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18"/>
  </p:notesMasterIdLst>
  <p:handoutMasterIdLst>
    <p:handoutMasterId r:id="rId19"/>
  </p:handoutMasterIdLst>
  <p:sldIdLst>
    <p:sldId id="277" r:id="rId6"/>
    <p:sldId id="463" r:id="rId7"/>
    <p:sldId id="476" r:id="rId8"/>
    <p:sldId id="478" r:id="rId9"/>
    <p:sldId id="464" r:id="rId10"/>
    <p:sldId id="477" r:id="rId11"/>
    <p:sldId id="479" r:id="rId12"/>
    <p:sldId id="473" r:id="rId13"/>
    <p:sldId id="475" r:id="rId14"/>
    <p:sldId id="471" r:id="rId15"/>
    <p:sldId id="294" r:id="rId16"/>
    <p:sldId id="350" r:id="rId17"/>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A30EE6BA-96D6-48A5-8D4F-DA673CE5E839}">
          <p14:sldIdLst>
            <p14:sldId id="277"/>
            <p14:sldId id="463"/>
            <p14:sldId id="476"/>
            <p14:sldId id="478"/>
            <p14:sldId id="464"/>
            <p14:sldId id="477"/>
            <p14:sldId id="479"/>
            <p14:sldId id="473"/>
            <p14:sldId id="475"/>
            <p14:sldId id="471"/>
            <p14:sldId id="294"/>
          </p14:sldIdLst>
        </p14:section>
        <p14:section name="Wrap Up" id="{129BDF2C-3551-4B95-B643-27472BA43CA3}">
          <p14:sldIdLst>
            <p14:sldId id="3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dit, Andrea (DESE)" initials="CA(" lastIdx="4" clrIdx="0">
    <p:extLst>
      <p:ext uri="{19B8F6BF-5375-455C-9EA6-DF929625EA0E}">
        <p15:presenceInfo xmlns:p15="http://schemas.microsoft.com/office/powerpoint/2012/main" userId="S::Andrea.K.Condit@mass.gov::cb1a6c49-511b-4ee1-855c-f06b934f07a9" providerId="AD"/>
      </p:ext>
    </p:extLst>
  </p:cmAuthor>
  <p:cmAuthor id="2" name="Smith, Nicole M. (DESE)" initials="SNM(" lastIdx="1" clrIdx="1">
    <p:extLst>
      <p:ext uri="{19B8F6BF-5375-455C-9EA6-DF929625EA0E}">
        <p15:presenceInfo xmlns:p15="http://schemas.microsoft.com/office/powerpoint/2012/main" userId="S::nicole.m.smith@mass.gov::b932a686-94e5-4118-bccc-f64706d56e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C6C89-936B-47F9-9A54-0FF485CAD370}" v="14" dt="2022-04-12T19:34:35.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18" autoAdjust="0"/>
    <p:restoredTop sz="96727" autoAdjust="0"/>
  </p:normalViewPr>
  <p:slideViewPr>
    <p:cSldViewPr snapToGrid="0">
      <p:cViewPr varScale="1">
        <p:scale>
          <a:sx n="57" d="100"/>
          <a:sy n="57" d="100"/>
        </p:scale>
        <p:origin x="96" y="7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2022/6/16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2022/6/16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24FAAE-991F-4D5C-9EAC-9E067B028FEE}" type="slidenum">
              <a:rPr lang="en-US" smtClean="0"/>
              <a:t>11</a:t>
            </a:fld>
            <a:endParaRPr lang="en-US"/>
          </a:p>
        </p:txBody>
      </p:sp>
    </p:spTree>
    <p:extLst>
      <p:ext uri="{BB962C8B-B14F-4D97-AF65-F5344CB8AC3E}">
        <p14:creationId xmlns:p14="http://schemas.microsoft.com/office/powerpoint/2010/main" val="3631428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136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98987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406793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943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0454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6992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4097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419461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871743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15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004178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2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7" r:id="rId12"/>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6/16/2022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664060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doe.mass.edu/ccte/cvte/default.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2408" y="2077580"/>
            <a:ext cx="6678954" cy="1656272"/>
          </a:xfrm>
        </p:spPr>
        <p:txBody>
          <a:bodyPr/>
          <a:lstStyle/>
          <a:p>
            <a:r>
              <a:rPr lang="en-US" sz="2800" b="1" dirty="0"/>
              <a:t>Edwin Office Hours</a:t>
            </a:r>
            <a:endParaRPr lang="en-US" b="1" dirty="0"/>
          </a:p>
        </p:txBody>
      </p:sp>
      <p:sp>
        <p:nvSpPr>
          <p:cNvPr id="3" name="Subtitle 2"/>
          <p:cNvSpPr>
            <a:spLocks noGrp="1"/>
          </p:cNvSpPr>
          <p:nvPr>
            <p:ph type="subTitle" idx="1"/>
          </p:nvPr>
        </p:nvSpPr>
        <p:spPr>
          <a:xfrm>
            <a:off x="5532408" y="3457254"/>
            <a:ext cx="6659592" cy="2210937"/>
          </a:xfrm>
        </p:spPr>
        <p:txBody>
          <a:bodyPr/>
          <a:lstStyle/>
          <a:p>
            <a:r>
              <a:rPr lang="en-US"/>
              <a:t>April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5920-1035-4BA7-8AB2-1723F91409DB}"/>
              </a:ext>
            </a:extLst>
          </p:cNvPr>
          <p:cNvSpPr>
            <a:spLocks noGrp="1"/>
          </p:cNvSpPr>
          <p:nvPr>
            <p:ph type="title"/>
          </p:nvPr>
        </p:nvSpPr>
        <p:spPr/>
        <p:txBody>
          <a:bodyPr/>
          <a:lstStyle/>
          <a:p>
            <a:r>
              <a:rPr lang="en-US" dirty="0"/>
              <a:t>Log into Security Portal. </a:t>
            </a:r>
            <a:br>
              <a:rPr lang="en-US" dirty="0"/>
            </a:br>
            <a:r>
              <a:rPr lang="en-US" dirty="0"/>
              <a:t>Then select Edwin, High School &amp; Beyond, CVTE</a:t>
            </a:r>
          </a:p>
        </p:txBody>
      </p:sp>
      <p:pic>
        <p:nvPicPr>
          <p:cNvPr id="6" name="Content Placeholder 5" descr="Finding the security portal link in the top right corner on the DESE webpages (www.doe.mass.edu)">
            <a:extLst>
              <a:ext uri="{FF2B5EF4-FFF2-40B4-BE49-F238E27FC236}">
                <a16:creationId xmlns:a16="http://schemas.microsoft.com/office/drawing/2014/main" id="{FB0F2744-4743-4F0D-84EE-C0B5BBDEBEB3}"/>
              </a:ext>
            </a:extLst>
          </p:cNvPr>
          <p:cNvPicPr>
            <a:picLocks noGrp="1" noChangeAspect="1"/>
          </p:cNvPicPr>
          <p:nvPr>
            <p:ph idx="1"/>
          </p:nvPr>
        </p:nvPicPr>
        <p:blipFill>
          <a:blip r:embed="rId2"/>
          <a:stretch>
            <a:fillRect/>
          </a:stretch>
        </p:blipFill>
        <p:spPr>
          <a:xfrm>
            <a:off x="214244" y="1145981"/>
            <a:ext cx="5102823" cy="3050693"/>
          </a:xfrm>
          <a:ln w="31750">
            <a:solidFill>
              <a:srgbClr val="FFC000"/>
            </a:solidFill>
          </a:ln>
        </p:spPr>
      </p:pic>
      <p:pic>
        <p:nvPicPr>
          <p:cNvPr id="10" name="Picture 9" descr="When in the security portal, you can find Edwin Analytics under recent applications. If it is not there, check under the application list on the left side of the page.&#10;">
            <a:extLst>
              <a:ext uri="{FF2B5EF4-FFF2-40B4-BE49-F238E27FC236}">
                <a16:creationId xmlns:a16="http://schemas.microsoft.com/office/drawing/2014/main" id="{B21392CD-FB30-4FB7-ACF2-C3530A6D245B}"/>
              </a:ext>
            </a:extLst>
          </p:cNvPr>
          <p:cNvPicPr>
            <a:picLocks noChangeAspect="1"/>
          </p:cNvPicPr>
          <p:nvPr/>
        </p:nvPicPr>
        <p:blipFill>
          <a:blip r:embed="rId3"/>
          <a:stretch>
            <a:fillRect/>
          </a:stretch>
        </p:blipFill>
        <p:spPr>
          <a:xfrm>
            <a:off x="4000389" y="2326162"/>
            <a:ext cx="4505680" cy="2388553"/>
          </a:xfrm>
          <a:prstGeom prst="rect">
            <a:avLst/>
          </a:prstGeom>
          <a:ln w="31750">
            <a:solidFill>
              <a:srgbClr val="FFC000"/>
            </a:solidFill>
          </a:ln>
        </p:spPr>
      </p:pic>
      <p:pic>
        <p:nvPicPr>
          <p:cNvPr id="5" name="Picture 4" descr="When in edwin, reports are grouped in folders. Take note of the high school and Beyond folder. ">
            <a:extLst>
              <a:ext uri="{FF2B5EF4-FFF2-40B4-BE49-F238E27FC236}">
                <a16:creationId xmlns:a16="http://schemas.microsoft.com/office/drawing/2014/main" id="{29580C0B-633E-49B7-9AC2-7B2939837689}"/>
              </a:ext>
            </a:extLst>
          </p:cNvPr>
          <p:cNvPicPr>
            <a:picLocks noChangeAspect="1"/>
          </p:cNvPicPr>
          <p:nvPr/>
        </p:nvPicPr>
        <p:blipFill>
          <a:blip r:embed="rId4"/>
          <a:stretch>
            <a:fillRect/>
          </a:stretch>
        </p:blipFill>
        <p:spPr>
          <a:xfrm>
            <a:off x="6668671" y="4088870"/>
            <a:ext cx="6627057" cy="1953607"/>
          </a:xfrm>
          <a:prstGeom prst="rect">
            <a:avLst/>
          </a:prstGeom>
          <a:ln w="31750">
            <a:solidFill>
              <a:srgbClr val="FFC000"/>
            </a:solidFill>
          </a:ln>
        </p:spPr>
      </p:pic>
      <p:sp>
        <p:nvSpPr>
          <p:cNvPr id="4" name="Slide Number Placeholder 3">
            <a:extLst>
              <a:ext uri="{FF2B5EF4-FFF2-40B4-BE49-F238E27FC236}">
                <a16:creationId xmlns:a16="http://schemas.microsoft.com/office/drawing/2014/main" id="{A0B3A8CE-8747-414E-B83A-AC6B0CC690C2}"/>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52129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3D0-5B13-4DF2-9131-93188D320924}"/>
              </a:ext>
            </a:extLst>
          </p:cNvPr>
          <p:cNvSpPr>
            <a:spLocks noGrp="1"/>
          </p:cNvSpPr>
          <p:nvPr>
            <p:ph type="title"/>
          </p:nvPr>
        </p:nvSpPr>
        <p:spPr/>
        <p:txBody>
          <a:bodyPr/>
          <a:lstStyle/>
          <a:p>
            <a:r>
              <a:rPr lang="en-US" dirty="0"/>
              <a:t>Quote:</a:t>
            </a:r>
          </a:p>
        </p:txBody>
      </p:sp>
      <p:pic>
        <p:nvPicPr>
          <p:cNvPr id="3" name="Picture 2" descr="Quote: Do the best you can until you know better. Then when you know better, do better. Maya Angelou.&#10;">
            <a:extLst>
              <a:ext uri="{FF2B5EF4-FFF2-40B4-BE49-F238E27FC236}">
                <a16:creationId xmlns:a16="http://schemas.microsoft.com/office/drawing/2014/main" id="{2A79373F-5B08-4D8B-BEE8-E8518B791DF3}"/>
              </a:ext>
            </a:extLst>
          </p:cNvPr>
          <p:cNvPicPr>
            <a:picLocks noChangeAspect="1"/>
          </p:cNvPicPr>
          <p:nvPr/>
        </p:nvPicPr>
        <p:blipFill>
          <a:blip r:embed="rId3"/>
          <a:stretch>
            <a:fillRect/>
          </a:stretch>
        </p:blipFill>
        <p:spPr>
          <a:xfrm>
            <a:off x="5143708" y="1064347"/>
            <a:ext cx="5542765" cy="5463258"/>
          </a:xfrm>
          <a:prstGeom prst="rect">
            <a:avLst/>
          </a:prstGeom>
        </p:spPr>
      </p:pic>
    </p:spTree>
    <p:extLst>
      <p:ext uri="{BB962C8B-B14F-4D97-AF65-F5344CB8AC3E}">
        <p14:creationId xmlns:p14="http://schemas.microsoft.com/office/powerpoint/2010/main" val="170527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 uri="{C183D7F6-B498-43B3-948B-1728B52AA6E4}">
                <adec:decorative xmlns:adec="http://schemas.microsoft.com/office/drawing/2017/decorative" val="0"/>
              </a:ext>
            </a:extLst>
          </p:cNvPr>
          <p:cNvSpPr txBox="1"/>
          <p:nvPr/>
        </p:nvSpPr>
        <p:spPr>
          <a:xfrm>
            <a:off x="0" y="963497"/>
            <a:ext cx="12191999"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prstClr val="white"/>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Title 2">
            <a:extLst>
              <a:ext uri="{FF2B5EF4-FFF2-40B4-BE49-F238E27FC236}">
                <a16:creationId xmlns:a16="http://schemas.microsoft.com/office/drawing/2014/main" id="{09F643D7-80EE-4107-9B1D-79C1434D2451}"/>
              </a:ext>
            </a:extLst>
          </p:cNvPr>
          <p:cNvSpPr>
            <a:spLocks noGrp="1"/>
          </p:cNvSpPr>
          <p:nvPr>
            <p:ph type="title" idx="4294967295"/>
          </p:nvPr>
        </p:nvSpPr>
        <p:spPr>
          <a:xfrm>
            <a:off x="838199" y="-169447"/>
            <a:ext cx="10515600" cy="1325563"/>
          </a:xfrm>
        </p:spPr>
        <p:txBody>
          <a:bodyPr/>
          <a:lstStyle/>
          <a:p>
            <a:r>
              <a:rPr lang="en-US" dirty="0">
                <a:solidFill>
                  <a:schemeClr val="bg1"/>
                </a:solidFill>
              </a:rPr>
              <a:t>Thank you </a:t>
            </a:r>
          </a:p>
        </p:txBody>
      </p:sp>
    </p:spTree>
    <p:extLst>
      <p:ext uri="{BB962C8B-B14F-4D97-AF65-F5344CB8AC3E}">
        <p14:creationId xmlns:p14="http://schemas.microsoft.com/office/powerpoint/2010/main" val="348630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6155-1368-46C4-B822-437CD1AC5850}"/>
              </a:ext>
            </a:extLst>
          </p:cNvPr>
          <p:cNvSpPr>
            <a:spLocks noGrp="1"/>
          </p:cNvSpPr>
          <p:nvPr>
            <p:ph type="title"/>
          </p:nvPr>
        </p:nvSpPr>
        <p:spPr/>
        <p:txBody>
          <a:bodyPr/>
          <a:lstStyle/>
          <a:p>
            <a:r>
              <a:rPr lang="en-US"/>
              <a:t>Highlights</a:t>
            </a:r>
          </a:p>
        </p:txBody>
      </p:sp>
      <p:sp>
        <p:nvSpPr>
          <p:cNvPr id="3" name="Content Placeholder 2">
            <a:extLst>
              <a:ext uri="{FF2B5EF4-FFF2-40B4-BE49-F238E27FC236}">
                <a16:creationId xmlns:a16="http://schemas.microsoft.com/office/drawing/2014/main" id="{69B547F6-E631-4EBD-86D6-34F4B2963923}"/>
              </a:ext>
            </a:extLst>
          </p:cNvPr>
          <p:cNvSpPr>
            <a:spLocks noGrp="1"/>
          </p:cNvSpPr>
          <p:nvPr>
            <p:ph idx="1"/>
          </p:nvPr>
        </p:nvSpPr>
        <p:spPr/>
        <p:txBody>
          <a:bodyPr/>
          <a:lstStyle/>
          <a:p>
            <a:r>
              <a:rPr lang="en-US"/>
              <a:t>Edwin </a:t>
            </a:r>
          </a:p>
          <a:p>
            <a:r>
              <a:rPr lang="en-US"/>
              <a:t>CVTE context </a:t>
            </a:r>
          </a:p>
          <a:p>
            <a:r>
              <a:rPr lang="en-US"/>
              <a:t>Edwin Report: CV601</a:t>
            </a:r>
          </a:p>
        </p:txBody>
      </p:sp>
      <p:sp>
        <p:nvSpPr>
          <p:cNvPr id="4" name="Slide Number Placeholder 3">
            <a:extLst>
              <a:ext uri="{FF2B5EF4-FFF2-40B4-BE49-F238E27FC236}">
                <a16:creationId xmlns:a16="http://schemas.microsoft.com/office/drawing/2014/main" id="{1A635C65-A039-4123-9DF6-5E881D7A0E6A}"/>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61668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7853-8BDA-4903-936D-C016A01EC44E}"/>
              </a:ext>
            </a:extLst>
          </p:cNvPr>
          <p:cNvSpPr>
            <a:spLocks noGrp="1"/>
          </p:cNvSpPr>
          <p:nvPr>
            <p:ph type="title"/>
          </p:nvPr>
        </p:nvSpPr>
        <p:spPr/>
        <p:txBody>
          <a:bodyPr/>
          <a:lstStyle/>
          <a:p>
            <a:r>
              <a:rPr lang="en-US" sz="3200" b="1" dirty="0">
                <a:latin typeface="+mj-lt"/>
              </a:rPr>
              <a:t>CVTE, CTE, VTE … </a:t>
            </a:r>
          </a:p>
        </p:txBody>
      </p:sp>
      <p:sp>
        <p:nvSpPr>
          <p:cNvPr id="6" name="TextBox 5">
            <a:extLst>
              <a:ext uri="{FF2B5EF4-FFF2-40B4-BE49-F238E27FC236}">
                <a16:creationId xmlns:a16="http://schemas.microsoft.com/office/drawing/2014/main" id="{80FBDF30-3F59-4C39-A928-94DB0E8DFE50}"/>
              </a:ext>
            </a:extLst>
          </p:cNvPr>
          <p:cNvSpPr txBox="1"/>
          <p:nvPr/>
        </p:nvSpPr>
        <p:spPr>
          <a:xfrm>
            <a:off x="5809129" y="367267"/>
            <a:ext cx="6307567" cy="523220"/>
          </a:xfrm>
          <a:prstGeom prst="rect">
            <a:avLst/>
          </a:prstGeom>
          <a:noFill/>
        </p:spPr>
        <p:txBody>
          <a:bodyPr wrap="square">
            <a:spAutoFit/>
          </a:bodyPr>
          <a:lstStyle/>
          <a:p>
            <a:r>
              <a:rPr lang="en-US" sz="1400" b="0" i="0">
                <a:solidFill>
                  <a:schemeClr val="bg1"/>
                </a:solidFill>
                <a:effectLst/>
              </a:rPr>
              <a:t>"Chapter 74" refers to a Massachusetts law. These programs are in MA only. </a:t>
            </a:r>
          </a:p>
          <a:p>
            <a:r>
              <a:rPr lang="en-US" sz="1400" b="0" i="0">
                <a:solidFill>
                  <a:schemeClr val="bg1"/>
                </a:solidFill>
                <a:effectLst/>
              </a:rPr>
              <a:t>"Perkins" refers to a federal (US) law. </a:t>
            </a:r>
            <a:r>
              <a:rPr lang="en-US" sz="1400">
                <a:solidFill>
                  <a:schemeClr val="bg1"/>
                </a:solidFill>
              </a:rPr>
              <a:t>Perkins programs are across the country.</a:t>
            </a:r>
          </a:p>
        </p:txBody>
      </p:sp>
      <p:sp>
        <p:nvSpPr>
          <p:cNvPr id="3" name="Content Placeholder 2">
            <a:extLst>
              <a:ext uri="{FF2B5EF4-FFF2-40B4-BE49-F238E27FC236}">
                <a16:creationId xmlns:a16="http://schemas.microsoft.com/office/drawing/2014/main" id="{B205DEBA-D56D-4D59-8219-F84210AE2219}"/>
              </a:ext>
            </a:extLst>
          </p:cNvPr>
          <p:cNvSpPr>
            <a:spLocks noGrp="1"/>
          </p:cNvSpPr>
          <p:nvPr>
            <p:ph idx="1"/>
          </p:nvPr>
        </p:nvSpPr>
        <p:spPr/>
        <p:txBody>
          <a:bodyPr/>
          <a:lstStyle/>
          <a:p>
            <a:r>
              <a:rPr lang="en-US" sz="2200" b="0" i="0">
                <a:solidFill>
                  <a:srgbClr val="222222"/>
                </a:solidFill>
                <a:effectLst/>
                <a:latin typeface="+mn-lt"/>
              </a:rPr>
              <a:t>Chapter 74-approved vocational technical education programs and non-Chapter 74 career and technical education programs</a:t>
            </a:r>
          </a:p>
          <a:p>
            <a:r>
              <a:rPr lang="en-US" sz="2000" b="1">
                <a:latin typeface="+mn-lt"/>
              </a:rPr>
              <a:t>Chapter 74 </a:t>
            </a:r>
            <a:r>
              <a:rPr lang="en-US" sz="2000">
                <a:latin typeface="+mn-lt"/>
              </a:rPr>
              <a:t>or state-approved</a:t>
            </a:r>
          </a:p>
          <a:p>
            <a:pPr lvl="1"/>
            <a:r>
              <a:rPr lang="en-US" sz="1800" b="0" i="0">
                <a:solidFill>
                  <a:srgbClr val="222222"/>
                </a:solidFill>
                <a:effectLst/>
                <a:latin typeface="+mn-lt"/>
              </a:rPr>
              <a:t>programs that meet the definition of vocational technical education contained in Massachusetts General Law Chapter 74 and are approved by DESE pursuant to Chapter 74 and the Vocational Technical Education Regulations</a:t>
            </a:r>
          </a:p>
          <a:p>
            <a:pPr lvl="1"/>
            <a:r>
              <a:rPr lang="en-US" sz="1800" b="1">
                <a:latin typeface="+mn-lt"/>
              </a:rPr>
              <a:t>Regular, Coop, After Dark</a:t>
            </a:r>
          </a:p>
          <a:p>
            <a:pPr lvl="1"/>
            <a:r>
              <a:rPr lang="en-US" sz="1800">
                <a:solidFill>
                  <a:srgbClr val="222222"/>
                </a:solidFill>
                <a:latin typeface="+mn-lt"/>
              </a:rPr>
              <a:t>they also </a:t>
            </a:r>
            <a:r>
              <a:rPr lang="en-US" sz="1800" b="0" i="0">
                <a:solidFill>
                  <a:srgbClr val="222222"/>
                </a:solidFill>
                <a:effectLst/>
                <a:latin typeface="+mn-lt"/>
              </a:rPr>
              <a:t>meet the federal Perkins Act definition of career and technical education</a:t>
            </a:r>
          </a:p>
          <a:p>
            <a:r>
              <a:rPr lang="en-US" sz="2000">
                <a:latin typeface="+mn-lt"/>
              </a:rPr>
              <a:t>Perkins-Only (also called </a:t>
            </a:r>
            <a:r>
              <a:rPr lang="en-US" sz="2000" b="1">
                <a:latin typeface="+mn-lt"/>
              </a:rPr>
              <a:t>Non-Chapter 74 </a:t>
            </a:r>
            <a:r>
              <a:rPr lang="en-US" sz="2000">
                <a:latin typeface="+mn-lt"/>
              </a:rPr>
              <a:t>or local) </a:t>
            </a:r>
          </a:p>
          <a:p>
            <a:pPr lvl="1"/>
            <a:r>
              <a:rPr lang="en-US" sz="1800" b="0" i="0">
                <a:solidFill>
                  <a:srgbClr val="222222"/>
                </a:solidFill>
                <a:effectLst/>
                <a:latin typeface="+mn-lt"/>
              </a:rPr>
              <a:t>programs that meet the federal Perkins Act definition of career and technical education although not Chapter 74-approved vocational technical education programs</a:t>
            </a:r>
          </a:p>
          <a:p>
            <a:r>
              <a:rPr lang="en-US" sz="2000">
                <a:solidFill>
                  <a:srgbClr val="222222"/>
                </a:solidFill>
                <a:latin typeface="+mn-lt"/>
              </a:rPr>
              <a:t>See CVTE pages – Info for Families – for more </a:t>
            </a:r>
            <a:r>
              <a:rPr lang="en-US" sz="2000">
                <a:hlinkClick r:id="rId2"/>
              </a:rPr>
              <a:t>https://www.doe.mass.edu/ccte/cvte/default.html</a:t>
            </a:r>
            <a:r>
              <a:rPr lang="en-US" sz="2000"/>
              <a:t> </a:t>
            </a:r>
          </a:p>
          <a:p>
            <a:pPr marL="0" indent="0">
              <a:buNone/>
            </a:pPr>
            <a:endParaRPr lang="en-US" sz="2000" b="0" i="0">
              <a:solidFill>
                <a:srgbClr val="222222"/>
              </a:solidFill>
              <a:effectLst/>
              <a:latin typeface="+mn-lt"/>
            </a:endParaRPr>
          </a:p>
        </p:txBody>
      </p:sp>
      <p:sp>
        <p:nvSpPr>
          <p:cNvPr id="4" name="Slide Number Placeholder 3">
            <a:extLst>
              <a:ext uri="{FF2B5EF4-FFF2-40B4-BE49-F238E27FC236}">
                <a16:creationId xmlns:a16="http://schemas.microsoft.com/office/drawing/2014/main" id="{49073403-8D3C-4454-BE80-617A530EB811}"/>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3536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4C7D-92B4-4C33-9940-1983BE674CC9}"/>
              </a:ext>
            </a:extLst>
          </p:cNvPr>
          <p:cNvSpPr>
            <a:spLocks noGrp="1"/>
          </p:cNvSpPr>
          <p:nvPr>
            <p:ph type="title"/>
          </p:nvPr>
        </p:nvSpPr>
        <p:spPr/>
        <p:txBody>
          <a:bodyPr/>
          <a:lstStyle/>
          <a:p>
            <a:r>
              <a:rPr lang="en-US" dirty="0"/>
              <a:t>Edwin CV601 - Prompts</a:t>
            </a:r>
          </a:p>
        </p:txBody>
      </p:sp>
      <p:sp>
        <p:nvSpPr>
          <p:cNvPr id="4" name="Slide Number Placeholder 3">
            <a:extLst>
              <a:ext uri="{FF2B5EF4-FFF2-40B4-BE49-F238E27FC236}">
                <a16:creationId xmlns:a16="http://schemas.microsoft.com/office/drawing/2014/main" id="{B7D6C40E-9B3F-4E4E-A66E-713D366A344C}"/>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pic>
        <p:nvPicPr>
          <p:cNvPr id="12" name="Picture 11" descr="Screen shot of prompt section of CV601 CVTE Student report. Schows file path (Home&gt;Edwin Analytics&gt; High School and Beyond&gt; CVTE&gt; CV601 CVTE Students. And shows Filter options: School Year, District, CVTE Program Type, Chapter 74 Program Name, Non Chap74 Program Name. ">
            <a:extLst>
              <a:ext uri="{FF2B5EF4-FFF2-40B4-BE49-F238E27FC236}">
                <a16:creationId xmlns:a16="http://schemas.microsoft.com/office/drawing/2014/main" id="{FDF03886-8611-453A-BCEF-320D5F69879D}"/>
              </a:ext>
            </a:extLst>
          </p:cNvPr>
          <p:cNvPicPr>
            <a:picLocks noChangeAspect="1"/>
          </p:cNvPicPr>
          <p:nvPr/>
        </p:nvPicPr>
        <p:blipFill>
          <a:blip r:embed="rId2"/>
          <a:stretch>
            <a:fillRect/>
          </a:stretch>
        </p:blipFill>
        <p:spPr>
          <a:xfrm>
            <a:off x="567743" y="1742777"/>
            <a:ext cx="11154770" cy="2136548"/>
          </a:xfrm>
          <a:prstGeom prst="rect">
            <a:avLst/>
          </a:prstGeom>
        </p:spPr>
      </p:pic>
    </p:spTree>
    <p:extLst>
      <p:ext uri="{BB962C8B-B14F-4D97-AF65-F5344CB8AC3E}">
        <p14:creationId xmlns:p14="http://schemas.microsoft.com/office/powerpoint/2010/main" val="423120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B959-C615-45C1-B588-3795D8E453AD}"/>
              </a:ext>
            </a:extLst>
          </p:cNvPr>
          <p:cNvSpPr>
            <a:spLocks noGrp="1"/>
          </p:cNvSpPr>
          <p:nvPr>
            <p:ph type="title"/>
          </p:nvPr>
        </p:nvSpPr>
        <p:spPr/>
        <p:txBody>
          <a:bodyPr/>
          <a:lstStyle/>
          <a:p>
            <a:r>
              <a:rPr lang="en-US" dirty="0"/>
              <a:t>Edwin CV601</a:t>
            </a:r>
          </a:p>
        </p:txBody>
      </p:sp>
      <p:pic>
        <p:nvPicPr>
          <p:cNvPr id="5" name="Picture 4" descr="Enlargement of the CVTE program Type filter list: Select all, Chapter 74 - After Dark Secondary regular, Chapter 74 - secondary coop, Chapter 74 - Secondary regular, Non-Chapter 74 - Secondary regular">
            <a:extLst>
              <a:ext uri="{FF2B5EF4-FFF2-40B4-BE49-F238E27FC236}">
                <a16:creationId xmlns:a16="http://schemas.microsoft.com/office/drawing/2014/main" id="{288C3B75-7970-4003-9536-22DBF8B7F8BD}"/>
              </a:ext>
            </a:extLst>
          </p:cNvPr>
          <p:cNvPicPr>
            <a:picLocks noChangeAspect="1"/>
          </p:cNvPicPr>
          <p:nvPr/>
        </p:nvPicPr>
        <p:blipFill>
          <a:blip r:embed="rId2"/>
          <a:stretch>
            <a:fillRect/>
          </a:stretch>
        </p:blipFill>
        <p:spPr>
          <a:xfrm>
            <a:off x="7465806" y="560276"/>
            <a:ext cx="3764627" cy="1280250"/>
          </a:xfrm>
          <a:prstGeom prst="rect">
            <a:avLst/>
          </a:prstGeom>
          <a:ln>
            <a:solidFill>
              <a:schemeClr val="accent1"/>
            </a:solidFill>
          </a:ln>
        </p:spPr>
      </p:pic>
      <p:pic>
        <p:nvPicPr>
          <p:cNvPr id="6" name="Content Placeholder 5" descr="Screenshot of CV601 CVE student report results from a district for 2021-22 school year. Includes tool bar with download export list (diskette icon).Section sof the report include CVTE information (program type, single paretn, concentrator, etc) and student group (specail educaiton information, EL, economic status).&#10;">
            <a:extLst>
              <a:ext uri="{FF2B5EF4-FFF2-40B4-BE49-F238E27FC236}">
                <a16:creationId xmlns:a16="http://schemas.microsoft.com/office/drawing/2014/main" id="{82D8868D-52F7-41D2-9178-8F21762B688E}"/>
              </a:ext>
            </a:extLst>
          </p:cNvPr>
          <p:cNvPicPr>
            <a:picLocks noGrp="1" noChangeAspect="1"/>
          </p:cNvPicPr>
          <p:nvPr>
            <p:ph idx="1"/>
          </p:nvPr>
        </p:nvPicPr>
        <p:blipFill>
          <a:blip r:embed="rId3"/>
          <a:stretch>
            <a:fillRect/>
          </a:stretch>
        </p:blipFill>
        <p:spPr>
          <a:xfrm>
            <a:off x="93231" y="1260793"/>
            <a:ext cx="8266991" cy="3949785"/>
          </a:xfrm>
        </p:spPr>
      </p:pic>
      <p:sp>
        <p:nvSpPr>
          <p:cNvPr id="10" name="Rectangle 9">
            <a:extLst>
              <a:ext uri="{FF2B5EF4-FFF2-40B4-BE49-F238E27FC236}">
                <a16:creationId xmlns:a16="http://schemas.microsoft.com/office/drawing/2014/main" id="{208CD312-D370-4096-A515-B8607C0C4822}"/>
              </a:ext>
              <a:ext uri="{C183D7F6-B498-43B3-948B-1728B52AA6E4}">
                <adec:decorative xmlns:adec="http://schemas.microsoft.com/office/drawing/2017/decorative" val="1"/>
              </a:ext>
            </a:extLst>
          </p:cNvPr>
          <p:cNvSpPr/>
          <p:nvPr/>
        </p:nvSpPr>
        <p:spPr>
          <a:xfrm>
            <a:off x="667483" y="1823613"/>
            <a:ext cx="1359877" cy="218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Circle to highlight the download export menu ( disk icon in toolbar )">
            <a:extLst>
              <a:ext uri="{FF2B5EF4-FFF2-40B4-BE49-F238E27FC236}">
                <a16:creationId xmlns:a16="http://schemas.microsoft.com/office/drawing/2014/main" id="{1439E7F8-FCBC-42D4-82B9-73ABF1E5AD76}"/>
              </a:ext>
            </a:extLst>
          </p:cNvPr>
          <p:cNvSpPr/>
          <p:nvPr/>
        </p:nvSpPr>
        <p:spPr>
          <a:xfrm>
            <a:off x="4110828" y="2313613"/>
            <a:ext cx="644769" cy="470101"/>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D824AF9-2317-449D-8E96-99352877F90E}"/>
              </a:ext>
              <a:ext uri="{C183D7F6-B498-43B3-948B-1728B52AA6E4}">
                <adec:decorative xmlns:adec="http://schemas.microsoft.com/office/drawing/2017/decorative" val="1"/>
              </a:ext>
            </a:extLst>
          </p:cNvPr>
          <p:cNvCxnSpPr>
            <a:cxnSpLocks/>
          </p:cNvCxnSpPr>
          <p:nvPr/>
        </p:nvCxnSpPr>
        <p:spPr>
          <a:xfrm flipV="1">
            <a:off x="5363570" y="1140008"/>
            <a:ext cx="1965278" cy="484077"/>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dditional sections of the report are 10th grade MCAS ELA, 10th grade MCAS Math, HS  science MCAS,and IRC. ">
            <a:extLst>
              <a:ext uri="{FF2B5EF4-FFF2-40B4-BE49-F238E27FC236}">
                <a16:creationId xmlns:a16="http://schemas.microsoft.com/office/drawing/2014/main" id="{C2CA210E-82D5-41B3-B326-4345ED01B03E}"/>
              </a:ext>
            </a:extLst>
          </p:cNvPr>
          <p:cNvPicPr>
            <a:picLocks noChangeAspect="1"/>
          </p:cNvPicPr>
          <p:nvPr/>
        </p:nvPicPr>
        <p:blipFill>
          <a:blip r:embed="rId4"/>
          <a:stretch>
            <a:fillRect/>
          </a:stretch>
        </p:blipFill>
        <p:spPr>
          <a:xfrm>
            <a:off x="8360222" y="2896778"/>
            <a:ext cx="4785360" cy="2313800"/>
          </a:xfrm>
          <a:prstGeom prst="rect">
            <a:avLst/>
          </a:prstGeom>
        </p:spPr>
      </p:pic>
      <p:sp>
        <p:nvSpPr>
          <p:cNvPr id="12" name="TextBox 11">
            <a:extLst>
              <a:ext uri="{FF2B5EF4-FFF2-40B4-BE49-F238E27FC236}">
                <a16:creationId xmlns:a16="http://schemas.microsoft.com/office/drawing/2014/main" id="{1F6E0CB1-A766-41B4-8A23-29BBB6A36F58}"/>
              </a:ext>
            </a:extLst>
          </p:cNvPr>
          <p:cNvSpPr txBox="1"/>
          <p:nvPr/>
        </p:nvSpPr>
        <p:spPr>
          <a:xfrm>
            <a:off x="3402540" y="5866233"/>
            <a:ext cx="5701378" cy="369332"/>
          </a:xfrm>
          <a:prstGeom prst="rect">
            <a:avLst/>
          </a:prstGeom>
          <a:noFill/>
          <a:ln w="28575">
            <a:solidFill>
              <a:srgbClr val="FFC000"/>
            </a:solidFill>
          </a:ln>
        </p:spPr>
        <p:txBody>
          <a:bodyPr wrap="square">
            <a:spAutoFit/>
          </a:bodyPr>
          <a:lstStyle/>
          <a:p>
            <a:r>
              <a:rPr lang="en-US">
                <a:solidFill>
                  <a:srgbClr val="0070C0"/>
                </a:solidFill>
              </a:rPr>
              <a:t>Follow the data guidelines established by your district.</a:t>
            </a:r>
          </a:p>
        </p:txBody>
      </p:sp>
      <p:sp>
        <p:nvSpPr>
          <p:cNvPr id="4" name="Slide Number Placeholder 3">
            <a:extLst>
              <a:ext uri="{FF2B5EF4-FFF2-40B4-BE49-F238E27FC236}">
                <a16:creationId xmlns:a16="http://schemas.microsoft.com/office/drawing/2014/main" id="{94339A0F-CC38-4234-B28B-E28D7BAAEC31}"/>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3605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B196-B347-453D-A22C-03BF833DF1E0}"/>
              </a:ext>
            </a:extLst>
          </p:cNvPr>
          <p:cNvSpPr>
            <a:spLocks noGrp="1"/>
          </p:cNvSpPr>
          <p:nvPr>
            <p:ph type="title"/>
          </p:nvPr>
        </p:nvSpPr>
        <p:spPr/>
        <p:txBody>
          <a:bodyPr/>
          <a:lstStyle/>
          <a:p>
            <a:r>
              <a:rPr lang="en-US"/>
              <a:t>Examples – </a:t>
            </a:r>
          </a:p>
        </p:txBody>
      </p:sp>
      <p:sp>
        <p:nvSpPr>
          <p:cNvPr id="4" name="Slide Number Placeholder 3">
            <a:extLst>
              <a:ext uri="{FF2B5EF4-FFF2-40B4-BE49-F238E27FC236}">
                <a16:creationId xmlns:a16="http://schemas.microsoft.com/office/drawing/2014/main" id="{F9ABED49-29AB-49E5-B0F8-BC7734A16F47}"/>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325934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34E5-8F7F-4217-B97C-20C18CF623D2}"/>
              </a:ext>
            </a:extLst>
          </p:cNvPr>
          <p:cNvSpPr>
            <a:spLocks noGrp="1"/>
          </p:cNvSpPr>
          <p:nvPr>
            <p:ph type="title"/>
          </p:nvPr>
        </p:nvSpPr>
        <p:spPr/>
        <p:txBody>
          <a:bodyPr/>
          <a:lstStyle/>
          <a:p>
            <a:r>
              <a:rPr lang="en-US"/>
              <a:t>Questions? </a:t>
            </a:r>
          </a:p>
        </p:txBody>
      </p:sp>
      <p:sp>
        <p:nvSpPr>
          <p:cNvPr id="4" name="Slide Number Placeholder 3">
            <a:extLst>
              <a:ext uri="{FF2B5EF4-FFF2-40B4-BE49-F238E27FC236}">
                <a16:creationId xmlns:a16="http://schemas.microsoft.com/office/drawing/2014/main" id="{532A812C-3045-459D-A775-ED8D042C547F}"/>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
        <p:nvSpPr>
          <p:cNvPr id="6" name="Content Placeholder 5">
            <a:extLst>
              <a:ext uri="{FF2B5EF4-FFF2-40B4-BE49-F238E27FC236}">
                <a16:creationId xmlns:a16="http://schemas.microsoft.com/office/drawing/2014/main" id="{FB30A4E6-868B-4BB8-B6ED-AB4E39404C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1498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7DA5-B32E-4046-AFED-93E8CF56140F}"/>
              </a:ext>
            </a:extLst>
          </p:cNvPr>
          <p:cNvSpPr>
            <a:spLocks noGrp="1"/>
          </p:cNvSpPr>
          <p:nvPr>
            <p:ph type="title"/>
          </p:nvPr>
        </p:nvSpPr>
        <p:spPr/>
        <p:txBody>
          <a:bodyPr/>
          <a:lstStyle/>
          <a:p>
            <a:r>
              <a:rPr lang="en-US"/>
              <a:t>Notes</a:t>
            </a:r>
          </a:p>
        </p:txBody>
      </p:sp>
      <p:sp>
        <p:nvSpPr>
          <p:cNvPr id="3" name="Content Placeholder 2">
            <a:extLst>
              <a:ext uri="{FF2B5EF4-FFF2-40B4-BE49-F238E27FC236}">
                <a16:creationId xmlns:a16="http://schemas.microsoft.com/office/drawing/2014/main" id="{19C08D66-6481-41F4-982E-9CBA99E2C73E}"/>
              </a:ext>
            </a:extLst>
          </p:cNvPr>
          <p:cNvSpPr>
            <a:spLocks noGrp="1"/>
          </p:cNvSpPr>
          <p:nvPr>
            <p:ph idx="1"/>
          </p:nvPr>
        </p:nvSpPr>
        <p:spPr/>
        <p:txBody>
          <a:bodyPr/>
          <a:lstStyle/>
          <a:p>
            <a:r>
              <a:rPr lang="en-US" sz="2800"/>
              <a:t>This report has “Student Group” info.</a:t>
            </a:r>
          </a:p>
          <a:p>
            <a:pPr lvl="1"/>
            <a:r>
              <a:rPr lang="en-US" sz="2400" b="0" i="0">
                <a:solidFill>
                  <a:srgbClr val="000000"/>
                </a:solidFill>
                <a:effectLst/>
                <a:latin typeface="WordVisi_MSFontService"/>
              </a:rPr>
              <a:t>Race &amp; Ethnicity </a:t>
            </a:r>
          </a:p>
          <a:p>
            <a:pPr lvl="1"/>
            <a:r>
              <a:rPr lang="en-US" sz="2400">
                <a:solidFill>
                  <a:srgbClr val="000000"/>
                </a:solidFill>
                <a:latin typeface="WordVisi_MSFontService"/>
              </a:rPr>
              <a:t>Gender</a:t>
            </a:r>
            <a:endParaRPr lang="en-US" sz="2400"/>
          </a:p>
          <a:p>
            <a:pPr lvl="1"/>
            <a:r>
              <a:rPr lang="en-US" sz="2400" b="0" i="0">
                <a:solidFill>
                  <a:srgbClr val="000000"/>
                </a:solidFill>
                <a:effectLst/>
                <a:latin typeface="WordVisi_MSFontService"/>
              </a:rPr>
              <a:t>English Learner status</a:t>
            </a:r>
          </a:p>
          <a:p>
            <a:pPr lvl="1"/>
            <a:r>
              <a:rPr lang="en-US" sz="2400">
                <a:solidFill>
                  <a:srgbClr val="000000"/>
                </a:solidFill>
                <a:latin typeface="WordVisi_MSFontService"/>
              </a:rPr>
              <a:t>Students with Disabilities details </a:t>
            </a:r>
            <a:endParaRPr lang="en-US" sz="2400" b="0" i="0">
              <a:solidFill>
                <a:srgbClr val="000000"/>
              </a:solidFill>
              <a:effectLst/>
              <a:latin typeface="WordVisi_MSFontService"/>
            </a:endParaRPr>
          </a:p>
          <a:p>
            <a:pPr lvl="1"/>
            <a:r>
              <a:rPr lang="en-US" sz="2400" b="0" i="0">
                <a:solidFill>
                  <a:srgbClr val="000000"/>
                </a:solidFill>
                <a:effectLst/>
                <a:latin typeface="WordVisi_MSFontService"/>
              </a:rPr>
              <a:t>Economically Disadvantaged/Low Income</a:t>
            </a:r>
          </a:p>
          <a:p>
            <a:r>
              <a:rPr lang="en-US" sz="2800">
                <a:latin typeface="+mn-lt"/>
              </a:rPr>
              <a:t>Follow district policies about data access &amp; confidentiality.</a:t>
            </a:r>
          </a:p>
          <a:p>
            <a:r>
              <a:rPr lang="en-US" sz="2800"/>
              <a:t>Access to Edwin is managed by district Directory Administrators </a:t>
            </a:r>
          </a:p>
          <a:p>
            <a:r>
              <a:rPr lang="en-US" sz="2800"/>
              <a:t>Questions or Feedback? </a:t>
            </a:r>
          </a:p>
          <a:p>
            <a:endParaRPr lang="en-US" sz="2800"/>
          </a:p>
        </p:txBody>
      </p:sp>
      <p:sp>
        <p:nvSpPr>
          <p:cNvPr id="4" name="Slide Number Placeholder 3">
            <a:extLst>
              <a:ext uri="{FF2B5EF4-FFF2-40B4-BE49-F238E27FC236}">
                <a16:creationId xmlns:a16="http://schemas.microsoft.com/office/drawing/2014/main" id="{882BE8BA-79C6-4A45-B610-78752AB5517E}"/>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41406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AF9E4E3-40E1-4E77-9838-06FFFD3DE41A}"/>
              </a:ext>
            </a:extLst>
          </p:cNvPr>
          <p:cNvSpPr>
            <a:spLocks noGrp="1"/>
          </p:cNvSpPr>
          <p:nvPr>
            <p:ph type="title"/>
          </p:nvPr>
        </p:nvSpPr>
        <p:spPr>
          <a:xfrm>
            <a:off x="567743" y="288925"/>
            <a:ext cx="11370972" cy="679905"/>
          </a:xfrm>
        </p:spPr>
        <p:txBody>
          <a:bodyPr/>
          <a:lstStyle/>
          <a:p>
            <a:r>
              <a:rPr lang="en-US" dirty="0"/>
              <a:t>Pause</a:t>
            </a:r>
          </a:p>
        </p:txBody>
      </p:sp>
      <p:pic>
        <p:nvPicPr>
          <p:cNvPr id="11" name="Content Placeholder 5">
            <a:extLst>
              <a:ext uri="{FF2B5EF4-FFF2-40B4-BE49-F238E27FC236}">
                <a16:creationId xmlns:a16="http://schemas.microsoft.com/office/drawing/2014/main" id="{FD1CEF51-1344-4620-BE41-3EE43EC18A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17511" y="288925"/>
            <a:ext cx="8556978" cy="6480347"/>
          </a:xfrm>
          <a:prstGeom prst="rect">
            <a:avLst/>
          </a:prstGeom>
        </p:spPr>
      </p:pic>
      <p:pic>
        <p:nvPicPr>
          <p:cNvPr id="15" name="Picture 14" descr="Lists what is okay in terms of sharing data: Follow district guidelines established by your district; if you print out student level data, keep hard copies secure and shred copies when you are done, share data only with others who have similar access using secure data transfer tools">
            <a:extLst>
              <a:ext uri="{FF2B5EF4-FFF2-40B4-BE49-F238E27FC236}">
                <a16:creationId xmlns:a16="http://schemas.microsoft.com/office/drawing/2014/main" id="{49295130-78A3-4231-B2EF-89F38504CD80}"/>
              </a:ext>
            </a:extLst>
          </p:cNvPr>
          <p:cNvPicPr>
            <a:picLocks noChangeAspect="1"/>
          </p:cNvPicPr>
          <p:nvPr/>
        </p:nvPicPr>
        <p:blipFill>
          <a:blip r:embed="rId3"/>
          <a:stretch>
            <a:fillRect/>
          </a:stretch>
        </p:blipFill>
        <p:spPr>
          <a:xfrm>
            <a:off x="0" y="4030662"/>
            <a:ext cx="5700889" cy="2222625"/>
          </a:xfrm>
          <a:prstGeom prst="rect">
            <a:avLst/>
          </a:prstGeom>
        </p:spPr>
      </p:pic>
      <p:pic>
        <p:nvPicPr>
          <p:cNvPr id="17" name="Picture 16" descr="Lists what is NOT okay in terms of sharing data: DO NOT share student level data with school committee or summarize data for small groups which is inconsistent with state guidelines. Do NOT share data with others who do not have access outside your district protocols, Do not leave student level data where it can be seen by others (e.g. printouts, on thumbdrives, on shared computers) , do not email student level data">
            <a:extLst>
              <a:ext uri="{FF2B5EF4-FFF2-40B4-BE49-F238E27FC236}">
                <a16:creationId xmlns:a16="http://schemas.microsoft.com/office/drawing/2014/main" id="{E5CFC6FA-4BA3-472D-90D1-8B7F38C0C262}"/>
              </a:ext>
            </a:extLst>
          </p:cNvPr>
          <p:cNvPicPr>
            <a:picLocks noChangeAspect="1"/>
          </p:cNvPicPr>
          <p:nvPr/>
        </p:nvPicPr>
        <p:blipFill>
          <a:blip r:embed="rId4"/>
          <a:stretch>
            <a:fillRect/>
          </a:stretch>
        </p:blipFill>
        <p:spPr>
          <a:xfrm>
            <a:off x="6384737" y="4013619"/>
            <a:ext cx="5807263" cy="2222625"/>
          </a:xfrm>
          <a:prstGeom prst="rect">
            <a:avLst/>
          </a:prstGeom>
        </p:spPr>
      </p:pic>
      <p:sp>
        <p:nvSpPr>
          <p:cNvPr id="4" name="Slide Number Placeholder 3">
            <a:extLst>
              <a:ext uri="{FF2B5EF4-FFF2-40B4-BE49-F238E27FC236}">
                <a16:creationId xmlns:a16="http://schemas.microsoft.com/office/drawing/2014/main" id="{6F360E72-EC20-4856-A213-DB9C942AC1FD}"/>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0322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d53b8ad964ac9310face3f2da2ad926c">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be7554d94c4bbb08d670e2f40ff45b32"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A92E4-D51D-4A98-B43F-D4CAF663378F}">
  <ds:schemaRefs>
    <ds:schemaRef ds:uri="http://schemas.microsoft.com/sharepoint/v3/contenttype/forms"/>
  </ds:schemaRefs>
</ds:datastoreItem>
</file>

<file path=customXml/itemProps2.xml><?xml version="1.0" encoding="utf-8"?>
<ds:datastoreItem xmlns:ds="http://schemas.openxmlformats.org/officeDocument/2006/customXml" ds:itemID="{0C8B8286-D55A-4A23-AF2E-71825AD7B34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d1ab2f6-91f9-4f14-952a-3f3eb0d68341"/>
    <ds:schemaRef ds:uri="8f2fdac3-5421-455f-b4e4-df6141b3176a"/>
    <ds:schemaRef ds:uri="http://www.w3.org/XML/1998/namespace"/>
    <ds:schemaRef ds:uri="http://purl.org/dc/terms/"/>
  </ds:schemaRefs>
</ds:datastoreItem>
</file>

<file path=customXml/itemProps3.xml><?xml version="1.0" encoding="utf-8"?>
<ds:datastoreItem xmlns:ds="http://schemas.openxmlformats.org/officeDocument/2006/customXml" ds:itemID="{73F83773-3ED6-4BD5-8D97-C8ACFAE30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TotalTime>
  <Words>281</Words>
  <Application>Microsoft Office PowerPoint</Application>
  <PresentationFormat>Widescreen</PresentationFormat>
  <Paragraphs>48</Paragraphs>
  <Slides>12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等线</vt:lpstr>
      <vt:lpstr>Arial</vt:lpstr>
      <vt:lpstr>Courier New</vt:lpstr>
      <vt:lpstr>Segoe</vt:lpstr>
      <vt:lpstr>Segoe SemiBold</vt:lpstr>
      <vt:lpstr>Segoe UI</vt:lpstr>
      <vt:lpstr>Segoe UI Semibold</vt:lpstr>
      <vt:lpstr>Wingdings</vt:lpstr>
      <vt:lpstr>WordVisi_MSFontService</vt:lpstr>
      <vt:lpstr>ESE PowerPoint Template 2017</vt:lpstr>
      <vt:lpstr>ESE​​</vt:lpstr>
      <vt:lpstr>Edwin Office Hours</vt:lpstr>
      <vt:lpstr>Highlights</vt:lpstr>
      <vt:lpstr>CVTE, CTE, VTE … </vt:lpstr>
      <vt:lpstr>Edwin CV601 - Prompts</vt:lpstr>
      <vt:lpstr>Edwin CV601</vt:lpstr>
      <vt:lpstr>Examples – </vt:lpstr>
      <vt:lpstr>Questions? </vt:lpstr>
      <vt:lpstr>Notes</vt:lpstr>
      <vt:lpstr>Pause</vt:lpstr>
      <vt:lpstr>Log into Security Portal.  Then select Edwin, High School &amp; Beyond, CVTE</vt:lpstr>
      <vt:lpstr>Quote: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CVTE Students Report (April 2022)</dc:title>
  <dc:creator>DESE</dc:creator>
  <cp:lastModifiedBy>Zou, Dong (EOE)</cp:lastModifiedBy>
  <cp:revision>7</cp:revision>
  <cp:lastPrinted>1601-01-01T00:00:00Z</cp:lastPrinted>
  <dcterms:created xsi:type="dcterms:W3CDTF">2020-06-16T11:18:18Z</dcterms:created>
  <dcterms:modified xsi:type="dcterms:W3CDTF">2022-06-16T15:39:49Z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13 2022</vt:lpwstr>
  </property>
</Properties>
</file>