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5"/>
  </p:sldMasterIdLst>
  <p:notesMasterIdLst>
    <p:notesMasterId r:id="rId17"/>
  </p:notesMasterIdLst>
  <p:handoutMasterIdLst>
    <p:handoutMasterId r:id="rId18"/>
  </p:handoutMasterIdLst>
  <p:sldIdLst>
    <p:sldId id="256" r:id="rId6"/>
    <p:sldId id="356" r:id="rId7"/>
    <p:sldId id="357" r:id="rId8"/>
    <p:sldId id="364" r:id="rId9"/>
    <p:sldId id="358" r:id="rId10"/>
    <p:sldId id="360" r:id="rId11"/>
    <p:sldId id="362" r:id="rId12"/>
    <p:sldId id="361" r:id="rId13"/>
    <p:sldId id="363" r:id="rId14"/>
    <p:sldId id="359" r:id="rId15"/>
    <p:sldId id="283" r:id="rId16"/>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ED"/>
    <a:srgbClr val="DBEDF5"/>
    <a:srgbClr val="000000"/>
    <a:srgbClr val="101D34"/>
    <a:srgbClr val="FFFF00"/>
    <a:srgbClr val="002060"/>
    <a:srgbClr val="639828"/>
    <a:srgbClr val="B8E18B"/>
    <a:srgbClr val="EAC9C4"/>
    <a:srgbClr val="E3F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3" d="100"/>
          <a:sy n="53" d="100"/>
        </p:scale>
        <p:origin x="72" y="96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9" d="100"/>
          <a:sy n="79" d="100"/>
        </p:scale>
        <p:origin x="388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F74E5-5BA7-46D5-8820-4EF22F1289D4}"/>
              </a:ext>
            </a:extLst>
          </p:cNvPr>
          <p:cNvSpPr>
            <a:spLocks noGrp="1"/>
          </p:cNvSpPr>
          <p:nvPr>
            <p:ph type="hdr" sz="quarter"/>
          </p:nvPr>
        </p:nvSpPr>
        <p:spPr>
          <a:xfrm>
            <a:off x="0" y="0"/>
            <a:ext cx="3078058" cy="471175"/>
          </a:xfrm>
          <a:prstGeom prst="rect">
            <a:avLst/>
          </a:prstGeom>
        </p:spPr>
        <p:txBody>
          <a:bodyPr vert="horz" lIns="91714" tIns="45857" rIns="91714" bIns="45857" rtlCol="0"/>
          <a:lstStyle>
            <a:lvl1pPr algn="l">
              <a:defRPr sz="1200"/>
            </a:lvl1pPr>
          </a:lstStyle>
          <a:p>
            <a:endParaRPr lang="en-US"/>
          </a:p>
        </p:txBody>
      </p:sp>
      <p:sp>
        <p:nvSpPr>
          <p:cNvPr id="3" name="Date Placeholder 2">
            <a:extLst>
              <a:ext uri="{FF2B5EF4-FFF2-40B4-BE49-F238E27FC236}">
                <a16:creationId xmlns:a16="http://schemas.microsoft.com/office/drawing/2014/main" id="{1D7E88DB-1031-4B2F-AF41-D167885852E2}"/>
              </a:ext>
            </a:extLst>
          </p:cNvPr>
          <p:cNvSpPr>
            <a:spLocks noGrp="1"/>
          </p:cNvSpPr>
          <p:nvPr>
            <p:ph type="dt" sz="quarter" idx="1"/>
          </p:nvPr>
        </p:nvSpPr>
        <p:spPr>
          <a:xfrm>
            <a:off x="4022824" y="0"/>
            <a:ext cx="3078058" cy="471175"/>
          </a:xfrm>
          <a:prstGeom prst="rect">
            <a:avLst/>
          </a:prstGeom>
        </p:spPr>
        <p:txBody>
          <a:bodyPr vert="horz" lIns="91714" tIns="45857" rIns="91714" bIns="45857" rtlCol="0"/>
          <a:lstStyle>
            <a:lvl1pPr algn="r">
              <a:defRPr sz="1200"/>
            </a:lvl1pPr>
          </a:lstStyle>
          <a:p>
            <a:fld id="{CCDE08B9-FDBA-4EA2-89F0-1074D0BBDA65}" type="datetimeFigureOut">
              <a:rPr lang="en-US" smtClean="0"/>
              <a:t>6/16/2022</a:t>
            </a:fld>
            <a:endParaRPr lang="en-US"/>
          </a:p>
        </p:txBody>
      </p:sp>
      <p:sp>
        <p:nvSpPr>
          <p:cNvPr id="4" name="Footer Placeholder 3">
            <a:extLst>
              <a:ext uri="{FF2B5EF4-FFF2-40B4-BE49-F238E27FC236}">
                <a16:creationId xmlns:a16="http://schemas.microsoft.com/office/drawing/2014/main" id="{174034C7-138C-4365-9C23-B62199711AC4}"/>
              </a:ext>
            </a:extLst>
          </p:cNvPr>
          <p:cNvSpPr>
            <a:spLocks noGrp="1"/>
          </p:cNvSpPr>
          <p:nvPr>
            <p:ph type="ftr" sz="quarter" idx="2"/>
          </p:nvPr>
        </p:nvSpPr>
        <p:spPr>
          <a:xfrm>
            <a:off x="0" y="8917300"/>
            <a:ext cx="3078058" cy="471175"/>
          </a:xfrm>
          <a:prstGeom prst="rect">
            <a:avLst/>
          </a:prstGeom>
        </p:spPr>
        <p:txBody>
          <a:bodyPr vert="horz" lIns="91714" tIns="45857" rIns="91714" bIns="45857" rtlCol="0" anchor="b"/>
          <a:lstStyle>
            <a:lvl1pPr algn="l">
              <a:defRPr sz="1200"/>
            </a:lvl1pPr>
          </a:lstStyle>
          <a:p>
            <a:r>
              <a:rPr lang="en-US"/>
              <a:t>The data shown are preliminary and subject to change</a:t>
            </a:r>
          </a:p>
        </p:txBody>
      </p:sp>
      <p:sp>
        <p:nvSpPr>
          <p:cNvPr id="5" name="Slide Number Placeholder 4">
            <a:extLst>
              <a:ext uri="{FF2B5EF4-FFF2-40B4-BE49-F238E27FC236}">
                <a16:creationId xmlns:a16="http://schemas.microsoft.com/office/drawing/2014/main" id="{4E0E3A29-6A7E-4718-8430-9369C2993BF5}"/>
              </a:ext>
            </a:extLst>
          </p:cNvPr>
          <p:cNvSpPr>
            <a:spLocks noGrp="1"/>
          </p:cNvSpPr>
          <p:nvPr>
            <p:ph type="sldNum" sz="quarter" idx="3"/>
          </p:nvPr>
        </p:nvSpPr>
        <p:spPr>
          <a:xfrm>
            <a:off x="4022824" y="8917300"/>
            <a:ext cx="3078058" cy="471175"/>
          </a:xfrm>
          <a:prstGeom prst="rect">
            <a:avLst/>
          </a:prstGeom>
        </p:spPr>
        <p:txBody>
          <a:bodyPr vert="horz" lIns="91714" tIns="45857" rIns="91714" bIns="45857" rtlCol="0" anchor="b"/>
          <a:lstStyle>
            <a:lvl1pPr algn="r">
              <a:defRPr sz="1200"/>
            </a:lvl1pPr>
          </a:lstStyle>
          <a:p>
            <a:fld id="{AF69ADFC-8BC4-4D29-97D4-1240F95A5BE5}" type="slidenum">
              <a:rPr lang="en-US" smtClean="0"/>
              <a:t>‹#›</a:t>
            </a:fld>
            <a:endParaRPr lang="en-US"/>
          </a:p>
        </p:txBody>
      </p:sp>
    </p:spTree>
    <p:extLst>
      <p:ext uri="{BB962C8B-B14F-4D97-AF65-F5344CB8AC3E}">
        <p14:creationId xmlns:p14="http://schemas.microsoft.com/office/powerpoint/2010/main" val="16563601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3" tIns="94203" rIns="94203" bIns="9420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800" dirty="0"/>
          </a:p>
        </p:txBody>
      </p:sp>
      <p:sp>
        <p:nvSpPr>
          <p:cNvPr id="124" name="Google Shape;124;g5bbc137530_2_71: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207264" y="4460398"/>
            <a:ext cx="6729984" cy="3927698"/>
          </a:xfrm>
        </p:spPr>
        <p:txBody>
          <a:bodyPr/>
          <a:lstStyle/>
          <a:p>
            <a:pPr marL="158750" indent="0">
              <a:buNone/>
            </a:pPr>
            <a:endParaRPr lang="en-US" dirty="0"/>
          </a:p>
        </p:txBody>
      </p:sp>
    </p:spTree>
    <p:extLst>
      <p:ext uri="{BB962C8B-B14F-4D97-AF65-F5344CB8AC3E}">
        <p14:creationId xmlns:p14="http://schemas.microsoft.com/office/powerpoint/2010/main" val="243325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987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0" indent="0">
              <a:buNone/>
            </a:pPr>
            <a:endParaRPr/>
          </a:p>
        </p:txBody>
      </p:sp>
      <p:sp>
        <p:nvSpPr>
          <p:cNvPr id="410" name="Google Shape;410;g5bbc137530_2_273: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p:nvPr/>
        </p:nvSpPr>
        <p:spPr>
          <a:xfrm>
            <a:off x="414405" y="4747417"/>
            <a:ext cx="5785029" cy="21985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dirty="0">
                <a:solidFill>
                  <a:srgbClr val="8A8FA0"/>
                </a:solidFill>
                <a:latin typeface="Quattrocento Sans"/>
                <a:ea typeface="Quattrocento Sans"/>
                <a:cs typeface="Quattrocento Sans"/>
                <a:sym typeface="Quattrocento Sans"/>
              </a:rPr>
              <a:t>DESE</a:t>
            </a:r>
            <a:endParaRPr sz="1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dirty="0">
                <a:solidFill>
                  <a:srgbClr val="8A8FA0"/>
                </a:solidFill>
                <a:latin typeface="Quattrocento Sans"/>
                <a:ea typeface="Quattrocento Sans"/>
                <a:cs typeface="Quattrocento Sans"/>
                <a:sym typeface="Quattrocento Sans"/>
              </a:rPr>
              <a:t>DESE</a:t>
            </a:r>
            <a:endParaRPr sz="11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7" r:id="rId5"/>
    <p:sldLayoutId id="2147483668" r:id="rId6"/>
    <p:sldLayoutId id="2147483669"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Quattrocento Sans"/>
              <a:buNone/>
            </a:pPr>
            <a:r>
              <a:rPr lang="en-US" sz="2400" dirty="0">
                <a:latin typeface="Georgia" panose="02040502050405020303" pitchFamily="18" charset="0"/>
                <a:sym typeface="Quattrocento Sans"/>
              </a:rPr>
              <a:t>EL Longitudinal Outcomes Report</a:t>
            </a:r>
            <a:br>
              <a:rPr lang="en-US" sz="2400" dirty="0">
                <a:latin typeface="Georgia" panose="02040502050405020303" pitchFamily="18" charset="0"/>
                <a:sym typeface="Quattrocento Sans"/>
              </a:rPr>
            </a:br>
            <a:r>
              <a:rPr lang="en-US" sz="1800" dirty="0">
                <a:latin typeface="Georgia" panose="02040502050405020303" pitchFamily="18" charset="0"/>
                <a:sym typeface="Quattrocento Sans"/>
              </a:rPr>
              <a:t>Edwin Office Hours Webinar</a:t>
            </a:r>
            <a:endParaRPr sz="1800" dirty="0">
              <a:latin typeface="Georgia" panose="02040502050405020303" pitchFamily="18" charset="0"/>
            </a:endParaRPr>
          </a:p>
        </p:txBody>
      </p:sp>
      <p:sp>
        <p:nvSpPr>
          <p:cNvPr id="127" name="Google Shape;127;p25"/>
          <p:cNvSpPr txBox="1">
            <a:spLocks noGrp="1"/>
          </p:cNvSpPr>
          <p:nvPr>
            <p:ph type="subTitle" idx="1"/>
          </p:nvPr>
        </p:nvSpPr>
        <p:spPr>
          <a:prstGeom prst="rect">
            <a:avLst/>
          </a:prstGeom>
          <a:noFill/>
          <a:ln>
            <a:noFill/>
          </a:ln>
        </p:spPr>
        <p:txBody>
          <a:bodyPr spcFirstLastPara="1" wrap="square" lIns="68575" tIns="34275" rIns="68575" bIns="34275" anchor="t" anchorCtr="0">
            <a:noAutofit/>
          </a:bodyPr>
          <a:lstStyle/>
          <a:p>
            <a:pPr marL="0" lvl="0" indent="0">
              <a:spcBef>
                <a:spcPts val="0"/>
              </a:spcBef>
            </a:pPr>
            <a:r>
              <a:rPr lang="en-US" dirty="0">
                <a:latin typeface="Georgia" panose="02040502050405020303" pitchFamily="18" charset="0"/>
                <a:cs typeface="Segoe UI" panose="020B0502040204020203" pitchFamily="34" charset="0"/>
              </a:rPr>
              <a:t>April 5,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4D96-41AF-49A4-8BB0-63AB1F8B9B4D}"/>
              </a:ext>
            </a:extLst>
          </p:cNvPr>
          <p:cNvSpPr>
            <a:spLocks noGrp="1"/>
          </p:cNvSpPr>
          <p:nvPr>
            <p:ph type="title"/>
          </p:nvPr>
        </p:nvSpPr>
        <p:spPr/>
        <p:txBody>
          <a:bodyPr/>
          <a:lstStyle/>
          <a:p>
            <a:r>
              <a:rPr lang="en-US" dirty="0"/>
              <a:t>Download to Excel</a:t>
            </a:r>
          </a:p>
        </p:txBody>
      </p:sp>
      <p:sp>
        <p:nvSpPr>
          <p:cNvPr id="3" name="Text Placeholder 2">
            <a:extLst>
              <a:ext uri="{FF2B5EF4-FFF2-40B4-BE49-F238E27FC236}">
                <a16:creationId xmlns:a16="http://schemas.microsoft.com/office/drawing/2014/main" id="{5AED8D17-536A-47DE-9B66-5F2BED32EF3A}"/>
              </a:ext>
            </a:extLst>
          </p:cNvPr>
          <p:cNvSpPr>
            <a:spLocks noGrp="1"/>
          </p:cNvSpPr>
          <p:nvPr>
            <p:ph type="body" idx="1"/>
          </p:nvPr>
        </p:nvSpPr>
        <p:spPr/>
        <p:txBody>
          <a:bodyPr/>
          <a:lstStyle/>
          <a:p>
            <a:r>
              <a:rPr lang="en-US" dirty="0"/>
              <a:t>Click on Export Drop Down menu (disk or save icon) to download to excel (not compatible in PDF or csv due to width of report and  formatting)</a:t>
            </a:r>
          </a:p>
        </p:txBody>
      </p:sp>
      <p:sp>
        <p:nvSpPr>
          <p:cNvPr id="4" name="Slide Number Placeholder 3">
            <a:extLst>
              <a:ext uri="{FF2B5EF4-FFF2-40B4-BE49-F238E27FC236}">
                <a16:creationId xmlns:a16="http://schemas.microsoft.com/office/drawing/2014/main" id="{09CBDFE7-225F-4C35-8022-A9C682E2B0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Picture 5" descr="shows the save icon/disk icon/export dropdown menu that allows you to export to Excel.">
            <a:extLst>
              <a:ext uri="{FF2B5EF4-FFF2-40B4-BE49-F238E27FC236}">
                <a16:creationId xmlns:a16="http://schemas.microsoft.com/office/drawing/2014/main" id="{B0C0BB91-44EA-440B-A483-D78E751BDABD}"/>
              </a:ext>
            </a:extLst>
          </p:cNvPr>
          <p:cNvPicPr>
            <a:picLocks noChangeAspect="1"/>
          </p:cNvPicPr>
          <p:nvPr/>
        </p:nvPicPr>
        <p:blipFill>
          <a:blip r:embed="rId2"/>
          <a:stretch>
            <a:fillRect/>
          </a:stretch>
        </p:blipFill>
        <p:spPr>
          <a:xfrm>
            <a:off x="719418" y="2422294"/>
            <a:ext cx="7039535" cy="1391862"/>
          </a:xfrm>
          <a:prstGeom prst="rect">
            <a:avLst/>
          </a:prstGeom>
        </p:spPr>
      </p:pic>
    </p:spTree>
    <p:extLst>
      <p:ext uri="{BB962C8B-B14F-4D97-AF65-F5344CB8AC3E}">
        <p14:creationId xmlns:p14="http://schemas.microsoft.com/office/powerpoint/2010/main" val="290762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idx="4294967295"/>
          </p:nvPr>
        </p:nvSpPr>
        <p:spPr>
          <a:xfrm>
            <a:off x="8839" y="854113"/>
            <a:ext cx="9143999" cy="992579"/>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lt1"/>
                </a:solidFill>
                <a:effectLst/>
                <a:uLnTx/>
                <a:uFillTx/>
                <a:latin typeface="Segoe UI" panose="020B0502040204020203" pitchFamily="34" charset="0"/>
                <a:ea typeface="Quattrocento Sans"/>
                <a:cs typeface="Segoe UI" panose="020B0502040204020203" pitchFamily="34" charset="0"/>
                <a:sym typeface="Quattrocento Sans"/>
              </a:rPr>
              <a:t>Thank you!</a:t>
            </a:r>
          </a:p>
        </p:txBody>
      </p:sp>
      <p:pic>
        <p:nvPicPr>
          <p:cNvPr id="415" name="Google Shape;415;p52" descr="email icon"/>
          <p:cNvPicPr preferRelativeResize="0"/>
          <p:nvPr/>
        </p:nvPicPr>
        <p:blipFill rotWithShape="1">
          <a:blip r:embed="rId3">
            <a:alphaModFix/>
          </a:blip>
          <a:srcRect l="22060" t="19266" r="18307" b="28002"/>
          <a:stretch/>
        </p:blipFill>
        <p:spPr>
          <a:xfrm>
            <a:off x="3778733" y="2967263"/>
            <a:ext cx="317798" cy="281016"/>
          </a:xfrm>
          <a:prstGeom prst="rect">
            <a:avLst/>
          </a:prstGeom>
          <a:noFill/>
          <a:ln>
            <a:noFill/>
          </a:ln>
        </p:spPr>
      </p:pic>
      <p:sp>
        <p:nvSpPr>
          <p:cNvPr id="416" name="Google Shape;416;p52"/>
          <p:cNvSpPr txBox="1"/>
          <p:nvPr/>
        </p:nvSpPr>
        <p:spPr>
          <a:xfrm>
            <a:off x="4030789" y="2967263"/>
            <a:ext cx="3461392"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Kathryn.sandel@mass.gov</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rPr>
              <a:t>EL424 EL Longitudinal Outcomes</a:t>
            </a:r>
          </a:p>
        </p:txBody>
      </p:sp>
      <p:sp>
        <p:nvSpPr>
          <p:cNvPr id="9" name="Content Placeholder 8" descr="VOCAL is a student self-report survey that measures students’ perceptions of three dimensions of school climate: Engagement, Safety, and Environment. It was administered in four grades in 2021. It is administered as the last session on the science MCAS test in G5 and G8 and as the last session of the mathematics MCAS test in G4 and G10. &#10;&#10;Compared to 2019 when the survey was last administered, we have had, not unsurprisingly, a significant drop in student participation across all four grades. It has to be highlighted that the context surrounding the 2021 administration was significantly different than previous years. Students had just returned to school with many still learning remotely or using a hybrid model. So, the 2021 results need to be viewed with a high degree caution. &#10;&#10;"/>
          <p:cNvSpPr>
            <a:spLocks noGrp="1"/>
          </p:cNvSpPr>
          <p:nvPr>
            <p:ph idx="1"/>
          </p:nvPr>
        </p:nvSpPr>
        <p:spPr>
          <a:xfrm>
            <a:off x="425807" y="951037"/>
            <a:ext cx="8528229" cy="3787310"/>
          </a:xfrm>
        </p:spPr>
        <p:txBody>
          <a:bodyPr/>
          <a:lstStyle/>
          <a:p>
            <a:pPr marL="0" indent="0">
              <a:spcBef>
                <a:spcPts val="0"/>
              </a:spcBef>
              <a:buClr>
                <a:schemeClr val="accent2"/>
              </a:buClr>
              <a:buSzPts val="1800"/>
              <a:buNone/>
            </a:pPr>
            <a:r>
              <a:rPr lang="en-US" sz="1800" dirty="0">
                <a:solidFill>
                  <a:srgbClr val="002060"/>
                </a:solidFill>
                <a:latin typeface="Segoe UI" panose="020B0502040204020203" pitchFamily="34" charset="0"/>
                <a:cs typeface="Segoe UI" panose="020B0502040204020203" pitchFamily="34" charset="0"/>
              </a:rPr>
              <a:t>This report lets you look at the outcomes for students who exited EL status in a prior school</a:t>
            </a:r>
          </a:p>
          <a:p>
            <a:pPr marL="0" indent="0">
              <a:spcBef>
                <a:spcPts val="0"/>
              </a:spcBef>
              <a:buClr>
                <a:schemeClr val="accent2"/>
              </a:buClr>
              <a:buSzPts val="1800"/>
              <a:buNone/>
            </a:pPr>
            <a:endParaRPr lang="en-US" sz="1800" dirty="0">
              <a:solidFill>
                <a:srgbClr val="002060"/>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r>
              <a:rPr lang="en-US" sz="1800" dirty="0">
                <a:solidFill>
                  <a:srgbClr val="002060"/>
                </a:solidFill>
                <a:latin typeface="Segoe UI" panose="020B0502040204020203" pitchFamily="34" charset="0"/>
                <a:cs typeface="Segoe UI" panose="020B0502040204020203" pitchFamily="34" charset="0"/>
              </a:rPr>
              <a:t>Sample questions this report can help answer:</a:t>
            </a:r>
          </a:p>
          <a:p>
            <a:pPr marL="0" indent="0">
              <a:spcBef>
                <a:spcPts val="0"/>
              </a:spcBef>
              <a:buClr>
                <a:schemeClr val="accent2"/>
              </a:buClr>
              <a:buSzPts val="1800"/>
              <a:buNone/>
            </a:pPr>
            <a:endParaRPr lang="en-US" sz="1800" dirty="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pPr>
            <a:r>
              <a:rPr lang="en-US" sz="1800" i="1" dirty="0">
                <a:solidFill>
                  <a:srgbClr val="002060"/>
                </a:solidFill>
                <a:latin typeface="Segoe UI" panose="020B0502040204020203" pitchFamily="34" charset="0"/>
                <a:cs typeface="Segoe UI" panose="020B0502040204020203" pitchFamily="34" charset="0"/>
              </a:rPr>
              <a:t>How did students who exited EL status as 1</a:t>
            </a:r>
            <a:r>
              <a:rPr lang="en-US" sz="1800" i="1" baseline="30000" dirty="0">
                <a:solidFill>
                  <a:srgbClr val="002060"/>
                </a:solidFill>
                <a:latin typeface="Segoe UI" panose="020B0502040204020203" pitchFamily="34" charset="0"/>
                <a:cs typeface="Segoe UI" panose="020B0502040204020203" pitchFamily="34" charset="0"/>
              </a:rPr>
              <a:t>st</a:t>
            </a:r>
            <a:r>
              <a:rPr lang="en-US" sz="1800" i="1" dirty="0">
                <a:solidFill>
                  <a:srgbClr val="002060"/>
                </a:solidFill>
                <a:latin typeface="Segoe UI" panose="020B0502040204020203" pitchFamily="34" charset="0"/>
                <a:cs typeface="Segoe UI" panose="020B0502040204020203" pitchFamily="34" charset="0"/>
              </a:rPr>
              <a:t> graders two years ago do on the grade 3 MCAS?  How do the attendance and suspension rates of exited EL students compare to students who were never ELs? </a:t>
            </a:r>
          </a:p>
          <a:p>
            <a:pPr marL="0" indent="0">
              <a:spcBef>
                <a:spcPts val="0"/>
              </a:spcBef>
              <a:buClr>
                <a:schemeClr val="accent2"/>
              </a:buClr>
              <a:buSzPts val="1800"/>
              <a:buNone/>
            </a:pPr>
            <a:endParaRPr lang="en-US" sz="1800" i="1" dirty="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pPr>
            <a:r>
              <a:rPr lang="en-US" sz="1800" i="1" dirty="0">
                <a:solidFill>
                  <a:srgbClr val="002060"/>
                </a:solidFill>
                <a:latin typeface="Segoe UI" panose="020B0502040204020203" pitchFamily="34" charset="0"/>
                <a:cs typeface="Segoe UI" panose="020B0502040204020203" pitchFamily="34" charset="0"/>
              </a:rPr>
              <a:t>What are advanced coursework rates or CVTE course taking rates in high school for students who exited EL status in 8</a:t>
            </a:r>
            <a:r>
              <a:rPr lang="en-US" sz="1800" i="1" baseline="30000" dirty="0">
                <a:solidFill>
                  <a:srgbClr val="002060"/>
                </a:solidFill>
                <a:latin typeface="Segoe UI" panose="020B0502040204020203" pitchFamily="34" charset="0"/>
                <a:cs typeface="Segoe UI" panose="020B0502040204020203" pitchFamily="34" charset="0"/>
              </a:rPr>
              <a:t>th</a:t>
            </a:r>
            <a:r>
              <a:rPr lang="en-US" sz="1800" i="1" dirty="0">
                <a:solidFill>
                  <a:srgbClr val="002060"/>
                </a:solidFill>
                <a:latin typeface="Segoe UI" panose="020B0502040204020203" pitchFamily="34" charset="0"/>
                <a:cs typeface="Segoe UI" panose="020B0502040204020203" pitchFamily="34" charset="0"/>
              </a:rPr>
              <a:t> grade? How do these compare to students who were never EL? </a:t>
            </a: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9E2D1D2-FA68-4226-BF55-5CB63666777A}"/>
              </a:ext>
            </a:extLst>
          </p:cNvPr>
          <p:cNvSpPr>
            <a:spLocks noGrp="1"/>
          </p:cNvSpPr>
          <p:nvPr>
            <p:ph type="sldNum" idx="12"/>
          </p:nvPr>
        </p:nvSpPr>
        <p:spPr>
          <a:xfrm>
            <a:off x="6485382" y="4767534"/>
            <a:ext cx="2057400" cy="273844"/>
          </a:xfrm>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290593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5C0B-DD08-4C19-AB71-D5AC85F724A5}"/>
              </a:ext>
            </a:extLst>
          </p:cNvPr>
          <p:cNvSpPr>
            <a:spLocks noGrp="1"/>
          </p:cNvSpPr>
          <p:nvPr>
            <p:ph type="title"/>
          </p:nvPr>
        </p:nvSpPr>
        <p:spPr/>
        <p:txBody>
          <a:bodyPr/>
          <a:lstStyle/>
          <a:p>
            <a:r>
              <a:rPr lang="en-US" dirty="0"/>
              <a:t>Need to make some decisions when running this report</a:t>
            </a:r>
          </a:p>
        </p:txBody>
      </p:sp>
      <p:sp>
        <p:nvSpPr>
          <p:cNvPr id="3" name="Text Placeholder 2">
            <a:extLst>
              <a:ext uri="{FF2B5EF4-FFF2-40B4-BE49-F238E27FC236}">
                <a16:creationId xmlns:a16="http://schemas.microsoft.com/office/drawing/2014/main" id="{CD3C2721-CA61-47F6-B33C-10A7A0A72EC7}"/>
              </a:ext>
            </a:extLst>
          </p:cNvPr>
          <p:cNvSpPr>
            <a:spLocks noGrp="1"/>
          </p:cNvSpPr>
          <p:nvPr>
            <p:ph type="body" idx="1"/>
          </p:nvPr>
        </p:nvSpPr>
        <p:spPr/>
        <p:txBody>
          <a:bodyPr/>
          <a:lstStyle/>
          <a:p>
            <a:r>
              <a:rPr lang="en-US" sz="2000" dirty="0"/>
              <a:t>Choose Exit year and Exit grade</a:t>
            </a:r>
          </a:p>
          <a:p>
            <a:pPr lvl="1"/>
            <a:r>
              <a:rPr lang="en-US" sz="1600" dirty="0"/>
              <a:t>Can only run for one grade and year at a time</a:t>
            </a:r>
          </a:p>
          <a:p>
            <a:r>
              <a:rPr lang="en-US" sz="2000" dirty="0"/>
              <a:t>Choose Longitudinal year (outcome year)</a:t>
            </a:r>
          </a:p>
          <a:p>
            <a:pPr lvl="1"/>
            <a:r>
              <a:rPr lang="en-US" sz="1600" dirty="0"/>
              <a:t>Default is most recent year of MCAS data available (Currently 2020-2021 SY)</a:t>
            </a:r>
          </a:p>
          <a:p>
            <a:r>
              <a:rPr lang="en-US" sz="2000" dirty="0"/>
              <a:t>Choose MCAS subject: ELA, Math, Science </a:t>
            </a:r>
          </a:p>
          <a:p>
            <a:pPr lvl="1"/>
            <a:r>
              <a:rPr lang="en-US" sz="1600" dirty="0"/>
              <a:t>Default is ELA</a:t>
            </a:r>
          </a:p>
          <a:p>
            <a:pPr lvl="1"/>
            <a:r>
              <a:rPr lang="en-US" sz="1600" dirty="0"/>
              <a:t>Can only run for one subject at a time</a:t>
            </a:r>
          </a:p>
          <a:p>
            <a:r>
              <a:rPr lang="en-US" sz="2000" dirty="0"/>
              <a:t>Additional Measures include: </a:t>
            </a:r>
          </a:p>
          <a:p>
            <a:pPr lvl="1"/>
            <a:r>
              <a:rPr lang="en-US" sz="1600" dirty="0"/>
              <a:t>Attendance and Suspension</a:t>
            </a:r>
          </a:p>
          <a:p>
            <a:pPr lvl="1"/>
            <a:r>
              <a:rPr lang="en-US" sz="1600" dirty="0"/>
              <a:t>High School Enrollment Indicators (only available if students in gr 9-12 in longitudinal year)</a:t>
            </a:r>
          </a:p>
          <a:p>
            <a:pPr lvl="1"/>
            <a:r>
              <a:rPr lang="en-US" sz="1600" dirty="0"/>
              <a:t>4 </a:t>
            </a:r>
            <a:r>
              <a:rPr lang="en-US" sz="1600" dirty="0" err="1"/>
              <a:t>yr</a:t>
            </a:r>
            <a:r>
              <a:rPr lang="en-US" sz="1600" dirty="0"/>
              <a:t> Grad and Dropout (for grade 12 in longitudinal year)</a:t>
            </a:r>
          </a:p>
          <a:p>
            <a:endParaRPr lang="en-US" dirty="0"/>
          </a:p>
        </p:txBody>
      </p:sp>
      <p:sp>
        <p:nvSpPr>
          <p:cNvPr id="4" name="Slide Number Placeholder 3">
            <a:extLst>
              <a:ext uri="{FF2B5EF4-FFF2-40B4-BE49-F238E27FC236}">
                <a16:creationId xmlns:a16="http://schemas.microsoft.com/office/drawing/2014/main" id="{241357F2-325F-4261-A8C3-475E4B441B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182476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E860-6B0B-46F9-8C36-09EE81EF5426}"/>
              </a:ext>
            </a:extLst>
          </p:cNvPr>
          <p:cNvSpPr>
            <a:spLocks noGrp="1"/>
          </p:cNvSpPr>
          <p:nvPr>
            <p:ph type="title"/>
          </p:nvPr>
        </p:nvSpPr>
        <p:spPr/>
        <p:txBody>
          <a:bodyPr/>
          <a:lstStyle/>
          <a:p>
            <a:r>
              <a:rPr lang="en-US" dirty="0"/>
              <a:t>How to find it? </a:t>
            </a:r>
          </a:p>
        </p:txBody>
      </p:sp>
      <p:sp>
        <p:nvSpPr>
          <p:cNvPr id="3" name="Text Placeholder 2">
            <a:extLst>
              <a:ext uri="{FF2B5EF4-FFF2-40B4-BE49-F238E27FC236}">
                <a16:creationId xmlns:a16="http://schemas.microsoft.com/office/drawing/2014/main" id="{98794380-E40A-4FA2-9C91-77B17FEE4398}"/>
              </a:ext>
            </a:extLst>
          </p:cNvPr>
          <p:cNvSpPr>
            <a:spLocks noGrp="1"/>
          </p:cNvSpPr>
          <p:nvPr>
            <p:ph type="body" idx="1"/>
          </p:nvPr>
        </p:nvSpPr>
        <p:spPr/>
        <p:txBody>
          <a:bodyPr/>
          <a:lstStyle/>
          <a:p>
            <a:r>
              <a:rPr lang="en-US" dirty="0"/>
              <a:t>Report is in Student Enrollment-Indicators &gt; English Learners folder</a:t>
            </a:r>
          </a:p>
          <a:p>
            <a:r>
              <a:rPr lang="en-US" dirty="0"/>
              <a:t>Or use search feature- typing Longitudinal  or EL424 or Outcome</a:t>
            </a:r>
          </a:p>
          <a:p>
            <a:endParaRPr lang="en-US" i="1" dirty="0"/>
          </a:p>
          <a:p>
            <a:pPr marL="76200" indent="0">
              <a:buNone/>
            </a:pPr>
            <a:r>
              <a:rPr lang="en-US" dirty="0"/>
              <a:t>Can add to favorites</a:t>
            </a:r>
          </a:p>
          <a:p>
            <a:endParaRPr lang="en-US" i="1" dirty="0"/>
          </a:p>
        </p:txBody>
      </p:sp>
      <p:sp>
        <p:nvSpPr>
          <p:cNvPr id="4" name="Slide Number Placeholder 3">
            <a:extLst>
              <a:ext uri="{FF2B5EF4-FFF2-40B4-BE49-F238E27FC236}">
                <a16:creationId xmlns:a16="http://schemas.microsoft.com/office/drawing/2014/main" id="{DCAD5EEC-3D1B-4F94-8395-E6D1CA31B2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6" name="Picture 5" descr="Box that appears if select ellipsis on report tile. Click on the star to Add to favorites section.  ">
            <a:extLst>
              <a:ext uri="{FF2B5EF4-FFF2-40B4-BE49-F238E27FC236}">
                <a16:creationId xmlns:a16="http://schemas.microsoft.com/office/drawing/2014/main" id="{F70F2437-0673-45F7-B01A-ED9143D64886}"/>
              </a:ext>
            </a:extLst>
          </p:cNvPr>
          <p:cNvPicPr>
            <a:picLocks noChangeAspect="1"/>
          </p:cNvPicPr>
          <p:nvPr/>
        </p:nvPicPr>
        <p:blipFill>
          <a:blip r:embed="rId2"/>
          <a:stretch>
            <a:fillRect/>
          </a:stretch>
        </p:blipFill>
        <p:spPr>
          <a:xfrm>
            <a:off x="3751728" y="3018972"/>
            <a:ext cx="4276165" cy="1691139"/>
          </a:xfrm>
          <a:prstGeom prst="rect">
            <a:avLst/>
          </a:prstGeom>
        </p:spPr>
      </p:pic>
    </p:spTree>
    <p:extLst>
      <p:ext uri="{BB962C8B-B14F-4D97-AF65-F5344CB8AC3E}">
        <p14:creationId xmlns:p14="http://schemas.microsoft.com/office/powerpoint/2010/main" val="212995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8276-D489-49F0-8A5D-8348417BC759}"/>
              </a:ext>
            </a:extLst>
          </p:cNvPr>
          <p:cNvSpPr>
            <a:spLocks noGrp="1"/>
          </p:cNvSpPr>
          <p:nvPr>
            <p:ph type="title"/>
          </p:nvPr>
        </p:nvSpPr>
        <p:spPr/>
        <p:txBody>
          <a:bodyPr/>
          <a:lstStyle/>
          <a:p>
            <a:r>
              <a:rPr lang="en-US" dirty="0"/>
              <a:t>Prompt Section</a:t>
            </a:r>
          </a:p>
        </p:txBody>
      </p:sp>
      <p:sp>
        <p:nvSpPr>
          <p:cNvPr id="3" name="Text Placeholder 2">
            <a:extLst>
              <a:ext uri="{FF2B5EF4-FFF2-40B4-BE49-F238E27FC236}">
                <a16:creationId xmlns:a16="http://schemas.microsoft.com/office/drawing/2014/main" id="{ED3FFDE0-C5CF-4EAD-BD8A-EEB5397D404D}"/>
              </a:ext>
            </a:extLst>
          </p:cNvPr>
          <p:cNvSpPr>
            <a:spLocks noGrp="1"/>
          </p:cNvSpPr>
          <p:nvPr>
            <p:ph type="body" idx="1"/>
          </p:nvPr>
        </p:nvSpPr>
        <p:spPr>
          <a:xfrm>
            <a:off x="307885" y="2791943"/>
            <a:ext cx="8528229" cy="2923057"/>
          </a:xfrm>
        </p:spPr>
        <p:txBody>
          <a:bodyPr/>
          <a:lstStyle/>
          <a:p>
            <a:pPr lvl="1"/>
            <a:r>
              <a:rPr lang="en-US" dirty="0"/>
              <a:t>Want to select Exit Year and Exit Grade</a:t>
            </a:r>
          </a:p>
          <a:p>
            <a:pPr lvl="1"/>
            <a:r>
              <a:rPr lang="en-US" dirty="0"/>
              <a:t>Longitudinal Year (if different than most recent year of data available) </a:t>
            </a:r>
          </a:p>
          <a:p>
            <a:pPr lvl="1"/>
            <a:r>
              <a:rPr lang="en-US" dirty="0"/>
              <a:t>Can use additional filters or run with default setting</a:t>
            </a:r>
          </a:p>
          <a:p>
            <a:pPr lvl="2"/>
            <a:r>
              <a:rPr lang="en-US" dirty="0"/>
              <a:t>Recommend first run with defaults before adding additional filters</a:t>
            </a:r>
          </a:p>
        </p:txBody>
      </p:sp>
      <p:sp>
        <p:nvSpPr>
          <p:cNvPr id="4" name="Slide Number Placeholder 3">
            <a:extLst>
              <a:ext uri="{FF2B5EF4-FFF2-40B4-BE49-F238E27FC236}">
                <a16:creationId xmlns:a16="http://schemas.microsoft.com/office/drawing/2014/main" id="{804922D4-9ED0-463B-A76D-03764E61F5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descr="Prompt Section of the report- including Exit Year, Exit Grade Level, District, School, as well as subgroup filters (Race Gender, etc.) and Longitudinal School year, MCAS assessment, and additional longitudinal measures">
            <a:extLst>
              <a:ext uri="{FF2B5EF4-FFF2-40B4-BE49-F238E27FC236}">
                <a16:creationId xmlns:a16="http://schemas.microsoft.com/office/drawing/2014/main" id="{237E3737-DD66-429B-A66A-D0C4E3CB6C3D}"/>
              </a:ext>
            </a:extLst>
          </p:cNvPr>
          <p:cNvPicPr>
            <a:picLocks noChangeAspect="1"/>
          </p:cNvPicPr>
          <p:nvPr/>
        </p:nvPicPr>
        <p:blipFill>
          <a:blip r:embed="rId2"/>
          <a:stretch>
            <a:fillRect/>
          </a:stretch>
        </p:blipFill>
        <p:spPr>
          <a:xfrm>
            <a:off x="307885" y="800778"/>
            <a:ext cx="7550524" cy="1770972"/>
          </a:xfrm>
          <a:prstGeom prst="rect">
            <a:avLst/>
          </a:prstGeom>
        </p:spPr>
      </p:pic>
    </p:spTree>
    <p:extLst>
      <p:ext uri="{BB962C8B-B14F-4D97-AF65-F5344CB8AC3E}">
        <p14:creationId xmlns:p14="http://schemas.microsoft.com/office/powerpoint/2010/main" val="321408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9818-6EB6-4B32-97D5-A764EC9CF0CA}"/>
              </a:ext>
            </a:extLst>
          </p:cNvPr>
          <p:cNvSpPr>
            <a:spLocks noGrp="1"/>
          </p:cNvSpPr>
          <p:nvPr>
            <p:ph type="title"/>
          </p:nvPr>
        </p:nvSpPr>
        <p:spPr/>
        <p:txBody>
          <a:bodyPr/>
          <a:lstStyle/>
          <a:p>
            <a:r>
              <a:rPr lang="en-US" dirty="0"/>
              <a:t>Row Headers</a:t>
            </a:r>
          </a:p>
        </p:txBody>
      </p:sp>
      <p:sp>
        <p:nvSpPr>
          <p:cNvPr id="3" name="Text Placeholder 2">
            <a:extLst>
              <a:ext uri="{FF2B5EF4-FFF2-40B4-BE49-F238E27FC236}">
                <a16:creationId xmlns:a16="http://schemas.microsoft.com/office/drawing/2014/main" id="{AC122129-2DD9-443A-9825-A0956A6A8C28}"/>
              </a:ext>
            </a:extLst>
          </p:cNvPr>
          <p:cNvSpPr>
            <a:spLocks noGrp="1"/>
          </p:cNvSpPr>
          <p:nvPr>
            <p:ph type="body" idx="1"/>
          </p:nvPr>
        </p:nvSpPr>
        <p:spPr>
          <a:xfrm>
            <a:off x="2306170" y="611172"/>
            <a:ext cx="6350377" cy="4261177"/>
          </a:xfrm>
        </p:spPr>
        <p:txBody>
          <a:bodyPr/>
          <a:lstStyle/>
          <a:p>
            <a:r>
              <a:rPr lang="en-US" dirty="0"/>
              <a:t>Ever EL</a:t>
            </a:r>
          </a:p>
          <a:p>
            <a:pPr lvl="1"/>
            <a:r>
              <a:rPr lang="en-US" dirty="0"/>
              <a:t>Exited EL: Students identified as EL in the October SIMS of Exit Year who were not classified as EL in the following March, June, or October SIMS collection.</a:t>
            </a:r>
          </a:p>
          <a:p>
            <a:pPr lvl="1"/>
            <a:r>
              <a:rPr lang="en-US" dirty="0"/>
              <a:t>EL: Students Identified as EL in October SIMS </a:t>
            </a:r>
          </a:p>
          <a:p>
            <a:pPr lvl="1"/>
            <a:r>
              <a:rPr lang="en-US" dirty="0"/>
              <a:t>Previously Exited EL: Student exited EL status prior to selected “Exit Year” </a:t>
            </a:r>
          </a:p>
          <a:p>
            <a:r>
              <a:rPr lang="en-US" dirty="0"/>
              <a:t>Never EL: students not identified as EL in SIMS during or prior to Exit year </a:t>
            </a:r>
          </a:p>
          <a:p>
            <a:pPr marL="76200" indent="0">
              <a:buNone/>
            </a:pPr>
            <a:r>
              <a:rPr lang="en-US" dirty="0"/>
              <a:t>Selected Students = Total Ever EL + Never EL</a:t>
            </a:r>
          </a:p>
        </p:txBody>
      </p:sp>
      <p:sp>
        <p:nvSpPr>
          <p:cNvPr id="4" name="Slide Number Placeholder 3">
            <a:extLst>
              <a:ext uri="{FF2B5EF4-FFF2-40B4-BE49-F238E27FC236}">
                <a16:creationId xmlns:a16="http://schemas.microsoft.com/office/drawing/2014/main" id="{A8742E51-A9D5-44C9-A6F5-EEE204AA26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Picture 5" descr="Shows Row headers for report: 1st line Selected Students in District, Ever EL with subrows Exited El, EL, Previously Exited EL and Total, and Never EL.">
            <a:extLst>
              <a:ext uri="{FF2B5EF4-FFF2-40B4-BE49-F238E27FC236}">
                <a16:creationId xmlns:a16="http://schemas.microsoft.com/office/drawing/2014/main" id="{0FAFBCB3-F444-48A1-8C27-557477D8A0EB}"/>
              </a:ext>
            </a:extLst>
          </p:cNvPr>
          <p:cNvPicPr>
            <a:picLocks noChangeAspect="1"/>
          </p:cNvPicPr>
          <p:nvPr/>
        </p:nvPicPr>
        <p:blipFill rotWithShape="1">
          <a:blip r:embed="rId2"/>
          <a:srcRect r="77402"/>
          <a:stretch/>
        </p:blipFill>
        <p:spPr>
          <a:xfrm>
            <a:off x="487453" y="882323"/>
            <a:ext cx="1818717" cy="2837416"/>
          </a:xfrm>
          <a:prstGeom prst="rect">
            <a:avLst/>
          </a:prstGeom>
        </p:spPr>
      </p:pic>
    </p:spTree>
    <p:extLst>
      <p:ext uri="{BB962C8B-B14F-4D97-AF65-F5344CB8AC3E}">
        <p14:creationId xmlns:p14="http://schemas.microsoft.com/office/powerpoint/2010/main" val="34797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Shows first two sections of the report - Access Proficiency Levels from Exit year and Enrollment information from the Longitudinal year">
            <a:extLst>
              <a:ext uri="{FF2B5EF4-FFF2-40B4-BE49-F238E27FC236}">
                <a16:creationId xmlns:a16="http://schemas.microsoft.com/office/drawing/2014/main" id="{AC122129-2DD9-443A-9825-A0956A6A8C28}"/>
              </a:ext>
            </a:extLst>
          </p:cNvPr>
          <p:cNvSpPr>
            <a:spLocks noGrp="1"/>
          </p:cNvSpPr>
          <p:nvPr>
            <p:ph type="body" idx="4294967295"/>
          </p:nvPr>
        </p:nvSpPr>
        <p:spPr>
          <a:xfrm>
            <a:off x="0" y="2706688"/>
            <a:ext cx="8528050" cy="2239962"/>
          </a:xfrm>
        </p:spPr>
        <p:txBody>
          <a:bodyPr/>
          <a:lstStyle/>
          <a:p>
            <a:r>
              <a:rPr lang="en-US" sz="2000" dirty="0"/>
              <a:t>Students #: number of students in Exit grade level during Exit Year. Counts based on October SIMS </a:t>
            </a:r>
          </a:p>
          <a:p>
            <a:r>
              <a:rPr lang="en-US" sz="2000" dirty="0"/>
              <a:t>ACCESS information from Exit year</a:t>
            </a:r>
          </a:p>
          <a:p>
            <a:r>
              <a:rPr lang="en-US" sz="2000" dirty="0"/>
              <a:t>Enrolled section shows information for Longitudinal Year </a:t>
            </a:r>
          </a:p>
          <a:p>
            <a:r>
              <a:rPr lang="en-US" sz="2000" dirty="0"/>
              <a:t>Note: report not suppressed, so will show data even if number of students. Data that falls below suppression rules are in italics. </a:t>
            </a:r>
          </a:p>
        </p:txBody>
      </p:sp>
      <p:sp>
        <p:nvSpPr>
          <p:cNvPr id="4" name="Slide Number Placeholder 3">
            <a:extLst>
              <a:ext uri="{FF2B5EF4-FFF2-40B4-BE49-F238E27FC236}">
                <a16:creationId xmlns:a16="http://schemas.microsoft.com/office/drawing/2014/main" id="{A8742E51-A9D5-44C9-A6F5-EEE204AA2699}"/>
              </a:ext>
            </a:extLst>
          </p:cNvPr>
          <p:cNvSpPr>
            <a:spLocks noGrp="1"/>
          </p:cNvSpPr>
          <p:nvPr>
            <p:ph type="sldNum" idx="4294967295"/>
          </p:nvPr>
        </p:nvSpPr>
        <p:spPr>
          <a:xfrm>
            <a:off x="7086600" y="4767263"/>
            <a:ext cx="2057400" cy="274637"/>
          </a:xfrm>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5" descr="EL Longitudinal Outcomes Report">
            <a:extLst>
              <a:ext uri="{FF2B5EF4-FFF2-40B4-BE49-F238E27FC236}">
                <a16:creationId xmlns:a16="http://schemas.microsoft.com/office/drawing/2014/main" id="{0FAFBCB3-F444-48A1-8C27-557477D8A0EB}"/>
              </a:ext>
            </a:extLst>
          </p:cNvPr>
          <p:cNvPicPr>
            <a:picLocks noChangeAspect="1"/>
          </p:cNvPicPr>
          <p:nvPr/>
        </p:nvPicPr>
        <p:blipFill>
          <a:blip r:embed="rId3"/>
          <a:stretch>
            <a:fillRect/>
          </a:stretch>
        </p:blipFill>
        <p:spPr>
          <a:xfrm>
            <a:off x="406772" y="5952"/>
            <a:ext cx="8048065" cy="2837416"/>
          </a:xfrm>
          <a:prstGeom prst="rect">
            <a:avLst/>
          </a:prstGeom>
        </p:spPr>
      </p:pic>
      <p:sp>
        <p:nvSpPr>
          <p:cNvPr id="5" name="Title 4">
            <a:extLst>
              <a:ext uri="{FF2B5EF4-FFF2-40B4-BE49-F238E27FC236}">
                <a16:creationId xmlns:a16="http://schemas.microsoft.com/office/drawing/2014/main" id="{F8E596FD-CF0A-4996-ADCE-363C6924CC7C}"/>
              </a:ext>
            </a:extLst>
          </p:cNvPr>
          <p:cNvSpPr>
            <a:spLocks noGrp="1"/>
          </p:cNvSpPr>
          <p:nvPr>
            <p:ph type="title" idx="4294967295"/>
          </p:nvPr>
        </p:nvSpPr>
        <p:spPr>
          <a:xfrm>
            <a:off x="484271" y="162694"/>
            <a:ext cx="1565910" cy="72665"/>
          </a:xfrm>
        </p:spPr>
        <p:txBody>
          <a:bodyPr/>
          <a:lstStyle/>
          <a:p>
            <a:r>
              <a:rPr lang="en-US" sz="800" dirty="0"/>
              <a:t>Reading the Report</a:t>
            </a:r>
          </a:p>
        </p:txBody>
      </p:sp>
    </p:spTree>
    <p:extLst>
      <p:ext uri="{BB962C8B-B14F-4D97-AF65-F5344CB8AC3E}">
        <p14:creationId xmlns:p14="http://schemas.microsoft.com/office/powerpoint/2010/main" val="417967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E9C5-75CB-42A0-924D-C4230AC5F41A}"/>
              </a:ext>
            </a:extLst>
          </p:cNvPr>
          <p:cNvSpPr>
            <a:spLocks noGrp="1"/>
          </p:cNvSpPr>
          <p:nvPr>
            <p:ph type="title"/>
          </p:nvPr>
        </p:nvSpPr>
        <p:spPr/>
        <p:txBody>
          <a:bodyPr/>
          <a:lstStyle/>
          <a:p>
            <a:r>
              <a:rPr lang="en-US" dirty="0"/>
              <a:t>MCAS section and Attendance &amp; Suspension section</a:t>
            </a:r>
          </a:p>
        </p:txBody>
      </p:sp>
      <p:sp>
        <p:nvSpPr>
          <p:cNvPr id="3" name="Text Placeholder 2">
            <a:extLst>
              <a:ext uri="{FF2B5EF4-FFF2-40B4-BE49-F238E27FC236}">
                <a16:creationId xmlns:a16="http://schemas.microsoft.com/office/drawing/2014/main" id="{98396B63-D79D-43C8-BA89-5BDFB66249AE}"/>
              </a:ext>
            </a:extLst>
          </p:cNvPr>
          <p:cNvSpPr>
            <a:spLocks noGrp="1"/>
          </p:cNvSpPr>
          <p:nvPr>
            <p:ph type="body" idx="1"/>
          </p:nvPr>
        </p:nvSpPr>
        <p:spPr>
          <a:xfrm>
            <a:off x="425806" y="2938181"/>
            <a:ext cx="8528229" cy="2102925"/>
          </a:xfrm>
        </p:spPr>
        <p:txBody>
          <a:bodyPr/>
          <a:lstStyle/>
          <a:p>
            <a:r>
              <a:rPr lang="en-US" dirty="0"/>
              <a:t>MCAS:</a:t>
            </a:r>
          </a:p>
          <a:p>
            <a:pPr lvl="1"/>
            <a:r>
              <a:rPr lang="en-US" dirty="0"/>
              <a:t>Shows # tested and % who scored at each level</a:t>
            </a:r>
          </a:p>
          <a:p>
            <a:pPr lvl="1"/>
            <a:r>
              <a:rPr lang="en-US" dirty="0"/>
              <a:t>SGP not available is grade 3 is longitudinal year grade</a:t>
            </a:r>
          </a:p>
          <a:p>
            <a:r>
              <a:rPr lang="en-US" dirty="0"/>
              <a:t>Shows Attendance Rate and Suspension Rate</a:t>
            </a:r>
          </a:p>
          <a:p>
            <a:pPr lvl="1"/>
            <a:r>
              <a:rPr lang="en-US" dirty="0"/>
              <a:t>2021 SY had VERY LOW suspension rates </a:t>
            </a:r>
          </a:p>
        </p:txBody>
      </p:sp>
      <p:sp>
        <p:nvSpPr>
          <p:cNvPr id="4" name="Slide Number Placeholder 3">
            <a:extLst>
              <a:ext uri="{FF2B5EF4-FFF2-40B4-BE49-F238E27FC236}">
                <a16:creationId xmlns:a16="http://schemas.microsoft.com/office/drawing/2014/main" id="{5C19F258-7FCC-4559-85F8-084D266823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6" name="Picture 5" descr="Shows Row headers for report: 1st line Selected Students in District, Ever EL with subrows Exited El, EL, Previously Exited EL and Total, and Never EL, and the corresponding numbers.">
            <a:extLst>
              <a:ext uri="{FF2B5EF4-FFF2-40B4-BE49-F238E27FC236}">
                <a16:creationId xmlns:a16="http://schemas.microsoft.com/office/drawing/2014/main" id="{1603DE0A-145A-461D-B339-B62CFBDA8D89}"/>
              </a:ext>
            </a:extLst>
          </p:cNvPr>
          <p:cNvPicPr>
            <a:picLocks noChangeAspect="1"/>
          </p:cNvPicPr>
          <p:nvPr/>
        </p:nvPicPr>
        <p:blipFill rotWithShape="1">
          <a:blip r:embed="rId2"/>
          <a:srcRect r="78971" b="5281"/>
          <a:stretch/>
        </p:blipFill>
        <p:spPr>
          <a:xfrm>
            <a:off x="2649071" y="865650"/>
            <a:ext cx="1922929" cy="2072532"/>
          </a:xfrm>
          <a:prstGeom prst="rect">
            <a:avLst/>
          </a:prstGeom>
        </p:spPr>
      </p:pic>
      <p:pic>
        <p:nvPicPr>
          <p:cNvPr id="10" name="Picture 9" descr="Shows MCAS section and Attendance &amp; Suspension section of the report">
            <a:extLst>
              <a:ext uri="{FF2B5EF4-FFF2-40B4-BE49-F238E27FC236}">
                <a16:creationId xmlns:a16="http://schemas.microsoft.com/office/drawing/2014/main" id="{8ACA592E-D8EF-44E0-8B49-0C4FB47DB781}"/>
              </a:ext>
            </a:extLst>
          </p:cNvPr>
          <p:cNvPicPr>
            <a:picLocks noChangeAspect="1"/>
          </p:cNvPicPr>
          <p:nvPr/>
        </p:nvPicPr>
        <p:blipFill rotWithShape="1">
          <a:blip r:embed="rId3"/>
          <a:srcRect l="1367" r="1629"/>
          <a:stretch/>
        </p:blipFill>
        <p:spPr>
          <a:xfrm>
            <a:off x="4639235" y="909139"/>
            <a:ext cx="3802156" cy="2159442"/>
          </a:xfrm>
          <a:prstGeom prst="rect">
            <a:avLst/>
          </a:prstGeom>
        </p:spPr>
      </p:pic>
    </p:spTree>
    <p:extLst>
      <p:ext uri="{BB962C8B-B14F-4D97-AF65-F5344CB8AC3E}">
        <p14:creationId xmlns:p14="http://schemas.microsoft.com/office/powerpoint/2010/main" val="61942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FFE6-1B2F-4606-A541-52E388BC103A}"/>
              </a:ext>
            </a:extLst>
          </p:cNvPr>
          <p:cNvSpPr>
            <a:spLocks noGrp="1"/>
          </p:cNvSpPr>
          <p:nvPr>
            <p:ph type="title"/>
          </p:nvPr>
        </p:nvSpPr>
        <p:spPr/>
        <p:txBody>
          <a:bodyPr/>
          <a:lstStyle/>
          <a:p>
            <a:r>
              <a:rPr lang="en-US" dirty="0"/>
              <a:t>If run for anticipated grade 9-12 longitudinal year students </a:t>
            </a:r>
          </a:p>
        </p:txBody>
      </p:sp>
      <p:sp>
        <p:nvSpPr>
          <p:cNvPr id="3" name="Text Placeholder 2">
            <a:extLst>
              <a:ext uri="{FF2B5EF4-FFF2-40B4-BE49-F238E27FC236}">
                <a16:creationId xmlns:a16="http://schemas.microsoft.com/office/drawing/2014/main" id="{76F7CB3E-6618-44F2-9024-4E275357BA78}"/>
              </a:ext>
            </a:extLst>
          </p:cNvPr>
          <p:cNvSpPr>
            <a:spLocks noGrp="1"/>
          </p:cNvSpPr>
          <p:nvPr>
            <p:ph type="body" idx="1"/>
          </p:nvPr>
        </p:nvSpPr>
        <p:spPr>
          <a:xfrm>
            <a:off x="425807" y="3126441"/>
            <a:ext cx="8718193" cy="1415582"/>
          </a:xfrm>
        </p:spPr>
        <p:txBody>
          <a:bodyPr/>
          <a:lstStyle/>
          <a:p>
            <a:r>
              <a:rPr lang="en-US" dirty="0"/>
              <a:t>Example: state, exit gr 9 2018-9,  Longitudinal year 2020-21</a:t>
            </a:r>
          </a:p>
          <a:p>
            <a:r>
              <a:rPr lang="en-US" dirty="0"/>
              <a:t>HS enrollment shows #s; can calculate percent</a:t>
            </a:r>
          </a:p>
          <a:p>
            <a:r>
              <a:rPr lang="en-US" dirty="0"/>
              <a:t>Cohort grad and drop data being loaded- not currently available. This is the cohort dropout rate – not annual </a:t>
            </a:r>
          </a:p>
        </p:txBody>
      </p:sp>
      <p:sp>
        <p:nvSpPr>
          <p:cNvPr id="4" name="Slide Number Placeholder 3">
            <a:extLst>
              <a:ext uri="{FF2B5EF4-FFF2-40B4-BE49-F238E27FC236}">
                <a16:creationId xmlns:a16="http://schemas.microsoft.com/office/drawing/2014/main" id="{0C0A54E2-2CF2-4C5A-ACA7-2E1833D273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7" name="Picture 6" descr="Shows Row headers for report: 1st line Selected Students in District, Ever EL with subrows Exited El, EL, Previously Exited EL and Total, and Never EL, and the corresponding numbers.">
            <a:extLst>
              <a:ext uri="{FF2B5EF4-FFF2-40B4-BE49-F238E27FC236}">
                <a16:creationId xmlns:a16="http://schemas.microsoft.com/office/drawing/2014/main" id="{23CC79BE-E151-44C1-AAC5-8053EAA7F27F}"/>
              </a:ext>
            </a:extLst>
          </p:cNvPr>
          <p:cNvPicPr>
            <a:picLocks noChangeAspect="1"/>
          </p:cNvPicPr>
          <p:nvPr/>
        </p:nvPicPr>
        <p:blipFill rotWithShape="1">
          <a:blip r:embed="rId2"/>
          <a:srcRect l="3003" t="2519"/>
          <a:stretch/>
        </p:blipFill>
        <p:spPr>
          <a:xfrm>
            <a:off x="425807" y="830840"/>
            <a:ext cx="2243689" cy="2442774"/>
          </a:xfrm>
          <a:prstGeom prst="rect">
            <a:avLst/>
          </a:prstGeom>
        </p:spPr>
      </p:pic>
      <p:pic>
        <p:nvPicPr>
          <p:cNvPr id="9" name="Picture 8" descr="Shows the Attendance and Suspension, High School Enrollment &amp; Indicators and 4 year Grad and Dropout section of the report.">
            <a:extLst>
              <a:ext uri="{FF2B5EF4-FFF2-40B4-BE49-F238E27FC236}">
                <a16:creationId xmlns:a16="http://schemas.microsoft.com/office/drawing/2014/main" id="{DAE6D03F-C91C-4B1A-866F-34BFBBAC2026}"/>
              </a:ext>
            </a:extLst>
          </p:cNvPr>
          <p:cNvPicPr>
            <a:picLocks noChangeAspect="1"/>
          </p:cNvPicPr>
          <p:nvPr/>
        </p:nvPicPr>
        <p:blipFill rotWithShape="1">
          <a:blip r:embed="rId3"/>
          <a:srcRect b="11278"/>
          <a:stretch/>
        </p:blipFill>
        <p:spPr>
          <a:xfrm>
            <a:off x="2770833" y="830840"/>
            <a:ext cx="4651658" cy="2406537"/>
          </a:xfrm>
          <a:prstGeom prst="rect">
            <a:avLst/>
          </a:prstGeom>
        </p:spPr>
      </p:pic>
    </p:spTree>
    <p:extLst>
      <p:ext uri="{BB962C8B-B14F-4D97-AF65-F5344CB8AC3E}">
        <p14:creationId xmlns:p14="http://schemas.microsoft.com/office/powerpoint/2010/main" val="1382980879"/>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DESE-231-76517</_dlc_DocId>
    <_dlc_DocIdUrl xmlns="733efe1c-5bbe-4968-87dc-d400e65c879f">
      <Url>https://sharepoint.doemass.org/ese/webteam/cps/_layouts/DocIdRedir.aspx?ID=DESE-231-76517</Url>
      <Description>DESE-231-76517</Description>
    </_dlc_DocIdUrl>
  </documentManagement>
</p:properties>
</file>

<file path=customXml/itemProps1.xml><?xml version="1.0" encoding="utf-8"?>
<ds:datastoreItem xmlns:ds="http://schemas.openxmlformats.org/officeDocument/2006/customXml" ds:itemID="{DB155C85-4242-4F2C-ACEE-7BC24E61A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719814-31CA-4DD9-AEC4-02DA029509AA}">
  <ds:schemaRefs>
    <ds:schemaRef ds:uri="http://schemas.microsoft.com/sharepoint/events"/>
  </ds:schemaRefs>
</ds:datastoreItem>
</file>

<file path=customXml/itemProps3.xml><?xml version="1.0" encoding="utf-8"?>
<ds:datastoreItem xmlns:ds="http://schemas.openxmlformats.org/officeDocument/2006/customXml" ds:itemID="{88267A2F-45CD-405A-BDC0-E73520420C6A}">
  <ds:schemaRefs>
    <ds:schemaRef ds:uri="http://schemas.microsoft.com/sharepoint/v3/contenttype/forms"/>
  </ds:schemaRefs>
</ds:datastoreItem>
</file>

<file path=customXml/itemProps4.xml><?xml version="1.0" encoding="utf-8"?>
<ds:datastoreItem xmlns:ds="http://schemas.openxmlformats.org/officeDocument/2006/customXml" ds:itemID="{E5255F9C-1B46-4B8E-9993-19BC746A3EA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33efe1c-5bbe-4968-87dc-d400e65c879f"/>
    <ds:schemaRef ds:uri="http://purl.org/dc/dcmitype/"/>
    <ds:schemaRef ds:uri="http://schemas.openxmlformats.org/package/2006/metadata/core-properties"/>
    <ds:schemaRef ds:uri="0a4e05da-b9bc-4326-ad73-01ef31b9556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2327</TotalTime>
  <Words>579</Words>
  <Application>Microsoft Office PowerPoint</Application>
  <PresentationFormat>On-screen Show (16:9)</PresentationFormat>
  <Paragraphs>74</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Courier New</vt:lpstr>
      <vt:lpstr>Georgia</vt:lpstr>
      <vt:lpstr>Noto Sans Symbols</vt:lpstr>
      <vt:lpstr>Quattrocento Sans</vt:lpstr>
      <vt:lpstr>Segoe UI</vt:lpstr>
      <vt:lpstr>Wingdings 2</vt:lpstr>
      <vt:lpstr>ESE​​</vt:lpstr>
      <vt:lpstr>EL Longitudinal Outcomes Report Edwin Office Hours Webinar</vt:lpstr>
      <vt:lpstr>EL424 EL Longitudinal Outcomes</vt:lpstr>
      <vt:lpstr>Need to make some decisions when running this report</vt:lpstr>
      <vt:lpstr>How to find it? </vt:lpstr>
      <vt:lpstr>Prompt Section</vt:lpstr>
      <vt:lpstr>Row Headers</vt:lpstr>
      <vt:lpstr>Reading the Report</vt:lpstr>
      <vt:lpstr>MCAS section and Attendance &amp; Suspension section</vt:lpstr>
      <vt:lpstr>If run for anticipated grade 9-12 longitudinal year students </vt:lpstr>
      <vt:lpstr>Download to Excel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Longitudinal Outcomes Report: Edwin Webinar, April 5, 2022</dc:title>
  <dc:creator>DESE</dc:creator>
  <cp:lastModifiedBy>Zou, Dong (EOE)</cp:lastModifiedBy>
  <cp:revision>107</cp:revision>
  <cp:lastPrinted>2022-02-04T16:20:00Z</cp:lastPrinted>
  <dcterms:modified xsi:type="dcterms:W3CDTF">2022-06-16T15:39:30Z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6 2022</vt:lpwstr>
  </property>
</Properties>
</file>