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87" r:id="rId5"/>
    <p:sldId id="292" r:id="rId6"/>
    <p:sldId id="4016" r:id="rId7"/>
    <p:sldId id="4005" r:id="rId8"/>
    <p:sldId id="4004" r:id="rId9"/>
    <p:sldId id="4009" r:id="rId10"/>
    <p:sldId id="4007" r:id="rId11"/>
    <p:sldId id="4008" r:id="rId12"/>
    <p:sldId id="4006" r:id="rId13"/>
    <p:sldId id="512" r:id="rId14"/>
    <p:sldId id="4011" r:id="rId15"/>
    <p:sldId id="291" r:id="rId16"/>
    <p:sldId id="4014" r:id="rId17"/>
    <p:sldId id="4010" r:id="rId18"/>
    <p:sldId id="4012" r:id="rId19"/>
    <p:sldId id="286"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D3042-5685-4796-BA0F-B661846ADD30}" v="221" dt="2023-09-06T20:25:17.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69" autoAdjust="0"/>
    <p:restoredTop sz="86388" autoAdjust="0"/>
  </p:normalViewPr>
  <p:slideViewPr>
    <p:cSldViewPr snapToGrid="0">
      <p:cViewPr varScale="1">
        <p:scale>
          <a:sx n="40" d="100"/>
          <a:sy n="40" d="100"/>
        </p:scale>
        <p:origin x="78" y="756"/>
      </p:cViewPr>
      <p:guideLst/>
    </p:cSldViewPr>
  </p:slideViewPr>
  <p:outlineViewPr>
    <p:cViewPr>
      <p:scale>
        <a:sx n="33" d="100"/>
        <a:sy n="33" d="100"/>
      </p:scale>
      <p:origin x="0" y="-14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l, Kathryn (DESE)" userId="45ecf79a-157b-42e4-b3bd-ed201679a84f" providerId="ADAL" clId="{7ADD3042-5685-4796-BA0F-B661846ADD30}"/>
    <pc:docChg chg="undo custSel addSld delSld modSld sldOrd">
      <pc:chgData name="Sandel, Kathryn (DESE)" userId="45ecf79a-157b-42e4-b3bd-ed201679a84f" providerId="ADAL" clId="{7ADD3042-5685-4796-BA0F-B661846ADD30}" dt="2023-09-06T20:25:17.484" v="1257" actId="20577"/>
      <pc:docMkLst>
        <pc:docMk/>
      </pc:docMkLst>
      <pc:sldChg chg="modSp mod">
        <pc:chgData name="Sandel, Kathryn (DESE)" userId="45ecf79a-157b-42e4-b3bd-ed201679a84f" providerId="ADAL" clId="{7ADD3042-5685-4796-BA0F-B661846ADD30}" dt="2023-09-06T20:13:34.910" v="996" actId="962"/>
        <pc:sldMkLst>
          <pc:docMk/>
          <pc:sldMk cId="2730052611" sldId="286"/>
        </pc:sldMkLst>
        <pc:picChg chg="mod">
          <ac:chgData name="Sandel, Kathryn (DESE)" userId="45ecf79a-157b-42e4-b3bd-ed201679a84f" providerId="ADAL" clId="{7ADD3042-5685-4796-BA0F-B661846ADD30}" dt="2023-09-06T20:13:34.910" v="996" actId="962"/>
          <ac:picMkLst>
            <pc:docMk/>
            <pc:sldMk cId="2730052611" sldId="286"/>
            <ac:picMk id="9" creationId="{0F55E937-4A31-7801-F552-AC49BBF55482}"/>
          </ac:picMkLst>
        </pc:picChg>
      </pc:sldChg>
      <pc:sldChg chg="modSp mod">
        <pc:chgData name="Sandel, Kathryn (DESE)" userId="45ecf79a-157b-42e4-b3bd-ed201679a84f" providerId="ADAL" clId="{7ADD3042-5685-4796-BA0F-B661846ADD30}" dt="2023-09-06T20:23:34.942" v="1206" actId="20577"/>
        <pc:sldMkLst>
          <pc:docMk/>
          <pc:sldMk cId="3568840066" sldId="287"/>
        </pc:sldMkLst>
        <pc:spChg chg="mod">
          <ac:chgData name="Sandel, Kathryn (DESE)" userId="45ecf79a-157b-42e4-b3bd-ed201679a84f" providerId="ADAL" clId="{7ADD3042-5685-4796-BA0F-B661846ADD30}" dt="2023-09-06T20:23:34.942" v="1206" actId="20577"/>
          <ac:spMkLst>
            <pc:docMk/>
            <pc:sldMk cId="3568840066" sldId="287"/>
            <ac:spMk id="6" creationId="{55D64CD8-F3F9-DD4A-209F-0249590DE200}"/>
          </ac:spMkLst>
        </pc:spChg>
      </pc:sldChg>
      <pc:sldChg chg="modSp mod">
        <pc:chgData name="Sandel, Kathryn (DESE)" userId="45ecf79a-157b-42e4-b3bd-ed201679a84f" providerId="ADAL" clId="{7ADD3042-5685-4796-BA0F-B661846ADD30}" dt="2023-09-06T20:18:22.784" v="1149" actId="5793"/>
        <pc:sldMkLst>
          <pc:docMk/>
          <pc:sldMk cId="255015104" sldId="292"/>
        </pc:sldMkLst>
        <pc:spChg chg="mod">
          <ac:chgData name="Sandel, Kathryn (DESE)" userId="45ecf79a-157b-42e4-b3bd-ed201679a84f" providerId="ADAL" clId="{7ADD3042-5685-4796-BA0F-B661846ADD30}" dt="2023-09-06T20:14:00.684" v="1037" actId="33553"/>
          <ac:spMkLst>
            <pc:docMk/>
            <pc:sldMk cId="255015104" sldId="292"/>
            <ac:spMk id="2" creationId="{00000000-0000-0000-0000-000000000000}"/>
          </ac:spMkLst>
        </pc:spChg>
        <pc:spChg chg="mod">
          <ac:chgData name="Sandel, Kathryn (DESE)" userId="45ecf79a-157b-42e4-b3bd-ed201679a84f" providerId="ADAL" clId="{7ADD3042-5685-4796-BA0F-B661846ADD30}" dt="2023-09-06T20:18:22.784" v="1149" actId="5793"/>
          <ac:spMkLst>
            <pc:docMk/>
            <pc:sldMk cId="255015104" sldId="292"/>
            <ac:spMk id="3" creationId="{EA59B648-A19C-0097-4D8D-1ECF851D8287}"/>
          </ac:spMkLst>
        </pc:spChg>
      </pc:sldChg>
      <pc:sldChg chg="modSp mod">
        <pc:chgData name="Sandel, Kathryn (DESE)" userId="45ecf79a-157b-42e4-b3bd-ed201679a84f" providerId="ADAL" clId="{7ADD3042-5685-4796-BA0F-B661846ADD30}" dt="2023-09-06T20:13:47.777" v="1036" actId="962"/>
        <pc:sldMkLst>
          <pc:docMk/>
          <pc:sldMk cId="3092714481" sldId="294"/>
        </pc:sldMkLst>
        <pc:picChg chg="mod">
          <ac:chgData name="Sandel, Kathryn (DESE)" userId="45ecf79a-157b-42e4-b3bd-ed201679a84f" providerId="ADAL" clId="{7ADD3042-5685-4796-BA0F-B661846ADD30}" dt="2023-09-06T20:13:47.777" v="1036" actId="962"/>
          <ac:picMkLst>
            <pc:docMk/>
            <pc:sldMk cId="3092714481" sldId="294"/>
            <ac:picMk id="13" creationId="{01F9A8E8-C45B-CF32-FB99-691FBA20D883}"/>
          </ac:picMkLst>
        </pc:picChg>
      </pc:sldChg>
      <pc:sldChg chg="modSp mod">
        <pc:chgData name="Sandel, Kathryn (DESE)" userId="45ecf79a-157b-42e4-b3bd-ed201679a84f" providerId="ADAL" clId="{7ADD3042-5685-4796-BA0F-B661846ADD30}" dt="2023-09-06T20:14:23.008" v="1038" actId="33553"/>
        <pc:sldMkLst>
          <pc:docMk/>
          <pc:sldMk cId="2477106946" sldId="4004"/>
        </pc:sldMkLst>
        <pc:spChg chg="mod">
          <ac:chgData name="Sandel, Kathryn (DESE)" userId="45ecf79a-157b-42e4-b3bd-ed201679a84f" providerId="ADAL" clId="{7ADD3042-5685-4796-BA0F-B661846ADD30}" dt="2023-09-06T20:14:23.008" v="1038" actId="33553"/>
          <ac:spMkLst>
            <pc:docMk/>
            <pc:sldMk cId="2477106946" sldId="4004"/>
            <ac:spMk id="4" creationId="{635F0901-A73D-4D57-9EF4-E4AAE6C31439}"/>
          </ac:spMkLst>
        </pc:spChg>
      </pc:sldChg>
      <pc:sldChg chg="modSp">
        <pc:chgData name="Sandel, Kathryn (DESE)" userId="45ecf79a-157b-42e4-b3bd-ed201679a84f" providerId="ADAL" clId="{7ADD3042-5685-4796-BA0F-B661846ADD30}" dt="2023-09-06T20:24:17.374" v="1228" actId="20577"/>
        <pc:sldMkLst>
          <pc:docMk/>
          <pc:sldMk cId="510471583" sldId="4005"/>
        </pc:sldMkLst>
        <pc:spChg chg="mod">
          <ac:chgData name="Sandel, Kathryn (DESE)" userId="45ecf79a-157b-42e4-b3bd-ed201679a84f" providerId="ADAL" clId="{7ADD3042-5685-4796-BA0F-B661846ADD30}" dt="2023-09-06T20:24:17.374" v="1228" actId="20577"/>
          <ac:spMkLst>
            <pc:docMk/>
            <pc:sldMk cId="510471583" sldId="4005"/>
            <ac:spMk id="2" creationId="{6FAA0587-FDDA-05D1-6EBA-A9A1ABD4C3B3}"/>
          </ac:spMkLst>
        </pc:spChg>
        <pc:spChg chg="mod">
          <ac:chgData name="Sandel, Kathryn (DESE)" userId="45ecf79a-157b-42e4-b3bd-ed201679a84f" providerId="ADAL" clId="{7ADD3042-5685-4796-BA0F-B661846ADD30}" dt="2023-09-06T20:23:58.235" v="1210" actId="20577"/>
          <ac:spMkLst>
            <pc:docMk/>
            <pc:sldMk cId="510471583" sldId="4005"/>
            <ac:spMk id="3" creationId="{94480FCB-035C-8ED3-0DA6-B3EF606B1232}"/>
          </ac:spMkLst>
        </pc:spChg>
      </pc:sldChg>
      <pc:sldChg chg="modSp">
        <pc:chgData name="Sandel, Kathryn (DESE)" userId="45ecf79a-157b-42e4-b3bd-ed201679a84f" providerId="ADAL" clId="{7ADD3042-5685-4796-BA0F-B661846ADD30}" dt="2023-09-06T20:25:17.484" v="1257" actId="20577"/>
        <pc:sldMkLst>
          <pc:docMk/>
          <pc:sldMk cId="2473239160" sldId="4007"/>
        </pc:sldMkLst>
        <pc:spChg chg="mod">
          <ac:chgData name="Sandel, Kathryn (DESE)" userId="45ecf79a-157b-42e4-b3bd-ed201679a84f" providerId="ADAL" clId="{7ADD3042-5685-4796-BA0F-B661846ADD30}" dt="2023-09-06T20:25:17.484" v="1257" actId="20577"/>
          <ac:spMkLst>
            <pc:docMk/>
            <pc:sldMk cId="2473239160" sldId="4007"/>
            <ac:spMk id="5" creationId="{5FE15F05-09DA-0D6C-FCAA-35A0EFE4E405}"/>
          </ac:spMkLst>
        </pc:spChg>
      </pc:sldChg>
      <pc:sldChg chg="modSp mod">
        <pc:chgData name="Sandel, Kathryn (DESE)" userId="45ecf79a-157b-42e4-b3bd-ed201679a84f" providerId="ADAL" clId="{7ADD3042-5685-4796-BA0F-B661846ADD30}" dt="2023-09-06T20:12:56.861" v="822" actId="962"/>
        <pc:sldMkLst>
          <pc:docMk/>
          <pc:sldMk cId="1366856003" sldId="4010"/>
        </pc:sldMkLst>
        <pc:picChg chg="mod">
          <ac:chgData name="Sandel, Kathryn (DESE)" userId="45ecf79a-157b-42e4-b3bd-ed201679a84f" providerId="ADAL" clId="{7ADD3042-5685-4796-BA0F-B661846ADD30}" dt="2023-09-06T20:12:36.450" v="728" actId="962"/>
          <ac:picMkLst>
            <pc:docMk/>
            <pc:sldMk cId="1366856003" sldId="4010"/>
            <ac:picMk id="9" creationId="{082C1926-CB73-73E7-A54E-E5B3B085BD0E}"/>
          </ac:picMkLst>
        </pc:picChg>
        <pc:picChg chg="mod">
          <ac:chgData name="Sandel, Kathryn (DESE)" userId="45ecf79a-157b-42e4-b3bd-ed201679a84f" providerId="ADAL" clId="{7ADD3042-5685-4796-BA0F-B661846ADD30}" dt="2023-09-06T20:12:56.861" v="822" actId="962"/>
          <ac:picMkLst>
            <pc:docMk/>
            <pc:sldMk cId="1366856003" sldId="4010"/>
            <ac:picMk id="11" creationId="{9CD64C5E-5099-F837-68C4-5492300D5C2F}"/>
          </ac:picMkLst>
        </pc:picChg>
      </pc:sldChg>
      <pc:sldChg chg="modSp mod">
        <pc:chgData name="Sandel, Kathryn (DESE)" userId="45ecf79a-157b-42e4-b3bd-ed201679a84f" providerId="ADAL" clId="{7ADD3042-5685-4796-BA0F-B661846ADD30}" dt="2023-09-06T20:13:12.160" v="860" actId="962"/>
        <pc:sldMkLst>
          <pc:docMk/>
          <pc:sldMk cId="29130720" sldId="4012"/>
        </pc:sldMkLst>
        <pc:picChg chg="mod">
          <ac:chgData name="Sandel, Kathryn (DESE)" userId="45ecf79a-157b-42e4-b3bd-ed201679a84f" providerId="ADAL" clId="{7ADD3042-5685-4796-BA0F-B661846ADD30}" dt="2023-09-06T20:13:12.160" v="860" actId="962"/>
          <ac:picMkLst>
            <pc:docMk/>
            <pc:sldMk cId="29130720" sldId="4012"/>
            <ac:picMk id="6" creationId="{DFD9669A-06B6-CAD1-B4D1-7E3544C5E729}"/>
          </ac:picMkLst>
        </pc:picChg>
      </pc:sldChg>
      <pc:sldChg chg="addSp modSp mod">
        <pc:chgData name="Sandel, Kathryn (DESE)" userId="45ecf79a-157b-42e4-b3bd-ed201679a84f" providerId="ADAL" clId="{7ADD3042-5685-4796-BA0F-B661846ADD30}" dt="2023-09-06T20:16:48.211" v="1132" actId="33553"/>
        <pc:sldMkLst>
          <pc:docMk/>
          <pc:sldMk cId="3272063509" sldId="4014"/>
        </pc:sldMkLst>
        <pc:spChg chg="add mod">
          <ac:chgData name="Sandel, Kathryn (DESE)" userId="45ecf79a-157b-42e4-b3bd-ed201679a84f" providerId="ADAL" clId="{7ADD3042-5685-4796-BA0F-B661846ADD30}" dt="2023-09-06T20:16:48.211" v="1132" actId="33553"/>
          <ac:spMkLst>
            <pc:docMk/>
            <pc:sldMk cId="3272063509" sldId="4014"/>
            <ac:spMk id="7" creationId="{186A8C01-3D78-3736-FC8A-A8ADCE04208D}"/>
          </ac:spMkLst>
        </pc:spChg>
        <pc:picChg chg="mod">
          <ac:chgData name="Sandel, Kathryn (DESE)" userId="45ecf79a-157b-42e4-b3bd-ed201679a84f" providerId="ADAL" clId="{7ADD3042-5685-4796-BA0F-B661846ADD30}" dt="2023-09-06T20:14:37.168" v="1039" actId="1076"/>
          <ac:picMkLst>
            <pc:docMk/>
            <pc:sldMk cId="3272063509" sldId="4014"/>
            <ac:picMk id="6" creationId="{8CEADD99-851C-E27C-C93E-387344249DC2}"/>
          </ac:picMkLst>
        </pc:picChg>
      </pc:sldChg>
      <pc:sldChg chg="new del">
        <pc:chgData name="Sandel, Kathryn (DESE)" userId="45ecf79a-157b-42e4-b3bd-ed201679a84f" providerId="ADAL" clId="{7ADD3042-5685-4796-BA0F-B661846ADD30}" dt="2023-09-06T20:16:26.551" v="1131" actId="2696"/>
        <pc:sldMkLst>
          <pc:docMk/>
          <pc:sldMk cId="2032854030" sldId="4015"/>
        </pc:sldMkLst>
      </pc:sldChg>
      <pc:sldChg chg="addSp delSp modSp new mod ord modClrScheme chgLayout modNotesTx">
        <pc:chgData name="Sandel, Kathryn (DESE)" userId="45ecf79a-157b-42e4-b3bd-ed201679a84f" providerId="ADAL" clId="{7ADD3042-5685-4796-BA0F-B661846ADD30}" dt="2023-09-06T20:18:53.005" v="1150"/>
        <pc:sldMkLst>
          <pc:docMk/>
          <pc:sldMk cId="3327487903" sldId="4016"/>
        </pc:sldMkLst>
        <pc:spChg chg="mod ord">
          <ac:chgData name="Sandel, Kathryn (DESE)" userId="45ecf79a-157b-42e4-b3bd-ed201679a84f" providerId="ADAL" clId="{7ADD3042-5685-4796-BA0F-B661846ADD30}" dt="2023-09-06T19:41:37.386" v="293" actId="27636"/>
          <ac:spMkLst>
            <pc:docMk/>
            <pc:sldMk cId="3327487903" sldId="4016"/>
            <ac:spMk id="2" creationId="{B6F87DFF-4F03-0F7A-3521-F029A36E33FB}"/>
          </ac:spMkLst>
        </pc:spChg>
        <pc:spChg chg="mod ord">
          <ac:chgData name="Sandel, Kathryn (DESE)" userId="45ecf79a-157b-42e4-b3bd-ed201679a84f" providerId="ADAL" clId="{7ADD3042-5685-4796-BA0F-B661846ADD30}" dt="2023-09-06T19:40:42.440" v="275" actId="1076"/>
          <ac:spMkLst>
            <pc:docMk/>
            <pc:sldMk cId="3327487903" sldId="4016"/>
            <ac:spMk id="3" creationId="{2220B467-6934-F172-6097-C2807DFF9897}"/>
          </ac:spMkLst>
        </pc:spChg>
        <pc:spChg chg="add mod">
          <ac:chgData name="Sandel, Kathryn (DESE)" userId="45ecf79a-157b-42e4-b3bd-ed201679a84f" providerId="ADAL" clId="{7ADD3042-5685-4796-BA0F-B661846ADD30}" dt="2023-09-06T19:42:09.001" v="302" actId="255"/>
          <ac:spMkLst>
            <pc:docMk/>
            <pc:sldMk cId="3327487903" sldId="4016"/>
            <ac:spMk id="9" creationId="{5CA9AF3E-7FD5-B288-7480-30B5F750F1D5}"/>
          </ac:spMkLst>
        </pc:spChg>
        <pc:picChg chg="add mod">
          <ac:chgData name="Sandel, Kathryn (DESE)" userId="45ecf79a-157b-42e4-b3bd-ed201679a84f" providerId="ADAL" clId="{7ADD3042-5685-4796-BA0F-B661846ADD30}" dt="2023-09-06T20:12:13.526" v="678" actId="962"/>
          <ac:picMkLst>
            <pc:docMk/>
            <pc:sldMk cId="3327487903" sldId="4016"/>
            <ac:picMk id="5" creationId="{03D9385B-2C7D-5D1C-9078-40FE2FB98349}"/>
          </ac:picMkLst>
        </pc:picChg>
        <pc:picChg chg="add mod">
          <ac:chgData name="Sandel, Kathryn (DESE)" userId="45ecf79a-157b-42e4-b3bd-ed201679a84f" providerId="ADAL" clId="{7ADD3042-5685-4796-BA0F-B661846ADD30}" dt="2023-09-06T20:12:00.713" v="572" actId="962"/>
          <ac:picMkLst>
            <pc:docMk/>
            <pc:sldMk cId="3327487903" sldId="4016"/>
            <ac:picMk id="7" creationId="{2B35EE6C-FA24-55EF-B451-2EF1DE4D5427}"/>
          </ac:picMkLst>
        </pc:picChg>
        <pc:picChg chg="add del mod">
          <ac:chgData name="Sandel, Kathryn (DESE)" userId="45ecf79a-157b-42e4-b3bd-ed201679a84f" providerId="ADAL" clId="{7ADD3042-5685-4796-BA0F-B661846ADD30}" dt="2023-09-06T19:43:16.655" v="308" actId="478"/>
          <ac:picMkLst>
            <pc:docMk/>
            <pc:sldMk cId="3327487903" sldId="4016"/>
            <ac:picMk id="11" creationId="{C9F8C8BA-D014-EAD6-5561-62C1BC705A60}"/>
          </ac:picMkLst>
        </pc:picChg>
        <pc:picChg chg="add mod">
          <ac:chgData name="Sandel, Kathryn (DESE)" userId="45ecf79a-157b-42e4-b3bd-ed201679a84f" providerId="ADAL" clId="{7ADD3042-5685-4796-BA0F-B661846ADD30}" dt="2023-09-06T20:11:51.796" v="518" actId="962"/>
          <ac:picMkLst>
            <pc:docMk/>
            <pc:sldMk cId="3327487903" sldId="4016"/>
            <ac:picMk id="13" creationId="{E380BDC4-F0D7-4763-59A4-3A008FB916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9/6/2023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e.mass.edu/edwin/edwin-reports.xls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70611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89704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2" indent="0">
              <a:spcAft>
                <a:spcPts val="600"/>
              </a:spcAft>
              <a:buNone/>
            </a:pPr>
            <a:r>
              <a:rPr lang="en-US" dirty="0">
                <a:latin typeface="+mn-lt"/>
              </a:rPr>
              <a:t>or  </a:t>
            </a:r>
            <a:r>
              <a:rPr lang="en-US" i="1" u="sng" dirty="0">
                <a:solidFill>
                  <a:srgbClr val="0563C1"/>
                </a:solidFill>
                <a:latin typeface="+mn-lt"/>
                <a:hlinkClick r:id="rId3">
                  <a:extLst>
                    <a:ext uri="{A12FA001-AC4F-418D-AE19-62706E023703}">
                      <ahyp:hlinkClr xmlns:ahyp="http://schemas.microsoft.com/office/drawing/2018/hyperlinkcolor" val="tx"/>
                    </a:ext>
                  </a:extLst>
                </a:hlinkClick>
              </a:rPr>
              <a:t>Edwin Report List</a:t>
            </a:r>
            <a:r>
              <a:rPr lang="en-US" dirty="0">
                <a:latin typeface="+mn-lt"/>
              </a:rPr>
              <a:t>    Excel spreadsheet of reports by topic/subtopic with description</a:t>
            </a:r>
          </a:p>
          <a:p>
            <a:pPr marL="628650" lvl="2" indent="0">
              <a:spcAft>
                <a:spcPts val="600"/>
              </a:spcAft>
              <a:buNone/>
            </a:pPr>
            <a:r>
              <a:rPr lang="en-US" i="1" u="sng" dirty="0">
                <a:solidFill>
                  <a:srgbClr val="0563C1"/>
                </a:solidFill>
                <a:latin typeface="+mn-lt"/>
              </a:rPr>
              <a:t> https://www.doe.mass.edu/edwin/edwin-reports.xlsx</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6463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6488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thing not there- is favorite folder. Not currently available in the cloud version of this application. We hope it becomes possible, or we figure out some workaround to create that! </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53979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prompts are typically </a:t>
            </a: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84300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 are two other reports I want to make you aware of. You may have noticed hyperlinks peeking out of boxes hiding the SASID columns. These hyperlinks will take you to the Student Profile Report, which is history of school attendance and information for the student. This is really helpful for understanding new students. You can also run this report for a single student or group of students on its own. </a:t>
            </a:r>
          </a:p>
          <a:p>
            <a:endParaRPr lang="en-US">
              <a:cs typeface="Calibri"/>
            </a:endParaRPr>
          </a:p>
        </p:txBody>
      </p:sp>
      <p:sp>
        <p:nvSpPr>
          <p:cNvPr id="4" name="Slide Number Placeholder 3"/>
          <p:cNvSpPr>
            <a:spLocks noGrp="1"/>
          </p:cNvSpPr>
          <p:nvPr>
            <p:ph type="sldNum" sz="quarter" idx="5"/>
          </p:nvPr>
        </p:nvSpPr>
        <p:spPr/>
        <p:txBody>
          <a:bodyPr/>
          <a:lstStyle/>
          <a:p>
            <a:fld id="{74EAD32D-2490-4F68-A7BA-F704C452863F}" type="slidenum">
              <a:rPr lang="en-US" smtClean="0"/>
              <a:t>10</a:t>
            </a:fld>
            <a:endParaRPr lang="en-US"/>
          </a:p>
        </p:txBody>
      </p:sp>
    </p:spTree>
    <p:extLst>
      <p:ext uri="{BB962C8B-B14F-4D97-AF65-F5344CB8AC3E}">
        <p14:creationId xmlns:p14="http://schemas.microsoft.com/office/powerpoint/2010/main" val="26702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Arial" panose="020B0604020202020204" pitchFamily="34" charset="0"/>
              </a:rPr>
              <a:t>At the top of the report is task bar including the export menu, page navigation buttons, and show/hide parameter options.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Arial" panose="020B0604020202020204" pitchFamily="34" charset="0"/>
              </a:rPr>
              <a:t>The export button is on the right of the report task bar at the top of the reports. This allows you to export to excel, csv, pdf or other formats.</a:t>
            </a:r>
            <a:r>
              <a:rPr lang="en-US" sz="1800" b="1">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Note: Not all reports are optimized for all export options.</a:t>
            </a:r>
            <a:r>
              <a:rPr lang="en-US" sz="1800" b="1">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The PDF format displays and prints the report exactly as it appears on your screen. Downloading to excel may be helpful to do additional filtering and merging with other data.  </a:t>
            </a:r>
            <a:r>
              <a:rPr lang="en-US" sz="1200">
                <a:effectLst/>
                <a:latin typeface="Calibri" panose="020F0502020204030204" pitchFamily="34" charset="0"/>
                <a:ea typeface="Calibri" panose="020F0502020204030204" pitchFamily="34" charset="0"/>
                <a:cs typeface="Arial" panose="020B0604020202020204" pitchFamily="34" charset="0"/>
              </a:rPr>
              <a:t>Some reports must be in excel (needs to download with multiple tabs). Where the download pops up depends on the browser and settings. For formatting reasons, there may be a blank row at the top or left of excel and csv downloads. Those are easy to delete. We have tried to avoid merged rows within the excel spreadsheets which some of the old version had since they  can make filtering or merging data more difficult.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Some reports have multiple pages.  Use the control in the report task bar to navigate across pages.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You can minimize the prompt section by selecting  Parameters button in the task bar at the top of the page. You can show the prompt section by hitting the parameters button again.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3E63E6B-98AA-4C5C-BBFA-15AE64C2C25A}" type="slidenum">
              <a:rPr lang="en-US" smtClean="0"/>
              <a:t>12</a:t>
            </a:fld>
            <a:endParaRPr lang="en-US"/>
          </a:p>
        </p:txBody>
      </p:sp>
    </p:spTree>
    <p:extLst>
      <p:ext uri="{BB962C8B-B14F-4D97-AF65-F5344CB8AC3E}">
        <p14:creationId xmlns:p14="http://schemas.microsoft.com/office/powerpoint/2010/main" val="286635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630675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a:noFill/>
          <a:ln>
            <a:noFill/>
          </a:ln>
        </p:spPr>
        <p:txBody>
          <a:bodyPr/>
          <a:lstStyle>
            <a:lvl1pPr>
              <a:defRPr>
                <a:solidFill>
                  <a:schemeClr val="tx1"/>
                </a:solidFill>
              </a:defRPr>
            </a:lvl1pPr>
          </a:lstStyle>
          <a:p>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52314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2"/>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assgov.service-now.com/eo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Kathryn.sandel@mass.gov" TargetMode="External"/><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massgov.service-now.com/eo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gov.us/view?r=eyJrIjoiMDkzM2U4MDctNDEwNS00ZGI5LWEzYjMtOGI3NjFjZmU1N2MzIiwidCI6IjNlODYxZDE2LTQ4YjctNGEwZS05ODA2LThjMDRkODFiN2IyYSJ9"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doe.mass.edu/edwin/edwin-reports.xlsx"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gateway.edu.state.ma.us/stardust/forgotpw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tel:7813386377" TargetMode="External"/><Relationship Id="rId5" Type="http://schemas.openxmlformats.org/officeDocument/2006/relationships/hyperlink" Target="https://massgov.service-now.com/eoe" TargetMode="External"/><Relationship Id="rId4" Type="http://schemas.openxmlformats.org/officeDocument/2006/relationships/hyperlink" Target="https://www.doe.mass.edu/infoservices/data/diradmin/list.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oe.mass.edu/edwin/UsingEdwin.docx"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1</a:t>
            </a:fld>
            <a:endParaRPr lang="zh-CN" altLang="en-US"/>
          </a:p>
        </p:txBody>
      </p:sp>
      <p:sp>
        <p:nvSpPr>
          <p:cNvPr id="6" name="Title 5">
            <a:extLst>
              <a:ext uri="{FF2B5EF4-FFF2-40B4-BE49-F238E27FC236}">
                <a16:creationId xmlns:a16="http://schemas.microsoft.com/office/drawing/2014/main" id="{55D64CD8-F3F9-DD4A-209F-0249590DE200}"/>
              </a:ext>
            </a:extLst>
          </p:cNvPr>
          <p:cNvSpPr>
            <a:spLocks noGrp="1"/>
          </p:cNvSpPr>
          <p:nvPr>
            <p:ph type="ctrTitle"/>
          </p:nvPr>
        </p:nvSpPr>
        <p:spPr>
          <a:xfrm>
            <a:off x="229890" y="1500762"/>
            <a:ext cx="11123910" cy="1928238"/>
          </a:xfrm>
        </p:spPr>
        <p:txBody>
          <a:bodyPr>
            <a:normAutofit/>
          </a:bodyPr>
          <a:lstStyle/>
          <a:p>
            <a:r>
              <a:rPr lang="en-US" dirty="0"/>
              <a:t>Edwin 101</a:t>
            </a:r>
            <a:br>
              <a:rPr lang="en-US" dirty="0"/>
            </a:br>
            <a:r>
              <a:rPr lang="en-US" sz="3200" dirty="0"/>
              <a:t>Fall 2023</a:t>
            </a:r>
          </a:p>
        </p:txBody>
      </p:sp>
    </p:spTree>
    <p:extLst>
      <p:ext uri="{BB962C8B-B14F-4D97-AF65-F5344CB8AC3E}">
        <p14:creationId xmlns:p14="http://schemas.microsoft.com/office/powerpoint/2010/main" val="3568840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ED1C-546E-476A-8F23-C11C7AC35380}"/>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tx1"/>
                </a:solidFill>
              </a:rPr>
              <a:t>Student Profile </a:t>
            </a:r>
            <a:r>
              <a:rPr lang="en-US" dirty="0">
                <a:solidFill>
                  <a:schemeClr val="tx1"/>
                </a:solidFill>
              </a:rPr>
              <a:t>(</a:t>
            </a:r>
            <a:r>
              <a:rPr lang="en-US" b="1" dirty="0">
                <a:solidFill>
                  <a:schemeClr val="tx1"/>
                </a:solidFill>
              </a:rPr>
              <a:t>PR600)</a:t>
            </a:r>
            <a:endParaRPr lang="en-US" dirty="0">
              <a:solidFill>
                <a:schemeClr val="tx1"/>
              </a:solidFill>
            </a:endParaRPr>
          </a:p>
        </p:txBody>
      </p:sp>
      <p:sp>
        <p:nvSpPr>
          <p:cNvPr id="4" name="Slide Number Placeholder 3">
            <a:extLst>
              <a:ext uri="{FF2B5EF4-FFF2-40B4-BE49-F238E27FC236}">
                <a16:creationId xmlns:a16="http://schemas.microsoft.com/office/drawing/2014/main" id="{E3AABA17-4F87-4867-8BB5-CB1F69693EEB}"/>
              </a:ext>
            </a:extLst>
          </p:cNvPr>
          <p:cNvSpPr>
            <a:spLocks noGrp="1"/>
          </p:cNvSpPr>
          <p:nvPr>
            <p:ph type="sldNum" sz="quarter" idx="4294967295"/>
          </p:nvPr>
        </p:nvSpPr>
        <p:spPr>
          <a:xfrm>
            <a:off x="0" y="0"/>
            <a:ext cx="0" cy="0"/>
          </a:xfrm>
        </p:spPr>
        <p:txBody>
          <a:bodyPr/>
          <a:lstStyle/>
          <a:p>
            <a:fld id="{FF27229C-EC7B-4063-A33B-28A5E87E32ED}" type="slidenum">
              <a:rPr lang="zh-CN" altLang="en-US" smtClean="0"/>
              <a:pPr/>
              <a:t>10</a:t>
            </a:fld>
            <a:endParaRPr lang="zh-CN" altLang="en-US"/>
          </a:p>
        </p:txBody>
      </p:sp>
      <p:pic>
        <p:nvPicPr>
          <p:cNvPr id="6" name="Picture 5" descr="PR600 Student profile report sections: Most Recent SIMS, History of School Attendance, and EOY Courses and Marks">
            <a:extLst>
              <a:ext uri="{FF2B5EF4-FFF2-40B4-BE49-F238E27FC236}">
                <a16:creationId xmlns:a16="http://schemas.microsoft.com/office/drawing/2014/main" id="{688BF1E9-451A-4DA3-93AD-BF320B41E5D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7836"/>
          <a:stretch/>
        </p:blipFill>
        <p:spPr bwMode="auto">
          <a:xfrm>
            <a:off x="340093" y="1057954"/>
            <a:ext cx="5921531" cy="5390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preview">
            <a:extLst>
              <a:ext uri="{FF2B5EF4-FFF2-40B4-BE49-F238E27FC236}">
                <a16:creationId xmlns:a16="http://schemas.microsoft.com/office/drawing/2014/main" id="{93CA73A0-C197-46CF-BFA9-C59AF300385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54550" y="1605369"/>
            <a:ext cx="6600073" cy="376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42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65A2F9-4BF2-36F7-3C5C-78A23C11DE06}"/>
              </a:ext>
            </a:extLst>
          </p:cNvPr>
          <p:cNvSpPr>
            <a:spLocks noGrp="1"/>
          </p:cNvSpPr>
          <p:nvPr>
            <p:ph sz="half" idx="1"/>
          </p:nvPr>
        </p:nvSpPr>
        <p:spPr>
          <a:xfrm>
            <a:off x="838199" y="2119257"/>
            <a:ext cx="10977980" cy="4459096"/>
          </a:xfrm>
        </p:spPr>
        <p:txBody>
          <a:bodyPr>
            <a:normAutofit fontScale="85000" lnSpcReduction="20000"/>
          </a:bodyPr>
          <a:lstStyle/>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Some reports can be run for a group of SASIDs rather than using district/school/grade prompts</a:t>
            </a:r>
          </a:p>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For PR600, the report opens with SASID search defaulted to yes. </a:t>
            </a:r>
          </a:p>
          <a:p>
            <a:pPr marL="800100" lvl="1" indent="-342900">
              <a:spcBef>
                <a:spcPts val="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Arial" panose="020B0604020202020204" pitchFamily="34" charset="0"/>
              </a:rPr>
              <a:t>It can be run by entering SASIDs in the SASIDs box or change “SASID Search” to “No” and other prompts will be made available for running the report on an organization. </a:t>
            </a:r>
          </a:p>
          <a:p>
            <a:pPr marL="800100" lvl="1" indent="-342900">
              <a:spcBef>
                <a:spcPts val="0"/>
              </a:spcBef>
              <a:spcAft>
                <a:spcPts val="6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spcBef>
                <a:spcPts val="0"/>
              </a:spcBef>
              <a:spcAft>
                <a:spcPts val="6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spcBef>
                <a:spcPts val="0"/>
              </a:spcBef>
              <a:spcAft>
                <a:spcPts val="6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spcBef>
                <a:spcPts val="0"/>
              </a:spcBef>
              <a:spcAft>
                <a:spcPts val="600"/>
              </a:spcAft>
              <a:buFont typeface="Symbol" panose="05050102010706020507" pitchFamily="18" charset="2"/>
              <a:buChar char=""/>
            </a:pPr>
            <a:r>
              <a:rPr lang="en-US" dirty="0">
                <a:latin typeface="Calibri" panose="020F0502020204030204" pitchFamily="34" charset="0"/>
              </a:rPr>
              <a:t>You can type in SASID(s) or copy/paste a list of SASIDs from a spreadsheet or other document. </a:t>
            </a:r>
          </a:p>
          <a:p>
            <a:pPr marL="800100" lvl="1" indent="-342900">
              <a:spcBef>
                <a:spcPts val="0"/>
              </a:spcBef>
              <a:spcAft>
                <a:spcPts val="600"/>
              </a:spcAft>
              <a:buFont typeface="Symbol" panose="05050102010706020507" pitchFamily="18" charset="2"/>
              <a:buChar char=""/>
            </a:pPr>
            <a:r>
              <a:rPr lang="en-US" dirty="0">
                <a:latin typeface="Calibri" panose="020F0502020204030204" pitchFamily="34" charset="0"/>
              </a:rPr>
              <a:t>SASIDs should appear on separate lines or with a comma separating them. </a:t>
            </a:r>
          </a:p>
          <a:p>
            <a:pPr marL="800100" lvl="1" indent="-342900">
              <a:spcBef>
                <a:spcPts val="0"/>
              </a:spcBef>
              <a:spcAft>
                <a:spcPts val="600"/>
              </a:spcAft>
              <a:buFont typeface="Symbol" panose="05050102010706020507" pitchFamily="18" charset="2"/>
              <a:buChar char=""/>
            </a:pPr>
            <a:r>
              <a:rPr lang="en-US" dirty="0">
                <a:latin typeface="Calibri" panose="020F0502020204030204" pitchFamily="34" charset="0"/>
              </a:rPr>
              <a:t>It is okay to leave the “Enter SASIDs, if applicable” in the box as long there is a space between it and any SASIDs.  </a:t>
            </a:r>
          </a:p>
          <a:p>
            <a:pPr marL="457200" lvl="1" indent="0" algn="ctr">
              <a:spcBef>
                <a:spcPts val="0"/>
              </a:spcBef>
              <a:spcAft>
                <a:spcPts val="600"/>
              </a:spcAft>
              <a:buNone/>
            </a:pPr>
            <a:endParaRPr lang="en-US" i="1" dirty="0">
              <a:latin typeface="Calibri" panose="020F0502020204030204" pitchFamily="34" charset="0"/>
            </a:endParaRPr>
          </a:p>
          <a:p>
            <a:pPr marL="0" indent="0" algn="ctr">
              <a:spcBef>
                <a:spcPts val="0"/>
              </a:spcBef>
              <a:spcAft>
                <a:spcPts val="600"/>
              </a:spcAft>
              <a:buNone/>
            </a:pPr>
            <a:r>
              <a:rPr lang="en-US" i="1" dirty="0">
                <a:latin typeface="Calibri" panose="020F0502020204030204" pitchFamily="34" charset="0"/>
              </a:rPr>
              <a:t>After making any additional changes to the prompts, hit the “view report” button to see your report.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Title 3">
            <a:extLst>
              <a:ext uri="{FF2B5EF4-FFF2-40B4-BE49-F238E27FC236}">
                <a16:creationId xmlns:a16="http://schemas.microsoft.com/office/drawing/2014/main" id="{726346BC-EC74-2B52-0FE9-FCC11B6F1FD3}"/>
              </a:ext>
            </a:extLst>
          </p:cNvPr>
          <p:cNvSpPr>
            <a:spLocks noGrp="1"/>
          </p:cNvSpPr>
          <p:nvPr>
            <p:ph type="title"/>
          </p:nvPr>
        </p:nvSpPr>
        <p:spPr/>
        <p:txBody>
          <a:bodyPr/>
          <a:lstStyle/>
          <a:p>
            <a:r>
              <a:rPr lang="en-US" dirty="0"/>
              <a:t>Search by SASID</a:t>
            </a:r>
          </a:p>
        </p:txBody>
      </p:sp>
      <p:pic>
        <p:nvPicPr>
          <p:cNvPr id="19" name="Picture 18" descr="screen shots of prompt area noting that When SASID search is &quot;Yes&quot; School/Pgm is noted as not Applicable. If SASID Search is &quot;No&quot;, options appear in the box.">
            <a:extLst>
              <a:ext uri="{FF2B5EF4-FFF2-40B4-BE49-F238E27FC236}">
                <a16:creationId xmlns:a16="http://schemas.microsoft.com/office/drawing/2014/main" id="{CC9B2F22-21DF-C893-F502-CE62358F9C5B}"/>
              </a:ext>
            </a:extLst>
          </p:cNvPr>
          <p:cNvPicPr>
            <a:picLocks noChangeAspect="1"/>
          </p:cNvPicPr>
          <p:nvPr/>
        </p:nvPicPr>
        <p:blipFill rotWithShape="1">
          <a:blip r:embed="rId2"/>
          <a:srcRect t="5843"/>
          <a:stretch/>
        </p:blipFill>
        <p:spPr>
          <a:xfrm>
            <a:off x="1171591" y="3565236"/>
            <a:ext cx="10107436" cy="672732"/>
          </a:xfrm>
          <a:prstGeom prst="rect">
            <a:avLst/>
          </a:prstGeom>
        </p:spPr>
      </p:pic>
    </p:spTree>
    <p:extLst>
      <p:ext uri="{BB962C8B-B14F-4D97-AF65-F5344CB8AC3E}">
        <p14:creationId xmlns:p14="http://schemas.microsoft.com/office/powerpoint/2010/main" val="221883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EB90-31CF-4E2B-9673-12D705E36678}"/>
              </a:ext>
            </a:extLst>
          </p:cNvPr>
          <p:cNvSpPr>
            <a:spLocks noGrp="1"/>
          </p:cNvSpPr>
          <p:nvPr>
            <p:ph type="title" idx="4294967295"/>
          </p:nvPr>
        </p:nvSpPr>
        <p:spPr>
          <a:xfrm>
            <a:off x="3961410" y="392905"/>
            <a:ext cx="10515600" cy="1325563"/>
          </a:xfrm>
        </p:spPr>
        <p:txBody>
          <a:bodyPr/>
          <a:lstStyle/>
          <a:p>
            <a:r>
              <a:rPr lang="en-US" dirty="0">
                <a:solidFill>
                  <a:schemeClr val="tx1"/>
                </a:solidFill>
              </a:rPr>
              <a:t>Report Task Bar </a:t>
            </a:r>
          </a:p>
        </p:txBody>
      </p:sp>
      <p:pic>
        <p:nvPicPr>
          <p:cNvPr id="3" name="Picture 2" descr="Task bar shown. First row shows Filre, Home and View, with Home highlighted. The sub task bar for Home includes Export button, Page toggle, and filter icon with Parameters. ">
            <a:extLst>
              <a:ext uri="{FF2B5EF4-FFF2-40B4-BE49-F238E27FC236}">
                <a16:creationId xmlns:a16="http://schemas.microsoft.com/office/drawing/2014/main" id="{3F7013A3-82DE-4544-0B7B-B6D6FEAD9CB3}"/>
              </a:ext>
            </a:extLst>
          </p:cNvPr>
          <p:cNvPicPr>
            <a:picLocks noChangeAspect="1"/>
          </p:cNvPicPr>
          <p:nvPr/>
        </p:nvPicPr>
        <p:blipFill>
          <a:blip r:embed="rId3"/>
          <a:stretch>
            <a:fillRect/>
          </a:stretch>
        </p:blipFill>
        <p:spPr>
          <a:xfrm>
            <a:off x="2502231" y="1410649"/>
            <a:ext cx="6716979" cy="1242015"/>
          </a:xfrm>
          <a:prstGeom prst="rect">
            <a:avLst/>
          </a:prstGeom>
        </p:spPr>
      </p:pic>
      <p:pic>
        <p:nvPicPr>
          <p:cNvPr id="4" name="Picture 3" descr="Graphical user interface for Export menu. Options are Microsoft Excel, PDF, Accessible PDF, Comma Separated Variables, and Microsoft Power Point">
            <a:extLst>
              <a:ext uri="{FF2B5EF4-FFF2-40B4-BE49-F238E27FC236}">
                <a16:creationId xmlns:a16="http://schemas.microsoft.com/office/drawing/2014/main" id="{96BBE8B8-31AA-CC4A-F375-93C898C4A30B}"/>
              </a:ext>
            </a:extLst>
          </p:cNvPr>
          <p:cNvPicPr>
            <a:picLocks noChangeAspect="1"/>
          </p:cNvPicPr>
          <p:nvPr/>
        </p:nvPicPr>
        <p:blipFill rotWithShape="1">
          <a:blip r:embed="rId4"/>
          <a:srcRect b="4217"/>
          <a:stretch/>
        </p:blipFill>
        <p:spPr bwMode="auto">
          <a:xfrm>
            <a:off x="1073112" y="3670408"/>
            <a:ext cx="2068195" cy="1724025"/>
          </a:xfrm>
          <a:prstGeom prst="rect">
            <a:avLst/>
          </a:prstGeom>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C181B015-D681-7E79-6335-39CF032FE374}"/>
              </a:ext>
              <a:ext uri="{C183D7F6-B498-43B3-948B-1728B52AA6E4}">
                <adec:decorative xmlns:adec="http://schemas.microsoft.com/office/drawing/2017/decorative" val="1"/>
              </a:ext>
            </a:extLst>
          </p:cNvPr>
          <p:cNvCxnSpPr/>
          <p:nvPr/>
        </p:nvCxnSpPr>
        <p:spPr>
          <a:xfrm flipV="1">
            <a:off x="2607398" y="2716040"/>
            <a:ext cx="543208" cy="712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B09D35-8735-C163-DEF1-7DCCB9CDC718}"/>
              </a:ext>
              <a:ext uri="{C183D7F6-B498-43B3-948B-1728B52AA6E4}">
                <adec:decorative xmlns:adec="http://schemas.microsoft.com/office/drawing/2017/decorative" val="1"/>
              </a:ext>
            </a:extLst>
          </p:cNvPr>
          <p:cNvCxnSpPr/>
          <p:nvPr/>
        </p:nvCxnSpPr>
        <p:spPr>
          <a:xfrm flipV="1">
            <a:off x="5395865" y="2652664"/>
            <a:ext cx="0" cy="1017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32D483-356E-CB4E-2836-5DCADA8B51B0}"/>
              </a:ext>
              <a:ext uri="{C183D7F6-B498-43B3-948B-1728B52AA6E4}">
                <adec:decorative xmlns:adec="http://schemas.microsoft.com/office/drawing/2017/decorative" val="1"/>
              </a:ext>
            </a:extLst>
          </p:cNvPr>
          <p:cNvCxnSpPr/>
          <p:nvPr/>
        </p:nvCxnSpPr>
        <p:spPr>
          <a:xfrm flipH="1" flipV="1">
            <a:off x="7659232" y="2652664"/>
            <a:ext cx="869132" cy="1017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41DF2A7-9C17-0462-2ED7-44DAC9CD74D1}"/>
              </a:ext>
            </a:extLst>
          </p:cNvPr>
          <p:cNvSpPr txBox="1"/>
          <p:nvPr/>
        </p:nvSpPr>
        <p:spPr>
          <a:xfrm>
            <a:off x="4361767" y="3670408"/>
            <a:ext cx="2068195" cy="3139321"/>
          </a:xfrm>
          <a:prstGeom prst="rect">
            <a:avLst/>
          </a:prstGeom>
          <a:noFill/>
        </p:spPr>
        <p:txBody>
          <a:bodyPr wrap="square" rtlCol="0">
            <a:spAutoFit/>
          </a:bodyPr>
          <a:lstStyle/>
          <a:p>
            <a:pPr algn="ctr"/>
            <a:r>
              <a:rPr lang="en-US"/>
              <a:t>Navigate between pages for multi-page reports</a:t>
            </a:r>
          </a:p>
          <a:p>
            <a:pPr algn="ctr"/>
            <a:endParaRPr lang="en-US"/>
          </a:p>
          <a:p>
            <a:pPr algn="ctr"/>
            <a:r>
              <a:rPr lang="en-US"/>
              <a:t>Reminder: Sometimes notes appear on last page or bottom of the report page </a:t>
            </a:r>
          </a:p>
          <a:p>
            <a:endParaRPr lang="en-US"/>
          </a:p>
          <a:p>
            <a:endParaRPr lang="en-US"/>
          </a:p>
        </p:txBody>
      </p:sp>
      <p:sp>
        <p:nvSpPr>
          <p:cNvPr id="16" name="TextBox 15">
            <a:extLst>
              <a:ext uri="{FF2B5EF4-FFF2-40B4-BE49-F238E27FC236}">
                <a16:creationId xmlns:a16="http://schemas.microsoft.com/office/drawing/2014/main" id="{DCE40E77-9A25-B870-9FC5-456B8D1443B8}"/>
              </a:ext>
            </a:extLst>
          </p:cNvPr>
          <p:cNvSpPr txBox="1"/>
          <p:nvPr/>
        </p:nvSpPr>
        <p:spPr>
          <a:xfrm>
            <a:off x="7839690" y="3670407"/>
            <a:ext cx="2068195" cy="923330"/>
          </a:xfrm>
          <a:prstGeom prst="rect">
            <a:avLst/>
          </a:prstGeom>
          <a:noFill/>
        </p:spPr>
        <p:txBody>
          <a:bodyPr wrap="square" rtlCol="0">
            <a:spAutoFit/>
          </a:bodyPr>
          <a:lstStyle/>
          <a:p>
            <a:pPr algn="ctr"/>
            <a:r>
              <a:rPr lang="en-US"/>
              <a:t>Show/hide the prompt area</a:t>
            </a:r>
          </a:p>
          <a:p>
            <a:endParaRPr lang="en-US"/>
          </a:p>
        </p:txBody>
      </p:sp>
    </p:spTree>
    <p:extLst>
      <p:ext uri="{BB962C8B-B14F-4D97-AF65-F5344CB8AC3E}">
        <p14:creationId xmlns:p14="http://schemas.microsoft.com/office/powerpoint/2010/main" val="68114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ew of IT301 report, showing top task bar, prompt area, report header, and some report view. ">
            <a:extLst>
              <a:ext uri="{FF2B5EF4-FFF2-40B4-BE49-F238E27FC236}">
                <a16:creationId xmlns:a16="http://schemas.microsoft.com/office/drawing/2014/main" id="{8CEADD99-851C-E27C-C93E-387344249DC2}"/>
              </a:ext>
            </a:extLst>
          </p:cNvPr>
          <p:cNvPicPr>
            <a:picLocks noChangeAspect="1"/>
          </p:cNvPicPr>
          <p:nvPr/>
        </p:nvPicPr>
        <p:blipFill>
          <a:blip r:embed="rId3"/>
          <a:stretch>
            <a:fillRect/>
          </a:stretch>
        </p:blipFill>
        <p:spPr>
          <a:xfrm>
            <a:off x="518906" y="662852"/>
            <a:ext cx="10469436" cy="6058746"/>
          </a:xfrm>
          <a:prstGeom prst="rect">
            <a:avLst/>
          </a:prstGeom>
        </p:spPr>
      </p:pic>
      <p:sp>
        <p:nvSpPr>
          <p:cNvPr id="7" name="Title 6">
            <a:extLst>
              <a:ext uri="{FF2B5EF4-FFF2-40B4-BE49-F238E27FC236}">
                <a16:creationId xmlns:a16="http://schemas.microsoft.com/office/drawing/2014/main" id="{186A8C01-3D78-3736-FC8A-A8ADCE04208D}"/>
              </a:ext>
            </a:extLst>
          </p:cNvPr>
          <p:cNvSpPr txBox="1">
            <a:spLocks noGrp="1"/>
          </p:cNvSpPr>
          <p:nvPr>
            <p:ph type="title" idx="4294967295"/>
          </p:nvPr>
        </p:nvSpPr>
        <p:spPr>
          <a:xfrm>
            <a:off x="345688" y="136402"/>
            <a:ext cx="1184631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Let's look at another report: IT301 MCAS district and School Test Item Analysis </a:t>
            </a:r>
          </a:p>
        </p:txBody>
      </p:sp>
    </p:spTree>
    <p:extLst>
      <p:ext uri="{BB962C8B-B14F-4D97-AF65-F5344CB8AC3E}">
        <p14:creationId xmlns:p14="http://schemas.microsoft.com/office/powerpoint/2010/main" val="327206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71376-904C-99EA-7899-0D4B369FAEA3}"/>
              </a:ext>
            </a:extLst>
          </p:cNvPr>
          <p:cNvSpPr>
            <a:spLocks noGrp="1"/>
          </p:cNvSpPr>
          <p:nvPr>
            <p:ph sz="half" idx="1"/>
          </p:nvPr>
        </p:nvSpPr>
        <p:spPr>
          <a:xfrm>
            <a:off x="838199" y="2119256"/>
            <a:ext cx="11191043" cy="4057707"/>
          </a:xfrm>
        </p:spPr>
        <p:txBody>
          <a:bodyPr>
            <a:normAutofit fontScale="92500" lnSpcReduction="10000"/>
          </a:bodyPr>
          <a:lstStyle/>
          <a:p>
            <a:r>
              <a:rPr lang="en-US" sz="3200" dirty="0">
                <a:solidFill>
                  <a:srgbClr val="002060"/>
                </a:solidFill>
                <a:latin typeface="Calibri" panose="020F0502020204030204" pitchFamily="34" charset="0"/>
              </a:rPr>
              <a:t>You can scroll through dropdown menus, or remove text and type to get autofill of available options</a:t>
            </a:r>
          </a:p>
          <a:p>
            <a:r>
              <a:rPr lang="en-US" sz="32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Aggregate reports can be run for the district level or school level in the same report</a:t>
            </a:r>
          </a:p>
          <a:p>
            <a:r>
              <a:rPr lang="en-US" sz="3200" dirty="0">
                <a:solidFill>
                  <a:srgbClr val="002060"/>
                </a:solidFill>
                <a:latin typeface="Calibri" panose="020F0502020204030204" pitchFamily="34" charset="0"/>
              </a:rPr>
              <a:t>Hyperlinks will take you to another report (e.g. a student level report)</a:t>
            </a:r>
          </a:p>
          <a:p>
            <a:r>
              <a:rPr lang="en-US" sz="3200" dirty="0">
                <a:solidFill>
                  <a:srgbClr val="002060"/>
                </a:solidFill>
                <a:latin typeface="Calibri" panose="020F0502020204030204" pitchFamily="34" charset="0"/>
              </a:rPr>
              <a:t>Reports may have helpful information at the beginning or end of reports (bottom of screen or on last page)</a:t>
            </a:r>
          </a:p>
          <a:p>
            <a:r>
              <a:rPr lang="en-US" sz="3200" dirty="0">
                <a:solidFill>
                  <a:srgbClr val="002060"/>
                </a:solidFill>
                <a:latin typeface="Calibri" panose="020F0502020204030204" pitchFamily="34" charset="0"/>
              </a:rPr>
              <a:t>Hover over      for additional information embedded in the report</a:t>
            </a:r>
          </a:p>
          <a:p>
            <a:r>
              <a:rPr lang="en-US" sz="3200" dirty="0">
                <a:solidFill>
                  <a:srgbClr val="002060"/>
                </a:solidFill>
                <a:latin typeface="Calibri" panose="020F0502020204030204" pitchFamily="34" charset="0"/>
              </a:rPr>
              <a:t>     Can sort the data in the table</a:t>
            </a:r>
          </a:p>
          <a:p>
            <a:endParaRPr lang="en-US" dirty="0"/>
          </a:p>
        </p:txBody>
      </p:sp>
      <p:sp>
        <p:nvSpPr>
          <p:cNvPr id="2" name="Title 1">
            <a:extLst>
              <a:ext uri="{FF2B5EF4-FFF2-40B4-BE49-F238E27FC236}">
                <a16:creationId xmlns:a16="http://schemas.microsoft.com/office/drawing/2014/main" id="{28A9F55B-0296-3472-91B5-2E5D1A486B9E}"/>
              </a:ext>
            </a:extLst>
          </p:cNvPr>
          <p:cNvSpPr>
            <a:spLocks noGrp="1"/>
          </p:cNvSpPr>
          <p:nvPr>
            <p:ph type="title"/>
          </p:nvPr>
        </p:nvSpPr>
        <p:spPr/>
        <p:txBody>
          <a:bodyPr>
            <a:normAutofit fontScale="90000"/>
          </a:bodyPr>
          <a:lstStyle/>
          <a:p>
            <a:r>
              <a:rPr lang="en-US" sz="4800" i="1" dirty="0">
                <a:effectLst/>
                <a:latin typeface="Calibri" panose="020F0502020204030204" pitchFamily="34" charset="0"/>
                <a:ea typeface="Calibri" panose="020F0502020204030204" pitchFamily="34" charset="0"/>
                <a:cs typeface="Arial" panose="020B0604020202020204" pitchFamily="34" charset="0"/>
              </a:rPr>
              <a:t>Other Report Tips</a:t>
            </a:r>
            <a:br>
              <a:rPr lang="en-US" sz="1800" i="1" dirty="0">
                <a:solidFill>
                  <a:srgbClr val="002060"/>
                </a:solidFill>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9" name="Picture 8" descr="up down arrow icon&#10;">
            <a:extLst>
              <a:ext uri="{FF2B5EF4-FFF2-40B4-BE49-F238E27FC236}">
                <a16:creationId xmlns:a16="http://schemas.microsoft.com/office/drawing/2014/main" id="{082C1926-CB73-73E7-A54E-E5B3B085BD0E}"/>
              </a:ext>
            </a:extLst>
          </p:cNvPr>
          <p:cNvPicPr>
            <a:picLocks noChangeAspect="1"/>
          </p:cNvPicPr>
          <p:nvPr/>
        </p:nvPicPr>
        <p:blipFill>
          <a:blip r:embed="rId2"/>
          <a:stretch>
            <a:fillRect/>
          </a:stretch>
        </p:blipFill>
        <p:spPr>
          <a:xfrm>
            <a:off x="1185284" y="5659941"/>
            <a:ext cx="362001" cy="381053"/>
          </a:xfrm>
          <a:prstGeom prst="rect">
            <a:avLst/>
          </a:prstGeom>
        </p:spPr>
      </p:pic>
      <p:pic>
        <p:nvPicPr>
          <p:cNvPr id="11" name="Picture 10" descr="i in circle (information) icon&#10;">
            <a:extLst>
              <a:ext uri="{FF2B5EF4-FFF2-40B4-BE49-F238E27FC236}">
                <a16:creationId xmlns:a16="http://schemas.microsoft.com/office/drawing/2014/main" id="{9CD64C5E-5099-F837-68C4-5492300D5C2F}"/>
              </a:ext>
            </a:extLst>
          </p:cNvPr>
          <p:cNvPicPr>
            <a:picLocks noChangeAspect="1"/>
          </p:cNvPicPr>
          <p:nvPr/>
        </p:nvPicPr>
        <p:blipFill>
          <a:blip r:embed="rId3"/>
          <a:stretch>
            <a:fillRect/>
          </a:stretch>
        </p:blipFill>
        <p:spPr>
          <a:xfrm>
            <a:off x="3020657" y="5149118"/>
            <a:ext cx="238158" cy="323895"/>
          </a:xfrm>
          <a:prstGeom prst="rect">
            <a:avLst/>
          </a:prstGeom>
        </p:spPr>
      </p:pic>
    </p:spTree>
    <p:extLst>
      <p:ext uri="{BB962C8B-B14F-4D97-AF65-F5344CB8AC3E}">
        <p14:creationId xmlns:p14="http://schemas.microsoft.com/office/powerpoint/2010/main" val="136685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51EA72-02B2-1198-7AC5-09290C2AC7A5}"/>
              </a:ext>
            </a:extLst>
          </p:cNvPr>
          <p:cNvSpPr>
            <a:spLocks noGrp="1"/>
          </p:cNvSpPr>
          <p:nvPr>
            <p:ph sz="half" idx="1"/>
          </p:nvPr>
        </p:nvSpPr>
        <p:spPr>
          <a:xfrm>
            <a:off x="953610" y="2536506"/>
            <a:ext cx="9593062" cy="4057707"/>
          </a:xfrm>
        </p:spPr>
        <p:txBody>
          <a:bodyPr>
            <a:normAutofit/>
          </a:bodyPr>
          <a:lstStyle/>
          <a:p>
            <a:r>
              <a:rPr lang="en-US" dirty="0"/>
              <a:t>If you have any problems- hit the contact us button to let us know the problem. </a:t>
            </a:r>
          </a:p>
          <a:p>
            <a:pPr marL="0" indent="0">
              <a:buNone/>
            </a:pPr>
            <a:r>
              <a:rPr lang="en-US" dirty="0"/>
              <a:t>	</a:t>
            </a:r>
            <a:r>
              <a:rPr lang="en-US" dirty="0">
                <a:hlinkClick r:id="rId2"/>
              </a:rPr>
              <a:t>https://massgov.service-now.com/eoe</a:t>
            </a:r>
            <a:r>
              <a:rPr lang="en-US" dirty="0"/>
              <a:t> </a:t>
            </a:r>
          </a:p>
          <a:p>
            <a:pPr marL="0" indent="0">
              <a:buNone/>
            </a:pPr>
            <a:endParaRPr lang="en-US" sz="1200" dirty="0"/>
          </a:p>
          <a:p>
            <a:r>
              <a:rPr lang="en-US" dirty="0"/>
              <a:t>Providing feedback will help us improve the reports and functionality</a:t>
            </a:r>
          </a:p>
          <a:p>
            <a:pPr lvl="1"/>
            <a:r>
              <a:rPr lang="en-US" dirty="0"/>
              <a:t>Share any issues with running the reports/data anomalies </a:t>
            </a:r>
          </a:p>
          <a:p>
            <a:pPr lvl="1"/>
            <a:r>
              <a:rPr lang="en-US" dirty="0"/>
              <a:t>Share ideas for changes</a:t>
            </a:r>
          </a:p>
          <a:p>
            <a:pPr lvl="1"/>
            <a:r>
              <a:rPr lang="en-US" dirty="0"/>
              <a:t>Share new ideas for reports</a:t>
            </a:r>
          </a:p>
          <a:p>
            <a:endParaRPr lang="en-US" dirty="0"/>
          </a:p>
        </p:txBody>
      </p:sp>
      <p:sp>
        <p:nvSpPr>
          <p:cNvPr id="4" name="Title 3">
            <a:extLst>
              <a:ext uri="{FF2B5EF4-FFF2-40B4-BE49-F238E27FC236}">
                <a16:creationId xmlns:a16="http://schemas.microsoft.com/office/drawing/2014/main" id="{BD17F383-206E-47CE-3887-15751D6B8C27}"/>
              </a:ext>
            </a:extLst>
          </p:cNvPr>
          <p:cNvSpPr>
            <a:spLocks noGrp="1"/>
          </p:cNvSpPr>
          <p:nvPr>
            <p:ph type="title"/>
          </p:nvPr>
        </p:nvSpPr>
        <p:spPr/>
        <p:txBody>
          <a:bodyPr/>
          <a:lstStyle/>
          <a:p>
            <a:r>
              <a:rPr lang="en-US" dirty="0"/>
              <a:t>Running into problems? </a:t>
            </a:r>
          </a:p>
        </p:txBody>
      </p:sp>
      <p:pic>
        <p:nvPicPr>
          <p:cNvPr id="6" name="Picture 5" descr="contact us button">
            <a:hlinkClick r:id="rId2"/>
            <a:extLst>
              <a:ext uri="{FF2B5EF4-FFF2-40B4-BE49-F238E27FC236}">
                <a16:creationId xmlns:a16="http://schemas.microsoft.com/office/drawing/2014/main" id="{DFD9669A-06B6-CAD1-B4D1-7E3544C5E729}"/>
              </a:ext>
            </a:extLst>
          </p:cNvPr>
          <p:cNvPicPr>
            <a:picLocks noChangeAspect="1"/>
          </p:cNvPicPr>
          <p:nvPr/>
        </p:nvPicPr>
        <p:blipFill>
          <a:blip r:embed="rId3"/>
          <a:stretch>
            <a:fillRect/>
          </a:stretch>
        </p:blipFill>
        <p:spPr>
          <a:xfrm>
            <a:off x="8784655" y="1926821"/>
            <a:ext cx="1876687" cy="609685"/>
          </a:xfrm>
          <a:prstGeom prst="rect">
            <a:avLst/>
          </a:prstGeom>
        </p:spPr>
      </p:pic>
    </p:spTree>
    <p:extLst>
      <p:ext uri="{BB962C8B-B14F-4D97-AF65-F5344CB8AC3E}">
        <p14:creationId xmlns:p14="http://schemas.microsoft.com/office/powerpoint/2010/main" val="2913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ompt view showing they should be read in rows horitzonally">
            <a:extLst>
              <a:ext uri="{FF2B5EF4-FFF2-40B4-BE49-F238E27FC236}">
                <a16:creationId xmlns:a16="http://schemas.microsoft.com/office/drawing/2014/main" id="{0F55E937-4A31-7801-F552-AC49BBF55482}"/>
              </a:ext>
            </a:extLst>
          </p:cNvPr>
          <p:cNvPicPr>
            <a:picLocks noChangeAspect="1"/>
          </p:cNvPicPr>
          <p:nvPr/>
        </p:nvPicPr>
        <p:blipFill>
          <a:blip r:embed="rId2"/>
          <a:stretch>
            <a:fillRect/>
          </a:stretch>
        </p:blipFill>
        <p:spPr>
          <a:xfrm>
            <a:off x="1628901" y="1408460"/>
            <a:ext cx="8078328" cy="1765547"/>
          </a:xfrm>
          <a:prstGeom prst="rect">
            <a:avLst/>
          </a:prstGeom>
        </p:spPr>
      </p:pic>
      <p:sp>
        <p:nvSpPr>
          <p:cNvPr id="10" name="TextBox 9">
            <a:extLst>
              <a:ext uri="{FF2B5EF4-FFF2-40B4-BE49-F238E27FC236}">
                <a16:creationId xmlns:a16="http://schemas.microsoft.com/office/drawing/2014/main" id="{BC72A107-C09D-BCEE-A332-06248102C66F}"/>
              </a:ext>
            </a:extLst>
          </p:cNvPr>
          <p:cNvSpPr txBox="1"/>
          <p:nvPr/>
        </p:nvSpPr>
        <p:spPr>
          <a:xfrm>
            <a:off x="199657" y="961456"/>
            <a:ext cx="10965054" cy="461665"/>
          </a:xfrm>
          <a:prstGeom prst="rect">
            <a:avLst/>
          </a:prstGeom>
          <a:noFill/>
        </p:spPr>
        <p:txBody>
          <a:bodyPr wrap="square">
            <a:spAutoFit/>
          </a:bodyPr>
          <a:lstStyle/>
          <a:p>
            <a:r>
              <a:rPr lang="en-US" sz="2400"/>
              <a:t>Read prompts horizontally - in rows, from left to right, from top to bottom</a:t>
            </a:r>
          </a:p>
        </p:txBody>
      </p:sp>
      <p:sp>
        <p:nvSpPr>
          <p:cNvPr id="12" name="Title 11">
            <a:extLst>
              <a:ext uri="{FF2B5EF4-FFF2-40B4-BE49-F238E27FC236}">
                <a16:creationId xmlns:a16="http://schemas.microsoft.com/office/drawing/2014/main" id="{9FF685BE-83A0-DED7-B0F6-3976627A2665}"/>
              </a:ext>
            </a:extLst>
          </p:cNvPr>
          <p:cNvSpPr>
            <a:spLocks noGrp="1"/>
          </p:cNvSpPr>
          <p:nvPr>
            <p:ph type="title" idx="4294967295"/>
          </p:nvPr>
        </p:nvSpPr>
        <p:spPr>
          <a:xfrm>
            <a:off x="199657" y="169852"/>
            <a:ext cx="11792686" cy="806709"/>
          </a:xfrm>
        </p:spPr>
        <p:txBody>
          <a:bodyPr>
            <a:noAutofit/>
          </a:bodyPr>
          <a:lstStyle/>
          <a:p>
            <a:r>
              <a:rPr lang="en-US" sz="3600" dirty="0">
                <a:solidFill>
                  <a:schemeClr val="tx1"/>
                </a:solidFill>
              </a:rPr>
              <a:t>Reminder:  Important Tips for running reports in Edwin</a:t>
            </a:r>
          </a:p>
        </p:txBody>
      </p:sp>
      <p:sp>
        <p:nvSpPr>
          <p:cNvPr id="14" name="TextBox 13">
            <a:extLst>
              <a:ext uri="{FF2B5EF4-FFF2-40B4-BE49-F238E27FC236}">
                <a16:creationId xmlns:a16="http://schemas.microsoft.com/office/drawing/2014/main" id="{569671CE-40DD-09AB-EF52-E5B6E0378754}"/>
              </a:ext>
            </a:extLst>
          </p:cNvPr>
          <p:cNvSpPr txBox="1"/>
          <p:nvPr/>
        </p:nvSpPr>
        <p:spPr>
          <a:xfrm>
            <a:off x="560901" y="3822493"/>
            <a:ext cx="8278299" cy="2308324"/>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dirty="0"/>
              <a:t>If the “View Report” is Green, hit the button to view new data.</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Even if the report screen goes momentarily blank or you see a “fetching data” box appear on the screen, new data will not be displayed until you use the button.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Once you have made all the changes to the prompts that you want, hit the green “view report” button to see new info. </a:t>
            </a:r>
          </a:p>
          <a:p>
            <a:pPr marL="285750" indent="-285750">
              <a:buFont typeface="Arial" panose="020B0604020202020204" pitchFamily="34" charset="0"/>
              <a:buChar char="•"/>
            </a:pPr>
            <a:r>
              <a:rPr lang="en-US" dirty="0"/>
              <a:t>You are not seeing the data reflected by the prompts you picked if the view report button is green!</a:t>
            </a:r>
          </a:p>
          <a:p>
            <a:pPr marL="285750" marR="0" indent="-285750">
              <a:spcBef>
                <a:spcPts val="0"/>
              </a:spcBef>
              <a:spcAft>
                <a:spcPts val="0"/>
              </a:spcAft>
              <a:buFont typeface="Arial" panose="020B0604020202020204" pitchFamily="34" charset="0"/>
              <a:buChar char="•"/>
            </a:pPr>
            <a:endParaRPr lang="en-US" dirty="0"/>
          </a:p>
        </p:txBody>
      </p:sp>
      <p:pic>
        <p:nvPicPr>
          <p:cNvPr id="15" name="Picture 14" descr="green &quot;View Report&quot; button">
            <a:extLst>
              <a:ext uri="{FF2B5EF4-FFF2-40B4-BE49-F238E27FC236}">
                <a16:creationId xmlns:a16="http://schemas.microsoft.com/office/drawing/2014/main" id="{1B2AEBE9-E30A-7BC2-3F5F-B1A517422F3E}"/>
              </a:ext>
            </a:extLst>
          </p:cNvPr>
          <p:cNvPicPr>
            <a:picLocks noChangeAspect="1"/>
          </p:cNvPicPr>
          <p:nvPr/>
        </p:nvPicPr>
        <p:blipFill>
          <a:blip r:embed="rId3"/>
          <a:stretch>
            <a:fillRect/>
          </a:stretch>
        </p:blipFill>
        <p:spPr>
          <a:xfrm>
            <a:off x="9227780" y="3912671"/>
            <a:ext cx="2866163" cy="1265889"/>
          </a:xfrm>
          <a:prstGeom prst="rect">
            <a:avLst/>
          </a:prstGeom>
        </p:spPr>
      </p:pic>
      <p:sp>
        <p:nvSpPr>
          <p:cNvPr id="19" name="TextBox 18">
            <a:extLst>
              <a:ext uri="{FF2B5EF4-FFF2-40B4-BE49-F238E27FC236}">
                <a16:creationId xmlns:a16="http://schemas.microsoft.com/office/drawing/2014/main" id="{434F886A-6B1F-72CB-1966-69C90B018A96}"/>
              </a:ext>
            </a:extLst>
          </p:cNvPr>
          <p:cNvSpPr txBox="1"/>
          <p:nvPr/>
        </p:nvSpPr>
        <p:spPr>
          <a:xfrm>
            <a:off x="199657" y="3360828"/>
            <a:ext cx="9507572" cy="461665"/>
          </a:xfrm>
          <a:prstGeom prst="rect">
            <a:avLst/>
          </a:prstGeom>
          <a:noFill/>
        </p:spPr>
        <p:txBody>
          <a:bodyPr wrap="square">
            <a:spAutoFit/>
          </a:bodyPr>
          <a:lstStyle/>
          <a:p>
            <a:pPr marR="0">
              <a:spcBef>
                <a:spcPts val="0"/>
              </a:spcBef>
              <a:spcAft>
                <a:spcPts val="0"/>
              </a:spcAft>
            </a:pPr>
            <a:r>
              <a:rPr lang="en-US" sz="2400" dirty="0"/>
              <a:t>After you change ANY prompts- you must hit the VIEW REPORT button</a:t>
            </a:r>
          </a:p>
        </p:txBody>
      </p:sp>
    </p:spTree>
    <p:extLst>
      <p:ext uri="{BB962C8B-B14F-4D97-AF65-F5344CB8AC3E}">
        <p14:creationId xmlns:p14="http://schemas.microsoft.com/office/powerpoint/2010/main" val="273005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7614-8428-4D9C-A94C-D975D24B1071}"/>
              </a:ext>
            </a:extLst>
          </p:cNvPr>
          <p:cNvSpPr>
            <a:spLocks noGrp="1"/>
          </p:cNvSpPr>
          <p:nvPr>
            <p:ph type="title"/>
          </p:nvPr>
        </p:nvSpPr>
        <p:spPr>
          <a:xfrm>
            <a:off x="731196" y="265445"/>
            <a:ext cx="10515600" cy="1573083"/>
          </a:xfrm>
        </p:spPr>
        <p:txBody>
          <a:bodyPr>
            <a:normAutofit/>
          </a:bodyPr>
          <a:lstStyle/>
          <a:p>
            <a:r>
              <a:rPr lang="en-US" dirty="0"/>
              <a:t>Contact Information</a:t>
            </a:r>
          </a:p>
        </p:txBody>
      </p:sp>
      <p:pic>
        <p:nvPicPr>
          <p:cNvPr id="7" name="Google Shape;415;p52" descr="email icon">
            <a:extLst>
              <a:ext uri="{FF2B5EF4-FFF2-40B4-BE49-F238E27FC236}">
                <a16:creationId xmlns:a16="http://schemas.microsoft.com/office/drawing/2014/main" id="{C552E256-14EE-4E32-851F-858DC52E524D}"/>
              </a:ext>
            </a:extLst>
          </p:cNvPr>
          <p:cNvPicPr preferRelativeResize="0"/>
          <p:nvPr/>
        </p:nvPicPr>
        <p:blipFill rotWithShape="1">
          <a:blip r:embed="rId2">
            <a:alphaModFix/>
          </a:blip>
          <a:srcRect l="22060" t="19266" r="18307" b="28002"/>
          <a:stretch/>
        </p:blipFill>
        <p:spPr>
          <a:xfrm>
            <a:off x="838200" y="4294073"/>
            <a:ext cx="672663" cy="541659"/>
          </a:xfrm>
          <a:prstGeom prst="rect">
            <a:avLst/>
          </a:prstGeom>
          <a:solidFill>
            <a:srgbClr val="4948B6"/>
          </a:solidFill>
          <a:ln>
            <a:noFill/>
          </a:ln>
        </p:spPr>
      </p:pic>
      <p:sp>
        <p:nvSpPr>
          <p:cNvPr id="11" name="Text Placeholder 2">
            <a:extLst>
              <a:ext uri="{FF2B5EF4-FFF2-40B4-BE49-F238E27FC236}">
                <a16:creationId xmlns:a16="http://schemas.microsoft.com/office/drawing/2014/main" id="{CAC3A67D-E12B-432C-A629-87CA4D60E9A4}"/>
              </a:ext>
            </a:extLst>
          </p:cNvPr>
          <p:cNvSpPr txBox="1">
            <a:spLocks/>
          </p:cNvSpPr>
          <p:nvPr/>
        </p:nvSpPr>
        <p:spPr>
          <a:xfrm>
            <a:off x="1789273" y="4401120"/>
            <a:ext cx="5554754" cy="15730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Kate Sandel</a:t>
            </a:r>
            <a:endParaRPr lang="en-US" dirty="0">
              <a:hlinkClick r:id="rId3"/>
            </a:endParaRPr>
          </a:p>
          <a:p>
            <a:r>
              <a:rPr lang="en-US" dirty="0">
                <a:hlinkClick r:id="rId3"/>
              </a:rPr>
              <a:t>Kathryn.sandel@mass.gov</a:t>
            </a:r>
            <a:endParaRPr lang="en-US" dirty="0"/>
          </a:p>
          <a:p>
            <a:endParaRPr lang="en-US" dirty="0"/>
          </a:p>
          <a:p>
            <a:endParaRPr lang="en-US" dirty="0"/>
          </a:p>
        </p:txBody>
      </p:sp>
      <p:sp>
        <p:nvSpPr>
          <p:cNvPr id="12" name="TextBox 11">
            <a:extLst>
              <a:ext uri="{FF2B5EF4-FFF2-40B4-BE49-F238E27FC236}">
                <a16:creationId xmlns:a16="http://schemas.microsoft.com/office/drawing/2014/main" id="{F2F597AE-6091-477C-8F58-D81BBDDDE7C8}"/>
              </a:ext>
            </a:extLst>
          </p:cNvPr>
          <p:cNvSpPr txBox="1"/>
          <p:nvPr/>
        </p:nvSpPr>
        <p:spPr>
          <a:xfrm>
            <a:off x="978763" y="2087548"/>
            <a:ext cx="6094520" cy="369332"/>
          </a:xfrm>
          <a:prstGeom prst="rect">
            <a:avLst/>
          </a:prstGeom>
          <a:noFill/>
        </p:spPr>
        <p:txBody>
          <a:bodyPr wrap="square">
            <a:spAutoFit/>
          </a:bodyPr>
          <a:lstStyle/>
          <a:p>
            <a:pPr marL="0" indent="0">
              <a:buNone/>
            </a:pPr>
            <a:r>
              <a:rPr lang="en-US" dirty="0">
                <a:hlinkClick r:id="rId4"/>
              </a:rPr>
              <a:t>https://massgov.service-now.com/eoe</a:t>
            </a:r>
            <a:r>
              <a:rPr lang="en-US" dirty="0"/>
              <a:t> </a:t>
            </a:r>
          </a:p>
        </p:txBody>
      </p:sp>
      <p:pic>
        <p:nvPicPr>
          <p:cNvPr id="13" name="Picture 12" descr="contact us button&#10;">
            <a:hlinkClick r:id="rId4"/>
            <a:extLst>
              <a:ext uri="{FF2B5EF4-FFF2-40B4-BE49-F238E27FC236}">
                <a16:creationId xmlns:a16="http://schemas.microsoft.com/office/drawing/2014/main" id="{01F9A8E8-C45B-CF32-FB99-691FBA20D883}"/>
              </a:ext>
            </a:extLst>
          </p:cNvPr>
          <p:cNvPicPr>
            <a:picLocks noChangeAspect="1"/>
          </p:cNvPicPr>
          <p:nvPr/>
        </p:nvPicPr>
        <p:blipFill>
          <a:blip r:embed="rId5"/>
          <a:stretch>
            <a:fillRect/>
          </a:stretch>
        </p:blipFill>
        <p:spPr>
          <a:xfrm>
            <a:off x="1052204" y="2452281"/>
            <a:ext cx="1876687" cy="609685"/>
          </a:xfrm>
          <a:prstGeom prst="rect">
            <a:avLst/>
          </a:prstGeom>
        </p:spPr>
      </p:pic>
    </p:spTree>
    <p:extLst>
      <p:ext uri="{BB962C8B-B14F-4D97-AF65-F5344CB8AC3E}">
        <p14:creationId xmlns:p14="http://schemas.microsoft.com/office/powerpoint/2010/main" val="309271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07171" y="311863"/>
            <a:ext cx="923330" cy="5063612"/>
          </a:xfrm>
          <a:prstGeom prst="rect">
            <a:avLst/>
          </a:prstGeom>
          <a:noFill/>
          <a:ln>
            <a:noFill/>
            <a:prstDash/>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Today’s Agenda</a:t>
            </a:r>
          </a:p>
        </p:txBody>
      </p:sp>
      <p:sp>
        <p:nvSpPr>
          <p:cNvPr id="3" name="TextBox 2">
            <a:extLst>
              <a:ext uri="{FF2B5EF4-FFF2-40B4-BE49-F238E27FC236}">
                <a16:creationId xmlns:a16="http://schemas.microsoft.com/office/drawing/2014/main" id="{EA59B648-A19C-0097-4D8D-1ECF851D8287}"/>
              </a:ext>
            </a:extLst>
          </p:cNvPr>
          <p:cNvSpPr txBox="1"/>
          <p:nvPr/>
        </p:nvSpPr>
        <p:spPr>
          <a:xfrm>
            <a:off x="2758525" y="1377184"/>
            <a:ext cx="9844263" cy="532453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4000" dirty="0"/>
              <a:t>What Reports are in Edwin?</a:t>
            </a:r>
          </a:p>
          <a:p>
            <a:pPr marL="285750" indent="-285750">
              <a:spcBef>
                <a:spcPts val="600"/>
              </a:spcBef>
              <a:spcAft>
                <a:spcPts val="600"/>
              </a:spcAft>
              <a:buFont typeface="Arial" panose="020B0604020202020204" pitchFamily="34" charset="0"/>
              <a:buChar char="•"/>
            </a:pPr>
            <a:r>
              <a:rPr lang="en-US" sz="4000" dirty="0"/>
              <a:t>Logging in &amp; New Edwin Highlights</a:t>
            </a:r>
          </a:p>
          <a:p>
            <a:pPr marL="285750" indent="-285750">
              <a:spcBef>
                <a:spcPts val="600"/>
              </a:spcBef>
              <a:spcAft>
                <a:spcPts val="600"/>
              </a:spcAft>
              <a:buFont typeface="Arial" panose="020B0604020202020204" pitchFamily="34" charset="0"/>
              <a:buChar char="•"/>
            </a:pPr>
            <a:r>
              <a:rPr lang="en-US" sz="4000" dirty="0"/>
              <a:t>Demo </a:t>
            </a:r>
          </a:p>
          <a:p>
            <a:pPr marL="742950" lvl="1" indent="-285750">
              <a:spcBef>
                <a:spcPts val="600"/>
              </a:spcBef>
              <a:spcAft>
                <a:spcPts val="600"/>
              </a:spcAft>
              <a:buFont typeface="Arial" panose="020B0604020202020204" pitchFamily="34" charset="0"/>
              <a:buChar char="•"/>
            </a:pPr>
            <a:r>
              <a:rPr lang="en-US" sz="4000" dirty="0"/>
              <a:t>How to run reports &amp; download data</a:t>
            </a:r>
          </a:p>
          <a:p>
            <a:pPr marL="742950" lvl="1" indent="-285750">
              <a:spcBef>
                <a:spcPts val="600"/>
              </a:spcBef>
              <a:spcAft>
                <a:spcPts val="600"/>
              </a:spcAft>
              <a:buFont typeface="Arial" panose="020B0604020202020204" pitchFamily="34" charset="0"/>
              <a:buChar char="•"/>
            </a:pPr>
            <a:r>
              <a:rPr lang="en-US" sz="4000" dirty="0"/>
              <a:t>Report tips </a:t>
            </a:r>
          </a:p>
          <a:p>
            <a:pPr marL="285750" indent="-285750">
              <a:spcBef>
                <a:spcPts val="600"/>
              </a:spcBef>
              <a:spcAft>
                <a:spcPts val="600"/>
              </a:spcAft>
              <a:buFont typeface="Arial" panose="020B0604020202020204" pitchFamily="34" charset="0"/>
              <a:buChar char="•"/>
            </a:pPr>
            <a:r>
              <a:rPr lang="en-US" sz="4000" dirty="0"/>
              <a:t>Q&amp;A</a:t>
            </a:r>
          </a:p>
          <a:p>
            <a:pPr>
              <a:spcBef>
                <a:spcPts val="600"/>
              </a:spcBef>
              <a:spcAft>
                <a:spcPts val="600"/>
              </a:spcAft>
            </a:pPr>
            <a:endParaRPr lang="en-US" sz="4000" dirty="0"/>
          </a:p>
        </p:txBody>
      </p:sp>
    </p:spTree>
    <p:extLst>
      <p:ext uri="{BB962C8B-B14F-4D97-AF65-F5344CB8AC3E}">
        <p14:creationId xmlns:p14="http://schemas.microsoft.com/office/powerpoint/2010/main" val="25501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F87DFF-4F03-0F7A-3521-F029A36E33FB}"/>
              </a:ext>
            </a:extLst>
          </p:cNvPr>
          <p:cNvSpPr>
            <a:spLocks noGrp="1"/>
          </p:cNvSpPr>
          <p:nvPr>
            <p:ph idx="4294967295"/>
          </p:nvPr>
        </p:nvSpPr>
        <p:spPr>
          <a:xfrm>
            <a:off x="-471055" y="824779"/>
            <a:ext cx="4636655" cy="403657"/>
          </a:xfrm>
        </p:spPr>
        <p:txBody>
          <a:bodyPr>
            <a:normAutofit fontScale="92500" lnSpcReduction="10000"/>
          </a:bodyPr>
          <a:lstStyle/>
          <a:p>
            <a:pPr marL="628650" lvl="2" indent="0">
              <a:spcAft>
                <a:spcPts val="600"/>
              </a:spcAft>
              <a:buNone/>
            </a:pPr>
            <a:r>
              <a:rPr lang="en-US" dirty="0">
                <a:latin typeface="+mn-lt"/>
              </a:rPr>
              <a:t>Check out the  </a:t>
            </a:r>
            <a:r>
              <a:rPr lang="en-US" i="1" u="sng" dirty="0">
                <a:solidFill>
                  <a:srgbClr val="0563C1"/>
                </a:solidFill>
                <a:latin typeface="+mn-lt"/>
                <a:hlinkClick r:id="rId3">
                  <a:extLst>
                    <a:ext uri="{A12FA001-AC4F-418D-AE19-62706E023703}">
                      <ahyp:hlinkClr xmlns:ahyp="http://schemas.microsoft.com/office/drawing/2018/hyperlinkcolor" val="tx"/>
                    </a:ext>
                  </a:extLst>
                </a:hlinkClick>
              </a:rPr>
              <a:t>Edwin Report tool  </a:t>
            </a:r>
            <a:endParaRPr lang="en-US" i="1" u="sng" dirty="0">
              <a:solidFill>
                <a:srgbClr val="0563C1"/>
              </a:solidFill>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a:p>
            <a:pPr marL="628650" lvl="2" indent="0">
              <a:spcAft>
                <a:spcPts val="600"/>
              </a:spcAft>
              <a:buNone/>
            </a:pPr>
            <a:endParaRPr lang="en-US" dirty="0">
              <a:latin typeface="+mn-lt"/>
            </a:endParaRPr>
          </a:p>
        </p:txBody>
      </p:sp>
      <p:sp>
        <p:nvSpPr>
          <p:cNvPr id="3" name="Title 2">
            <a:extLst>
              <a:ext uri="{FF2B5EF4-FFF2-40B4-BE49-F238E27FC236}">
                <a16:creationId xmlns:a16="http://schemas.microsoft.com/office/drawing/2014/main" id="{2220B467-6934-F172-6097-C2807DFF9897}"/>
              </a:ext>
            </a:extLst>
          </p:cNvPr>
          <p:cNvSpPr>
            <a:spLocks noGrp="1"/>
          </p:cNvSpPr>
          <p:nvPr>
            <p:ph type="title" idx="4294967295"/>
          </p:nvPr>
        </p:nvSpPr>
        <p:spPr>
          <a:xfrm>
            <a:off x="0" y="-7009"/>
            <a:ext cx="10515600" cy="1042988"/>
          </a:xfrm>
        </p:spPr>
        <p:txBody>
          <a:bodyPr>
            <a:normAutofit/>
          </a:bodyPr>
          <a:lstStyle/>
          <a:p>
            <a:r>
              <a:rPr lang="en-US" dirty="0">
                <a:solidFill>
                  <a:schemeClr val="accent1"/>
                </a:solidFill>
                <a:latin typeface="+mn-lt"/>
              </a:rPr>
              <a:t>What reports are in Edwin?  </a:t>
            </a:r>
            <a:endParaRPr lang="en-US" dirty="0">
              <a:solidFill>
                <a:schemeClr val="accent1"/>
              </a:solidFill>
            </a:endParaRPr>
          </a:p>
        </p:txBody>
      </p:sp>
      <p:pic>
        <p:nvPicPr>
          <p:cNvPr id="5" name="Picture 4" descr="screen shot of edwin report list excel spreadsheet&#10;">
            <a:extLst>
              <a:ext uri="{FF2B5EF4-FFF2-40B4-BE49-F238E27FC236}">
                <a16:creationId xmlns:a16="http://schemas.microsoft.com/office/drawing/2014/main" id="{03D9385B-2C7D-5D1C-9078-40FE2FB98349}"/>
              </a:ext>
            </a:extLst>
          </p:cNvPr>
          <p:cNvPicPr>
            <a:picLocks noChangeAspect="1"/>
          </p:cNvPicPr>
          <p:nvPr/>
        </p:nvPicPr>
        <p:blipFill>
          <a:blip r:embed="rId4"/>
          <a:stretch>
            <a:fillRect/>
          </a:stretch>
        </p:blipFill>
        <p:spPr>
          <a:xfrm>
            <a:off x="4345019" y="5423293"/>
            <a:ext cx="7657492" cy="1067181"/>
          </a:xfrm>
          <a:prstGeom prst="rect">
            <a:avLst/>
          </a:prstGeom>
        </p:spPr>
      </p:pic>
      <p:pic>
        <p:nvPicPr>
          <p:cNvPr id="7" name="Picture 6" descr="Edwin report tool homw page">
            <a:extLst>
              <a:ext uri="{FF2B5EF4-FFF2-40B4-BE49-F238E27FC236}">
                <a16:creationId xmlns:a16="http://schemas.microsoft.com/office/drawing/2014/main" id="{2B35EE6C-FA24-55EF-B451-2EF1DE4D5427}"/>
              </a:ext>
            </a:extLst>
          </p:cNvPr>
          <p:cNvPicPr>
            <a:picLocks noChangeAspect="1"/>
          </p:cNvPicPr>
          <p:nvPr/>
        </p:nvPicPr>
        <p:blipFill>
          <a:blip r:embed="rId5"/>
          <a:stretch>
            <a:fillRect/>
          </a:stretch>
        </p:blipFill>
        <p:spPr>
          <a:xfrm>
            <a:off x="498764" y="1228436"/>
            <a:ext cx="5477305" cy="3137734"/>
          </a:xfrm>
          <a:prstGeom prst="rect">
            <a:avLst/>
          </a:prstGeom>
        </p:spPr>
      </p:pic>
      <p:sp>
        <p:nvSpPr>
          <p:cNvPr id="9" name="TextBox 8">
            <a:extLst>
              <a:ext uri="{FF2B5EF4-FFF2-40B4-BE49-F238E27FC236}">
                <a16:creationId xmlns:a16="http://schemas.microsoft.com/office/drawing/2014/main" id="{5CA9AF3E-7FD5-B288-7480-30B5F750F1D5}"/>
              </a:ext>
            </a:extLst>
          </p:cNvPr>
          <p:cNvSpPr txBox="1"/>
          <p:nvPr/>
        </p:nvSpPr>
        <p:spPr>
          <a:xfrm>
            <a:off x="-543756" y="5092433"/>
            <a:ext cx="11603111" cy="661720"/>
          </a:xfrm>
          <a:prstGeom prst="rect">
            <a:avLst/>
          </a:prstGeom>
          <a:noFill/>
        </p:spPr>
        <p:txBody>
          <a:bodyPr wrap="square">
            <a:spAutoFit/>
          </a:bodyPr>
          <a:lstStyle/>
          <a:p>
            <a:pPr marL="628650" lvl="2" indent="0">
              <a:spcAft>
                <a:spcPts val="600"/>
              </a:spcAft>
              <a:buNone/>
            </a:pPr>
            <a:r>
              <a:rPr lang="en-US" dirty="0">
                <a:latin typeface="+mn-lt"/>
              </a:rPr>
              <a:t>or  </a:t>
            </a:r>
            <a:r>
              <a:rPr lang="en-US" i="1" u="sng" dirty="0">
                <a:solidFill>
                  <a:srgbClr val="0563C1"/>
                </a:solidFill>
                <a:latin typeface="+mn-lt"/>
                <a:hlinkClick r:id="rId6">
                  <a:extLst>
                    <a:ext uri="{A12FA001-AC4F-418D-AE19-62706E023703}">
                      <ahyp:hlinkClr xmlns:ahyp="http://schemas.microsoft.com/office/drawing/2018/hyperlinkcolor" val="tx"/>
                    </a:ext>
                  </a:extLst>
                </a:hlinkClick>
              </a:rPr>
              <a:t>Edwin Report List</a:t>
            </a:r>
            <a:r>
              <a:rPr lang="en-US" dirty="0">
                <a:latin typeface="+mn-lt"/>
              </a:rPr>
              <a:t>    Excel spreadsheet of reports by topic/subtopic with description</a:t>
            </a:r>
          </a:p>
          <a:p>
            <a:pPr marL="628650" lvl="2" indent="0">
              <a:spcAft>
                <a:spcPts val="600"/>
              </a:spcAft>
              <a:buNone/>
            </a:pPr>
            <a:r>
              <a:rPr lang="en-US" sz="1400" i="1" u="sng" dirty="0">
                <a:solidFill>
                  <a:srgbClr val="0563C1"/>
                </a:solidFill>
                <a:latin typeface="+mn-lt"/>
              </a:rPr>
              <a:t> https://www.doe.mass.edu/edwin/edwin-reports.xlsx</a:t>
            </a:r>
          </a:p>
        </p:txBody>
      </p:sp>
      <p:pic>
        <p:nvPicPr>
          <p:cNvPr id="13" name="Picture 12" descr="screenshot of edwin report tool: High School and Beyond report displaying report names and descriptions">
            <a:extLst>
              <a:ext uri="{FF2B5EF4-FFF2-40B4-BE49-F238E27FC236}">
                <a16:creationId xmlns:a16="http://schemas.microsoft.com/office/drawing/2014/main" id="{E380BDC4-F0D7-4763-59A4-3A008FB9160B}"/>
              </a:ext>
            </a:extLst>
          </p:cNvPr>
          <p:cNvPicPr>
            <a:picLocks noChangeAspect="1"/>
          </p:cNvPicPr>
          <p:nvPr/>
        </p:nvPicPr>
        <p:blipFill>
          <a:blip r:embed="rId7"/>
          <a:stretch>
            <a:fillRect/>
          </a:stretch>
        </p:blipFill>
        <p:spPr>
          <a:xfrm>
            <a:off x="6559074" y="1559108"/>
            <a:ext cx="5218255" cy="2807062"/>
          </a:xfrm>
          <a:prstGeom prst="rect">
            <a:avLst/>
          </a:prstGeom>
        </p:spPr>
      </p:pic>
    </p:spTree>
    <p:extLst>
      <p:ext uri="{BB962C8B-B14F-4D97-AF65-F5344CB8AC3E}">
        <p14:creationId xmlns:p14="http://schemas.microsoft.com/office/powerpoint/2010/main" val="332748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A0587-FDDA-05D1-6EBA-A9A1ABD4C3B3}"/>
              </a:ext>
            </a:extLst>
          </p:cNvPr>
          <p:cNvSpPr>
            <a:spLocks noGrp="1"/>
          </p:cNvSpPr>
          <p:nvPr>
            <p:ph idx="1"/>
          </p:nvPr>
        </p:nvSpPr>
        <p:spPr>
          <a:xfrm>
            <a:off x="731668" y="2193516"/>
            <a:ext cx="10515600" cy="4052559"/>
          </a:xfrm>
        </p:spPr>
        <p:txBody>
          <a:bodyPr>
            <a:normAutofit/>
          </a:bodyPr>
          <a:lstStyle/>
          <a:p>
            <a:pPr marL="228602" indent="0">
              <a:buNone/>
            </a:pPr>
            <a:r>
              <a:rPr lang="en-US" dirty="0"/>
              <a:t>DESE Security Portal moved to the Cloud end at the end of August</a:t>
            </a:r>
          </a:p>
          <a:p>
            <a:pPr marL="571502" indent="-342900">
              <a:buFont typeface="Arial" panose="020B0604020202020204" pitchFamily="34" charset="0"/>
              <a:buChar char="•"/>
            </a:pPr>
            <a:r>
              <a:rPr lang="en-US" sz="2000" dirty="0"/>
              <a:t>Users should have preregistered in Spring/Summer. They can now </a:t>
            </a:r>
            <a:r>
              <a:rPr lang="en-US" sz="2000" dirty="0">
                <a:hlinkClick r:id="rId3"/>
              </a:rPr>
              <a:t>reset their password</a:t>
            </a:r>
            <a:r>
              <a:rPr lang="en-US" sz="2000" dirty="0"/>
              <a:t> and log in </a:t>
            </a:r>
          </a:p>
          <a:p>
            <a:pPr marL="571502" indent="-342900">
              <a:buFont typeface="Arial" panose="020B0604020202020204" pitchFamily="34" charset="0"/>
              <a:buChar char="•"/>
            </a:pPr>
            <a:r>
              <a:rPr lang="en-US" sz="2000" dirty="0"/>
              <a:t>If having trouble: </a:t>
            </a:r>
          </a:p>
          <a:p>
            <a:pPr marL="1028707" lvl="1" indent="-342900">
              <a:buFont typeface="Arial" panose="020B0604020202020204" pitchFamily="34" charset="0"/>
              <a:buChar char="•"/>
            </a:pPr>
            <a:r>
              <a:rPr lang="en-US" sz="2000" dirty="0"/>
              <a:t>First, try </a:t>
            </a:r>
            <a:r>
              <a:rPr lang="en-US" sz="2000" dirty="0">
                <a:hlinkClick r:id="rId3"/>
              </a:rPr>
              <a:t>resetting Password</a:t>
            </a:r>
            <a:endParaRPr lang="en-US" sz="2000" dirty="0"/>
          </a:p>
          <a:p>
            <a:pPr marL="1028707" lvl="1" indent="-342900">
              <a:buFont typeface="Arial" panose="020B0604020202020204" pitchFamily="34" charset="0"/>
              <a:buChar char="•"/>
            </a:pPr>
            <a:r>
              <a:rPr lang="en-US" sz="2000" dirty="0"/>
              <a:t>Otherwise contact your </a:t>
            </a:r>
            <a:r>
              <a:rPr lang="en-US" sz="2000" b="0" i="0" dirty="0">
                <a:solidFill>
                  <a:srgbClr val="000000"/>
                </a:solidFill>
                <a:effectLst/>
              </a:rPr>
              <a:t> </a:t>
            </a:r>
            <a:r>
              <a:rPr lang="en-US" sz="2000" b="1" i="0" u="none" strike="noStrike" dirty="0">
                <a:solidFill>
                  <a:srgbClr val="0C60A0"/>
                </a:solidFill>
                <a:effectLst/>
                <a:hlinkClick r:id="rId4"/>
              </a:rPr>
              <a:t>local Directory Administrator</a:t>
            </a:r>
            <a:r>
              <a:rPr lang="en-US" sz="2000" b="0" i="0" dirty="0">
                <a:solidFill>
                  <a:srgbClr val="000000"/>
                </a:solidFill>
                <a:effectLst/>
              </a:rPr>
              <a:t> or the </a:t>
            </a:r>
            <a:r>
              <a:rPr lang="en-US" sz="2000" b="1" i="0" u="none" strike="noStrike" dirty="0">
                <a:solidFill>
                  <a:srgbClr val="0C60A0"/>
                </a:solidFill>
                <a:effectLst/>
                <a:hlinkClick r:id="rId5"/>
              </a:rPr>
              <a:t>ESP help desk</a:t>
            </a:r>
            <a:r>
              <a:rPr lang="en-US" sz="2000" b="0" i="0" dirty="0">
                <a:solidFill>
                  <a:srgbClr val="000000"/>
                </a:solidFill>
                <a:effectLst/>
              </a:rPr>
              <a:t> at </a:t>
            </a:r>
            <a:r>
              <a:rPr lang="en-US" sz="2000" b="0" i="0" u="none" strike="noStrike" dirty="0">
                <a:solidFill>
                  <a:srgbClr val="0C60A0"/>
                </a:solidFill>
                <a:effectLst/>
                <a:hlinkClick r:id="rId6"/>
              </a:rPr>
              <a:t>781-338-MESP(6377)</a:t>
            </a:r>
            <a:r>
              <a:rPr lang="en-US" sz="2000" b="0" i="0" dirty="0">
                <a:solidFill>
                  <a:srgbClr val="000000"/>
                </a:solidFill>
                <a:effectLst/>
              </a:rPr>
              <a:t>.</a:t>
            </a:r>
            <a:endParaRPr lang="en-US" sz="2000" dirty="0"/>
          </a:p>
          <a:p>
            <a:pPr marL="571502" indent="-342900">
              <a:buFont typeface="Arial" panose="020B0604020202020204" pitchFamily="34" charset="0"/>
              <a:buChar char="•"/>
            </a:pPr>
            <a:r>
              <a:rPr lang="en-US" sz="2000" dirty="0"/>
              <a:t>Note:  Logging in to security portal has Multi-factor Authentication</a:t>
            </a:r>
          </a:p>
          <a:p>
            <a:endParaRPr lang="en-US" dirty="0"/>
          </a:p>
        </p:txBody>
      </p:sp>
      <p:sp>
        <p:nvSpPr>
          <p:cNvPr id="3" name="Title 2">
            <a:extLst>
              <a:ext uri="{FF2B5EF4-FFF2-40B4-BE49-F238E27FC236}">
                <a16:creationId xmlns:a16="http://schemas.microsoft.com/office/drawing/2014/main" id="{94480FCB-035C-8ED3-0DA6-B3EF606B1232}"/>
              </a:ext>
            </a:extLst>
          </p:cNvPr>
          <p:cNvSpPr>
            <a:spLocks noGrp="1"/>
          </p:cNvSpPr>
          <p:nvPr>
            <p:ph type="title"/>
          </p:nvPr>
        </p:nvSpPr>
        <p:spPr/>
        <p:txBody>
          <a:bodyPr/>
          <a:lstStyle/>
          <a:p>
            <a:r>
              <a:rPr lang="en-US" dirty="0"/>
              <a:t>Edwin in the Cloud </a:t>
            </a:r>
          </a:p>
        </p:txBody>
      </p:sp>
    </p:spTree>
    <p:extLst>
      <p:ext uri="{BB962C8B-B14F-4D97-AF65-F5344CB8AC3E}">
        <p14:creationId xmlns:p14="http://schemas.microsoft.com/office/powerpoint/2010/main" val="51047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E home page showing Security portal login in top right corner&#10;">
            <a:extLst>
              <a:ext uri="{FF2B5EF4-FFF2-40B4-BE49-F238E27FC236}">
                <a16:creationId xmlns:a16="http://schemas.microsoft.com/office/drawing/2014/main" id="{F8370B77-12DF-49BA-B33D-09B439713218}"/>
              </a:ext>
            </a:extLst>
          </p:cNvPr>
          <p:cNvPicPr>
            <a:picLocks noChangeAspect="1"/>
          </p:cNvPicPr>
          <p:nvPr/>
        </p:nvPicPr>
        <p:blipFill rotWithShape="1">
          <a:blip r:embed="rId2">
            <a:extLst>
              <a:ext uri="{28A0092B-C50C-407E-A947-70E740481C1C}">
                <a14:useLocalDpi xmlns:a14="http://schemas.microsoft.com/office/drawing/2010/main" val="0"/>
              </a:ext>
            </a:extLst>
          </a:blip>
          <a:srcRect b="28788"/>
          <a:stretch/>
        </p:blipFill>
        <p:spPr>
          <a:xfrm>
            <a:off x="241126" y="732925"/>
            <a:ext cx="6843156" cy="1738778"/>
          </a:xfrm>
          <a:prstGeom prst="rect">
            <a:avLst/>
          </a:prstGeom>
        </p:spPr>
      </p:pic>
      <p:sp>
        <p:nvSpPr>
          <p:cNvPr id="4" name="Title 3">
            <a:extLst>
              <a:ext uri="{FF2B5EF4-FFF2-40B4-BE49-F238E27FC236}">
                <a16:creationId xmlns:a16="http://schemas.microsoft.com/office/drawing/2014/main" id="{635F0901-A73D-4D57-9EF4-E4AAE6C31439}"/>
              </a:ext>
            </a:extLst>
          </p:cNvPr>
          <p:cNvSpPr txBox="1">
            <a:spLocks noGrp="1"/>
          </p:cNvSpPr>
          <p:nvPr>
            <p:ph type="title" idx="4294967295"/>
          </p:nvPr>
        </p:nvSpPr>
        <p:spPr>
          <a:xfrm>
            <a:off x="2545788" y="60855"/>
            <a:ext cx="3712876"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Logging into Edwin</a:t>
            </a:r>
          </a:p>
        </p:txBody>
      </p:sp>
      <p:sp>
        <p:nvSpPr>
          <p:cNvPr id="10" name="TextBox 9">
            <a:extLst>
              <a:ext uri="{FF2B5EF4-FFF2-40B4-BE49-F238E27FC236}">
                <a16:creationId xmlns:a16="http://schemas.microsoft.com/office/drawing/2014/main" id="{6D366129-650A-4D9A-8753-DB5D897BD13A}"/>
              </a:ext>
            </a:extLst>
          </p:cNvPr>
          <p:cNvSpPr txBox="1"/>
          <p:nvPr/>
        </p:nvSpPr>
        <p:spPr>
          <a:xfrm>
            <a:off x="7698788" y="1718366"/>
            <a:ext cx="5669179" cy="307777"/>
          </a:xfrm>
          <a:prstGeom prst="rect">
            <a:avLst/>
          </a:prstGeom>
          <a:noFill/>
        </p:spPr>
        <p:txBody>
          <a:bodyPr wrap="square">
            <a:spAutoFit/>
          </a:bodyPr>
          <a:lstStyle/>
          <a:p>
            <a:r>
              <a:rPr lang="en-US" sz="14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https://www.doe.mass.edu/edwin/UsingEdwin.docx</a:t>
            </a:r>
            <a:endParaRPr lang="en-US" sz="1400"/>
          </a:p>
        </p:txBody>
      </p:sp>
      <p:sp>
        <p:nvSpPr>
          <p:cNvPr id="12" name="Arrow: Notched Right 11">
            <a:extLst>
              <a:ext uri="{FF2B5EF4-FFF2-40B4-BE49-F238E27FC236}">
                <a16:creationId xmlns:a16="http://schemas.microsoft.com/office/drawing/2014/main" id="{E3D0F1D9-C1A9-4E19-A1ED-10E92B4BE7C4}"/>
              </a:ext>
              <a:ext uri="{C183D7F6-B498-43B3-948B-1728B52AA6E4}">
                <adec:decorative xmlns:adec="http://schemas.microsoft.com/office/drawing/2017/decorative" val="1"/>
              </a:ext>
            </a:extLst>
          </p:cNvPr>
          <p:cNvSpPr/>
          <p:nvPr/>
        </p:nvSpPr>
        <p:spPr>
          <a:xfrm>
            <a:off x="4073475" y="1327778"/>
            <a:ext cx="901469" cy="3681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3E7ED6-2512-48A1-A81E-8384BA2A74B7}"/>
              </a:ext>
            </a:extLst>
          </p:cNvPr>
          <p:cNvSpPr txBox="1"/>
          <p:nvPr/>
        </p:nvSpPr>
        <p:spPr>
          <a:xfrm>
            <a:off x="7698788" y="1395446"/>
            <a:ext cx="4743450" cy="338554"/>
          </a:xfrm>
          <a:prstGeom prst="rect">
            <a:avLst/>
          </a:prstGeom>
          <a:noFill/>
        </p:spPr>
        <p:txBody>
          <a:bodyPr wrap="square" rtlCol="0">
            <a:spAutoFit/>
          </a:bodyPr>
          <a:lstStyle/>
          <a:p>
            <a:r>
              <a:rPr lang="en-US" sz="1600" b="1" i="1"/>
              <a:t>Edwin operates a little differently! For tips see</a:t>
            </a:r>
          </a:p>
        </p:txBody>
      </p:sp>
      <p:pic>
        <p:nvPicPr>
          <p:cNvPr id="9" name="Picture 8" descr="notice to verify identity for MFA">
            <a:extLst>
              <a:ext uri="{FF2B5EF4-FFF2-40B4-BE49-F238E27FC236}">
                <a16:creationId xmlns:a16="http://schemas.microsoft.com/office/drawing/2014/main" id="{F1AF953A-C288-42A9-D8ED-53E9DD8DB8CD}"/>
              </a:ext>
            </a:extLst>
          </p:cNvPr>
          <p:cNvPicPr>
            <a:picLocks noChangeAspect="1"/>
          </p:cNvPicPr>
          <p:nvPr/>
        </p:nvPicPr>
        <p:blipFill rotWithShape="1">
          <a:blip r:embed="rId4"/>
          <a:srcRect r="14742"/>
          <a:stretch/>
        </p:blipFill>
        <p:spPr>
          <a:xfrm>
            <a:off x="4843561" y="3234532"/>
            <a:ext cx="2504878" cy="919089"/>
          </a:xfrm>
          <a:prstGeom prst="rect">
            <a:avLst/>
          </a:prstGeom>
        </p:spPr>
      </p:pic>
      <p:pic>
        <p:nvPicPr>
          <p:cNvPr id="13" name="Picture 12" descr="Enter code page&#10;">
            <a:extLst>
              <a:ext uri="{FF2B5EF4-FFF2-40B4-BE49-F238E27FC236}">
                <a16:creationId xmlns:a16="http://schemas.microsoft.com/office/drawing/2014/main" id="{E8AA4EDF-BE1D-F505-43BB-74E797EDE068}"/>
              </a:ext>
            </a:extLst>
          </p:cNvPr>
          <p:cNvPicPr>
            <a:picLocks noChangeAspect="1"/>
          </p:cNvPicPr>
          <p:nvPr/>
        </p:nvPicPr>
        <p:blipFill>
          <a:blip r:embed="rId5"/>
          <a:stretch>
            <a:fillRect/>
          </a:stretch>
        </p:blipFill>
        <p:spPr>
          <a:xfrm>
            <a:off x="8537010" y="3183728"/>
            <a:ext cx="2555518" cy="1020695"/>
          </a:xfrm>
          <a:prstGeom prst="rect">
            <a:avLst/>
          </a:prstGeom>
        </p:spPr>
      </p:pic>
      <p:pic>
        <p:nvPicPr>
          <p:cNvPr id="14" name="Picture 13" descr="Education Security Portal Home Page with Edwin Analytics circled&#10;">
            <a:extLst>
              <a:ext uri="{FF2B5EF4-FFF2-40B4-BE49-F238E27FC236}">
                <a16:creationId xmlns:a16="http://schemas.microsoft.com/office/drawing/2014/main" id="{993D2637-2050-FC84-29DC-8B50BAD61523}"/>
              </a:ext>
            </a:extLst>
          </p:cNvPr>
          <p:cNvPicPr>
            <a:picLocks noChangeAspect="1"/>
          </p:cNvPicPr>
          <p:nvPr/>
        </p:nvPicPr>
        <p:blipFill>
          <a:blip r:embed="rId6"/>
          <a:stretch>
            <a:fillRect/>
          </a:stretch>
        </p:blipFill>
        <p:spPr>
          <a:xfrm>
            <a:off x="6258663" y="4967252"/>
            <a:ext cx="5173003" cy="1473375"/>
          </a:xfrm>
          <a:prstGeom prst="rect">
            <a:avLst/>
          </a:prstGeom>
        </p:spPr>
      </p:pic>
      <p:sp>
        <p:nvSpPr>
          <p:cNvPr id="2" name="Oval 1">
            <a:extLst>
              <a:ext uri="{FF2B5EF4-FFF2-40B4-BE49-F238E27FC236}">
                <a16:creationId xmlns:a16="http://schemas.microsoft.com/office/drawing/2014/main" id="{AA4D943E-1071-6861-0B54-4A7592955ECF}"/>
              </a:ext>
              <a:ext uri="{C183D7F6-B498-43B3-948B-1728B52AA6E4}">
                <adec:decorative xmlns:adec="http://schemas.microsoft.com/office/drawing/2017/decorative" val="1"/>
              </a:ext>
            </a:extLst>
          </p:cNvPr>
          <p:cNvSpPr/>
          <p:nvPr/>
        </p:nvSpPr>
        <p:spPr>
          <a:xfrm>
            <a:off x="8146610" y="5872355"/>
            <a:ext cx="1638677" cy="496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023EA90-53AC-9EAD-961A-0EB44EC1ECDE}"/>
              </a:ext>
              <a:ext uri="{C183D7F6-B498-43B3-948B-1728B52AA6E4}">
                <adec:decorative xmlns:adec="http://schemas.microsoft.com/office/drawing/2017/decorative" val="1"/>
              </a:ext>
            </a:extLst>
          </p:cNvPr>
          <p:cNvCxnSpPr/>
          <p:nvPr/>
        </p:nvCxnSpPr>
        <p:spPr>
          <a:xfrm>
            <a:off x="4255129" y="3694075"/>
            <a:ext cx="371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65DF71-E45E-8086-21E6-AF7B8AB9DC72}"/>
              </a:ext>
              <a:ext uri="{C183D7F6-B498-43B3-948B-1728B52AA6E4}">
                <adec:decorative xmlns:adec="http://schemas.microsoft.com/office/drawing/2017/decorative" val="1"/>
              </a:ext>
            </a:extLst>
          </p:cNvPr>
          <p:cNvCxnSpPr/>
          <p:nvPr/>
        </p:nvCxnSpPr>
        <p:spPr>
          <a:xfrm>
            <a:off x="7775418" y="3694075"/>
            <a:ext cx="371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93C105-64F5-E5E5-522B-E08A9EC5B868}"/>
              </a:ext>
              <a:ext uri="{C183D7F6-B498-43B3-948B-1728B52AA6E4}">
                <adec:decorative xmlns:adec="http://schemas.microsoft.com/office/drawing/2017/decorative" val="1"/>
              </a:ext>
            </a:extLst>
          </p:cNvPr>
          <p:cNvCxnSpPr>
            <a:cxnSpLocks/>
          </p:cNvCxnSpPr>
          <p:nvPr/>
        </p:nvCxnSpPr>
        <p:spPr>
          <a:xfrm>
            <a:off x="9113822" y="4299148"/>
            <a:ext cx="0" cy="46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Education Security Portal Login page">
            <a:extLst>
              <a:ext uri="{FF2B5EF4-FFF2-40B4-BE49-F238E27FC236}">
                <a16:creationId xmlns:a16="http://schemas.microsoft.com/office/drawing/2014/main" id="{DE8115AF-F1D0-9A1E-393C-5041E6A26DE7}"/>
              </a:ext>
            </a:extLst>
          </p:cNvPr>
          <p:cNvPicPr>
            <a:picLocks noChangeAspect="1"/>
          </p:cNvPicPr>
          <p:nvPr/>
        </p:nvPicPr>
        <p:blipFill>
          <a:blip r:embed="rId7"/>
          <a:stretch>
            <a:fillRect/>
          </a:stretch>
        </p:blipFill>
        <p:spPr>
          <a:xfrm>
            <a:off x="172700" y="2694170"/>
            <a:ext cx="4076575" cy="1836465"/>
          </a:xfrm>
          <a:prstGeom prst="rect">
            <a:avLst/>
          </a:prstGeom>
        </p:spPr>
      </p:pic>
    </p:spTree>
    <p:extLst>
      <p:ext uri="{BB962C8B-B14F-4D97-AF65-F5344CB8AC3E}">
        <p14:creationId xmlns:p14="http://schemas.microsoft.com/office/powerpoint/2010/main" val="247710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of Edwin homepage with list of folder icons. breadcrumb folder path in top left corner and search box in top right corner. &#10;">
            <a:extLst>
              <a:ext uri="{FF2B5EF4-FFF2-40B4-BE49-F238E27FC236}">
                <a16:creationId xmlns:a16="http://schemas.microsoft.com/office/drawing/2014/main" id="{AC1A775E-88E0-1659-1E8B-287DFBDF802D}"/>
              </a:ext>
            </a:extLst>
          </p:cNvPr>
          <p:cNvPicPr>
            <a:picLocks noGrp="1" noChangeAspect="1"/>
          </p:cNvPicPr>
          <p:nvPr>
            <p:ph sz="half" idx="1"/>
          </p:nvPr>
        </p:nvPicPr>
        <p:blipFill>
          <a:blip r:embed="rId3"/>
          <a:stretch>
            <a:fillRect/>
          </a:stretch>
        </p:blipFill>
        <p:spPr>
          <a:xfrm>
            <a:off x="659362" y="2048177"/>
            <a:ext cx="5645753" cy="2152500"/>
          </a:xfrm>
          <a:prstGeom prst="rect">
            <a:avLst/>
          </a:prstGeom>
        </p:spPr>
      </p:pic>
      <p:sp>
        <p:nvSpPr>
          <p:cNvPr id="5" name="Text Placeholder 4">
            <a:extLst>
              <a:ext uri="{FF2B5EF4-FFF2-40B4-BE49-F238E27FC236}">
                <a16:creationId xmlns:a16="http://schemas.microsoft.com/office/drawing/2014/main" id="{306C781D-F786-C449-112B-EE8B6D7AB801}"/>
              </a:ext>
            </a:extLst>
          </p:cNvPr>
          <p:cNvSpPr>
            <a:spLocks noGrp="1"/>
          </p:cNvSpPr>
          <p:nvPr>
            <p:ph sz="half" idx="2"/>
          </p:nvPr>
        </p:nvSpPr>
        <p:spPr>
          <a:xfrm>
            <a:off x="450247" y="4530720"/>
            <a:ext cx="5181600" cy="4057707"/>
          </a:xfrm>
        </p:spPr>
        <p:txBody>
          <a:bodyPr/>
          <a:lstStyle/>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Reports grouped by topic/subtopic</a:t>
            </a:r>
          </a:p>
          <a:p>
            <a:pPr marL="0" marR="0">
              <a:lnSpc>
                <a:spcPct val="107000"/>
              </a:lnSpc>
              <a:spcBef>
                <a:spcPts val="0"/>
              </a:spcBef>
              <a:spcAft>
                <a:spcPts val="0"/>
              </a:spcAft>
            </a:pPr>
            <a:endParaRPr lang="en-US" dirty="0"/>
          </a:p>
        </p:txBody>
      </p:sp>
      <p:sp>
        <p:nvSpPr>
          <p:cNvPr id="11" name="Title 10">
            <a:extLst>
              <a:ext uri="{FF2B5EF4-FFF2-40B4-BE49-F238E27FC236}">
                <a16:creationId xmlns:a16="http://schemas.microsoft.com/office/drawing/2014/main" id="{48CB68D8-F29F-D8EC-1001-E9E6D86BD95D}"/>
              </a:ext>
            </a:extLst>
          </p:cNvPr>
          <p:cNvSpPr>
            <a:spLocks noGrp="1"/>
          </p:cNvSpPr>
          <p:nvPr>
            <p:ph type="title"/>
          </p:nvPr>
        </p:nvSpPr>
        <p:spPr/>
        <p:txBody>
          <a:bodyPr/>
          <a:lstStyle/>
          <a:p>
            <a:r>
              <a:rPr lang="en-US" dirty="0"/>
              <a:t>Edwin homepage</a:t>
            </a:r>
          </a:p>
        </p:txBody>
      </p:sp>
      <p:sp>
        <p:nvSpPr>
          <p:cNvPr id="7" name="TextBox 6">
            <a:extLst>
              <a:ext uri="{FF2B5EF4-FFF2-40B4-BE49-F238E27FC236}">
                <a16:creationId xmlns:a16="http://schemas.microsoft.com/office/drawing/2014/main" id="{49531B3A-82D9-D9D3-F87A-275F7B4C8F3D}"/>
              </a:ext>
            </a:extLst>
          </p:cNvPr>
          <p:cNvSpPr txBox="1"/>
          <p:nvPr/>
        </p:nvSpPr>
        <p:spPr>
          <a:xfrm>
            <a:off x="6446723" y="1961849"/>
            <a:ext cx="2734323" cy="923330"/>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rPr>
              <a:t>Use search box </a:t>
            </a:r>
            <a:r>
              <a:rPr lang="en-US" sz="1800" dirty="0">
                <a:latin typeface="Calibri" panose="020F0502020204030204" pitchFamily="34" charset="0"/>
              </a:rPr>
              <a:t>to look for report by name or keyword</a:t>
            </a:r>
          </a:p>
          <a:p>
            <a:endParaRPr lang="en-US" dirty="0"/>
          </a:p>
        </p:txBody>
      </p:sp>
      <p:pic>
        <p:nvPicPr>
          <p:cNvPr id="13" name="Picture 12" descr="Edwin home page showing topical subfolders for reports&#10;&#10;&#10;">
            <a:extLst>
              <a:ext uri="{FF2B5EF4-FFF2-40B4-BE49-F238E27FC236}">
                <a16:creationId xmlns:a16="http://schemas.microsoft.com/office/drawing/2014/main" id="{4164FA7F-BAB7-F4EA-AD92-43E293717491}"/>
              </a:ext>
            </a:extLst>
          </p:cNvPr>
          <p:cNvPicPr>
            <a:picLocks noChangeAspect="1"/>
          </p:cNvPicPr>
          <p:nvPr/>
        </p:nvPicPr>
        <p:blipFill>
          <a:blip r:embed="rId4"/>
          <a:stretch>
            <a:fillRect/>
          </a:stretch>
        </p:blipFill>
        <p:spPr>
          <a:xfrm>
            <a:off x="5631847" y="4362380"/>
            <a:ext cx="5949820" cy="1911844"/>
          </a:xfrm>
          <a:prstGeom prst="rect">
            <a:avLst/>
          </a:prstGeom>
        </p:spPr>
      </p:pic>
    </p:spTree>
    <p:extLst>
      <p:ext uri="{BB962C8B-B14F-4D97-AF65-F5344CB8AC3E}">
        <p14:creationId xmlns:p14="http://schemas.microsoft.com/office/powerpoint/2010/main" val="79287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mpt area with arrows showing prompts should be read horizontally from top row, left to right. ">
            <a:extLst>
              <a:ext uri="{FF2B5EF4-FFF2-40B4-BE49-F238E27FC236}">
                <a16:creationId xmlns:a16="http://schemas.microsoft.com/office/drawing/2014/main" id="{334F6CF2-4C41-5595-17D3-984AC781B0D2}"/>
              </a:ext>
            </a:extLst>
          </p:cNvPr>
          <p:cNvPicPr>
            <a:picLocks noChangeAspect="1"/>
          </p:cNvPicPr>
          <p:nvPr/>
        </p:nvPicPr>
        <p:blipFill>
          <a:blip r:embed="rId3"/>
          <a:stretch>
            <a:fillRect/>
          </a:stretch>
        </p:blipFill>
        <p:spPr>
          <a:xfrm>
            <a:off x="1015885" y="2044446"/>
            <a:ext cx="9562099" cy="2089830"/>
          </a:xfrm>
          <a:prstGeom prst="rect">
            <a:avLst/>
          </a:prstGeom>
        </p:spPr>
      </p:pic>
      <p:sp>
        <p:nvSpPr>
          <p:cNvPr id="6" name="Content Placeholder 5">
            <a:extLst>
              <a:ext uri="{FF2B5EF4-FFF2-40B4-BE49-F238E27FC236}">
                <a16:creationId xmlns:a16="http://schemas.microsoft.com/office/drawing/2014/main" id="{107FA9FD-61D2-0599-0E41-3F61929FC5F4}"/>
              </a:ext>
            </a:extLst>
          </p:cNvPr>
          <p:cNvSpPr>
            <a:spLocks noGrp="1"/>
          </p:cNvSpPr>
          <p:nvPr>
            <p:ph idx="1"/>
          </p:nvPr>
        </p:nvSpPr>
        <p:spPr>
          <a:xfrm>
            <a:off x="722658" y="4253530"/>
            <a:ext cx="10515600" cy="4052559"/>
          </a:xfrm>
        </p:spPr>
        <p:txBody>
          <a:bodyPr/>
          <a:lstStyle/>
          <a:p>
            <a:r>
              <a:rPr lang="en-US" dirty="0"/>
              <a:t>Read prompts in rows, from left to right, from top to bottom</a:t>
            </a:r>
          </a:p>
          <a:p>
            <a:r>
              <a:rPr lang="en-US" dirty="0"/>
              <a:t>Sometimes prompts reset based on another selection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If you get no data after running a report, make sure prompts match</a:t>
            </a:r>
          </a:p>
          <a:p>
            <a:pPr lvl="2"/>
            <a:r>
              <a:rPr lang="en-US" dirty="0"/>
              <a:t>does the school selected have the grade selected?</a:t>
            </a:r>
          </a:p>
          <a:p>
            <a:pPr marL="0" indent="0">
              <a:buNone/>
            </a:pPr>
            <a:endParaRPr lang="en-US" dirty="0"/>
          </a:p>
          <a:p>
            <a:endParaRPr lang="en-US" dirty="0"/>
          </a:p>
        </p:txBody>
      </p:sp>
      <p:sp>
        <p:nvSpPr>
          <p:cNvPr id="5" name="Title 4">
            <a:extLst>
              <a:ext uri="{FF2B5EF4-FFF2-40B4-BE49-F238E27FC236}">
                <a16:creationId xmlns:a16="http://schemas.microsoft.com/office/drawing/2014/main" id="{5FE15F05-09DA-0D6C-FCAA-35A0EFE4E405}"/>
              </a:ext>
            </a:extLst>
          </p:cNvPr>
          <p:cNvSpPr>
            <a:spLocks noGrp="1"/>
          </p:cNvSpPr>
          <p:nvPr>
            <p:ph type="title"/>
          </p:nvPr>
        </p:nvSpPr>
        <p:spPr/>
        <p:txBody>
          <a:bodyPr>
            <a:normAutofit fontScale="90000"/>
          </a:bodyPr>
          <a:lstStyle/>
          <a:p>
            <a:r>
              <a:rPr lang="en-US"/>
              <a:t>Prompts reordered: </a:t>
            </a:r>
            <a:br>
              <a:rPr lang="en-US"/>
            </a:br>
            <a:r>
              <a:rPr lang="en-US"/>
              <a:t>Read </a:t>
            </a:r>
            <a:r>
              <a:rPr lang="en-US" dirty="0"/>
              <a:t>prompts horizontally </a:t>
            </a:r>
          </a:p>
        </p:txBody>
      </p:sp>
    </p:spTree>
    <p:extLst>
      <p:ext uri="{BB962C8B-B14F-4D97-AF65-F5344CB8AC3E}">
        <p14:creationId xmlns:p14="http://schemas.microsoft.com/office/powerpoint/2010/main" val="247323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411405-1938-BE3E-4C31-C0CFC918A43E}"/>
              </a:ext>
            </a:extLst>
          </p:cNvPr>
          <p:cNvSpPr>
            <a:spLocks noGrp="1"/>
          </p:cNvSpPr>
          <p:nvPr>
            <p:ph idx="1"/>
          </p:nvPr>
        </p:nvSpPr>
        <p:spPr>
          <a:xfrm>
            <a:off x="307759" y="2241202"/>
            <a:ext cx="11576482" cy="4251672"/>
          </a:xfrm>
        </p:spPr>
        <p:txBody>
          <a:bodyPr>
            <a:normAutofit/>
          </a:bodyPr>
          <a:lstStyle/>
          <a:p>
            <a:pPr marL="0" indent="0">
              <a:spcBef>
                <a:spcPts val="0"/>
              </a:spcBef>
              <a:buNone/>
            </a:pPr>
            <a:r>
              <a:rPr lang="en-US" sz="2800" dirty="0"/>
              <a:t>After you change ANY prompts- you must hit the VIEW REPORT button to see new data</a:t>
            </a:r>
          </a:p>
          <a:p>
            <a:pPr marL="0" indent="0">
              <a:spcBef>
                <a:spcPts val="0"/>
              </a:spcBef>
              <a:buNone/>
            </a:pPr>
            <a:endParaRPr lang="en-US" sz="1200" dirty="0"/>
          </a:p>
          <a:p>
            <a:pPr marL="285750" marR="0" indent="-285750">
              <a:spcBef>
                <a:spcPts val="0"/>
              </a:spcBef>
              <a:spcAft>
                <a:spcPts val="0"/>
              </a:spcAft>
              <a:buFont typeface="Arial" panose="020B0604020202020204" pitchFamily="34" charset="0"/>
              <a:buChar char="•"/>
            </a:pPr>
            <a:r>
              <a:rPr lang="en-US" sz="2400" dirty="0"/>
              <a:t>If the “View Report” is Green, hit the button to view new data.</a:t>
            </a:r>
          </a:p>
          <a:p>
            <a:pPr marL="285750" marR="0" indent="-285750">
              <a:spcBef>
                <a:spcPts val="0"/>
              </a:spcBef>
              <a:spcAft>
                <a:spcPts val="0"/>
              </a:spcAft>
              <a:buFont typeface="Arial" panose="020B0604020202020204" pitchFamily="34" charset="0"/>
              <a:buChar char="•"/>
            </a:pPr>
            <a:r>
              <a:rPr lang="en-US" sz="2400" dirty="0">
                <a:effectLst/>
                <a:ea typeface="Calibri" panose="020F0502020204030204" pitchFamily="34" charset="0"/>
              </a:rPr>
              <a:t>Even if the report screen goes momentarily blank or you see a “fetching data” box appear on the screen, new data will not be displayed until you use the button. </a:t>
            </a:r>
          </a:p>
          <a:p>
            <a:pPr marL="285750" indent="-285750">
              <a:buFont typeface="Arial" panose="020B0604020202020204" pitchFamily="34" charset="0"/>
              <a:buChar char="•"/>
            </a:pPr>
            <a:r>
              <a:rPr lang="en-US" sz="2400" dirty="0">
                <a:effectLst/>
                <a:ea typeface="Calibri" panose="020F0502020204030204" pitchFamily="34" charset="0"/>
              </a:rPr>
              <a:t>Once you have made all the changes to the prompts that you want, hit the green “view report” button to see new info. </a:t>
            </a:r>
          </a:p>
          <a:p>
            <a:pPr marL="285750" indent="-285750">
              <a:buFont typeface="Arial" panose="020B0604020202020204" pitchFamily="34" charset="0"/>
              <a:buChar char="•"/>
            </a:pPr>
            <a:r>
              <a:rPr lang="en-US" sz="2400" dirty="0"/>
              <a:t>You are not seeing the data reflected by the prompts you picked if the view report button is green!</a:t>
            </a:r>
          </a:p>
          <a:p>
            <a:endParaRPr lang="en-US" dirty="0"/>
          </a:p>
        </p:txBody>
      </p:sp>
      <p:sp>
        <p:nvSpPr>
          <p:cNvPr id="3" name="Title 2">
            <a:extLst>
              <a:ext uri="{FF2B5EF4-FFF2-40B4-BE49-F238E27FC236}">
                <a16:creationId xmlns:a16="http://schemas.microsoft.com/office/drawing/2014/main" id="{3CD39B5C-578F-4C2B-72A1-1A3C8CA70677}"/>
              </a:ext>
            </a:extLst>
          </p:cNvPr>
          <p:cNvSpPr>
            <a:spLocks noGrp="1"/>
          </p:cNvSpPr>
          <p:nvPr>
            <p:ph type="title"/>
          </p:nvPr>
        </p:nvSpPr>
        <p:spPr/>
        <p:txBody>
          <a:bodyPr/>
          <a:lstStyle/>
          <a:p>
            <a:r>
              <a:rPr lang="en-US" dirty="0"/>
              <a:t>Hit the green button!!!</a:t>
            </a:r>
          </a:p>
        </p:txBody>
      </p:sp>
      <p:pic>
        <p:nvPicPr>
          <p:cNvPr id="4" name="Picture 3" descr="green &quot;View Report&quot; button">
            <a:extLst>
              <a:ext uri="{FF2B5EF4-FFF2-40B4-BE49-F238E27FC236}">
                <a16:creationId xmlns:a16="http://schemas.microsoft.com/office/drawing/2014/main" id="{8BFB19EA-5591-E60D-BCF1-79C56EA887B9}"/>
              </a:ext>
            </a:extLst>
          </p:cNvPr>
          <p:cNvPicPr>
            <a:picLocks noChangeAspect="1"/>
          </p:cNvPicPr>
          <p:nvPr/>
        </p:nvPicPr>
        <p:blipFill>
          <a:blip r:embed="rId2"/>
          <a:stretch>
            <a:fillRect/>
          </a:stretch>
        </p:blipFill>
        <p:spPr>
          <a:xfrm>
            <a:off x="8076582" y="126096"/>
            <a:ext cx="2866163" cy="1265889"/>
          </a:xfrm>
          <a:prstGeom prst="rect">
            <a:avLst/>
          </a:prstGeom>
        </p:spPr>
      </p:pic>
    </p:spTree>
    <p:extLst>
      <p:ext uri="{BB962C8B-B14F-4D97-AF65-F5344CB8AC3E}">
        <p14:creationId xmlns:p14="http://schemas.microsoft.com/office/powerpoint/2010/main" val="256721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E34D17-A79D-DF9F-9007-5435B342C328}"/>
              </a:ext>
            </a:extLst>
          </p:cNvPr>
          <p:cNvSpPr>
            <a:spLocks noGrp="1"/>
          </p:cNvSpPr>
          <p:nvPr>
            <p:ph type="title"/>
          </p:nvPr>
        </p:nvSpPr>
        <p:spPr/>
        <p:txBody>
          <a:bodyPr/>
          <a:lstStyle/>
          <a:p>
            <a:r>
              <a:rPr lang="en-US" dirty="0"/>
              <a:t>PR600 Student Profile Report</a:t>
            </a:r>
          </a:p>
        </p:txBody>
      </p:sp>
      <p:sp>
        <p:nvSpPr>
          <p:cNvPr id="4" name="Content Placeholder 7">
            <a:extLst>
              <a:ext uri="{FF2B5EF4-FFF2-40B4-BE49-F238E27FC236}">
                <a16:creationId xmlns:a16="http://schemas.microsoft.com/office/drawing/2014/main" id="{F055A703-4EF4-AE5E-979A-334471CA67EC}"/>
              </a:ext>
            </a:extLst>
          </p:cNvPr>
          <p:cNvSpPr txBox="1">
            <a:spLocks/>
          </p:cNvSpPr>
          <p:nvPr/>
        </p:nvSpPr>
        <p:spPr>
          <a:xfrm>
            <a:off x="605822" y="2150452"/>
            <a:ext cx="11370972" cy="5049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dirty="0"/>
              <a:t>Full history of school enrollment noted in SIMS, SCS (course data) and SSDR (suspension), as well as MCAS and ACCESS assessment history and CD status. </a:t>
            </a:r>
          </a:p>
          <a:p>
            <a:pPr lvl="1"/>
            <a:r>
              <a:rPr lang="en-US" dirty="0"/>
              <a:t>In Student Enrollment - Indicators &gt; Student Profile</a:t>
            </a:r>
          </a:p>
          <a:p>
            <a:pPr lvl="1"/>
            <a:r>
              <a:rPr lang="en-US" dirty="0"/>
              <a:t>Run by SASID (can input list of SASIDs you have claimed, from multiple schools/grades)</a:t>
            </a:r>
          </a:p>
          <a:p>
            <a:pPr lvl="1"/>
            <a:r>
              <a:rPr lang="en-US" dirty="0"/>
              <a:t>Use prompts (but limited to single grade/school selection- only can run for one grade or school at a time) </a:t>
            </a:r>
          </a:p>
          <a:p>
            <a:pPr lvl="1"/>
            <a:r>
              <a:rPr lang="en-US" dirty="0"/>
              <a:t>Export to PDF (easier to navigate among students) or Excel. </a:t>
            </a:r>
          </a:p>
          <a:p>
            <a:pPr lvl="1"/>
            <a:endParaRPr lang="en-US" sz="12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91228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www.w3.org/XML/1998/namespace"/>
    <ds:schemaRef ds:uri="http://schemas.microsoft.com/office/2006/metadata/properties"/>
    <ds:schemaRef ds:uri="7a12eb2f-f040-4639-9fb2-5a6588dc8035"/>
    <ds:schemaRef ds:uri="http://schemas.microsoft.com/office/2006/documentManagement/types"/>
    <ds:schemaRef ds:uri="http://purl.org/dc/terms/"/>
    <ds:schemaRef ds:uri="http://schemas.openxmlformats.org/package/2006/metadata/core-properties"/>
    <ds:schemaRef ds:uri="1c210e20-2656-47be-8bfe-a34b7996932e"/>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289</TotalTime>
  <Words>1366</Words>
  <Application>Microsoft Office PowerPoint</Application>
  <PresentationFormat>Widescreen</PresentationFormat>
  <Paragraphs>116</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Segoe</vt:lpstr>
      <vt:lpstr>Arial</vt:lpstr>
      <vt:lpstr>Calibri</vt:lpstr>
      <vt:lpstr>Symbol</vt:lpstr>
      <vt:lpstr>Office Theme</vt:lpstr>
      <vt:lpstr>Edwin 101 Fall 2023</vt:lpstr>
      <vt:lpstr>Today’s Agenda</vt:lpstr>
      <vt:lpstr>What reports are in Edwin?  </vt:lpstr>
      <vt:lpstr>Edwin in the Cloud </vt:lpstr>
      <vt:lpstr>Logging into Edwin</vt:lpstr>
      <vt:lpstr>Edwin homepage</vt:lpstr>
      <vt:lpstr>Prompts reordered:  Read prompts horizontally </vt:lpstr>
      <vt:lpstr>Hit the green button!!!</vt:lpstr>
      <vt:lpstr>PR600 Student Profile Report</vt:lpstr>
      <vt:lpstr>Student Profile (PR600)</vt:lpstr>
      <vt:lpstr>Search by SASID</vt:lpstr>
      <vt:lpstr>Report Task Bar </vt:lpstr>
      <vt:lpstr>Let's look at another report: IT301 MCAS district and School Test Item Analysis </vt:lpstr>
      <vt:lpstr>Other Report Tips </vt:lpstr>
      <vt:lpstr>Running into problems? </vt:lpstr>
      <vt:lpstr>Reminder:  Important Tips for running reports in Edwin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Edwin 101 (Fall 2023) </dc:title>
  <dc:creator>DESE</dc:creator>
  <cp:lastModifiedBy>Zou, Dong (EOE)</cp:lastModifiedBy>
  <cp:revision>4</cp:revision>
  <dcterms:created xsi:type="dcterms:W3CDTF">2022-10-11T20:32:22Z</dcterms:created>
  <dcterms:modified xsi:type="dcterms:W3CDTF">2023-09-06T22:20:50Z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6 2023 12:00AM</vt:lpwstr>
  </property>
</Properties>
</file>