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672" r:id="rId5"/>
  </p:sldMasterIdLst>
  <p:notesMasterIdLst>
    <p:notesMasterId r:id="rId26"/>
  </p:notesMasterIdLst>
  <p:handoutMasterIdLst>
    <p:handoutMasterId r:id="rId27"/>
  </p:handoutMasterIdLst>
  <p:sldIdLst>
    <p:sldId id="256" r:id="rId6"/>
    <p:sldId id="259" r:id="rId7"/>
    <p:sldId id="262" r:id="rId8"/>
    <p:sldId id="263" r:id="rId9"/>
    <p:sldId id="261" r:id="rId10"/>
    <p:sldId id="265" r:id="rId11"/>
    <p:sldId id="266" r:id="rId12"/>
    <p:sldId id="267" r:id="rId13"/>
    <p:sldId id="268" r:id="rId14"/>
    <p:sldId id="269" r:id="rId15"/>
    <p:sldId id="270" r:id="rId16"/>
    <p:sldId id="271" r:id="rId17"/>
    <p:sldId id="276" r:id="rId18"/>
    <p:sldId id="280" r:id="rId19"/>
    <p:sldId id="281" r:id="rId20"/>
    <p:sldId id="282" r:id="rId21"/>
    <p:sldId id="283" r:id="rId22"/>
    <p:sldId id="273" r:id="rId23"/>
    <p:sldId id="275" r:id="rId24"/>
    <p:sldId id="274"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CC63B-78D6-4B66-A62A-30CE0BFC3F66}" v="180" dt="2023-01-19T22:37:22.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5" autoAdjust="0"/>
  </p:normalViewPr>
  <p:slideViewPr>
    <p:cSldViewPr snapToGrid="0">
      <p:cViewPr varScale="1">
        <p:scale>
          <a:sx n="104" d="100"/>
          <a:sy n="104" d="100"/>
        </p:scale>
        <p:origin x="75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30DAA-1785-469D-A492-8B7C7EB58B22}" type="doc">
      <dgm:prSet loTypeId="urn:microsoft.com/office/officeart/2005/8/layout/process2" loCatId="process" qsTypeId="urn:microsoft.com/office/officeart/2005/8/quickstyle/simple1" qsCatId="simple" csTypeId="urn:microsoft.com/office/officeart/2005/8/colors/accent1_2" csCatId="accent1" phldr="1"/>
      <dgm:spPr/>
    </dgm:pt>
    <dgm:pt modelId="{275CD86D-C471-4082-A388-F2C6265A5FBB}">
      <dgm:prSet phldrT="[Text]" phldr="0"/>
      <dgm:spPr/>
      <dgm:t>
        <a:bodyPr/>
        <a:lstStyle/>
        <a:p>
          <a:pPr rtl="0"/>
          <a:r>
            <a:rPr lang="en-US">
              <a:latin typeface="Calibri Light" panose="020F0302020204030204"/>
            </a:rPr>
            <a:t>TFM Review</a:t>
          </a:r>
          <a:endParaRPr lang="en-US"/>
        </a:p>
      </dgm:t>
    </dgm:pt>
    <dgm:pt modelId="{018BF918-79E8-4F73-AE7D-1E1DBCA7B323}" type="parTrans" cxnId="{8053E816-112A-482D-A6B7-B0293A466F51}">
      <dgm:prSet/>
      <dgm:spPr/>
      <dgm:t>
        <a:bodyPr/>
        <a:lstStyle/>
        <a:p>
          <a:endParaRPr lang="en-US"/>
        </a:p>
      </dgm:t>
    </dgm:pt>
    <dgm:pt modelId="{49074ED5-EC90-4C1C-931B-81AC2FAA4B6C}" type="sibTrans" cxnId="{8053E816-112A-482D-A6B7-B0293A466F51}">
      <dgm:prSet/>
      <dgm:spPr/>
      <dgm:t>
        <a:bodyPr/>
        <a:lstStyle/>
        <a:p>
          <a:endParaRPr lang="en-US"/>
        </a:p>
      </dgm:t>
    </dgm:pt>
    <dgm:pt modelId="{185C4B05-83AD-45B4-8536-34245180459A}">
      <dgm:prSet phldrT="[Text]" phldr="0"/>
      <dgm:spPr/>
      <dgm:t>
        <a:bodyPr/>
        <a:lstStyle/>
        <a:p>
          <a:pPr rtl="0"/>
          <a:r>
            <a:rPr lang="en-US">
              <a:latin typeface="Calibri Light" panose="020F0302020204030204"/>
            </a:rPr>
            <a:t>CIMP </a:t>
          </a:r>
          <a:endParaRPr lang="en-US"/>
        </a:p>
      </dgm:t>
    </dgm:pt>
    <dgm:pt modelId="{5D8087F0-DAC7-4330-B4E9-5E85D978073D}" type="parTrans" cxnId="{7398C430-C04D-4CA3-89D5-0766F9CC1A04}">
      <dgm:prSet/>
      <dgm:spPr/>
      <dgm:t>
        <a:bodyPr/>
        <a:lstStyle/>
        <a:p>
          <a:endParaRPr lang="en-US"/>
        </a:p>
      </dgm:t>
    </dgm:pt>
    <dgm:pt modelId="{641DF402-EDAC-4063-AAA5-C9FF69E98041}" type="sibTrans" cxnId="{7398C430-C04D-4CA3-89D5-0766F9CC1A04}">
      <dgm:prSet/>
      <dgm:spPr/>
      <dgm:t>
        <a:bodyPr/>
        <a:lstStyle/>
        <a:p>
          <a:endParaRPr lang="en-US"/>
        </a:p>
      </dgm:t>
    </dgm:pt>
    <dgm:pt modelId="{2BA3B397-1CB6-4E87-BFAF-350F2A22268C}">
      <dgm:prSet phldrT="[Text]" phldr="0"/>
      <dgm:spPr/>
      <dgm:t>
        <a:bodyPr/>
        <a:lstStyle/>
        <a:p>
          <a:pPr rtl="0"/>
          <a:r>
            <a:rPr lang="en-US">
              <a:latin typeface="Calibri Light" panose="020F0302020204030204"/>
            </a:rPr>
            <a:t> Progress Updates</a:t>
          </a:r>
          <a:endParaRPr lang="en-US"/>
        </a:p>
      </dgm:t>
    </dgm:pt>
    <dgm:pt modelId="{BA179CB1-D857-41FB-8069-59BE762DAB94}" type="parTrans" cxnId="{9B26A9F7-B213-4F75-80D0-F5D7600735E0}">
      <dgm:prSet/>
      <dgm:spPr/>
      <dgm:t>
        <a:bodyPr/>
        <a:lstStyle/>
        <a:p>
          <a:endParaRPr lang="en-US"/>
        </a:p>
      </dgm:t>
    </dgm:pt>
    <dgm:pt modelId="{1728243C-74FB-4E74-80E6-8DFFC3A5FDA0}" type="sibTrans" cxnId="{9B26A9F7-B213-4F75-80D0-F5D7600735E0}">
      <dgm:prSet/>
      <dgm:spPr/>
      <dgm:t>
        <a:bodyPr/>
        <a:lstStyle/>
        <a:p>
          <a:endParaRPr lang="en-US"/>
        </a:p>
      </dgm:t>
    </dgm:pt>
    <dgm:pt modelId="{99E00D33-C502-4A16-A7C1-AD0B485E47A6}" type="pres">
      <dgm:prSet presAssocID="{8D830DAA-1785-469D-A492-8B7C7EB58B22}" presName="linearFlow" presStyleCnt="0">
        <dgm:presLayoutVars>
          <dgm:resizeHandles val="exact"/>
        </dgm:presLayoutVars>
      </dgm:prSet>
      <dgm:spPr/>
    </dgm:pt>
    <dgm:pt modelId="{35D40165-C70B-40FE-A66A-0B172A3A0C2E}" type="pres">
      <dgm:prSet presAssocID="{275CD86D-C471-4082-A388-F2C6265A5FBB}" presName="node" presStyleLbl="node1" presStyleIdx="0" presStyleCnt="3">
        <dgm:presLayoutVars>
          <dgm:bulletEnabled val="1"/>
        </dgm:presLayoutVars>
      </dgm:prSet>
      <dgm:spPr/>
    </dgm:pt>
    <dgm:pt modelId="{64DC4AB2-6FFE-4D9C-B44B-3D87D50E6A95}" type="pres">
      <dgm:prSet presAssocID="{49074ED5-EC90-4C1C-931B-81AC2FAA4B6C}" presName="sibTrans" presStyleLbl="sibTrans2D1" presStyleIdx="0" presStyleCnt="2"/>
      <dgm:spPr/>
    </dgm:pt>
    <dgm:pt modelId="{04273382-8420-4550-9782-0E8F854191CE}" type="pres">
      <dgm:prSet presAssocID="{49074ED5-EC90-4C1C-931B-81AC2FAA4B6C}" presName="connectorText" presStyleLbl="sibTrans2D1" presStyleIdx="0" presStyleCnt="2"/>
      <dgm:spPr/>
    </dgm:pt>
    <dgm:pt modelId="{6A4FB6D9-74F3-4AA2-8666-D443C96100CA}" type="pres">
      <dgm:prSet presAssocID="{185C4B05-83AD-45B4-8536-34245180459A}" presName="node" presStyleLbl="node1" presStyleIdx="1" presStyleCnt="3">
        <dgm:presLayoutVars>
          <dgm:bulletEnabled val="1"/>
        </dgm:presLayoutVars>
      </dgm:prSet>
      <dgm:spPr/>
    </dgm:pt>
    <dgm:pt modelId="{A54F1D4D-E442-436D-A6B6-D014704843F3}" type="pres">
      <dgm:prSet presAssocID="{641DF402-EDAC-4063-AAA5-C9FF69E98041}" presName="sibTrans" presStyleLbl="sibTrans2D1" presStyleIdx="1" presStyleCnt="2"/>
      <dgm:spPr/>
    </dgm:pt>
    <dgm:pt modelId="{5DED1B46-AD61-407D-B4FE-5FF0A3EF72EB}" type="pres">
      <dgm:prSet presAssocID="{641DF402-EDAC-4063-AAA5-C9FF69E98041}" presName="connectorText" presStyleLbl="sibTrans2D1" presStyleIdx="1" presStyleCnt="2"/>
      <dgm:spPr/>
    </dgm:pt>
    <dgm:pt modelId="{F695815D-A0C0-4407-B01A-C9953F3208E9}" type="pres">
      <dgm:prSet presAssocID="{2BA3B397-1CB6-4E87-BFAF-350F2A22268C}" presName="node" presStyleLbl="node1" presStyleIdx="2" presStyleCnt="3">
        <dgm:presLayoutVars>
          <dgm:bulletEnabled val="1"/>
        </dgm:presLayoutVars>
      </dgm:prSet>
      <dgm:spPr/>
    </dgm:pt>
  </dgm:ptLst>
  <dgm:cxnLst>
    <dgm:cxn modelId="{8053E816-112A-482D-A6B7-B0293A466F51}" srcId="{8D830DAA-1785-469D-A492-8B7C7EB58B22}" destId="{275CD86D-C471-4082-A388-F2C6265A5FBB}" srcOrd="0" destOrd="0" parTransId="{018BF918-79E8-4F73-AE7D-1E1DBCA7B323}" sibTransId="{49074ED5-EC90-4C1C-931B-81AC2FAA4B6C}"/>
    <dgm:cxn modelId="{B11B2D23-0A70-46DA-86F5-184097DCA607}" type="presOf" srcId="{275CD86D-C471-4082-A388-F2C6265A5FBB}" destId="{35D40165-C70B-40FE-A66A-0B172A3A0C2E}" srcOrd="0" destOrd="0" presId="urn:microsoft.com/office/officeart/2005/8/layout/process2"/>
    <dgm:cxn modelId="{7398C430-C04D-4CA3-89D5-0766F9CC1A04}" srcId="{8D830DAA-1785-469D-A492-8B7C7EB58B22}" destId="{185C4B05-83AD-45B4-8536-34245180459A}" srcOrd="1" destOrd="0" parTransId="{5D8087F0-DAC7-4330-B4E9-5E85D978073D}" sibTransId="{641DF402-EDAC-4063-AAA5-C9FF69E98041}"/>
    <dgm:cxn modelId="{2B7DE140-4D9F-4875-95C8-49C4B91668A4}" type="presOf" srcId="{185C4B05-83AD-45B4-8536-34245180459A}" destId="{6A4FB6D9-74F3-4AA2-8666-D443C96100CA}" srcOrd="0" destOrd="0" presId="urn:microsoft.com/office/officeart/2005/8/layout/process2"/>
    <dgm:cxn modelId="{6E72156E-EB81-4E05-9EFF-06D08B74895F}" type="presOf" srcId="{641DF402-EDAC-4063-AAA5-C9FF69E98041}" destId="{A54F1D4D-E442-436D-A6B6-D014704843F3}" srcOrd="0" destOrd="0" presId="urn:microsoft.com/office/officeart/2005/8/layout/process2"/>
    <dgm:cxn modelId="{84AB016F-F4DC-46FA-94C4-F490D842E9E5}" type="presOf" srcId="{641DF402-EDAC-4063-AAA5-C9FF69E98041}" destId="{5DED1B46-AD61-407D-B4FE-5FF0A3EF72EB}" srcOrd="1" destOrd="0" presId="urn:microsoft.com/office/officeart/2005/8/layout/process2"/>
    <dgm:cxn modelId="{B86E5971-B446-4AB7-907D-7F4DFAFD975F}" type="presOf" srcId="{49074ED5-EC90-4C1C-931B-81AC2FAA4B6C}" destId="{64DC4AB2-6FFE-4D9C-B44B-3D87D50E6A95}" srcOrd="0" destOrd="0" presId="urn:microsoft.com/office/officeart/2005/8/layout/process2"/>
    <dgm:cxn modelId="{AF5EE051-CA46-48A0-B991-183A039BFC65}" type="presOf" srcId="{2BA3B397-1CB6-4E87-BFAF-350F2A22268C}" destId="{F695815D-A0C0-4407-B01A-C9953F3208E9}" srcOrd="0" destOrd="0" presId="urn:microsoft.com/office/officeart/2005/8/layout/process2"/>
    <dgm:cxn modelId="{8E6A26E9-6C2A-4089-89A1-0B589E38A8EB}" type="presOf" srcId="{49074ED5-EC90-4C1C-931B-81AC2FAA4B6C}" destId="{04273382-8420-4550-9782-0E8F854191CE}" srcOrd="1" destOrd="0" presId="urn:microsoft.com/office/officeart/2005/8/layout/process2"/>
    <dgm:cxn modelId="{9B26A9F7-B213-4F75-80D0-F5D7600735E0}" srcId="{8D830DAA-1785-469D-A492-8B7C7EB58B22}" destId="{2BA3B397-1CB6-4E87-BFAF-350F2A22268C}" srcOrd="2" destOrd="0" parTransId="{BA179CB1-D857-41FB-8069-59BE762DAB94}" sibTransId="{1728243C-74FB-4E74-80E6-8DFFC3A5FDA0}"/>
    <dgm:cxn modelId="{1A1BB3F9-45DF-4BD7-A7B4-DDA7819AA85F}" type="presOf" srcId="{8D830DAA-1785-469D-A492-8B7C7EB58B22}" destId="{99E00D33-C502-4A16-A7C1-AD0B485E47A6}" srcOrd="0" destOrd="0" presId="urn:microsoft.com/office/officeart/2005/8/layout/process2"/>
    <dgm:cxn modelId="{056E8DCD-72AF-49B4-B455-839A08037A58}" type="presParOf" srcId="{99E00D33-C502-4A16-A7C1-AD0B485E47A6}" destId="{35D40165-C70B-40FE-A66A-0B172A3A0C2E}" srcOrd="0" destOrd="0" presId="urn:microsoft.com/office/officeart/2005/8/layout/process2"/>
    <dgm:cxn modelId="{856987EF-81CA-4343-9EF5-36442236CE50}" type="presParOf" srcId="{99E00D33-C502-4A16-A7C1-AD0B485E47A6}" destId="{64DC4AB2-6FFE-4D9C-B44B-3D87D50E6A95}" srcOrd="1" destOrd="0" presId="urn:microsoft.com/office/officeart/2005/8/layout/process2"/>
    <dgm:cxn modelId="{C8415761-B0E4-4628-8918-BDE59AE74F6E}" type="presParOf" srcId="{64DC4AB2-6FFE-4D9C-B44B-3D87D50E6A95}" destId="{04273382-8420-4550-9782-0E8F854191CE}" srcOrd="0" destOrd="0" presId="urn:microsoft.com/office/officeart/2005/8/layout/process2"/>
    <dgm:cxn modelId="{4CB58E23-3A80-4052-ABCF-36DF1BF3E694}" type="presParOf" srcId="{99E00D33-C502-4A16-A7C1-AD0B485E47A6}" destId="{6A4FB6D9-74F3-4AA2-8666-D443C96100CA}" srcOrd="2" destOrd="0" presId="urn:microsoft.com/office/officeart/2005/8/layout/process2"/>
    <dgm:cxn modelId="{8AA1EC38-D961-4A7C-9F6B-1CD1EC204D4B}" type="presParOf" srcId="{99E00D33-C502-4A16-A7C1-AD0B485E47A6}" destId="{A54F1D4D-E442-436D-A6B6-D014704843F3}" srcOrd="3" destOrd="0" presId="urn:microsoft.com/office/officeart/2005/8/layout/process2"/>
    <dgm:cxn modelId="{472F252E-5406-4BE9-9F58-0BFF6FF407BF}" type="presParOf" srcId="{A54F1D4D-E442-436D-A6B6-D014704843F3}" destId="{5DED1B46-AD61-407D-B4FE-5FF0A3EF72EB}" srcOrd="0" destOrd="0" presId="urn:microsoft.com/office/officeart/2005/8/layout/process2"/>
    <dgm:cxn modelId="{C53690E2-1CFC-4B9B-8AB1-55C635FBF932}" type="presParOf" srcId="{99E00D33-C502-4A16-A7C1-AD0B485E47A6}" destId="{F695815D-A0C0-4407-B01A-C9953F3208E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40165-C70B-40FE-A66A-0B172A3A0C2E}">
      <dsp:nvSpPr>
        <dsp:cNvPr id="0" name=""/>
        <dsp:cNvSpPr/>
      </dsp:nvSpPr>
      <dsp:spPr>
        <a:xfrm>
          <a:off x="1463040" y="0"/>
          <a:ext cx="1645919" cy="914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TFM Review</a:t>
          </a:r>
          <a:endParaRPr lang="en-US" sz="2400" kern="1200"/>
        </a:p>
      </dsp:txBody>
      <dsp:txXfrm>
        <a:off x="1489822" y="26782"/>
        <a:ext cx="1592355" cy="860835"/>
      </dsp:txXfrm>
    </dsp:sp>
    <dsp:sp modelId="{64DC4AB2-6FFE-4D9C-B44B-3D87D50E6A95}">
      <dsp:nvSpPr>
        <dsp:cNvPr id="0" name=""/>
        <dsp:cNvSpPr/>
      </dsp:nvSpPr>
      <dsp:spPr>
        <a:xfrm rot="5400000">
          <a:off x="2114550" y="937260"/>
          <a:ext cx="342899" cy="4114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162556" y="971550"/>
        <a:ext cx="246887" cy="240029"/>
      </dsp:txXfrm>
    </dsp:sp>
    <dsp:sp modelId="{6A4FB6D9-74F3-4AA2-8666-D443C96100CA}">
      <dsp:nvSpPr>
        <dsp:cNvPr id="0" name=""/>
        <dsp:cNvSpPr/>
      </dsp:nvSpPr>
      <dsp:spPr>
        <a:xfrm>
          <a:off x="1463040" y="1371600"/>
          <a:ext cx="1645919" cy="914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CIMP </a:t>
          </a:r>
          <a:endParaRPr lang="en-US" sz="2400" kern="1200"/>
        </a:p>
      </dsp:txBody>
      <dsp:txXfrm>
        <a:off x="1489822" y="1398382"/>
        <a:ext cx="1592355" cy="860835"/>
      </dsp:txXfrm>
    </dsp:sp>
    <dsp:sp modelId="{A54F1D4D-E442-436D-A6B6-D014704843F3}">
      <dsp:nvSpPr>
        <dsp:cNvPr id="0" name=""/>
        <dsp:cNvSpPr/>
      </dsp:nvSpPr>
      <dsp:spPr>
        <a:xfrm rot="5400000">
          <a:off x="2114550" y="2308859"/>
          <a:ext cx="342899" cy="4114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162556" y="2343149"/>
        <a:ext cx="246887" cy="240029"/>
      </dsp:txXfrm>
    </dsp:sp>
    <dsp:sp modelId="{F695815D-A0C0-4407-B01A-C9953F3208E9}">
      <dsp:nvSpPr>
        <dsp:cNvPr id="0" name=""/>
        <dsp:cNvSpPr/>
      </dsp:nvSpPr>
      <dsp:spPr>
        <a:xfrm>
          <a:off x="1463040" y="2743199"/>
          <a:ext cx="1645919" cy="914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 Progress Updates</a:t>
          </a:r>
          <a:endParaRPr lang="en-US" sz="2400" kern="1200"/>
        </a:p>
      </dsp:txBody>
      <dsp:txXfrm>
        <a:off x="1489822" y="2769981"/>
        <a:ext cx="1592355" cy="8608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1/23/2023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0T19:39:23.200"/>
    </inkml:context>
    <inkml:brush xml:id="br0">
      <inkml:brushProperty name="width" value="0.1" units="cm"/>
      <inkml:brushProperty name="height" value="0.1" units="cm"/>
      <inkml:brushProperty name="color" value="#E71224"/>
    </inkml:brush>
  </inkml:definitions>
  <inkml:trace contextRef="#ctx0" brushRef="#br0">8619 17781 16383 0 0,'0'-4'0'0'0,"-5"-2"0"0"0,-5 0 0 0 0,-7 1 0 0 0,-4-3 0 0 0,-3 0 0 0 0,-3 1 0 0 0,-5 2 0 0 0,-2-3 0 0 0,1 1 0 0 0,0-5 0 0 0,-2 2 0 0 0,-1 1 0 0 0,2 2 0 0 0,2 3 0 0 0,2 2 0 0 0,2 1 0 0 0,0 1 0 0 0,1 0 0 0 0,1 1 0 0 0,-5-1 0 0 0,-2 1 0 0 0,1-1 0 0 0,1 0 0 0 0,1 0 0 0 0,1 0 0 0 0,1 0 0 0 0,1 0 0 0 0,0 0 0 0 0,0 0 0 0 0,1 0 0 0 0,-1 0 0 0 0,1 0 0 0 0,-1 0 0 0 0,0 0 0 0 0,1 0 0 0 0,-1 5 0 0 0,0 1 0 0 0,0 0 0 0 0,5 3 0 0 0,1 0 0 0 0,0-1 0 0 0,-1-2 0 0 0,-1-3 0 0 0,-2 4 0 0 0,-1 0 0 0 0,0 4 0 0 0,-1-1 0 0 0,5 3 0 0 0,1 0 0 0 0,4 1 0 0 0,1-1 0 0 0,2 2 0 0 0,5 2 0 0 0,3 4 0 0 0,2 2 0 0 0,-1-3 0 0 0,-2 0 0 0 0,-2-3 0 0 0,-1 4 0 0 0,-3-1 0 0 0,0 0 0 0 0,4 2 0 0 0,-3-3 0 0 0,2-1 0 0 0,-3 2 0 0 0,2 2 0 0 0,-3 1 0 0 0,2 2 0 0 0,2 1 0 0 0,-1 1 0 0 0,1 0 0 0 0,2 0 0 0 0,3 0 0 0 0,2 0 0 0 0,1 0 0 0 0,2 0 0 0 0,-5-4 0 0 0,-1-3 0 0 0,1 1 0 0 0,1 2 0 0 0,1 0 0 0 0,1 2 0 0 0,1 0 0 0 0,1 2 0 0 0,4 0 0 0 0,3 0 0 0 0,-1 0 0 0 0,3 0 0 0 0,5 0 0 0 0,0 0 0 0 0,-2-1 0 0 0,1-3 0 0 0,-2-2 0 0 0,3 0 0 0 0,-2 1 0 0 0,1-3 0 0 0,0-1 0 0 0,1 2 0 0 0,-1 2 0 0 0,1-3 0 0 0,-2 0 0 0 0,3-4 0 0 0,-3 1 0 0 0,3-3 0 0 0,2 2 0 0 0,3 2 0 0 0,7 3 0 0 0,9 7 0 0 0,2-1 0 0 0,-1 0 0 0 0,3 0 0 0 0,-1-5 0 0 0,-3-1 0 0 0,2 1 0 0 0,-1-4 0 0 0,-2-4 0 0 0,2-5 0 0 0,-6 1 0 0 0,-3-1 0 0 0,3-2 0 0 0,-4 3 0 0 0,-2 0 0 0 0,8-2 0 0 0,4-2 0 0 0,3-2 0 0 0,6-1 0 0 0,3 3 0 0 0,2 1 0 0 0,7 4 0 0 0,-3 0 0 0 0,0-1 0 0 0,-7-3 0 0 0,-5-1 0 0 0,-7-3 0 0 0,-4-1 0 0 0,-3-1 0 0 0,-2 0 0 0 0,-1 0 0 0 0,4-1 0 0 0,2 1 0 0 0,4-1 0 0 0,0 1 0 0 0,0 0 0 0 0,-3 0 0 0 0,3 0 0 0 0,-1 0 0 0 0,-1 0 0 0 0,-2 0 0 0 0,-2 0 0 0 0,-2 0 0 0 0,4 0 0 0 0,1-4 0 0 0,-1-7 0 0 0,-1-5 0 0 0,-6-5 0 0 0,-2 1 0 0 0,-6-1 0 0 0,0 0 0 0 0,-4-3 0 0 0,1 4 0 0 0,2 1 0 0 0,3-2 0 0 0,-1-1 0 0 0,-4-2 0 0 0,-5-1 0 0 0,1 4 0 0 0,-1 0 0 0 0,-2 0 0 0 0,-2-1 0 0 0,-3-2 0 0 0,-1-1 0 0 0,4 3 0 0 0,1 2 0 0 0,0-1 0 0 0,-2-2 0 0 0,-1 0 0 0 0,-2-2 0 0 0,5-1 0 0 0,0-1 0 0 0,0 1 0 0 0,-1-2 0 0 0,-2 1 0 0 0,-2 0 0 0 0,0 0 0 0 0,0 0 0 0 0,3 5 0 0 0,2 1 0 0 0,-1 0 0 0 0,0-1 0 0 0,-2-1 0 0 0,-1-2 0 0 0,-1-1 0 0 0,-1 0 0 0 0,0-1 0 0 0,0 0 0 0 0,-5 5 0 0 0,-1 1 0 0 0,0 0 0 0 0,1-2 0 0 0,2 0 0 0 0,1-2 0 0 0,-4 4 0 0 0,0 0 0 0 0,0 0 0 0 0,-3-1 0 0 0,0-2 0 0 0,-3 4 0 0 0,0 0 0 0 0,3-1 0 0 0,-3 4 0 0 0,2-1 0 0 0,-2 3 0 0 0,-5 5 0 0 0,2-2 0 0 0,-1 2 0 0 0,1-2 0 0 0,-1 2 0 0 0,-2-4 0 0 0,-2 2 0 0 0,-4-2 0 0 0,0 2 0 0 0,2-2 0 0 0,1 1 0 0 0,0-2 0 0 0,3-2 0 0 0,0 1 0 0 0,-2 4 0 0 0,-1-1 0 0 0,-2 2 0 0 0,-2 2 0 0 0,-1-1 0 0 0,-1 1 0 0 0,0 2 0 0 0,0 2 0 0 0,5-3 0 0 0,1 1 0 0 0,-1 0 0 0 0,-4 3 0 0 0,0-4 0 0 0,2 0 0 0 0,-1 2 0 0 0,0 1 0 0 0,4-2 0 0 0,1-1 0 0 0,0 1 0 0 0,-2 2 0 0 0,-2 2 0 0 0,0 2 0 0 0,2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Improve – </a:t>
            </a:r>
            <a:r>
              <a:rPr lang="en-US" err="1"/>
              <a:t>ELLevation</a:t>
            </a:r>
            <a:r>
              <a:rPr lang="en-US"/>
              <a:t> vs home-made – create a bank of goals, </a:t>
            </a:r>
            <a:r>
              <a:rPr lang="en-US" err="1"/>
              <a:t>etc</a:t>
            </a:r>
            <a:r>
              <a:rPr lang="en-US"/>
              <a:t> (would be different project); Lynn (RC) has bank of comments/goals by domain and language that is embedded into district report card (drop down menu of comments)</a:t>
            </a:r>
          </a:p>
          <a:p>
            <a:r>
              <a:rPr lang="en-US"/>
              <a:t>Remove – references to </a:t>
            </a:r>
            <a:r>
              <a:rPr lang="en-US" err="1"/>
              <a:t>ELLevation</a:t>
            </a:r>
            <a:r>
              <a:rPr lang="en-US"/>
              <a:t> in sample action plans</a:t>
            </a:r>
          </a:p>
          <a:p>
            <a:r>
              <a:rPr lang="en-US"/>
              <a:t>Add –links to resources for HQIM for ESL (rubric, </a:t>
            </a:r>
            <a:r>
              <a:rPr lang="en-US" err="1"/>
              <a:t>etc</a:t>
            </a:r>
            <a:r>
              <a:rPr lang="en-US"/>
              <a:t>); OLA benchmarking webpage</a:t>
            </a:r>
          </a:p>
          <a:p>
            <a:endParaRPr lang="en-US"/>
          </a:p>
          <a:p>
            <a:r>
              <a:rPr lang="en-US"/>
              <a:t>Big focus q’s:</a:t>
            </a:r>
          </a:p>
          <a:p>
            <a:pPr marL="228600" indent="-228600">
              <a:buAutoNum type="arabicPeriod"/>
            </a:pPr>
            <a:r>
              <a:rPr lang="en-US"/>
              <a:t>Is it better to have the image/link open the web page or download? Does it depend on the resource?</a:t>
            </a:r>
          </a:p>
          <a:p>
            <a:pPr marL="228600" indent="-228600">
              <a:buAutoNum type="arabicPeriod"/>
            </a:pPr>
            <a:r>
              <a:rPr lang="en-US"/>
              <a:t>Is it helpful to have the visual with the areas related already identified (like blueprint)? Are there other resources we could do this with? (not action plans, Castaneda; maybe NGESL resources?)</a:t>
            </a:r>
          </a:p>
          <a:p>
            <a:endParaRPr lang="en-US"/>
          </a:p>
        </p:txBody>
      </p:sp>
      <p:sp>
        <p:nvSpPr>
          <p:cNvPr id="4" name="Slide Number Placeholder 3"/>
          <p:cNvSpPr>
            <a:spLocks noGrp="1"/>
          </p:cNvSpPr>
          <p:nvPr>
            <p:ph type="sldNum" sz="quarter" idx="5"/>
          </p:nvPr>
        </p:nvSpPr>
        <p:spPr/>
        <p:txBody>
          <a:bodyPr/>
          <a:lstStyle/>
          <a:p>
            <a:fld id="{97148CFE-C586-4066-8A30-DCF2FA3247AB}" type="slidenum">
              <a:rPr lang="en-US" smtClean="0"/>
              <a:t>14</a:t>
            </a:fld>
            <a:endParaRPr lang="en-US"/>
          </a:p>
        </p:txBody>
      </p:sp>
    </p:spTree>
    <p:extLst>
      <p:ext uri="{BB962C8B-B14F-4D97-AF65-F5344CB8AC3E}">
        <p14:creationId xmlns:p14="http://schemas.microsoft.com/office/powerpoint/2010/main" val="48565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48CFE-C586-4066-8A30-DCF2FA3247AB}" type="slidenum">
              <a:rPr lang="en-US" smtClean="0"/>
              <a:t>16</a:t>
            </a:fld>
            <a:endParaRPr lang="en-US"/>
          </a:p>
        </p:txBody>
      </p:sp>
    </p:spTree>
    <p:extLst>
      <p:ext uri="{BB962C8B-B14F-4D97-AF65-F5344CB8AC3E}">
        <p14:creationId xmlns:p14="http://schemas.microsoft.com/office/powerpoint/2010/main" val="56137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48CFE-C586-4066-8A30-DCF2FA3247AB}" type="slidenum">
              <a:rPr lang="en-US" smtClean="0"/>
              <a:t>17</a:t>
            </a:fld>
            <a:endParaRPr lang="en-US"/>
          </a:p>
        </p:txBody>
      </p:sp>
    </p:spTree>
    <p:extLst>
      <p:ext uri="{BB962C8B-B14F-4D97-AF65-F5344CB8AC3E}">
        <p14:creationId xmlns:p14="http://schemas.microsoft.com/office/powerpoint/2010/main" val="4110141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75" r:id="rId3"/>
    <p:sldLayoutId id="2147483669" r:id="rId4"/>
    <p:sldLayoutId id="2147483677" r:id="rId5"/>
    <p:sldLayoutId id="2147483671" r:id="rId6"/>
    <p:sldLayoutId id="2147483668" r:id="rId7"/>
    <p:sldLayoutId id="2147483680" r:id="rId8"/>
    <p:sldLayoutId id="2147483670"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1/23/2023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73" r:id="rId1"/>
    <p:sldLayoutId id="2147483665" r:id="rId2"/>
    <p:sldLayoutId id="2147483679" r:id="rId3"/>
    <p:sldLayoutId id="2147483661" r:id="rId4"/>
    <p:sldLayoutId id="2147483660" r:id="rId5"/>
    <p:sldLayoutId id="2147483664" r:id="rId6"/>
    <p:sldLayoutId id="2147483676" r:id="rId7"/>
    <p:sldLayoutId id="2147483681" r:id="rId8"/>
    <p:sldLayoutId id="2147483678"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doe.mass.edu/ele/resources/benchmark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notesSlide" Target="../notesSlides/notesSlide2.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rmAutofit/>
          </a:bodyPr>
          <a:lstStyle/>
          <a:p>
            <a:r>
              <a:rPr lang="en-US" sz="4000" dirty="0">
                <a:latin typeface="Segoe UI Semibold"/>
                <a:cs typeface="Segoe UI Semibold"/>
              </a:rPr>
              <a:t>ELE Tiered Focused Monitoring CIMP Orientation Webinar</a:t>
            </a:r>
            <a:endParaRPr lang="en-US" sz="4000"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January 2023</a:t>
            </a:r>
            <a:endParaRPr lang="en-US"/>
          </a:p>
        </p:txBody>
      </p:sp>
    </p:spTree>
    <p:custDataLst>
      <p:tags r:id="rId1"/>
    </p:custDataLst>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E69545-27EE-2DCC-87D9-C6A16DE58AF7}"/>
              </a:ext>
            </a:extLst>
          </p:cNvPr>
          <p:cNvSpPr>
            <a:spLocks noGrp="1"/>
          </p:cNvSpPr>
          <p:nvPr>
            <p:ph idx="1"/>
          </p:nvPr>
        </p:nvSpPr>
        <p:spPr>
          <a:xfrm>
            <a:off x="838200" y="2086984"/>
            <a:ext cx="6638082" cy="4052559"/>
          </a:xfrm>
        </p:spPr>
        <p:txBody>
          <a:bodyPr vert="horz" lIns="91440" tIns="45720" rIns="91440" bIns="45720" rtlCol="0" anchor="t">
            <a:normAutofit/>
          </a:bodyPr>
          <a:lstStyle/>
          <a:p>
            <a:pPr marL="0" indent="0" algn="ctr">
              <a:lnSpc>
                <a:spcPct val="100000"/>
              </a:lnSpc>
              <a:spcBef>
                <a:spcPts val="0"/>
              </a:spcBef>
              <a:buNone/>
            </a:pPr>
            <a:r>
              <a:rPr lang="en-US">
                <a:latin typeface="Arial"/>
                <a:cs typeface="Arial"/>
              </a:rPr>
              <a:t>District communicates updates periodically to the Department </a:t>
            </a:r>
          </a:p>
          <a:p>
            <a:pPr algn="ctr">
              <a:lnSpc>
                <a:spcPct val="100000"/>
              </a:lnSpc>
              <a:spcBef>
                <a:spcPts val="0"/>
              </a:spcBef>
            </a:pPr>
            <a:endParaRPr lang="en-US"/>
          </a:p>
          <a:p>
            <a:pPr marL="0" indent="0" algn="ctr">
              <a:lnSpc>
                <a:spcPct val="100000"/>
              </a:lnSpc>
              <a:spcBef>
                <a:spcPts val="0"/>
              </a:spcBef>
              <a:buNone/>
            </a:pPr>
            <a:r>
              <a:rPr lang="en-US">
                <a:latin typeface="Arial"/>
                <a:cs typeface="Arial"/>
              </a:rPr>
              <a:t>Progress updates follow the </a:t>
            </a:r>
            <a:r>
              <a:rPr lang="en-US" b="1">
                <a:latin typeface="Arial"/>
                <a:cs typeface="Arial"/>
              </a:rPr>
              <a:t>approved CIMP </a:t>
            </a:r>
            <a:r>
              <a:rPr lang="en-US">
                <a:latin typeface="Arial"/>
                <a:cs typeface="Arial"/>
              </a:rPr>
              <a:t>and may include </a:t>
            </a:r>
            <a:r>
              <a:rPr lang="en-US" u="sng">
                <a:latin typeface="Arial"/>
                <a:cs typeface="Arial"/>
              </a:rPr>
              <a:t>additional information</a:t>
            </a:r>
            <a:r>
              <a:rPr lang="en-US">
                <a:latin typeface="Arial"/>
                <a:cs typeface="Arial"/>
              </a:rPr>
              <a:t> and/or artifacts as requested by the Department to monitor progress and compliance.</a:t>
            </a:r>
          </a:p>
          <a:p>
            <a:endParaRPr lang="en-US"/>
          </a:p>
        </p:txBody>
      </p:sp>
      <p:sp>
        <p:nvSpPr>
          <p:cNvPr id="3" name="Title 2">
            <a:extLst>
              <a:ext uri="{FF2B5EF4-FFF2-40B4-BE49-F238E27FC236}">
                <a16:creationId xmlns:a16="http://schemas.microsoft.com/office/drawing/2014/main" id="{4B1E0B18-18D3-9BAF-F9D2-588A37A15114}"/>
              </a:ext>
            </a:extLst>
          </p:cNvPr>
          <p:cNvSpPr>
            <a:spLocks noGrp="1"/>
          </p:cNvSpPr>
          <p:nvPr>
            <p:ph type="title"/>
          </p:nvPr>
        </p:nvSpPr>
        <p:spPr/>
        <p:txBody>
          <a:bodyPr/>
          <a:lstStyle/>
          <a:p>
            <a:r>
              <a:rPr lang="en-US">
                <a:latin typeface="Arial"/>
                <a:cs typeface="Arial"/>
              </a:rPr>
              <a:t>Progress Update Cycle</a:t>
            </a:r>
            <a:endParaRPr lang="en-US"/>
          </a:p>
        </p:txBody>
      </p:sp>
      <p:graphicFrame>
        <p:nvGraphicFramePr>
          <p:cNvPr id="4" name="Diagram 4" descr="Flow chart showing TFM Review &gt; CIMP &gt; Progress Update">
            <a:extLst>
              <a:ext uri="{FF2B5EF4-FFF2-40B4-BE49-F238E27FC236}">
                <a16:creationId xmlns:a16="http://schemas.microsoft.com/office/drawing/2014/main" id="{B718D61C-82CF-B8EF-FB52-693498C81D90}"/>
              </a:ext>
            </a:extLst>
          </p:cNvPr>
          <p:cNvGraphicFramePr/>
          <p:nvPr>
            <p:extLst>
              <p:ext uri="{D42A27DB-BD31-4B8C-83A1-F6EECF244321}">
                <p14:modId xmlns:p14="http://schemas.microsoft.com/office/powerpoint/2010/main" val="3512404671"/>
              </p:ext>
            </p:extLst>
          </p:nvPr>
        </p:nvGraphicFramePr>
        <p:xfrm>
          <a:off x="7253468" y="1831694"/>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59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BD6ADF-B356-AB27-729E-B7EC20F83C88}"/>
              </a:ext>
            </a:extLst>
          </p:cNvPr>
          <p:cNvSpPr>
            <a:spLocks noGrp="1"/>
          </p:cNvSpPr>
          <p:nvPr>
            <p:ph idx="1"/>
          </p:nvPr>
        </p:nvSpPr>
        <p:spPr>
          <a:xfrm>
            <a:off x="838200" y="2086984"/>
            <a:ext cx="6213676" cy="4052559"/>
          </a:xfrm>
        </p:spPr>
        <p:txBody>
          <a:bodyPr vert="horz" lIns="91440" tIns="45720" rIns="91440" bIns="45720" rtlCol="0" anchor="t">
            <a:normAutofit fontScale="85000" lnSpcReduction="20000"/>
          </a:bodyPr>
          <a:lstStyle/>
          <a:p>
            <a:pPr>
              <a:lnSpc>
                <a:spcPct val="100000"/>
              </a:lnSpc>
            </a:pPr>
            <a:r>
              <a:rPr lang="en-US">
                <a:latin typeface="Arial"/>
                <a:cs typeface="Arial"/>
              </a:rPr>
              <a:t>You can submit progress updates on or before the due date.</a:t>
            </a:r>
          </a:p>
          <a:p>
            <a:pPr lvl="1">
              <a:lnSpc>
                <a:spcPct val="100000"/>
              </a:lnSpc>
            </a:pPr>
            <a:r>
              <a:rPr lang="en-US">
                <a:latin typeface="Arial"/>
                <a:cs typeface="Arial"/>
              </a:rPr>
              <a:t>Log in, </a:t>
            </a:r>
          </a:p>
          <a:p>
            <a:pPr lvl="1">
              <a:lnSpc>
                <a:spcPct val="100000"/>
              </a:lnSpc>
            </a:pPr>
            <a:r>
              <a:rPr lang="en-US">
                <a:latin typeface="Arial"/>
                <a:cs typeface="Arial"/>
              </a:rPr>
              <a:t>Select </a:t>
            </a:r>
            <a:r>
              <a:rPr lang="en-US" b="1">
                <a:latin typeface="Arial"/>
                <a:cs typeface="Arial"/>
              </a:rPr>
              <a:t>OLA Tier Review </a:t>
            </a:r>
            <a:endParaRPr lang="en-US">
              <a:latin typeface="Arial"/>
              <a:cs typeface="Arial"/>
            </a:endParaRPr>
          </a:p>
          <a:p>
            <a:pPr lvl="1">
              <a:lnSpc>
                <a:spcPct val="100000"/>
              </a:lnSpc>
            </a:pPr>
            <a:r>
              <a:rPr lang="en-US">
                <a:latin typeface="Arial"/>
                <a:cs typeface="Arial"/>
              </a:rPr>
              <a:t>Click on </a:t>
            </a:r>
            <a:r>
              <a:rPr lang="en-US" b="1">
                <a:latin typeface="Arial"/>
                <a:cs typeface="Arial"/>
              </a:rPr>
              <a:t>Progress Update Summary</a:t>
            </a:r>
            <a:endParaRPr lang="en-US">
              <a:latin typeface="Arial"/>
              <a:cs typeface="Arial"/>
            </a:endParaRPr>
          </a:p>
          <a:p>
            <a:pPr lvl="1">
              <a:lnSpc>
                <a:spcPct val="100000"/>
              </a:lnSpc>
            </a:pPr>
            <a:r>
              <a:rPr lang="en-US">
                <a:latin typeface="Arial"/>
                <a:cs typeface="Arial"/>
              </a:rPr>
              <a:t>Continue by </a:t>
            </a:r>
            <a:r>
              <a:rPr lang="en-US" b="1">
                <a:latin typeface="Arial"/>
                <a:cs typeface="Arial"/>
              </a:rPr>
              <a:t>choosing the appropriate date </a:t>
            </a:r>
            <a:r>
              <a:rPr lang="en-US">
                <a:latin typeface="Arial"/>
                <a:cs typeface="Arial"/>
              </a:rPr>
              <a:t>from the drop down and </a:t>
            </a:r>
          </a:p>
          <a:p>
            <a:pPr lvl="1">
              <a:lnSpc>
                <a:spcPct val="100000"/>
              </a:lnSpc>
            </a:pPr>
            <a:r>
              <a:rPr lang="en-US">
                <a:latin typeface="Arial"/>
                <a:cs typeface="Arial"/>
              </a:rPr>
              <a:t>Click the SELECT button.</a:t>
            </a:r>
          </a:p>
          <a:p>
            <a:pPr lvl="1">
              <a:lnSpc>
                <a:spcPct val="100000"/>
              </a:lnSpc>
            </a:pPr>
            <a:r>
              <a:rPr lang="en-US" b="1">
                <a:latin typeface="Arial"/>
                <a:cs typeface="Arial"/>
              </a:rPr>
              <a:t>Provide update </a:t>
            </a:r>
            <a:r>
              <a:rPr lang="en-US">
                <a:latin typeface="Arial"/>
                <a:cs typeface="Arial"/>
              </a:rPr>
              <a:t>based on </a:t>
            </a:r>
            <a:r>
              <a:rPr lang="en-US">
                <a:highlight>
                  <a:srgbClr val="FFFF00"/>
                </a:highlight>
                <a:latin typeface="Arial"/>
                <a:cs typeface="Arial"/>
              </a:rPr>
              <a:t>CIMP and OLA feedback</a:t>
            </a:r>
            <a:endParaRPr lang="en-US">
              <a:latin typeface="Arial"/>
              <a:cs typeface="Arial"/>
            </a:endParaRPr>
          </a:p>
          <a:p>
            <a:pPr lvl="1">
              <a:lnSpc>
                <a:spcPct val="100000"/>
              </a:lnSpc>
            </a:pPr>
            <a:r>
              <a:rPr lang="en-US" b="1">
                <a:latin typeface="Arial"/>
                <a:cs typeface="Arial"/>
              </a:rPr>
              <a:t>Upload your evidence/artifacts </a:t>
            </a:r>
            <a:r>
              <a:rPr lang="en-US">
                <a:latin typeface="Arial"/>
                <a:cs typeface="Arial"/>
              </a:rPr>
              <a:t>to support update</a:t>
            </a:r>
          </a:p>
          <a:p>
            <a:pPr lvl="1">
              <a:lnSpc>
                <a:spcPct val="100000"/>
              </a:lnSpc>
            </a:pPr>
            <a:r>
              <a:rPr lang="en-US">
                <a:latin typeface="Arial"/>
                <a:cs typeface="Arial"/>
              </a:rPr>
              <a:t>Mark update as </a:t>
            </a:r>
            <a:r>
              <a:rPr lang="en-US" b="1">
                <a:latin typeface="Arial"/>
                <a:cs typeface="Arial"/>
              </a:rPr>
              <a:t>Complete</a:t>
            </a:r>
            <a:r>
              <a:rPr lang="en-US">
                <a:latin typeface="Arial"/>
                <a:cs typeface="Arial"/>
              </a:rPr>
              <a:t> by checking the box</a:t>
            </a:r>
          </a:p>
          <a:p>
            <a:endParaRPr lang="en-US"/>
          </a:p>
        </p:txBody>
      </p:sp>
      <p:sp>
        <p:nvSpPr>
          <p:cNvPr id="3" name="Title 2">
            <a:extLst>
              <a:ext uri="{FF2B5EF4-FFF2-40B4-BE49-F238E27FC236}">
                <a16:creationId xmlns:a16="http://schemas.microsoft.com/office/drawing/2014/main" id="{613A043F-2220-2CF9-C08C-16D08B882692}"/>
              </a:ext>
            </a:extLst>
          </p:cNvPr>
          <p:cNvSpPr>
            <a:spLocks noGrp="1"/>
          </p:cNvSpPr>
          <p:nvPr>
            <p:ph type="title"/>
          </p:nvPr>
        </p:nvSpPr>
        <p:spPr/>
        <p:txBody>
          <a:bodyPr>
            <a:normAutofit fontScale="90000"/>
          </a:bodyPr>
          <a:lstStyle/>
          <a:p>
            <a:r>
              <a:rPr lang="en-US">
                <a:latin typeface="Arial"/>
                <a:cs typeface="Arial"/>
              </a:rPr>
              <a:t>Progress Updates after CIMP:  </a:t>
            </a:r>
            <a:r>
              <a:rPr lang="en-US">
                <a:solidFill>
                  <a:srgbClr val="FFFF00"/>
                </a:solidFill>
                <a:latin typeface="Arial"/>
                <a:cs typeface="Arial"/>
              </a:rPr>
              <a:t>WRITING</a:t>
            </a:r>
            <a:r>
              <a:rPr lang="en-US">
                <a:latin typeface="Arial"/>
                <a:cs typeface="Arial"/>
              </a:rPr>
              <a:t> IT</a:t>
            </a:r>
          </a:p>
          <a:p>
            <a:endParaRPr lang="en-US"/>
          </a:p>
        </p:txBody>
      </p:sp>
      <p:pic>
        <p:nvPicPr>
          <p:cNvPr id="4" name="Picture 4" descr="Screenshot of Progress Update Summary header in WBMS">
            <a:extLst>
              <a:ext uri="{FF2B5EF4-FFF2-40B4-BE49-F238E27FC236}">
                <a16:creationId xmlns:a16="http://schemas.microsoft.com/office/drawing/2014/main" id="{E0200A28-B294-AA95-B79F-3194B8B9430A}"/>
              </a:ext>
            </a:extLst>
          </p:cNvPr>
          <p:cNvPicPr>
            <a:picLocks noChangeAspect="1"/>
          </p:cNvPicPr>
          <p:nvPr/>
        </p:nvPicPr>
        <p:blipFill>
          <a:blip r:embed="rId2"/>
          <a:stretch>
            <a:fillRect/>
          </a:stretch>
        </p:blipFill>
        <p:spPr>
          <a:xfrm>
            <a:off x="7396223" y="2088016"/>
            <a:ext cx="4074287" cy="781791"/>
          </a:xfrm>
          <a:prstGeom prst="rect">
            <a:avLst/>
          </a:prstGeom>
        </p:spPr>
      </p:pic>
      <p:sp>
        <p:nvSpPr>
          <p:cNvPr id="5" name="Arrow: Right 4" descr="arrow">
            <a:extLst>
              <a:ext uri="{FF2B5EF4-FFF2-40B4-BE49-F238E27FC236}">
                <a16:creationId xmlns:a16="http://schemas.microsoft.com/office/drawing/2014/main" id="{9547B315-0706-47B4-BECF-689AD72782BF}"/>
              </a:ext>
            </a:extLst>
          </p:cNvPr>
          <p:cNvSpPr/>
          <p:nvPr/>
        </p:nvSpPr>
        <p:spPr>
          <a:xfrm rot="16200000">
            <a:off x="8207432" y="2543328"/>
            <a:ext cx="700577" cy="381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pic>
        <p:nvPicPr>
          <p:cNvPr id="6" name="Picture 6">
            <a:extLst>
              <a:ext uri="{FF2B5EF4-FFF2-40B4-BE49-F238E27FC236}">
                <a16:creationId xmlns:a16="http://schemas.microsoft.com/office/drawing/2014/main" id="{4824201C-46B5-B8C0-9E8F-9B4925BF28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4730" y="3342128"/>
            <a:ext cx="4691604" cy="1466251"/>
          </a:xfrm>
          <a:prstGeom prst="rect">
            <a:avLst/>
          </a:prstGeom>
        </p:spPr>
      </p:pic>
      <p:sp>
        <p:nvSpPr>
          <p:cNvPr id="7" name="Arrow: Right 6">
            <a:extLst>
              <a:ext uri="{FF2B5EF4-FFF2-40B4-BE49-F238E27FC236}">
                <a16:creationId xmlns:a16="http://schemas.microsoft.com/office/drawing/2014/main" id="{BE02A49B-D277-DDB6-ECC0-50B81D220FED}"/>
              </a:ext>
              <a:ext uri="{C183D7F6-B498-43B3-948B-1728B52AA6E4}">
                <adec:decorative xmlns:adec="http://schemas.microsoft.com/office/drawing/2017/decorative" val="1"/>
              </a:ext>
            </a:extLst>
          </p:cNvPr>
          <p:cNvSpPr/>
          <p:nvPr/>
        </p:nvSpPr>
        <p:spPr>
          <a:xfrm rot="16200000">
            <a:off x="7410541" y="4670561"/>
            <a:ext cx="768095" cy="36240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Tree>
    <p:extLst>
      <p:ext uri="{BB962C8B-B14F-4D97-AF65-F5344CB8AC3E}">
        <p14:creationId xmlns:p14="http://schemas.microsoft.com/office/powerpoint/2010/main" val="200030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A51D2-C90A-282B-7544-7A46B2966BA5}"/>
              </a:ext>
            </a:extLst>
          </p:cNvPr>
          <p:cNvSpPr>
            <a:spLocks noGrp="1"/>
          </p:cNvSpPr>
          <p:nvPr>
            <p:ph idx="1"/>
          </p:nvPr>
        </p:nvSpPr>
        <p:spPr>
          <a:xfrm>
            <a:off x="838200" y="2086984"/>
            <a:ext cx="6676664" cy="4052559"/>
          </a:xfrm>
        </p:spPr>
        <p:txBody>
          <a:bodyPr vert="horz" lIns="91440" tIns="45720" rIns="91440" bIns="45720" rtlCol="0" anchor="t">
            <a:normAutofit/>
          </a:bodyPr>
          <a:lstStyle/>
          <a:p>
            <a:pPr>
              <a:lnSpc>
                <a:spcPct val="100000"/>
              </a:lnSpc>
            </a:pPr>
            <a:r>
              <a:rPr lang="en-US">
                <a:latin typeface="Arial"/>
                <a:cs typeface="Arial"/>
              </a:rPr>
              <a:t>Check that your Progress Update Summary is complete.</a:t>
            </a:r>
          </a:p>
          <a:p>
            <a:pPr lvl="1">
              <a:lnSpc>
                <a:spcPct val="100000"/>
              </a:lnSpc>
            </a:pPr>
            <a:r>
              <a:rPr lang="en-US">
                <a:latin typeface="Arial"/>
                <a:cs typeface="Arial"/>
              </a:rPr>
              <a:t>Locate the “</a:t>
            </a:r>
            <a:r>
              <a:rPr lang="en-US" b="1">
                <a:latin typeface="Arial"/>
                <a:cs typeface="Arial"/>
              </a:rPr>
              <a:t>Submit Progress Update</a:t>
            </a:r>
            <a:r>
              <a:rPr lang="en-US">
                <a:latin typeface="Arial"/>
                <a:cs typeface="Arial"/>
              </a:rPr>
              <a:t>” option and click.</a:t>
            </a:r>
          </a:p>
          <a:p>
            <a:pPr lvl="1">
              <a:lnSpc>
                <a:spcPct val="100000"/>
              </a:lnSpc>
            </a:pPr>
            <a:r>
              <a:rPr lang="en-US" b="1">
                <a:latin typeface="Arial"/>
                <a:cs typeface="Arial"/>
              </a:rPr>
              <a:t>Find the date </a:t>
            </a:r>
            <a:r>
              <a:rPr lang="en-US">
                <a:latin typeface="Arial"/>
                <a:cs typeface="Arial"/>
              </a:rPr>
              <a:t>of the progress update in the dropdown menu and click.</a:t>
            </a:r>
          </a:p>
          <a:p>
            <a:pPr lvl="1">
              <a:lnSpc>
                <a:spcPct val="100000"/>
              </a:lnSpc>
            </a:pPr>
            <a:r>
              <a:rPr lang="en-US" b="1">
                <a:latin typeface="Arial"/>
                <a:cs typeface="Arial"/>
              </a:rPr>
              <a:t>Submit</a:t>
            </a:r>
            <a:r>
              <a:rPr lang="en-US">
                <a:latin typeface="Arial"/>
                <a:cs typeface="Arial"/>
              </a:rPr>
              <a:t> the progress update.</a:t>
            </a:r>
          </a:p>
          <a:p>
            <a:pPr lvl="1">
              <a:lnSpc>
                <a:spcPct val="100000"/>
              </a:lnSpc>
            </a:pPr>
            <a:r>
              <a:rPr lang="en-US">
                <a:latin typeface="Arial"/>
                <a:cs typeface="Arial"/>
              </a:rPr>
              <a:t>You should receive a confirmation…. And voila.</a:t>
            </a:r>
          </a:p>
          <a:p>
            <a:endParaRPr lang="en-US"/>
          </a:p>
        </p:txBody>
      </p:sp>
      <p:sp>
        <p:nvSpPr>
          <p:cNvPr id="3" name="Title 2">
            <a:extLst>
              <a:ext uri="{FF2B5EF4-FFF2-40B4-BE49-F238E27FC236}">
                <a16:creationId xmlns:a16="http://schemas.microsoft.com/office/drawing/2014/main" id="{4237E3BB-0642-B535-54BD-C15EAE94B734}"/>
              </a:ext>
            </a:extLst>
          </p:cNvPr>
          <p:cNvSpPr>
            <a:spLocks noGrp="1"/>
          </p:cNvSpPr>
          <p:nvPr>
            <p:ph type="title"/>
          </p:nvPr>
        </p:nvSpPr>
        <p:spPr/>
        <p:txBody>
          <a:bodyPr>
            <a:normAutofit fontScale="90000"/>
          </a:bodyPr>
          <a:lstStyle/>
          <a:p>
            <a:r>
              <a:rPr lang="en-US">
                <a:latin typeface="Arial"/>
                <a:cs typeface="Arial"/>
              </a:rPr>
              <a:t>Progress Updates after CIMP:  </a:t>
            </a:r>
            <a:r>
              <a:rPr lang="en-US">
                <a:solidFill>
                  <a:srgbClr val="FFFF00"/>
                </a:solidFill>
                <a:latin typeface="Arial"/>
                <a:cs typeface="Arial"/>
              </a:rPr>
              <a:t>SUBMITTING</a:t>
            </a:r>
            <a:r>
              <a:rPr lang="en-US">
                <a:latin typeface="Arial"/>
                <a:cs typeface="Arial"/>
              </a:rPr>
              <a:t> IT</a:t>
            </a:r>
          </a:p>
        </p:txBody>
      </p:sp>
      <p:pic>
        <p:nvPicPr>
          <p:cNvPr id="4" name="Picture 4">
            <a:extLst>
              <a:ext uri="{FF2B5EF4-FFF2-40B4-BE49-F238E27FC236}">
                <a16:creationId xmlns:a16="http://schemas.microsoft.com/office/drawing/2014/main" id="{1492ADAA-C047-54B7-703A-DFBE1D88B0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19641" y="2089718"/>
            <a:ext cx="2743200" cy="421499"/>
          </a:xfrm>
          <a:prstGeom prst="rect">
            <a:avLst/>
          </a:prstGeom>
        </p:spPr>
      </p:pic>
      <p:sp>
        <p:nvSpPr>
          <p:cNvPr id="5" name="Arrow: Right 4">
            <a:extLst>
              <a:ext uri="{FF2B5EF4-FFF2-40B4-BE49-F238E27FC236}">
                <a16:creationId xmlns:a16="http://schemas.microsoft.com/office/drawing/2014/main" id="{126F270A-1F11-8B43-2B63-5E29AEFBF91F}"/>
              </a:ext>
              <a:ext uri="{C183D7F6-B498-43B3-948B-1728B52AA6E4}">
                <adec:decorative xmlns:adec="http://schemas.microsoft.com/office/drawing/2017/decorative" val="1"/>
              </a:ext>
            </a:extLst>
          </p:cNvPr>
          <p:cNvSpPr/>
          <p:nvPr/>
        </p:nvSpPr>
        <p:spPr>
          <a:xfrm rot="16200000">
            <a:off x="8621346" y="3137825"/>
            <a:ext cx="1831801" cy="47976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pic>
        <p:nvPicPr>
          <p:cNvPr id="6" name="Picture 6" descr="Image of a post-it note that says &quot;Remember to not forget&quot;">
            <a:extLst>
              <a:ext uri="{FF2B5EF4-FFF2-40B4-BE49-F238E27FC236}">
                <a16:creationId xmlns:a16="http://schemas.microsoft.com/office/drawing/2014/main" id="{991FC90D-35DD-F991-46FF-F006FB2F01F5}"/>
              </a:ext>
            </a:extLst>
          </p:cNvPr>
          <p:cNvPicPr>
            <a:picLocks noChangeAspect="1"/>
          </p:cNvPicPr>
          <p:nvPr/>
        </p:nvPicPr>
        <p:blipFill>
          <a:blip r:embed="rId3"/>
          <a:stretch>
            <a:fillRect/>
          </a:stretch>
        </p:blipFill>
        <p:spPr>
          <a:xfrm>
            <a:off x="7324966" y="4294749"/>
            <a:ext cx="2152650" cy="1914525"/>
          </a:xfrm>
          <a:prstGeom prst="rect">
            <a:avLst/>
          </a:prstGeom>
        </p:spPr>
      </p:pic>
      <p:sp>
        <p:nvSpPr>
          <p:cNvPr id="7" name="TextBox 6">
            <a:extLst>
              <a:ext uri="{FF2B5EF4-FFF2-40B4-BE49-F238E27FC236}">
                <a16:creationId xmlns:a16="http://schemas.microsoft.com/office/drawing/2014/main" id="{5AD787AC-89B8-2048-40F3-FAA8CFFDD8FA}"/>
              </a:ext>
            </a:extLst>
          </p:cNvPr>
          <p:cNvSpPr txBox="1"/>
          <p:nvPr/>
        </p:nvSpPr>
        <p:spPr>
          <a:xfrm>
            <a:off x="9655215" y="4292279"/>
            <a:ext cx="2409099" cy="1754326"/>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If</a:t>
            </a:r>
            <a:r>
              <a:rPr lang="en-US">
                <a:ea typeface="+mn-lt"/>
                <a:cs typeface="+mn-lt"/>
              </a:rPr>
              <a:t> you receive an error message, go back and ensure that summary is marked </a:t>
            </a:r>
            <a:r>
              <a:rPr lang="en-US" b="1">
                <a:ea typeface="+mn-lt"/>
                <a:cs typeface="+mn-lt"/>
              </a:rPr>
              <a:t>complete</a:t>
            </a:r>
            <a:r>
              <a:rPr lang="en-US">
                <a:ea typeface="+mn-lt"/>
                <a:cs typeface="+mn-lt"/>
              </a:rPr>
              <a:t>.</a:t>
            </a:r>
            <a:endParaRPr lang="en-US"/>
          </a:p>
          <a:p>
            <a:pPr algn="l"/>
            <a:endParaRPr lang="en-US"/>
          </a:p>
        </p:txBody>
      </p:sp>
    </p:spTree>
    <p:extLst>
      <p:ext uri="{BB962C8B-B14F-4D97-AF65-F5344CB8AC3E}">
        <p14:creationId xmlns:p14="http://schemas.microsoft.com/office/powerpoint/2010/main" val="264239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19EDC8-C35B-8D91-6366-0A8C5F2D034D}"/>
              </a:ext>
            </a:extLst>
          </p:cNvPr>
          <p:cNvSpPr>
            <a:spLocks noGrp="1"/>
          </p:cNvSpPr>
          <p:nvPr>
            <p:ph idx="1"/>
          </p:nvPr>
        </p:nvSpPr>
        <p:spPr/>
        <p:txBody>
          <a:bodyPr vert="horz" lIns="91440" tIns="45720" rIns="91440" bIns="45720" rtlCol="0" anchor="t">
            <a:normAutofit/>
          </a:bodyPr>
          <a:lstStyle/>
          <a:p>
            <a:r>
              <a:rPr lang="en-US">
                <a:latin typeface="Arial"/>
                <a:cs typeface="Arial"/>
              </a:rPr>
              <a:t>Project in progress to resolve common findings for ELE 5 using the Castañeda Test and the MA Blueprint for EL Success</a:t>
            </a:r>
            <a:endParaRPr lang="en-US"/>
          </a:p>
          <a:p>
            <a:r>
              <a:rPr lang="en-US">
                <a:latin typeface="Arial"/>
                <a:cs typeface="Arial"/>
              </a:rPr>
              <a:t>Most common findings:</a:t>
            </a:r>
          </a:p>
          <a:p>
            <a:pPr lvl="1"/>
            <a:r>
              <a:rPr lang="en-US">
                <a:latin typeface="Arial"/>
                <a:cs typeface="Arial"/>
              </a:rPr>
              <a:t>ESL curriculum and instruction</a:t>
            </a:r>
          </a:p>
          <a:p>
            <a:pPr lvl="1"/>
            <a:r>
              <a:rPr lang="en-US">
                <a:latin typeface="Arial"/>
                <a:cs typeface="Arial"/>
              </a:rPr>
              <a:t>Benchmark requirements</a:t>
            </a:r>
          </a:p>
          <a:p>
            <a:pPr lvl="1"/>
            <a:r>
              <a:rPr lang="en-US">
                <a:latin typeface="Arial"/>
                <a:cs typeface="Arial"/>
              </a:rPr>
              <a:t>Data showing no sufficient progress</a:t>
            </a:r>
            <a:endParaRPr lang="en-US"/>
          </a:p>
          <a:p>
            <a:pPr lvl="1"/>
            <a:r>
              <a:rPr lang="en-US">
                <a:latin typeface="Arial"/>
                <a:cs typeface="Arial"/>
              </a:rPr>
              <a:t>Insufficiently staffed ELE program</a:t>
            </a:r>
            <a:endParaRPr lang="en-US"/>
          </a:p>
          <a:p>
            <a:endParaRPr lang="en-US"/>
          </a:p>
        </p:txBody>
      </p:sp>
      <p:sp>
        <p:nvSpPr>
          <p:cNvPr id="3" name="Title 2">
            <a:extLst>
              <a:ext uri="{FF2B5EF4-FFF2-40B4-BE49-F238E27FC236}">
                <a16:creationId xmlns:a16="http://schemas.microsoft.com/office/drawing/2014/main" id="{E0E88AD6-DC3B-36C1-0EB3-28343A802A47}"/>
              </a:ext>
            </a:extLst>
          </p:cNvPr>
          <p:cNvSpPr>
            <a:spLocks noGrp="1"/>
          </p:cNvSpPr>
          <p:nvPr>
            <p:ph type="title"/>
          </p:nvPr>
        </p:nvSpPr>
        <p:spPr/>
        <p:txBody>
          <a:bodyPr>
            <a:normAutofit fontScale="90000"/>
          </a:bodyPr>
          <a:lstStyle/>
          <a:p>
            <a:r>
              <a:rPr lang="en-US">
                <a:latin typeface="Arial"/>
                <a:cs typeface="Arial"/>
              </a:rPr>
              <a:t>ELE 5: Alignment to the Castañeda Test and the MA Blueprint for EL Success</a:t>
            </a:r>
            <a:endParaRPr lang="en-US"/>
          </a:p>
        </p:txBody>
      </p:sp>
    </p:spTree>
    <p:extLst>
      <p:ext uri="{BB962C8B-B14F-4D97-AF65-F5344CB8AC3E}">
        <p14:creationId xmlns:p14="http://schemas.microsoft.com/office/powerpoint/2010/main" val="306122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2CAB8"/>
        </a:solidFill>
        <a:effectLst/>
      </p:bgPr>
    </p:bg>
    <p:spTree>
      <p:nvGrpSpPr>
        <p:cNvPr id="1" name=""/>
        <p:cNvGrpSpPr/>
        <p:nvPr/>
      </p:nvGrpSpPr>
      <p:grpSpPr>
        <a:xfrm>
          <a:off x="0" y="0"/>
          <a:ext cx="0" cy="0"/>
          <a:chOff x="0" y="0"/>
          <a:chExt cx="0" cy="0"/>
        </a:xfrm>
      </p:grpSpPr>
      <p:grpSp>
        <p:nvGrpSpPr>
          <p:cNvPr id="8" name="Group 7" descr="Documentation also indicated that the district has not adopted procedures to identify English learners who do not meet English proficiency benchmarks and has not established a process for the district/charter school to: &#10;identify areas in which identified English learners need improvement and establish personalized goals for the identified English learners to attain English proficiency; &#10;assess and track the progress of English learners in the identified areas of improvement; &#10;review resources and services available to identified English learners that may assist said learners in the identified areas of improvement; &#10;incorporate input from the  parents or legal guardian of the identified English learner as required under M.G.L. c. 71A, § 11.">
            <a:extLst>
              <a:ext uri="{FF2B5EF4-FFF2-40B4-BE49-F238E27FC236}">
                <a16:creationId xmlns:a16="http://schemas.microsoft.com/office/drawing/2014/main" id="{02D707A1-5D30-2795-922D-601019D5E356}"/>
              </a:ext>
            </a:extLst>
          </p:cNvPr>
          <p:cNvGrpSpPr/>
          <p:nvPr/>
        </p:nvGrpSpPr>
        <p:grpSpPr>
          <a:xfrm>
            <a:off x="619495" y="678722"/>
            <a:ext cx="5024486" cy="2332227"/>
            <a:chOff x="499491" y="622934"/>
            <a:chExt cx="2050542" cy="2050542"/>
          </a:xfrm>
          <a:solidFill>
            <a:schemeClr val="bg1"/>
          </a:solidFill>
        </p:grpSpPr>
        <p:sp>
          <p:nvSpPr>
            <p:cNvPr id="9" name="Rectangle: Rounded Corners 8" descr="Documentation also indicated that the district has not adopted procedures to identify English learners who do not meet English proficiency benchmarks and has not established a process for the district/charter school to: &#10;identify areas in which identified English learners need improvement and establish personalized goals for the identified English learners to attain English proficiency; &#10;assess and track the progress of English learners in the identified areas of improvement; &#10;review resources and services available to identified English learners that may assist said learners in the identified areas of improvement; &#10;incorporate input from the  parents or legal guardian of the identified English learner as required under M.G.L. c. 71A, § 11.">
              <a:extLst>
                <a:ext uri="{FF2B5EF4-FFF2-40B4-BE49-F238E27FC236}">
                  <a16:creationId xmlns:a16="http://schemas.microsoft.com/office/drawing/2014/main" id="{6EBA0219-4E99-0FF8-02E1-A29CDA2B4321}"/>
                </a:ext>
              </a:extLst>
            </p:cNvPr>
            <p:cNvSpPr/>
            <p:nvPr/>
          </p:nvSpPr>
          <p:spPr>
            <a:xfrm>
              <a:off x="499491" y="622934"/>
              <a:ext cx="2050542" cy="2050542"/>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Rectangle: Rounded Corners 4" descr="&#10;">
              <a:extLst>
                <a:ext uri="{FF2B5EF4-FFF2-40B4-BE49-F238E27FC236}">
                  <a16:creationId xmlns:a16="http://schemas.microsoft.com/office/drawing/2014/main" id="{C664FDB5-9436-3236-33B1-F65B1E9B3635}"/>
                </a:ext>
              </a:extLst>
            </p:cNvPr>
            <p:cNvSpPr txBox="1"/>
            <p:nvPr/>
          </p:nvSpPr>
          <p:spPr>
            <a:xfrm>
              <a:off x="599590" y="723033"/>
              <a:ext cx="1850344" cy="18503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en-US" sz="1100" u="sng" dirty="0">
                  <a:solidFill>
                    <a:srgbClr val="52CAB8"/>
                  </a:solidFill>
                  <a:latin typeface="Times New Roman"/>
                  <a:cs typeface="Times New Roman"/>
                </a:rPr>
                <a:t>Findings Language:</a:t>
              </a:r>
            </a:p>
            <a:p>
              <a:r>
                <a:rPr lang="en-US" sz="1100" dirty="0">
                  <a:solidFill>
                    <a:srgbClr val="52CAB8"/>
                  </a:solidFill>
                  <a:latin typeface="Times New Roman"/>
                  <a:cs typeface="Times New Roman"/>
                </a:rPr>
                <a:t>Documentation also indicated that the district has not adopted procedures to identify English learners who do not meet English proficiency benchmarks and has not established a process for the district/charter school to: </a:t>
              </a:r>
            </a:p>
            <a:p>
              <a:pPr marL="857250" lvl="1" indent="-400050">
                <a:buFont typeface="+mj-lt"/>
                <a:buAutoNum type="romanLcPeriod"/>
              </a:pPr>
              <a:r>
                <a:rPr lang="en-US" sz="1050" dirty="0">
                  <a:solidFill>
                    <a:srgbClr val="52CAB8"/>
                  </a:solidFill>
                  <a:latin typeface="Times New Roman"/>
                  <a:cs typeface="Times New Roman"/>
                </a:rPr>
                <a:t>identify areas in which identified English learners need improvement and establish personalized goals for the identified English learners to attain English proficiency; </a:t>
              </a:r>
            </a:p>
            <a:p>
              <a:pPr marL="857250" lvl="1" indent="-400050">
                <a:buFont typeface="+mj-lt"/>
                <a:buAutoNum type="romanLcPeriod"/>
              </a:pPr>
              <a:r>
                <a:rPr lang="en-US" sz="1050" dirty="0">
                  <a:solidFill>
                    <a:srgbClr val="52CAB8"/>
                  </a:solidFill>
                  <a:latin typeface="Times New Roman"/>
                  <a:cs typeface="Times New Roman"/>
                </a:rPr>
                <a:t>assess and track the progress of English learners in the identified areas of improvement; </a:t>
              </a:r>
            </a:p>
            <a:p>
              <a:pPr marL="857250" lvl="1" indent="-400050">
                <a:buFont typeface="+mj-lt"/>
                <a:buAutoNum type="romanLcPeriod"/>
              </a:pPr>
              <a:r>
                <a:rPr lang="en-US" sz="1050" dirty="0">
                  <a:solidFill>
                    <a:srgbClr val="52CAB8"/>
                  </a:solidFill>
                  <a:latin typeface="Times New Roman"/>
                  <a:cs typeface="Times New Roman"/>
                </a:rPr>
                <a:t>review resources and services available to identified English learners that may assist said learners in the identified areas of improvement; </a:t>
              </a:r>
            </a:p>
            <a:p>
              <a:pPr marL="857250" lvl="1" indent="-400050">
                <a:buFont typeface="+mj-lt"/>
                <a:buAutoNum type="romanLcPeriod"/>
              </a:pPr>
              <a:r>
                <a:rPr lang="en-US" sz="1050" dirty="0">
                  <a:solidFill>
                    <a:srgbClr val="52CAB8"/>
                  </a:solidFill>
                  <a:latin typeface="Times New Roman"/>
                  <a:cs typeface="Times New Roman"/>
                </a:rPr>
                <a:t>incorporate input from the  parents or legal guardian of the identified English learner as required under M.G.L. c. 71A, § 11.</a:t>
              </a:r>
            </a:p>
          </p:txBody>
        </p:sp>
      </p:grpSp>
      <p:grpSp>
        <p:nvGrpSpPr>
          <p:cNvPr id="13" name="Group 12" descr="Castañeda Three Prong Test Connections:&#10;Prong 2&#10;Click to view specific prompts">
            <a:extLst>
              <a:ext uri="{FF2B5EF4-FFF2-40B4-BE49-F238E27FC236}">
                <a16:creationId xmlns:a16="http://schemas.microsoft.com/office/drawing/2014/main" id="{B860F650-8584-5137-D9D6-41084498BAB7}"/>
              </a:ext>
            </a:extLst>
          </p:cNvPr>
          <p:cNvGrpSpPr/>
          <p:nvPr/>
        </p:nvGrpSpPr>
        <p:grpSpPr>
          <a:xfrm>
            <a:off x="5995851" y="994093"/>
            <a:ext cx="5056948" cy="1472779"/>
            <a:chOff x="499491" y="876022"/>
            <a:chExt cx="2050542" cy="2050542"/>
          </a:xfrm>
          <a:solidFill>
            <a:schemeClr val="bg1"/>
          </a:solidFill>
        </p:grpSpPr>
        <p:sp>
          <p:nvSpPr>
            <p:cNvPr id="14" name="Rectangle: Rounded Corners 13">
              <a:extLst>
                <a:ext uri="{FF2B5EF4-FFF2-40B4-BE49-F238E27FC236}">
                  <a16:creationId xmlns:a16="http://schemas.microsoft.com/office/drawing/2014/main" id="{3753120E-4DD9-7C2C-B71F-7269E35A8C28}"/>
                </a:ext>
              </a:extLst>
            </p:cNvPr>
            <p:cNvSpPr/>
            <p:nvPr/>
          </p:nvSpPr>
          <p:spPr>
            <a:xfrm>
              <a:off x="499491" y="876022"/>
              <a:ext cx="2050542" cy="2050542"/>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ectangle: Rounded Corners 4" descr="Castañeda Three Prong Test Connections:&#10;Prong 2&#10;Click to view specific prompts">
              <a:extLst>
                <a:ext uri="{FF2B5EF4-FFF2-40B4-BE49-F238E27FC236}">
                  <a16:creationId xmlns:a16="http://schemas.microsoft.com/office/drawing/2014/main" id="{B7C6B481-FE36-FA56-8329-00DE1A0A91FB}"/>
                </a:ext>
              </a:extLst>
            </p:cNvPr>
            <p:cNvSpPr txBox="1"/>
            <p:nvPr/>
          </p:nvSpPr>
          <p:spPr>
            <a:xfrm>
              <a:off x="599590" y="879321"/>
              <a:ext cx="1850344" cy="18503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000" dirty="0">
                  <a:solidFill>
                    <a:schemeClr val="tx1"/>
                  </a:solidFill>
                  <a:effectLst/>
                  <a:latin typeface="Times New Roman"/>
                  <a:ea typeface="Calibri" panose="020F0502020204030204" pitchFamily="34" charset="0"/>
                  <a:cs typeface="Times New Roman"/>
                </a:rPr>
                <a:t>Casta</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ñ</a:t>
              </a:r>
              <a:r>
                <a:rPr lang="en-US" sz="2000" dirty="0">
                  <a:solidFill>
                    <a:schemeClr val="tx1"/>
                  </a:solidFill>
                  <a:effectLst/>
                  <a:latin typeface="Times New Roman"/>
                  <a:ea typeface="Calibri" panose="020F0502020204030204" pitchFamily="34" charset="0"/>
                  <a:cs typeface="Times New Roman"/>
                </a:rPr>
                <a:t>eda Three Prong Test Connections:</a:t>
              </a:r>
            </a:p>
            <a:p>
              <a:pPr marL="457200" indent="-457200" algn="ctr" defTabSz="933450">
                <a:lnSpc>
                  <a:spcPct val="90000"/>
                </a:lnSpc>
                <a:spcBef>
                  <a:spcPct val="0"/>
                </a:spcBef>
                <a:spcAft>
                  <a:spcPct val="35000"/>
                </a:spcAft>
                <a:buAutoNum type="arabicPeriod"/>
              </a:pPr>
              <a:r>
                <a:rPr lang="en-US" sz="2000" dirty="0">
                  <a:solidFill>
                    <a:schemeClr val="accent1"/>
                  </a:solidFill>
                  <a:effectLst/>
                  <a:latin typeface="Times New Roman"/>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Prong 2</a:t>
              </a:r>
              <a:endParaRPr lang="en-US" sz="2000" dirty="0">
                <a:solidFill>
                  <a:schemeClr val="accent1"/>
                </a:solidFill>
                <a:latin typeface="Times New Roman"/>
                <a:ea typeface="Calibri" panose="020F0502020204030204" pitchFamily="34" charset="0"/>
                <a:cs typeface="Times New Roman"/>
              </a:endParaRPr>
            </a:p>
            <a:p>
              <a:pPr algn="ctr" defTabSz="933450">
                <a:lnSpc>
                  <a:spcPct val="90000"/>
                </a:lnSpc>
                <a:spcBef>
                  <a:spcPct val="0"/>
                </a:spcBef>
                <a:spcAft>
                  <a:spcPct val="35000"/>
                </a:spcAft>
              </a:pPr>
              <a:r>
                <a:rPr lang="en-US" sz="1200" dirty="0">
                  <a:solidFill>
                    <a:schemeClr val="tx1"/>
                  </a:solidFill>
                  <a:effectLst/>
                  <a:latin typeface="Times New Roman"/>
                  <a:ea typeface="Calibri" panose="020F0502020204030204" pitchFamily="34" charset="0"/>
                  <a:cs typeface="Times New Roman"/>
                </a:rPr>
                <a:t>Click to view specific prompts</a:t>
              </a:r>
            </a:p>
          </p:txBody>
        </p:sp>
      </p:grpSp>
      <p:grpSp>
        <p:nvGrpSpPr>
          <p:cNvPr id="31" name="Group 30">
            <a:extLst>
              <a:ext uri="{FF2B5EF4-FFF2-40B4-BE49-F238E27FC236}">
                <a16:creationId xmlns:a16="http://schemas.microsoft.com/office/drawing/2014/main" id="{3494DC6A-5E2A-8D02-22C5-903582AB916C}"/>
              </a:ext>
              <a:ext uri="{C183D7F6-B498-43B3-948B-1728B52AA6E4}">
                <adec:decorative xmlns:adec="http://schemas.microsoft.com/office/drawing/2017/decorative" val="1"/>
              </a:ext>
            </a:extLst>
          </p:cNvPr>
          <p:cNvGrpSpPr/>
          <p:nvPr/>
        </p:nvGrpSpPr>
        <p:grpSpPr>
          <a:xfrm>
            <a:off x="136771" y="2950616"/>
            <a:ext cx="7270258" cy="3558007"/>
            <a:chOff x="2320629" y="2672617"/>
            <a:chExt cx="8104472" cy="4103236"/>
          </a:xfrm>
        </p:grpSpPr>
        <p:pic>
          <p:nvPicPr>
            <p:cNvPr id="22" name="Picture 21" descr="Graphical user interface&#10;&#10;Description automatically generated">
              <a:extLst>
                <a:ext uri="{FF2B5EF4-FFF2-40B4-BE49-F238E27FC236}">
                  <a16:creationId xmlns:a16="http://schemas.microsoft.com/office/drawing/2014/main" id="{97903CDE-56E9-4DC1-DA7F-367677284C71}"/>
                </a:ext>
              </a:extLst>
            </p:cNvPr>
            <p:cNvPicPr>
              <a:picLocks noChangeAspect="1"/>
            </p:cNvPicPr>
            <p:nvPr/>
          </p:nvPicPr>
          <p:blipFill rotWithShape="1">
            <a:blip r:embed="rId3"/>
            <a:srcRect r="2126" b="-1"/>
            <a:stretch/>
          </p:blipFill>
          <p:spPr>
            <a:xfrm>
              <a:off x="2393176" y="2672617"/>
              <a:ext cx="8031925" cy="4103236"/>
            </a:xfrm>
            <a:prstGeom prst="rect">
              <a:avLst/>
            </a:prstGeom>
          </p:spPr>
        </p:pic>
        <p:sp>
          <p:nvSpPr>
            <p:cNvPr id="23" name="Oval 22">
              <a:extLst>
                <a:ext uri="{FF2B5EF4-FFF2-40B4-BE49-F238E27FC236}">
                  <a16:creationId xmlns:a16="http://schemas.microsoft.com/office/drawing/2014/main" id="{8428CDE8-7206-2EE7-7B25-2734CEA147D1}"/>
                </a:ext>
              </a:extLst>
            </p:cNvPr>
            <p:cNvSpPr/>
            <p:nvPr/>
          </p:nvSpPr>
          <p:spPr>
            <a:xfrm>
              <a:off x="2426028" y="4880966"/>
              <a:ext cx="2345939" cy="64936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269A79D-B9B4-A4E6-A425-55EFD380953B}"/>
                </a:ext>
              </a:extLst>
            </p:cNvPr>
            <p:cNvSpPr/>
            <p:nvPr/>
          </p:nvSpPr>
          <p:spPr>
            <a:xfrm>
              <a:off x="2320629" y="3899824"/>
              <a:ext cx="1968140" cy="5256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D0134B7-B2D1-D86A-7163-23B0475C5788}"/>
                </a:ext>
              </a:extLst>
            </p:cNvPr>
            <p:cNvSpPr/>
            <p:nvPr/>
          </p:nvSpPr>
          <p:spPr>
            <a:xfrm>
              <a:off x="5252064" y="4956705"/>
              <a:ext cx="1203085" cy="56123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DAB968-1D17-3914-0672-26FD9980BB40}"/>
                </a:ext>
              </a:extLst>
            </p:cNvPr>
            <p:cNvSpPr/>
            <p:nvPr/>
          </p:nvSpPr>
          <p:spPr>
            <a:xfrm>
              <a:off x="5252064" y="5964968"/>
              <a:ext cx="1335053" cy="56123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A8E7C69-F993-52BA-A054-360065D596CD}"/>
                </a:ext>
              </a:extLst>
            </p:cNvPr>
            <p:cNvSpPr/>
            <p:nvPr/>
          </p:nvSpPr>
          <p:spPr>
            <a:xfrm>
              <a:off x="8091508" y="2867761"/>
              <a:ext cx="1203085" cy="56123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1AC10E8-7CA2-42AD-AF14-43CB42173423}"/>
                </a:ext>
              </a:extLst>
            </p:cNvPr>
            <p:cNvSpPr/>
            <p:nvPr/>
          </p:nvSpPr>
          <p:spPr>
            <a:xfrm>
              <a:off x="5318049" y="3921174"/>
              <a:ext cx="1516384" cy="5256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C3E9D62-4162-A00F-B88F-A549E246EE26}"/>
                </a:ext>
              </a:extLst>
            </p:cNvPr>
            <p:cNvSpPr/>
            <p:nvPr/>
          </p:nvSpPr>
          <p:spPr>
            <a:xfrm>
              <a:off x="8140180" y="3922701"/>
              <a:ext cx="1423640" cy="5256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2055D5C-43DF-FDC2-EB45-CCFE71F79F68}"/>
                </a:ext>
              </a:extLst>
            </p:cNvPr>
            <p:cNvSpPr/>
            <p:nvPr/>
          </p:nvSpPr>
          <p:spPr>
            <a:xfrm>
              <a:off x="2393176" y="2867761"/>
              <a:ext cx="1355426" cy="56123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itle 36">
            <a:extLst>
              <a:ext uri="{FF2B5EF4-FFF2-40B4-BE49-F238E27FC236}">
                <a16:creationId xmlns:a16="http://schemas.microsoft.com/office/drawing/2014/main" id="{770C0E60-F117-F66F-E25E-40ADB0EFDA14}"/>
              </a:ext>
            </a:extLst>
          </p:cNvPr>
          <p:cNvSpPr>
            <a:spLocks noGrp="1"/>
          </p:cNvSpPr>
          <p:nvPr>
            <p:ph type="title"/>
          </p:nvPr>
        </p:nvSpPr>
        <p:spPr>
          <a:xfrm>
            <a:off x="1715652" y="34306"/>
            <a:ext cx="9182445" cy="547516"/>
          </a:xfrm>
          <a:solidFill>
            <a:schemeClr val="bg1"/>
          </a:solidFill>
        </p:spPr>
        <p:txBody>
          <a:bodyPr>
            <a:noAutofit/>
          </a:bodyPr>
          <a:lstStyle/>
          <a:p>
            <a:pPr defTabSz="933450">
              <a:spcAft>
                <a:spcPct val="35000"/>
              </a:spcAft>
            </a:pPr>
            <a:r>
              <a:rPr lang="en-US" sz="3600">
                <a:solidFill>
                  <a:schemeClr val="accent1"/>
                </a:solidFill>
                <a:latin typeface="Times New Roman"/>
                <a:ea typeface="+mj-lt"/>
                <a:cs typeface="Times New Roman"/>
              </a:rPr>
              <a:t>Non-compliance with benchmark requirements</a:t>
            </a:r>
            <a:endParaRPr lang="en-US" sz="3600">
              <a:solidFill>
                <a:schemeClr val="accent1"/>
              </a:solidFill>
            </a:endParaRPr>
          </a:p>
        </p:txBody>
      </p:sp>
      <p:grpSp>
        <p:nvGrpSpPr>
          <p:cNvPr id="2" name="Group 1" descr="Resources:&#10;OLA Benchmarking webpage&#10;HQIM for ESL rubric&#10;Features of High Quality ESL Instruction&#10;Collaboration Tool&#10;Quick reference guides (QRGs)&#10;">
            <a:extLst>
              <a:ext uri="{FF2B5EF4-FFF2-40B4-BE49-F238E27FC236}">
                <a16:creationId xmlns:a16="http://schemas.microsoft.com/office/drawing/2014/main" id="{B4D08299-275F-3569-F3DC-2294D2225332}"/>
              </a:ext>
            </a:extLst>
          </p:cNvPr>
          <p:cNvGrpSpPr/>
          <p:nvPr/>
        </p:nvGrpSpPr>
        <p:grpSpPr>
          <a:xfrm>
            <a:off x="8071088" y="2555324"/>
            <a:ext cx="3605326" cy="2173934"/>
            <a:chOff x="499491" y="876022"/>
            <a:chExt cx="2050542" cy="2050542"/>
          </a:xfrm>
          <a:solidFill>
            <a:schemeClr val="bg1"/>
          </a:solidFill>
        </p:grpSpPr>
        <p:sp>
          <p:nvSpPr>
            <p:cNvPr id="3" name="Rectangle: Rounded Corners 2">
              <a:extLst>
                <a:ext uri="{FF2B5EF4-FFF2-40B4-BE49-F238E27FC236}">
                  <a16:creationId xmlns:a16="http://schemas.microsoft.com/office/drawing/2014/main" id="{0F73AF89-A583-6B4C-3510-231EBB57042F}"/>
                </a:ext>
              </a:extLst>
            </p:cNvPr>
            <p:cNvSpPr/>
            <p:nvPr/>
          </p:nvSpPr>
          <p:spPr>
            <a:xfrm>
              <a:off x="499491" y="876022"/>
              <a:ext cx="2050542" cy="2050542"/>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Rectangle: Rounded Corners 4" descr="Resources:&#10;OLA Benchmarking webpage&#10;HQIM for ESL rubric&#10;Features of High Quality ESL Instruction&#10;Collaboration Tool&#10;Quick reference guides (QRGs)&#10;">
              <a:extLst>
                <a:ext uri="{FF2B5EF4-FFF2-40B4-BE49-F238E27FC236}">
                  <a16:creationId xmlns:a16="http://schemas.microsoft.com/office/drawing/2014/main" id="{BE9774DE-8B5A-19F4-DF2E-26ACC8B64844}"/>
                </a:ext>
              </a:extLst>
            </p:cNvPr>
            <p:cNvSpPr txBox="1"/>
            <p:nvPr/>
          </p:nvSpPr>
          <p:spPr>
            <a:xfrm>
              <a:off x="599590" y="976120"/>
              <a:ext cx="1850344" cy="18503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dirty="0">
                  <a:solidFill>
                    <a:schemeClr val="tx1"/>
                  </a:solidFill>
                  <a:effectLst/>
                  <a:latin typeface="Times New Roman"/>
                  <a:ea typeface="Calibri" panose="020F0502020204030204" pitchFamily="34" charset="0"/>
                  <a:cs typeface="Times New Roman"/>
                  <a:hlinkClick r:id="" action="ppaction://noaction"/>
                </a:rPr>
                <a:t>Resources:</a:t>
              </a:r>
              <a:endParaRPr lang="en-US" dirty="0">
                <a:solidFill>
                  <a:schemeClr val="tx1"/>
                </a:solidFill>
                <a:effectLst/>
                <a:latin typeface="Times New Roman"/>
                <a:ea typeface="Calibri" panose="020F0502020204030204" pitchFamily="34" charset="0"/>
                <a:cs typeface="Times New Roman"/>
              </a:endParaRPr>
            </a:p>
            <a:p>
              <a:pPr marL="457200" indent="-457200" defTabSz="933450">
                <a:lnSpc>
                  <a:spcPct val="90000"/>
                </a:lnSpc>
                <a:spcBef>
                  <a:spcPct val="0"/>
                </a:spcBef>
                <a:spcAft>
                  <a:spcPct val="35000"/>
                </a:spcAft>
                <a:buFont typeface="+mj-lt"/>
                <a:buAutoNum type="arabicPeriod"/>
              </a:pPr>
              <a:r>
                <a:rPr lang="en-US" sz="1600" dirty="0">
                  <a:solidFill>
                    <a:schemeClr val="tx1"/>
                  </a:solidFill>
                  <a:latin typeface="Times New Roman"/>
                  <a:ea typeface="Calibri" panose="020F0502020204030204" pitchFamily="34" charset="0"/>
                  <a:cs typeface="Times New Roman"/>
                  <a:hlinkClick r:id="rId4"/>
                </a:rPr>
                <a:t>OLA Benchmarking webpage</a:t>
              </a:r>
              <a:endParaRPr lang="en-US" sz="1600" dirty="0">
                <a:solidFill>
                  <a:schemeClr val="tx1"/>
                </a:solidFill>
                <a:latin typeface="Times New Roman"/>
                <a:ea typeface="Calibri" panose="020F0502020204030204" pitchFamily="34" charset="0"/>
                <a:cs typeface="Times New Roman"/>
              </a:endParaRPr>
            </a:p>
            <a:p>
              <a:pPr marL="457200" indent="-457200" defTabSz="933450">
                <a:lnSpc>
                  <a:spcPct val="90000"/>
                </a:lnSpc>
                <a:spcBef>
                  <a:spcPct val="0"/>
                </a:spcBef>
                <a:spcAft>
                  <a:spcPct val="35000"/>
                </a:spcAft>
                <a:buFont typeface="+mj-lt"/>
                <a:buAutoNum type="arabicPeriod"/>
              </a:pPr>
              <a:r>
                <a:rPr lang="en-US" sz="1600" dirty="0">
                  <a:solidFill>
                    <a:schemeClr val="tx1"/>
                  </a:solidFill>
                  <a:latin typeface="Times New Roman"/>
                  <a:ea typeface="Calibri" panose="020F0502020204030204" pitchFamily="34" charset="0"/>
                  <a:cs typeface="Times New Roman"/>
                </a:rPr>
                <a:t>HQIM for ESL rubric</a:t>
              </a:r>
            </a:p>
            <a:p>
              <a:pPr marL="457200" indent="-457200" defTabSz="933450">
                <a:lnSpc>
                  <a:spcPct val="90000"/>
                </a:lnSpc>
                <a:spcBef>
                  <a:spcPct val="0"/>
                </a:spcBef>
                <a:spcAft>
                  <a:spcPct val="35000"/>
                </a:spcAft>
                <a:buFont typeface="+mj-lt"/>
                <a:buAutoNum type="arabicPeriod"/>
              </a:pPr>
              <a:r>
                <a:rPr lang="en-US" sz="1600" dirty="0">
                  <a:solidFill>
                    <a:schemeClr val="tx1"/>
                  </a:solidFill>
                  <a:latin typeface="Times New Roman"/>
                  <a:ea typeface="Calibri" panose="020F0502020204030204" pitchFamily="34" charset="0"/>
                  <a:cs typeface="Times New Roman"/>
                </a:rPr>
                <a:t>Features of High Quality ESL Instruction</a:t>
              </a:r>
            </a:p>
            <a:p>
              <a:pPr marL="457200" indent="-457200" defTabSz="933450">
                <a:lnSpc>
                  <a:spcPct val="90000"/>
                </a:lnSpc>
                <a:spcBef>
                  <a:spcPct val="0"/>
                </a:spcBef>
                <a:spcAft>
                  <a:spcPct val="35000"/>
                </a:spcAft>
                <a:buFont typeface="+mj-lt"/>
                <a:buAutoNum type="arabicPeriod"/>
              </a:pPr>
              <a:r>
                <a:rPr lang="en-US" sz="1600" dirty="0">
                  <a:solidFill>
                    <a:schemeClr val="tx1"/>
                  </a:solidFill>
                  <a:latin typeface="Times New Roman"/>
                  <a:ea typeface="Calibri" panose="020F0502020204030204" pitchFamily="34" charset="0"/>
                  <a:cs typeface="Times New Roman"/>
                </a:rPr>
                <a:t>Collaboration Tool</a:t>
              </a:r>
            </a:p>
            <a:p>
              <a:pPr marL="457200" indent="-457200" defTabSz="933450">
                <a:lnSpc>
                  <a:spcPct val="90000"/>
                </a:lnSpc>
                <a:spcBef>
                  <a:spcPct val="0"/>
                </a:spcBef>
                <a:spcAft>
                  <a:spcPct val="35000"/>
                </a:spcAft>
                <a:buFont typeface="+mj-lt"/>
                <a:buAutoNum type="arabicPeriod"/>
              </a:pPr>
              <a:r>
                <a:rPr lang="en-US" sz="1600" dirty="0">
                  <a:solidFill>
                    <a:schemeClr val="tx1"/>
                  </a:solidFill>
                  <a:latin typeface="Times New Roman"/>
                  <a:ea typeface="Calibri" panose="020F0502020204030204" pitchFamily="34" charset="0"/>
                  <a:cs typeface="Times New Roman"/>
                </a:rPr>
                <a:t>Quick reference guides (QRGs)</a:t>
              </a:r>
              <a:endParaRPr lang="en-US" sz="1600" dirty="0">
                <a:solidFill>
                  <a:srgbClr val="70AD47"/>
                </a:solidFill>
                <a:latin typeface="Times New Roman"/>
                <a:ea typeface="Calibri" panose="020F0502020204030204" pitchFamily="34" charset="0"/>
                <a:cs typeface="Times New Roman"/>
              </a:endParaRPr>
            </a:p>
          </p:txBody>
        </p:sp>
      </p:grpSp>
      <p:grpSp>
        <p:nvGrpSpPr>
          <p:cNvPr id="5" name="Group 4" descr="Sample Action Plans:&#10;Low incidence&#10;Mid incidence&#10;High incidence">
            <a:extLst>
              <a:ext uri="{FF2B5EF4-FFF2-40B4-BE49-F238E27FC236}">
                <a16:creationId xmlns:a16="http://schemas.microsoft.com/office/drawing/2014/main" id="{B9062091-6D20-7741-0251-9958A89D22B7}"/>
              </a:ext>
            </a:extLst>
          </p:cNvPr>
          <p:cNvGrpSpPr/>
          <p:nvPr/>
        </p:nvGrpSpPr>
        <p:grpSpPr>
          <a:xfrm>
            <a:off x="8071088" y="4865524"/>
            <a:ext cx="3605326" cy="1811942"/>
            <a:chOff x="499491" y="876022"/>
            <a:chExt cx="2050542" cy="2050542"/>
          </a:xfrm>
          <a:solidFill>
            <a:schemeClr val="bg1"/>
          </a:solidFill>
        </p:grpSpPr>
        <p:sp>
          <p:nvSpPr>
            <p:cNvPr id="6" name="Rectangle: Rounded Corners 5">
              <a:extLst>
                <a:ext uri="{FF2B5EF4-FFF2-40B4-BE49-F238E27FC236}">
                  <a16:creationId xmlns:a16="http://schemas.microsoft.com/office/drawing/2014/main" id="{A6CC9B10-AF32-7AE5-D05F-53C908A21465}"/>
                </a:ext>
              </a:extLst>
            </p:cNvPr>
            <p:cNvSpPr/>
            <p:nvPr/>
          </p:nvSpPr>
          <p:spPr>
            <a:xfrm>
              <a:off x="499491" y="876022"/>
              <a:ext cx="2050542" cy="2050542"/>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Rectangle: Rounded Corners 4" descr="Sample Action Plans:&#10;Low incidence&#10;Mid incidence&#10;High incidence">
              <a:extLst>
                <a:ext uri="{FF2B5EF4-FFF2-40B4-BE49-F238E27FC236}">
                  <a16:creationId xmlns:a16="http://schemas.microsoft.com/office/drawing/2014/main" id="{D5DBEEE0-BA3D-FA56-15A4-B07A0A6D08FF}"/>
                </a:ext>
              </a:extLst>
            </p:cNvPr>
            <p:cNvSpPr txBox="1"/>
            <p:nvPr/>
          </p:nvSpPr>
          <p:spPr>
            <a:xfrm>
              <a:off x="599590" y="976121"/>
              <a:ext cx="1850344" cy="18503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000" dirty="0">
                  <a:solidFill>
                    <a:schemeClr val="tx1"/>
                  </a:solidFill>
                  <a:effectLst/>
                  <a:latin typeface="Times New Roman"/>
                  <a:ea typeface="Calibri" panose="020F0502020204030204" pitchFamily="34" charset="0"/>
                  <a:cs typeface="Times New Roman"/>
                </a:rPr>
                <a:t>Sample Action Plans:</a:t>
              </a:r>
            </a:p>
            <a:p>
              <a:pPr marL="457200" indent="-457200" defTabSz="933450">
                <a:lnSpc>
                  <a:spcPct val="90000"/>
                </a:lnSpc>
                <a:spcBef>
                  <a:spcPct val="0"/>
                </a:spcBef>
                <a:spcAft>
                  <a:spcPct val="35000"/>
                </a:spcAft>
                <a:buAutoNum type="arabicPeriod"/>
              </a:pPr>
              <a:r>
                <a:rPr lang="en-US" sz="2000" dirty="0">
                  <a:solidFill>
                    <a:srgbClr val="5B9BD5"/>
                  </a:solidFill>
                  <a:latin typeface="Times New Roman"/>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Low incidence</a:t>
              </a:r>
              <a:endParaRPr lang="en-US" sz="2000" dirty="0">
                <a:solidFill>
                  <a:srgbClr val="5B9BD5"/>
                </a:solidFill>
                <a:latin typeface="Times New Roman"/>
                <a:ea typeface="Calibri" panose="020F0502020204030204" pitchFamily="34" charset="0"/>
                <a:cs typeface="Times New Roman"/>
              </a:endParaRPr>
            </a:p>
            <a:p>
              <a:pPr marL="457200" indent="-457200" defTabSz="933450">
                <a:lnSpc>
                  <a:spcPct val="90000"/>
                </a:lnSpc>
                <a:spcBef>
                  <a:spcPct val="0"/>
                </a:spcBef>
                <a:spcAft>
                  <a:spcPct val="35000"/>
                </a:spcAft>
                <a:buAutoNum type="arabicPeriod"/>
              </a:pPr>
              <a:r>
                <a:rPr lang="en-US" sz="2000" dirty="0">
                  <a:solidFill>
                    <a:srgbClr val="52CAB8"/>
                  </a:solidFill>
                  <a:effectLst/>
                  <a:latin typeface="Times New Roman"/>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Mid incidence</a:t>
              </a:r>
              <a:endParaRPr lang="en-US" sz="2000" dirty="0">
                <a:solidFill>
                  <a:srgbClr val="52CAB8"/>
                </a:solidFill>
                <a:effectLst/>
                <a:latin typeface="Times New Roman"/>
                <a:ea typeface="Calibri" panose="020F0502020204030204" pitchFamily="34" charset="0"/>
                <a:cs typeface="Times New Roman"/>
              </a:endParaRPr>
            </a:p>
            <a:p>
              <a:pPr marL="457200" indent="-457200" defTabSz="933450">
                <a:lnSpc>
                  <a:spcPct val="90000"/>
                </a:lnSpc>
                <a:spcBef>
                  <a:spcPct val="0"/>
                </a:spcBef>
                <a:spcAft>
                  <a:spcPct val="35000"/>
                </a:spcAft>
                <a:buAutoNum type="arabicPeriod"/>
              </a:pPr>
              <a:r>
                <a:rPr lang="en-US" sz="2000" dirty="0">
                  <a:solidFill>
                    <a:srgbClr val="70AD47"/>
                  </a:solidFill>
                  <a:latin typeface="Times New Roman"/>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High incidence</a:t>
              </a:r>
              <a:endParaRPr lang="en-US" sz="1200" dirty="0">
                <a:solidFill>
                  <a:schemeClr val="tx1"/>
                </a:solidFill>
                <a:effectLst/>
                <a:latin typeface="Times New Roman"/>
                <a:ea typeface="Calibri" panose="020F0502020204030204" pitchFamily="34" charset="0"/>
                <a:cs typeface="Times New Roman"/>
              </a:endParaRPr>
            </a:p>
          </p:txBody>
        </p:sp>
      </p:grpSp>
    </p:spTree>
    <p:extLst>
      <p:ext uri="{BB962C8B-B14F-4D97-AF65-F5344CB8AC3E}">
        <p14:creationId xmlns:p14="http://schemas.microsoft.com/office/powerpoint/2010/main" val="328190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3A949E-3CB2-41FD-FCCE-AFA267B00C78}"/>
              </a:ext>
            </a:extLst>
          </p:cNvPr>
          <p:cNvSpPr>
            <a:spLocks noGrp="1"/>
          </p:cNvSpPr>
          <p:nvPr>
            <p:ph idx="1"/>
          </p:nvPr>
        </p:nvSpPr>
        <p:spPr/>
        <p:txBody>
          <a:bodyPr vert="horz" lIns="91440" tIns="45720" rIns="91440" bIns="45720" rtlCol="0" anchor="t">
            <a:normAutofit/>
          </a:bodyPr>
          <a:lstStyle/>
          <a:p>
            <a:pPr marL="0" indent="0">
              <a:buNone/>
            </a:pPr>
            <a:endParaRPr lang="en-US"/>
          </a:p>
        </p:txBody>
      </p:sp>
      <p:sp>
        <p:nvSpPr>
          <p:cNvPr id="3" name="Title 2">
            <a:extLst>
              <a:ext uri="{FF2B5EF4-FFF2-40B4-BE49-F238E27FC236}">
                <a16:creationId xmlns:a16="http://schemas.microsoft.com/office/drawing/2014/main" id="{9B4AEEB6-D631-9890-970E-7B862797F9DC}"/>
              </a:ext>
            </a:extLst>
          </p:cNvPr>
          <p:cNvSpPr>
            <a:spLocks noGrp="1"/>
          </p:cNvSpPr>
          <p:nvPr>
            <p:ph type="title"/>
          </p:nvPr>
        </p:nvSpPr>
        <p:spPr/>
        <p:txBody>
          <a:bodyPr/>
          <a:lstStyle/>
          <a:p>
            <a:r>
              <a:rPr lang="en-US">
                <a:latin typeface="Arial"/>
                <a:cs typeface="Times New Roman"/>
              </a:rPr>
              <a:t>Connections to Castañeda</a:t>
            </a:r>
            <a:endParaRPr lang="en-US">
              <a:latin typeface="Arial"/>
            </a:endParaRPr>
          </a:p>
        </p:txBody>
      </p:sp>
      <p:sp>
        <p:nvSpPr>
          <p:cNvPr id="4" name="Text Box 10" descr="PRONG 1:  The educational theory underlying the language assistance program is recognized as sound by some experts in the field or is considered a legitimate experimental strategy.">
            <a:extLst>
              <a:ext uri="{FF2B5EF4-FFF2-40B4-BE49-F238E27FC236}">
                <a16:creationId xmlns:a16="http://schemas.microsoft.com/office/drawing/2014/main" id="{051F5114-571E-D4A6-2E8A-2678DAB2302A}"/>
              </a:ext>
            </a:extLst>
          </p:cNvPr>
          <p:cNvSpPr txBox="1"/>
          <p:nvPr/>
        </p:nvSpPr>
        <p:spPr>
          <a:xfrm>
            <a:off x="906224" y="2089178"/>
            <a:ext cx="3551555" cy="1013551"/>
          </a:xfrm>
          <a:prstGeom prst="rect">
            <a:avLst/>
          </a:prstGeom>
          <a:solidFill>
            <a:schemeClr val="bg1"/>
          </a:solidFill>
          <a:ln w="190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107000"/>
              </a:lnSpc>
              <a:spcAft>
                <a:spcPts val="800"/>
              </a:spcAft>
            </a:pPr>
            <a:r>
              <a:rPr lang="en-US" sz="1400" b="1">
                <a:ln>
                  <a:noFill/>
                </a:ln>
                <a:solidFill>
                  <a:schemeClr val="accent1"/>
                </a:solidFill>
                <a:latin typeface="Times New Roman"/>
                <a:ea typeface="Calibri" panose="020F0502020204030204" pitchFamily="34" charset="0"/>
                <a:cs typeface="Times New Roman"/>
              </a:rPr>
              <a:t>PRONG 2: The program and practices used by the district are reasonably calculated to implement effectively the educational theory adopted by the district.</a:t>
            </a:r>
            <a:r>
              <a:rPr lang="en-US" sz="1300">
                <a:solidFill>
                  <a:schemeClr val="accent1"/>
                </a:solidFill>
                <a:latin typeface="Times New Roman"/>
                <a:ea typeface="Calibri" panose="020F0502020204030204" pitchFamily="34" charset="0"/>
                <a:cs typeface="Times New Roman"/>
              </a:rPr>
              <a:t> </a:t>
            </a:r>
            <a:endParaRPr lang="en-US" sz="120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B875237-BE32-362A-E5F3-C30CB44AFCA6}"/>
              </a:ext>
            </a:extLst>
          </p:cNvPr>
          <p:cNvSpPr/>
          <p:nvPr/>
        </p:nvSpPr>
        <p:spPr>
          <a:xfrm>
            <a:off x="4619679" y="2002587"/>
            <a:ext cx="7569170" cy="485337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mj-lt"/>
              <a:buAutoNum type="arabicPeriod"/>
            </a:pPr>
            <a:r>
              <a:rPr lang="en-US">
                <a:solidFill>
                  <a:schemeClr val="accent1"/>
                </a:solidFill>
              </a:rPr>
              <a:t>Please describe the ongoing monitoring of </a:t>
            </a:r>
            <a:r>
              <a:rPr lang="en-US" err="1">
                <a:solidFill>
                  <a:schemeClr val="accent1"/>
                </a:solidFill>
              </a:rPr>
              <a:t>ELs’</a:t>
            </a:r>
            <a:r>
              <a:rPr lang="en-US">
                <a:solidFill>
                  <a:schemeClr val="accent1"/>
                </a:solidFill>
              </a:rPr>
              <a:t> linguistic, academic and socio-emotional progress and the types of formative and summative assessments used by the district to provide rigorous learning experiences to ELs that accelerate their progress toward mastery of content standards and English language proficiency. If the district or its schools have not met their ELP benchmarks, did the district establish a process to:</a:t>
            </a:r>
          </a:p>
          <a:p>
            <a:pPr marL="800100" lvl="1" indent="-342900">
              <a:buFont typeface="+mj-lt"/>
              <a:buAutoNum type="arabicPeriod"/>
            </a:pPr>
            <a:r>
              <a:rPr lang="en-US">
                <a:solidFill>
                  <a:schemeClr val="accent1"/>
                </a:solidFill>
              </a:rPr>
              <a:t>Identify the areas in which identified ELs need improvement and establish personalized goals for attaining English proficiency; </a:t>
            </a:r>
          </a:p>
          <a:p>
            <a:pPr marL="800100" lvl="1" indent="-342900">
              <a:buFont typeface="+mj-lt"/>
              <a:buAutoNum type="arabicPeriod"/>
            </a:pPr>
            <a:r>
              <a:rPr lang="en-US">
                <a:solidFill>
                  <a:schemeClr val="accent1"/>
                </a:solidFill>
              </a:rPr>
              <a:t>Assess and track the progress of ELs who did not meet benchmarks in the identified areas in need of improvement;</a:t>
            </a:r>
          </a:p>
          <a:p>
            <a:pPr marL="800100" lvl="1" indent="-342900">
              <a:buFont typeface="+mj-lt"/>
              <a:buAutoNum type="arabicPeriod"/>
            </a:pPr>
            <a:r>
              <a:rPr lang="en-US">
                <a:solidFill>
                  <a:schemeClr val="accent1"/>
                </a:solidFill>
              </a:rPr>
              <a:t>Review resources and services available to assist ELs in the identified areas in need of improvement; </a:t>
            </a:r>
          </a:p>
          <a:p>
            <a:pPr marL="800100" lvl="1" indent="-342900">
              <a:buFont typeface="+mj-lt"/>
              <a:buAutoNum type="arabicPeriod"/>
            </a:pPr>
            <a:r>
              <a:rPr lang="en-US">
                <a:solidFill>
                  <a:schemeClr val="accent1"/>
                </a:solidFill>
              </a:rPr>
              <a:t>Incorporate input from the parents or legal guardian of the identified EL.</a:t>
            </a:r>
          </a:p>
          <a:p>
            <a:pPr marL="342900" indent="-342900">
              <a:buFont typeface="+mj-lt"/>
              <a:buAutoNum type="arabicPeriod"/>
            </a:pPr>
            <a:r>
              <a:rPr lang="en-US">
                <a:solidFill>
                  <a:schemeClr val="accent1"/>
                </a:solidFill>
              </a:rPr>
              <a:t>Please explain how the district provides instructional supports and services tailored to the unique academic and linguistic needs of ELs including SLIFE, ELSWD and newcomers.</a:t>
            </a:r>
          </a:p>
          <a:p>
            <a:pPr algn="ctr"/>
            <a:endParaRPr lang="en-US"/>
          </a:p>
        </p:txBody>
      </p:sp>
    </p:spTree>
    <p:extLst>
      <p:ext uri="{BB962C8B-B14F-4D97-AF65-F5344CB8AC3E}">
        <p14:creationId xmlns:p14="http://schemas.microsoft.com/office/powerpoint/2010/main" val="31401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2CAB8"/>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5588C7-FE97-7A51-A2B0-9492DCB15AF1}"/>
              </a:ext>
            </a:extLst>
          </p:cNvPr>
          <p:cNvSpPr>
            <a:spLocks noGrp="1"/>
          </p:cNvSpPr>
          <p:nvPr>
            <p:ph type="title"/>
          </p:nvPr>
        </p:nvSpPr>
        <p:spPr>
          <a:xfrm>
            <a:off x="1200150" y="1166608"/>
            <a:ext cx="10515600" cy="1325563"/>
          </a:xfrm>
        </p:spPr>
        <p:txBody>
          <a:bodyPr/>
          <a:lstStyle/>
          <a:p>
            <a:r>
              <a:rPr lang="en-US">
                <a:solidFill>
                  <a:srgbClr val="52CAB8"/>
                </a:solidFill>
              </a:rPr>
              <a:t>Resources</a:t>
            </a:r>
          </a:p>
        </p:txBody>
      </p:sp>
      <p:pic>
        <p:nvPicPr>
          <p:cNvPr id="18" name="Picture 17">
            <a:extLst>
              <a:ext uri="{FF2B5EF4-FFF2-40B4-BE49-F238E27FC236}">
                <a16:creationId xmlns:a16="http://schemas.microsoft.com/office/drawing/2014/main" id="{7A31CAEE-B1C0-DBE6-4EB1-B7C531B941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0661" y="3609088"/>
            <a:ext cx="1975554" cy="1866900"/>
          </a:xfrm>
          <a:prstGeom prst="rect">
            <a:avLst/>
          </a:prstGeom>
        </p:spPr>
      </p:pic>
      <p:pic>
        <p:nvPicPr>
          <p:cNvPr id="21" name="Picture 20">
            <a:extLst>
              <a:ext uri="{FF2B5EF4-FFF2-40B4-BE49-F238E27FC236}">
                <a16:creationId xmlns:a16="http://schemas.microsoft.com/office/drawing/2014/main" id="{ED5E9B9F-C9E2-09EF-3806-578DB07EE09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57668" y="3429000"/>
            <a:ext cx="2036547" cy="2569775"/>
          </a:xfrm>
          <a:prstGeom prst="rect">
            <a:avLst/>
          </a:prstGeom>
        </p:spPr>
      </p:pic>
      <p:pic>
        <p:nvPicPr>
          <p:cNvPr id="2" name="Picture 1">
            <a:extLst>
              <a:ext uri="{FF2B5EF4-FFF2-40B4-BE49-F238E27FC236}">
                <a16:creationId xmlns:a16="http://schemas.microsoft.com/office/drawing/2014/main" id="{ADFF0B78-1D96-C16B-E130-0D318FBEA5E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29507" y="3841553"/>
            <a:ext cx="2465373" cy="1726324"/>
          </a:xfrm>
          <a:prstGeom prst="rect">
            <a:avLst/>
          </a:prstGeom>
        </p:spPr>
      </p:pic>
      <p:pic>
        <p:nvPicPr>
          <p:cNvPr id="4" name="Picture 3">
            <a:extLst>
              <a:ext uri="{FF2B5EF4-FFF2-40B4-BE49-F238E27FC236}">
                <a16:creationId xmlns:a16="http://schemas.microsoft.com/office/drawing/2014/main" id="{D5B8BE32-A843-3E5F-D9A7-7F85994F6BD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5785" y="3841553"/>
            <a:ext cx="2465373" cy="2091727"/>
          </a:xfrm>
          <a:prstGeom prst="rect">
            <a:avLst/>
          </a:prstGeom>
        </p:spPr>
      </p:pic>
      <p:pic>
        <p:nvPicPr>
          <p:cNvPr id="5" name="Picture 4">
            <a:extLst>
              <a:ext uri="{FF2B5EF4-FFF2-40B4-BE49-F238E27FC236}">
                <a16:creationId xmlns:a16="http://schemas.microsoft.com/office/drawing/2014/main" id="{478CC8D6-9026-B9B8-FFC6-1A5E7BC6347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181998" y="3841553"/>
            <a:ext cx="2551903" cy="2572013"/>
          </a:xfrm>
          <a:prstGeom prst="rect">
            <a:avLst/>
          </a:prstGeom>
        </p:spPr>
      </p:pic>
      <p:grpSp>
        <p:nvGrpSpPr>
          <p:cNvPr id="8" name="Group 7">
            <a:extLst>
              <a:ext uri="{FF2B5EF4-FFF2-40B4-BE49-F238E27FC236}">
                <a16:creationId xmlns:a16="http://schemas.microsoft.com/office/drawing/2014/main" id="{C5552688-DADC-03EC-96BA-B93A49FD85D4}"/>
              </a:ext>
              <a:ext uri="{C183D7F6-B498-43B3-948B-1728B52AA6E4}">
                <adec:decorative xmlns:adec="http://schemas.microsoft.com/office/drawing/2017/decorative" val="1"/>
              </a:ext>
            </a:extLst>
          </p:cNvPr>
          <p:cNvGrpSpPr/>
          <p:nvPr/>
        </p:nvGrpSpPr>
        <p:grpSpPr>
          <a:xfrm>
            <a:off x="4158501" y="32416"/>
            <a:ext cx="8033499" cy="3028049"/>
            <a:chOff x="0" y="3766410"/>
            <a:chExt cx="8033499" cy="3028049"/>
          </a:xfrm>
        </p:grpSpPr>
        <p:pic>
          <p:nvPicPr>
            <p:cNvPr id="9" name="Picture 8" descr="Table&#10;&#10;Description automatically generated">
              <a:extLst>
                <a:ext uri="{FF2B5EF4-FFF2-40B4-BE49-F238E27FC236}">
                  <a16:creationId xmlns:a16="http://schemas.microsoft.com/office/drawing/2014/main" id="{A73AAE26-BC53-0DFC-7AE8-041522744BED}"/>
                </a:ext>
              </a:extLst>
            </p:cNvPr>
            <p:cNvPicPr>
              <a:picLocks noChangeAspect="1"/>
            </p:cNvPicPr>
            <p:nvPr/>
          </p:nvPicPr>
          <p:blipFill>
            <a:blip r:embed="rId9"/>
            <a:stretch>
              <a:fillRect/>
            </a:stretch>
          </p:blipFill>
          <p:spPr>
            <a:xfrm>
              <a:off x="3927668" y="3766410"/>
              <a:ext cx="4105831" cy="3028049"/>
            </a:xfrm>
            <a:prstGeom prst="rect">
              <a:avLst/>
            </a:prstGeom>
          </p:spPr>
        </p:pic>
        <p:pic>
          <p:nvPicPr>
            <p:cNvPr id="10" name="Picture 9">
              <a:extLst>
                <a:ext uri="{FF2B5EF4-FFF2-40B4-BE49-F238E27FC236}">
                  <a16:creationId xmlns:a16="http://schemas.microsoft.com/office/drawing/2014/main" id="{29919298-8717-61DD-64F3-2274D5535E45}"/>
                </a:ext>
              </a:extLst>
            </p:cNvPr>
            <p:cNvPicPr>
              <a:picLocks noChangeAspect="1"/>
            </p:cNvPicPr>
            <p:nvPr/>
          </p:nvPicPr>
          <p:blipFill>
            <a:blip r:embed="rId10"/>
            <a:stretch>
              <a:fillRect/>
            </a:stretch>
          </p:blipFill>
          <p:spPr>
            <a:xfrm>
              <a:off x="0" y="3783685"/>
              <a:ext cx="3899167" cy="2993501"/>
            </a:xfrm>
            <a:prstGeom prst="rect">
              <a:avLst/>
            </a:prstGeom>
          </p:spPr>
        </p:pic>
      </p:grpSp>
      <p:grpSp>
        <p:nvGrpSpPr>
          <p:cNvPr id="11" name="Group 10">
            <a:extLst>
              <a:ext uri="{FF2B5EF4-FFF2-40B4-BE49-F238E27FC236}">
                <a16:creationId xmlns:a16="http://schemas.microsoft.com/office/drawing/2014/main" id="{C7C8AD0D-2274-145B-6126-502817A4667E}"/>
              </a:ext>
              <a:ext uri="{C183D7F6-B498-43B3-948B-1728B52AA6E4}">
                <adec:decorative xmlns:adec="http://schemas.microsoft.com/office/drawing/2017/decorative" val="1"/>
              </a:ext>
            </a:extLst>
          </p:cNvPr>
          <p:cNvGrpSpPr/>
          <p:nvPr/>
        </p:nvGrpSpPr>
        <p:grpSpPr>
          <a:xfrm>
            <a:off x="98456" y="47673"/>
            <a:ext cx="4043579" cy="3641300"/>
            <a:chOff x="87375" y="87578"/>
            <a:chExt cx="4043579" cy="3641300"/>
          </a:xfrm>
        </p:grpSpPr>
        <p:pic>
          <p:nvPicPr>
            <p:cNvPr id="12" name="Picture 11" descr="Graphical user interface, text, application, email&#10;&#10;Description automatically generated">
              <a:extLst>
                <a:ext uri="{FF2B5EF4-FFF2-40B4-BE49-F238E27FC236}">
                  <a16:creationId xmlns:a16="http://schemas.microsoft.com/office/drawing/2014/main" id="{16D3A9BB-BF8C-B416-DB7C-E5DCD8DA5762}"/>
                </a:ext>
              </a:extLst>
            </p:cNvPr>
            <p:cNvPicPr>
              <a:picLocks noChangeAspect="1"/>
            </p:cNvPicPr>
            <p:nvPr/>
          </p:nvPicPr>
          <p:blipFill rotWithShape="1">
            <a:blip r:embed="rId11"/>
            <a:srcRect l="101" r="3087" b="4"/>
            <a:stretch/>
          </p:blipFill>
          <p:spPr>
            <a:xfrm>
              <a:off x="87375" y="87578"/>
              <a:ext cx="4043579" cy="2265776"/>
            </a:xfrm>
            <a:prstGeom prst="rect">
              <a:avLst/>
            </a:prstGeom>
          </p:spPr>
        </p:pic>
        <p:pic>
          <p:nvPicPr>
            <p:cNvPr id="13" name="Picture 12" descr="Table&#10;&#10;Description automatically generated with low confidence">
              <a:extLst>
                <a:ext uri="{FF2B5EF4-FFF2-40B4-BE49-F238E27FC236}">
                  <a16:creationId xmlns:a16="http://schemas.microsoft.com/office/drawing/2014/main" id="{1B36AF09-2EDE-9359-2586-D7CF0992858B}"/>
                </a:ext>
              </a:extLst>
            </p:cNvPr>
            <p:cNvPicPr>
              <a:picLocks noChangeAspect="1"/>
            </p:cNvPicPr>
            <p:nvPr/>
          </p:nvPicPr>
          <p:blipFill>
            <a:blip r:embed="rId12"/>
            <a:stretch>
              <a:fillRect/>
            </a:stretch>
          </p:blipFill>
          <p:spPr>
            <a:xfrm>
              <a:off x="529124" y="2370627"/>
              <a:ext cx="1833994" cy="1343401"/>
            </a:xfrm>
            <a:prstGeom prst="rect">
              <a:avLst/>
            </a:prstGeom>
          </p:spPr>
        </p:pic>
        <p:pic>
          <p:nvPicPr>
            <p:cNvPr id="30" name="Picture 29" descr="Table&#10;&#10;Description automatically generated">
              <a:extLst>
                <a:ext uri="{FF2B5EF4-FFF2-40B4-BE49-F238E27FC236}">
                  <a16:creationId xmlns:a16="http://schemas.microsoft.com/office/drawing/2014/main" id="{C93CD724-F187-CE0E-7DA4-75826F07FE30}"/>
                </a:ext>
              </a:extLst>
            </p:cNvPr>
            <p:cNvPicPr>
              <a:picLocks noChangeAspect="1"/>
            </p:cNvPicPr>
            <p:nvPr/>
          </p:nvPicPr>
          <p:blipFill>
            <a:blip r:embed="rId13"/>
            <a:stretch>
              <a:fillRect/>
            </a:stretch>
          </p:blipFill>
          <p:spPr>
            <a:xfrm>
              <a:off x="2454527" y="2370627"/>
              <a:ext cx="1242798" cy="1358251"/>
            </a:xfrm>
            <a:prstGeom prst="rect">
              <a:avLst/>
            </a:prstGeom>
          </p:spPr>
        </p:pic>
      </p:grpSp>
    </p:spTree>
    <p:custDataLst>
      <p:tags r:id="rId1"/>
    </p:custDataLst>
    <p:extLst>
      <p:ext uri="{BB962C8B-B14F-4D97-AF65-F5344CB8AC3E}">
        <p14:creationId xmlns:p14="http://schemas.microsoft.com/office/powerpoint/2010/main" val="299185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2CAB8"/>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5588C7-FE97-7A51-A2B0-9492DCB15AF1}"/>
              </a:ext>
            </a:extLst>
          </p:cNvPr>
          <p:cNvSpPr>
            <a:spLocks noGrp="1"/>
          </p:cNvSpPr>
          <p:nvPr>
            <p:ph type="title"/>
          </p:nvPr>
        </p:nvSpPr>
        <p:spPr>
          <a:xfrm>
            <a:off x="1200150" y="1166608"/>
            <a:ext cx="10515600" cy="1325563"/>
          </a:xfrm>
        </p:spPr>
        <p:txBody>
          <a:bodyPr/>
          <a:lstStyle/>
          <a:p>
            <a:r>
              <a:rPr lang="en-US" dirty="0">
                <a:solidFill>
                  <a:srgbClr val="52CAB8"/>
                </a:solidFill>
              </a:rPr>
              <a:t>High incidence</a:t>
            </a:r>
          </a:p>
        </p:txBody>
      </p:sp>
      <p:graphicFrame>
        <p:nvGraphicFramePr>
          <p:cNvPr id="3" name="Table 2">
            <a:extLst>
              <a:ext uri="{FF2B5EF4-FFF2-40B4-BE49-F238E27FC236}">
                <a16:creationId xmlns:a16="http://schemas.microsoft.com/office/drawing/2014/main" id="{EDF06CF2-9AAC-BD73-56AD-200C264A4D4F}"/>
              </a:ext>
            </a:extLst>
          </p:cNvPr>
          <p:cNvGraphicFramePr>
            <a:graphicFrameLocks noGrp="1"/>
          </p:cNvGraphicFramePr>
          <p:nvPr>
            <p:extLst>
              <p:ext uri="{D42A27DB-BD31-4B8C-83A1-F6EECF244321}">
                <p14:modId xmlns:p14="http://schemas.microsoft.com/office/powerpoint/2010/main" val="3424253483"/>
              </p:ext>
            </p:extLst>
          </p:nvPr>
        </p:nvGraphicFramePr>
        <p:xfrm>
          <a:off x="51954" y="761999"/>
          <a:ext cx="11961089" cy="6146928"/>
        </p:xfrm>
        <a:graphic>
          <a:graphicData uri="http://schemas.openxmlformats.org/drawingml/2006/table">
            <a:tbl>
              <a:tblPr firstRow="1" firstCol="1" bandRow="1">
                <a:tableStyleId>{5940675A-B579-460E-94D1-54222C63F5DA}</a:tableStyleId>
              </a:tblPr>
              <a:tblGrid>
                <a:gridCol w="1795786">
                  <a:extLst>
                    <a:ext uri="{9D8B030D-6E8A-4147-A177-3AD203B41FA5}">
                      <a16:colId xmlns:a16="http://schemas.microsoft.com/office/drawing/2014/main" val="3446492018"/>
                    </a:ext>
                  </a:extLst>
                </a:gridCol>
                <a:gridCol w="10165303">
                  <a:extLst>
                    <a:ext uri="{9D8B030D-6E8A-4147-A177-3AD203B41FA5}">
                      <a16:colId xmlns:a16="http://schemas.microsoft.com/office/drawing/2014/main" val="1891413741"/>
                    </a:ext>
                  </a:extLst>
                </a:gridCol>
              </a:tblGrid>
              <a:tr h="129886">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Title/Role(s) of Responsible Person(s)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EL Director, EL teachers, SEI teacher who teach Els who did not make progress on ACCESS </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extLst>
                  <a:ext uri="{0D108BD9-81ED-4DB2-BD59-A6C34878D82A}">
                    <a16:rowId xmlns:a16="http://schemas.microsoft.com/office/drawing/2014/main" val="2486740352"/>
                  </a:ext>
                </a:extLst>
              </a:tr>
              <a:tr h="332142">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LEA Outcome</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The district will have successfully created a procedure for identifying EL students who (i) have not met English proficiency benchmarks, establish personalized goals for the identified students; (ii)assess and track the progress of EL students in the identified area(s) of improvement; (iii)identify resources and services that are available to identified EL students that may assist them in identified areas of improvement; and (iv) incorporating input from parents and/or legal guardians.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extLst>
                  <a:ext uri="{0D108BD9-81ED-4DB2-BD59-A6C34878D82A}">
                    <a16:rowId xmlns:a16="http://schemas.microsoft.com/office/drawing/2014/main" val="487092438"/>
                  </a:ext>
                </a:extLst>
              </a:tr>
              <a:tr h="4465700">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Action Plan</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August 16, 2022, the district ELL Coordinator will create a procedure that will be used to identify EL Students who have not met proficiency benchmarks, establish personalized goals for each student; assess, monitor and track the progress of identified students; list and utilize the resources and services that are available to identified students, incorporating input from parents/legal guardians.</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September 2022, the district ELL Coordinator will have provided training to the district EL teachers on the use and implementation of the updated procedure, its corresponding data tracking sheets, resources and services available to assist learners who have not met personalized goals, and guidance for gathering input from parents and guardians (via either in person meetings with interpretation, Zoom call with interpretation or phone calls/home visits as per the family preference), as well as update the data tracker used to collect assessment, progress monitoring or other tracking data that will ensure the student is progressing towards or meeting their personalized goal(s). </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End of September 2022: This training will be repeated for SEI staff with EL teachers presenting and meeting with the SEI staff they collaborate with, specifically the staff who also teach Els who have an established personalized goal in an identified area of need. These meetings will take place during district provided collaboration time (i.e. in lieu of staff meeting or other district meeting in the month of September) and will allow time for the EL teacher to discuss the goal, the supports and scaffolds that will be implemented and the SEI teacher will be able to ask questions and begin planning to implement the supports and scaffolds in daily instruction.</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the end of September 2022, the beginning of the year benchmark (WIDA MODEL) will be utilized and data will be collected and analyzed in an EL team meeting. This data will be used to update students’ goals as well as adjust daily ESL instruction. EL teachers will be given collaboration time to meet with the team of teachers for each EL with a personalized goal to review the goal, supports, strategies and scaffolds that are to be used in daily instruction. EL teachers will coordinate with the family to ensure that there are options for input including: either in person meetings with interpretation, Zoom call with interpretation or phone calls/home visits as per the family preference; where the family will be presented with the new data, understand the adjustments made to the goal of their child, and provide insight into any changes they have seen at home in terms of the goal and any supports the family can provide at home.</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October 2022, there will be documentation included in the students' cumulative files and district EL files identifying those students who may not have met their personalized goals, identifying supports and services that have been implemented to assist with progress and documenting input from parents and/or guardians as well as update the data tracker used to collect assessment, progress monitoring or other tracking data that will ensure the student is progressing towards or meeting their personalized goal(s).</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the end of December 2022, middle of the year benchmark (WIDA MODEL) will be utilized and data will be collected and analyzed in an EL team meeting. This data will be used to update students’ goals as well as adjust daily ESL instruction. EL teachers will be given collaboration time to meet with the team of teachers for each EL with a personalized goal to review the goal, supports, strategies and scaffolds that are to be used in daily instruction. EL teachers will coordinate with the family to ensure that there are options for input including: either in person meetings with interpretation, Zoom call with interpretation or phone calls/home visits as per the family preference; where the family will be presented with the new data, understand the adjustments made to the goal of their child, and provide insight into any changes they have seen at home in terms of the goal and any supports the family can provide at home.</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the end of February 2023, all Els will have completed ACCESS testing</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the end of April 2023, end of the year benchmark (WIDA MODEL) will be utilized and data will be collected and analyzed in an EL team meeting. This data will be used to update students’ goals as well as adjust daily ESL instruction. EL teachers will be given collaboration time to meet with the team of teachers for each EL with a personalized goal to review the goal, supports, strategies and scaffolds that are to be used in daily instruction. EL teachers will coordinate with the family to ensure that there are options for input including: either in person meetings with interpretation, Zoom call with interpretation or phone calls/home visits as per the family preference; where the family will be presented with the new data, understand the adjustments made to the goal of their child, and provide insight into any changes they have seen at home in terms of the goal and any supports the family can provide at home.</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By the end of June 2023, ACCESS 2023 data will be analyzed in an EL team meeting. Any student not making progress will have a draft goal developed by the EL teacher. EL teachers will be given collaboration time to meet with the 2023-2024 team of teachers for each EL with a personalized goal to review the goal, supports, strategies and scaffolds that are to be used in daily instruction for the 2023-2024 school year. EL teachers will coordinate with the family to ensure that there are options for input including: either in person meetings with interpretation, Zoom call with interpretation or phone calls/home visits as per the family preference; where the family will be presented with the new data, understand the adjustments made to the goal of their child, and provide insight into any changes they have seen at home in terms of the goal and any supports the family can provide at home.</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extLst>
                  <a:ext uri="{0D108BD9-81ED-4DB2-BD59-A6C34878D82A}">
                    <a16:rowId xmlns:a16="http://schemas.microsoft.com/office/drawing/2014/main" val="3170163319"/>
                  </a:ext>
                </a:extLst>
              </a:tr>
              <a:tr h="619324">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Success Metrics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Documentation and supporting data will be included in the files of any students who have not met English Proficiency goals, to document the personalized goals, tracking, monitoring and parent input.</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EL department and applicable SEI staff complete the training in the benchmarking procedures</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EL and SEI staff utilize the student goals in daily instruction as evidenced by lesson and unit plans, data collection and collaborative meetings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extLst>
                  <a:ext uri="{0D108BD9-81ED-4DB2-BD59-A6C34878D82A}">
                    <a16:rowId xmlns:a16="http://schemas.microsoft.com/office/drawing/2014/main" val="4173310975"/>
                  </a:ext>
                </a:extLst>
              </a:tr>
              <a:tr h="599876">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Measurement Mechanism</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tc>
                  <a:txBody>
                    <a:bodyPr/>
                    <a:lstStyle/>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ELE Staff will conduct file reviews in August to identify those EL students who have not met English proficiency benchmarks and will establish personalized goals for each area, documenting efforts, assessment and tracking in student files.</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EL Director will provide training to EL department and SEI staff (as applicable) regarding the implementation of the benchmarking process and procedures as well as expectations for use in daily instruction in both ESL and SEI contexts</a:t>
                      </a:r>
                    </a:p>
                    <a:p>
                      <a:pPr marL="0" marR="0">
                        <a:lnSpc>
                          <a:spcPct val="107000"/>
                        </a:lnSpc>
                        <a:spcBef>
                          <a:spcPts val="0"/>
                        </a:spcBef>
                        <a:spcAft>
                          <a:spcPts val="800"/>
                        </a:spcAft>
                      </a:pPr>
                      <a:r>
                        <a:rPr lang="en-US" sz="800">
                          <a:effectLst/>
                          <a:latin typeface="Times New Roman" panose="02020603050405020304" pitchFamily="18" charset="0"/>
                          <a:cs typeface="Times New Roman" panose="02020603050405020304" pitchFamily="18" charset="0"/>
                        </a:rPr>
                        <a:t>El director will request exemplars of instructional planning from both EL and SEI staff throughout the year that have been adjusted to include the strategies, supports or scaffolds for Els with a personalized goal</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668" marR="1668" marT="1668" marB="1668">
                    <a:solidFill>
                      <a:schemeClr val="bg1"/>
                    </a:solidFill>
                  </a:tcPr>
                </a:tc>
                <a:extLst>
                  <a:ext uri="{0D108BD9-81ED-4DB2-BD59-A6C34878D82A}">
                    <a16:rowId xmlns:a16="http://schemas.microsoft.com/office/drawing/2014/main" val="4061766031"/>
                  </a:ext>
                </a:extLst>
              </a:tr>
            </a:tbl>
          </a:graphicData>
        </a:graphic>
      </p:graphicFrame>
      <p:sp>
        <p:nvSpPr>
          <p:cNvPr id="4" name="Rectangle 3">
            <a:extLst>
              <a:ext uri="{FF2B5EF4-FFF2-40B4-BE49-F238E27FC236}">
                <a16:creationId xmlns:a16="http://schemas.microsoft.com/office/drawing/2014/main" id="{7DB5DF96-9C68-1A75-C0B3-9B0E6FC9F7EB}"/>
              </a:ext>
              <a:ext uri="{C183D7F6-B498-43B3-948B-1728B52AA6E4}">
                <adec:decorative xmlns:adec="http://schemas.microsoft.com/office/drawing/2017/decorative" val="1"/>
              </a:ext>
            </a:extLst>
          </p:cNvPr>
          <p:cNvSpPr/>
          <p:nvPr/>
        </p:nvSpPr>
        <p:spPr>
          <a:xfrm>
            <a:off x="4562475" y="0"/>
            <a:ext cx="3067050" cy="458265"/>
          </a:xfrm>
          <a:prstGeom prst="rect">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450">
              <a:lnSpc>
                <a:spcPct val="90000"/>
              </a:lnSpc>
              <a:spcBef>
                <a:spcPct val="0"/>
              </a:spcBef>
              <a:spcAft>
                <a:spcPct val="35000"/>
              </a:spcAft>
            </a:pPr>
            <a:r>
              <a:rPr lang="en-US" sz="1800">
                <a:solidFill>
                  <a:schemeClr val="accent6">
                    <a:lumMod val="50000"/>
                  </a:schemeClr>
                </a:solidFill>
                <a:latin typeface="Times New Roman"/>
                <a:ea typeface="Calibri" panose="020F0502020204030204" pitchFamily="34" charset="0"/>
                <a:cs typeface="Times New Roman"/>
              </a:rPr>
              <a:t>High incidence</a:t>
            </a:r>
          </a:p>
        </p:txBody>
      </p:sp>
    </p:spTree>
    <p:extLst>
      <p:ext uri="{BB962C8B-B14F-4D97-AF65-F5344CB8AC3E}">
        <p14:creationId xmlns:p14="http://schemas.microsoft.com/office/powerpoint/2010/main" val="147462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82C7E-A02E-470A-9F8B-DD52A7246B7D}"/>
              </a:ext>
            </a:extLst>
          </p:cNvPr>
          <p:cNvSpPr>
            <a:spLocks noGrp="1"/>
          </p:cNvSpPr>
          <p:nvPr>
            <p:ph type="title"/>
          </p:nvPr>
        </p:nvSpPr>
        <p:spPr>
          <a:xfrm>
            <a:off x="965199" y="851517"/>
            <a:ext cx="5130795" cy="1461778"/>
          </a:xfrm>
        </p:spPr>
        <p:txBody>
          <a:bodyPr>
            <a:normAutofit/>
          </a:bodyPr>
          <a:lstStyle/>
          <a:p>
            <a:r>
              <a:rPr lang="en-US" sz="4000"/>
              <a:t>REMINDER:  CIMP or CAP for ELE 5</a:t>
            </a:r>
          </a:p>
        </p:txBody>
      </p:sp>
      <p:sp>
        <p:nvSpPr>
          <p:cNvPr id="3" name="Content Placeholder 2">
            <a:extLst>
              <a:ext uri="{FF2B5EF4-FFF2-40B4-BE49-F238E27FC236}">
                <a16:creationId xmlns:a16="http://schemas.microsoft.com/office/drawing/2014/main" id="{6943A907-2D78-4786-83E9-09AF6BE3092E}"/>
              </a:ext>
            </a:extLst>
          </p:cNvPr>
          <p:cNvSpPr>
            <a:spLocks noGrp="1"/>
          </p:cNvSpPr>
          <p:nvPr>
            <p:ph idx="1"/>
          </p:nvPr>
        </p:nvSpPr>
        <p:spPr>
          <a:xfrm>
            <a:off x="743145" y="1382751"/>
            <a:ext cx="5130794" cy="4326673"/>
          </a:xfrm>
        </p:spPr>
        <p:txBody>
          <a:bodyPr>
            <a:normAutofit/>
          </a:bodyPr>
          <a:lstStyle/>
          <a:p>
            <a:pPr marL="0" indent="0">
              <a:lnSpc>
                <a:spcPct val="90000"/>
              </a:lnSpc>
              <a:buNone/>
            </a:pPr>
            <a:r>
              <a:rPr lang="en-US" b="1" i="0">
                <a:effectLst/>
                <a:latin typeface="+mn-lt"/>
              </a:rPr>
              <a:t>When </a:t>
            </a:r>
            <a:r>
              <a:rPr lang="en-US" b="1">
                <a:latin typeface="+mn-lt"/>
              </a:rPr>
              <a:t>In Need </a:t>
            </a:r>
          </a:p>
          <a:p>
            <a:pPr marL="0" indent="0">
              <a:lnSpc>
                <a:spcPct val="90000"/>
              </a:lnSpc>
              <a:buNone/>
            </a:pPr>
            <a:r>
              <a:rPr lang="en-US" b="1">
                <a:latin typeface="+mn-lt"/>
              </a:rPr>
              <a:t>of an Extension</a:t>
            </a:r>
            <a:endParaRPr lang="en-US" b="1" i="0">
              <a:effectLst/>
              <a:latin typeface="+mn-lt"/>
            </a:endParaRPr>
          </a:p>
          <a:p>
            <a:pPr lvl="1">
              <a:lnSpc>
                <a:spcPct val="90000"/>
              </a:lnSpc>
            </a:pPr>
            <a:r>
              <a:rPr lang="en-US" sz="2400">
                <a:latin typeface="+mn-lt"/>
              </a:rPr>
              <a:t>Communication</a:t>
            </a:r>
          </a:p>
          <a:p>
            <a:pPr lvl="2">
              <a:lnSpc>
                <a:spcPct val="90000"/>
              </a:lnSpc>
            </a:pPr>
            <a:r>
              <a:rPr lang="en-US" sz="1800">
                <a:solidFill>
                  <a:srgbClr val="7030A0"/>
                </a:solidFill>
                <a:latin typeface="+mn-lt"/>
              </a:rPr>
              <a:t>Prior to due date </a:t>
            </a:r>
          </a:p>
          <a:p>
            <a:pPr lvl="1">
              <a:lnSpc>
                <a:spcPct val="90000"/>
              </a:lnSpc>
            </a:pPr>
            <a:r>
              <a:rPr lang="en-US" sz="2400">
                <a:latin typeface="+mn-lt"/>
              </a:rPr>
              <a:t>Documentation</a:t>
            </a:r>
          </a:p>
          <a:p>
            <a:pPr lvl="2">
              <a:lnSpc>
                <a:spcPct val="90000"/>
              </a:lnSpc>
            </a:pPr>
            <a:r>
              <a:rPr lang="en-US" sz="1800">
                <a:solidFill>
                  <a:srgbClr val="7030A0"/>
                </a:solidFill>
                <a:latin typeface="+mn-lt"/>
              </a:rPr>
              <a:t>Through TFM portal using original submission date</a:t>
            </a:r>
          </a:p>
          <a:p>
            <a:pPr lvl="1">
              <a:lnSpc>
                <a:spcPct val="90000"/>
              </a:lnSpc>
            </a:pPr>
            <a:r>
              <a:rPr lang="en-US" sz="2400">
                <a:latin typeface="+mn-lt"/>
              </a:rPr>
              <a:t>Timeline</a:t>
            </a:r>
          </a:p>
          <a:p>
            <a:pPr lvl="2">
              <a:lnSpc>
                <a:spcPct val="90000"/>
              </a:lnSpc>
            </a:pPr>
            <a:r>
              <a:rPr lang="en-US" sz="1800">
                <a:solidFill>
                  <a:srgbClr val="7030A0"/>
                </a:solidFill>
                <a:latin typeface="+mn-lt"/>
              </a:rPr>
              <a:t>Clearly stated</a:t>
            </a:r>
          </a:p>
          <a:p>
            <a:pPr marL="914400" lvl="2" indent="0">
              <a:lnSpc>
                <a:spcPct val="90000"/>
              </a:lnSpc>
              <a:buNone/>
            </a:pPr>
            <a:endParaRPr lang="en-US" sz="1800">
              <a:solidFill>
                <a:srgbClr val="7030A0"/>
              </a:solidFill>
              <a:latin typeface="+mn-lt"/>
            </a:endParaRPr>
          </a:p>
        </p:txBody>
      </p:sp>
      <p:sp>
        <p:nvSpPr>
          <p:cNvPr id="82" name="Freeform: Shape 8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quot;Deadline Extended&quot;">
            <a:extLst>
              <a:ext uri="{FF2B5EF4-FFF2-40B4-BE49-F238E27FC236}">
                <a16:creationId xmlns:a16="http://schemas.microsoft.com/office/drawing/2014/main" id="{45714553-A5F0-41AD-9C1F-1DB1A07B6D1A}"/>
              </a:ext>
            </a:extLst>
          </p:cNvPr>
          <p:cNvPicPr>
            <a:picLocks noChangeAspect="1"/>
          </p:cNvPicPr>
          <p:nvPr/>
        </p:nvPicPr>
        <p:blipFill>
          <a:blip r:embed="rId2"/>
          <a:stretch>
            <a:fillRect/>
          </a:stretch>
        </p:blipFill>
        <p:spPr>
          <a:xfrm>
            <a:off x="7535330" y="2105470"/>
            <a:ext cx="3217333" cy="3217333"/>
          </a:xfrm>
          <a:prstGeom prst="rect">
            <a:avLst/>
          </a:prstGeom>
        </p:spPr>
      </p:pic>
      <p:sp>
        <p:nvSpPr>
          <p:cNvPr id="4" name="Slide Number Placeholder 3">
            <a:extLst>
              <a:ext uri="{FF2B5EF4-FFF2-40B4-BE49-F238E27FC236}">
                <a16:creationId xmlns:a16="http://schemas.microsoft.com/office/drawing/2014/main" id="{454FB0D7-91C9-4E92-AE52-3C4E0CD1D3F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FF27229C-EC7B-4063-A33B-28A5E87E32ED}" type="slidenum">
              <a:rPr lang="zh-CN" altLang="en-US">
                <a:solidFill>
                  <a:schemeClr val="bg1"/>
                </a:solidFill>
              </a:rPr>
              <a:pPr algn="ctr">
                <a:spcAft>
                  <a:spcPts val="600"/>
                </a:spcAft>
              </a:pPr>
              <a:t>18</a:t>
            </a:fld>
            <a:endParaRPr lang="zh-CN" altLang="en-US">
              <a:solidFill>
                <a:schemeClr val="bg1"/>
              </a:solidFill>
            </a:endParaRPr>
          </a:p>
        </p:txBody>
      </p:sp>
    </p:spTree>
    <p:extLst>
      <p:ext uri="{BB962C8B-B14F-4D97-AF65-F5344CB8AC3E}">
        <p14:creationId xmlns:p14="http://schemas.microsoft.com/office/powerpoint/2010/main" val="339891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5294-1B36-441C-AD79-0D4AED74CCB7}"/>
              </a:ext>
            </a:extLst>
          </p:cNvPr>
          <p:cNvSpPr>
            <a:spLocks noGrp="1"/>
          </p:cNvSpPr>
          <p:nvPr>
            <p:ph type="title"/>
          </p:nvPr>
        </p:nvSpPr>
        <p:spPr/>
        <p:txBody>
          <a:bodyPr/>
          <a:lstStyle/>
          <a:p>
            <a:pPr algn="ctr"/>
            <a:r>
              <a:rPr lang="en-US">
                <a:solidFill>
                  <a:schemeClr val="accent1">
                    <a:lumMod val="50000"/>
                  </a:schemeClr>
                </a:solidFill>
                <a:latin typeface="Segoe UI Semibold"/>
                <a:cs typeface="Segoe UI Semibold"/>
              </a:rPr>
              <a:t>Compliance </a:t>
            </a:r>
            <a:br>
              <a:rPr lang="en-US">
                <a:solidFill>
                  <a:schemeClr val="accent1">
                    <a:lumMod val="50000"/>
                  </a:schemeClr>
                </a:solidFill>
                <a:latin typeface="Segoe UI Semibold"/>
                <a:cs typeface="Segoe UI Semibold"/>
              </a:rPr>
            </a:br>
            <a:r>
              <a:rPr lang="en-US">
                <a:solidFill>
                  <a:schemeClr val="accent1">
                    <a:lumMod val="50000"/>
                  </a:schemeClr>
                </a:solidFill>
                <a:latin typeface="Segoe UI Semibold"/>
                <a:cs typeface="Segoe UI Semibold"/>
              </a:rPr>
              <a:t>is the Floor, </a:t>
            </a:r>
            <a:br>
              <a:rPr lang="en-US">
                <a:solidFill>
                  <a:schemeClr val="accent1">
                    <a:lumMod val="50000"/>
                  </a:schemeClr>
                </a:solidFill>
                <a:latin typeface="Segoe UI Semibold"/>
                <a:cs typeface="Segoe UI Semibold"/>
              </a:rPr>
            </a:br>
            <a:r>
              <a:rPr lang="en-US">
                <a:solidFill>
                  <a:schemeClr val="accent1">
                    <a:lumMod val="50000"/>
                  </a:schemeClr>
                </a:solidFill>
                <a:latin typeface="Segoe UI Semibold"/>
                <a:cs typeface="Segoe UI Semibold"/>
              </a:rPr>
              <a:t>Not the Ceiling</a:t>
            </a:r>
            <a:endParaRPr lang="en-US">
              <a:solidFill>
                <a:schemeClr val="accent1">
                  <a:lumMod val="50000"/>
                </a:schemeClr>
              </a:solidFill>
            </a:endParaRPr>
          </a:p>
          <a:p>
            <a:endParaRPr lang="en-US"/>
          </a:p>
        </p:txBody>
      </p:sp>
      <p:sp>
        <p:nvSpPr>
          <p:cNvPr id="3" name="Text Placeholder 2">
            <a:extLst>
              <a:ext uri="{FF2B5EF4-FFF2-40B4-BE49-F238E27FC236}">
                <a16:creationId xmlns:a16="http://schemas.microsoft.com/office/drawing/2014/main" id="{0C675CFE-D210-51C8-33B8-95F376A516E0}"/>
              </a:ext>
            </a:extLst>
          </p:cNvPr>
          <p:cNvSpPr>
            <a:spLocks noGrp="1"/>
          </p:cNvSpPr>
          <p:nvPr>
            <p:ph type="body" idx="1"/>
          </p:nvPr>
        </p:nvSpPr>
        <p:spPr>
          <a:xfrm>
            <a:off x="2014959" y="3712387"/>
            <a:ext cx="8760107" cy="680314"/>
          </a:xfrm>
        </p:spPr>
        <p:txBody>
          <a:bodyPr vert="horz" lIns="91440" tIns="45720" rIns="91440" bIns="45720" rtlCol="0" anchor="t">
            <a:normAutofit/>
          </a:bodyPr>
          <a:lstStyle/>
          <a:p>
            <a:r>
              <a:rPr lang="en-US" b="1">
                <a:solidFill>
                  <a:schemeClr val="accent1">
                    <a:lumMod val="50000"/>
                  </a:schemeClr>
                </a:solidFill>
                <a:latin typeface="Arial"/>
                <a:cs typeface="Arial"/>
              </a:rPr>
              <a:t>IMPROVEMENT</a:t>
            </a:r>
            <a:r>
              <a:rPr lang="en-US">
                <a:latin typeface="Arial"/>
                <a:cs typeface="Arial"/>
              </a:rPr>
              <a:t>               </a:t>
            </a:r>
            <a:r>
              <a:rPr lang="en-US" b="1">
                <a:solidFill>
                  <a:schemeClr val="accent1">
                    <a:lumMod val="50000"/>
                  </a:schemeClr>
                </a:solidFill>
                <a:latin typeface="Arial"/>
                <a:cs typeface="Arial"/>
              </a:rPr>
              <a:t>COMPLIANCE</a:t>
            </a:r>
          </a:p>
        </p:txBody>
      </p:sp>
      <p:pic>
        <p:nvPicPr>
          <p:cNvPr id="4" name="Picture 4" descr="Image of a post-it note that says &quot;Just a friendly reminder&quot;">
            <a:extLst>
              <a:ext uri="{FF2B5EF4-FFF2-40B4-BE49-F238E27FC236}">
                <a16:creationId xmlns:a16="http://schemas.microsoft.com/office/drawing/2014/main" id="{D9C0B1E1-6C1A-1018-817E-9E35AC97FB9E}"/>
              </a:ext>
            </a:extLst>
          </p:cNvPr>
          <p:cNvPicPr>
            <a:picLocks noChangeAspect="1"/>
          </p:cNvPicPr>
          <p:nvPr/>
        </p:nvPicPr>
        <p:blipFill>
          <a:blip r:embed="rId2"/>
          <a:stretch>
            <a:fillRect/>
          </a:stretch>
        </p:blipFill>
        <p:spPr>
          <a:xfrm>
            <a:off x="538223" y="450712"/>
            <a:ext cx="2743200" cy="2985739"/>
          </a:xfrm>
          <a:prstGeom prst="rect">
            <a:avLst/>
          </a:prstGeom>
        </p:spPr>
      </p:pic>
      <p:pic>
        <p:nvPicPr>
          <p:cNvPr id="5" name="Picture 5" descr="Drawing of three stick figures running toward a target">
            <a:extLst>
              <a:ext uri="{FF2B5EF4-FFF2-40B4-BE49-F238E27FC236}">
                <a16:creationId xmlns:a16="http://schemas.microsoft.com/office/drawing/2014/main" id="{F4E180B9-59A8-4F1A-B2CB-F101C3AA8BB4}"/>
              </a:ext>
            </a:extLst>
          </p:cNvPr>
          <p:cNvPicPr>
            <a:picLocks noChangeAspect="1"/>
          </p:cNvPicPr>
          <p:nvPr/>
        </p:nvPicPr>
        <p:blipFill>
          <a:blip r:embed="rId3"/>
          <a:stretch>
            <a:fillRect/>
          </a:stretch>
        </p:blipFill>
        <p:spPr>
          <a:xfrm>
            <a:off x="4203539" y="4491952"/>
            <a:ext cx="2743200" cy="1211464"/>
          </a:xfrm>
          <a:prstGeom prst="rect">
            <a:avLst/>
          </a:prstGeom>
        </p:spPr>
      </p:pic>
      <p:sp>
        <p:nvSpPr>
          <p:cNvPr id="6" name="Arrow: Right 5" descr="arrow pointing right">
            <a:extLst>
              <a:ext uri="{FF2B5EF4-FFF2-40B4-BE49-F238E27FC236}">
                <a16:creationId xmlns:a16="http://schemas.microsoft.com/office/drawing/2014/main" id="{7087BE0E-34FB-085E-FE4F-10850E412D8D}"/>
              </a:ext>
            </a:extLst>
          </p:cNvPr>
          <p:cNvSpPr/>
          <p:nvPr/>
        </p:nvSpPr>
        <p:spPr>
          <a:xfrm>
            <a:off x="5083215" y="3665316"/>
            <a:ext cx="974202" cy="4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11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rawing of a group of people moving gears">
            <a:extLst>
              <a:ext uri="{FF2B5EF4-FFF2-40B4-BE49-F238E27FC236}">
                <a16:creationId xmlns:a16="http://schemas.microsoft.com/office/drawing/2014/main" id="{21F52865-B143-52FF-E939-1C25AE6A07A9}"/>
              </a:ext>
            </a:extLst>
          </p:cNvPr>
          <p:cNvPicPr>
            <a:picLocks noChangeAspect="1"/>
          </p:cNvPicPr>
          <p:nvPr/>
        </p:nvPicPr>
        <p:blipFill rotWithShape="1">
          <a:blip r:embed="rId2"/>
          <a:srcRect t="20886"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200" b="1">
                <a:solidFill>
                  <a:schemeClr val="tx1"/>
                </a:solidFill>
                <a:latin typeface="+mj-lt"/>
                <a:cs typeface="+mj-cs"/>
              </a:rPr>
              <a:t>Webinar Objective</a:t>
            </a:r>
            <a:r>
              <a:rPr lang="en-US" sz="2600">
                <a:solidFill>
                  <a:schemeClr val="tx1"/>
                </a:solidFill>
                <a:latin typeface="+mj-lt"/>
                <a:cs typeface="+mj-cs"/>
              </a:rPr>
              <a:t> </a:t>
            </a:r>
            <a:br>
              <a:rPr lang="en-US" sz="2600">
                <a:latin typeface="+mj-lt"/>
                <a:cs typeface="+mj-cs"/>
              </a:rPr>
            </a:br>
            <a:br>
              <a:rPr lang="en-US" sz="2600">
                <a:latin typeface="+mj-lt"/>
                <a:cs typeface="+mj-cs"/>
              </a:rPr>
            </a:br>
            <a:r>
              <a:rPr lang="en-US" sz="2600">
                <a:solidFill>
                  <a:schemeClr val="tx1"/>
                </a:solidFill>
                <a:latin typeface="+mj-lt"/>
                <a:cs typeface="+mj-cs"/>
              </a:rPr>
              <a:t>To build a district leader’s  understanding of the required </a:t>
            </a:r>
            <a:r>
              <a:rPr lang="en-US" sz="2600" b="1">
                <a:solidFill>
                  <a:schemeClr val="tx1"/>
                </a:solidFill>
                <a:latin typeface="+mj-lt"/>
                <a:cs typeface="+mj-cs"/>
              </a:rPr>
              <a:t>corrective cycle </a:t>
            </a:r>
            <a:r>
              <a:rPr lang="en-US" sz="2600">
                <a:solidFill>
                  <a:schemeClr val="tx1"/>
                </a:solidFill>
                <a:latin typeface="+mj-lt"/>
                <a:cs typeface="+mj-cs"/>
              </a:rPr>
              <a:t>following a </a:t>
            </a:r>
          </a:p>
          <a:p>
            <a:r>
              <a:rPr lang="en-US" sz="2600">
                <a:solidFill>
                  <a:schemeClr val="tx1"/>
                </a:solidFill>
                <a:latin typeface="+mj-lt"/>
                <a:cs typeface="+mj-cs"/>
              </a:rPr>
              <a:t>Tiered Focus Monitoring (</a:t>
            </a:r>
            <a:r>
              <a:rPr lang="en-US" sz="2600" b="1">
                <a:solidFill>
                  <a:schemeClr val="tx1"/>
                </a:solidFill>
                <a:latin typeface="+mj-lt"/>
                <a:cs typeface="+mj-cs"/>
              </a:rPr>
              <a:t>TFM</a:t>
            </a:r>
            <a:r>
              <a:rPr lang="en-US" sz="2600">
                <a:solidFill>
                  <a:schemeClr val="tx1"/>
                </a:solidFill>
                <a:latin typeface="+mj-lt"/>
                <a:cs typeface="+mj-cs"/>
              </a:rPr>
              <a:t>) Review</a:t>
            </a:r>
            <a:endParaRPr lang="en-US" sz="2600">
              <a:solidFill>
                <a:schemeClr val="tx1"/>
              </a:solidFill>
              <a:latin typeface="+mj-lt"/>
              <a:cs typeface="Calibri Light"/>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63317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uestions?">
            <a:extLst>
              <a:ext uri="{FF2B5EF4-FFF2-40B4-BE49-F238E27FC236}">
                <a16:creationId xmlns:a16="http://schemas.microsoft.com/office/drawing/2014/main" id="{0C41402D-846A-33DD-611F-A0313587CA7A}"/>
              </a:ext>
            </a:extLst>
          </p:cNvPr>
          <p:cNvPicPr>
            <a:picLocks noChangeAspect="1"/>
          </p:cNvPicPr>
          <p:nvPr/>
        </p:nvPicPr>
        <p:blipFill>
          <a:blip r:embed="rId2"/>
          <a:stretch>
            <a:fillRect/>
          </a:stretch>
        </p:blipFill>
        <p:spPr>
          <a:xfrm>
            <a:off x="1194122" y="1600920"/>
            <a:ext cx="4556567" cy="2942387"/>
          </a:xfrm>
          <a:prstGeom prst="rect">
            <a:avLst/>
          </a:prstGeom>
        </p:spPr>
      </p:pic>
      <p:sp>
        <p:nvSpPr>
          <p:cNvPr id="3" name="Title 5">
            <a:extLst>
              <a:ext uri="{FF2B5EF4-FFF2-40B4-BE49-F238E27FC236}">
                <a16:creationId xmlns:a16="http://schemas.microsoft.com/office/drawing/2014/main" id="{F7511885-9AFB-471D-F03D-AFD7D29FC3E2}"/>
              </a:ext>
            </a:extLst>
          </p:cNvPr>
          <p:cNvSpPr>
            <a:spLocks noGrp="1"/>
          </p:cNvSpPr>
          <p:nvPr/>
        </p:nvSpPr>
        <p:spPr>
          <a:xfrm>
            <a:off x="6093263" y="1237440"/>
            <a:ext cx="3859398" cy="3664749"/>
          </a:xfrm>
          <a:prstGeom prst="rect">
            <a:avLst/>
          </a:prstGeom>
          <a:solidFill>
            <a:schemeClr val="accent1">
              <a:lumMod val="75000"/>
            </a:schemeClr>
          </a:solidFill>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algn="ctr">
              <a:lnSpc>
                <a:spcPct val="150000"/>
              </a:lnSpc>
            </a:pPr>
            <a:r>
              <a:rPr lang="en-US" sz="2800" b="1" kern="1200">
                <a:latin typeface="+mj-lt"/>
                <a:ea typeface="+mj-ea"/>
                <a:cs typeface="+mj-cs"/>
              </a:rPr>
              <a:t>Sibel Hughes</a:t>
            </a:r>
            <a:br>
              <a:rPr lang="en-US" sz="2800" b="1">
                <a:latin typeface="+mj-lt"/>
                <a:cs typeface="+mj-cs"/>
              </a:rPr>
            </a:br>
            <a:r>
              <a:rPr lang="en-US" sz="2800" b="1">
                <a:latin typeface="+mj-lt"/>
                <a:cs typeface="Calibri Light"/>
              </a:rPr>
              <a:t>Samantha Kodak</a:t>
            </a:r>
            <a:endParaRPr lang="en-US" sz="2800" b="1">
              <a:latin typeface="+mj-lt"/>
              <a:cs typeface="+mj-cs"/>
            </a:endParaRPr>
          </a:p>
          <a:p>
            <a:pPr algn="ctr">
              <a:lnSpc>
                <a:spcPct val="150000"/>
              </a:lnSpc>
            </a:pPr>
            <a:r>
              <a:rPr lang="en-US" sz="2800" b="1">
                <a:latin typeface="+mj-lt"/>
                <a:cs typeface="+mj-cs"/>
              </a:rPr>
              <a:t>Judith Magloire</a:t>
            </a:r>
            <a:br>
              <a:rPr lang="en-US" sz="2800" b="1">
                <a:latin typeface="+mj-lt"/>
                <a:cs typeface="+mj-cs"/>
              </a:rPr>
            </a:br>
            <a:r>
              <a:rPr lang="en-US" sz="2800" b="1">
                <a:latin typeface="+mj-lt"/>
                <a:cs typeface="+mj-cs"/>
              </a:rPr>
              <a:t>Andy </a:t>
            </a:r>
            <a:r>
              <a:rPr lang="en-US" sz="2800" b="1" err="1">
                <a:latin typeface="+mj-lt"/>
                <a:cs typeface="+mj-cs"/>
              </a:rPr>
              <a:t>McDonie</a:t>
            </a:r>
            <a:br>
              <a:rPr lang="en-US" sz="2800" b="1">
                <a:latin typeface="+mj-lt"/>
                <a:cs typeface="+mj-cs"/>
              </a:rPr>
            </a:br>
            <a:r>
              <a:rPr lang="en-US" sz="2800" b="1">
                <a:latin typeface="+mj-lt"/>
                <a:cs typeface="+mj-cs"/>
              </a:rPr>
              <a:t>David Parker</a:t>
            </a:r>
            <a:br>
              <a:rPr lang="en-US" sz="2800" b="1" kern="1200">
                <a:latin typeface="+mj-lt"/>
                <a:cs typeface="+mj-cs"/>
              </a:rPr>
            </a:br>
            <a:r>
              <a:rPr lang="en-US" sz="2800" b="1" kern="1200">
                <a:latin typeface="+mj-lt"/>
                <a:ea typeface="+mj-ea"/>
                <a:cs typeface="+mj-cs"/>
              </a:rPr>
              <a:t>David Valade</a:t>
            </a:r>
            <a:endParaRPr lang="en-US" sz="2800" b="1" kern="1200">
              <a:latin typeface="+mj-lt"/>
              <a:cs typeface="Calibri Light"/>
            </a:endParaRPr>
          </a:p>
        </p:txBody>
      </p:sp>
      <p:sp>
        <p:nvSpPr>
          <p:cNvPr id="4" name="Title 3">
            <a:extLst>
              <a:ext uri="{FF2B5EF4-FFF2-40B4-BE49-F238E27FC236}">
                <a16:creationId xmlns:a16="http://schemas.microsoft.com/office/drawing/2014/main" id="{0691DB86-9BD0-1025-4A0C-9D00A68655F2}"/>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Questions?</a:t>
            </a:r>
          </a:p>
        </p:txBody>
      </p:sp>
    </p:spTree>
    <p:extLst>
      <p:ext uri="{BB962C8B-B14F-4D97-AF65-F5344CB8AC3E}">
        <p14:creationId xmlns:p14="http://schemas.microsoft.com/office/powerpoint/2010/main" val="208321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5294-1B36-441C-AD79-0D4AED74CCB7}"/>
              </a:ext>
            </a:extLst>
          </p:cNvPr>
          <p:cNvSpPr>
            <a:spLocks noGrp="1"/>
          </p:cNvSpPr>
          <p:nvPr>
            <p:ph type="title"/>
          </p:nvPr>
        </p:nvSpPr>
        <p:spPr/>
        <p:txBody>
          <a:bodyPr/>
          <a:lstStyle/>
          <a:p>
            <a:pPr algn="ctr"/>
            <a:r>
              <a:rPr lang="en-US" dirty="0">
                <a:solidFill>
                  <a:schemeClr val="accent1">
                    <a:lumMod val="50000"/>
                  </a:schemeClr>
                </a:solidFill>
                <a:latin typeface="Segoe UI Semibold"/>
                <a:cs typeface="Segoe UI Semibold"/>
              </a:rPr>
              <a:t>Compliance </a:t>
            </a:r>
            <a:br>
              <a:rPr lang="en-US" dirty="0">
                <a:solidFill>
                  <a:schemeClr val="accent1">
                    <a:lumMod val="50000"/>
                  </a:schemeClr>
                </a:solidFill>
                <a:latin typeface="Segoe UI Semibold"/>
                <a:cs typeface="Segoe UI Semibold"/>
              </a:rPr>
            </a:br>
            <a:r>
              <a:rPr lang="en-US" dirty="0">
                <a:solidFill>
                  <a:schemeClr val="accent1">
                    <a:lumMod val="50000"/>
                  </a:schemeClr>
                </a:solidFill>
                <a:latin typeface="Segoe UI Semibold"/>
                <a:cs typeface="Segoe UI Semibold"/>
              </a:rPr>
              <a:t>is the Floor, </a:t>
            </a:r>
            <a:br>
              <a:rPr lang="en-US" dirty="0">
                <a:solidFill>
                  <a:schemeClr val="accent1">
                    <a:lumMod val="50000"/>
                  </a:schemeClr>
                </a:solidFill>
                <a:latin typeface="Segoe UI Semibold"/>
                <a:cs typeface="Segoe UI Semibold"/>
              </a:rPr>
            </a:br>
            <a:r>
              <a:rPr lang="en-US" dirty="0">
                <a:solidFill>
                  <a:schemeClr val="accent1">
                    <a:lumMod val="50000"/>
                  </a:schemeClr>
                </a:solidFill>
                <a:latin typeface="Segoe UI Semibold"/>
                <a:cs typeface="Segoe UI Semibold"/>
              </a:rPr>
              <a:t>Not the Ceiling</a:t>
            </a:r>
            <a:endParaRPr lang="en-US" dirty="0">
              <a:solidFill>
                <a:schemeClr val="accent1">
                  <a:lumMod val="50000"/>
                </a:schemeClr>
              </a:solidFill>
            </a:endParaRPr>
          </a:p>
          <a:p>
            <a:endParaRPr lang="en-US" dirty="0"/>
          </a:p>
        </p:txBody>
      </p:sp>
      <p:pic>
        <p:nvPicPr>
          <p:cNvPr id="4" name="Picture 4" descr="Image of a post it note that says &quot;Just a friendly reminder&quot;">
            <a:extLst>
              <a:ext uri="{FF2B5EF4-FFF2-40B4-BE49-F238E27FC236}">
                <a16:creationId xmlns:a16="http://schemas.microsoft.com/office/drawing/2014/main" id="{D9C0B1E1-6C1A-1018-817E-9E35AC97FB9E}"/>
              </a:ext>
            </a:extLst>
          </p:cNvPr>
          <p:cNvPicPr>
            <a:picLocks noChangeAspect="1"/>
          </p:cNvPicPr>
          <p:nvPr/>
        </p:nvPicPr>
        <p:blipFill>
          <a:blip r:embed="rId2"/>
          <a:stretch>
            <a:fillRect/>
          </a:stretch>
        </p:blipFill>
        <p:spPr>
          <a:xfrm>
            <a:off x="538223" y="450712"/>
            <a:ext cx="2743200" cy="2985739"/>
          </a:xfrm>
          <a:prstGeom prst="rect">
            <a:avLst/>
          </a:prstGeom>
        </p:spPr>
      </p:pic>
      <p:sp>
        <p:nvSpPr>
          <p:cNvPr id="3" name="Text Placeholder 2">
            <a:extLst>
              <a:ext uri="{FF2B5EF4-FFF2-40B4-BE49-F238E27FC236}">
                <a16:creationId xmlns:a16="http://schemas.microsoft.com/office/drawing/2014/main" id="{0C675CFE-D210-51C8-33B8-95F376A516E0}"/>
              </a:ext>
            </a:extLst>
          </p:cNvPr>
          <p:cNvSpPr>
            <a:spLocks noGrp="1"/>
          </p:cNvSpPr>
          <p:nvPr>
            <p:ph type="body" idx="1"/>
          </p:nvPr>
        </p:nvSpPr>
        <p:spPr>
          <a:xfrm>
            <a:off x="2014959" y="3712387"/>
            <a:ext cx="8760107" cy="680314"/>
          </a:xfrm>
        </p:spPr>
        <p:txBody>
          <a:bodyPr vert="horz" lIns="91440" tIns="45720" rIns="91440" bIns="45720" rtlCol="0" anchor="t">
            <a:normAutofit/>
          </a:bodyPr>
          <a:lstStyle/>
          <a:p>
            <a:r>
              <a:rPr lang="en-US" b="1">
                <a:solidFill>
                  <a:schemeClr val="accent1">
                    <a:lumMod val="50000"/>
                  </a:schemeClr>
                </a:solidFill>
                <a:latin typeface="Arial"/>
                <a:cs typeface="Arial"/>
              </a:rPr>
              <a:t>IMPROVEMENT</a:t>
            </a:r>
            <a:r>
              <a:rPr lang="en-US">
                <a:latin typeface="Arial"/>
                <a:cs typeface="Arial"/>
              </a:rPr>
              <a:t>               </a:t>
            </a:r>
            <a:r>
              <a:rPr lang="en-US" b="1">
                <a:solidFill>
                  <a:schemeClr val="accent1">
                    <a:lumMod val="50000"/>
                  </a:schemeClr>
                </a:solidFill>
                <a:latin typeface="Arial"/>
                <a:cs typeface="Arial"/>
              </a:rPr>
              <a:t>COMPLIANCE</a:t>
            </a:r>
          </a:p>
        </p:txBody>
      </p:sp>
      <p:sp>
        <p:nvSpPr>
          <p:cNvPr id="6" name="Arrow: Right 5" descr="Arrow pointing right">
            <a:extLst>
              <a:ext uri="{FF2B5EF4-FFF2-40B4-BE49-F238E27FC236}">
                <a16:creationId xmlns:a16="http://schemas.microsoft.com/office/drawing/2014/main" id="{7087BE0E-34FB-085E-FE4F-10850E412D8D}"/>
              </a:ext>
            </a:extLst>
          </p:cNvPr>
          <p:cNvSpPr/>
          <p:nvPr/>
        </p:nvSpPr>
        <p:spPr>
          <a:xfrm>
            <a:off x="5083215" y="3665316"/>
            <a:ext cx="974202" cy="4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rawing of three stick figures running toward a target">
            <a:extLst>
              <a:ext uri="{FF2B5EF4-FFF2-40B4-BE49-F238E27FC236}">
                <a16:creationId xmlns:a16="http://schemas.microsoft.com/office/drawing/2014/main" id="{F4E180B9-59A8-4F1A-B2CB-F101C3AA8BB4}"/>
              </a:ext>
            </a:extLst>
          </p:cNvPr>
          <p:cNvPicPr>
            <a:picLocks noChangeAspect="1"/>
          </p:cNvPicPr>
          <p:nvPr/>
        </p:nvPicPr>
        <p:blipFill>
          <a:blip r:embed="rId3"/>
          <a:stretch>
            <a:fillRect/>
          </a:stretch>
        </p:blipFill>
        <p:spPr>
          <a:xfrm>
            <a:off x="4203539" y="4491952"/>
            <a:ext cx="2743200" cy="1211464"/>
          </a:xfrm>
          <a:prstGeom prst="rect">
            <a:avLst/>
          </a:prstGeom>
        </p:spPr>
      </p:pic>
    </p:spTree>
    <p:extLst>
      <p:ext uri="{BB962C8B-B14F-4D97-AF65-F5344CB8AC3E}">
        <p14:creationId xmlns:p14="http://schemas.microsoft.com/office/powerpoint/2010/main" val="189545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A4D8DF-90AE-FE80-CB10-5FCA84330EA4}"/>
              </a:ext>
              <a:ext uri="{C183D7F6-B498-43B3-948B-1728B52AA6E4}">
                <adec:decorative xmlns:adec="http://schemas.microsoft.com/office/drawing/2017/decorative" val="0"/>
              </a:ext>
            </a:extLst>
          </p:cNvPr>
          <p:cNvSpPr>
            <a:spLocks noGrp="1"/>
          </p:cNvSpPr>
          <p:nvPr>
            <p:ph idx="1"/>
          </p:nvPr>
        </p:nvSpPr>
        <p:spPr>
          <a:xfrm>
            <a:off x="838200" y="2086984"/>
            <a:ext cx="10226233" cy="2943319"/>
          </a:xfrm>
        </p:spPr>
        <p:txBody>
          <a:bodyPr vert="horz" lIns="91440" tIns="45720" rIns="91440" bIns="45720" rtlCol="0" anchor="t">
            <a:normAutofit/>
          </a:bodyPr>
          <a:lstStyle/>
          <a:p>
            <a:r>
              <a:rPr lang="en-US">
                <a:latin typeface="Arial"/>
                <a:cs typeface="Arial"/>
              </a:rPr>
              <a:t>Once the TFM onsite review is complete:</a:t>
            </a:r>
          </a:p>
          <a:p>
            <a:pPr lvl="1" algn="just">
              <a:lnSpc>
                <a:spcPct val="100000"/>
              </a:lnSpc>
            </a:pPr>
            <a:r>
              <a:rPr lang="en-US">
                <a:latin typeface="Arial"/>
                <a:cs typeface="Arial"/>
              </a:rPr>
              <a:t>Receive Draft Feedback Summary and have access to the draft of the TFM Report in WBMS. </a:t>
            </a:r>
          </a:p>
          <a:p>
            <a:pPr lvl="1" algn="just">
              <a:lnSpc>
                <a:spcPct val="100000"/>
              </a:lnSpc>
            </a:pPr>
            <a:r>
              <a:rPr lang="en-US">
                <a:latin typeface="Arial"/>
                <a:cs typeface="Arial"/>
              </a:rPr>
              <a:t>Submit a response if you don't agree with DESE comments.</a:t>
            </a:r>
          </a:p>
          <a:p>
            <a:pPr lvl="1" algn="just">
              <a:lnSpc>
                <a:spcPct val="100000"/>
              </a:lnSpc>
            </a:pPr>
            <a:r>
              <a:rPr lang="en-US">
                <a:latin typeface="Arial"/>
                <a:cs typeface="Arial"/>
              </a:rPr>
              <a:t>TFM Report will be created after OLA reviews the district's response.</a:t>
            </a:r>
          </a:p>
          <a:p>
            <a:pPr lvl="1" algn="just">
              <a:lnSpc>
                <a:spcPct val="100000"/>
              </a:lnSpc>
            </a:pPr>
            <a:r>
              <a:rPr lang="en-US">
                <a:latin typeface="Arial"/>
                <a:cs typeface="Arial"/>
              </a:rPr>
              <a:t>Any finding in the </a:t>
            </a:r>
            <a:r>
              <a:rPr lang="en-US" b="1">
                <a:latin typeface="Arial"/>
                <a:cs typeface="Arial"/>
              </a:rPr>
              <a:t>TFM Report</a:t>
            </a:r>
            <a:r>
              <a:rPr lang="en-US">
                <a:latin typeface="Arial"/>
                <a:cs typeface="Arial"/>
              </a:rPr>
              <a:t> requires development of a Continuous Improvement &amp; Monitoring Plan (</a:t>
            </a:r>
            <a:r>
              <a:rPr lang="en-US" b="1">
                <a:latin typeface="Arial"/>
                <a:cs typeface="Arial"/>
              </a:rPr>
              <a:t>CIMP</a:t>
            </a:r>
            <a:r>
              <a:rPr lang="en-US">
                <a:latin typeface="Arial"/>
                <a:cs typeface="Arial"/>
              </a:rPr>
              <a:t>). </a:t>
            </a:r>
          </a:p>
          <a:p>
            <a:pPr lvl="1" algn="just">
              <a:lnSpc>
                <a:spcPct val="100000"/>
              </a:lnSpc>
            </a:pPr>
            <a:endParaRPr lang="en-US"/>
          </a:p>
        </p:txBody>
      </p:sp>
      <p:sp>
        <p:nvSpPr>
          <p:cNvPr id="3" name="Title 2">
            <a:extLst>
              <a:ext uri="{FF2B5EF4-FFF2-40B4-BE49-F238E27FC236}">
                <a16:creationId xmlns:a16="http://schemas.microsoft.com/office/drawing/2014/main" id="{8A4CB663-33BC-9B61-88EB-2D8E69EC394F}"/>
              </a:ext>
            </a:extLst>
          </p:cNvPr>
          <p:cNvSpPr>
            <a:spLocks noGrp="1"/>
          </p:cNvSpPr>
          <p:nvPr>
            <p:ph type="title"/>
          </p:nvPr>
        </p:nvSpPr>
        <p:spPr/>
        <p:txBody>
          <a:bodyPr>
            <a:normAutofit fontScale="90000"/>
          </a:bodyPr>
          <a:lstStyle/>
          <a:p>
            <a:br>
              <a:rPr lang="en-US" dirty="0">
                <a:latin typeface="Arial"/>
                <a:cs typeface="Arial"/>
              </a:rPr>
            </a:br>
            <a:r>
              <a:rPr lang="en-US" dirty="0">
                <a:latin typeface="Arial"/>
                <a:cs typeface="Arial"/>
              </a:rPr>
              <a:t>What is next after the TFM review?</a:t>
            </a:r>
          </a:p>
          <a:p>
            <a:endParaRPr lang="en-US" dirty="0"/>
          </a:p>
        </p:txBody>
      </p:sp>
      <p:sp>
        <p:nvSpPr>
          <p:cNvPr id="4" name="TextBox 3">
            <a:extLst>
              <a:ext uri="{FF2B5EF4-FFF2-40B4-BE49-F238E27FC236}">
                <a16:creationId xmlns:a16="http://schemas.microsoft.com/office/drawing/2014/main" id="{9D2DF656-B9E1-F82B-A1B9-7B94B9371C6E}"/>
              </a:ext>
            </a:extLst>
          </p:cNvPr>
          <p:cNvSpPr txBox="1"/>
          <p:nvPr/>
        </p:nvSpPr>
        <p:spPr>
          <a:xfrm>
            <a:off x="3491698" y="5324355"/>
            <a:ext cx="5428162" cy="646331"/>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The district has 20 business days to submit the CIMP after the TFM report is issued.</a:t>
            </a:r>
            <a:endParaRPr lang="en-US" b="1">
              <a:cs typeface="Calibri" panose="020F0502020204030204"/>
            </a:endParaRPr>
          </a:p>
        </p:txBody>
      </p:sp>
    </p:spTree>
    <p:extLst>
      <p:ext uri="{BB962C8B-B14F-4D97-AF65-F5344CB8AC3E}">
        <p14:creationId xmlns:p14="http://schemas.microsoft.com/office/powerpoint/2010/main" val="301422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86984"/>
            <a:ext cx="4940461" cy="4052559"/>
          </a:xfrm>
        </p:spPr>
        <p:txBody>
          <a:bodyPr vert="horz" lIns="91440" tIns="45720" rIns="91440" bIns="45720" rtlCol="0" anchor="t">
            <a:normAutofit lnSpcReduction="10000"/>
          </a:bodyPr>
          <a:lstStyle/>
          <a:p>
            <a:pPr marL="285750">
              <a:spcBef>
                <a:spcPts val="0"/>
              </a:spcBef>
              <a:spcAft>
                <a:spcPts val="600"/>
              </a:spcAft>
              <a:buFont typeface="Arial,Sans-Serif" panose="020B0604020202020204" pitchFamily="34" charset="0"/>
            </a:pPr>
            <a:r>
              <a:rPr lang="en-US" b="1">
                <a:latin typeface="Calibri"/>
                <a:cs typeface="Arial"/>
              </a:rPr>
              <a:t>Preview </a:t>
            </a:r>
            <a:r>
              <a:rPr lang="en-US">
                <a:latin typeface="Calibri"/>
                <a:cs typeface="Arial"/>
              </a:rPr>
              <a:t>of final report</a:t>
            </a:r>
          </a:p>
          <a:p>
            <a:pPr marL="285750">
              <a:spcBef>
                <a:spcPts val="0"/>
              </a:spcBef>
              <a:spcAft>
                <a:spcPts val="600"/>
              </a:spcAft>
              <a:buFont typeface="Arial,Sans-Serif" panose="020B0604020202020204" pitchFamily="34" charset="0"/>
            </a:pPr>
            <a:r>
              <a:rPr lang="en-US">
                <a:latin typeface="Calibri"/>
                <a:cs typeface="Arial"/>
              </a:rPr>
              <a:t>Opportunity to agree or respond to documented finding(s)</a:t>
            </a:r>
          </a:p>
          <a:p>
            <a:pPr marL="285750">
              <a:spcBef>
                <a:spcPts val="0"/>
              </a:spcBef>
              <a:spcAft>
                <a:spcPts val="600"/>
              </a:spcAft>
              <a:buFont typeface="Arial,Sans-Serif" panose="020B0604020202020204" pitchFamily="34" charset="0"/>
            </a:pPr>
            <a:r>
              <a:rPr lang="en-US">
                <a:latin typeface="Calibri"/>
                <a:cs typeface="Arial"/>
              </a:rPr>
              <a:t>Response not required</a:t>
            </a:r>
          </a:p>
          <a:p>
            <a:pPr marL="285750">
              <a:spcBef>
                <a:spcPts val="0"/>
              </a:spcBef>
              <a:spcAft>
                <a:spcPts val="600"/>
              </a:spcAft>
              <a:buFont typeface="Arial,Sans-Serif" panose="020B0604020202020204" pitchFamily="34" charset="0"/>
            </a:pPr>
            <a:r>
              <a:rPr lang="en-US">
                <a:latin typeface="Calibri"/>
                <a:cs typeface="Arial"/>
              </a:rPr>
              <a:t>Upload any additional artifact with your response</a:t>
            </a:r>
          </a:p>
          <a:p>
            <a:pPr marL="285750">
              <a:spcBef>
                <a:spcPts val="0"/>
              </a:spcBef>
              <a:spcAft>
                <a:spcPts val="600"/>
              </a:spcAft>
              <a:buFont typeface="Arial,Sans-Serif" panose="020B0604020202020204" pitchFamily="34" charset="0"/>
            </a:pPr>
            <a:r>
              <a:rPr lang="en-US">
                <a:latin typeface="Calibri"/>
                <a:cs typeface="Arial"/>
              </a:rPr>
              <a:t>Draft Feedback Response  Acknowledgment notification from Department</a:t>
            </a:r>
            <a:r>
              <a:rPr lang="en-US">
                <a:latin typeface="Arial"/>
                <a:cs typeface="Arial"/>
              </a:rPr>
              <a:t>  </a:t>
            </a:r>
          </a:p>
          <a:p>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latin typeface="Segoe UI Semibold"/>
                <a:cs typeface="Segoe UI Semibold"/>
              </a:rPr>
              <a:t>CLARIFICATION: </a:t>
            </a:r>
            <a:r>
              <a:rPr lang="en-US" b="1" dirty="0">
                <a:latin typeface="Segoe UI Semibold"/>
                <a:cs typeface="Segoe UI Semibold"/>
              </a:rPr>
              <a:t>DRAFT FEEDBACK SUMMARY </a:t>
            </a:r>
            <a:endParaRPr lang="en-US" dirty="0"/>
          </a:p>
        </p:txBody>
      </p:sp>
      <p:pic>
        <p:nvPicPr>
          <p:cNvPr id="4" name="Picture 4" descr="Drawing of a pair of hands holding binoculars">
            <a:extLst>
              <a:ext uri="{FF2B5EF4-FFF2-40B4-BE49-F238E27FC236}">
                <a16:creationId xmlns:a16="http://schemas.microsoft.com/office/drawing/2014/main" id="{23A1A1CF-C5D9-841F-5125-E57D40931FD6}"/>
              </a:ext>
            </a:extLst>
          </p:cNvPr>
          <p:cNvPicPr>
            <a:picLocks noChangeAspect="1"/>
          </p:cNvPicPr>
          <p:nvPr/>
        </p:nvPicPr>
        <p:blipFill>
          <a:blip r:embed="rId2"/>
          <a:stretch>
            <a:fillRect/>
          </a:stretch>
        </p:blipFill>
        <p:spPr>
          <a:xfrm>
            <a:off x="7309413" y="2114741"/>
            <a:ext cx="2743200" cy="1606089"/>
          </a:xfrm>
          <a:prstGeom prst="rect">
            <a:avLst/>
          </a:prstGeom>
        </p:spPr>
      </p:pic>
      <p:pic>
        <p:nvPicPr>
          <p:cNvPr id="5" name="Picture 5" descr="&quot;Verify Email&quot;">
            <a:extLst>
              <a:ext uri="{FF2B5EF4-FFF2-40B4-BE49-F238E27FC236}">
                <a16:creationId xmlns:a16="http://schemas.microsoft.com/office/drawing/2014/main" id="{4496CCBA-621D-A1DD-E0DD-14D9671C743E}"/>
              </a:ext>
            </a:extLst>
          </p:cNvPr>
          <p:cNvPicPr>
            <a:picLocks noChangeAspect="1"/>
          </p:cNvPicPr>
          <p:nvPr/>
        </p:nvPicPr>
        <p:blipFill>
          <a:blip r:embed="rId3"/>
          <a:stretch>
            <a:fillRect/>
          </a:stretch>
        </p:blipFill>
        <p:spPr>
          <a:xfrm>
            <a:off x="7309413" y="4464496"/>
            <a:ext cx="2743200" cy="436856"/>
          </a:xfrm>
          <a:prstGeom prst="rect">
            <a:avLst/>
          </a:prstGeom>
        </p:spPr>
      </p:pic>
    </p:spTree>
    <p:extLst>
      <p:ext uri="{BB962C8B-B14F-4D97-AF65-F5344CB8AC3E}">
        <p14:creationId xmlns:p14="http://schemas.microsoft.com/office/powerpoint/2010/main" val="176689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B4487F-EC83-E683-2033-DC0C4B3758F8}"/>
              </a:ext>
            </a:extLst>
          </p:cNvPr>
          <p:cNvSpPr>
            <a:spLocks noGrp="1"/>
          </p:cNvSpPr>
          <p:nvPr>
            <p:ph sz="half" idx="1"/>
          </p:nvPr>
        </p:nvSpPr>
        <p:spPr>
          <a:xfrm>
            <a:off x="465860" y="2119256"/>
            <a:ext cx="5833661" cy="4057707"/>
          </a:xfrm>
        </p:spPr>
        <p:txBody>
          <a:bodyPr vert="horz" lIns="91440" tIns="45720" rIns="91440" bIns="45720" rtlCol="0" anchor="t">
            <a:normAutofit/>
          </a:bodyPr>
          <a:lstStyle/>
          <a:p>
            <a:r>
              <a:rPr lang="en-US">
                <a:latin typeface="Arial"/>
                <a:cs typeface="Arial"/>
              </a:rPr>
              <a:t>Log into the WBMS </a:t>
            </a:r>
            <a:r>
              <a:rPr lang="en-US" err="1">
                <a:latin typeface="Arial"/>
                <a:cs typeface="Arial"/>
              </a:rPr>
              <a:t>PQAWebmonitoring</a:t>
            </a:r>
            <a:r>
              <a:rPr lang="en-US">
                <a:latin typeface="Arial"/>
                <a:cs typeface="Arial"/>
              </a:rPr>
              <a:t> system in the DESE Security Portal.</a:t>
            </a:r>
          </a:p>
          <a:p>
            <a:r>
              <a:rPr lang="en-US">
                <a:latin typeface="Arial"/>
                <a:cs typeface="Arial"/>
              </a:rPr>
              <a:t>Select </a:t>
            </a:r>
            <a:r>
              <a:rPr lang="en-US" b="1">
                <a:latin typeface="Arial"/>
                <a:cs typeface="Arial"/>
              </a:rPr>
              <a:t>OLA Tier Review.</a:t>
            </a:r>
            <a:endParaRPr lang="en-US" b="1"/>
          </a:p>
          <a:p>
            <a:pPr>
              <a:lnSpc>
                <a:spcPct val="100000"/>
              </a:lnSpc>
            </a:pPr>
            <a:r>
              <a:rPr lang="en-US">
                <a:latin typeface="Arial"/>
                <a:cs typeface="Arial"/>
              </a:rPr>
              <a:t>Go to the Go to the </a:t>
            </a:r>
            <a:r>
              <a:rPr lang="en-US" b="1">
                <a:latin typeface="Arial"/>
                <a:cs typeface="Arial"/>
              </a:rPr>
              <a:t>Feedback/CIMP </a:t>
            </a:r>
            <a:r>
              <a:rPr lang="en-US">
                <a:latin typeface="Arial"/>
                <a:cs typeface="Arial"/>
              </a:rPr>
              <a:t>menu option.</a:t>
            </a:r>
          </a:p>
          <a:p>
            <a:r>
              <a:rPr lang="en-US">
                <a:latin typeface="Arial"/>
                <a:cs typeface="Arial"/>
              </a:rPr>
              <a:t>Select the </a:t>
            </a:r>
            <a:r>
              <a:rPr lang="en-US" b="1">
                <a:latin typeface="Arial"/>
                <a:cs typeface="Arial"/>
              </a:rPr>
              <a:t>CIMP Summary</a:t>
            </a:r>
            <a:r>
              <a:rPr lang="en-US">
                <a:latin typeface="Arial"/>
                <a:cs typeface="Arial"/>
              </a:rPr>
              <a:t> to review the findings and enter your CIMP.</a:t>
            </a:r>
            <a:endParaRPr lang="en-US"/>
          </a:p>
        </p:txBody>
      </p:sp>
      <p:pic>
        <p:nvPicPr>
          <p:cNvPr id="5" name="Picture 5" descr="Screenshot of WBMS portal">
            <a:extLst>
              <a:ext uri="{FF2B5EF4-FFF2-40B4-BE49-F238E27FC236}">
                <a16:creationId xmlns:a16="http://schemas.microsoft.com/office/drawing/2014/main" id="{DE4779A4-CDA5-D1C5-A00D-2B96DD118300}"/>
              </a:ext>
            </a:extLst>
          </p:cNvPr>
          <p:cNvPicPr>
            <a:picLocks noGrp="1" noChangeAspect="1"/>
          </p:cNvPicPr>
          <p:nvPr>
            <p:ph sz="half" idx="2"/>
          </p:nvPr>
        </p:nvPicPr>
        <p:blipFill>
          <a:blip r:embed="rId2"/>
          <a:stretch>
            <a:fillRect/>
          </a:stretch>
        </p:blipFill>
        <p:spPr>
          <a:xfrm>
            <a:off x="6374757" y="2734620"/>
            <a:ext cx="5181600" cy="1785257"/>
          </a:xfrm>
        </p:spPr>
      </p:pic>
      <p:sp>
        <p:nvSpPr>
          <p:cNvPr id="4" name="Title 3">
            <a:extLst>
              <a:ext uri="{FF2B5EF4-FFF2-40B4-BE49-F238E27FC236}">
                <a16:creationId xmlns:a16="http://schemas.microsoft.com/office/drawing/2014/main" id="{C5B3E00F-2C1B-1157-020F-32EFF96A245B}"/>
              </a:ext>
            </a:extLst>
          </p:cNvPr>
          <p:cNvSpPr>
            <a:spLocks noGrp="1"/>
          </p:cNvSpPr>
          <p:nvPr>
            <p:ph type="title"/>
          </p:nvPr>
        </p:nvSpPr>
        <p:spPr/>
        <p:txBody>
          <a:bodyPr/>
          <a:lstStyle/>
          <a:p>
            <a:r>
              <a:rPr lang="en-US">
                <a:latin typeface="Arial"/>
                <a:cs typeface="Arial"/>
              </a:rPr>
              <a:t>CIMP PROCESS (1)</a:t>
            </a:r>
          </a:p>
        </p:txBody>
      </p:sp>
    </p:spTree>
    <p:extLst>
      <p:ext uri="{BB962C8B-B14F-4D97-AF65-F5344CB8AC3E}">
        <p14:creationId xmlns:p14="http://schemas.microsoft.com/office/powerpoint/2010/main" val="313210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74C4D-759A-637D-0DBF-507D42F23530}"/>
              </a:ext>
            </a:extLst>
          </p:cNvPr>
          <p:cNvSpPr>
            <a:spLocks noGrp="1"/>
          </p:cNvSpPr>
          <p:nvPr>
            <p:ph idx="1"/>
          </p:nvPr>
        </p:nvSpPr>
        <p:spPr/>
        <p:txBody>
          <a:bodyPr vert="horz" lIns="91440" tIns="45720" rIns="91440" bIns="45720" rtlCol="0" anchor="t">
            <a:normAutofit fontScale="62500" lnSpcReduction="20000"/>
          </a:bodyPr>
          <a:lstStyle/>
          <a:p>
            <a:pPr algn="just">
              <a:lnSpc>
                <a:spcPct val="100000"/>
              </a:lnSpc>
            </a:pPr>
            <a:r>
              <a:rPr lang="en-US">
                <a:solidFill>
                  <a:schemeClr val="accent1">
                    <a:lumMod val="50000"/>
                  </a:schemeClr>
                </a:solidFill>
                <a:latin typeface="Segoe UI"/>
                <a:cs typeface="Segoe UI"/>
              </a:rPr>
              <a:t>The CIMP has </a:t>
            </a:r>
            <a:r>
              <a:rPr lang="en-US" b="1">
                <a:solidFill>
                  <a:schemeClr val="accent1">
                    <a:lumMod val="50000"/>
                  </a:schemeClr>
                </a:solidFill>
                <a:latin typeface="Segoe UI"/>
                <a:cs typeface="Segoe UI"/>
              </a:rPr>
              <a:t>6 fields </a:t>
            </a:r>
            <a:r>
              <a:rPr lang="en-US">
                <a:solidFill>
                  <a:schemeClr val="accent1">
                    <a:lumMod val="50000"/>
                  </a:schemeClr>
                </a:solidFill>
                <a:latin typeface="Segoe UI"/>
                <a:cs typeface="Segoe UI"/>
              </a:rPr>
              <a:t>you will need to complete: </a:t>
            </a:r>
            <a:endParaRPr lang="en-US">
              <a:solidFill>
                <a:schemeClr val="accent1">
                  <a:lumMod val="50000"/>
                </a:schemeClr>
              </a:solidFill>
            </a:endParaRPr>
          </a:p>
          <a:p>
            <a:pPr algn="just">
              <a:lnSpc>
                <a:spcPct val="100000"/>
              </a:lnSpc>
            </a:pPr>
            <a:endParaRPr lang="en-US"/>
          </a:p>
          <a:p>
            <a:pPr marL="800100" lvl="1" indent="-342900" algn="just">
              <a:lnSpc>
                <a:spcPct val="100000"/>
              </a:lnSpc>
              <a:buAutoNum type="arabicPeriod"/>
            </a:pPr>
            <a:r>
              <a:rPr lang="en-US" b="1">
                <a:latin typeface="Segoe UI"/>
                <a:cs typeface="Segoe UI"/>
              </a:rPr>
              <a:t>Title/Role </a:t>
            </a:r>
            <a:r>
              <a:rPr lang="en-US">
                <a:latin typeface="Segoe UI"/>
                <a:cs typeface="Segoe UI"/>
              </a:rPr>
              <a:t>of Responsible Person(s)</a:t>
            </a:r>
            <a:endParaRPr lang="en-US"/>
          </a:p>
          <a:p>
            <a:pPr marL="800100" lvl="1" indent="-342900" algn="just">
              <a:lnSpc>
                <a:spcPct val="100000"/>
              </a:lnSpc>
              <a:buAutoNum type="arabicPeriod"/>
            </a:pPr>
            <a:r>
              <a:rPr lang="en-US" b="1">
                <a:solidFill>
                  <a:schemeClr val="accent1">
                    <a:lumMod val="50000"/>
                  </a:schemeClr>
                </a:solidFill>
                <a:latin typeface="Segoe UI"/>
                <a:cs typeface="Segoe UI"/>
              </a:rPr>
              <a:t>LEA Outcome: </a:t>
            </a:r>
            <a:r>
              <a:rPr lang="en-US">
                <a:solidFill>
                  <a:schemeClr val="accent1">
                    <a:lumMod val="50000"/>
                  </a:schemeClr>
                </a:solidFill>
                <a:latin typeface="Segoe UI"/>
                <a:cs typeface="Segoe UI"/>
              </a:rPr>
              <a:t>a brief narrative (description/overview) of the anticipated outcome(s) from the CIMP activities. </a:t>
            </a:r>
            <a:endParaRPr lang="en-US">
              <a:solidFill>
                <a:schemeClr val="accent1">
                  <a:lumMod val="50000"/>
                </a:schemeClr>
              </a:solidFill>
            </a:endParaRPr>
          </a:p>
          <a:p>
            <a:pPr marL="1206500" lvl="2" indent="-342900" algn="just">
              <a:lnSpc>
                <a:spcPct val="100000"/>
              </a:lnSpc>
            </a:pPr>
            <a:r>
              <a:rPr lang="en-US">
                <a:solidFill>
                  <a:srgbClr val="7030A0"/>
                </a:solidFill>
                <a:latin typeface="Segoe UI"/>
                <a:cs typeface="Segoe UI"/>
              </a:rPr>
              <a:t>Refer to your finding)</a:t>
            </a:r>
            <a:endParaRPr lang="en-US"/>
          </a:p>
          <a:p>
            <a:pPr marL="800100" lvl="1" indent="-342900" algn="just">
              <a:lnSpc>
                <a:spcPct val="100000"/>
              </a:lnSpc>
              <a:buAutoNum type="arabicPeriod"/>
            </a:pPr>
            <a:r>
              <a:rPr lang="en-US" b="1">
                <a:latin typeface="Segoe UI"/>
                <a:cs typeface="Segoe UI"/>
              </a:rPr>
              <a:t>Action Plan: </a:t>
            </a:r>
            <a:r>
              <a:rPr lang="en-US">
                <a:latin typeface="Segoe UI"/>
                <a:cs typeface="Segoe UI"/>
              </a:rPr>
              <a:t>a detailed narrative of the steps they will take to bring the district/school into compliance. </a:t>
            </a:r>
            <a:endParaRPr lang="en-US"/>
          </a:p>
          <a:p>
            <a:pPr marL="1206500" lvl="2" indent="-342900" algn="just">
              <a:lnSpc>
                <a:spcPct val="100000"/>
              </a:lnSpc>
            </a:pPr>
            <a:r>
              <a:rPr lang="en-US">
                <a:solidFill>
                  <a:srgbClr val="7030A0"/>
                </a:solidFill>
                <a:latin typeface="Segoe UI"/>
                <a:cs typeface="Segoe UI"/>
              </a:rPr>
              <a:t>The district/school will identify its proposed activities for all areas connected to the finding. </a:t>
            </a:r>
            <a:endParaRPr lang="en-US"/>
          </a:p>
          <a:p>
            <a:pPr marL="1206500" lvl="2" indent="-342900" algn="just">
              <a:lnSpc>
                <a:spcPct val="100000"/>
              </a:lnSpc>
            </a:pPr>
            <a:r>
              <a:rPr lang="en-US">
                <a:solidFill>
                  <a:srgbClr val="7030A0"/>
                </a:solidFill>
                <a:latin typeface="Segoe UI"/>
                <a:cs typeface="Segoe UI"/>
              </a:rPr>
              <a:t>Depending on the finding, the district/charter school may have multiple entries.</a:t>
            </a:r>
            <a:endParaRPr lang="en-US"/>
          </a:p>
          <a:p>
            <a:pPr marL="800100" lvl="1" indent="-342900" algn="just">
              <a:lnSpc>
                <a:spcPct val="100000"/>
              </a:lnSpc>
              <a:buAutoNum type="arabicPeriod"/>
            </a:pPr>
            <a:r>
              <a:rPr lang="en-US" b="1">
                <a:latin typeface="Segoe UI"/>
                <a:cs typeface="Segoe UI"/>
              </a:rPr>
              <a:t>Success Metrics: </a:t>
            </a:r>
            <a:r>
              <a:rPr lang="en-US">
                <a:latin typeface="Segoe UI"/>
                <a:cs typeface="Segoe UI"/>
              </a:rPr>
              <a:t>The district/charter school will indicate what measures will demonstrate the successful implementation of the action plan. </a:t>
            </a:r>
            <a:endParaRPr lang="en-US"/>
          </a:p>
          <a:p>
            <a:pPr marL="1206500" lvl="2" indent="-342900" algn="just">
              <a:lnSpc>
                <a:spcPct val="100000"/>
              </a:lnSpc>
            </a:pPr>
            <a:r>
              <a:rPr lang="en-US">
                <a:solidFill>
                  <a:srgbClr val="7030A0"/>
                </a:solidFill>
                <a:latin typeface="Segoe UI"/>
                <a:cs typeface="Segoe UI"/>
              </a:rPr>
              <a:t>These measures can include revised policies, training materials, record review results, and other documents as evidence.  </a:t>
            </a:r>
            <a:endParaRPr lang="en-US"/>
          </a:p>
          <a:p>
            <a:pPr marL="800100" lvl="1" indent="-342900" algn="just">
              <a:lnSpc>
                <a:spcPct val="100000"/>
              </a:lnSpc>
              <a:buAutoNum type="arabicPeriod"/>
            </a:pPr>
            <a:r>
              <a:rPr lang="en-US" b="1">
                <a:latin typeface="Segoe UI"/>
                <a:cs typeface="Segoe UI"/>
              </a:rPr>
              <a:t>Measurement Mechanism: </a:t>
            </a:r>
            <a:r>
              <a:rPr lang="en-US">
                <a:latin typeface="Segoe UI"/>
                <a:cs typeface="Segoe UI"/>
              </a:rPr>
              <a:t>Description of the district’s process or steps to ensure the ongoing success of its action plan. Examples include a periodic file review or a review of student data as sources of verification. </a:t>
            </a:r>
            <a:endParaRPr lang="en-US"/>
          </a:p>
          <a:p>
            <a:pPr marL="800100" lvl="1" indent="-342900" algn="just">
              <a:lnSpc>
                <a:spcPct val="100000"/>
              </a:lnSpc>
              <a:buAutoNum type="arabicPeriod"/>
            </a:pPr>
            <a:r>
              <a:rPr lang="en-US" b="1">
                <a:latin typeface="Segoe UI"/>
                <a:cs typeface="Segoe UI"/>
              </a:rPr>
              <a:t>Progress Update Dates: </a:t>
            </a:r>
            <a:r>
              <a:rPr lang="en-US">
                <a:latin typeface="Segoe UI"/>
                <a:cs typeface="Segoe UI"/>
              </a:rPr>
              <a:t>The dates by which the district/charter school anticipates completion of the action plan activities.</a:t>
            </a:r>
            <a:endParaRPr lang="en-US"/>
          </a:p>
          <a:p>
            <a:endParaRPr lang="en-US"/>
          </a:p>
        </p:txBody>
      </p:sp>
      <p:sp>
        <p:nvSpPr>
          <p:cNvPr id="3" name="Title 2">
            <a:extLst>
              <a:ext uri="{FF2B5EF4-FFF2-40B4-BE49-F238E27FC236}">
                <a16:creationId xmlns:a16="http://schemas.microsoft.com/office/drawing/2014/main" id="{2FF277D8-A278-12DE-FC3A-98B291270455}"/>
              </a:ext>
            </a:extLst>
          </p:cNvPr>
          <p:cNvSpPr>
            <a:spLocks noGrp="1"/>
          </p:cNvSpPr>
          <p:nvPr>
            <p:ph type="title"/>
          </p:nvPr>
        </p:nvSpPr>
        <p:spPr/>
        <p:txBody>
          <a:bodyPr/>
          <a:lstStyle/>
          <a:p>
            <a:r>
              <a:rPr lang="en-US">
                <a:latin typeface="Arial"/>
                <a:cs typeface="Arial"/>
              </a:rPr>
              <a:t>CIMP PROGRESS (2)</a:t>
            </a:r>
          </a:p>
        </p:txBody>
      </p:sp>
    </p:spTree>
    <p:extLst>
      <p:ext uri="{BB962C8B-B14F-4D97-AF65-F5344CB8AC3E}">
        <p14:creationId xmlns:p14="http://schemas.microsoft.com/office/powerpoint/2010/main" val="360504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CC4FD-AC13-5FFE-390A-F99A1F24F844}"/>
              </a:ext>
            </a:extLst>
          </p:cNvPr>
          <p:cNvSpPr>
            <a:spLocks noGrp="1"/>
          </p:cNvSpPr>
          <p:nvPr>
            <p:ph idx="1"/>
          </p:nvPr>
        </p:nvSpPr>
        <p:spPr/>
        <p:txBody>
          <a:bodyPr vert="horz" lIns="91440" tIns="45720" rIns="91440" bIns="45720" rtlCol="0" anchor="t">
            <a:normAutofit/>
          </a:bodyPr>
          <a:lstStyle/>
          <a:p>
            <a:pPr>
              <a:lnSpc>
                <a:spcPct val="100000"/>
              </a:lnSpc>
            </a:pPr>
            <a:r>
              <a:rPr lang="en-US">
                <a:latin typeface="Arial"/>
                <a:cs typeface="Arial"/>
              </a:rPr>
              <a:t>Once done with all 6 sections, be sure to </a:t>
            </a:r>
            <a:r>
              <a:rPr lang="en-US" b="1">
                <a:latin typeface="Arial"/>
                <a:cs typeface="Arial"/>
              </a:rPr>
              <a:t>mark your CIMP as complete</a:t>
            </a:r>
            <a:endParaRPr lang="en-US">
              <a:latin typeface="Arial"/>
              <a:cs typeface="Arial"/>
            </a:endParaRPr>
          </a:p>
          <a:p>
            <a:pPr>
              <a:lnSpc>
                <a:spcPct val="100000"/>
              </a:lnSpc>
            </a:pPr>
            <a:r>
              <a:rPr lang="en-US">
                <a:latin typeface="Arial"/>
                <a:cs typeface="Arial"/>
              </a:rPr>
              <a:t>Please note that the system </a:t>
            </a:r>
            <a:r>
              <a:rPr lang="en-US" b="1">
                <a:latin typeface="Arial"/>
                <a:cs typeface="Arial"/>
              </a:rPr>
              <a:t>will not</a:t>
            </a:r>
            <a:r>
              <a:rPr lang="en-US">
                <a:latin typeface="Arial"/>
                <a:cs typeface="Arial"/>
              </a:rPr>
              <a:t> allow you to submit an incomplete CIMP (common error)</a:t>
            </a:r>
          </a:p>
          <a:p>
            <a:endParaRPr lang="en-US"/>
          </a:p>
        </p:txBody>
      </p:sp>
      <p:sp>
        <p:nvSpPr>
          <p:cNvPr id="3" name="Title 2">
            <a:extLst>
              <a:ext uri="{FF2B5EF4-FFF2-40B4-BE49-F238E27FC236}">
                <a16:creationId xmlns:a16="http://schemas.microsoft.com/office/drawing/2014/main" id="{5D8BCEE8-E9B2-7C07-C24D-73ECA8C5D0E0}"/>
              </a:ext>
            </a:extLst>
          </p:cNvPr>
          <p:cNvSpPr>
            <a:spLocks noGrp="1"/>
          </p:cNvSpPr>
          <p:nvPr>
            <p:ph type="title"/>
          </p:nvPr>
        </p:nvSpPr>
        <p:spPr/>
        <p:txBody>
          <a:bodyPr/>
          <a:lstStyle/>
          <a:p>
            <a:r>
              <a:rPr lang="en-US">
                <a:latin typeface="Arial"/>
                <a:cs typeface="Arial"/>
              </a:rPr>
              <a:t>CIMP PROCESS (3)</a:t>
            </a:r>
            <a:endParaRPr lang="en-US"/>
          </a:p>
        </p:txBody>
      </p:sp>
      <p:pic>
        <p:nvPicPr>
          <p:cNvPr id="4" name="Picture 4" descr="Screenshot of WBMS portal">
            <a:extLst>
              <a:ext uri="{FF2B5EF4-FFF2-40B4-BE49-F238E27FC236}">
                <a16:creationId xmlns:a16="http://schemas.microsoft.com/office/drawing/2014/main" id="{F4E3292C-20A2-7445-AADE-F3524DFF422C}"/>
              </a:ext>
            </a:extLst>
          </p:cNvPr>
          <p:cNvPicPr>
            <a:picLocks noChangeAspect="1"/>
          </p:cNvPicPr>
          <p:nvPr/>
        </p:nvPicPr>
        <p:blipFill>
          <a:blip r:embed="rId2"/>
          <a:stretch>
            <a:fillRect/>
          </a:stretch>
        </p:blipFill>
        <p:spPr>
          <a:xfrm>
            <a:off x="2419110" y="3983390"/>
            <a:ext cx="7054768" cy="2450434"/>
          </a:xfrm>
          <a:prstGeom prst="rect">
            <a:avLst/>
          </a:prstGeom>
        </p:spPr>
      </p:pic>
      <p:sp>
        <p:nvSpPr>
          <p:cNvPr id="5" name="Arrow: Right 4">
            <a:extLst>
              <a:ext uri="{FF2B5EF4-FFF2-40B4-BE49-F238E27FC236}">
                <a16:creationId xmlns:a16="http://schemas.microsoft.com/office/drawing/2014/main" id="{EAE9F049-5297-8479-399C-8A3CDD318BF0}"/>
              </a:ext>
              <a:ext uri="{C183D7F6-B498-43B3-948B-1728B52AA6E4}">
                <adec:decorative xmlns:adec="http://schemas.microsoft.com/office/drawing/2017/decorative" val="1"/>
              </a:ext>
            </a:extLst>
          </p:cNvPr>
          <p:cNvSpPr/>
          <p:nvPr/>
        </p:nvSpPr>
        <p:spPr>
          <a:xfrm rot="10800000">
            <a:off x="3516246" y="6143043"/>
            <a:ext cx="3736999" cy="21857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6" name="Ink 5" descr="&quot;Complete&quot;">
                <a:extLst>
                  <a:ext uri="{FF2B5EF4-FFF2-40B4-BE49-F238E27FC236}">
                    <a16:creationId xmlns:a16="http://schemas.microsoft.com/office/drawing/2014/main" id="{2F3E53C8-F3BC-A971-8710-21E89DBDECB2}"/>
                  </a:ext>
                </a:extLst>
              </p14:cNvPr>
              <p14:cNvContentPartPr/>
              <p14:nvPr/>
            </p14:nvContentPartPr>
            <p14:xfrm>
              <a:off x="2420648" y="5950528"/>
              <a:ext cx="830309" cy="609200"/>
            </p14:xfrm>
          </p:contentPart>
        </mc:Choice>
        <mc:Fallback xmlns="">
          <p:pic>
            <p:nvPicPr>
              <p:cNvPr id="6" name="Ink 5" descr="&quot;Complete&quot;">
                <a:extLst>
                  <a:ext uri="{FF2B5EF4-FFF2-40B4-BE49-F238E27FC236}">
                    <a16:creationId xmlns:a16="http://schemas.microsoft.com/office/drawing/2014/main" id="{2F3E53C8-F3BC-A971-8710-21E89DBDECB2}"/>
                  </a:ext>
                </a:extLst>
              </p:cNvPr>
              <p:cNvPicPr/>
              <p:nvPr/>
            </p:nvPicPr>
            <p:blipFill>
              <a:blip r:embed="rId4"/>
              <a:stretch>
                <a:fillRect/>
              </a:stretch>
            </p:blipFill>
            <p:spPr>
              <a:xfrm>
                <a:off x="2402653" y="5932536"/>
                <a:ext cx="865940" cy="644824"/>
              </a:xfrm>
              <a:prstGeom prst="rect">
                <a:avLst/>
              </a:prstGeom>
            </p:spPr>
          </p:pic>
        </mc:Fallback>
      </mc:AlternateContent>
    </p:spTree>
    <p:extLst>
      <p:ext uri="{BB962C8B-B14F-4D97-AF65-F5344CB8AC3E}">
        <p14:creationId xmlns:p14="http://schemas.microsoft.com/office/powerpoint/2010/main" val="207560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E4F8F-81A3-34DB-983B-2FFFC7A6C8C2}"/>
              </a:ext>
            </a:extLst>
          </p:cNvPr>
          <p:cNvSpPr>
            <a:spLocks noGrp="1"/>
          </p:cNvSpPr>
          <p:nvPr>
            <p:ph idx="1"/>
          </p:nvPr>
        </p:nvSpPr>
        <p:spPr>
          <a:xfrm>
            <a:off x="838200" y="2086984"/>
            <a:ext cx="7666760" cy="4052559"/>
          </a:xfrm>
        </p:spPr>
        <p:txBody>
          <a:bodyPr vert="horz" lIns="91440" tIns="45720" rIns="91440" bIns="45720" rtlCol="0" anchor="t">
            <a:normAutofit/>
          </a:bodyPr>
          <a:lstStyle/>
          <a:p>
            <a:pPr>
              <a:lnSpc>
                <a:spcPct val="100000"/>
              </a:lnSpc>
            </a:pPr>
            <a:r>
              <a:rPr lang="en-US">
                <a:latin typeface="Arial"/>
                <a:cs typeface="Arial"/>
              </a:rPr>
              <a:t>Once all the areas of concern are complete, you will be able to submit your CIMP for review by choosing the </a:t>
            </a:r>
            <a:r>
              <a:rPr lang="en-US" b="1">
                <a:latin typeface="Arial"/>
                <a:cs typeface="Arial"/>
              </a:rPr>
              <a:t>Submit CIMP </a:t>
            </a:r>
            <a:r>
              <a:rPr lang="en-US">
                <a:latin typeface="Arial"/>
                <a:cs typeface="Arial"/>
              </a:rPr>
              <a:t>menu option. </a:t>
            </a:r>
          </a:p>
          <a:p>
            <a:pPr marL="850900" lvl="1" indent="-342900">
              <a:lnSpc>
                <a:spcPct val="107000"/>
              </a:lnSpc>
              <a:spcBef>
                <a:spcPts val="0"/>
              </a:spcBef>
              <a:buFont typeface="Symbol,Sans-Serif" panose="020B0604020202020204" pitchFamily="34" charset="0"/>
              <a:buChar char=""/>
            </a:pPr>
            <a:r>
              <a:rPr lang="en-US">
                <a:latin typeface="Arial"/>
                <a:cs typeface="Arial"/>
              </a:rPr>
              <a:t>Please be sure to provide updated name and contact information; </a:t>
            </a:r>
          </a:p>
          <a:p>
            <a:pPr marL="850900" lvl="1" indent="-342900">
              <a:lnSpc>
                <a:spcPct val="107000"/>
              </a:lnSpc>
              <a:spcBef>
                <a:spcPts val="0"/>
              </a:spcBef>
              <a:buFont typeface="Symbol,Sans-Serif" panose="020B0604020202020204" pitchFamily="34" charset="0"/>
              <a:buChar char=""/>
            </a:pPr>
            <a:r>
              <a:rPr lang="en-US">
                <a:solidFill>
                  <a:schemeClr val="accent1">
                    <a:lumMod val="50000"/>
                  </a:schemeClr>
                </a:solidFill>
                <a:latin typeface="Arial"/>
                <a:cs typeface="Arial"/>
              </a:rPr>
              <a:t>Check the box; and then </a:t>
            </a:r>
          </a:p>
          <a:p>
            <a:pPr marL="850900" lvl="1" indent="-342900">
              <a:lnSpc>
                <a:spcPct val="107000"/>
              </a:lnSpc>
              <a:spcBef>
                <a:spcPts val="0"/>
              </a:spcBef>
              <a:buFont typeface="Symbol,Sans-Serif" panose="020B0604020202020204" pitchFamily="34" charset="0"/>
              <a:buChar char=""/>
            </a:pPr>
            <a:r>
              <a:rPr lang="en-US">
                <a:solidFill>
                  <a:schemeClr val="accent1">
                    <a:lumMod val="50000"/>
                  </a:schemeClr>
                </a:solidFill>
                <a:latin typeface="Arial"/>
                <a:cs typeface="Arial"/>
              </a:rPr>
              <a:t>Click the blue </a:t>
            </a:r>
            <a:r>
              <a:rPr lang="en-US" b="1">
                <a:solidFill>
                  <a:schemeClr val="accent1">
                    <a:lumMod val="50000"/>
                  </a:schemeClr>
                </a:solidFill>
                <a:latin typeface="Arial"/>
                <a:cs typeface="Arial"/>
              </a:rPr>
              <a:t>SUBMIT Box. </a:t>
            </a:r>
            <a:endParaRPr lang="en-US">
              <a:solidFill>
                <a:schemeClr val="accent1">
                  <a:lumMod val="50000"/>
                </a:schemeClr>
              </a:solidFill>
              <a:latin typeface="Arial"/>
              <a:cs typeface="Arial"/>
            </a:endParaRPr>
          </a:p>
          <a:p>
            <a:endParaRPr lang="en-US"/>
          </a:p>
        </p:txBody>
      </p:sp>
      <p:sp>
        <p:nvSpPr>
          <p:cNvPr id="3" name="Title 2">
            <a:extLst>
              <a:ext uri="{FF2B5EF4-FFF2-40B4-BE49-F238E27FC236}">
                <a16:creationId xmlns:a16="http://schemas.microsoft.com/office/drawing/2014/main" id="{2778F65C-425D-5310-AD7B-0CA28C621A53}"/>
              </a:ext>
            </a:extLst>
          </p:cNvPr>
          <p:cNvSpPr>
            <a:spLocks noGrp="1"/>
          </p:cNvSpPr>
          <p:nvPr>
            <p:ph type="title"/>
          </p:nvPr>
        </p:nvSpPr>
        <p:spPr/>
        <p:txBody>
          <a:bodyPr/>
          <a:lstStyle/>
          <a:p>
            <a:r>
              <a:rPr lang="en-US">
                <a:latin typeface="Arial"/>
                <a:cs typeface="Arial"/>
              </a:rPr>
              <a:t>CIMP PROCESS (4)</a:t>
            </a:r>
          </a:p>
        </p:txBody>
      </p:sp>
      <p:pic>
        <p:nvPicPr>
          <p:cNvPr id="9" name="Picture 9" descr="&quot;Submit CIMP&quot;">
            <a:extLst>
              <a:ext uri="{FF2B5EF4-FFF2-40B4-BE49-F238E27FC236}">
                <a16:creationId xmlns:a16="http://schemas.microsoft.com/office/drawing/2014/main" id="{4DF95DFE-FAFD-4658-B605-7CA733B400A0}"/>
              </a:ext>
            </a:extLst>
          </p:cNvPr>
          <p:cNvPicPr>
            <a:picLocks noChangeAspect="1"/>
          </p:cNvPicPr>
          <p:nvPr/>
        </p:nvPicPr>
        <p:blipFill>
          <a:blip r:embed="rId2"/>
          <a:stretch>
            <a:fillRect/>
          </a:stretch>
        </p:blipFill>
        <p:spPr>
          <a:xfrm>
            <a:off x="8814122" y="2188547"/>
            <a:ext cx="2743200" cy="889388"/>
          </a:xfrm>
          <a:prstGeom prst="rect">
            <a:avLst/>
          </a:prstGeom>
        </p:spPr>
      </p:pic>
      <p:sp>
        <p:nvSpPr>
          <p:cNvPr id="10" name="Arrow: Right 9" descr="arrow">
            <a:extLst>
              <a:ext uri="{FF2B5EF4-FFF2-40B4-BE49-F238E27FC236}">
                <a16:creationId xmlns:a16="http://schemas.microsoft.com/office/drawing/2014/main" id="{6A85598F-F848-3108-C010-12F7FB67394D}"/>
              </a:ext>
            </a:extLst>
          </p:cNvPr>
          <p:cNvSpPr/>
          <p:nvPr/>
        </p:nvSpPr>
        <p:spPr>
          <a:xfrm rot="16200000">
            <a:off x="9184067" y="3564953"/>
            <a:ext cx="1831801" cy="47976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Tree>
    <p:extLst>
      <p:ext uri="{BB962C8B-B14F-4D97-AF65-F5344CB8AC3E}">
        <p14:creationId xmlns:p14="http://schemas.microsoft.com/office/powerpoint/2010/main" val="2563403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purl.org/dc/elements/1.1/"/>
    <ds:schemaRef ds:uri="1c210e20-2656-47be-8bfe-a34b7996932e"/>
    <ds:schemaRef ds:uri="7a12eb2f-f040-4639-9fb2-5a6588dc803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TotalTime>
  <Words>2756</Words>
  <Application>Microsoft Office PowerPoint</Application>
  <PresentationFormat>Widescreen</PresentationFormat>
  <Paragraphs>154</Paragraphs>
  <Slides>20</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Arial</vt:lpstr>
      <vt:lpstr>Arial,Sans-Serif</vt:lpstr>
      <vt:lpstr>Calibri</vt:lpstr>
      <vt:lpstr>Calibri Light</vt:lpstr>
      <vt:lpstr>Courier New</vt:lpstr>
      <vt:lpstr>Segoe</vt:lpstr>
      <vt:lpstr>Segoe SemiBold</vt:lpstr>
      <vt:lpstr>Segoe UI</vt:lpstr>
      <vt:lpstr>Segoe UI Semibold</vt:lpstr>
      <vt:lpstr>Symbol,Sans-Serif</vt:lpstr>
      <vt:lpstr>Times New Roman</vt:lpstr>
      <vt:lpstr>Wingdings</vt:lpstr>
      <vt:lpstr>Office Theme</vt:lpstr>
      <vt:lpstr>ESE​​</vt:lpstr>
      <vt:lpstr>ELE Tiered Focused Monitoring CIMP Orientation Webinar</vt:lpstr>
      <vt:lpstr>Webinar Objective   To build a district leader’s  understanding of the required corrective cycle following a  Tiered Focus Monitoring (TFM) Review</vt:lpstr>
      <vt:lpstr>Compliance  is the Floor,  Not the Ceiling </vt:lpstr>
      <vt:lpstr> What is next after the TFM review? </vt:lpstr>
      <vt:lpstr>CLARIFICATION: DRAFT FEEDBACK SUMMARY </vt:lpstr>
      <vt:lpstr>CIMP PROCESS (1)</vt:lpstr>
      <vt:lpstr>CIMP PROGRESS (2)</vt:lpstr>
      <vt:lpstr>CIMP PROCESS (3)</vt:lpstr>
      <vt:lpstr>CIMP PROCESS (4)</vt:lpstr>
      <vt:lpstr>Progress Update Cycle</vt:lpstr>
      <vt:lpstr>Progress Updates after CIMP:  WRITING IT </vt:lpstr>
      <vt:lpstr>Progress Updates after CIMP:  SUBMITTING IT</vt:lpstr>
      <vt:lpstr>ELE 5: Alignment to the Castañeda Test and the MA Blueprint for EL Success</vt:lpstr>
      <vt:lpstr>Non-compliance with benchmark requirements</vt:lpstr>
      <vt:lpstr>Connections to Castañeda</vt:lpstr>
      <vt:lpstr>Resources</vt:lpstr>
      <vt:lpstr>High incidence</vt:lpstr>
      <vt:lpstr>REMINDER:  CIMP or CAP for ELE 5</vt:lpstr>
      <vt:lpstr>Compliance  is the Floor,  Not the Ceiling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 Tiered Focused Monitoring CIMP Orientation Webinar January 2023</dc:title>
  <dc:creator>DESE</dc:creator>
  <cp:lastModifiedBy>Zou, Dong (EOE)</cp:lastModifiedBy>
  <cp:revision>6</cp:revision>
  <dcterms:created xsi:type="dcterms:W3CDTF">2022-10-11T20:32:22Z</dcterms:created>
  <dcterms:modified xsi:type="dcterms:W3CDTF">2023-01-23T14:42:01Z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23 2023 12:00AM</vt:lpwstr>
  </property>
</Properties>
</file>