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2" r:id="rId6"/>
    <p:sldMasterId id="2147483694" r:id="rId7"/>
    <p:sldMasterId id="2147483706" r:id="rId8"/>
    <p:sldMasterId id="2147483720" r:id="rId9"/>
  </p:sldMasterIdLst>
  <p:notesMasterIdLst>
    <p:notesMasterId r:id="rId59"/>
  </p:notesMasterIdLst>
  <p:sldIdLst>
    <p:sldId id="822" r:id="rId10"/>
    <p:sldId id="764" r:id="rId11"/>
    <p:sldId id="1629" r:id="rId12"/>
    <p:sldId id="1630" r:id="rId13"/>
    <p:sldId id="1631" r:id="rId14"/>
    <p:sldId id="1632" r:id="rId15"/>
    <p:sldId id="260" r:id="rId16"/>
    <p:sldId id="1633" r:id="rId17"/>
    <p:sldId id="268" r:id="rId18"/>
    <p:sldId id="270" r:id="rId19"/>
    <p:sldId id="1634" r:id="rId20"/>
    <p:sldId id="1635" r:id="rId21"/>
    <p:sldId id="1636" r:id="rId22"/>
    <p:sldId id="276" r:id="rId23"/>
    <p:sldId id="275" r:id="rId24"/>
    <p:sldId id="281" r:id="rId25"/>
    <p:sldId id="286" r:id="rId26"/>
    <p:sldId id="306" r:id="rId27"/>
    <p:sldId id="321" r:id="rId28"/>
    <p:sldId id="322" r:id="rId29"/>
    <p:sldId id="287" r:id="rId30"/>
    <p:sldId id="267" r:id="rId31"/>
    <p:sldId id="271" r:id="rId32"/>
    <p:sldId id="323" r:id="rId33"/>
    <p:sldId id="278" r:id="rId34"/>
    <p:sldId id="284" r:id="rId35"/>
    <p:sldId id="290" r:id="rId36"/>
    <p:sldId id="291" r:id="rId37"/>
    <p:sldId id="294" r:id="rId38"/>
    <p:sldId id="324" r:id="rId39"/>
    <p:sldId id="304" r:id="rId40"/>
    <p:sldId id="305" r:id="rId41"/>
    <p:sldId id="662" r:id="rId42"/>
    <p:sldId id="694" r:id="rId43"/>
    <p:sldId id="695" r:id="rId44"/>
    <p:sldId id="1637" r:id="rId45"/>
    <p:sldId id="700" r:id="rId46"/>
    <p:sldId id="696" r:id="rId47"/>
    <p:sldId id="701" r:id="rId48"/>
    <p:sldId id="665" r:id="rId49"/>
    <p:sldId id="704" r:id="rId50"/>
    <p:sldId id="658" r:id="rId51"/>
    <p:sldId id="664" r:id="rId52"/>
    <p:sldId id="1638" r:id="rId53"/>
    <p:sldId id="722" r:id="rId54"/>
    <p:sldId id="721" r:id="rId55"/>
    <p:sldId id="707" r:id="rId56"/>
    <p:sldId id="481" r:id="rId57"/>
    <p:sldId id="1644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104" d="100"/>
          <a:sy n="104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9B9E-1C94-491F-9EE8-93B3AF3D369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7FC5B-42FB-4A13-B433-9FB63759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8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85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26323-E8B3-5B44-B3B8-4722BEE798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097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161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520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944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62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768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820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24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26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070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53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610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868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38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699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bac1cc1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bac1cc1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bac1cc14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bac1cc14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bac1cc14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bac1cc14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a3ed536e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a3ed536e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a3cbd7d3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a3cbd7d3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3D03A-647C-4082-9D4C-C17EB75A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252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3D03A-647C-4082-9D4C-C17EB75A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34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40573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850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607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A6E4-5645-4976-86AA-03AB77AE9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6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44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4/30/2021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2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42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355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PS Powerpoint Template 1">
  <p:cSld name="BPS Powerpoint Template 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02102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15"/>
          <p:cNvSpPr/>
          <p:nvPr/>
        </p:nvSpPr>
        <p:spPr>
          <a:xfrm>
            <a:off x="4058800" y="0"/>
            <a:ext cx="8133200" cy="6858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4905767" y="3671800"/>
            <a:ext cx="6538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defRPr sz="5333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69" name="Google Shape;69;p15"/>
          <p:cNvCxnSpPr/>
          <p:nvPr/>
        </p:nvCxnSpPr>
        <p:spPr>
          <a:xfrm>
            <a:off x="5087787" y="5445200"/>
            <a:ext cx="927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0" name="Google Shape;70;p15" descr="BPS Man.pn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9867" y="841601"/>
            <a:ext cx="5039123" cy="5039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30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17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 1">
  <p:cSld name="Blank (dark)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133" y="-7733"/>
            <a:ext cx="12192000" cy="6866000"/>
          </a:xfrm>
          <a:prstGeom prst="rect">
            <a:avLst/>
          </a:prstGeom>
          <a:solidFill>
            <a:srgbClr val="0066CC">
              <a:alpha val="723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8"/>
          <p:cNvSpPr/>
          <p:nvPr/>
        </p:nvSpPr>
        <p:spPr>
          <a:xfrm>
            <a:off x="0" y="-7900"/>
            <a:ext cx="12192000" cy="6866000"/>
          </a:xfrm>
          <a:prstGeom prst="frame">
            <a:avLst>
              <a:gd name="adj1" fmla="val 5041"/>
            </a:avLst>
          </a:prstGeom>
          <a:solidFill>
            <a:srgbClr val="0000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2" name="Google Shape;92;p18" descr="BPS Man.pn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632" y="4837933"/>
            <a:ext cx="1413000" cy="1413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308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 2">
  <p:cSld name="Third - 2 columns right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7"/>
          <p:cNvSpPr/>
          <p:nvPr/>
        </p:nvSpPr>
        <p:spPr>
          <a:xfrm>
            <a:off x="0" y="0"/>
            <a:ext cx="7156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624267" y="1061833"/>
            <a:ext cx="6958400" cy="8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venir"/>
              <a:buNone/>
              <a:defRPr sz="2667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800"/>
              <a:buNone/>
              <a:defRPr>
                <a:solidFill>
                  <a:srgbClr val="0066C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800"/>
              <a:buNone/>
              <a:defRPr>
                <a:solidFill>
                  <a:srgbClr val="0066C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800"/>
              <a:buNone/>
              <a:defRPr>
                <a:solidFill>
                  <a:srgbClr val="0066C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800"/>
              <a:buNone/>
              <a:defRPr>
                <a:solidFill>
                  <a:srgbClr val="0066C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800"/>
              <a:buNone/>
              <a:defRPr>
                <a:solidFill>
                  <a:srgbClr val="0066C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800"/>
              <a:buNone/>
              <a:defRPr>
                <a:solidFill>
                  <a:srgbClr val="0066C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800"/>
              <a:buNone/>
              <a:defRPr>
                <a:solidFill>
                  <a:srgbClr val="0066C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800"/>
              <a:buNone/>
              <a:defRPr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4623767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●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○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■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●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○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■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●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○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■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8204771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●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○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■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●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○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■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●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○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Char char="■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-8000" y="0"/>
            <a:ext cx="731600" cy="715600"/>
          </a:xfrm>
          <a:prstGeom prst="rect">
            <a:avLst/>
          </a:prstGeom>
          <a:solidFill>
            <a:srgbClr val="FF6600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 rtl="0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 rtl="0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 rtl="0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 rtl="0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 rtl="0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 rtl="0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 rtl="0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3"/>
          </p:nvPr>
        </p:nvSpPr>
        <p:spPr>
          <a:xfrm>
            <a:off x="849533" y="97033"/>
            <a:ext cx="3085600" cy="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003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591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7231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5505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8695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9087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7325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6200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285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899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6557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527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6378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2370-35B9-A842-8D37-04BA75A110F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CAF12E-6351-E048-993B-34BE7DF2A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348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2370-35B9-A842-8D37-04BA75A110F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40CAF12E-6351-E048-993B-34BE7DF2A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9956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2370-35B9-A842-8D37-04BA75A110F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CAF12E-6351-E048-993B-34BE7DF2A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5412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EE12370-35B9-A842-8D37-04BA75A110F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12E-6351-E048-993B-34BE7DF2A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9505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2370-35B9-A842-8D37-04BA75A110F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40CAF12E-6351-E048-993B-34BE7DF2A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97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2370-35B9-A842-8D37-04BA75A110F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40CAF12E-6351-E048-993B-34BE7DF2A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2370-35B9-A842-8D37-04BA75A110F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CAF12E-6351-E048-993B-34BE7DF2A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1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668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CAF12E-6351-E048-993B-34BE7DF2A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2370-35B9-A842-8D37-04BA75A110F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72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40CAF12E-6351-E048-993B-34BE7DF2A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EE12370-35B9-A842-8D37-04BA75A110F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45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2370-35B9-A842-8D37-04BA75A110F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12E-6351-E048-993B-34BE7DF2A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40CAF12E-6351-E048-993B-34BE7DF2A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2370-35B9-A842-8D37-04BA75A110F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805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618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04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391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667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738779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6152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331629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050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2030941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513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5007151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541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68EC-92F0-4572-9577-023BA49E05D2}" type="datetime1">
              <a:rPr lang="en-US" altLang="zh-CN" smtClean="0"/>
              <a:pPr/>
              <a:t>4/30/2021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2449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A6E4-5645-4976-86AA-03AB77AE9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64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2FDCA52-27E0-4497-A6A7-65EF6DE7FCA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A04-C744-403F-8D18-30B61E41FD6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3136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CA52-27E0-4497-A6A7-65EF6DE7FCA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A04-C744-403F-8D18-30B61E41F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14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CA52-27E0-4497-A6A7-65EF6DE7FCA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A04-C744-403F-8D18-30B61E41FD6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7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179389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CA52-27E0-4497-A6A7-65EF6DE7FCA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A04-C744-403F-8D18-30B61E41F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11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CA52-27E0-4497-A6A7-65EF6DE7FCA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A04-C744-403F-8D18-30B61E41F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810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CA52-27E0-4497-A6A7-65EF6DE7FCA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A04-C744-403F-8D18-30B61E41F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937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CA52-27E0-4497-A6A7-65EF6DE7FCA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A04-C744-403F-8D18-30B61E41F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180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CA52-27E0-4497-A6A7-65EF6DE7FCA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A04-C744-403F-8D18-30B61E41F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10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CA52-27E0-4497-A6A7-65EF6DE7FCA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A04-C744-403F-8D18-30B61E41FD6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824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CA52-27E0-4497-A6A7-65EF6DE7FCA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A04-C744-403F-8D18-30B61E41F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741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CA52-27E0-4497-A6A7-65EF6DE7FCA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A04-C744-403F-8D18-30B61E41FD6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33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24166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07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22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4814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EE12370-35B9-A842-8D37-04BA75A110F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CAF12E-6351-E048-993B-34BE7DF2A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95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4/30/2021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30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FDCA52-27E0-4497-A6A7-65EF6DE7FCA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82EA04-C744-403F-8D18-30B61E41FD6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5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3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9.xml"/><Relationship Id="rId5" Type="http://schemas.openxmlformats.org/officeDocument/2006/relationships/slide" Target="slide33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ele/families/elpac/district-m2/story_html5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preview/Articulate/Spanish/MP4/01a%20Introduction_SPN_FINAL_6.19.20.mp4?role=persona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jpeg"/><Relationship Id="rId5" Type="http://schemas.openxmlformats.org/officeDocument/2006/relationships/hyperlink" Target="https://www.dropbox.com/preview/Articulate/Portuguese/MP4/01a%20Introduction_PORT_FINAL_6.19.20.mp4?role=personal" TargetMode="Externa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ele/families/elpac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360.articulate.com/review/content/e791dba9-6531-4f31-a097-1fceecba0577/review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360.articulate.com/review/content/1ceed0fb-8b06-46ef-b0ce-19558e25bbfe/revie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ELPACs%20for%20Parents:%20(English)" TargetMode="External"/><Relationship Id="rId7" Type="http://schemas.openxmlformats.org/officeDocument/2006/relationships/hyperlink" Target="https://360.articulate.com/review/content/e94b7635-1279-44dc-9385-6d132f542c15/revie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Relationship Id="rId6" Type="http://schemas.openxmlformats.org/officeDocument/2006/relationships/hyperlink" Target="https://360.articulate.com/review/content/ff814cf4-8fbd-43ef-b051-57b0b4e5f1ec/review" TargetMode="External"/><Relationship Id="rId5" Type="http://schemas.openxmlformats.org/officeDocument/2006/relationships/hyperlink" Target="https://360.articulate.com/review/content/13bb60b1-4b85-4bf7-9a1e-5a235a4db0f0/review" TargetMode="Externa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5414-8A94-4D1C-8327-367976C141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97FABB-BD02-4BE9-A764-A138410B93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67000" y="2438400"/>
            <a:ext cx="4803494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Break out Sessions</a:t>
            </a:r>
          </a:p>
        </p:txBody>
      </p:sp>
      <p:pic>
        <p:nvPicPr>
          <p:cNvPr id="6" name="Picture 5" descr="interpretation icon">
            <a:extLst>
              <a:ext uri="{FF2B5EF4-FFF2-40B4-BE49-F238E27FC236}">
                <a16:creationId xmlns:a16="http://schemas.microsoft.com/office/drawing/2014/main" id="{D7E7BAF3-E971-4B29-B49B-EBE98621C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360" y="5181756"/>
            <a:ext cx="1540079" cy="139120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4794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362824"/>
            <a:ext cx="8229599" cy="668775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Cambria"/>
                <a:cs typeface="Cambria"/>
              </a:rPr>
              <a:t>What Are the Laws?</a:t>
            </a:r>
          </a:p>
        </p:txBody>
      </p:sp>
      <p:pic>
        <p:nvPicPr>
          <p:cNvPr id="4" name="Content Placeholder 3" descr="New Yorker cartoon saying &quot;Hey don't blame me. I don't make the laws, I just circumvent them.&quot;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399" r="-43399"/>
          <a:stretch>
            <a:fillRect/>
          </a:stretch>
        </p:blipFill>
        <p:spPr>
          <a:xfrm>
            <a:off x="1511474" y="1431493"/>
            <a:ext cx="9156526" cy="490142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228600"/>
            <a:ext cx="8534400" cy="947393"/>
          </a:xfrm>
        </p:spPr>
        <p:txBody>
          <a:bodyPr>
            <a:normAutofit/>
          </a:bodyPr>
          <a:lstStyle/>
          <a:p>
            <a:r>
              <a:rPr lang="en-US" sz="4600" b="1">
                <a:solidFill>
                  <a:srgbClr val="000000"/>
                </a:solidFill>
                <a:latin typeface="Cambria"/>
                <a:cs typeface="Cambria"/>
              </a:rPr>
              <a:t>Discrimination is Prohibited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503920" cy="4933074"/>
          </a:xfrm>
        </p:spPr>
        <p:txBody>
          <a:bodyPr/>
          <a:lstStyle/>
          <a:p>
            <a:r>
              <a:rPr lang="en-US"/>
              <a:t>All districts are required to provide access for all children to a public education.</a:t>
            </a:r>
          </a:p>
          <a:p>
            <a:pPr>
              <a:buNone/>
            </a:pPr>
            <a:r>
              <a:rPr lang="en-US"/>
              <a:t>	</a:t>
            </a:r>
          </a:p>
          <a:p>
            <a:r>
              <a:rPr lang="en-US"/>
              <a:t>Federal and State statutes that may apply: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Title IV and Title VI of the Civil Rights Act of 1964 (“Title IV” and “Title VI”)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Equal Educational Opportunities Act (“EEOA”)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Every Student Succeeds Act (“ESSA”)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Access To Equal Educational Opportunity 603 CMR 26.00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McKinney Vento Act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IDEA/ADA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>
                <a:solidFill>
                  <a:schemeClr val="tx1"/>
                </a:solidFill>
                <a:latin typeface="Cambria"/>
                <a:cs typeface="Cambria"/>
              </a:rPr>
              <a:t>Title VI of the Civil Rights Act of 1964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1" y="1676400"/>
            <a:ext cx="7635875" cy="4572000"/>
          </a:xfrm>
        </p:spPr>
        <p:txBody>
          <a:bodyPr>
            <a:normAutofit/>
          </a:bodyPr>
          <a:lstStyle/>
          <a:p>
            <a:r>
              <a:rPr lang="en-US" sz="2703"/>
              <a:t>Requires programs that educate children with limited English proficiency to be:</a:t>
            </a:r>
          </a:p>
          <a:p>
            <a:pPr marL="0" indent="0">
              <a:buNone/>
            </a:pPr>
            <a:r>
              <a:rPr lang="en-US" sz="2703"/>
              <a:t>	1.  Based on a sound educational theory;</a:t>
            </a:r>
          </a:p>
          <a:p>
            <a:pPr marL="909638" indent="-909638">
              <a:buNone/>
            </a:pPr>
            <a:r>
              <a:rPr lang="en-US" sz="2703"/>
              <a:t>	2.  Adequately supported, with adequate and 	effective  staff and resources, so that the 	program has a realistic chance of success; and</a:t>
            </a:r>
          </a:p>
          <a:p>
            <a:pPr marL="0" indent="0">
              <a:buNone/>
            </a:pPr>
            <a:r>
              <a:rPr lang="en-US" sz="2703"/>
              <a:t>	3.  Periodically evaluated and, if necessary, 	revised.</a:t>
            </a:r>
          </a:p>
        </p:txBody>
      </p:sp>
    </p:spTree>
    <p:extLst>
      <p:ext uri="{BB962C8B-B14F-4D97-AF65-F5344CB8AC3E}">
        <p14:creationId xmlns:p14="http://schemas.microsoft.com/office/powerpoint/2010/main" val="157057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tx1"/>
                </a:solidFill>
                <a:latin typeface="Cambria"/>
                <a:cs typeface="Cambria"/>
              </a:rPr>
              <a:t>Title VI of the Civil Rights Act of 1964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/>
              <a:t>Prohibits districts from utilizing criteria or methods of administration that have the effect of:</a:t>
            </a:r>
          </a:p>
          <a:p>
            <a:pPr lvl="1"/>
            <a:endParaRPr lang="en-US"/>
          </a:p>
          <a:p>
            <a:pPr lvl="1"/>
            <a:r>
              <a:rPr lang="en-US" sz="3000">
                <a:solidFill>
                  <a:srgbClr val="000000"/>
                </a:solidFill>
              </a:rPr>
              <a:t>Subjecting individuals to discrimination because of race, color, or national origin.</a:t>
            </a:r>
          </a:p>
          <a:p>
            <a:pPr lvl="1">
              <a:buNone/>
            </a:pPr>
            <a:endParaRPr lang="en-US" sz="3000">
              <a:solidFill>
                <a:srgbClr val="000000"/>
              </a:solidFill>
            </a:endParaRPr>
          </a:p>
          <a:p>
            <a:pPr lvl="1"/>
            <a:r>
              <a:rPr lang="en-US" sz="3000">
                <a:solidFill>
                  <a:srgbClr val="000000"/>
                </a:solidFill>
              </a:rPr>
              <a:t>Defeating or substantially impairing accomplishment of the objectives of a program for individuals or a particular race, color, or national origin.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75704"/>
            <a:ext cx="8534399" cy="1279842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Cambria"/>
                <a:cs typeface="Cambria"/>
              </a:rPr>
              <a:t>Equal Educational Opportunities Act of 1974 (EEOA)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16081"/>
            <a:ext cx="8534399" cy="5131352"/>
          </a:xfrm>
        </p:spPr>
        <p:txBody>
          <a:bodyPr>
            <a:normAutofit fontScale="92500" lnSpcReduction="20000"/>
          </a:bodyPr>
          <a:lstStyle/>
          <a:p>
            <a:endParaRPr lang="en-US" sz="3000"/>
          </a:p>
          <a:p>
            <a:r>
              <a:rPr lang="en-US" sz="3871"/>
              <a:t>No state shall deny educational opportunity based </a:t>
            </a:r>
            <a:r>
              <a:rPr lang="en-US" sz="3871">
                <a:solidFill>
                  <a:srgbClr val="000000"/>
                </a:solidFill>
              </a:rPr>
              <a:t>on race, color, sex, or national origin to students or staff.</a:t>
            </a:r>
          </a:p>
          <a:p>
            <a:pPr>
              <a:buNone/>
            </a:pPr>
            <a:endParaRPr lang="en-US" sz="3871"/>
          </a:p>
          <a:p>
            <a:r>
              <a:rPr lang="en-US" sz="3871"/>
              <a:t>Federal law requires states and school districts to provide an equal educational opportunity to all students in the district.</a:t>
            </a:r>
          </a:p>
          <a:p>
            <a:pPr>
              <a:buNone/>
            </a:pPr>
            <a:r>
              <a:rPr lang="en-US" sz="3871"/>
              <a:t> </a:t>
            </a:r>
          </a:p>
          <a:p>
            <a:pPr>
              <a:buNone/>
            </a:pPr>
            <a:endParaRPr lang="en-US" sz="260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06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88662"/>
            <a:ext cx="8534399" cy="1279842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Cambria"/>
                <a:cs typeface="Cambria"/>
              </a:rPr>
              <a:t>Equal Educational Opportunities Act of 1974 (EEOA)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077200" cy="4572000"/>
          </a:xfrm>
        </p:spPr>
        <p:txBody>
          <a:bodyPr>
            <a:normAutofit/>
          </a:bodyPr>
          <a:lstStyle/>
          <a:p>
            <a:r>
              <a:rPr lang="en-US" sz="3200"/>
              <a:t>For ELL students, must teach academic content in the language students understand, while also teaching English.</a:t>
            </a:r>
          </a:p>
          <a:p>
            <a:endParaRPr lang="en-US" sz="3000"/>
          </a:p>
          <a:p>
            <a:r>
              <a:rPr lang="en-US" sz="3000"/>
              <a:t>Requires school districts to take “affirmative steps” to address barriers so that students can participate </a:t>
            </a:r>
            <a:r>
              <a:rPr lang="en-US" sz="3000" b="1"/>
              <a:t>meaningfully</a:t>
            </a:r>
            <a:r>
              <a:rPr lang="en-US" sz="3000"/>
              <a:t> in the schools’ educational programs.  </a:t>
            </a:r>
          </a:p>
          <a:p>
            <a:pPr>
              <a:buNone/>
            </a:pPr>
            <a:endParaRPr lang="en-US" sz="3000"/>
          </a:p>
          <a:p>
            <a:pPr>
              <a:buNone/>
            </a:pPr>
            <a:endParaRPr lang="en-US" sz="26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49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569202"/>
            <a:ext cx="8534400" cy="758952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Cambria"/>
                <a:cs typeface="Cambria"/>
              </a:rPr>
              <a:t>Individuals with Disabilities Education Act (IDEA)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9987"/>
            <a:ext cx="8378952" cy="4881875"/>
          </a:xfrm>
        </p:spPr>
        <p:txBody>
          <a:bodyPr>
            <a:noAutofit/>
          </a:bodyPr>
          <a:lstStyle/>
          <a:p>
            <a:pPr fontAlgn="base"/>
            <a:r>
              <a:rPr lang="en-US" sz="2400"/>
              <a:t>Requires schools to make a </a:t>
            </a:r>
            <a:r>
              <a:rPr lang="en-US" sz="2400" i="1"/>
              <a:t>free and appropriate public education </a:t>
            </a:r>
            <a:r>
              <a:rPr lang="en-US" sz="2400"/>
              <a:t>available to all children with disabilities.</a:t>
            </a:r>
          </a:p>
          <a:p>
            <a:pPr fontAlgn="base">
              <a:buNone/>
            </a:pPr>
            <a:endParaRPr lang="en-US" sz="2400"/>
          </a:p>
          <a:p>
            <a:pPr fontAlgn="base"/>
            <a:r>
              <a:rPr lang="en-US" sz="2400"/>
              <a:t>Districts cannot delay testing to recently arrived students, if the student is suspected to have trauma, emotional, behavioral or other needs.</a:t>
            </a:r>
          </a:p>
          <a:p>
            <a:pPr fontAlgn="base">
              <a:buNone/>
            </a:pPr>
            <a:endParaRPr lang="en-US" sz="2400"/>
          </a:p>
          <a:p>
            <a:pPr fontAlgn="base"/>
            <a:r>
              <a:rPr lang="en-US" sz="2400"/>
              <a:t>The multidisciplinary team must consider the language needs of ELLs when developing, reviewing or revising IEPs, including performing evaluations in the native language, translating all vital documents, and arranging for a </a:t>
            </a:r>
            <a:r>
              <a:rPr lang="en-US" sz="2400" b="1"/>
              <a:t>qualified and impartial </a:t>
            </a:r>
            <a:r>
              <a:rPr lang="en-US" sz="2400"/>
              <a:t>interpreter.</a:t>
            </a:r>
          </a:p>
        </p:txBody>
      </p:sp>
    </p:spTree>
    <p:extLst>
      <p:ext uri="{BB962C8B-B14F-4D97-AF65-F5344CB8AC3E}">
        <p14:creationId xmlns:p14="http://schemas.microsoft.com/office/powerpoint/2010/main" val="345109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503920" cy="509446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Prohibits discrimination in public schools in MA on the basis of race, color, sex, gender identity, religion, </a:t>
            </a:r>
            <a:r>
              <a:rPr lang="en-US" b="1"/>
              <a:t>national origin</a:t>
            </a:r>
            <a:r>
              <a:rPr lang="en-US"/>
              <a:t>, or sexual orientation. </a:t>
            </a:r>
          </a:p>
          <a:p>
            <a:pPr>
              <a:buNone/>
            </a:pPr>
            <a:endParaRPr lang="en-US"/>
          </a:p>
          <a:p>
            <a:r>
              <a:rPr lang="en-US"/>
              <a:t>All students have equal right of access and “enjoyment of the opportunities, advantages, privileges, and courses of study at such schools.”</a:t>
            </a:r>
          </a:p>
          <a:p>
            <a:pPr>
              <a:buNone/>
            </a:pPr>
            <a:endParaRPr lang="en-US"/>
          </a:p>
          <a:p>
            <a:r>
              <a:rPr lang="en-US"/>
              <a:t>“The national citizenship of any applicant shall not be a criterion for admission to any public school nor shall national citizenship be a favor in the assignment or availability of courses of study or extra-curricular activities.”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608076"/>
            <a:ext cx="9144000" cy="75895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Cambria"/>
                <a:cs typeface="Cambria"/>
              </a:rPr>
              <a:t>Access To Equal Educational Opportunity </a:t>
            </a:r>
            <a:br>
              <a:rPr lang="en-US" sz="4000" b="1">
                <a:solidFill>
                  <a:srgbClr val="000000"/>
                </a:solidFill>
                <a:latin typeface="Cambria"/>
                <a:cs typeface="Cambria"/>
              </a:rPr>
            </a:br>
            <a:r>
              <a:rPr lang="en-US" sz="2600">
                <a:solidFill>
                  <a:srgbClr val="000000"/>
                </a:solidFill>
                <a:latin typeface="Cambria"/>
                <a:cs typeface="Cambria"/>
              </a:rPr>
              <a:t>603 CMR 26.00</a:t>
            </a:r>
            <a:endParaRPr lang="en-US"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503920" cy="5094469"/>
          </a:xfrm>
        </p:spPr>
        <p:txBody>
          <a:bodyPr>
            <a:normAutofit/>
          </a:bodyPr>
          <a:lstStyle/>
          <a:p>
            <a:pPr marL="115888" indent="0">
              <a:buNone/>
            </a:pPr>
            <a:r>
              <a:rPr lang="en-US"/>
              <a:t>After a student is enrolled in school, the student must be immediately evaluated for special education services and for English language learning. </a:t>
            </a:r>
          </a:p>
          <a:p>
            <a:pPr marL="115888" indent="0">
              <a:buNone/>
            </a:pPr>
            <a:endParaRPr lang="en-US"/>
          </a:p>
          <a:p>
            <a:pPr marL="115888" indent="0">
              <a:buNone/>
            </a:pPr>
            <a:r>
              <a:rPr lang="en-US"/>
              <a:t>For ELL with disabilities, the district must determine the best placement for the child:</a:t>
            </a:r>
          </a:p>
          <a:p>
            <a:pPr lvl="1"/>
            <a:r>
              <a:rPr lang="en-US"/>
              <a:t>“Sheltered English Immersion”</a:t>
            </a:r>
          </a:p>
          <a:p>
            <a:pPr lvl="1"/>
            <a:r>
              <a:rPr lang="en-US"/>
              <a:t>General education classroom with disability and ELL supports</a:t>
            </a:r>
          </a:p>
          <a:p>
            <a:pPr lvl="1"/>
            <a:r>
              <a:rPr lang="en-US"/>
              <a:t>Substantially separate classroom for the disability with English supports</a:t>
            </a:r>
          </a:p>
          <a:p>
            <a:pPr lvl="1"/>
            <a:endParaRPr lang="es-ES_trad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5752" y="250889"/>
            <a:ext cx="9144000" cy="75895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>
                <a:solidFill>
                  <a:srgbClr val="000000"/>
                </a:solidFill>
                <a:latin typeface="Cambria"/>
                <a:cs typeface="Cambria"/>
              </a:rPr>
              <a:t>English Language Learners</a:t>
            </a:r>
            <a:endParaRPr lang="en-US" sz="4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10658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3AE8-29DC-E941-9A45-8938A31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b="1">
                <a:solidFill>
                  <a:schemeClr val="tx1"/>
                </a:solidFill>
              </a:rPr>
              <a:t>LOOK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25303-D476-6642-818F-E75BA8BFF90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Signed November 22, 2017, changes education law, Ch. 71A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Creates an LEP parents PAC in districts with more tan 5% ELL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Expands bilingual education to include cultural communication and for English speaking children. </a:t>
            </a:r>
          </a:p>
        </p:txBody>
      </p:sp>
    </p:spTree>
    <p:extLst>
      <p:ext uri="{BB962C8B-B14F-4D97-AF65-F5344CB8AC3E}">
        <p14:creationId xmlns:p14="http://schemas.microsoft.com/office/powerpoint/2010/main" val="291043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53A85-ACAD-45AA-8DAC-AB0872C8CB20}"/>
              </a:ext>
            </a:extLst>
          </p:cNvPr>
          <p:cNvSpPr txBox="1">
            <a:spLocks/>
          </p:cNvSpPr>
          <p:nvPr/>
        </p:nvSpPr>
        <p:spPr>
          <a:xfrm>
            <a:off x="2977630" y="1236651"/>
            <a:ext cx="8785684" cy="560550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 action="ppaction://hlinksldjump"/>
              </a:rPr>
              <a:t>FAMILIES IN MULTILINGUAL CONTEXTS: Building Together a Bright and Joyful Future for Our Children,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 action="ppaction://hlinksldjump"/>
              </a:rPr>
              <a:t> </a:t>
            </a: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 action="ppaction://hlinksldjump"/>
              </a:rPr>
              <a:t>Dr. Maria Serpa, Professor Emerita, Lesley University  </a:t>
            </a:r>
            <a:endParaRPr kumimoji="0" lang="pt-BR" sz="2800" b="0" i="1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 action="ppaction://hlinksldjump"/>
              </a:rPr>
              <a:t>Parents Rights in School,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 action="ppaction://hlinksldjump"/>
              </a:rPr>
              <a:t>Tere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 action="ppaction://hlinksldjump"/>
              </a:rPr>
              <a:t> Ramos, Advocacy Lawyer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 action="ppaction://hlinksldjump"/>
              </a:rPr>
              <a:t>Introduction to ELPAC Training Modules,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 action="ppaction://hlinksldjump"/>
              </a:rPr>
              <a:t>David Valade, Office of Language Acquisition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 action="ppaction://hlinksldjump"/>
              </a:rPr>
              <a:t>Family Engagement Framework – Support Resources,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 action="ppaction://hlinksldjump"/>
              </a:rPr>
              <a:t>  Olga Lopez, Family Engagement Specialist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7432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7432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Garamond" pitchFamily="18" charset="0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Tx/>
              <a:buFont typeface="Garamond" pitchFamily="18" charset="0"/>
              <a:buNone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Content Placeholder 5" descr="Students discuss something">
            <a:extLst>
              <a:ext uri="{FF2B5EF4-FFF2-40B4-BE49-F238E27FC236}">
                <a16:creationId xmlns:a16="http://schemas.microsoft.com/office/drawing/2014/main" id="{B35E6662-78D2-4FD8-B5E3-32152C5743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" y="0"/>
            <a:ext cx="2388924" cy="684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7E74070-057F-4AEE-B187-BFEE4B41F1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48944" y="0"/>
            <a:ext cx="9643056" cy="811530"/>
          </a:xfrm>
          <a:prstGeom prst="rect">
            <a:avLst/>
          </a:prstGeom>
          <a:solidFill>
            <a:srgbClr val="1752A9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BREAK OUT SESSIONS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680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8A0B-2D14-BC4C-93AE-0626CBC7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b="1">
                <a:solidFill>
                  <a:schemeClr val="tx1"/>
                </a:solidFill>
              </a:rPr>
              <a:t>Rights Under the LOOK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41E6C-2D59-AD47-B206-C236FF75E2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err="1"/>
              <a:t>Eliminates</a:t>
            </a:r>
            <a:r>
              <a:rPr lang="es-ES_tradnl"/>
              <a:t> </a:t>
            </a:r>
            <a:r>
              <a:rPr lang="es-ES_tradnl" err="1"/>
              <a:t>need</a:t>
            </a:r>
            <a:r>
              <a:rPr lang="es-ES_tradnl"/>
              <a:t> to </a:t>
            </a:r>
            <a:r>
              <a:rPr lang="es-ES_tradnl" err="1"/>
              <a:t>sign</a:t>
            </a:r>
            <a:r>
              <a:rPr lang="es-ES_tradnl"/>
              <a:t> </a:t>
            </a:r>
            <a:r>
              <a:rPr lang="es-ES_tradnl" err="1"/>
              <a:t>the</a:t>
            </a:r>
            <a:r>
              <a:rPr lang="es-ES_tradnl"/>
              <a:t> “</a:t>
            </a:r>
            <a:r>
              <a:rPr lang="es-ES_tradnl" err="1"/>
              <a:t>waiver</a:t>
            </a:r>
            <a:r>
              <a:rPr lang="es-ES_tradnl"/>
              <a:t>” in </a:t>
            </a:r>
            <a:r>
              <a:rPr lang="es-ES_tradnl" err="1"/>
              <a:t>order</a:t>
            </a:r>
            <a:r>
              <a:rPr lang="es-ES_tradnl"/>
              <a:t> to </a:t>
            </a:r>
            <a:r>
              <a:rPr lang="es-ES_tradnl" err="1"/>
              <a:t>move</a:t>
            </a:r>
            <a:r>
              <a:rPr lang="es-ES_tradnl"/>
              <a:t> a </a:t>
            </a:r>
            <a:r>
              <a:rPr lang="es-ES_tradnl" err="1"/>
              <a:t>child</a:t>
            </a:r>
            <a:r>
              <a:rPr lang="es-ES_tradnl"/>
              <a:t> </a:t>
            </a:r>
            <a:r>
              <a:rPr lang="es-ES_tradnl" err="1"/>
              <a:t>from</a:t>
            </a:r>
            <a:r>
              <a:rPr lang="es-ES_tradnl"/>
              <a:t> “</a:t>
            </a:r>
            <a:r>
              <a:rPr lang="es-ES_tradnl" err="1"/>
              <a:t>Sheltered</a:t>
            </a:r>
            <a:r>
              <a:rPr lang="es-ES_tradnl"/>
              <a:t> English </a:t>
            </a:r>
            <a:r>
              <a:rPr lang="es-ES_tradnl" err="1"/>
              <a:t>Immersion</a:t>
            </a:r>
            <a:r>
              <a:rPr lang="es-ES_tradnl"/>
              <a:t>” to </a:t>
            </a:r>
            <a:r>
              <a:rPr lang="es-ES_tradnl" err="1"/>
              <a:t>mainstream</a:t>
            </a:r>
            <a:r>
              <a:rPr lang="es-ES_tradnl"/>
              <a:t>.</a:t>
            </a:r>
          </a:p>
          <a:p>
            <a:pPr marL="0" indent="0">
              <a:buNone/>
            </a:pPr>
            <a:endParaRPr lang="es-ES_tradnl"/>
          </a:p>
          <a:p>
            <a:r>
              <a:rPr lang="es-ES_tradnl" err="1"/>
              <a:t>If</a:t>
            </a:r>
            <a:r>
              <a:rPr lang="es-ES_tradnl"/>
              <a:t> </a:t>
            </a:r>
            <a:r>
              <a:rPr lang="es-ES_tradnl" err="1"/>
              <a:t>the</a:t>
            </a:r>
            <a:r>
              <a:rPr lang="es-ES_tradnl"/>
              <a:t> </a:t>
            </a:r>
            <a:r>
              <a:rPr lang="es-ES_tradnl" err="1"/>
              <a:t>child</a:t>
            </a:r>
            <a:r>
              <a:rPr lang="es-ES_tradnl"/>
              <a:t> has </a:t>
            </a:r>
            <a:r>
              <a:rPr lang="es-ES_tradnl" err="1"/>
              <a:t>an</a:t>
            </a:r>
            <a:r>
              <a:rPr lang="es-ES_tradnl"/>
              <a:t> IEP and </a:t>
            </a:r>
            <a:r>
              <a:rPr lang="es-ES_tradnl" err="1"/>
              <a:t>is</a:t>
            </a:r>
            <a:r>
              <a:rPr lang="es-ES_tradnl"/>
              <a:t> ELL, </a:t>
            </a:r>
            <a:r>
              <a:rPr lang="es-ES_tradnl" err="1"/>
              <a:t>the</a:t>
            </a:r>
            <a:r>
              <a:rPr lang="es-ES_tradnl"/>
              <a:t> IEP </a:t>
            </a:r>
            <a:r>
              <a:rPr lang="es-ES_tradnl" err="1"/>
              <a:t>must</a:t>
            </a:r>
            <a:r>
              <a:rPr lang="es-ES_tradnl"/>
              <a:t> </a:t>
            </a:r>
            <a:r>
              <a:rPr lang="es-ES_tradnl" err="1"/>
              <a:t>reflect</a:t>
            </a:r>
            <a:r>
              <a:rPr lang="es-ES_tradnl"/>
              <a:t> </a:t>
            </a:r>
            <a:r>
              <a:rPr lang="es-ES_tradnl" err="1"/>
              <a:t>the</a:t>
            </a:r>
            <a:r>
              <a:rPr lang="es-ES_tradnl"/>
              <a:t> </a:t>
            </a:r>
            <a:r>
              <a:rPr lang="es-ES_tradnl" err="1"/>
              <a:t>linguistic</a:t>
            </a:r>
            <a:r>
              <a:rPr lang="es-ES_tradnl"/>
              <a:t> </a:t>
            </a:r>
            <a:r>
              <a:rPr lang="es-ES_tradnl" err="1"/>
              <a:t>needs</a:t>
            </a:r>
            <a:r>
              <a:rPr lang="es-ES_tradnl"/>
              <a:t> of </a:t>
            </a:r>
            <a:r>
              <a:rPr lang="es-ES_tradnl" err="1"/>
              <a:t>the</a:t>
            </a:r>
            <a:r>
              <a:rPr lang="es-ES_tradnl"/>
              <a:t> </a:t>
            </a:r>
            <a:r>
              <a:rPr lang="es-ES_tradnl" err="1"/>
              <a:t>child</a:t>
            </a:r>
            <a:r>
              <a:rPr lang="es-ES_tradnl"/>
              <a:t>, in </a:t>
            </a:r>
            <a:r>
              <a:rPr lang="es-ES_tradnl" err="1"/>
              <a:t>addition</a:t>
            </a:r>
            <a:r>
              <a:rPr lang="es-ES_tradnl"/>
              <a:t> to </a:t>
            </a:r>
            <a:r>
              <a:rPr lang="es-ES_tradnl" err="1"/>
              <a:t>disability</a:t>
            </a:r>
            <a:r>
              <a:rPr lang="es-ES_tradnl"/>
              <a:t> </a:t>
            </a:r>
            <a:r>
              <a:rPr lang="es-ES_tradnl" err="1"/>
              <a:t>needs</a:t>
            </a:r>
            <a:r>
              <a:rPr lang="es-ES_tradnl"/>
              <a:t>.</a:t>
            </a:r>
          </a:p>
          <a:p>
            <a:pPr marL="0" indent="0">
              <a:buNone/>
            </a:pPr>
            <a:endParaRPr lang="es-ES_tradnl"/>
          </a:p>
          <a:p>
            <a:r>
              <a:rPr lang="es-ES_tradnl" err="1"/>
              <a:t>If</a:t>
            </a:r>
            <a:r>
              <a:rPr lang="es-ES_tradnl"/>
              <a:t> </a:t>
            </a:r>
            <a:r>
              <a:rPr lang="es-ES_tradnl" err="1"/>
              <a:t>the</a:t>
            </a:r>
            <a:r>
              <a:rPr lang="es-ES_tradnl"/>
              <a:t> </a:t>
            </a:r>
            <a:r>
              <a:rPr lang="es-ES_tradnl" err="1"/>
              <a:t>child</a:t>
            </a:r>
            <a:r>
              <a:rPr lang="es-ES_tradnl"/>
              <a:t> has </a:t>
            </a:r>
            <a:r>
              <a:rPr lang="es-ES_tradnl" err="1"/>
              <a:t>an</a:t>
            </a:r>
            <a:r>
              <a:rPr lang="es-ES_tradnl"/>
              <a:t> IEP </a:t>
            </a:r>
            <a:r>
              <a:rPr lang="es-ES_tradnl" err="1"/>
              <a:t>or</a:t>
            </a:r>
            <a:r>
              <a:rPr lang="es-ES_tradnl"/>
              <a:t> 504 Plan and </a:t>
            </a:r>
            <a:r>
              <a:rPr lang="es-ES_tradnl" err="1"/>
              <a:t>requires</a:t>
            </a:r>
            <a:r>
              <a:rPr lang="es-ES_tradnl"/>
              <a:t> </a:t>
            </a:r>
            <a:r>
              <a:rPr lang="es-ES_tradnl" err="1"/>
              <a:t>instruction</a:t>
            </a:r>
            <a:r>
              <a:rPr lang="es-ES_tradnl"/>
              <a:t> in a </a:t>
            </a:r>
            <a:r>
              <a:rPr lang="es-ES_tradnl" err="1"/>
              <a:t>language</a:t>
            </a:r>
            <a:r>
              <a:rPr lang="es-ES_tradnl"/>
              <a:t> </a:t>
            </a:r>
            <a:r>
              <a:rPr lang="es-ES_tradnl" err="1"/>
              <a:t>other</a:t>
            </a:r>
            <a:r>
              <a:rPr lang="es-ES_tradnl"/>
              <a:t> </a:t>
            </a:r>
            <a:r>
              <a:rPr lang="es-ES_tradnl" err="1"/>
              <a:t>than</a:t>
            </a:r>
            <a:r>
              <a:rPr lang="es-ES_tradnl"/>
              <a:t> English to </a:t>
            </a:r>
            <a:r>
              <a:rPr lang="es-ES_tradnl" err="1"/>
              <a:t>make</a:t>
            </a:r>
            <a:r>
              <a:rPr lang="es-ES_tradnl"/>
              <a:t> </a:t>
            </a:r>
            <a:r>
              <a:rPr lang="es-ES_tradnl" err="1"/>
              <a:t>progress</a:t>
            </a:r>
            <a:r>
              <a:rPr lang="es-ES_tradnl"/>
              <a:t>, </a:t>
            </a:r>
            <a:r>
              <a:rPr lang="es-ES_tradnl" err="1"/>
              <a:t>the</a:t>
            </a:r>
            <a:r>
              <a:rPr lang="es-ES_tradnl"/>
              <a:t> </a:t>
            </a:r>
            <a:r>
              <a:rPr lang="es-ES_tradnl" err="1"/>
              <a:t>district</a:t>
            </a:r>
            <a:r>
              <a:rPr lang="es-ES_tradnl"/>
              <a:t> </a:t>
            </a:r>
            <a:r>
              <a:rPr lang="es-ES_tradnl" err="1"/>
              <a:t>must</a:t>
            </a:r>
            <a:r>
              <a:rPr lang="es-ES_tradnl"/>
              <a:t> do </a:t>
            </a:r>
            <a:r>
              <a:rPr lang="es-ES_tradnl" err="1"/>
              <a:t>it</a:t>
            </a:r>
            <a:r>
              <a:rPr lang="es-ES_tradnl"/>
              <a:t> </a:t>
            </a:r>
            <a:r>
              <a:rPr lang="es-ES_tradnl" err="1"/>
              <a:t>without</a:t>
            </a:r>
            <a:r>
              <a:rPr lang="es-ES_tradnl"/>
              <a:t> </a:t>
            </a:r>
            <a:r>
              <a:rPr lang="es-ES_tradnl" err="1"/>
              <a:t>any</a:t>
            </a:r>
            <a:r>
              <a:rPr lang="es-ES_tradnl"/>
              <a:t> </a:t>
            </a:r>
            <a:r>
              <a:rPr lang="es-ES_tradnl" err="1"/>
              <a:t>waivers</a:t>
            </a:r>
            <a:r>
              <a:rPr lang="es-ES_tradnl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3585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280432"/>
            <a:ext cx="8534400" cy="758952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rgbClr val="000000"/>
                </a:solidFill>
                <a:latin typeface="Cambria"/>
                <a:cs typeface="Cambria"/>
              </a:rPr>
              <a:t>What are my Rights?</a:t>
            </a:r>
            <a:endParaRPr lang="en-US" sz="50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4" name="Content Placeholder 3" descr="cartoon of a group of dogs looking at a ball saying &quot;Perhaps we're overthinking the situation.&quot;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02" r="-19802"/>
          <a:stretch>
            <a:fillRect/>
          </a:stretch>
        </p:blipFill>
        <p:spPr>
          <a:xfrm>
            <a:off x="1524000" y="1345152"/>
            <a:ext cx="9548922" cy="5133829"/>
          </a:xfrm>
        </p:spPr>
      </p:pic>
    </p:spTree>
    <p:extLst>
      <p:ext uri="{BB962C8B-B14F-4D97-AF65-F5344CB8AC3E}">
        <p14:creationId xmlns:p14="http://schemas.microsoft.com/office/powerpoint/2010/main" val="3743807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2888"/>
            <a:ext cx="8805672" cy="766909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Cambria"/>
                <a:cs typeface="Cambria"/>
              </a:rPr>
              <a:t>Right #1- Attend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i="1">
                <a:solidFill>
                  <a:srgbClr val="000000"/>
                </a:solidFill>
                <a:latin typeface="Cambria"/>
                <a:cs typeface="Cambria"/>
              </a:rPr>
              <a:t>Plyer v. Doe- </a:t>
            </a:r>
            <a:r>
              <a:rPr lang="en-US" sz="2800">
                <a:solidFill>
                  <a:srgbClr val="000000"/>
                </a:solidFill>
              </a:rPr>
              <a:t>Supreme Court case about immigration status of students (1982). </a:t>
            </a:r>
            <a:r>
              <a:rPr lang="en-US"/>
              <a:t>A State may not deny access to a basic public education to any child residing in the state, whether present in the U.S. legally or otherwise. </a:t>
            </a:r>
          </a:p>
          <a:p>
            <a:pPr marL="0" indent="0" algn="ctr">
              <a:buNone/>
            </a:pPr>
            <a:endParaRPr lang="en-US"/>
          </a:p>
        </p:txBody>
      </p:sp>
      <p:pic>
        <p:nvPicPr>
          <p:cNvPr id="4" name="Picture 3" descr="draw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200" y="3433859"/>
            <a:ext cx="2660186" cy="2069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5752" y="5779250"/>
            <a:ext cx="850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“By denying these children a basic education, we deny them the ability to live within the structure of our civic institutions…”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503920" cy="1467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>
                <a:solidFill>
                  <a:srgbClr val="000000"/>
                </a:solidFill>
                <a:latin typeface="Cambria"/>
                <a:cs typeface="Cambria"/>
              </a:rPr>
              <a:t>Martinez v. Bynum- </a:t>
            </a:r>
            <a:r>
              <a:rPr lang="en-US" sz="2800"/>
              <a:t>As long as the child is not living in the district for the sole purpose of attending school, s/he satisfies the statutory test.</a:t>
            </a:r>
            <a:endParaRPr lang="en-US" sz="2800" b="1">
              <a:solidFill>
                <a:srgbClr val="000000"/>
              </a:solidFill>
              <a:latin typeface="Cambria"/>
              <a:cs typeface="Cambria"/>
            </a:endParaRPr>
          </a:p>
          <a:p>
            <a:pPr>
              <a:buNone/>
            </a:pPr>
            <a:endParaRPr lang="en-US" b="1"/>
          </a:p>
        </p:txBody>
      </p:sp>
      <p:pic>
        <p:nvPicPr>
          <p:cNvPr id="4" name="Picture 3" descr="photograph of a group of teenager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76" y="3494838"/>
            <a:ext cx="4043196" cy="2604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5753" y="3302001"/>
            <a:ext cx="4029616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“A bona fide residence requirement, </a:t>
            </a: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appropriately defined and uniformly applied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, furthers the substantial state interest in assuring that services provided for the State's residents are enjoyed only by residents.”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1A9DB5-E70A-0749-A130-2A4111776A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0512" y="155439"/>
            <a:ext cx="8519160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…While the Student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Resides in the District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793" y="242887"/>
            <a:ext cx="8534400" cy="758952"/>
          </a:xfrm>
        </p:spPr>
        <p:txBody>
          <a:bodyPr>
            <a:normAutofit/>
          </a:bodyPr>
          <a:lstStyle/>
          <a:p>
            <a:r>
              <a:rPr lang="es-ES_tradnl" sz="4000" b="1" err="1">
                <a:solidFill>
                  <a:srgbClr val="000000"/>
                </a:solidFill>
                <a:latin typeface="Cambria"/>
                <a:cs typeface="Cambria"/>
              </a:rPr>
              <a:t>School</a:t>
            </a:r>
            <a:r>
              <a:rPr lang="es-ES_tradnl" sz="40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s-ES_tradnl" sz="4000" b="1" err="1">
                <a:solidFill>
                  <a:srgbClr val="000000"/>
                </a:solidFill>
                <a:latin typeface="Cambria"/>
                <a:cs typeface="Cambria"/>
              </a:rPr>
              <a:t>Enrollment</a:t>
            </a:r>
            <a:endParaRPr lang="es-ES_tradnl" sz="40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12793" y="1568924"/>
            <a:ext cx="8503920" cy="5042637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The district can ask for proof of residence. For example: water or electricity bill, rental agreement.</a:t>
            </a:r>
          </a:p>
          <a:p>
            <a:endParaRPr lang="en-US"/>
          </a:p>
          <a:p>
            <a:r>
              <a:rPr lang="en-US"/>
              <a:t>All residency requirements must be applied uniformly.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The district cannot ask for a driver’s license to establish residence if doing so prevents the child of an undocumented parent from going to school.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Cannot ask any residency o migratory status paperwork for the children or parents.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 Child that lives with family members should be allowed to enroll in school if resident of district.</a:t>
            </a:r>
          </a:p>
          <a:p>
            <a:endParaRPr lang="en-US"/>
          </a:p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31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Cambria"/>
                <a:cs typeface="Cambria"/>
              </a:rPr>
              <a:t>Enrollment Requirements and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12793" y="1397468"/>
            <a:ext cx="8503920" cy="5042637"/>
          </a:xfrm>
        </p:spPr>
        <p:txBody>
          <a:bodyPr>
            <a:normAutofit/>
          </a:bodyPr>
          <a:lstStyle/>
          <a:p>
            <a:r>
              <a:rPr lang="en-US"/>
              <a:t>Cannot bar enrollment because student lacks a birth certificate or a social security number (ss#). </a:t>
            </a:r>
          </a:p>
          <a:p>
            <a:pPr>
              <a:buNone/>
            </a:pPr>
            <a:endParaRPr lang="en-US"/>
          </a:p>
          <a:p>
            <a:r>
              <a:rPr lang="en-US"/>
              <a:t>If district asks for ss#, it must inform that providing is voluntary, and for what purpose it will be used. </a:t>
            </a:r>
          </a:p>
          <a:p>
            <a:pPr>
              <a:buNone/>
            </a:pPr>
            <a:endParaRPr lang="en-US"/>
          </a:p>
          <a:p>
            <a:r>
              <a:rPr lang="en-US"/>
              <a:t>Under McKinney Vento, if the student is homeless, the district must immediately enroll the child, even if the parent/guardian can’t produce records normally required for enrollment. </a:t>
            </a:r>
            <a:r>
              <a:rPr lang="en-US" sz="1514"/>
              <a:t>42 U.S.C. § 11432(g)(3)(C)(1)</a:t>
            </a:r>
          </a:p>
        </p:txBody>
      </p:sp>
    </p:spTree>
    <p:extLst>
      <p:ext uri="{BB962C8B-B14F-4D97-AF65-F5344CB8AC3E}">
        <p14:creationId xmlns:p14="http://schemas.microsoft.com/office/powerpoint/2010/main" val="626105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228600"/>
            <a:ext cx="8736837" cy="974408"/>
          </a:xfrm>
        </p:spPr>
        <p:txBody>
          <a:bodyPr>
            <a:normAutofit/>
          </a:bodyPr>
          <a:lstStyle/>
          <a:p>
            <a:r>
              <a:rPr lang="en-US" sz="5400" b="1" i="1">
                <a:solidFill>
                  <a:srgbClr val="000000"/>
                </a:solidFill>
                <a:latin typeface="Cambria" panose="02040503050406030204" pitchFamily="18" charset="0"/>
              </a:rPr>
              <a:t>#2 Language Access </a:t>
            </a:r>
            <a:endParaRPr lang="en-US" sz="5200" b="1">
              <a:solidFill>
                <a:srgbClr val="000000"/>
              </a:solidFill>
              <a:latin typeface="Cambria" panose="02040503050406030204" pitchFamily="18" charset="0"/>
              <a:cs typeface="Hannotate TC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4000"/>
            <a:ext cx="8610600" cy="4800600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sz="2600">
                <a:latin typeface="Cambria" panose="02040503050406030204" pitchFamily="18" charset="0"/>
              </a:rPr>
              <a:t>In </a:t>
            </a:r>
            <a:r>
              <a:rPr lang="en-US" sz="2600" i="1">
                <a:latin typeface="Cambria" panose="02040503050406030204" pitchFamily="18" charset="0"/>
              </a:rPr>
              <a:t>Lau v. Nichols (1974)</a:t>
            </a:r>
            <a:r>
              <a:rPr lang="en-US" sz="2600">
                <a:latin typeface="Cambria" panose="02040503050406030204" pitchFamily="18" charset="0"/>
              </a:rPr>
              <a:t>, the Supreme Court held that </a:t>
            </a:r>
            <a:r>
              <a:rPr lang="en-US" sz="2600" b="1">
                <a:latin typeface="Cambria" panose="02040503050406030204" pitchFamily="18" charset="0"/>
              </a:rPr>
              <a:t>language is a proxy for national origin </a:t>
            </a:r>
            <a:r>
              <a:rPr lang="en-US" sz="2600">
                <a:latin typeface="Cambria" panose="02040503050406030204" pitchFamily="18" charset="0"/>
              </a:rPr>
              <a:t>and that national origin discrimination includes failing to provide LEP individuals “meaningful access” to recipient programs. 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Merely providing students with the same facilities, textbooks, teachers, and curriculum does not constitute equal treatment.</a:t>
            </a:r>
            <a:r>
              <a:rPr lang="en-US" sz="2600"/>
              <a:t> </a:t>
            </a:r>
            <a:endParaRPr lang="en-US" sz="2600" u="sng"/>
          </a:p>
          <a:p>
            <a:pPr marL="0" indent="0">
              <a:buNone/>
            </a:pPr>
            <a:endParaRPr lang="en-US" sz="2600" b="1"/>
          </a:p>
          <a:p>
            <a:endParaRPr lang="en-US" sz="2600" b="1" u="sng"/>
          </a:p>
          <a:p>
            <a:endParaRPr lang="en-US"/>
          </a:p>
        </p:txBody>
      </p:sp>
      <p:pic>
        <p:nvPicPr>
          <p:cNvPr id="4" name="Picture 3" descr="photograph of a group of childr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085" y="3235293"/>
            <a:ext cx="3451408" cy="22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48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500" b="1">
                <a:solidFill>
                  <a:srgbClr val="000000"/>
                </a:solidFill>
                <a:latin typeface="Cambria" panose="02040503050406030204" pitchFamily="18" charset="0"/>
              </a:rPr>
              <a:t>LEP Rights Parents/Guardians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524000"/>
            <a:ext cx="8686799" cy="4953000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latin typeface="Cambria" panose="02040503050406030204" pitchFamily="18" charset="0"/>
              </a:rPr>
              <a:t>“Individual with a limited ability to read, write, speak, and understand English.”</a:t>
            </a:r>
          </a:p>
          <a:p>
            <a:pPr>
              <a:buNone/>
            </a:pPr>
            <a:endParaRPr lang="en-US">
              <a:latin typeface="Cambria" panose="02040503050406030204" pitchFamily="18" charset="0"/>
            </a:endParaRPr>
          </a:p>
          <a:p>
            <a:r>
              <a:rPr lang="en-US">
                <a:latin typeface="Cambria" panose="02040503050406030204" pitchFamily="18" charset="0"/>
              </a:rPr>
              <a:t>Can be the family member of an English speaker who is involved in the care of that person.</a:t>
            </a:r>
          </a:p>
          <a:p>
            <a:pPr>
              <a:buNone/>
            </a:pPr>
            <a:endParaRPr lang="en-US">
              <a:latin typeface="Cambria" panose="02040503050406030204" pitchFamily="18" charset="0"/>
            </a:endParaRPr>
          </a:p>
          <a:p>
            <a:r>
              <a:rPr lang="en-US">
                <a:latin typeface="Cambria" panose="02040503050406030204" pitchFamily="18" charset="0"/>
              </a:rPr>
              <a:t>Person “does not have to be limited in all “speaking, reading, writing and comprehending.” </a:t>
            </a:r>
          </a:p>
          <a:p>
            <a:pPr>
              <a:buNone/>
            </a:pPr>
            <a:endParaRPr lang="en-US">
              <a:latin typeface="Cambria" panose="02040503050406030204" pitchFamily="18" charset="0"/>
            </a:endParaRPr>
          </a:p>
          <a:p>
            <a:r>
              <a:rPr lang="en-US">
                <a:latin typeface="Cambria" panose="02040503050406030204" pitchFamily="18" charset="0"/>
              </a:rPr>
              <a:t>“Flexibility” in addressing needs “should not diminish, and should not be used to minimize the obligation that those needs be addressed.” Must take “reasonable steps” to ensure access. </a:t>
            </a:r>
          </a:p>
          <a:p>
            <a:pPr lvl="8">
              <a:buNone/>
            </a:pPr>
            <a:r>
              <a:rPr lang="en-US">
                <a:latin typeface="Cambria" panose="02040503050406030204" pitchFamily="18" charset="0"/>
              </a:rPr>
              <a:t>Executive Order 13166</a:t>
            </a:r>
          </a:p>
        </p:txBody>
      </p:sp>
    </p:spTree>
    <p:extLst>
      <p:ext uri="{BB962C8B-B14F-4D97-AF65-F5344CB8AC3E}">
        <p14:creationId xmlns:p14="http://schemas.microsoft.com/office/powerpoint/2010/main" val="11016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8839200" cy="685800"/>
          </a:xfrm>
        </p:spPr>
        <p:txBody>
          <a:bodyPr>
            <a:noAutofit/>
          </a:bodyPr>
          <a:lstStyle/>
          <a:p>
            <a:r>
              <a:rPr lang="en-US" sz="4200" b="1">
                <a:solidFill>
                  <a:schemeClr val="tx1"/>
                </a:solidFill>
                <a:latin typeface="Cambria" panose="02040503050406030204" pitchFamily="18" charset="0"/>
              </a:rPr>
              <a:t>What are the Language Rights?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447800"/>
            <a:ext cx="8535217" cy="50436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>
                <a:latin typeface="Cambria" panose="02040503050406030204" pitchFamily="18" charset="0"/>
              </a:rPr>
              <a:t>An Individual with a limited ability to read, write, speak, and understand English has the right to:</a:t>
            </a:r>
          </a:p>
          <a:p>
            <a:pPr>
              <a:buNone/>
            </a:pPr>
            <a:endParaRPr lang="en-US">
              <a:latin typeface="Cambria" panose="02040503050406030204" pitchFamily="18" charset="0"/>
            </a:endParaRPr>
          </a:p>
          <a:p>
            <a:r>
              <a:rPr lang="en-US">
                <a:latin typeface="Cambria" panose="02040503050406030204" pitchFamily="18" charset="0"/>
              </a:rPr>
              <a:t>Use </a:t>
            </a:r>
            <a:r>
              <a:rPr lang="en-US" b="1">
                <a:latin typeface="Cambria" panose="02040503050406030204" pitchFamily="18" charset="0"/>
              </a:rPr>
              <a:t>public</a:t>
            </a:r>
            <a:r>
              <a:rPr lang="en-US">
                <a:latin typeface="Cambria" panose="02040503050406030204" pitchFamily="18" charset="0"/>
              </a:rPr>
              <a:t> programs and </a:t>
            </a:r>
            <a:r>
              <a:rPr lang="en-US" b="1">
                <a:latin typeface="Cambria" panose="02040503050406030204" pitchFamily="18" charset="0"/>
              </a:rPr>
              <a:t>communicate in the preferred language at no cost</a:t>
            </a:r>
            <a:r>
              <a:rPr lang="en-US">
                <a:latin typeface="Cambria" panose="02040503050406030204" pitchFamily="18" charset="0"/>
              </a:rPr>
              <a:t>.</a:t>
            </a:r>
          </a:p>
          <a:p>
            <a:endParaRPr lang="en-US">
              <a:latin typeface="Cambria" panose="02040503050406030204" pitchFamily="18" charset="0"/>
            </a:endParaRPr>
          </a:p>
          <a:p>
            <a:r>
              <a:rPr lang="en-US">
                <a:latin typeface="Cambria" panose="02040503050406030204" pitchFamily="18" charset="0"/>
              </a:rPr>
              <a:t>Set a </a:t>
            </a:r>
            <a:r>
              <a:rPr lang="en-US" b="1">
                <a:latin typeface="Cambria" panose="02040503050406030204" pitchFamily="18" charset="0"/>
              </a:rPr>
              <a:t>language preference </a:t>
            </a:r>
            <a:r>
              <a:rPr lang="en-US">
                <a:latin typeface="Cambria" panose="02040503050406030204" pitchFamily="18" charset="0"/>
              </a:rPr>
              <a:t>to receive vital written materials.</a:t>
            </a:r>
          </a:p>
          <a:p>
            <a:pPr marL="0" indent="0">
              <a:buNone/>
            </a:pPr>
            <a:endParaRPr lang="en-US">
              <a:latin typeface="Cambria" panose="02040503050406030204" pitchFamily="18" charset="0"/>
            </a:endParaRPr>
          </a:p>
          <a:p>
            <a:r>
              <a:rPr lang="en-US" b="1">
                <a:latin typeface="Cambria" panose="02040503050406030204" pitchFamily="18" charset="0"/>
              </a:rPr>
              <a:t>Right to an interpreter </a:t>
            </a:r>
            <a:r>
              <a:rPr lang="en-US">
                <a:latin typeface="Cambria" panose="02040503050406030204" pitchFamily="18" charset="0"/>
              </a:rPr>
              <a:t>that is free, qualified, trained in subject, impartial, and ensures person understands what everyone says.</a:t>
            </a:r>
          </a:p>
          <a:p>
            <a:pPr marL="0" indent="0">
              <a:buNone/>
            </a:pPr>
            <a:endParaRPr lang="en-US">
              <a:latin typeface="Cambria" panose="02040503050406030204" pitchFamily="18" charset="0"/>
            </a:endParaRPr>
          </a:p>
          <a:p>
            <a:pPr>
              <a:spcAft>
                <a:spcPts val="1200"/>
              </a:spcAft>
              <a:buNone/>
            </a:pPr>
            <a:r>
              <a:rPr lang="en-US" sz="2000">
                <a:latin typeface="Cambria" panose="02040503050406030204" pitchFamily="18" charset="0"/>
              </a:rPr>
              <a:t>	</a:t>
            </a:r>
            <a:r>
              <a:rPr lang="en-US" sz="2000" b="1">
                <a:latin typeface="Cambria" panose="02040503050406030204" pitchFamily="18" charset="0"/>
              </a:rPr>
              <a:t>Even if the person has some command or knowledge of the language, if they understand their own language better, they can ask for services!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30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Cambria" panose="02040503050406030204" pitchFamily="18" charset="0"/>
                <a:cs typeface="Georgia"/>
              </a:rPr>
              <a:t>Who is an appropriate interpreter?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164" y="1823374"/>
            <a:ext cx="3020946" cy="4302790"/>
          </a:xfrm>
        </p:spPr>
        <p:txBody>
          <a:bodyPr/>
          <a:lstStyle/>
          <a:p>
            <a:pPr>
              <a:buClr>
                <a:schemeClr val="accent5"/>
              </a:buClr>
              <a:buNone/>
            </a:pP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Appropriate:</a:t>
            </a:r>
            <a:r>
              <a:rPr lang="en-US" sz="10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		</a:t>
            </a:r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en-US" b="1">
                <a:latin typeface="Cambria" panose="02040503050406030204" pitchFamily="18" charset="0"/>
              </a:rPr>
              <a:t>Professional</a:t>
            </a:r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en-US" b="1">
                <a:latin typeface="Cambria" panose="02040503050406030204" pitchFamily="18" charset="0"/>
              </a:rPr>
              <a:t>Trained in subject</a:t>
            </a:r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en-US" b="1">
                <a:latin typeface="Cambria" panose="02040503050406030204" pitchFamily="18" charset="0"/>
              </a:rPr>
              <a:t>Qualified</a:t>
            </a:r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en-US" b="1">
                <a:latin typeface="Cambria" panose="02040503050406030204" pitchFamily="18" charset="0"/>
              </a:rPr>
              <a:t>Impartial</a:t>
            </a:r>
          </a:p>
          <a:p>
            <a:pPr>
              <a:buClr>
                <a:srgbClr val="008000"/>
              </a:buClr>
              <a:buFont typeface="Wingdings" charset="2"/>
              <a:buChar char="ü"/>
            </a:pPr>
            <a:endParaRPr lang="en-US" b="1"/>
          </a:p>
          <a:p>
            <a:pPr>
              <a:buClr>
                <a:schemeClr val="accent5"/>
              </a:buClr>
              <a:buFont typeface="Wingdings" charset="2"/>
              <a:buChar char="ü"/>
            </a:pPr>
            <a:endParaRPr lang="en-US" b="1"/>
          </a:p>
        </p:txBody>
      </p:sp>
      <p:grpSp>
        <p:nvGrpSpPr>
          <p:cNvPr id="4" name="Group 12" descr="Not appropriate interpreters: minor children, doesn't know subject or terms, unqualified to translate, partial"/>
          <p:cNvGrpSpPr/>
          <p:nvPr/>
        </p:nvGrpSpPr>
        <p:grpSpPr>
          <a:xfrm>
            <a:off x="6255782" y="1823375"/>
            <a:ext cx="4091343" cy="3203921"/>
            <a:chOff x="4731781" y="1823374"/>
            <a:chExt cx="4091343" cy="3203921"/>
          </a:xfrm>
        </p:grpSpPr>
        <p:sp>
          <p:nvSpPr>
            <p:cNvPr id="5" name="TextBox 4"/>
            <p:cNvSpPr txBox="1"/>
            <p:nvPr/>
          </p:nvSpPr>
          <p:spPr>
            <a:xfrm>
              <a:off x="4731781" y="1823374"/>
              <a:ext cx="3386516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NOT Appropriate: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29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29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grpSp>
          <p:nvGrpSpPr>
            <p:cNvPr id="13" name="Group 3"/>
            <p:cNvGrpSpPr/>
            <p:nvPr/>
          </p:nvGrpSpPr>
          <p:grpSpPr>
            <a:xfrm>
              <a:off x="4800600" y="2209800"/>
              <a:ext cx="4022524" cy="2817495"/>
              <a:chOff x="4800600" y="2209800"/>
              <a:chExt cx="4022524" cy="2817495"/>
            </a:xfrm>
          </p:grpSpPr>
          <p:pic>
            <p:nvPicPr>
              <p:cNvPr id="6" name="Picture 5" descr="red check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00600" y="2286000"/>
                <a:ext cx="317314" cy="406589"/>
              </a:xfrm>
              <a:prstGeom prst="rect">
                <a:avLst/>
              </a:prstGeom>
            </p:spPr>
          </p:pic>
          <p:pic>
            <p:nvPicPr>
              <p:cNvPr id="7" name="Picture 6" descr="red check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00600" y="2819400"/>
                <a:ext cx="317314" cy="406589"/>
              </a:xfrm>
              <a:prstGeom prst="rect">
                <a:avLst/>
              </a:prstGeom>
            </p:spPr>
          </p:pic>
          <p:pic>
            <p:nvPicPr>
              <p:cNvPr id="8" name="Picture 7" descr="red check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00600" y="3810000"/>
                <a:ext cx="317314" cy="406589"/>
              </a:xfrm>
              <a:prstGeom prst="rect">
                <a:avLst/>
              </a:prstGeom>
            </p:spPr>
          </p:pic>
          <p:pic>
            <p:nvPicPr>
              <p:cNvPr id="9" name="Picture 8" descr="red check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00600" y="4495800"/>
                <a:ext cx="317314" cy="40658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181600" y="2209800"/>
                <a:ext cx="3641524" cy="281749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Minor children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Doesn’t know subject or terms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Unqualified to translate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Partial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" name="Picture 10" descr="drawing of a ch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709" y="5029201"/>
            <a:ext cx="2291128" cy="1302704"/>
          </a:xfrm>
          <a:prstGeom prst="rect">
            <a:avLst/>
          </a:prstGeom>
        </p:spPr>
      </p:pic>
      <p:pic>
        <p:nvPicPr>
          <p:cNvPr id="12" name="Picture 11" descr="photograph of adult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777" y="4955317"/>
            <a:ext cx="2074644" cy="13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 idx="4294967295"/>
          </p:nvPr>
        </p:nvSpPr>
        <p:spPr>
          <a:xfrm>
            <a:off x="588963" y="3651250"/>
            <a:ext cx="4894262" cy="2692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900" tIns="121900" rIns="121900" bIns="12190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tabLst/>
              <a:defRPr/>
            </a:pPr>
            <a:r>
              <a:rPr kumimoji="0" lang="en-US" sz="8286" b="1" i="0" u="none" strike="noStrike" kern="0" cap="none" spc="0" normalizeH="0" baseline="0" noProof="0" dirty="0">
                <a:ln>
                  <a:noFill/>
                </a:ln>
                <a:solidFill>
                  <a:srgbClr val="09518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Breakout Room with Andrea Parker, </a:t>
            </a:r>
            <a:r>
              <a:rPr kumimoji="0" lang="en-US" sz="8286" b="1" i="0" u="none" strike="noStrike" kern="0" cap="none" spc="0" normalizeH="0" baseline="0" noProof="0" dirty="0" err="1">
                <a:ln>
                  <a:noFill/>
                </a:ln>
                <a:solidFill>
                  <a:srgbClr val="09518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EdM</a:t>
            </a:r>
            <a:endParaRPr kumimoji="0" lang="en-US" sz="8286" b="1" i="0" u="none" strike="noStrike" kern="0" cap="none" spc="0" normalizeH="0" baseline="0" noProof="0" dirty="0">
              <a:ln>
                <a:noFill/>
              </a:ln>
              <a:solidFill>
                <a:srgbClr val="09518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tabLst/>
              <a:defRPr/>
            </a:pPr>
            <a:r>
              <a:rPr kumimoji="0" lang="en-US" sz="8286" b="1" i="0" u="none" strike="noStrike" kern="0" cap="none" spc="0" normalizeH="0" baseline="0" noProof="0" dirty="0">
                <a:ln>
                  <a:noFill/>
                </a:ln>
                <a:solidFill>
                  <a:srgbClr val="09518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ELPAC Convening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tabLst/>
              <a:defRPr/>
            </a:pPr>
            <a:r>
              <a:rPr kumimoji="0" lang="en-US" sz="8286" b="0" i="0" u="none" strike="noStrike" kern="0" cap="none" spc="0" normalizeH="0" baseline="0" noProof="0" dirty="0">
                <a:ln>
                  <a:noFill/>
                </a:ln>
                <a:solidFill>
                  <a:srgbClr val="09518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Breakout Discussion with Dr. Maria Serpa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tabLst/>
              <a:defRPr/>
            </a:pPr>
            <a:endParaRPr kumimoji="0" lang="en-US" sz="8286" b="0" i="0" u="none" strike="noStrike" kern="0" cap="none" spc="0" normalizeH="0" baseline="0" noProof="0" dirty="0">
              <a:ln>
                <a:noFill/>
              </a:ln>
              <a:solidFill>
                <a:srgbClr val="09518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tabLst/>
              <a:defRPr/>
            </a:pPr>
            <a:r>
              <a:rPr kumimoji="0" lang="en-US" sz="8286" b="0" i="0" u="none" strike="noStrike" kern="0" cap="none" spc="0" normalizeH="0" baseline="0" noProof="0" dirty="0">
                <a:ln>
                  <a:noFill/>
                </a:ln>
                <a:solidFill>
                  <a:srgbClr val="09518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masfec.org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  <a:tabLst/>
              <a:defRPr/>
            </a:pPr>
            <a:r>
              <a:rPr kumimoji="0" lang="en-US" sz="8286" b="0" i="0" u="none" strike="noStrike" kern="0" cap="none" spc="0" normalizeH="0" baseline="0" noProof="0" dirty="0">
                <a:ln>
                  <a:noFill/>
                </a:ln>
                <a:solidFill>
                  <a:srgbClr val="09518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@MAFamEngage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tabLst/>
              <a:defRPr/>
            </a:pPr>
            <a:r>
              <a:rPr kumimoji="0" lang="en-US" sz="8286" b="0" i="0" u="none" strike="noStrike" kern="0" cap="none" spc="0" normalizeH="0" baseline="0" noProof="0" dirty="0">
                <a:ln>
                  <a:noFill/>
                </a:ln>
                <a:solidFill>
                  <a:srgbClr val="09518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bit.ly/</a:t>
            </a:r>
            <a:r>
              <a:rPr kumimoji="0" lang="en-US" sz="8286" b="0" i="0" u="none" strike="noStrike" kern="0" cap="none" spc="0" normalizeH="0" baseline="0" noProof="0" dirty="0" err="1">
                <a:ln>
                  <a:noFill/>
                </a:ln>
                <a:solidFill>
                  <a:srgbClr val="09518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MASFECVideos</a:t>
            </a:r>
            <a:endParaRPr kumimoji="0" lang="en-US" sz="8286" b="0" i="0" u="none" strike="noStrike" kern="0" cap="none" spc="0" normalizeH="0" baseline="0" noProof="0" dirty="0">
              <a:ln>
                <a:noFill/>
              </a:ln>
              <a:solidFill>
                <a:srgbClr val="09518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tabLst/>
              <a:defRPr/>
            </a:pPr>
            <a:endParaRPr kumimoji="0" lang="en-US" sz="2533" b="0" i="0" u="none" strike="noStrike" kern="0" cap="none" spc="0" normalizeH="0" baseline="0" noProof="0" dirty="0">
              <a:ln>
                <a:noFill/>
              </a:ln>
              <a:solidFill>
                <a:srgbClr val="09518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tabLst/>
              <a:defRPr/>
            </a:pPr>
            <a:endParaRPr kumimoji="0" lang="en-US" sz="2533" b="0" i="0" u="none" strike="noStrike" kern="0" cap="none" spc="0" normalizeH="0" baseline="0" noProof="0" dirty="0">
              <a:ln>
                <a:noFill/>
              </a:ln>
              <a:solidFill>
                <a:srgbClr val="09518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tabLst/>
              <a:defRPr/>
            </a:pPr>
            <a:endParaRPr kumimoji="0" lang="en-US" sz="2533" b="0" i="0" u="none" strike="noStrike" kern="0" cap="none" spc="0" normalizeH="0" baseline="0" noProof="0" dirty="0">
              <a:ln>
                <a:noFill/>
              </a:ln>
              <a:solidFill>
                <a:srgbClr val="09518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tabLst/>
              <a:defRPr/>
            </a:pPr>
            <a:endParaRPr kumimoji="0" lang="en-US" sz="2533" b="0" i="0" u="none" strike="noStrike" kern="0" cap="none" spc="0" normalizeH="0" baseline="0" noProof="0" dirty="0">
              <a:ln>
                <a:noFill/>
              </a:ln>
              <a:solidFill>
                <a:srgbClr val="09518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55" name="Google Shape;55;p13" descr="Photograph of a family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2067" y="1"/>
            <a:ext cx="654993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descr="masfec logo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68" y="-20833"/>
            <a:ext cx="4895233" cy="3671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 descr="line"/>
          <p:cNvCxnSpPr/>
          <p:nvPr/>
        </p:nvCxnSpPr>
        <p:spPr>
          <a:xfrm>
            <a:off x="5552667" y="-17200"/>
            <a:ext cx="51600" cy="6892400"/>
          </a:xfrm>
          <a:prstGeom prst="straightConnector1">
            <a:avLst/>
          </a:prstGeom>
          <a:noFill/>
          <a:ln w="114300" cap="flat" cmpd="sng">
            <a:solidFill>
              <a:srgbClr val="09518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" name="Google Shape;58;p13" descr="Federation for Children with Special Needs logo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700" y="5906267"/>
            <a:ext cx="3648701" cy="951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8A0B-2D14-BC4C-93AE-0626CBC7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b="1">
                <a:solidFill>
                  <a:schemeClr val="tx1"/>
                </a:solidFill>
              </a:rPr>
              <a:t>#3- Access to Bilingual FAPE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41E6C-2D59-AD47-B206-C236FF75E2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503920" cy="4902327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No more “waiver” – right to receive instruction in the necessary language for the child to make progress.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IEP reflects the language needs of a child.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Child must be evaluated in best </a:t>
            </a:r>
            <a:r>
              <a:rPr lang="en-US" err="1"/>
              <a:t>langauge</a:t>
            </a:r>
            <a:r>
              <a:rPr lang="en-US"/>
              <a:t>, must do without delay.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All releases must be in language family can read and understand.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School conferences, call from the nurse, teachers </a:t>
            </a:r>
            <a:r>
              <a:rPr lang="en-US" err="1"/>
              <a:t>mut</a:t>
            </a:r>
            <a:r>
              <a:rPr lang="en-US"/>
              <a:t> be in the person’s language o via using a qualified interpreter.</a:t>
            </a:r>
          </a:p>
        </p:txBody>
      </p:sp>
    </p:spTree>
    <p:extLst>
      <p:ext uri="{BB962C8B-B14F-4D97-AF65-F5344CB8AC3E}">
        <p14:creationId xmlns:p14="http://schemas.microsoft.com/office/powerpoint/2010/main" val="1377221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Cambria" panose="02040503050406030204" pitchFamily="18" charset="0"/>
              </a:rPr>
              <a:t>In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mbria" panose="02040503050406030204" pitchFamily="18" charset="0"/>
              </a:rPr>
              <a:t>Under federal and state law, school districts are required to enroll and provide meaningful access to an education to immigrant, recently arrived, and LEP students.</a:t>
            </a:r>
          </a:p>
          <a:p>
            <a:pPr marL="0" indent="0">
              <a:buNone/>
            </a:pPr>
            <a:endParaRPr lang="en-US">
              <a:latin typeface="Cambria" panose="02040503050406030204" pitchFamily="18" charset="0"/>
            </a:endParaRPr>
          </a:p>
          <a:p>
            <a:r>
              <a:rPr lang="en-US">
                <a:latin typeface="Cambria" panose="02040503050406030204" pitchFamily="18" charset="0"/>
              </a:rPr>
              <a:t>School districts should have written plans, policies, and procedures to ensure all school personnel understand the district’s legal obligations.</a:t>
            </a:r>
          </a:p>
          <a:p>
            <a:pPr marL="0" indent="0">
              <a:buNone/>
            </a:pPr>
            <a:endParaRPr lang="en-US">
              <a:latin typeface="Cambria" panose="02040503050406030204" pitchFamily="18" charset="0"/>
            </a:endParaRPr>
          </a:p>
          <a:p>
            <a:r>
              <a:rPr lang="en-US">
                <a:latin typeface="Cambria" panose="02040503050406030204" pitchFamily="18" charset="0"/>
              </a:rPr>
              <a:t>Federal agencies can investigate complaints and enforce Title IV, VI, EEOA, and other protections. </a:t>
            </a:r>
          </a:p>
          <a:p>
            <a:pPr marL="0" indent="0">
              <a:buNone/>
            </a:pPr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94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</a:rPr>
              <a:t>Questions</a:t>
            </a:r>
          </a:p>
        </p:txBody>
      </p:sp>
      <p:pic>
        <p:nvPicPr>
          <p:cNvPr id="6" name="Content Placeholder 5" descr="globe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815" r="-39815"/>
          <a:stretch>
            <a:fillRect/>
          </a:stretch>
        </p:blipFill>
        <p:spPr>
          <a:xfrm>
            <a:off x="685385" y="2226778"/>
            <a:ext cx="6414783" cy="3448808"/>
          </a:xfrm>
        </p:spPr>
      </p:pic>
      <p:sp>
        <p:nvSpPr>
          <p:cNvPr id="7" name="TextBox 6"/>
          <p:cNvSpPr txBox="1"/>
          <p:nvPr/>
        </p:nvSpPr>
        <p:spPr>
          <a:xfrm>
            <a:off x="5922212" y="3013231"/>
            <a:ext cx="443794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Tere Ramos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Ramos Law LLC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568 Washington St. Suite 30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Wellesley, MA 02482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Tel. (781) 999-1194 (direct)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Tel. (855) 946-7266 (main)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tere@ramosdisability.com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C75FAA-7181-4E05-9DB3-EF034FBF9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ELPAC Training Modules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4291AAD-0365-46AA-9A26-E45F9FAB4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6335" y="3429000"/>
            <a:ext cx="6659592" cy="1656271"/>
          </a:xfrm>
        </p:spPr>
        <p:txBody>
          <a:bodyPr/>
          <a:lstStyle/>
          <a:p>
            <a:r>
              <a:rPr lang="en-US" sz="1800"/>
              <a:t>ELPAC Leadership Convening </a:t>
            </a:r>
          </a:p>
          <a:p>
            <a:r>
              <a:rPr lang="en-US" sz="1800"/>
              <a:t>February 9, 2021</a:t>
            </a:r>
          </a:p>
          <a:p>
            <a:r>
              <a:rPr lang="en-US" sz="1800"/>
              <a:t>David Valade, Office of Language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83B63-181D-41D9-9FAA-B45FC2800E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1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8"/>
    </mc:Choice>
    <mc:Fallback xmlns="">
      <p:transition spd="slow" advTm="264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7E013-1563-4F6A-A600-4968542EDEB0}"/>
              </a:ext>
            </a:extLst>
          </p:cNvPr>
          <p:cNvSpPr txBox="1">
            <a:spLocks noChangeAspect="1"/>
          </p:cNvSpPr>
          <p:nvPr/>
        </p:nvSpPr>
        <p:spPr>
          <a:xfrm>
            <a:off x="3259940" y="449177"/>
            <a:ext cx="914400" cy="7989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71A25-292B-4FF0-8492-6D304D9D847F}"/>
              </a:ext>
            </a:extLst>
          </p:cNvPr>
          <p:cNvSpPr txBox="1">
            <a:spLocks noChangeAspect="1"/>
          </p:cNvSpPr>
          <p:nvPr/>
        </p:nvSpPr>
        <p:spPr>
          <a:xfrm>
            <a:off x="3272335" y="2713250"/>
            <a:ext cx="914400" cy="7989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6A175-979D-4323-B6E7-32EB9266B60F}"/>
              </a:ext>
            </a:extLst>
          </p:cNvPr>
          <p:cNvSpPr txBox="1">
            <a:spLocks noChangeAspect="1"/>
          </p:cNvSpPr>
          <p:nvPr/>
        </p:nvSpPr>
        <p:spPr>
          <a:xfrm>
            <a:off x="3272335" y="3947982"/>
            <a:ext cx="914400" cy="7989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8E64E1F2-4B85-42E3-B51E-AB9B0EFD20E9}"/>
              </a:ext>
            </a:extLst>
          </p:cNvPr>
          <p:cNvSpPr txBox="1"/>
          <p:nvPr/>
        </p:nvSpPr>
        <p:spPr>
          <a:xfrm>
            <a:off x="4476666" y="591497"/>
            <a:ext cx="7351991" cy="5143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err="1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</a:rPr>
              <a:t>Bienvenidos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</a:rPr>
              <a:t>/</a:t>
            </a:r>
            <a:r>
              <a:rPr kumimoji="0" lang="en-US" altLang="zh-CN" sz="3200" b="0" i="0" u="none" strike="noStrike" kern="1200" cap="none" spc="0" normalizeH="0" baseline="0" noProof="0" err="1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</a:rPr>
              <a:t>Bem-vinda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40C"/>
              </a:solidFill>
              <a:effectLst/>
              <a:uLnTx/>
              <a:uFillTx/>
              <a:latin typeface="Segoe SemiBold" panose="020B0703040204020203" pitchFamily="34" charset="0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DD1B2A8E-021D-4266-9FEE-478FFBBC9C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96539" y="1728494"/>
            <a:ext cx="7260151" cy="514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ELPAC Training Modules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40C"/>
              </a:solidFill>
              <a:effectLst/>
              <a:uLnTx/>
              <a:uFillTx/>
              <a:latin typeface="Segoe SemiBold" panose="020B0703040204020203" pitchFamily="34" charset="0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">
            <a:extLst>
              <a:ext uri="{FF2B5EF4-FFF2-40B4-BE49-F238E27FC236}">
                <a16:creationId xmlns:a16="http://schemas.microsoft.com/office/drawing/2014/main" id="{220CBAC8-617C-4C3A-91EB-CA337FF087B0}"/>
              </a:ext>
            </a:extLst>
          </p:cNvPr>
          <p:cNvSpPr txBox="1"/>
          <p:nvPr/>
        </p:nvSpPr>
        <p:spPr>
          <a:xfrm>
            <a:off x="4496539" y="3947982"/>
            <a:ext cx="7046468" cy="6566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</a:rPr>
              <a:t>Questions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40C"/>
              </a:solidFill>
              <a:effectLst/>
              <a:uLnTx/>
              <a:uFillTx/>
              <a:latin typeface="Segoe SemiBold" panose="020B0703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56CBA-71D3-4FC4-BF09-4EA24C643780}"/>
              </a:ext>
            </a:extLst>
          </p:cNvPr>
          <p:cNvSpPr txBox="1"/>
          <p:nvPr/>
        </p:nvSpPr>
        <p:spPr>
          <a:xfrm>
            <a:off x="4486600" y="2713250"/>
            <a:ext cx="735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Practice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40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5099F5-4793-4B10-AF73-6E52D75BC8B5}"/>
              </a:ext>
            </a:extLst>
          </p:cNvPr>
          <p:cNvSpPr txBox="1">
            <a:spLocks noChangeAspect="1"/>
          </p:cNvSpPr>
          <p:nvPr/>
        </p:nvSpPr>
        <p:spPr>
          <a:xfrm>
            <a:off x="3272335" y="1586174"/>
            <a:ext cx="914400" cy="7989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3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"/>
    </mc:Choice>
    <mc:Fallback xmlns="">
      <p:transition spd="slow" advTm="44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3E7F-6B4E-47C9-AFCB-A660C64692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9917" y="2542585"/>
            <a:ext cx="69430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Introduction and Background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40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C1E3B-AB2B-48DD-92E2-67F05EE8F4BD}"/>
              </a:ext>
            </a:extLst>
          </p:cNvPr>
          <p:cNvSpPr txBox="1">
            <a:spLocks noChangeAspect="1"/>
          </p:cNvSpPr>
          <p:nvPr/>
        </p:nvSpPr>
        <p:spPr>
          <a:xfrm>
            <a:off x="364019" y="2365600"/>
            <a:ext cx="1222148" cy="10678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</a:t>
            </a:r>
          </a:p>
        </p:txBody>
      </p:sp>
      <p:pic>
        <p:nvPicPr>
          <p:cNvPr id="11" name="Picture 10" descr="ELPACs in Massachusetts">
            <a:hlinkClick r:id="rId3"/>
            <a:extLst>
              <a:ext uri="{FF2B5EF4-FFF2-40B4-BE49-F238E27FC236}">
                <a16:creationId xmlns:a16="http://schemas.microsoft.com/office/drawing/2014/main" id="{F500CE06-C0F6-43EB-9BCB-72E4C30164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461" y="3581400"/>
            <a:ext cx="5331202" cy="29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"/>
    </mc:Choice>
    <mc:Fallback xmlns="">
      <p:transition spd="slow" advTm="426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sitting at a table">
            <a:extLst>
              <a:ext uri="{FF2B5EF4-FFF2-40B4-BE49-F238E27FC236}">
                <a16:creationId xmlns:a16="http://schemas.microsoft.com/office/drawing/2014/main" id="{072B55BE-B2EE-48D4-BD08-64E622C406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9749" y="2342404"/>
            <a:ext cx="3795638" cy="351864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74AF4-F6DE-4E30-AF5A-3945C6D28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2535885"/>
            <a:ext cx="6050110" cy="313168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rgbClr val="00B050"/>
                </a:solidFill>
                <a:latin typeface="Bradley Hand ITC" panose="03070402050302030203" pitchFamily="66" charset="0"/>
              </a:rPr>
              <a:t>Serving </a:t>
            </a:r>
            <a:r>
              <a:rPr lang="en-US" sz="2000" b="1">
                <a:solidFill>
                  <a:srgbClr val="00B050"/>
                </a:solidFill>
                <a:latin typeface="Bradley Hand ITC" panose="03070402050302030203" pitchFamily="66" charset="0"/>
              </a:rPr>
              <a:t>100 or more </a:t>
            </a:r>
            <a:r>
              <a:rPr lang="en-US" sz="2000" b="0">
                <a:solidFill>
                  <a:srgbClr val="00B050"/>
                </a:solidFill>
                <a:latin typeface="Bradley Hand ITC" panose="03070402050302030203" pitchFamily="66" charset="0"/>
              </a:rPr>
              <a:t>ELs, 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rgbClr val="00B050"/>
                </a:solidFill>
                <a:latin typeface="Bradley Hand ITC" panose="03070402050302030203" pitchFamily="66" charset="0"/>
              </a:rPr>
              <a:t>Where ELs comprise </a:t>
            </a:r>
            <a:r>
              <a:rPr lang="en-US" sz="2000" b="1">
                <a:solidFill>
                  <a:srgbClr val="00B050"/>
                </a:solidFill>
                <a:latin typeface="Bradley Hand ITC" panose="03070402050302030203" pitchFamily="66" charset="0"/>
              </a:rPr>
              <a:t>5% </a:t>
            </a:r>
            <a:r>
              <a:rPr lang="en-US" sz="2000" b="0">
                <a:solidFill>
                  <a:srgbClr val="00B050"/>
                </a:solidFill>
                <a:latin typeface="Bradley Hand ITC" panose="03070402050302030203" pitchFamily="66" charset="0"/>
              </a:rPr>
              <a:t>of the district/charter school student population, whichever is 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B050"/>
                </a:solidFill>
                <a:latin typeface="Bradley Hand ITC" panose="03070402050302030203" pitchFamily="66" charset="0"/>
              </a:rPr>
              <a:t>In each school designated as “</a:t>
            </a:r>
            <a:r>
              <a:rPr lang="en-US" sz="2000" b="1">
                <a:solidFill>
                  <a:srgbClr val="00B050"/>
                </a:solidFill>
                <a:latin typeface="Bradley Hand ITC" panose="03070402050302030203" pitchFamily="66" charset="0"/>
              </a:rPr>
              <a:t>underperforming</a:t>
            </a:r>
            <a:r>
              <a:rPr lang="en-US" sz="2000">
                <a:solidFill>
                  <a:srgbClr val="00B050"/>
                </a:solidFill>
                <a:latin typeface="Bradley Hand ITC" panose="03070402050302030203" pitchFamily="66" charset="0"/>
              </a:rPr>
              <a:t>” or “</a:t>
            </a:r>
            <a:r>
              <a:rPr lang="en-US" sz="2000" b="1">
                <a:solidFill>
                  <a:srgbClr val="00B050"/>
                </a:solidFill>
                <a:latin typeface="Bradley Hand ITC" panose="03070402050302030203" pitchFamily="66" charset="0"/>
              </a:rPr>
              <a:t>chronically underperforming</a:t>
            </a:r>
            <a:r>
              <a:rPr lang="en-US" sz="2000">
                <a:solidFill>
                  <a:srgbClr val="00B050"/>
                </a:solidFill>
                <a:latin typeface="Bradley Hand ITC" panose="03070402050302030203" pitchFamily="66" charset="0"/>
              </a:rPr>
              <a:t>” and operating a program for ELs</a:t>
            </a:r>
            <a:endParaRPr lang="en-US" sz="2000" b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4334-E238-4BAB-8384-E833168B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A14CD-06D9-415B-80E3-D836DDD1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Language Opportunity for Our Kids (LOOK) Act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93895A-BB47-41BB-8559-B67300FA041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7" y="1346883"/>
            <a:ext cx="9091021" cy="995521"/>
          </a:xfrm>
        </p:spPr>
        <p:txBody>
          <a:bodyPr>
            <a:normAutofit fontScale="85000" lnSpcReduction="10000"/>
          </a:bodyPr>
          <a:lstStyle/>
          <a:p>
            <a:r>
              <a:rPr lang="en-US" sz="2400">
                <a:latin typeface="Bradley Hand ITC" panose="03070402050302030203" pitchFamily="66" charset="0"/>
              </a:rPr>
              <a:t>In November 2017, Governor Baker signs the LOOK Act </a:t>
            </a:r>
          </a:p>
          <a:p>
            <a:r>
              <a:rPr lang="en-US" sz="2400">
                <a:solidFill>
                  <a:srgbClr val="0000FF"/>
                </a:solidFill>
                <a:latin typeface="Bradley Hand ITC" panose="03070402050302030203" pitchFamily="66" charset="0"/>
              </a:rPr>
              <a:t>English Learner Parent Advisory Councils (ELPACs) must be established in any school district or charter school operating a language acquisition program for ELs: </a:t>
            </a:r>
          </a:p>
          <a:p>
            <a:endParaRPr lang="en-US" sz="360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"/>
    </mc:Choice>
    <mc:Fallback xmlns="">
      <p:transition spd="slow" advTm="1502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D9D22-DD1E-49B5-BB19-F060EEAC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C8C7C-C1AE-4962-84A8-E4480135EF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providing input on English learner education programs,</a:t>
            </a:r>
          </a:p>
          <a:p>
            <a:r>
              <a:rPr lang="en-US"/>
              <a:t>meeting regularly with school officials about educational opportunities for ELs, and</a:t>
            </a:r>
          </a:p>
          <a:p>
            <a:r>
              <a:rPr lang="en-US"/>
              <a:t>providing input on school or district improvement plans as they relate to ELs.</a:t>
            </a:r>
            <a:endParaRPr lang="en-US" i="1"/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267CB-63AF-4AB2-9971-C96805679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429" y="1336505"/>
            <a:ext cx="9420952" cy="77670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endParaRPr lang="en-US" sz="2000"/>
          </a:p>
          <a:p>
            <a:r>
              <a:rPr lang="en-US" sz="2000"/>
              <a:t>Advise school districts and schools regarding matters that impact ELs such as: 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BD75E-3A0F-4CD0-BC99-7DD2E184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Legislated ELPAC duties</a:t>
            </a:r>
          </a:p>
        </p:txBody>
      </p:sp>
      <p:pic>
        <p:nvPicPr>
          <p:cNvPr id="9" name="Content Placeholder 8" descr="A group of people sitting in a room">
            <a:extLst>
              <a:ext uri="{FF2B5EF4-FFF2-40B4-BE49-F238E27FC236}">
                <a16:creationId xmlns:a16="http://schemas.microsoft.com/office/drawing/2014/main" id="{211E922A-5B92-4ADF-8FD1-31B3A5ADAB0B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109" y="2448471"/>
            <a:ext cx="6043441" cy="3399435"/>
          </a:xfrm>
        </p:spPr>
      </p:pic>
    </p:spTree>
    <p:extLst>
      <p:ext uri="{BB962C8B-B14F-4D97-AF65-F5344CB8AC3E}">
        <p14:creationId xmlns:p14="http://schemas.microsoft.com/office/powerpoint/2010/main" val="14514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"/>
    </mc:Choice>
    <mc:Fallback xmlns="">
      <p:transition spd="slow" advTm="84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3E7F-6B4E-47C9-AFCB-A660C64692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9917" y="2542585"/>
            <a:ext cx="8431618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ELPAC Training Modules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40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C1E3B-AB2B-48DD-92E2-67F05EE8F4BD}"/>
              </a:ext>
            </a:extLst>
          </p:cNvPr>
          <p:cNvSpPr txBox="1">
            <a:spLocks noChangeAspect="1"/>
          </p:cNvSpPr>
          <p:nvPr/>
        </p:nvSpPr>
        <p:spPr>
          <a:xfrm>
            <a:off x="364019" y="2365600"/>
            <a:ext cx="1222148" cy="10678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</a:p>
        </p:txBody>
      </p:sp>
      <p:pic>
        <p:nvPicPr>
          <p:cNvPr id="4" name="Picture 3" descr="Screencap of ELPAC Online Training page">
            <a:hlinkClick r:id="rId3"/>
            <a:extLst>
              <a:ext uri="{FF2B5EF4-FFF2-40B4-BE49-F238E27FC236}">
                <a16:creationId xmlns:a16="http://schemas.microsoft.com/office/drawing/2014/main" id="{5C0D7E79-275B-4B78-8716-23065BD244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226" y="3818965"/>
            <a:ext cx="4706574" cy="2647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A117B-A3E8-47EC-B7A7-86EED6A40C2A}"/>
              </a:ext>
            </a:extLst>
          </p:cNvPr>
          <p:cNvSpPr txBox="1"/>
          <p:nvPr/>
        </p:nvSpPr>
        <p:spPr>
          <a:xfrm>
            <a:off x="7028226" y="3545975"/>
            <a:ext cx="97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Español</a:t>
            </a:r>
          </a:p>
        </p:txBody>
      </p:sp>
      <p:pic>
        <p:nvPicPr>
          <p:cNvPr id="6" name="Picture 5" descr="Screenshot of ELPAC online training page">
            <a:hlinkClick r:id="rId5"/>
            <a:extLst>
              <a:ext uri="{FF2B5EF4-FFF2-40B4-BE49-F238E27FC236}">
                <a16:creationId xmlns:a16="http://schemas.microsoft.com/office/drawing/2014/main" id="{2B0C7E32-61C4-415C-9245-19C1CC23C4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226" y="7036"/>
            <a:ext cx="4579020" cy="2575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7FF5F-9EA1-478B-BB8E-D8C31D2D946B}"/>
              </a:ext>
            </a:extLst>
          </p:cNvPr>
          <p:cNvSpPr txBox="1"/>
          <p:nvPr/>
        </p:nvSpPr>
        <p:spPr>
          <a:xfrm>
            <a:off x="10338816" y="2582735"/>
            <a:ext cx="126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Portugues</a:t>
            </a:r>
          </a:p>
        </p:txBody>
      </p:sp>
    </p:spTree>
    <p:extLst>
      <p:ext uri="{BB962C8B-B14F-4D97-AF65-F5344CB8AC3E}">
        <p14:creationId xmlns:p14="http://schemas.microsoft.com/office/powerpoint/2010/main" val="265129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5" descr="A group of people sitting in chairs">
            <a:extLst>
              <a:ext uri="{FF2B5EF4-FFF2-40B4-BE49-F238E27FC236}">
                <a16:creationId xmlns:a16="http://schemas.microsoft.com/office/drawing/2014/main" id="{5B289BD7-781E-4991-80ED-3EF882C30B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0" cy="6857990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27B9E-89C0-4897-8A01-C6D3603F9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446712" cy="3207258"/>
          </a:xfrm>
        </p:spPr>
        <p:txBody>
          <a:bodyPr anchor="t">
            <a:normAutofit/>
          </a:bodyPr>
          <a:lstStyle/>
          <a:p>
            <a:r>
              <a:rPr lang="en-US" sz="2000" b="1"/>
              <a:t>Overall goal</a:t>
            </a:r>
            <a:r>
              <a:rPr lang="en-US" sz="2000"/>
              <a:t>: to develop effective, </a:t>
            </a:r>
            <a:r>
              <a:rPr lang="en-US" sz="2000" b="1"/>
              <a:t>self-sustaining</a:t>
            </a:r>
            <a:r>
              <a:rPr lang="en-US" sz="2000"/>
              <a:t> ELPACs that help the academic success of all ELs and former ELs. </a:t>
            </a:r>
          </a:p>
          <a:p>
            <a:r>
              <a:rPr lang="en-US" sz="2000" b="1"/>
              <a:t>ELPACs benefit when multiple stakeholders collaborate to support and build positive relationships with parents and families. 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A90BD-D67F-435F-B4FD-EE9BF61D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40AEE6-3BDA-4768-9930-91BDEF39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252783"/>
            <a:ext cx="11370972" cy="679905"/>
          </a:xfrm>
        </p:spPr>
        <p:txBody>
          <a:bodyPr/>
          <a:lstStyle/>
          <a:p>
            <a:r>
              <a:rPr lang="en-US">
                <a:solidFill>
                  <a:srgbClr val="00040C"/>
                </a:solidFill>
              </a:rPr>
              <a:t>Purpose for ELPAC Trainings</a:t>
            </a:r>
          </a:p>
        </p:txBody>
      </p:sp>
    </p:spTree>
    <p:extLst>
      <p:ext uri="{BB962C8B-B14F-4D97-AF65-F5344CB8AC3E}">
        <p14:creationId xmlns:p14="http://schemas.microsoft.com/office/powerpoint/2010/main" val="411992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 descr="line"/>
          <p:cNvSpPr/>
          <p:nvPr/>
        </p:nvSpPr>
        <p:spPr>
          <a:xfrm>
            <a:off x="0" y="0"/>
            <a:ext cx="186400" cy="6858000"/>
          </a:xfrm>
          <a:prstGeom prst="rect">
            <a:avLst/>
          </a:prstGeom>
          <a:solidFill>
            <a:srgbClr val="C4D12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4294967295"/>
          </p:nvPr>
        </p:nvSpPr>
        <p:spPr>
          <a:xfrm>
            <a:off x="970700" y="168900"/>
            <a:ext cx="10925600" cy="1520889"/>
          </a:xfrm>
          <a:prstGeom prst="rect">
            <a:avLst/>
          </a:prstGeom>
          <a:solidFill>
            <a:srgbClr val="B6D7A8"/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900" tIns="121900" rIns="121900" bIns="1219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95184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Please engage in any way that works for you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970700" y="562900"/>
            <a:ext cx="9493200" cy="504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marR="0" lvl="0" indent="0" algn="l" defTabSz="121917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133" b="0" i="0" u="none" strike="noStrike" kern="0" cap="none" spc="0" normalizeH="0" baseline="0" noProof="0">
              <a:ln>
                <a:noFill/>
              </a:ln>
              <a:solidFill>
                <a:srgbClr val="09518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609585" marR="0" lvl="0" indent="-567252" algn="l" defTabSz="121917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5184"/>
              </a:buClr>
              <a:buSzPts val="3100"/>
              <a:buFont typeface="Barlow Condensed"/>
              <a:buChar char="●"/>
              <a:tabLst/>
              <a:defRPr/>
            </a:pPr>
            <a:r>
              <a:rPr kumimoji="0" lang="en" sz="4133" b="0" i="0" u="none" strike="noStrike" kern="0" cap="none" spc="0" normalizeH="0" baseline="0" noProof="0">
                <a:ln>
                  <a:noFill/>
                </a:ln>
                <a:solidFill>
                  <a:srgbClr val="09518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Raise your hand (physically or raising blue hand)</a:t>
            </a:r>
            <a:endParaRPr kumimoji="0" sz="4133" b="0" i="0" u="none" strike="noStrike" kern="0" cap="none" spc="0" normalizeH="0" baseline="0" noProof="0">
              <a:ln>
                <a:noFill/>
              </a:ln>
              <a:solidFill>
                <a:srgbClr val="09518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609585" marR="0" lvl="0" indent="-567252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5184"/>
              </a:buClr>
              <a:buSzPts val="3100"/>
              <a:buFont typeface="Barlow Condensed"/>
              <a:buChar char="●"/>
              <a:tabLst/>
              <a:defRPr/>
            </a:pPr>
            <a:r>
              <a:rPr kumimoji="0" lang="en" sz="4133" b="0" i="0" u="none" strike="noStrike" kern="0" cap="none" spc="0" normalizeH="0" baseline="0" noProof="0">
                <a:ln>
                  <a:noFill/>
                </a:ln>
                <a:solidFill>
                  <a:srgbClr val="09518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Use the chat. We will save it</a:t>
            </a:r>
            <a:endParaRPr kumimoji="0" sz="4133" b="0" i="0" u="none" strike="noStrike" kern="0" cap="none" spc="0" normalizeH="0" baseline="0" noProof="0">
              <a:ln>
                <a:noFill/>
              </a:ln>
              <a:solidFill>
                <a:srgbClr val="09518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609585" marR="0" lvl="0" indent="-567252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5184"/>
              </a:buClr>
              <a:buSzPts val="3100"/>
              <a:buFont typeface="Barlow Condensed"/>
              <a:buChar char="●"/>
              <a:tabLst/>
              <a:defRPr/>
            </a:pPr>
            <a:r>
              <a:rPr kumimoji="0" lang="en" sz="4133" b="0" i="0" u="none" strike="noStrike" kern="0" cap="none" spc="0" normalizeH="0" baseline="0" noProof="0">
                <a:ln>
                  <a:noFill/>
                </a:ln>
                <a:solidFill>
                  <a:srgbClr val="09518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Use the JamBoard (link in chat)</a:t>
            </a:r>
            <a:endParaRPr kumimoji="0" sz="4133" b="0" i="0" u="none" strike="noStrike" kern="0" cap="none" spc="0" normalizeH="0" baseline="0" noProof="0">
              <a:ln>
                <a:noFill/>
              </a:ln>
              <a:solidFill>
                <a:srgbClr val="09518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609585" marR="0" lvl="0" indent="-567252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5184"/>
              </a:buClr>
              <a:buSzPts val="3100"/>
              <a:buFont typeface="Barlow Condensed"/>
              <a:buChar char="●"/>
              <a:tabLst/>
              <a:defRPr/>
            </a:pPr>
            <a:r>
              <a:rPr kumimoji="0" lang="en" sz="4133" b="0" i="0" u="none" strike="noStrike" kern="0" cap="none" spc="0" normalizeH="0" baseline="0" noProof="0">
                <a:ln>
                  <a:noFill/>
                </a:ln>
                <a:solidFill>
                  <a:srgbClr val="09518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Other ways?</a:t>
            </a:r>
            <a:endParaRPr kumimoji="0" sz="4133" b="0" i="0" u="none" strike="noStrike" kern="0" cap="none" spc="0" normalizeH="0" baseline="0" noProof="0">
              <a:ln>
                <a:noFill/>
              </a:ln>
              <a:solidFill>
                <a:srgbClr val="09518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66" name="Google Shape;66;p14" descr="masfec logo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467" y="5031867"/>
            <a:ext cx="1454533" cy="145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descr="federation for children with special needs logo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34" y="5283267"/>
            <a:ext cx="3648701" cy="951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14CD-06D9-415B-80E3-D836DDD1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/>
            </a:br>
            <a:r>
              <a:rPr lang="en-US" sz="3200"/>
              <a:t>All training modules include</a:t>
            </a:r>
            <a:br>
              <a:rPr lang="en-US" sz="3200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74AF4-F6DE-4E30-AF5A-3945C6D2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Content aligned to: </a:t>
            </a:r>
          </a:p>
          <a:p>
            <a:pPr lvl="1"/>
            <a:r>
              <a:rPr lang="en-US" sz="2400" i="1">
                <a:hlinkClick r:id="rId3"/>
              </a:rPr>
              <a:t>Guidance for English Learner Parent Advisory Councils (August 2018) </a:t>
            </a:r>
            <a:endParaRPr lang="en-US" sz="2400"/>
          </a:p>
          <a:p>
            <a:pPr lvl="1"/>
            <a:r>
              <a:rPr lang="en-US" sz="2400" i="1">
                <a:hlinkClick r:id="rId3"/>
              </a:rPr>
              <a:t>ELPAC Information for Parents </a:t>
            </a:r>
            <a:endParaRPr lang="en-US" sz="2400" i="1"/>
          </a:p>
          <a:p>
            <a:r>
              <a:rPr lang="en-US" sz="2800"/>
              <a:t>Parent/Guardian trainings translated into Spanish &amp; Portuguese, including audio, on screen text,  and all resources</a:t>
            </a:r>
          </a:p>
          <a:p>
            <a:r>
              <a:rPr lang="en-US" sz="2800"/>
              <a:t>Videos with interviews of district leaders, ELPAC leaders, and ELPAC members from Boston, Marlborough, Brookline</a:t>
            </a:r>
          </a:p>
          <a:p>
            <a:r>
              <a:rPr lang="en-US" sz="2800"/>
              <a:t>Photographs included from ELPACs statewide</a:t>
            </a:r>
          </a:p>
          <a:p>
            <a:pPr marL="0" indent="0">
              <a:buNone/>
            </a:pP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4334-E238-4BAB-8384-E833168B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943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 of ELPAC course page">
            <a:extLst>
              <a:ext uri="{FF2B5EF4-FFF2-40B4-BE49-F238E27FC236}">
                <a16:creationId xmlns:a16="http://schemas.microsoft.com/office/drawing/2014/main" id="{56E24136-2FCF-485F-AD5A-FDA85F9A0D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3188" y="1346881"/>
            <a:ext cx="6172200" cy="452210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FE37FE-472E-4926-A09B-B584CEBC4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14021"/>
            <a:ext cx="3932237" cy="31316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Highlights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Closed captions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Resources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Created for non-native English speakers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Search bar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And more!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Sample slides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D6204-D868-4ADC-957E-30822D63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B411E7-C314-4BAF-941B-09603C05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4"/>
              </a:rPr>
              <a:t>Navigating the Module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09820-3698-43EC-9994-1E5D25EB8A01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/>
              <a:t>How to use this course slide </a:t>
            </a:r>
          </a:p>
        </p:txBody>
      </p:sp>
    </p:spTree>
    <p:extLst>
      <p:ext uri="{BB962C8B-B14F-4D97-AF65-F5344CB8AC3E}">
        <p14:creationId xmlns:p14="http://schemas.microsoft.com/office/powerpoint/2010/main" val="2343543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B1FE5-9D5D-4E48-9195-5A8075C2F36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000"/>
              <a:t>Introduction: Outlining ELPAC requirements (35 minutes)</a:t>
            </a:r>
          </a:p>
          <a:p>
            <a:pPr lvl="1"/>
            <a:r>
              <a:rPr lang="en-US" sz="1600"/>
              <a:t>What is an ELPAC and how to start one </a:t>
            </a:r>
          </a:p>
          <a:p>
            <a:pPr lvl="1"/>
            <a:r>
              <a:rPr lang="en-US" sz="1600"/>
              <a:t>How to build ELPAC membership</a:t>
            </a:r>
          </a:p>
          <a:p>
            <a:pPr lvl="1"/>
            <a:endParaRPr lang="en-US" sz="1600"/>
          </a:p>
          <a:p>
            <a:r>
              <a:rPr lang="en-US" sz="2000"/>
              <a:t>Best Practices: Developing and Supporting Effective ELPACs in Districts (30 minutes)</a:t>
            </a:r>
          </a:p>
          <a:p>
            <a:pPr lvl="1"/>
            <a:r>
              <a:rPr lang="en-US" sz="1600"/>
              <a:t>How to prepare and empower ELPAC members</a:t>
            </a:r>
          </a:p>
          <a:p>
            <a:pPr lvl="1"/>
            <a:r>
              <a:rPr lang="en-US" sz="1600"/>
              <a:t>How to support and sustain an ELPAC</a:t>
            </a:r>
          </a:p>
          <a:p>
            <a:pPr lvl="1"/>
            <a:endParaRPr lang="en-US" sz="16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 </a:t>
            </a:r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  <a:p>
            <a:endParaRPr lang="en-US" sz="2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9CB8B-8E4C-4C2F-97BC-2633BFC5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sz="2400"/>
              <a:t>District and school leader ELPAC trainings: Two modules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Online English Learner Parent Advisory Council (ELPAC) training modules </a:t>
            </a:r>
          </a:p>
        </p:txBody>
      </p:sp>
      <p:pic>
        <p:nvPicPr>
          <p:cNvPr id="3" name="Content Placeholder 2" descr="Screenshot of ELPACs for Districts and Schools course">
            <a:hlinkClick r:id="rId3"/>
            <a:extLst>
              <a:ext uri="{FF2B5EF4-FFF2-40B4-BE49-F238E27FC236}">
                <a16:creationId xmlns:a16="http://schemas.microsoft.com/office/drawing/2014/main" id="{04D74A97-BC2A-4360-9AFB-FF4190870068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4"/>
          <a:stretch>
            <a:fillRect/>
          </a:stretch>
        </p:blipFill>
        <p:spPr>
          <a:xfrm>
            <a:off x="6377781" y="1778794"/>
            <a:ext cx="53244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51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B01468-15D6-48C4-9976-61266936FF9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 or Guardian ELPAC trainings with translations: Three modules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Online English Learner Parent Advisory Council (ELPAC) training modules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EABEF9-E4A8-4289-8224-2F71EF6E4A60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000"/>
              <a:t>An Introduction to ELPACs (30 minutes)</a:t>
            </a:r>
          </a:p>
          <a:p>
            <a:pPr lvl="1"/>
            <a:r>
              <a:rPr lang="en-US" sz="1600"/>
              <a:t>What is an ELPAC</a:t>
            </a:r>
          </a:p>
          <a:p>
            <a:pPr lvl="1"/>
            <a:r>
              <a:rPr lang="en-US" sz="1600"/>
              <a:t>How an ELPAC works</a:t>
            </a:r>
          </a:p>
          <a:p>
            <a:pPr lvl="1"/>
            <a:r>
              <a:rPr lang="en-US" sz="1600"/>
              <a:t>How families benefit from an ELPAC</a:t>
            </a:r>
          </a:p>
          <a:p>
            <a:r>
              <a:rPr lang="en-US" sz="2000"/>
              <a:t>Best Practices for Parents (35 minutes)</a:t>
            </a:r>
          </a:p>
          <a:p>
            <a:pPr lvl="1"/>
            <a:r>
              <a:rPr lang="en-US" sz="1600"/>
              <a:t>How to organize ELPAC activities</a:t>
            </a:r>
          </a:p>
          <a:p>
            <a:pPr lvl="1"/>
            <a:r>
              <a:rPr lang="en-US" sz="1600"/>
              <a:t>How to participate in an ELPAC</a:t>
            </a:r>
          </a:p>
          <a:p>
            <a:pPr lvl="1"/>
            <a:r>
              <a:rPr lang="en-US" sz="1600"/>
              <a:t>How ELPACs help ELs and their families</a:t>
            </a:r>
          </a:p>
          <a:p>
            <a:r>
              <a:rPr lang="en-US" sz="2000"/>
              <a:t>Leadership Skills for Parents (40 minutes)</a:t>
            </a:r>
          </a:p>
          <a:p>
            <a:pPr lvl="1"/>
            <a:r>
              <a:rPr lang="en-US" sz="1600"/>
              <a:t>How to be an ELPAC leader</a:t>
            </a:r>
          </a:p>
          <a:p>
            <a:pPr lvl="1"/>
            <a:r>
              <a:rPr lang="en-US" sz="1600"/>
              <a:t>What are the steps to leading an ELPAC</a:t>
            </a:r>
          </a:p>
          <a:p>
            <a:pPr lvl="1"/>
            <a:r>
              <a:rPr lang="en-US" sz="1600"/>
              <a:t>How to use leadership skills to run an ELPAC</a:t>
            </a:r>
          </a:p>
          <a:p>
            <a:pPr marL="0" indent="0">
              <a:buNone/>
            </a:pPr>
            <a:r>
              <a:rPr lang="en-US" sz="2000"/>
              <a:t> </a:t>
            </a:r>
            <a:endParaRPr lang="en-US"/>
          </a:p>
          <a:p>
            <a:pPr lvl="1"/>
            <a:endParaRPr lang="en-US" sz="1600"/>
          </a:p>
          <a:p>
            <a:pPr lvl="1"/>
            <a:endParaRPr lang="en-US" sz="1600"/>
          </a:p>
          <a:p>
            <a:pPr lvl="1"/>
            <a:endParaRPr lang="en-US" sz="1600"/>
          </a:p>
          <a:p>
            <a:pPr lvl="1"/>
            <a:endParaRPr lang="en-US" sz="1600"/>
          </a:p>
          <a:p>
            <a:endParaRPr lang="en-US"/>
          </a:p>
        </p:txBody>
      </p:sp>
      <p:pic>
        <p:nvPicPr>
          <p:cNvPr id="5" name="Content Placeholder 4" descr="Screenshot of ELPACs for parents course">
            <a:extLst>
              <a:ext uri="{FF2B5EF4-FFF2-40B4-BE49-F238E27FC236}">
                <a16:creationId xmlns:a16="http://schemas.microsoft.com/office/drawing/2014/main" id="{04742854-CAC8-4286-8263-71C478F5C12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701453" y="1870186"/>
            <a:ext cx="5005168" cy="37988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E81B4C-92EA-4FDD-BC8B-1A1EF50533FF}"/>
              </a:ext>
            </a:extLst>
          </p:cNvPr>
          <p:cNvSpPr txBox="1"/>
          <p:nvPr/>
        </p:nvSpPr>
        <p:spPr>
          <a:xfrm>
            <a:off x="522492" y="5910110"/>
            <a:ext cx="1080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English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1389B-4745-483B-8CC8-59EBC8B1CFF8}"/>
              </a:ext>
            </a:extLst>
          </p:cNvPr>
          <p:cNvSpPr txBox="1"/>
          <p:nvPr/>
        </p:nvSpPr>
        <p:spPr>
          <a:xfrm>
            <a:off x="2323583" y="5910110"/>
            <a:ext cx="12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(Portugues)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A30C1-9FAA-4C95-A5CC-78EDB91BA6DF}"/>
              </a:ext>
            </a:extLst>
          </p:cNvPr>
          <p:cNvSpPr txBox="1"/>
          <p:nvPr/>
        </p:nvSpPr>
        <p:spPr>
          <a:xfrm>
            <a:off x="4341146" y="5912420"/>
            <a:ext cx="107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7"/>
              </a:rPr>
              <a:t>(Español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9287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3E7F-6B4E-47C9-AFCB-A660C64692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68685" y="2545605"/>
            <a:ext cx="782556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C1E3B-AB2B-48DD-92E2-67F05EE8F4BD}"/>
              </a:ext>
            </a:extLst>
          </p:cNvPr>
          <p:cNvSpPr txBox="1">
            <a:spLocks noChangeAspect="1"/>
          </p:cNvSpPr>
          <p:nvPr/>
        </p:nvSpPr>
        <p:spPr>
          <a:xfrm>
            <a:off x="364019" y="2365600"/>
            <a:ext cx="1222148" cy="10678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0458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EEE213-339F-4FB3-AC61-5D7F17AD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26E4-9BD7-46C8-BD21-BDB5920AA1C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S"/>
              <a:t>¿Cuántos módulos hay?</a:t>
            </a:r>
          </a:p>
          <a:p>
            <a:r>
              <a:rPr lang="es-ES"/>
              <a:t>¿Cuántos videos hay en cada módulo?</a:t>
            </a:r>
          </a:p>
          <a:p>
            <a:r>
              <a:rPr lang="es-ES"/>
              <a:t>¿Dónde están los recursos?</a:t>
            </a:r>
          </a:p>
          <a:p>
            <a:r>
              <a:rPr lang="es-ES"/>
              <a:t>¿Qué me gusta de este curso?</a:t>
            </a:r>
          </a:p>
          <a:p>
            <a:r>
              <a:rPr lang="es-ES"/>
              <a:t>¿Qué preguntas tengo?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859B9-8D4B-46F3-AB69-8D9117120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/>
              <a:t>Español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7482A-5713-4CAA-A4E2-53FC958D345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/>
              <a:t>Portugues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6A2F02-D836-43C3-906F-B13783C5642A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pt-BR"/>
              <a:t>Quantos módulos existem?</a:t>
            </a:r>
          </a:p>
          <a:p>
            <a:r>
              <a:rPr lang="pt-BR"/>
              <a:t>Quantos vídeos existem em cada módulo?</a:t>
            </a:r>
          </a:p>
          <a:p>
            <a:r>
              <a:rPr lang="pt-BR"/>
              <a:t>Onde estão os recursos?</a:t>
            </a:r>
          </a:p>
          <a:p>
            <a:r>
              <a:rPr lang="pt-BR"/>
              <a:t>O que eu gosto neste curso?</a:t>
            </a:r>
          </a:p>
          <a:p>
            <a:r>
              <a:rPr lang="pt-BR"/>
              <a:t>Que perguntas eu tenho?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7DF0D46-6A8A-406A-BD74-B6D0CFDD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34" y="303875"/>
            <a:ext cx="11433757" cy="679905"/>
          </a:xfrm>
        </p:spPr>
        <p:txBody>
          <a:bodyPr/>
          <a:lstStyle/>
          <a:p>
            <a:r>
              <a:rPr lang="en-US" dirty="0" err="1"/>
              <a:t>Preguntas</a:t>
            </a:r>
            <a:r>
              <a:rPr lang="en-US" dirty="0"/>
              <a:t>/</a:t>
            </a:r>
            <a:r>
              <a:rPr lang="en-US" dirty="0" err="1"/>
              <a:t>Questões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45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F5BA2D-3050-40B1-96E3-3E4ADD3E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932FB-73B2-4ADA-8099-F9E186C5F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450" y="4963228"/>
            <a:ext cx="5452057" cy="776702"/>
          </a:xfrm>
          <a:solidFill>
            <a:schemeClr val="accent2"/>
          </a:solidFill>
        </p:spPr>
        <p:txBody>
          <a:bodyPr/>
          <a:lstStyle/>
          <a:p>
            <a:endParaRPr lang="es-ES" sz="2400" b="1" i="0" u="sng">
              <a:solidFill>
                <a:schemeClr val="tx1"/>
              </a:solidFill>
              <a:effectLst/>
              <a:latin typeface="Helvetica Neue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ES" sz="2400" b="1" i="0" u="sng">
                <a:solidFill>
                  <a:schemeClr val="tx1"/>
                </a:solidFill>
                <a:effectLst/>
                <a:latin typeface="Helvetica Neu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ELPAC Para Padres (Español)</a:t>
            </a:r>
            <a:endParaRPr lang="es-ES" sz="2400" b="1" i="0">
              <a:solidFill>
                <a:schemeClr val="tx1"/>
              </a:solidFill>
              <a:effectLst/>
              <a:latin typeface="Helvetica Neue"/>
            </a:endParaRPr>
          </a:p>
          <a:p>
            <a:r>
              <a:rPr lang="en-US" sz="240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17976-D70E-4863-BE4D-0C8B489FB69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pt-BR" sz="2400" b="1" i="0" u="sng">
              <a:solidFill>
                <a:schemeClr val="tx1"/>
              </a:solidFill>
              <a:effectLst/>
              <a:latin typeface="Helvetica Neue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2400" b="1" i="0" u="sng">
                <a:solidFill>
                  <a:schemeClr val="tx1"/>
                </a:solidFill>
                <a:effectLst/>
                <a:latin typeface="Helvetica Neu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ELPACS Para Os Pais (Portugues)</a:t>
            </a:r>
            <a:endParaRPr lang="pt-BR" sz="2400" b="1" i="0">
              <a:solidFill>
                <a:schemeClr val="tx1"/>
              </a:solidFill>
              <a:effectLst/>
              <a:latin typeface="Helvetica Neue"/>
            </a:endParaRPr>
          </a:p>
          <a:p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F950FB-F215-433D-B8EB-40492AB1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FFC3420-A33F-40C1-9B64-EB7CD9F11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488" y="2570808"/>
            <a:ext cx="5453062" cy="3067347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B0276E0-73A1-4112-835C-EFA9457E6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0" y="1506421"/>
            <a:ext cx="5453063" cy="30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53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3E7F-6B4E-47C9-AFCB-A660C64692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9917" y="2542585"/>
            <a:ext cx="69430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40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Questions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40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C1E3B-AB2B-48DD-92E2-67F05EE8F4BD}"/>
              </a:ext>
            </a:extLst>
          </p:cNvPr>
          <p:cNvSpPr txBox="1">
            <a:spLocks noChangeAspect="1"/>
          </p:cNvSpPr>
          <p:nvPr/>
        </p:nvSpPr>
        <p:spPr>
          <a:xfrm>
            <a:off x="364019" y="2365600"/>
            <a:ext cx="1222148" cy="10678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22818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63497"/>
            <a:ext cx="12191999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Gracias/</a:t>
            </a:r>
            <a:r>
              <a:rPr kumimoji="0" lang="en-US" altLang="zh-CN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Obrigado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rPr>
              <a:t>781.338.6711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4"/>
            <a:ext cx="4695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rPr>
              <a:t>David.Valade@mass.gov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rPr>
              <a:t>www.doe.mass.edu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rPr>
              <a:t>436 Dwight Street, Springfield, MA 01103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rPr>
              <a:t>David Valade, Language Acquisition Support Lead, OLA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60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016D53-A44A-4259-B54E-5CB162FB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Family Engagement Framework – </a:t>
            </a:r>
            <a:br>
              <a:rPr lang="en-US"/>
            </a:br>
            <a:r>
              <a:rPr lang="en-US"/>
              <a:t>Support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C34976-DD9C-4AE6-831E-6F04FBE4C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/>
              <a:t>Reframing Institute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Training Modules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Module 1: Orientation to the new family engagement framework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Module 2: Deep dive into the elements of the framework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Module 3: Culturally responsive family engagement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Module 4: Transitions &amp; Capacity Building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Fundamentals Implementation Initiative/Learning Module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Culturally Responsive Family Engagement Webinars</a:t>
            </a:r>
          </a:p>
          <a:p>
            <a:pPr marL="128016" lvl="1" indent="0">
              <a:buNone/>
            </a:pPr>
            <a:endParaRPr lang="en-US"/>
          </a:p>
          <a:p>
            <a:pPr lvl="1">
              <a:buFont typeface="Wingdings" panose="05000000000000000000" pitchFamily="2" charset="2"/>
              <a:buChar char="v"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68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p15" descr="line"/>
          <p:cNvCxnSpPr/>
          <p:nvPr/>
        </p:nvCxnSpPr>
        <p:spPr>
          <a:xfrm>
            <a:off x="147333" y="-17200"/>
            <a:ext cx="51600" cy="6892400"/>
          </a:xfrm>
          <a:prstGeom prst="straightConnector1">
            <a:avLst/>
          </a:prstGeom>
          <a:noFill/>
          <a:ln w="114300" cap="flat" cmpd="sng">
            <a:solidFill>
              <a:srgbClr val="09518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4" name="Google Shape;74;p15" descr="logo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700" y="5534667"/>
            <a:ext cx="3648701" cy="95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67" y="5283267"/>
            <a:ext cx="1454533" cy="145453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title" idx="4294967295"/>
          </p:nvPr>
        </p:nvSpPr>
        <p:spPr>
          <a:xfrm>
            <a:off x="986433" y="216067"/>
            <a:ext cx="10428000" cy="923289"/>
          </a:xfrm>
          <a:prstGeom prst="rect">
            <a:avLst/>
          </a:prstGeom>
          <a:solidFill>
            <a:srgbClr val="F6B26B"/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900" tIns="121900" rIns="121900" bIns="1219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Caregiver Facing Questions</a:t>
            </a:r>
          </a:p>
        </p:txBody>
      </p:sp>
      <p:sp>
        <p:nvSpPr>
          <p:cNvPr id="77" name="Google Shape;77;p15"/>
          <p:cNvSpPr txBox="1"/>
          <p:nvPr/>
        </p:nvSpPr>
        <p:spPr>
          <a:xfrm>
            <a:off x="1158667" y="1327767"/>
            <a:ext cx="9010800" cy="381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marR="0" lvl="0" indent="-55032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●"/>
              <a:tabLst/>
              <a:defRPr/>
            </a:pPr>
            <a:r>
              <a:rPr kumimoji="0" lang="en" sz="3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How do you know that your child’s home language/culture being nourished?</a:t>
            </a:r>
            <a:endParaRPr kumimoji="0" sz="3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0958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09585" marR="0" lvl="0" indent="-55032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●"/>
              <a:tabLst/>
              <a:defRPr/>
            </a:pPr>
            <a:r>
              <a:rPr kumimoji="0" lang="en" sz="3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What would like to see teachers/school leaders do more of?</a:t>
            </a:r>
            <a:endParaRPr kumimoji="0" sz="3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16" descr="line"/>
          <p:cNvCxnSpPr/>
          <p:nvPr/>
        </p:nvCxnSpPr>
        <p:spPr>
          <a:xfrm>
            <a:off x="147333" y="-17200"/>
            <a:ext cx="51600" cy="6892400"/>
          </a:xfrm>
          <a:prstGeom prst="straightConnector1">
            <a:avLst/>
          </a:prstGeom>
          <a:noFill/>
          <a:ln w="114300" cap="flat" cmpd="sng">
            <a:solidFill>
              <a:srgbClr val="09518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4" name="Google Shape;84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700" y="5534667"/>
            <a:ext cx="3648701" cy="95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67" y="5283267"/>
            <a:ext cx="1454533" cy="14545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title" idx="4294967295"/>
          </p:nvPr>
        </p:nvSpPr>
        <p:spPr>
          <a:xfrm>
            <a:off x="986433" y="216067"/>
            <a:ext cx="10428000" cy="1700553"/>
          </a:xfrm>
          <a:prstGeom prst="rect">
            <a:avLst/>
          </a:prstGeom>
          <a:solidFill>
            <a:srgbClr val="6FA8DC"/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900" tIns="121900" rIns="121900" bIns="1219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Tx/>
              <a:buNone/>
              <a:tabLst/>
              <a:defRPr/>
            </a:pPr>
            <a:r>
              <a:rPr kumimoji="0" lang="en-US" sz="505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Educator Facing Questions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377867" y="2151633"/>
            <a:ext cx="8611600" cy="332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marR="0" lvl="0" indent="-51645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  <a:tabLst/>
              <a:defRPr/>
            </a:pPr>
            <a:r>
              <a:rPr kumimoji="0" lang="en" sz="3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After hearing from Dr. Serpa, what are a few steps you plan to take over the next few months?</a:t>
            </a:r>
            <a:endParaRPr kumimoji="0" sz="3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09585" marR="0" lvl="0" indent="-51645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  <a:tabLst/>
              <a:defRPr/>
            </a:pPr>
            <a:r>
              <a:rPr kumimoji="0" lang="en" sz="3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March-June 2021</a:t>
            </a:r>
            <a:endParaRPr kumimoji="0" sz="3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09585" marR="0" lvl="0" indent="-51645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  <a:tabLst/>
              <a:defRPr/>
            </a:pPr>
            <a:r>
              <a:rPr kumimoji="0" lang="en" sz="3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SWOT thinking about your community</a:t>
            </a:r>
            <a:endParaRPr kumimoji="0" sz="3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09585" marR="0" lvl="0" indent="-51645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  <a:tabLst/>
              <a:defRPr/>
            </a:pPr>
            <a:r>
              <a:rPr kumimoji="0" lang="en" sz="3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Think about these from a SMARTIE lens</a:t>
            </a:r>
            <a:endParaRPr kumimoji="0" sz="3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6400" cy="6858000"/>
          </a:xfrm>
          <a:prstGeom prst="rect">
            <a:avLst/>
          </a:prstGeom>
          <a:solidFill>
            <a:srgbClr val="C4D12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5" name="Google Shape;95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467" y="5031867"/>
            <a:ext cx="1454533" cy="145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34" y="5283267"/>
            <a:ext cx="3648701" cy="95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descr="contact informati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7135" y="562901"/>
            <a:ext cx="6792067" cy="48377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6289B-2FA2-4D6B-B475-4227CEB7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-763600"/>
            <a:ext cx="11360800" cy="7636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dirty="0"/>
              <a:t>Contact info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Tere Ramos</a:t>
            </a:r>
          </a:p>
          <a:p>
            <a:r>
              <a:rPr lang="en-US" sz="2400"/>
              <a:t>Ramos Law </a:t>
            </a:r>
            <a:r>
              <a:rPr lang="en-US" sz="2400" err="1"/>
              <a:t>llc</a:t>
            </a: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158" y="584537"/>
            <a:ext cx="8575685" cy="1254392"/>
          </a:xfrm>
        </p:spPr>
        <p:txBody>
          <a:bodyPr>
            <a:noAutofit/>
          </a:bodyPr>
          <a:lstStyle/>
          <a:p>
            <a:r>
              <a:rPr lang="en-US" sz="4600" b="1">
                <a:latin typeface="Cambria"/>
                <a:cs typeface="Cambria"/>
              </a:rPr>
              <a:t>Rights of ELL Children and Parents in Schools </a:t>
            </a:r>
          </a:p>
        </p:txBody>
      </p:sp>
      <p:pic>
        <p:nvPicPr>
          <p:cNvPr id="4" name="Picture 3" descr="flags">
            <a:extLst>
              <a:ext uri="{FF2B5EF4-FFF2-40B4-BE49-F238E27FC236}">
                <a16:creationId xmlns:a16="http://schemas.microsoft.com/office/drawing/2014/main" id="{637C81C0-3C02-1A41-A80A-52E1E8F40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554" y="3695701"/>
            <a:ext cx="2598903" cy="1581151"/>
          </a:xfrm>
          <a:prstGeom prst="rect">
            <a:avLst/>
          </a:prstGeom>
        </p:spPr>
      </p:pic>
      <p:pic>
        <p:nvPicPr>
          <p:cNvPr id="5" name="Picture 4" descr="children">
            <a:extLst>
              <a:ext uri="{FF2B5EF4-FFF2-40B4-BE49-F238E27FC236}">
                <a16:creationId xmlns:a16="http://schemas.microsoft.com/office/drawing/2014/main" id="{A8651860-1235-8448-BBBD-1190100B69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332" y="3786233"/>
            <a:ext cx="3585739" cy="2389468"/>
          </a:xfrm>
          <a:prstGeom prst="rect">
            <a:avLst/>
          </a:prstGeom>
        </p:spPr>
      </p:pic>
      <p:pic>
        <p:nvPicPr>
          <p:cNvPr id="6" name="Picture 5" descr="globe">
            <a:extLst>
              <a:ext uri="{FF2B5EF4-FFF2-40B4-BE49-F238E27FC236}">
                <a16:creationId xmlns:a16="http://schemas.microsoft.com/office/drawing/2014/main" id="{C3FB834B-D89D-4F40-88B6-36C610D908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729" y="2980721"/>
            <a:ext cx="2055343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b="1">
                <a:solidFill>
                  <a:srgbClr val="000000"/>
                </a:solidFill>
                <a:latin typeface="Cambria"/>
                <a:cs typeface="Cambria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532314"/>
            <a:ext cx="7924800" cy="4495800"/>
          </a:xfrm>
        </p:spPr>
        <p:txBody>
          <a:bodyPr/>
          <a:lstStyle/>
          <a:p>
            <a:pPr>
              <a:buNone/>
            </a:pPr>
            <a:r>
              <a:rPr lang="en-US" sz="2600"/>
              <a:t>This workshop will:</a:t>
            </a:r>
          </a:p>
          <a:p>
            <a:r>
              <a:rPr lang="en-US" sz="2600"/>
              <a:t>Explain the rights of immigrant and ELL students and their parents;</a:t>
            </a:r>
          </a:p>
          <a:p>
            <a:pPr>
              <a:buNone/>
            </a:pPr>
            <a:endParaRPr lang="en-US" sz="2600"/>
          </a:p>
          <a:p>
            <a:r>
              <a:rPr lang="en-US" sz="2600"/>
              <a:t>Discuss the obligations district have to ensure all children have equal access to an education, regardless of national origin, immigration status, disability and language;</a:t>
            </a:r>
          </a:p>
          <a:p>
            <a:pPr>
              <a:buNone/>
            </a:pPr>
            <a:endParaRPr lang="en-US" sz="2600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1_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DESE-231-70330</_dlc_DocId>
    <_dlc_DocIdUrl xmlns="733efe1c-5bbe-4968-87dc-d400e65c879f">
      <Url>https://sharepoint.doemass.org/ese/webteam/cps/_layouts/DocIdRedir.aspx?ID=DESE-231-70330</Url>
      <Description>DESE-231-70330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147AA-8E3E-4BBD-9BA6-C753800D3622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733efe1c-5bbe-4968-87dc-d400e65c879f"/>
    <ds:schemaRef ds:uri="http://schemas.openxmlformats.org/package/2006/metadata/core-properties"/>
    <ds:schemaRef ds:uri="0a4e05da-b9bc-4326-ad73-01ef31b9556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BC5E8F-72E2-4F44-B4EE-7B14F9E6A6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0A01A3-E865-4890-BE54-EABBEF70FA7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4E32206-F907-4401-8CD1-5B8021CDB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2497</Words>
  <Application>Microsoft Office PowerPoint</Application>
  <PresentationFormat>Widescreen</PresentationFormat>
  <Paragraphs>354</Paragraphs>
  <Slides>49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76" baseType="lpstr">
      <vt:lpstr>等线</vt:lpstr>
      <vt:lpstr>Agency FB</vt:lpstr>
      <vt:lpstr>Arial</vt:lpstr>
      <vt:lpstr>Avenir</vt:lpstr>
      <vt:lpstr>Barlow</vt:lpstr>
      <vt:lpstr>Barlow Condensed</vt:lpstr>
      <vt:lpstr>Bradley Hand ITC</vt:lpstr>
      <vt:lpstr>Calibri</vt:lpstr>
      <vt:lpstr>Cambria</vt:lpstr>
      <vt:lpstr>Courier New</vt:lpstr>
      <vt:lpstr>Garamond</vt:lpstr>
      <vt:lpstr>Georgia</vt:lpstr>
      <vt:lpstr>Helvetica Neue</vt:lpstr>
      <vt:lpstr>Segoe</vt:lpstr>
      <vt:lpstr>Segoe SemiBold</vt:lpstr>
      <vt:lpstr>Segoe UI</vt:lpstr>
      <vt:lpstr>Segoe UI Semibold</vt:lpstr>
      <vt:lpstr>Tw Cen MT</vt:lpstr>
      <vt:lpstr>Tw Cen MT Condensed</vt:lpstr>
      <vt:lpstr>Wingdings</vt:lpstr>
      <vt:lpstr>Wingdings 2</vt:lpstr>
      <vt:lpstr>Wingdings 3</vt:lpstr>
      <vt:lpstr>1_ESE PowerPoint Template 2017</vt:lpstr>
      <vt:lpstr>Simple Light</vt:lpstr>
      <vt:lpstr>Civic</vt:lpstr>
      <vt:lpstr>2_ESE PowerPoint Template 2017</vt:lpstr>
      <vt:lpstr>Integral</vt:lpstr>
      <vt:lpstr>Break out Sessions</vt:lpstr>
      <vt:lpstr>BREAK OUT SESSIONS = </vt:lpstr>
      <vt:lpstr>Breakout Room with Andrea Parker, EdM ELPAC Convening 2021 Breakout Discussion with Dr. Maria Serpa  masfec.org  @MAFamEngage bit.ly/MASFECVideos    </vt:lpstr>
      <vt:lpstr>Please engage in any way that works for you</vt:lpstr>
      <vt:lpstr>Caregiver Facing Questions</vt:lpstr>
      <vt:lpstr>Educator Facing Questions </vt:lpstr>
      <vt:lpstr>Contact info</vt:lpstr>
      <vt:lpstr>Rights of ELL Children and Parents in Schools </vt:lpstr>
      <vt:lpstr>Overview</vt:lpstr>
      <vt:lpstr>What Are the Laws?</vt:lpstr>
      <vt:lpstr>Discrimination is Prohibited</vt:lpstr>
      <vt:lpstr>Title VI of the Civil Rights Act of 1964</vt:lpstr>
      <vt:lpstr>Title VI of the Civil Rights Act of 1964</vt:lpstr>
      <vt:lpstr>Equal Educational Opportunities Act of 1974 (EEOA)</vt:lpstr>
      <vt:lpstr>Equal Educational Opportunities Act of 1974 (EEOA)</vt:lpstr>
      <vt:lpstr>Individuals with Disabilities Education Act (IDEA) </vt:lpstr>
      <vt:lpstr>Access To Equal Educational Opportunity  603 CMR 26.00</vt:lpstr>
      <vt:lpstr>English Language Learners</vt:lpstr>
      <vt:lpstr>LOOK Act</vt:lpstr>
      <vt:lpstr>Rights Under the LOOK Act</vt:lpstr>
      <vt:lpstr>What are my Rights?</vt:lpstr>
      <vt:lpstr>Right #1- Attend School</vt:lpstr>
      <vt:lpstr>…While the Student  Resides in the District</vt:lpstr>
      <vt:lpstr>School Enrollment</vt:lpstr>
      <vt:lpstr>Enrollment Requirements and Rights</vt:lpstr>
      <vt:lpstr>#2 Language Access </vt:lpstr>
      <vt:lpstr>LEP Rights Parents/Guardians</vt:lpstr>
      <vt:lpstr>What are the Language Rights?</vt:lpstr>
      <vt:lpstr>Who is an appropriate interpreter? </vt:lpstr>
      <vt:lpstr>#3- Access to Bilingual FAPE</vt:lpstr>
      <vt:lpstr>In Conclusion</vt:lpstr>
      <vt:lpstr>Questions</vt:lpstr>
      <vt:lpstr>ELPAC Training Modules</vt:lpstr>
      <vt:lpstr>ELPAC Training Modules</vt:lpstr>
      <vt:lpstr>Introduction and Background</vt:lpstr>
      <vt:lpstr>Background: Language Opportunity for Our Kids (LOOK) Act </vt:lpstr>
      <vt:lpstr>Legislated ELPAC duties</vt:lpstr>
      <vt:lpstr>ELPAC Training Modules</vt:lpstr>
      <vt:lpstr>Purpose for ELPAC Trainings</vt:lpstr>
      <vt:lpstr> All training modules include </vt:lpstr>
      <vt:lpstr>Navigating the Module</vt:lpstr>
      <vt:lpstr>Online English Learner Parent Advisory Council (ELPAC) training modules </vt:lpstr>
      <vt:lpstr>Online English Learner Parent Advisory Council (ELPAC) training modules </vt:lpstr>
      <vt:lpstr>Practice</vt:lpstr>
      <vt:lpstr>Preguntas/Questões</vt:lpstr>
      <vt:lpstr>Let’s Practice!</vt:lpstr>
      <vt:lpstr>Questions</vt:lpstr>
      <vt:lpstr>Gracias/Obrigado</vt:lpstr>
      <vt:lpstr>Family Engagement Framework –  Support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ELPAC Leadership Convening — Day 1 Breakout Sessions</dc:title>
  <dc:creator>DESE</dc:creator>
  <cp:lastModifiedBy>Zou, Dong (EOE)</cp:lastModifiedBy>
  <cp:revision>11</cp:revision>
  <dcterms:created xsi:type="dcterms:W3CDTF">2021-03-16T19:06:50Z</dcterms:created>
  <dcterms:modified xsi:type="dcterms:W3CDTF">2021-04-30T23:22:10Z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30 2021</vt:lpwstr>
  </property>
</Properties>
</file>