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6" r:id="rId6"/>
    <p:sldMasterId id="2147483718" r:id="rId7"/>
  </p:sldMasterIdLst>
  <p:notesMasterIdLst>
    <p:notesMasterId r:id="rId35"/>
  </p:notesMasterIdLst>
  <p:handoutMasterIdLst>
    <p:handoutMasterId r:id="rId36"/>
  </p:handoutMasterIdLst>
  <p:sldIdLst>
    <p:sldId id="776" r:id="rId8"/>
    <p:sldId id="694" r:id="rId9"/>
    <p:sldId id="835" r:id="rId10"/>
    <p:sldId id="782" r:id="rId11"/>
    <p:sldId id="829" r:id="rId12"/>
    <p:sldId id="830" r:id="rId13"/>
    <p:sldId id="827" r:id="rId14"/>
    <p:sldId id="824" r:id="rId15"/>
    <p:sldId id="783" r:id="rId16"/>
    <p:sldId id="1617" r:id="rId17"/>
    <p:sldId id="1618" r:id="rId18"/>
    <p:sldId id="1619" r:id="rId19"/>
    <p:sldId id="1620" r:id="rId20"/>
    <p:sldId id="1621" r:id="rId21"/>
    <p:sldId id="1622" r:id="rId22"/>
    <p:sldId id="330" r:id="rId23"/>
    <p:sldId id="1623" r:id="rId24"/>
    <p:sldId id="1624" r:id="rId25"/>
    <p:sldId id="1625" r:id="rId26"/>
    <p:sldId id="1626" r:id="rId27"/>
    <p:sldId id="1627" r:id="rId28"/>
    <p:sldId id="1628" r:id="rId29"/>
    <p:sldId id="788" r:id="rId30"/>
    <p:sldId id="813" r:id="rId31"/>
    <p:sldId id="814" r:id="rId32"/>
    <p:sldId id="789" r:id="rId33"/>
    <p:sldId id="314" r:id="rId34"/>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776"/>
            <p14:sldId id="694"/>
            <p14:sldId id="835"/>
            <p14:sldId id="782"/>
          </p14:sldIdLst>
        </p14:section>
        <p14:section name="Basic text box" id="{DCD4DD07-CAF7-4E7A-9DCD-CDE5ABF2F349}">
          <p14:sldIdLst>
            <p14:sldId id="829"/>
            <p14:sldId id="830"/>
            <p14:sldId id="827"/>
            <p14:sldId id="824"/>
            <p14:sldId id="783"/>
            <p14:sldId id="1617"/>
            <p14:sldId id="1618"/>
            <p14:sldId id="1619"/>
            <p14:sldId id="1620"/>
            <p14:sldId id="1621"/>
            <p14:sldId id="1622"/>
            <p14:sldId id="330"/>
            <p14:sldId id="1623"/>
            <p14:sldId id="1624"/>
            <p14:sldId id="1625"/>
            <p14:sldId id="1626"/>
            <p14:sldId id="1627"/>
            <p14:sldId id="1628"/>
            <p14:sldId id="788"/>
            <p14:sldId id="813"/>
            <p14:sldId id="814"/>
            <p14:sldId id="789"/>
            <p14:sldId id="314"/>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guiar, Paul (DESE)" initials="AP(" lastIdx="4" clrIdx="0">
    <p:extLst>
      <p:ext uri="{19B8F6BF-5375-455C-9EA6-DF929625EA0E}">
        <p15:presenceInfo xmlns:p15="http://schemas.microsoft.com/office/powerpoint/2012/main" userId="S::Paul.J.Aguiar@mass.gov::4f4e154e-5a5e-4118-b4cf-9e86433c0d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2" autoAdjust="0"/>
    <p:restoredTop sz="86432" autoAdjust="0"/>
  </p:normalViewPr>
  <p:slideViewPr>
    <p:cSldViewPr snapToGrid="0">
      <p:cViewPr varScale="1">
        <p:scale>
          <a:sx n="81" d="100"/>
          <a:sy n="81" d="100"/>
        </p:scale>
        <p:origin x="108" y="396"/>
      </p:cViewPr>
      <p:guideLst>
        <p:guide orient="horz" pos="2160"/>
        <p:guide pos="3840"/>
      </p:guideLst>
    </p:cSldViewPr>
  </p:slideViewPr>
  <p:outlineViewPr>
    <p:cViewPr>
      <p:scale>
        <a:sx n="33" d="100"/>
        <a:sy n="33" d="100"/>
      </p:scale>
      <p:origin x="0" y="-42322"/>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2021/4/30</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2021/4/30</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3049707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031979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609588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34041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623722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636121"/>
            <a:ext cx="5608320" cy="3660458"/>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661444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1900043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45553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64161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80681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595292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191D5C1A-3675-4556-BB3D-112CB7254FBB}" type="slidenum">
              <a:rPr lang="en-US" smtClean="0"/>
              <a:t>5</a:t>
            </a:fld>
            <a:endParaRPr lang="en-US"/>
          </a:p>
        </p:txBody>
      </p:sp>
    </p:spTree>
    <p:extLst>
      <p:ext uri="{BB962C8B-B14F-4D97-AF65-F5344CB8AC3E}">
        <p14:creationId xmlns:p14="http://schemas.microsoft.com/office/powerpoint/2010/main" val="329887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1872137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278694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eriod"/>
            </a:pPr>
            <a:endParaRPr lang="en-US"/>
          </a:p>
        </p:txBody>
      </p:sp>
      <p:sp>
        <p:nvSpPr>
          <p:cNvPr id="4" name="Slide Number Placeholder 3"/>
          <p:cNvSpPr>
            <a:spLocks noGrp="1"/>
          </p:cNvSpPr>
          <p:nvPr>
            <p:ph type="sldNum" sz="quarter" idx="5"/>
          </p:nvPr>
        </p:nvSpPr>
        <p:spPr/>
        <p:txBody>
          <a:bodyPr/>
          <a:lstStyle/>
          <a:p>
            <a:fld id="{191D5C1A-3675-4556-BB3D-112CB7254FBB}" type="slidenum">
              <a:rPr lang="en-US" smtClean="0"/>
              <a:t>8</a:t>
            </a:fld>
            <a:endParaRPr lang="en-US"/>
          </a:p>
        </p:txBody>
      </p:sp>
    </p:spTree>
    <p:extLst>
      <p:ext uri="{BB962C8B-B14F-4D97-AF65-F5344CB8AC3E}">
        <p14:creationId xmlns:p14="http://schemas.microsoft.com/office/powerpoint/2010/main" val="1032483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3481206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395767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693781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072362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757384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664419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623014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762032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505160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838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275868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330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4668EC-92F0-4572-9577-023BA49E05D2}" type="datetime1">
              <a:rPr lang="en-US" altLang="zh-CN" smtClean="0"/>
              <a:pPr/>
              <a:t>4/30/2021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4174087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75A6E4-5645-4976-86AA-03AB77AE9942}" type="slidenum">
              <a:rPr lang="en-US"/>
              <a:pPr>
                <a:defRPr/>
              </a:pPr>
              <a:t>‹#›</a:t>
            </a:fld>
            <a:endParaRPr lang="en-US"/>
          </a:p>
        </p:txBody>
      </p:sp>
    </p:spTree>
    <p:extLst>
      <p:ext uri="{BB962C8B-B14F-4D97-AF65-F5344CB8AC3E}">
        <p14:creationId xmlns:p14="http://schemas.microsoft.com/office/powerpoint/2010/main" val="3701117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8E2344-73ED-4C0F-B6ED-0851A8BC5D9C}" type="datetimeFigureOut">
              <a:rPr lang="en-US" smtClean="0"/>
              <a:pPr/>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1671281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63A5-2424-AA45-AAA1-1DC1357572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3B2E83-E12D-BD4A-8C58-C0F6DB57A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98BFCE-3DB0-4D47-99E0-4536A99F702A}"/>
              </a:ext>
            </a:extLst>
          </p:cNvPr>
          <p:cNvSpPr>
            <a:spLocks noGrp="1"/>
          </p:cNvSpPr>
          <p:nvPr>
            <p:ph type="dt" sz="half" idx="10"/>
          </p:nvPr>
        </p:nvSpPr>
        <p:spPr/>
        <p:txBody>
          <a:bodyPr/>
          <a:lstStyle/>
          <a:p>
            <a:fld id="{6460C830-544C-2A4A-9007-75E2A9CA4FD8}" type="datetimeFigureOut">
              <a:rPr lang="en-US" smtClean="0"/>
              <a:t>4/30/2021</a:t>
            </a:fld>
            <a:endParaRPr lang="en-US"/>
          </a:p>
        </p:txBody>
      </p:sp>
      <p:sp>
        <p:nvSpPr>
          <p:cNvPr id="5" name="Footer Placeholder 4">
            <a:extLst>
              <a:ext uri="{FF2B5EF4-FFF2-40B4-BE49-F238E27FC236}">
                <a16:creationId xmlns:a16="http://schemas.microsoft.com/office/drawing/2014/main" id="{3FFF4C6D-9880-684B-A603-7BB4D90154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96D7A-209F-F24D-B232-0EAEF4FA86FA}"/>
              </a:ext>
            </a:extLst>
          </p:cNvPr>
          <p:cNvSpPr>
            <a:spLocks noGrp="1"/>
          </p:cNvSpPr>
          <p:nvPr>
            <p:ph type="sldNum" sz="quarter" idx="12"/>
          </p:nvPr>
        </p:nvSpPr>
        <p:spPr/>
        <p:txBody>
          <a:bodyPr/>
          <a:lstStyle/>
          <a:p>
            <a:fld id="{6BD401BD-AE11-D24E-A570-B86BF4DE7F93}" type="slidenum">
              <a:rPr lang="en-US" smtClean="0"/>
              <a:t>‹#›</a:t>
            </a:fld>
            <a:endParaRPr lang="en-US"/>
          </a:p>
        </p:txBody>
      </p:sp>
    </p:spTree>
    <p:extLst>
      <p:ext uri="{BB962C8B-B14F-4D97-AF65-F5344CB8AC3E}">
        <p14:creationId xmlns:p14="http://schemas.microsoft.com/office/powerpoint/2010/main" val="1186848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1F664-A290-0946-BF33-AB845A1EA7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AF6E12-56B3-AE4B-AB0D-BAFAFB18A0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D8501-EE61-6D49-B882-83C76C6DD05F}"/>
              </a:ext>
            </a:extLst>
          </p:cNvPr>
          <p:cNvSpPr>
            <a:spLocks noGrp="1"/>
          </p:cNvSpPr>
          <p:nvPr>
            <p:ph type="dt" sz="half" idx="10"/>
          </p:nvPr>
        </p:nvSpPr>
        <p:spPr/>
        <p:txBody>
          <a:bodyPr/>
          <a:lstStyle/>
          <a:p>
            <a:fld id="{6460C830-544C-2A4A-9007-75E2A9CA4FD8}" type="datetimeFigureOut">
              <a:rPr lang="en-US" smtClean="0"/>
              <a:t>4/30/2021</a:t>
            </a:fld>
            <a:endParaRPr lang="en-US"/>
          </a:p>
        </p:txBody>
      </p:sp>
      <p:sp>
        <p:nvSpPr>
          <p:cNvPr id="5" name="Footer Placeholder 4">
            <a:extLst>
              <a:ext uri="{FF2B5EF4-FFF2-40B4-BE49-F238E27FC236}">
                <a16:creationId xmlns:a16="http://schemas.microsoft.com/office/drawing/2014/main" id="{06027DAC-413A-6448-A593-37B324F4A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C67FA-F49B-2A4F-85FE-81041A4F4A6E}"/>
              </a:ext>
            </a:extLst>
          </p:cNvPr>
          <p:cNvSpPr>
            <a:spLocks noGrp="1"/>
          </p:cNvSpPr>
          <p:nvPr>
            <p:ph type="sldNum" sz="quarter" idx="12"/>
          </p:nvPr>
        </p:nvSpPr>
        <p:spPr/>
        <p:txBody>
          <a:bodyPr/>
          <a:lstStyle/>
          <a:p>
            <a:fld id="{6BD401BD-AE11-D24E-A570-B86BF4DE7F93}" type="slidenum">
              <a:rPr lang="en-US" smtClean="0"/>
              <a:t>‹#›</a:t>
            </a:fld>
            <a:endParaRPr lang="en-US"/>
          </a:p>
        </p:txBody>
      </p:sp>
    </p:spTree>
    <p:extLst>
      <p:ext uri="{BB962C8B-B14F-4D97-AF65-F5344CB8AC3E}">
        <p14:creationId xmlns:p14="http://schemas.microsoft.com/office/powerpoint/2010/main" val="2594337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FDA3A-C5E2-D945-9816-F3C6FFE065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1326A4-C062-0A43-B653-C2EBEFA7B2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24C65-8657-E246-8BB7-2A6BE870966D}"/>
              </a:ext>
            </a:extLst>
          </p:cNvPr>
          <p:cNvSpPr>
            <a:spLocks noGrp="1"/>
          </p:cNvSpPr>
          <p:nvPr>
            <p:ph type="dt" sz="half" idx="10"/>
          </p:nvPr>
        </p:nvSpPr>
        <p:spPr/>
        <p:txBody>
          <a:bodyPr/>
          <a:lstStyle/>
          <a:p>
            <a:fld id="{6460C830-544C-2A4A-9007-75E2A9CA4FD8}" type="datetimeFigureOut">
              <a:rPr lang="en-US" smtClean="0"/>
              <a:t>4/30/2021</a:t>
            </a:fld>
            <a:endParaRPr lang="en-US"/>
          </a:p>
        </p:txBody>
      </p:sp>
      <p:sp>
        <p:nvSpPr>
          <p:cNvPr id="5" name="Footer Placeholder 4">
            <a:extLst>
              <a:ext uri="{FF2B5EF4-FFF2-40B4-BE49-F238E27FC236}">
                <a16:creationId xmlns:a16="http://schemas.microsoft.com/office/drawing/2014/main" id="{A4440759-DEE4-A149-BBB4-6DBAC7AB4D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AF1AEB-7C84-474B-8595-F503E9E02969}"/>
              </a:ext>
            </a:extLst>
          </p:cNvPr>
          <p:cNvSpPr>
            <a:spLocks noGrp="1"/>
          </p:cNvSpPr>
          <p:nvPr>
            <p:ph type="sldNum" sz="quarter" idx="12"/>
          </p:nvPr>
        </p:nvSpPr>
        <p:spPr/>
        <p:txBody>
          <a:bodyPr/>
          <a:lstStyle/>
          <a:p>
            <a:fld id="{6BD401BD-AE11-D24E-A570-B86BF4DE7F93}" type="slidenum">
              <a:rPr lang="en-US" smtClean="0"/>
              <a:t>‹#›</a:t>
            </a:fld>
            <a:endParaRPr lang="en-US"/>
          </a:p>
        </p:txBody>
      </p:sp>
    </p:spTree>
    <p:extLst>
      <p:ext uri="{BB962C8B-B14F-4D97-AF65-F5344CB8AC3E}">
        <p14:creationId xmlns:p14="http://schemas.microsoft.com/office/powerpoint/2010/main" val="2190954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E40A-5CC0-8E48-8F23-BD9F0491E2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5120EA-07C4-614F-B861-FDF60E5AEC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A71FD6-9F58-2940-93B6-FE9AA3C4D7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BDB42A-4FC4-9748-84E5-F63E69865DE3}"/>
              </a:ext>
            </a:extLst>
          </p:cNvPr>
          <p:cNvSpPr>
            <a:spLocks noGrp="1"/>
          </p:cNvSpPr>
          <p:nvPr>
            <p:ph type="dt" sz="half" idx="10"/>
          </p:nvPr>
        </p:nvSpPr>
        <p:spPr/>
        <p:txBody>
          <a:bodyPr/>
          <a:lstStyle/>
          <a:p>
            <a:fld id="{6460C830-544C-2A4A-9007-75E2A9CA4FD8}" type="datetimeFigureOut">
              <a:rPr lang="en-US" smtClean="0"/>
              <a:t>4/30/2021</a:t>
            </a:fld>
            <a:endParaRPr lang="en-US"/>
          </a:p>
        </p:txBody>
      </p:sp>
      <p:sp>
        <p:nvSpPr>
          <p:cNvPr id="6" name="Footer Placeholder 5">
            <a:extLst>
              <a:ext uri="{FF2B5EF4-FFF2-40B4-BE49-F238E27FC236}">
                <a16:creationId xmlns:a16="http://schemas.microsoft.com/office/drawing/2014/main" id="{EBA41A56-0A1A-5747-AE2C-839CAAA628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68AF2D-8C44-CD45-873B-0D620F62EDAB}"/>
              </a:ext>
            </a:extLst>
          </p:cNvPr>
          <p:cNvSpPr>
            <a:spLocks noGrp="1"/>
          </p:cNvSpPr>
          <p:nvPr>
            <p:ph type="sldNum" sz="quarter" idx="12"/>
          </p:nvPr>
        </p:nvSpPr>
        <p:spPr/>
        <p:txBody>
          <a:bodyPr/>
          <a:lstStyle/>
          <a:p>
            <a:fld id="{6BD401BD-AE11-D24E-A570-B86BF4DE7F93}" type="slidenum">
              <a:rPr lang="en-US" smtClean="0"/>
              <a:t>‹#›</a:t>
            </a:fld>
            <a:endParaRPr lang="en-US"/>
          </a:p>
        </p:txBody>
      </p:sp>
    </p:spTree>
    <p:extLst>
      <p:ext uri="{BB962C8B-B14F-4D97-AF65-F5344CB8AC3E}">
        <p14:creationId xmlns:p14="http://schemas.microsoft.com/office/powerpoint/2010/main" val="26001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69E5-BB3E-BB40-8074-946205EEA4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D90329-15D4-894B-98EE-B99166FB8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D8545C-E054-ED46-AC86-C251DAFA09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F78DEC-5541-DE40-9F9A-B91A0FB983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B923E8-045A-2340-A1D6-BC5B29FB2E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AEFD99-F968-424A-B516-50003D74CA2E}"/>
              </a:ext>
            </a:extLst>
          </p:cNvPr>
          <p:cNvSpPr>
            <a:spLocks noGrp="1"/>
          </p:cNvSpPr>
          <p:nvPr>
            <p:ph type="dt" sz="half" idx="10"/>
          </p:nvPr>
        </p:nvSpPr>
        <p:spPr/>
        <p:txBody>
          <a:bodyPr/>
          <a:lstStyle/>
          <a:p>
            <a:fld id="{6460C830-544C-2A4A-9007-75E2A9CA4FD8}" type="datetimeFigureOut">
              <a:rPr lang="en-US" smtClean="0"/>
              <a:t>4/30/2021</a:t>
            </a:fld>
            <a:endParaRPr lang="en-US"/>
          </a:p>
        </p:txBody>
      </p:sp>
      <p:sp>
        <p:nvSpPr>
          <p:cNvPr id="8" name="Footer Placeholder 7">
            <a:extLst>
              <a:ext uri="{FF2B5EF4-FFF2-40B4-BE49-F238E27FC236}">
                <a16:creationId xmlns:a16="http://schemas.microsoft.com/office/drawing/2014/main" id="{612355A9-673D-AD43-9CD0-5F015C4A86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CD2183-5055-C942-A2AB-2F494A12CABE}"/>
              </a:ext>
            </a:extLst>
          </p:cNvPr>
          <p:cNvSpPr>
            <a:spLocks noGrp="1"/>
          </p:cNvSpPr>
          <p:nvPr>
            <p:ph type="sldNum" sz="quarter" idx="12"/>
          </p:nvPr>
        </p:nvSpPr>
        <p:spPr/>
        <p:txBody>
          <a:bodyPr/>
          <a:lstStyle/>
          <a:p>
            <a:fld id="{6BD401BD-AE11-D24E-A570-B86BF4DE7F93}" type="slidenum">
              <a:rPr lang="en-US" smtClean="0"/>
              <a:t>‹#›</a:t>
            </a:fld>
            <a:endParaRPr lang="en-US"/>
          </a:p>
        </p:txBody>
      </p:sp>
    </p:spTree>
    <p:extLst>
      <p:ext uri="{BB962C8B-B14F-4D97-AF65-F5344CB8AC3E}">
        <p14:creationId xmlns:p14="http://schemas.microsoft.com/office/powerpoint/2010/main" val="3160071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A46FE-0079-8B4F-ABB4-A89BD4015B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849ECF-458B-3C4B-BD16-1DC5839A1BE8}"/>
              </a:ext>
            </a:extLst>
          </p:cNvPr>
          <p:cNvSpPr>
            <a:spLocks noGrp="1"/>
          </p:cNvSpPr>
          <p:nvPr>
            <p:ph type="dt" sz="half" idx="10"/>
          </p:nvPr>
        </p:nvSpPr>
        <p:spPr/>
        <p:txBody>
          <a:bodyPr/>
          <a:lstStyle/>
          <a:p>
            <a:fld id="{6460C830-544C-2A4A-9007-75E2A9CA4FD8}" type="datetimeFigureOut">
              <a:rPr lang="en-US" smtClean="0"/>
              <a:t>4/30/2021</a:t>
            </a:fld>
            <a:endParaRPr lang="en-US"/>
          </a:p>
        </p:txBody>
      </p:sp>
      <p:sp>
        <p:nvSpPr>
          <p:cNvPr id="4" name="Footer Placeholder 3">
            <a:extLst>
              <a:ext uri="{FF2B5EF4-FFF2-40B4-BE49-F238E27FC236}">
                <a16:creationId xmlns:a16="http://schemas.microsoft.com/office/drawing/2014/main" id="{ED25858C-4CA8-E249-B426-CFB35C3701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600FDA-E8ED-4F46-8D37-480F776968FD}"/>
              </a:ext>
            </a:extLst>
          </p:cNvPr>
          <p:cNvSpPr>
            <a:spLocks noGrp="1"/>
          </p:cNvSpPr>
          <p:nvPr>
            <p:ph type="sldNum" sz="quarter" idx="12"/>
          </p:nvPr>
        </p:nvSpPr>
        <p:spPr/>
        <p:txBody>
          <a:bodyPr/>
          <a:lstStyle/>
          <a:p>
            <a:fld id="{6BD401BD-AE11-D24E-A570-B86BF4DE7F93}" type="slidenum">
              <a:rPr lang="en-US" smtClean="0"/>
              <a:t>‹#›</a:t>
            </a:fld>
            <a:endParaRPr lang="en-US"/>
          </a:p>
        </p:txBody>
      </p:sp>
    </p:spTree>
    <p:extLst>
      <p:ext uri="{BB962C8B-B14F-4D97-AF65-F5344CB8AC3E}">
        <p14:creationId xmlns:p14="http://schemas.microsoft.com/office/powerpoint/2010/main" val="592851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1ADB5A-3918-014C-9ADA-1B77183FA148}"/>
              </a:ext>
            </a:extLst>
          </p:cNvPr>
          <p:cNvSpPr>
            <a:spLocks noGrp="1"/>
          </p:cNvSpPr>
          <p:nvPr>
            <p:ph type="dt" sz="half" idx="10"/>
          </p:nvPr>
        </p:nvSpPr>
        <p:spPr/>
        <p:txBody>
          <a:bodyPr/>
          <a:lstStyle/>
          <a:p>
            <a:fld id="{6460C830-544C-2A4A-9007-75E2A9CA4FD8}" type="datetimeFigureOut">
              <a:rPr lang="en-US" smtClean="0"/>
              <a:t>4/30/2021</a:t>
            </a:fld>
            <a:endParaRPr lang="en-US"/>
          </a:p>
        </p:txBody>
      </p:sp>
      <p:sp>
        <p:nvSpPr>
          <p:cNvPr id="3" name="Footer Placeholder 2">
            <a:extLst>
              <a:ext uri="{FF2B5EF4-FFF2-40B4-BE49-F238E27FC236}">
                <a16:creationId xmlns:a16="http://schemas.microsoft.com/office/drawing/2014/main" id="{9FDEF725-8F27-B541-915E-C258551206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67BC55-7E39-E640-BEE2-9F7664F9863C}"/>
              </a:ext>
            </a:extLst>
          </p:cNvPr>
          <p:cNvSpPr>
            <a:spLocks noGrp="1"/>
          </p:cNvSpPr>
          <p:nvPr>
            <p:ph type="sldNum" sz="quarter" idx="12"/>
          </p:nvPr>
        </p:nvSpPr>
        <p:spPr/>
        <p:txBody>
          <a:bodyPr/>
          <a:lstStyle/>
          <a:p>
            <a:fld id="{6BD401BD-AE11-D24E-A570-B86BF4DE7F93}" type="slidenum">
              <a:rPr lang="en-US" smtClean="0"/>
              <a:t>‹#›</a:t>
            </a:fld>
            <a:endParaRPr lang="en-US"/>
          </a:p>
        </p:txBody>
      </p:sp>
    </p:spTree>
    <p:extLst>
      <p:ext uri="{BB962C8B-B14F-4D97-AF65-F5344CB8AC3E}">
        <p14:creationId xmlns:p14="http://schemas.microsoft.com/office/powerpoint/2010/main" val="1466414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3A599-1742-4645-B176-D3EBF5D136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2DDC69-6412-3745-8721-2AD496681C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14A32E-2FC3-A545-8528-E1DFBE0EFA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86A738-6F29-4143-8AE1-B499ACBBFBD8}"/>
              </a:ext>
            </a:extLst>
          </p:cNvPr>
          <p:cNvSpPr>
            <a:spLocks noGrp="1"/>
          </p:cNvSpPr>
          <p:nvPr>
            <p:ph type="dt" sz="half" idx="10"/>
          </p:nvPr>
        </p:nvSpPr>
        <p:spPr/>
        <p:txBody>
          <a:bodyPr/>
          <a:lstStyle/>
          <a:p>
            <a:fld id="{6460C830-544C-2A4A-9007-75E2A9CA4FD8}" type="datetimeFigureOut">
              <a:rPr lang="en-US" smtClean="0"/>
              <a:t>4/30/2021</a:t>
            </a:fld>
            <a:endParaRPr lang="en-US"/>
          </a:p>
        </p:txBody>
      </p:sp>
      <p:sp>
        <p:nvSpPr>
          <p:cNvPr id="6" name="Footer Placeholder 5">
            <a:extLst>
              <a:ext uri="{FF2B5EF4-FFF2-40B4-BE49-F238E27FC236}">
                <a16:creationId xmlns:a16="http://schemas.microsoft.com/office/drawing/2014/main" id="{AEBE42EC-D21A-6844-828F-81F604BC8A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755807-A4A1-9441-A1DB-AB9E444CA1B4}"/>
              </a:ext>
            </a:extLst>
          </p:cNvPr>
          <p:cNvSpPr>
            <a:spLocks noGrp="1"/>
          </p:cNvSpPr>
          <p:nvPr>
            <p:ph type="sldNum" sz="quarter" idx="12"/>
          </p:nvPr>
        </p:nvSpPr>
        <p:spPr/>
        <p:txBody>
          <a:bodyPr/>
          <a:lstStyle/>
          <a:p>
            <a:fld id="{6BD401BD-AE11-D24E-A570-B86BF4DE7F93}" type="slidenum">
              <a:rPr lang="en-US" smtClean="0"/>
              <a:t>‹#›</a:t>
            </a:fld>
            <a:endParaRPr lang="en-US"/>
          </a:p>
        </p:txBody>
      </p:sp>
    </p:spTree>
    <p:extLst>
      <p:ext uri="{BB962C8B-B14F-4D97-AF65-F5344CB8AC3E}">
        <p14:creationId xmlns:p14="http://schemas.microsoft.com/office/powerpoint/2010/main" val="34963874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F6A11-C949-5741-9412-8E68839ECF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3AEE79-BDB5-F443-82C9-F8583653C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F56692-2687-3944-B0D0-B8F2864BC0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6AC402-D8E6-CD41-8430-8BE3E17FDB86}"/>
              </a:ext>
            </a:extLst>
          </p:cNvPr>
          <p:cNvSpPr>
            <a:spLocks noGrp="1"/>
          </p:cNvSpPr>
          <p:nvPr>
            <p:ph type="dt" sz="half" idx="10"/>
          </p:nvPr>
        </p:nvSpPr>
        <p:spPr/>
        <p:txBody>
          <a:bodyPr/>
          <a:lstStyle/>
          <a:p>
            <a:fld id="{6460C830-544C-2A4A-9007-75E2A9CA4FD8}" type="datetimeFigureOut">
              <a:rPr lang="en-US" smtClean="0"/>
              <a:t>4/30/2021</a:t>
            </a:fld>
            <a:endParaRPr lang="en-US"/>
          </a:p>
        </p:txBody>
      </p:sp>
      <p:sp>
        <p:nvSpPr>
          <p:cNvPr id="6" name="Footer Placeholder 5">
            <a:extLst>
              <a:ext uri="{FF2B5EF4-FFF2-40B4-BE49-F238E27FC236}">
                <a16:creationId xmlns:a16="http://schemas.microsoft.com/office/drawing/2014/main" id="{FAECAF8F-BA0B-274E-8796-CF755FE2A4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C9798D-D334-A54A-9948-EFA548C2FA5E}"/>
              </a:ext>
            </a:extLst>
          </p:cNvPr>
          <p:cNvSpPr>
            <a:spLocks noGrp="1"/>
          </p:cNvSpPr>
          <p:nvPr>
            <p:ph type="sldNum" sz="quarter" idx="12"/>
          </p:nvPr>
        </p:nvSpPr>
        <p:spPr/>
        <p:txBody>
          <a:bodyPr/>
          <a:lstStyle/>
          <a:p>
            <a:fld id="{6BD401BD-AE11-D24E-A570-B86BF4DE7F93}" type="slidenum">
              <a:rPr lang="en-US" smtClean="0"/>
              <a:t>‹#›</a:t>
            </a:fld>
            <a:endParaRPr lang="en-US"/>
          </a:p>
        </p:txBody>
      </p:sp>
    </p:spTree>
    <p:extLst>
      <p:ext uri="{BB962C8B-B14F-4D97-AF65-F5344CB8AC3E}">
        <p14:creationId xmlns:p14="http://schemas.microsoft.com/office/powerpoint/2010/main" val="2029347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4704-8C83-FC47-B30B-1B9EB86181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31A429-2069-474C-B841-5AE4F32BFE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2C2F1E-3C36-9844-B5FA-1C4D7D07A47B}"/>
              </a:ext>
            </a:extLst>
          </p:cNvPr>
          <p:cNvSpPr>
            <a:spLocks noGrp="1"/>
          </p:cNvSpPr>
          <p:nvPr>
            <p:ph type="dt" sz="half" idx="10"/>
          </p:nvPr>
        </p:nvSpPr>
        <p:spPr/>
        <p:txBody>
          <a:bodyPr/>
          <a:lstStyle/>
          <a:p>
            <a:fld id="{6460C830-544C-2A4A-9007-75E2A9CA4FD8}" type="datetimeFigureOut">
              <a:rPr lang="en-US" smtClean="0"/>
              <a:t>4/30/2021</a:t>
            </a:fld>
            <a:endParaRPr lang="en-US"/>
          </a:p>
        </p:txBody>
      </p:sp>
      <p:sp>
        <p:nvSpPr>
          <p:cNvPr id="5" name="Footer Placeholder 4">
            <a:extLst>
              <a:ext uri="{FF2B5EF4-FFF2-40B4-BE49-F238E27FC236}">
                <a16:creationId xmlns:a16="http://schemas.microsoft.com/office/drawing/2014/main" id="{B6057AD7-8F31-A94A-A9EB-6DA086972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B3ACA3-463F-F84A-9FB9-BF966DA3A45C}"/>
              </a:ext>
            </a:extLst>
          </p:cNvPr>
          <p:cNvSpPr>
            <a:spLocks noGrp="1"/>
          </p:cNvSpPr>
          <p:nvPr>
            <p:ph type="sldNum" sz="quarter" idx="12"/>
          </p:nvPr>
        </p:nvSpPr>
        <p:spPr/>
        <p:txBody>
          <a:bodyPr/>
          <a:lstStyle/>
          <a:p>
            <a:fld id="{6BD401BD-AE11-D24E-A570-B86BF4DE7F93}" type="slidenum">
              <a:rPr lang="en-US" smtClean="0"/>
              <a:t>‹#›</a:t>
            </a:fld>
            <a:endParaRPr lang="en-US"/>
          </a:p>
        </p:txBody>
      </p:sp>
    </p:spTree>
    <p:extLst>
      <p:ext uri="{BB962C8B-B14F-4D97-AF65-F5344CB8AC3E}">
        <p14:creationId xmlns:p14="http://schemas.microsoft.com/office/powerpoint/2010/main" val="35533825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A8E22C-4E91-8A45-8078-20BE2AF046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A18EA9-F03E-EC4F-ACD3-7C46952EF2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FA165-3FEC-FA4B-8047-95FC0C65C053}"/>
              </a:ext>
            </a:extLst>
          </p:cNvPr>
          <p:cNvSpPr>
            <a:spLocks noGrp="1"/>
          </p:cNvSpPr>
          <p:nvPr>
            <p:ph type="dt" sz="half" idx="10"/>
          </p:nvPr>
        </p:nvSpPr>
        <p:spPr/>
        <p:txBody>
          <a:bodyPr/>
          <a:lstStyle/>
          <a:p>
            <a:fld id="{6460C830-544C-2A4A-9007-75E2A9CA4FD8}" type="datetimeFigureOut">
              <a:rPr lang="en-US" smtClean="0"/>
              <a:t>4/30/2021</a:t>
            </a:fld>
            <a:endParaRPr lang="en-US"/>
          </a:p>
        </p:txBody>
      </p:sp>
      <p:sp>
        <p:nvSpPr>
          <p:cNvPr id="5" name="Footer Placeholder 4">
            <a:extLst>
              <a:ext uri="{FF2B5EF4-FFF2-40B4-BE49-F238E27FC236}">
                <a16:creationId xmlns:a16="http://schemas.microsoft.com/office/drawing/2014/main" id="{B2007677-F8ED-2448-9FF0-F7F9E1E432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3D0B7E-C6EA-3348-B7E1-3840B9004DB7}"/>
              </a:ext>
            </a:extLst>
          </p:cNvPr>
          <p:cNvSpPr>
            <a:spLocks noGrp="1"/>
          </p:cNvSpPr>
          <p:nvPr>
            <p:ph type="sldNum" sz="quarter" idx="12"/>
          </p:nvPr>
        </p:nvSpPr>
        <p:spPr/>
        <p:txBody>
          <a:bodyPr/>
          <a:lstStyle/>
          <a:p>
            <a:fld id="{6BD401BD-AE11-D24E-A570-B86BF4DE7F93}" type="slidenum">
              <a:rPr lang="en-US" smtClean="0"/>
              <a:t>‹#›</a:t>
            </a:fld>
            <a:endParaRPr lang="en-US"/>
          </a:p>
        </p:txBody>
      </p:sp>
    </p:spTree>
    <p:extLst>
      <p:ext uri="{BB962C8B-B14F-4D97-AF65-F5344CB8AC3E}">
        <p14:creationId xmlns:p14="http://schemas.microsoft.com/office/powerpoint/2010/main" val="1821468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4/30/2021</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4/30/2021</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265953432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FDB3B3-66F3-6643-895E-AC81A98581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4C65E6-0848-2F45-81CB-04E21A8E73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2A27B-3C27-6C45-A468-C08F7EF0DC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60C830-544C-2A4A-9007-75E2A9CA4FD8}" type="datetimeFigureOut">
              <a:rPr lang="en-US" smtClean="0"/>
              <a:t>4/30/2021</a:t>
            </a:fld>
            <a:endParaRPr lang="en-US"/>
          </a:p>
        </p:txBody>
      </p:sp>
      <p:sp>
        <p:nvSpPr>
          <p:cNvPr id="5" name="Footer Placeholder 4">
            <a:extLst>
              <a:ext uri="{FF2B5EF4-FFF2-40B4-BE49-F238E27FC236}">
                <a16:creationId xmlns:a16="http://schemas.microsoft.com/office/drawing/2014/main" id="{24C4F001-0198-014A-9020-6B47F07F9A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A437B8-782E-2245-868D-04C0028269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01BD-AE11-D24E-A570-B86BF4DE7F93}" type="slidenum">
              <a:rPr lang="en-US" smtClean="0"/>
              <a:t>‹#›</a:t>
            </a:fld>
            <a:endParaRPr lang="en-US"/>
          </a:p>
        </p:txBody>
      </p:sp>
    </p:spTree>
    <p:extLst>
      <p:ext uri="{BB962C8B-B14F-4D97-AF65-F5344CB8AC3E}">
        <p14:creationId xmlns:p14="http://schemas.microsoft.com/office/powerpoint/2010/main" val="382224496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slide" Target="slide26.xml"/><Relationship Id="rId5" Type="http://schemas.openxmlformats.org/officeDocument/2006/relationships/slide" Target="slide23.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mailto:aparker@fcsn.org"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2.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Segoe SemiBold" panose="020B0703040204020203" pitchFamily="34" charset="0"/>
              </a:rPr>
              <a:t>Day 2: Supporting your Child’s Education</a:t>
            </a:r>
            <a:endParaRPr lang="en-US" dirty="0"/>
          </a:p>
        </p:txBody>
      </p:sp>
      <p:sp>
        <p:nvSpPr>
          <p:cNvPr id="3" name="Subtitle 2"/>
          <p:cNvSpPr>
            <a:spLocks noGrp="1"/>
          </p:cNvSpPr>
          <p:nvPr>
            <p:ph type="subTitle" idx="1"/>
          </p:nvPr>
        </p:nvSpPr>
        <p:spPr/>
        <p:txBody>
          <a:bodyPr/>
          <a:lstStyle/>
          <a:p>
            <a:r>
              <a:rPr lang="en-US" altLang="zh-CN"/>
              <a:t>February 10, 2021</a:t>
            </a:r>
            <a:endParaRPr lang="zh-CN" altLang="en-US"/>
          </a:p>
        </p:txBody>
      </p:sp>
    </p:spTree>
    <p:extLst>
      <p:ext uri="{BB962C8B-B14F-4D97-AF65-F5344CB8AC3E}">
        <p14:creationId xmlns:p14="http://schemas.microsoft.com/office/powerpoint/2010/main" val="712570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9EEB32-52EA-41CB-AE60-336570C6EE5E}"/>
              </a:ext>
            </a:extLst>
          </p:cNvPr>
          <p:cNvSpPr>
            <a:spLocks noGrp="1"/>
          </p:cNvSpPr>
          <p:nvPr>
            <p:ph type="title"/>
          </p:nvPr>
        </p:nvSpPr>
        <p:spPr/>
        <p:txBody>
          <a:bodyPr>
            <a:normAutofit fontScale="90000"/>
          </a:bodyPr>
          <a:lstStyle/>
          <a:p>
            <a:r>
              <a:rPr lang="en-US" b="1" dirty="0">
                <a:solidFill>
                  <a:schemeClr val="accent1">
                    <a:lumMod val="50000"/>
                  </a:schemeClr>
                </a:solidFill>
              </a:rPr>
              <a:t>The English Learner Parent Advisory Council (ELPAC) Leadership Convening</a:t>
            </a:r>
          </a:p>
        </p:txBody>
      </p:sp>
      <p:pic>
        <p:nvPicPr>
          <p:cNvPr id="8" name="Picture Placeholder 7">
            <a:extLst>
              <a:ext uri="{FF2B5EF4-FFF2-40B4-BE49-F238E27FC236}">
                <a16:creationId xmlns:a16="http://schemas.microsoft.com/office/drawing/2014/main" id="{1D05108B-E365-4EB5-9CA0-0FB202A2A6A1}"/>
              </a:ext>
              <a:ext uri="{C183D7F6-B498-43B3-948B-1728B52AA6E4}">
                <adec:decorative xmlns:adec="http://schemas.microsoft.com/office/drawing/2017/decorative" val="1"/>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10866D6D-CD2A-46F0-A783-379371F34670}"/>
              </a:ext>
            </a:extLst>
          </p:cNvPr>
          <p:cNvSpPr>
            <a:spLocks noGrp="1"/>
          </p:cNvSpPr>
          <p:nvPr>
            <p:ph type="body" sz="half" idx="2"/>
          </p:nvPr>
        </p:nvSpPr>
        <p:spPr/>
        <p:txBody>
          <a:bodyPr/>
          <a:lstStyle/>
          <a:p>
            <a:r>
              <a:rPr lang="en-US" dirty="0"/>
              <a:t>Wednesday, February 10, 2021</a:t>
            </a:r>
          </a:p>
          <a:p>
            <a:endParaRPr lang="en-US" dirty="0"/>
          </a:p>
          <a:p>
            <a:r>
              <a:rPr lang="en-US" dirty="0"/>
              <a:t>Presentation by:</a:t>
            </a:r>
          </a:p>
          <a:p>
            <a:r>
              <a:rPr lang="en-US" dirty="0"/>
              <a:t>Donna Traynham, Early Learning Team Lead</a:t>
            </a:r>
          </a:p>
          <a:p>
            <a:r>
              <a:rPr lang="en-US" dirty="0"/>
              <a:t>MA Department of Elementary and Secondary Education – Office of Student and Family Support</a:t>
            </a:r>
          </a:p>
          <a:p>
            <a:r>
              <a:rPr lang="en-US" dirty="0"/>
              <a:t>&amp;</a:t>
            </a:r>
          </a:p>
          <a:p>
            <a:r>
              <a:rPr lang="en-US" dirty="0"/>
              <a:t>Olga Lopez, Family Engagement Specialist</a:t>
            </a:r>
          </a:p>
          <a:p>
            <a:r>
              <a:rPr lang="en-US" dirty="0"/>
              <a:t>MA Department of Elementary and Secondary Education – Office of Student and Family Support</a:t>
            </a:r>
          </a:p>
          <a:p>
            <a:endParaRPr lang="en-US" dirty="0"/>
          </a:p>
        </p:txBody>
      </p:sp>
    </p:spTree>
    <p:extLst>
      <p:ext uri="{BB962C8B-B14F-4D97-AF65-F5344CB8AC3E}">
        <p14:creationId xmlns:p14="http://schemas.microsoft.com/office/powerpoint/2010/main" val="2495709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graph of a group of children doing a &quot;hands in&quot; exercise">
            <a:extLst>
              <a:ext uri="{FF2B5EF4-FFF2-40B4-BE49-F238E27FC236}">
                <a16:creationId xmlns:a16="http://schemas.microsoft.com/office/drawing/2014/main" id="{1B908F15-F6DC-894C-8651-9CE853CCFC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223" y="-127000"/>
            <a:ext cx="12356223" cy="6985000"/>
          </a:xfrm>
          <a:prstGeom prst="rect">
            <a:avLst/>
          </a:prstGeom>
        </p:spPr>
      </p:pic>
      <p:sp>
        <p:nvSpPr>
          <p:cNvPr id="9" name="Title 8">
            <a:extLst>
              <a:ext uri="{FF2B5EF4-FFF2-40B4-BE49-F238E27FC236}">
                <a16:creationId xmlns:a16="http://schemas.microsoft.com/office/drawing/2014/main" id="{A5B46367-CAEE-2A4F-93E2-3CF7BB7A82EE}"/>
              </a:ext>
            </a:extLst>
          </p:cNvPr>
          <p:cNvSpPr>
            <a:spLocks noGrp="1"/>
          </p:cNvSpPr>
          <p:nvPr>
            <p:ph type="title" idx="4294967295"/>
          </p:nvPr>
        </p:nvSpPr>
        <p:spPr>
          <a:xfrm>
            <a:off x="5563891" y="1056497"/>
            <a:ext cx="6712595" cy="41664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00436D"/>
                </a:solidFill>
                <a:effectLst/>
                <a:uLnTx/>
                <a:uFillTx/>
                <a:latin typeface="Calibri" panose="020F0502020204030204"/>
                <a:ea typeface="+mn-ea"/>
                <a:cs typeface="+mn-cs"/>
              </a:rPr>
              <a:t>Strengthening Partnerships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00436D"/>
                </a:solidFill>
                <a:effectLst/>
                <a:uLnTx/>
                <a:uFillTx/>
                <a:latin typeface="Calibri" panose="020F0502020204030204"/>
                <a:ea typeface="+mn-ea"/>
                <a:cs typeface="+mn-cs"/>
              </a:rPr>
              <a:t>A Framework for Prenatal through </a:t>
            </a:r>
            <a:br>
              <a:rPr kumimoji="0" lang="en-US" altLang="en-US" sz="3600" b="1" i="0" u="none" strike="noStrike" kern="1200" cap="none" spc="0" normalizeH="0" baseline="0" noProof="0" dirty="0">
                <a:ln>
                  <a:noFill/>
                </a:ln>
                <a:solidFill>
                  <a:srgbClr val="00436D"/>
                </a:solidFill>
                <a:effectLst/>
                <a:uLnTx/>
                <a:uFillTx/>
                <a:latin typeface="Calibri" panose="020F0502020204030204"/>
                <a:ea typeface="+mn-ea"/>
                <a:cs typeface="+mn-cs"/>
              </a:rPr>
            </a:br>
            <a:r>
              <a:rPr kumimoji="0" lang="en-US" altLang="en-US" sz="3600" b="1" i="0" u="none" strike="noStrike" kern="1200" cap="none" spc="0" normalizeH="0" baseline="0" noProof="0" dirty="0">
                <a:ln>
                  <a:noFill/>
                </a:ln>
                <a:solidFill>
                  <a:srgbClr val="00436D"/>
                </a:solidFill>
                <a:effectLst/>
                <a:uLnTx/>
                <a:uFillTx/>
                <a:latin typeface="Calibri" panose="020F0502020204030204"/>
                <a:ea typeface="+mn-ea"/>
                <a:cs typeface="+mn-cs"/>
              </a:rPr>
              <a:t>Young Adulthood</a:t>
            </a:r>
            <a:br>
              <a:rPr kumimoji="0" lang="en-US" altLang="en-US" sz="3600" b="1" i="0" u="none" strike="noStrike" kern="1200" cap="none" spc="0" normalizeH="0" baseline="0" noProof="0" dirty="0">
                <a:ln>
                  <a:noFill/>
                </a:ln>
                <a:solidFill>
                  <a:srgbClr val="00436D"/>
                </a:solidFill>
                <a:effectLst/>
                <a:uLnTx/>
                <a:uFillTx/>
                <a:latin typeface="Calibri" panose="020F0502020204030204"/>
                <a:ea typeface="+mn-ea"/>
                <a:cs typeface="+mn-cs"/>
              </a:rPr>
            </a:br>
            <a:r>
              <a:rPr kumimoji="0" lang="en-US" altLang="en-US" sz="3600" b="1" i="0" u="none" strike="noStrike" kern="1200" cap="none" spc="0" normalizeH="0" baseline="0" noProof="0" dirty="0">
                <a:ln>
                  <a:noFill/>
                </a:ln>
                <a:solidFill>
                  <a:srgbClr val="00436D"/>
                </a:solidFill>
                <a:effectLst/>
                <a:uLnTx/>
                <a:uFillTx/>
                <a:latin typeface="Calibri" panose="020F0502020204030204"/>
                <a:ea typeface="+mn-ea"/>
                <a:cs typeface="+mn-cs"/>
              </a:rPr>
              <a:t>Family Engagement 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600" b="1" i="0" u="none" strike="noStrike" kern="1200" cap="none" spc="0" normalizeH="0" baseline="0" noProof="0" dirty="0">
                <a:ln>
                  <a:noFill/>
                </a:ln>
                <a:solidFill>
                  <a:srgbClr val="00436D"/>
                </a:solidFill>
                <a:effectLst/>
                <a:uLnTx/>
                <a:uFillTx/>
                <a:latin typeface="Calibri" panose="020F0502020204030204"/>
                <a:ea typeface="+mn-ea"/>
                <a:cs typeface="+mn-cs"/>
              </a:rPr>
              <a:t>Massachusetts</a:t>
            </a:r>
            <a:endParaRPr kumimoji="0" lang="en-US" altLang="en-US" sz="4000" b="1" i="0" u="none" strike="noStrike" kern="1200" cap="none" spc="0" normalizeH="0" baseline="0" noProof="0" dirty="0">
              <a:ln>
                <a:noFill/>
              </a:ln>
              <a:solidFill>
                <a:srgbClr val="00436D"/>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altLang="en-US" sz="4000" b="1" i="0" u="none" strike="noStrike" kern="1200" cap="none" spc="0" normalizeH="0" baseline="0" noProof="0" dirty="0">
                <a:ln>
                  <a:noFill/>
                </a:ln>
                <a:solidFill>
                  <a:srgbClr val="00436D"/>
                </a:solidFill>
                <a:effectLst/>
                <a:uLnTx/>
                <a:uFillTx/>
                <a:latin typeface="Calibri" panose="020F0502020204030204"/>
                <a:ea typeface="+mn-ea"/>
                <a:cs typeface="+mn-cs"/>
              </a:rPr>
            </a:br>
            <a:endParaRPr kumimoji="0" lang="en-US" sz="4000" b="1" i="0" u="none" strike="noStrike" kern="1200" cap="none" spc="0" normalizeH="0" baseline="0" noProof="0" dirty="0">
              <a:ln>
                <a:noFill/>
              </a:ln>
              <a:solidFill>
                <a:srgbClr val="00436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786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 of framework design">
            <a:extLst>
              <a:ext uri="{FF2B5EF4-FFF2-40B4-BE49-F238E27FC236}">
                <a16:creationId xmlns:a16="http://schemas.microsoft.com/office/drawing/2014/main" id="{79C2F844-0361-B743-A205-CB4FAFF73F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2300" y="1201965"/>
            <a:ext cx="6061587" cy="5316309"/>
          </a:xfrm>
          <a:prstGeom prst="rect">
            <a:avLst/>
          </a:prstGeom>
        </p:spPr>
      </p:pic>
      <p:sp>
        <p:nvSpPr>
          <p:cNvPr id="5" name="Title 1">
            <a:extLst>
              <a:ext uri="{FF2B5EF4-FFF2-40B4-BE49-F238E27FC236}">
                <a16:creationId xmlns:a16="http://schemas.microsoft.com/office/drawing/2014/main" id="{E0997017-ED28-A440-ACE7-16DCEB2D97EE}"/>
              </a:ext>
            </a:extLst>
          </p:cNvPr>
          <p:cNvSpPr>
            <a:spLocks noGrp="1"/>
          </p:cNvSpPr>
          <p:nvPr>
            <p:ph type="title"/>
          </p:nvPr>
        </p:nvSpPr>
        <p:spPr>
          <a:xfrm>
            <a:off x="567743" y="339725"/>
            <a:ext cx="11370972" cy="679905"/>
          </a:xfrm>
        </p:spPr>
        <p:txBody>
          <a:bodyPr>
            <a:normAutofit fontScale="90000"/>
          </a:bodyPr>
          <a:lstStyle/>
          <a:p>
            <a:r>
              <a:rPr lang="en-US" b="1" dirty="0">
                <a:solidFill>
                  <a:srgbClr val="00436D"/>
                </a:solidFill>
              </a:rPr>
              <a:t>Framework Design</a:t>
            </a:r>
          </a:p>
        </p:txBody>
      </p:sp>
    </p:spTree>
    <p:extLst>
      <p:ext uri="{BB962C8B-B14F-4D97-AF65-F5344CB8AC3E}">
        <p14:creationId xmlns:p14="http://schemas.microsoft.com/office/powerpoint/2010/main" val="602083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amework guiding priciples">
            <a:extLst>
              <a:ext uri="{FF2B5EF4-FFF2-40B4-BE49-F238E27FC236}">
                <a16:creationId xmlns:a16="http://schemas.microsoft.com/office/drawing/2014/main" id="{D267E14E-FDB3-F24C-9009-77F617E149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16000"/>
            <a:ext cx="12192000" cy="845113"/>
          </a:xfrm>
          <a:prstGeom prst="rect">
            <a:avLst/>
          </a:prstGeom>
        </p:spPr>
      </p:pic>
      <p:sp>
        <p:nvSpPr>
          <p:cNvPr id="5" name="TextBox 4">
            <a:extLst>
              <a:ext uri="{FF2B5EF4-FFF2-40B4-BE49-F238E27FC236}">
                <a16:creationId xmlns:a16="http://schemas.microsoft.com/office/drawing/2014/main" id="{A3E8FF8E-AEDD-0C48-89CC-DDC39078BD2C}"/>
              </a:ext>
            </a:extLst>
          </p:cNvPr>
          <p:cNvSpPr txBox="1"/>
          <p:nvPr/>
        </p:nvSpPr>
        <p:spPr>
          <a:xfrm>
            <a:off x="228600" y="1861113"/>
            <a:ext cx="2108200"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Each family is unique and all families represent diverse structures.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Family engagement includes genuine efforts to understand each family’s beliefs, values, priorities, goals and aspirations. Families and practitioners make joint decisions and share responsibility in a successful partnership.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F95C1CC-DEE4-3A44-9A00-CF2B233C424A}"/>
              </a:ext>
            </a:extLst>
          </p:cNvPr>
          <p:cNvSpPr txBox="1"/>
          <p:nvPr/>
        </p:nvSpPr>
        <p:spPr>
          <a:xfrm>
            <a:off x="2669382" y="1861113"/>
            <a:ext cx="2108200" cy="4616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Diversity is expressed and experienced at multiple levels</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such as (but not limited to) race, religion, ethnicity, culture, language, family structures, ability, sexual orientation, socio-economic status, and educational level. Acknowledging and accepting the need to engage all families is essential for successful engagement of diverse families and includes recognizing the strengths that come from their diverse backgrounds.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A948213-3FB4-8348-932B-8C9392ED9033}"/>
              </a:ext>
            </a:extLst>
          </p:cNvPr>
          <p:cNvSpPr txBox="1"/>
          <p:nvPr/>
        </p:nvSpPr>
        <p:spPr>
          <a:xfrm>
            <a:off x="5041900" y="1861113"/>
            <a:ext cx="2108200"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Building a respectful, trusting, and reciprocal relationship is a shared responsibility of families, practitioners, organizations, and systems.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This positive relationship has the individual family’s strengths and assets at its center.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90DEC15-0407-4D47-9F41-CF29547E51B1}"/>
              </a:ext>
            </a:extLst>
          </p:cNvPr>
          <p:cNvSpPr txBox="1"/>
          <p:nvPr/>
        </p:nvSpPr>
        <p:spPr>
          <a:xfrm>
            <a:off x="7414418" y="1861112"/>
            <a:ext cx="210820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Families are their child’s first and best advocate.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This premier role puts families in a unique position to nurture their children’s growth and development and to help practitioners become knowledgeable about their child.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51E46EE-0D13-074B-87B0-4F699F61D5B3}"/>
              </a:ext>
            </a:extLst>
          </p:cNvPr>
          <p:cNvSpPr txBox="1"/>
          <p:nvPr/>
        </p:nvSpPr>
        <p:spPr>
          <a:xfrm>
            <a:off x="9789318" y="1861112"/>
            <a:ext cx="210820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Equity is the eradication of privilege, oppression, disparities, and disadvantage. Family engagement must be equitable.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Equitable family engagement comprises intentional and meaningful engagement activities and systems for all families or groups of families irrespective of families’ level of or approach to engagement. Providing equity-based opportunities for family engagement can help family members become effective advocates for their children.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1">
            <a:extLst>
              <a:ext uri="{FF2B5EF4-FFF2-40B4-BE49-F238E27FC236}">
                <a16:creationId xmlns:a16="http://schemas.microsoft.com/office/drawing/2014/main" id="{CA452B42-C209-5C45-A4F5-5C6686FE566C}"/>
              </a:ext>
            </a:extLst>
          </p:cNvPr>
          <p:cNvSpPr>
            <a:spLocks noGrp="1"/>
          </p:cNvSpPr>
          <p:nvPr>
            <p:ph type="title"/>
          </p:nvPr>
        </p:nvSpPr>
        <p:spPr>
          <a:xfrm>
            <a:off x="135943" y="361495"/>
            <a:ext cx="11370972" cy="679905"/>
          </a:xfrm>
        </p:spPr>
        <p:txBody>
          <a:bodyPr>
            <a:normAutofit fontScale="90000"/>
          </a:bodyPr>
          <a:lstStyle/>
          <a:p>
            <a:r>
              <a:rPr lang="en-US" altLang="en-US" dirty="0">
                <a:solidFill>
                  <a:srgbClr val="00436D"/>
                </a:solidFill>
              </a:rPr>
              <a:t>Framework Guiding Principles</a:t>
            </a:r>
          </a:p>
        </p:txBody>
      </p:sp>
    </p:spTree>
    <p:extLst>
      <p:ext uri="{BB962C8B-B14F-4D97-AF65-F5344CB8AC3E}">
        <p14:creationId xmlns:p14="http://schemas.microsoft.com/office/powerpoint/2010/main" val="486098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amework elements">
            <a:extLst>
              <a:ext uri="{FF2B5EF4-FFF2-40B4-BE49-F238E27FC236}">
                <a16:creationId xmlns:a16="http://schemas.microsoft.com/office/drawing/2014/main" id="{458223AD-B9A5-1241-8745-87DBCACDAA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 y="1555750"/>
            <a:ext cx="11963400" cy="3372711"/>
          </a:xfrm>
          <a:prstGeom prst="rect">
            <a:avLst/>
          </a:prstGeom>
        </p:spPr>
      </p:pic>
      <p:sp>
        <p:nvSpPr>
          <p:cNvPr id="5" name="Title 1">
            <a:extLst>
              <a:ext uri="{FF2B5EF4-FFF2-40B4-BE49-F238E27FC236}">
                <a16:creationId xmlns:a16="http://schemas.microsoft.com/office/drawing/2014/main" id="{1DB9FB12-6372-9B4D-9C30-96CD1BFC8A67}"/>
              </a:ext>
            </a:extLst>
          </p:cNvPr>
          <p:cNvSpPr>
            <a:spLocks noGrp="1"/>
          </p:cNvSpPr>
          <p:nvPr>
            <p:ph type="title"/>
          </p:nvPr>
        </p:nvSpPr>
        <p:spPr>
          <a:xfrm>
            <a:off x="288343" y="361495"/>
            <a:ext cx="11370972" cy="679905"/>
          </a:xfrm>
        </p:spPr>
        <p:txBody>
          <a:bodyPr>
            <a:normAutofit fontScale="90000"/>
          </a:bodyPr>
          <a:lstStyle/>
          <a:p>
            <a:r>
              <a:rPr lang="en-US" altLang="en-US" dirty="0">
                <a:solidFill>
                  <a:srgbClr val="00436D"/>
                </a:solidFill>
              </a:rPr>
              <a:t>Framework Elements</a:t>
            </a:r>
          </a:p>
        </p:txBody>
      </p:sp>
    </p:spTree>
    <p:extLst>
      <p:ext uri="{BB962C8B-B14F-4D97-AF65-F5344CB8AC3E}">
        <p14:creationId xmlns:p14="http://schemas.microsoft.com/office/powerpoint/2010/main" val="3837614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 showing the interconnectedness of staffing, training, evaluation, and resource development">
            <a:extLst>
              <a:ext uri="{FF2B5EF4-FFF2-40B4-BE49-F238E27FC236}">
                <a16:creationId xmlns:a16="http://schemas.microsoft.com/office/drawing/2014/main" id="{3720943D-E905-A342-B791-23BF11AFDE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1587" y="1152525"/>
            <a:ext cx="5603283" cy="5368925"/>
          </a:xfrm>
          <a:prstGeom prst="rect">
            <a:avLst/>
          </a:prstGeom>
        </p:spPr>
      </p:pic>
      <p:sp>
        <p:nvSpPr>
          <p:cNvPr id="5" name="Title 1">
            <a:extLst>
              <a:ext uri="{FF2B5EF4-FFF2-40B4-BE49-F238E27FC236}">
                <a16:creationId xmlns:a16="http://schemas.microsoft.com/office/drawing/2014/main" id="{3EBEE113-B456-064D-8F04-AEA503974572}"/>
              </a:ext>
            </a:extLst>
          </p:cNvPr>
          <p:cNvSpPr>
            <a:spLocks noGrp="1"/>
          </p:cNvSpPr>
          <p:nvPr>
            <p:ph type="title"/>
          </p:nvPr>
        </p:nvSpPr>
        <p:spPr>
          <a:xfrm>
            <a:off x="567743" y="365125"/>
            <a:ext cx="11370972" cy="679905"/>
          </a:xfrm>
        </p:spPr>
        <p:txBody>
          <a:bodyPr>
            <a:normAutofit fontScale="90000"/>
          </a:bodyPr>
          <a:lstStyle/>
          <a:p>
            <a:r>
              <a:rPr lang="en-US" altLang="en-US" dirty="0">
                <a:solidFill>
                  <a:srgbClr val="00436D"/>
                </a:solidFill>
              </a:rPr>
              <a:t>Strengthening Capacity</a:t>
            </a:r>
          </a:p>
        </p:txBody>
      </p:sp>
    </p:spTree>
    <p:extLst>
      <p:ext uri="{BB962C8B-B14F-4D97-AF65-F5344CB8AC3E}">
        <p14:creationId xmlns:p14="http://schemas.microsoft.com/office/powerpoint/2010/main" val="2633328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text, person, indoor, child&#10;&#10;">
            <a:extLst>
              <a:ext uri="{FF2B5EF4-FFF2-40B4-BE49-F238E27FC236}">
                <a16:creationId xmlns:a16="http://schemas.microsoft.com/office/drawing/2014/main" id="{7D5D9350-851F-4AB8-9644-82B4719849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b="-1"/>
          <a:stretch/>
        </p:blipFill>
        <p:spPr>
          <a:xfrm>
            <a:off x="1381125" y="1779764"/>
            <a:ext cx="9429750" cy="4759527"/>
          </a:xfrm>
          <a:prstGeom prst="rect">
            <a:avLst/>
          </a:prstGeom>
        </p:spPr>
      </p:pic>
      <p:sp>
        <p:nvSpPr>
          <p:cNvPr id="14" name="Content Placeholder 13">
            <a:extLst>
              <a:ext uri="{FF2B5EF4-FFF2-40B4-BE49-F238E27FC236}">
                <a16:creationId xmlns:a16="http://schemas.microsoft.com/office/drawing/2014/main" id="{CE096AB6-538C-4366-8677-F7B310EC7DF4}"/>
              </a:ext>
            </a:extLst>
          </p:cNvPr>
          <p:cNvSpPr>
            <a:spLocks noGrp="1"/>
          </p:cNvSpPr>
          <p:nvPr>
            <p:ph idx="1"/>
          </p:nvPr>
        </p:nvSpPr>
        <p:spPr>
          <a:xfrm>
            <a:off x="8715112" y="2685536"/>
            <a:ext cx="2942813" cy="3540265"/>
          </a:xfrm>
        </p:spPr>
        <p:txBody>
          <a:bodyPr>
            <a:normAutofit/>
          </a:bodyPr>
          <a:lstStyle/>
          <a:p>
            <a:endParaRPr lang="en-US" sz="2000" dirty="0"/>
          </a:p>
        </p:txBody>
      </p:sp>
      <p:sp>
        <p:nvSpPr>
          <p:cNvPr id="19" name="Rectangle 18">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ED8C7EBC-9575-4EAD-B34E-20E7A9C92EEB}"/>
              </a:ext>
            </a:extLst>
          </p:cNvPr>
          <p:cNvSpPr>
            <a:spLocks noGrp="1"/>
          </p:cNvSpPr>
          <p:nvPr>
            <p:ph type="title"/>
          </p:nvPr>
        </p:nvSpPr>
        <p:spPr/>
        <p:txBody>
          <a:bodyPr/>
          <a:lstStyle/>
          <a:p>
            <a:pPr algn="ctr"/>
            <a:r>
              <a:rPr lang="en-US" dirty="0"/>
              <a:t>A Family Engagement Self-Assessment Tool</a:t>
            </a:r>
          </a:p>
        </p:txBody>
      </p:sp>
    </p:spTree>
    <p:extLst>
      <p:ext uri="{BB962C8B-B14F-4D97-AF65-F5344CB8AC3E}">
        <p14:creationId xmlns:p14="http://schemas.microsoft.com/office/powerpoint/2010/main" val="3006084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3563-53E2-4EE3-8705-8B40F729D4CB}"/>
              </a:ext>
            </a:extLst>
          </p:cNvPr>
          <p:cNvSpPr>
            <a:spLocks noGrp="1"/>
          </p:cNvSpPr>
          <p:nvPr>
            <p:ph type="title"/>
          </p:nvPr>
        </p:nvSpPr>
        <p:spPr/>
        <p:txBody>
          <a:bodyPr/>
          <a:lstStyle/>
          <a:p>
            <a:r>
              <a:rPr lang="en-US" dirty="0"/>
              <a:t>MA Family, School and Community Partnerships Fundamentals – What Is It?</a:t>
            </a:r>
          </a:p>
        </p:txBody>
      </p:sp>
      <p:sp>
        <p:nvSpPr>
          <p:cNvPr id="3" name="Content Placeholder 2">
            <a:extLst>
              <a:ext uri="{FF2B5EF4-FFF2-40B4-BE49-F238E27FC236}">
                <a16:creationId xmlns:a16="http://schemas.microsoft.com/office/drawing/2014/main" id="{C60D0EA9-ECF3-4066-A22B-1D942662DDB2}"/>
              </a:ext>
            </a:extLst>
          </p:cNvPr>
          <p:cNvSpPr>
            <a:spLocks noGrp="1"/>
          </p:cNvSpPr>
          <p:nvPr>
            <p:ph idx="1"/>
          </p:nvPr>
        </p:nvSpPr>
        <p:spPr/>
        <p:txBody>
          <a:bodyPr>
            <a:normAutofit fontScale="92500" lnSpcReduction="20000"/>
          </a:bodyPr>
          <a:lstStyle/>
          <a:p>
            <a:r>
              <a:rPr lang="en-US" dirty="0"/>
              <a:t>A self-assessment tool for districts and schools to utilize as they reflect on their current family engagement practices;</a:t>
            </a:r>
          </a:p>
          <a:p>
            <a:r>
              <a:rPr lang="en-US" dirty="0"/>
              <a:t>Originally modeled after the National Parent Teacher Association (PTA) standards</a:t>
            </a:r>
          </a:p>
          <a:p>
            <a:r>
              <a:rPr lang="en-US" dirty="0"/>
              <a:t>Originally developed by the Board of Elementary and Secondary Education’s Parent and Community Engagement and Involvement Advisory Council (PCEIAC);</a:t>
            </a:r>
          </a:p>
          <a:p>
            <a:r>
              <a:rPr lang="en-US" dirty="0"/>
              <a:t>Defines</a:t>
            </a:r>
            <a:r>
              <a:rPr lang="en-US" dirty="0">
                <a:effectLst/>
              </a:rPr>
              <a:t> guidelines and research-based practices for the engagement of families, schools, and communities in supporting equitable learning opportunities for students;</a:t>
            </a:r>
          </a:p>
          <a:p>
            <a:r>
              <a:rPr lang="en-US" dirty="0"/>
              <a:t>Revised in 2020 to align with our state’s new family engagement framework</a:t>
            </a:r>
          </a:p>
        </p:txBody>
      </p:sp>
    </p:spTree>
    <p:extLst>
      <p:ext uri="{BB962C8B-B14F-4D97-AF65-F5344CB8AC3E}">
        <p14:creationId xmlns:p14="http://schemas.microsoft.com/office/powerpoint/2010/main" val="1622168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A419-7719-4E71-A6AC-54EE9DD8F6F2}"/>
              </a:ext>
            </a:extLst>
          </p:cNvPr>
          <p:cNvSpPr>
            <a:spLocks noGrp="1"/>
          </p:cNvSpPr>
          <p:nvPr>
            <p:ph type="title"/>
          </p:nvPr>
        </p:nvSpPr>
        <p:spPr/>
        <p:txBody>
          <a:bodyPr/>
          <a:lstStyle/>
          <a:p>
            <a:r>
              <a:rPr lang="en-US" dirty="0"/>
              <a:t>Components of the Fundamentals Document</a:t>
            </a:r>
          </a:p>
        </p:txBody>
      </p:sp>
      <p:sp>
        <p:nvSpPr>
          <p:cNvPr id="3" name="Content Placeholder 2">
            <a:extLst>
              <a:ext uri="{FF2B5EF4-FFF2-40B4-BE49-F238E27FC236}">
                <a16:creationId xmlns:a16="http://schemas.microsoft.com/office/drawing/2014/main" id="{A114216F-0B46-4655-AAF0-27D235939163}"/>
              </a:ext>
            </a:extLst>
          </p:cNvPr>
          <p:cNvSpPr>
            <a:spLocks noGrp="1"/>
          </p:cNvSpPr>
          <p:nvPr>
            <p:ph idx="1"/>
          </p:nvPr>
        </p:nvSpPr>
        <p:spPr/>
        <p:txBody>
          <a:bodyPr>
            <a:normAutofit lnSpcReduction="10000"/>
          </a:bodyPr>
          <a:lstStyle/>
          <a:p>
            <a:r>
              <a:rPr lang="en-US" dirty="0"/>
              <a:t>5 sections to the self-assessment</a:t>
            </a:r>
          </a:p>
          <a:p>
            <a:pPr lvl="1"/>
            <a:r>
              <a:rPr lang="en-US" dirty="0"/>
              <a:t>Building Positive Relationships</a:t>
            </a:r>
          </a:p>
          <a:p>
            <a:pPr lvl="1"/>
            <a:r>
              <a:rPr lang="en-US" dirty="0"/>
              <a:t>Supporting Family Well-Being</a:t>
            </a:r>
          </a:p>
          <a:p>
            <a:pPr lvl="1"/>
            <a:r>
              <a:rPr lang="en-US" dirty="0"/>
              <a:t>Promoting Pathways for Partnerships with Families</a:t>
            </a:r>
          </a:p>
          <a:p>
            <a:pPr lvl="1"/>
            <a:r>
              <a:rPr lang="en-US" dirty="0"/>
              <a:t>Supporting Child and  Youth Development, Learning, Health and Well-Being</a:t>
            </a:r>
          </a:p>
          <a:p>
            <a:pPr lvl="1"/>
            <a:r>
              <a:rPr lang="en-US" dirty="0"/>
              <a:t>Building Capacity of the Staff</a:t>
            </a:r>
          </a:p>
          <a:p>
            <a:r>
              <a:rPr lang="en-US" dirty="0"/>
              <a:t>Continuum of Development and Implementation</a:t>
            </a:r>
          </a:p>
          <a:p>
            <a:pPr lvl="1"/>
            <a:r>
              <a:rPr lang="en-US" dirty="0"/>
              <a:t>Initiating</a:t>
            </a:r>
          </a:p>
          <a:p>
            <a:pPr lvl="1"/>
            <a:r>
              <a:rPr lang="en-US" dirty="0"/>
              <a:t>Progressing</a:t>
            </a:r>
          </a:p>
          <a:p>
            <a:pPr lvl="1"/>
            <a:r>
              <a:rPr lang="en-US" dirty="0"/>
              <a:t>Mastering</a:t>
            </a:r>
          </a:p>
          <a:p>
            <a:r>
              <a:rPr lang="en-US" dirty="0"/>
              <a:t>1-3 Indicators of Practice at Each Level of Development</a:t>
            </a:r>
          </a:p>
        </p:txBody>
      </p:sp>
    </p:spTree>
    <p:extLst>
      <p:ext uri="{BB962C8B-B14F-4D97-AF65-F5344CB8AC3E}">
        <p14:creationId xmlns:p14="http://schemas.microsoft.com/office/powerpoint/2010/main" val="157613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61107-00DF-4806-9938-3B3E005A707C}"/>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dirty="0"/>
              <a:t>Format and Key Features</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Screenshot of a web page">
            <a:extLst>
              <a:ext uri="{FF2B5EF4-FFF2-40B4-BE49-F238E27FC236}">
                <a16:creationId xmlns:a16="http://schemas.microsoft.com/office/drawing/2014/main" id="{817141CB-CFC7-4475-A274-427F1D9D40C7}"/>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cxnSp>
        <p:nvCxnSpPr>
          <p:cNvPr id="7" name="Straight Arrow Connector 6" descr="arrow">
            <a:extLst>
              <a:ext uri="{FF2B5EF4-FFF2-40B4-BE49-F238E27FC236}">
                <a16:creationId xmlns:a16="http://schemas.microsoft.com/office/drawing/2014/main" id="{E2C68001-4F12-4805-ABB2-ED3997C8C98B}"/>
              </a:ext>
            </a:extLst>
          </p:cNvPr>
          <p:cNvCxnSpPr/>
          <p:nvPr/>
        </p:nvCxnSpPr>
        <p:spPr>
          <a:xfrm>
            <a:off x="-247650" y="457200"/>
            <a:ext cx="495300" cy="51435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descr="arrow">
            <a:extLst>
              <a:ext uri="{FF2B5EF4-FFF2-40B4-BE49-F238E27FC236}">
                <a16:creationId xmlns:a16="http://schemas.microsoft.com/office/drawing/2014/main" id="{C085F801-F5A2-435D-B95F-2D2BD4600386}"/>
              </a:ext>
            </a:extLst>
          </p:cNvPr>
          <p:cNvCxnSpPr/>
          <p:nvPr/>
        </p:nvCxnSpPr>
        <p:spPr>
          <a:xfrm>
            <a:off x="-409575" y="571500"/>
            <a:ext cx="657225" cy="590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descr="arrow">
            <a:extLst>
              <a:ext uri="{FF2B5EF4-FFF2-40B4-BE49-F238E27FC236}">
                <a16:creationId xmlns:a16="http://schemas.microsoft.com/office/drawing/2014/main" id="{8DC47A2D-C98B-4DAC-B9D4-D31F290E751D}"/>
              </a:ext>
            </a:extLst>
          </p:cNvPr>
          <p:cNvCxnSpPr/>
          <p:nvPr/>
        </p:nvCxnSpPr>
        <p:spPr>
          <a:xfrm>
            <a:off x="-409575" y="1447800"/>
            <a:ext cx="7334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descr="arrow">
            <a:extLst>
              <a:ext uri="{FF2B5EF4-FFF2-40B4-BE49-F238E27FC236}">
                <a16:creationId xmlns:a16="http://schemas.microsoft.com/office/drawing/2014/main" id="{1715CCA3-5D4D-4A64-8756-FE303D74FE08}"/>
              </a:ext>
            </a:extLst>
          </p:cNvPr>
          <p:cNvCxnSpPr>
            <a:cxnSpLocks/>
          </p:cNvCxnSpPr>
          <p:nvPr/>
        </p:nvCxnSpPr>
        <p:spPr>
          <a:xfrm>
            <a:off x="-409575" y="2257425"/>
            <a:ext cx="657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78087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07E013-1563-4F6A-A600-4968542EDEB0}"/>
              </a:ext>
            </a:extLst>
          </p:cNvPr>
          <p:cNvSpPr txBox="1">
            <a:spLocks noChangeAspect="1"/>
          </p:cNvSpPr>
          <p:nvPr/>
        </p:nvSpPr>
        <p:spPr>
          <a:xfrm>
            <a:off x="3259940" y="449177"/>
            <a:ext cx="914400" cy="798990"/>
          </a:xfrm>
          <a:prstGeom prst="rect">
            <a:avLst/>
          </a:prstGeom>
          <a:solidFill>
            <a:schemeClr val="accent2">
              <a:lumMod val="75000"/>
            </a:scheme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Segoe UI"/>
                <a:ea typeface="+mn-ea"/>
                <a:cs typeface="+mn-cs"/>
              </a:rPr>
              <a:t>1</a:t>
            </a:r>
          </a:p>
        </p:txBody>
      </p:sp>
      <p:sp>
        <p:nvSpPr>
          <p:cNvPr id="9" name="文本框 2">
            <a:extLst>
              <a:ext uri="{FF2B5EF4-FFF2-40B4-BE49-F238E27FC236}">
                <a16:creationId xmlns:a16="http://schemas.microsoft.com/office/drawing/2014/main" id="{8E64E1F2-4B85-42E3-B51E-AB9B0EFD20E9}"/>
              </a:ext>
            </a:extLst>
          </p:cNvPr>
          <p:cNvSpPr txBox="1"/>
          <p:nvPr/>
        </p:nvSpPr>
        <p:spPr>
          <a:xfrm>
            <a:off x="4476666" y="591497"/>
            <a:ext cx="7351991" cy="51435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00040C"/>
                </a:solidFill>
                <a:effectLst/>
                <a:uLnTx/>
                <a:uFillTx/>
                <a:latin typeface="Segoe SemiBold" panose="020B0703040204020203" pitchFamily="34" charset="0"/>
                <a:ea typeface="Segoe UI Black" panose="020B0A02040204020203" pitchFamily="34" charset="0"/>
                <a:hlinkClick r:id="rId3" action="ppaction://hlinksldjump"/>
              </a:rPr>
              <a:t>Welcome, Logistics, &amp; Introductions</a:t>
            </a:r>
            <a:endParaRPr kumimoji="0" lang="zh-CN" altLang="en-US" sz="3200" b="0" i="0" u="none" strike="noStrike" kern="1200" cap="none" spc="0" normalizeH="0" baseline="0" noProof="0" dirty="0">
              <a:ln>
                <a:noFill/>
              </a:ln>
              <a:solidFill>
                <a:srgbClr val="00040C"/>
              </a:solidFill>
              <a:effectLst/>
              <a:uLnTx/>
              <a:uFillTx/>
              <a:latin typeface="Segoe SemiBold" panose="020B0703040204020203" pitchFamily="34" charset="0"/>
            </a:endParaRPr>
          </a:p>
        </p:txBody>
      </p:sp>
      <p:sp>
        <p:nvSpPr>
          <p:cNvPr id="14" name="TextBox 13">
            <a:extLst>
              <a:ext uri="{FF2B5EF4-FFF2-40B4-BE49-F238E27FC236}">
                <a16:creationId xmlns:a16="http://schemas.microsoft.com/office/drawing/2014/main" id="{A65099F5-4793-4B10-AF73-6E52D75BC8B5}"/>
              </a:ext>
            </a:extLst>
          </p:cNvPr>
          <p:cNvSpPr txBox="1">
            <a:spLocks noChangeAspect="1"/>
          </p:cNvSpPr>
          <p:nvPr/>
        </p:nvSpPr>
        <p:spPr>
          <a:xfrm>
            <a:off x="3272335" y="1750480"/>
            <a:ext cx="914400" cy="798990"/>
          </a:xfrm>
          <a:prstGeom prst="rect">
            <a:avLst/>
          </a:prstGeom>
          <a:solidFill>
            <a:schemeClr val="accent2">
              <a:lumMod val="75000"/>
            </a:scheme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Segoe UI"/>
                <a:ea typeface="+mn-ea"/>
                <a:cs typeface="+mn-cs"/>
              </a:rPr>
              <a:t>2</a:t>
            </a:r>
            <a:endParaRPr kumimoji="0" lang="en-US" sz="4000" b="0" i="0" u="none" strike="noStrike" kern="1200" cap="none" spc="0" normalizeH="0" baseline="0" noProof="0" dirty="0">
              <a:ln>
                <a:noFill/>
              </a:ln>
              <a:solidFill>
                <a:srgbClr val="203B6A"/>
              </a:solidFill>
              <a:effectLst/>
              <a:uLnTx/>
              <a:uFillTx/>
              <a:latin typeface="Segoe UI"/>
              <a:ea typeface="+mn-ea"/>
              <a:cs typeface="+mn-cs"/>
            </a:endParaRPr>
          </a:p>
        </p:txBody>
      </p:sp>
      <p:sp>
        <p:nvSpPr>
          <p:cNvPr id="10" name="文本框 2">
            <a:extLst>
              <a:ext uri="{FF2B5EF4-FFF2-40B4-BE49-F238E27FC236}">
                <a16:creationId xmlns:a16="http://schemas.microsoft.com/office/drawing/2014/main" id="{DD1B2A8E-021D-4266-9FEE-478FFBBC9CDC}"/>
              </a:ext>
            </a:extLst>
          </p:cNvPr>
          <p:cNvSpPr txBox="1">
            <a:spLocks noGrp="1"/>
          </p:cNvSpPr>
          <p:nvPr>
            <p:ph type="title" idx="4294967295"/>
          </p:nvPr>
        </p:nvSpPr>
        <p:spPr>
          <a:xfrm>
            <a:off x="4401205" y="1750480"/>
            <a:ext cx="7260151" cy="7989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2">
                    <a:lumMod val="10000"/>
                  </a:schemeClr>
                </a:solidFill>
                <a:effectLst/>
                <a:uLnTx/>
                <a:uFillTx/>
                <a:latin typeface="+mn-lt"/>
                <a:ea typeface="+mn-ea"/>
                <a:cs typeface="+mn-cs"/>
                <a:hlinkClick r:id="rId4" action="ppaction://hlinksldjump"/>
              </a:rPr>
              <a:t>Keynote: Family, School and Community Engagement Partnership Fundamentals</a:t>
            </a:r>
            <a:endParaRPr kumimoji="0" lang="zh-CN" altLang="en-US" sz="3200" b="0" i="0" u="none" strike="noStrike" kern="1200" cap="none" spc="0" normalizeH="0" baseline="0" noProof="0" dirty="0">
              <a:ln>
                <a:noFill/>
              </a:ln>
              <a:solidFill>
                <a:schemeClr val="bg2">
                  <a:lumMod val="1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
        <p:nvSpPr>
          <p:cNvPr id="6" name="TextBox 5">
            <a:extLst>
              <a:ext uri="{FF2B5EF4-FFF2-40B4-BE49-F238E27FC236}">
                <a16:creationId xmlns:a16="http://schemas.microsoft.com/office/drawing/2014/main" id="{6B271A25-292B-4FF0-8492-6D304D9D847F}"/>
              </a:ext>
            </a:extLst>
          </p:cNvPr>
          <p:cNvSpPr txBox="1">
            <a:spLocks noChangeAspect="1"/>
          </p:cNvSpPr>
          <p:nvPr/>
        </p:nvSpPr>
        <p:spPr>
          <a:xfrm>
            <a:off x="3272335" y="3345750"/>
            <a:ext cx="914400" cy="798990"/>
          </a:xfrm>
          <a:prstGeom prst="rect">
            <a:avLst/>
          </a:prstGeom>
          <a:solidFill>
            <a:schemeClr val="accent2">
              <a:lumMod val="75000"/>
            </a:scheme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Segoe UI"/>
                <a:ea typeface="+mn-ea"/>
                <a:cs typeface="+mn-cs"/>
              </a:rPr>
              <a:t>3</a:t>
            </a:r>
            <a:endParaRPr kumimoji="0" lang="en-US" sz="4000" b="0" i="0" u="none" strike="noStrike" kern="1200" cap="none" spc="0" normalizeH="0" baseline="0" noProof="0" dirty="0">
              <a:ln>
                <a:noFill/>
              </a:ln>
              <a:solidFill>
                <a:srgbClr val="203B6A"/>
              </a:solidFill>
              <a:effectLst/>
              <a:uLnTx/>
              <a:uFillTx/>
              <a:latin typeface="Segoe UI"/>
              <a:ea typeface="+mn-ea"/>
              <a:cs typeface="+mn-cs"/>
            </a:endParaRPr>
          </a:p>
        </p:txBody>
      </p:sp>
      <p:sp>
        <p:nvSpPr>
          <p:cNvPr id="2" name="TextBox 1">
            <a:extLst>
              <a:ext uri="{FF2B5EF4-FFF2-40B4-BE49-F238E27FC236}">
                <a16:creationId xmlns:a16="http://schemas.microsoft.com/office/drawing/2014/main" id="{78E56CBA-71D3-4FC4-BF09-4EA24C643780}"/>
              </a:ext>
            </a:extLst>
          </p:cNvPr>
          <p:cNvSpPr txBox="1"/>
          <p:nvPr/>
        </p:nvSpPr>
        <p:spPr>
          <a:xfrm>
            <a:off x="4450618" y="3151661"/>
            <a:ext cx="735199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2">
                    <a:lumMod val="10000"/>
                  </a:schemeClr>
                </a:solidFill>
                <a:effectLst/>
                <a:uLnTx/>
                <a:uFillTx/>
                <a:latin typeface="+mn-lt"/>
                <a:ea typeface="+mn-ea"/>
                <a:cs typeface="+mn-cs"/>
                <a:hlinkClick r:id="rId5" action="ppaction://hlinksldjump"/>
              </a:rPr>
              <a:t>Networking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chemeClr val="bg2">
                    <a:lumMod val="10000"/>
                  </a:schemeClr>
                </a:solidFill>
                <a:effectLst/>
                <a:uLnTx/>
                <a:uFillTx/>
                <a:latin typeface="+mn-lt"/>
                <a:ea typeface="+mn-ea"/>
                <a:cs typeface="+mn-cs"/>
                <a:hlinkClick r:id="rId5" action="ppaction://hlinksldjump"/>
              </a:rPr>
              <a:t>Parents with Parents/District with Districts</a:t>
            </a:r>
            <a:endParaRPr kumimoji="0" lang="en-US" sz="1600" b="0" i="0" u="none" strike="noStrike" kern="1200" cap="none" spc="0" normalizeH="0" baseline="0" noProof="0" dirty="0">
              <a:ln>
                <a:noFill/>
              </a:ln>
              <a:solidFill>
                <a:schemeClr val="bg2">
                  <a:lumMod val="10000"/>
                </a:schemeClr>
              </a:solidFill>
              <a:effectLst/>
              <a:uLnTx/>
              <a:uFillTx/>
              <a:latin typeface="Segoe UI"/>
              <a:ea typeface="+mn-ea"/>
              <a:cs typeface="+mn-cs"/>
            </a:endParaRPr>
          </a:p>
        </p:txBody>
      </p:sp>
      <p:sp>
        <p:nvSpPr>
          <p:cNvPr id="7" name="TextBox 6">
            <a:extLst>
              <a:ext uri="{FF2B5EF4-FFF2-40B4-BE49-F238E27FC236}">
                <a16:creationId xmlns:a16="http://schemas.microsoft.com/office/drawing/2014/main" id="{A336A175-979D-4323-B6E7-32EB9266B60F}"/>
              </a:ext>
            </a:extLst>
          </p:cNvPr>
          <p:cNvSpPr txBox="1">
            <a:spLocks noChangeAspect="1"/>
          </p:cNvSpPr>
          <p:nvPr/>
        </p:nvSpPr>
        <p:spPr>
          <a:xfrm>
            <a:off x="3272335" y="5286635"/>
            <a:ext cx="914400" cy="798990"/>
          </a:xfrm>
          <a:prstGeom prst="rect">
            <a:avLst/>
          </a:prstGeom>
          <a:solidFill>
            <a:schemeClr val="accent2">
              <a:lumMod val="75000"/>
            </a:schemeClr>
          </a:solid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Segoe UI"/>
                <a:ea typeface="+mn-ea"/>
                <a:cs typeface="+mn-cs"/>
              </a:rPr>
              <a:t>4</a:t>
            </a:r>
            <a:endParaRPr kumimoji="0" lang="en-US" sz="4000" b="0" i="0" u="none" strike="noStrike" kern="1200" cap="none" spc="0" normalizeH="0" baseline="0" noProof="0" dirty="0">
              <a:ln>
                <a:noFill/>
              </a:ln>
              <a:solidFill>
                <a:srgbClr val="203B6A"/>
              </a:solidFill>
              <a:effectLst/>
              <a:uLnTx/>
              <a:uFillTx/>
              <a:latin typeface="Segoe UI"/>
              <a:ea typeface="+mn-ea"/>
              <a:cs typeface="+mn-cs"/>
            </a:endParaRPr>
          </a:p>
        </p:txBody>
      </p:sp>
      <p:sp>
        <p:nvSpPr>
          <p:cNvPr id="12" name="文本框 2">
            <a:extLst>
              <a:ext uri="{FF2B5EF4-FFF2-40B4-BE49-F238E27FC236}">
                <a16:creationId xmlns:a16="http://schemas.microsoft.com/office/drawing/2014/main" id="{220CBAC8-617C-4C3A-91EB-CA337FF087B0}"/>
              </a:ext>
            </a:extLst>
          </p:cNvPr>
          <p:cNvSpPr txBox="1"/>
          <p:nvPr/>
        </p:nvSpPr>
        <p:spPr>
          <a:xfrm>
            <a:off x="4476666" y="5233643"/>
            <a:ext cx="7046468" cy="656670"/>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rgbClr val="00040C"/>
                </a:solidFill>
                <a:effectLst/>
                <a:uLnTx/>
                <a:uFillTx/>
                <a:latin typeface="Segoe SemiBold" panose="020B0703040204020203" pitchFamily="34" charset="0"/>
                <a:ea typeface="Segoe UI Black" panose="020B0A02040204020203" pitchFamily="34" charset="0"/>
                <a:hlinkClick r:id="rId6" action="ppaction://hlinksldjump"/>
              </a:rPr>
              <a:t>Next Steps and Survey</a:t>
            </a:r>
            <a:endParaRPr kumimoji="0" lang="zh-CN" altLang="en-US" sz="3200" b="0" i="0" u="none" strike="noStrike" kern="1200" cap="none" spc="0" normalizeH="0" baseline="0" noProof="0" dirty="0">
              <a:ln>
                <a:noFill/>
              </a:ln>
              <a:solidFill>
                <a:srgbClr val="00040C"/>
              </a:solidFill>
              <a:effectLst/>
              <a:uLnTx/>
              <a:uFillTx/>
              <a:latin typeface="Segoe SemiBold" panose="020B0703040204020203" pitchFamily="34" charset="0"/>
            </a:endParaRPr>
          </a:p>
        </p:txBody>
      </p:sp>
    </p:spTree>
    <p:extLst>
      <p:ext uri="{BB962C8B-B14F-4D97-AF65-F5344CB8AC3E}">
        <p14:creationId xmlns:p14="http://schemas.microsoft.com/office/powerpoint/2010/main" val="2058378052"/>
      </p:ext>
    </p:extLst>
  </p:cSld>
  <p:clrMapOvr>
    <a:masterClrMapping/>
  </p:clrMapOvr>
  <mc:AlternateContent xmlns:mc="http://schemas.openxmlformats.org/markup-compatibility/2006" xmlns:p14="http://schemas.microsoft.com/office/powerpoint/2010/main">
    <mc:Choice Requires="p14">
      <p:transition spd="slow" p14:dur="2000" advTm="447"/>
    </mc:Choice>
    <mc:Fallback xmlns="">
      <p:transition spd="slow" advTm="44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44976A-84CE-43F6-853E-AFDE86D730AB}"/>
              </a:ext>
            </a:extLst>
          </p:cNvPr>
          <p:cNvSpPr>
            <a:spLocks noGrp="1"/>
          </p:cNvSpPr>
          <p:nvPr>
            <p:ph type="title"/>
          </p:nvPr>
        </p:nvSpPr>
        <p:spPr>
          <a:xfrm>
            <a:off x="411480" y="987552"/>
            <a:ext cx="4485861" cy="1088136"/>
          </a:xfrm>
        </p:spPr>
        <p:txBody>
          <a:bodyPr anchor="b">
            <a:normAutofit fontScale="90000"/>
          </a:bodyPr>
          <a:lstStyle/>
          <a:p>
            <a:r>
              <a:rPr lang="en-US" sz="3400" dirty="0"/>
              <a:t>Building Capacity of Staff and Alignment with the Dual Capacity Framework</a:t>
            </a:r>
          </a:p>
        </p:txBody>
      </p:sp>
      <p:sp>
        <p:nvSpPr>
          <p:cNvPr id="14" name="Rectangle 13">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descr="Diagram, timeline&#10;&#10;">
            <a:extLst>
              <a:ext uri="{FF2B5EF4-FFF2-40B4-BE49-F238E27FC236}">
                <a16:creationId xmlns:a16="http://schemas.microsoft.com/office/drawing/2014/main" id="{A0A8E08C-9BBA-4EEE-9128-06248C9C1183}"/>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11479" y="2514601"/>
            <a:ext cx="4485862" cy="3258310"/>
          </a:xfrm>
        </p:spPr>
      </p:pic>
      <p:pic>
        <p:nvPicPr>
          <p:cNvPr id="5" name="Content Placeholder 4" descr="Image of illegible text&#10;&#10;">
            <a:extLst>
              <a:ext uri="{FF2B5EF4-FFF2-40B4-BE49-F238E27FC236}">
                <a16:creationId xmlns:a16="http://schemas.microsoft.com/office/drawing/2014/main" id="{F6DC57EE-1B8F-49B6-A01B-1D9D63071C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824740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5D0CE-1FD1-4667-93F2-FCD545368D12}"/>
              </a:ext>
            </a:extLst>
          </p:cNvPr>
          <p:cNvSpPr>
            <a:spLocks noGrp="1"/>
          </p:cNvSpPr>
          <p:nvPr>
            <p:ph type="title"/>
          </p:nvPr>
        </p:nvSpPr>
        <p:spPr/>
        <p:txBody>
          <a:bodyPr/>
          <a:lstStyle/>
          <a:p>
            <a:pPr algn="ctr"/>
            <a:r>
              <a:rPr lang="en-US" dirty="0"/>
              <a:t>Implementation Examples and </a:t>
            </a:r>
            <a:br>
              <a:rPr lang="en-US" dirty="0"/>
            </a:br>
            <a:r>
              <a:rPr lang="en-US" dirty="0"/>
              <a:t>Strategies for Consideration</a:t>
            </a:r>
          </a:p>
        </p:txBody>
      </p:sp>
      <p:sp>
        <p:nvSpPr>
          <p:cNvPr id="3" name="Content Placeholder 2">
            <a:extLst>
              <a:ext uri="{FF2B5EF4-FFF2-40B4-BE49-F238E27FC236}">
                <a16:creationId xmlns:a16="http://schemas.microsoft.com/office/drawing/2014/main" id="{C90BBBDA-E19B-4AB7-ADE8-469304AA62DF}"/>
              </a:ext>
            </a:extLst>
          </p:cNvPr>
          <p:cNvSpPr>
            <a:spLocks noGrp="1"/>
          </p:cNvSpPr>
          <p:nvPr>
            <p:ph idx="1"/>
          </p:nvPr>
        </p:nvSpPr>
        <p:spPr/>
        <p:txBody>
          <a:bodyPr>
            <a:normAutofit lnSpcReduction="10000"/>
          </a:bodyPr>
          <a:lstStyle/>
          <a:p>
            <a:r>
              <a:rPr lang="en-US" dirty="0"/>
              <a:t>Community-Wide</a:t>
            </a:r>
          </a:p>
          <a:p>
            <a:r>
              <a:rPr lang="en-US" dirty="0"/>
              <a:t>Professional development </a:t>
            </a:r>
          </a:p>
          <a:p>
            <a:r>
              <a:rPr lang="en-US" dirty="0"/>
              <a:t>Building the capacity of administrators, educators and families</a:t>
            </a:r>
          </a:p>
          <a:p>
            <a:pPr marL="0" indent="0">
              <a:buNone/>
            </a:pPr>
            <a:endParaRPr lang="en-US" dirty="0"/>
          </a:p>
          <a:p>
            <a:pPr marL="0" indent="0">
              <a:buNone/>
            </a:pPr>
            <a:r>
              <a:rPr lang="en-US" dirty="0"/>
              <a:t>Strategies:</a:t>
            </a:r>
          </a:p>
          <a:p>
            <a:r>
              <a:rPr lang="en-US" dirty="0"/>
              <a:t>Importance of multiple perspectives when reflecting on family engagement</a:t>
            </a:r>
          </a:p>
          <a:p>
            <a:r>
              <a:rPr lang="en-US" dirty="0"/>
              <a:t>Importance of leadership commitment</a:t>
            </a:r>
          </a:p>
          <a:p>
            <a:r>
              <a:rPr lang="en-US" dirty="0"/>
              <a:t>Starting small</a:t>
            </a:r>
          </a:p>
        </p:txBody>
      </p:sp>
    </p:spTree>
    <p:extLst>
      <p:ext uri="{BB962C8B-B14F-4D97-AF65-F5344CB8AC3E}">
        <p14:creationId xmlns:p14="http://schemas.microsoft.com/office/powerpoint/2010/main" val="2192398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6F5C470C-BFFD-4BCE-95B8-9359ECAB9752}"/>
              </a:ext>
            </a:extLst>
          </p:cNvPr>
          <p:cNvSpPr>
            <a:spLocks noGrp="1"/>
          </p:cNvSpPr>
          <p:nvPr>
            <p:ph type="title"/>
          </p:nvPr>
        </p:nvSpPr>
        <p:spPr>
          <a:xfrm>
            <a:off x="838200" y="562271"/>
            <a:ext cx="10515600" cy="1128417"/>
          </a:xfrm>
        </p:spPr>
        <p:txBody>
          <a:bodyPr vert="horz" lIns="91440" tIns="45720" rIns="91440" bIns="45720" rtlCol="0" anchor="ctr">
            <a:normAutofit fontScale="90000"/>
          </a:bodyPr>
          <a:lstStyle/>
          <a:p>
            <a:pPr algn="ctr"/>
            <a:r>
              <a:rPr lang="en-US" sz="5200" b="1" dirty="0"/>
              <a:t>What ideas do you have for </a:t>
            </a:r>
            <a:br>
              <a:rPr lang="en-US" sz="5200" b="1" dirty="0"/>
            </a:br>
            <a:r>
              <a:rPr lang="en-US" sz="5200" b="1" dirty="0"/>
              <a:t>using the Fundamentals?</a:t>
            </a:r>
          </a:p>
        </p:txBody>
      </p:sp>
      <p:pic>
        <p:nvPicPr>
          <p:cNvPr id="1026" name="Picture 2" descr="Image result for examples">
            <a:extLst>
              <a:ext uri="{FF2B5EF4-FFF2-40B4-BE49-F238E27FC236}">
                <a16:creationId xmlns:a16="http://schemas.microsoft.com/office/drawing/2014/main" id="{090CFCD7-5F22-445B-B154-7741530CAA58}"/>
              </a:ext>
            </a:extLst>
          </p:cNvPr>
          <p:cNvPicPr>
            <a:picLocks noGrp="1" noChangeAspect="1" noChangeArrowheads="1"/>
          </p:cNvPicPr>
          <p:nvPr>
            <p:ph type="pic" idx="1"/>
          </p:nvPr>
        </p:nvPicPr>
        <p:blipFill rotWithShape="1">
          <a:blip r:embed="rId2" cstate="screen">
            <a:extLst>
              <a:ext uri="{28A0092B-C50C-407E-A947-70E740481C1C}">
                <a14:useLocalDpi xmlns:a14="http://schemas.microsoft.com/office/drawing/2010/main"/>
              </a:ext>
            </a:extLst>
          </a:blip>
          <a:srcRect b="-1"/>
          <a:stretch/>
        </p:blipFill>
        <p:spPr bwMode="auto">
          <a:xfrm>
            <a:off x="838200" y="1845426"/>
            <a:ext cx="10512547" cy="4450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439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E946F2-3705-471E-84DC-A0E039FC696A}"/>
              </a:ext>
            </a:extLst>
          </p:cNvPr>
          <p:cNvSpPr txBox="1">
            <a:spLocks noGrp="1"/>
          </p:cNvSpPr>
          <p:nvPr>
            <p:ph type="title" idx="4294967295"/>
          </p:nvPr>
        </p:nvSpPr>
        <p:spPr>
          <a:xfrm>
            <a:off x="2714919" y="2187018"/>
            <a:ext cx="8361576"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Networking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schemeClr val="tx1"/>
                </a:solidFill>
                <a:effectLst/>
                <a:uLnTx/>
                <a:uFillTx/>
                <a:latin typeface="+mn-lt"/>
                <a:ea typeface="+mn-ea"/>
                <a:cs typeface="+mn-cs"/>
              </a:rPr>
              <a:t>Parents with Parents/District with Districts</a:t>
            </a:r>
          </a:p>
        </p:txBody>
      </p:sp>
    </p:spTree>
    <p:extLst>
      <p:ext uri="{BB962C8B-B14F-4D97-AF65-F5344CB8AC3E}">
        <p14:creationId xmlns:p14="http://schemas.microsoft.com/office/powerpoint/2010/main" val="2183993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C08C4-1974-4D15-A043-84485E104708}"/>
              </a:ext>
            </a:extLst>
          </p:cNvPr>
          <p:cNvSpPr>
            <a:spLocks noGrp="1"/>
          </p:cNvSpPr>
          <p:nvPr>
            <p:ph type="title"/>
          </p:nvPr>
        </p:nvSpPr>
        <p:spPr/>
        <p:txBody>
          <a:bodyPr/>
          <a:lstStyle/>
          <a:p>
            <a:r>
              <a:rPr lang="en-US"/>
              <a:t>Parents with Parents</a:t>
            </a:r>
          </a:p>
        </p:txBody>
      </p:sp>
      <p:sp>
        <p:nvSpPr>
          <p:cNvPr id="3" name="Content Placeholder 2">
            <a:extLst>
              <a:ext uri="{FF2B5EF4-FFF2-40B4-BE49-F238E27FC236}">
                <a16:creationId xmlns:a16="http://schemas.microsoft.com/office/drawing/2014/main" id="{44C18A5F-5016-4D54-9805-6F7DA580EBC8}"/>
              </a:ext>
            </a:extLst>
          </p:cNvPr>
          <p:cNvSpPr>
            <a:spLocks noGrp="1"/>
          </p:cNvSpPr>
          <p:nvPr>
            <p:ph idx="1"/>
          </p:nvPr>
        </p:nvSpPr>
        <p:spPr/>
        <p:txBody>
          <a:bodyPr/>
          <a:lstStyle/>
          <a:p>
            <a:pPr marL="342900" lvl="0" indent="-342900" fontAlgn="base">
              <a:spcBef>
                <a:spcPts val="0"/>
              </a:spcBef>
              <a:spcAft>
                <a:spcPts val="0"/>
              </a:spcAft>
              <a:buSzPts val="1000"/>
              <a:buFont typeface="Symbol" panose="05050102010706020507" pitchFamily="18" charset="2"/>
              <a:buChar char=""/>
              <a:tabLst>
                <a:tab pos="457200" algn="l"/>
              </a:tabLst>
            </a:pPr>
            <a:r>
              <a:rPr lang="en-US" sz="3200">
                <a:solidFill>
                  <a:srgbClr val="101D34"/>
                </a:solidFill>
                <a:effectLst/>
                <a:latin typeface="Arial" panose="020B0604020202020204" pitchFamily="34" charset="0"/>
              </a:rPr>
              <a:t>If you feel comfortable sharing your contact information, please enter it on the form in the chat </a:t>
            </a:r>
            <a:endParaRPr lang="en-US" sz="4800">
              <a:solidFill>
                <a:srgbClr val="E38526"/>
              </a:solidFill>
              <a:effectLst/>
            </a:endParaRPr>
          </a:p>
          <a:p>
            <a:pPr marL="342900" lvl="0" indent="-342900" fontAlgn="base">
              <a:spcBef>
                <a:spcPts val="0"/>
              </a:spcBef>
              <a:spcAft>
                <a:spcPts val="0"/>
              </a:spcAft>
              <a:buSzPts val="1000"/>
              <a:buFont typeface="Symbol" panose="05050102010706020507" pitchFamily="18" charset="2"/>
              <a:buChar char=""/>
              <a:tabLst>
                <a:tab pos="457200" algn="l"/>
              </a:tabLst>
            </a:pPr>
            <a:r>
              <a:rPr lang="en-US" sz="3200">
                <a:solidFill>
                  <a:srgbClr val="101D34"/>
                </a:solidFill>
                <a:effectLst/>
                <a:latin typeface="Arial" panose="020B0604020202020204" pitchFamily="34" charset="0"/>
              </a:rPr>
              <a:t>Creating a community and monthly check-ins</a:t>
            </a:r>
            <a:endParaRPr lang="en-US" sz="4800">
              <a:solidFill>
                <a:srgbClr val="E38526"/>
              </a:solidFill>
              <a:effectLst/>
            </a:endParaRPr>
          </a:p>
          <a:p>
            <a:pPr marL="342900" lvl="0" indent="-342900" fontAlgn="base">
              <a:spcBef>
                <a:spcPts val="0"/>
              </a:spcBef>
              <a:spcAft>
                <a:spcPts val="0"/>
              </a:spcAft>
              <a:buSzPts val="1000"/>
              <a:buFont typeface="Symbol" panose="05050102010706020507" pitchFamily="18" charset="2"/>
              <a:buChar char=""/>
              <a:tabLst>
                <a:tab pos="457200" algn="l"/>
              </a:tabLst>
            </a:pPr>
            <a:r>
              <a:rPr lang="en-US" sz="3200">
                <a:solidFill>
                  <a:srgbClr val="101D34"/>
                </a:solidFill>
                <a:effectLst/>
                <a:latin typeface="Arial" panose="020B0604020202020204" pitchFamily="34" charset="0"/>
              </a:rPr>
              <a:t>Leading, recruiting and creating a trusting, safe environment</a:t>
            </a:r>
            <a:endParaRPr lang="en-US" sz="4800">
              <a:solidFill>
                <a:srgbClr val="E38526"/>
              </a:solidFill>
              <a:effectLst/>
            </a:endParaRPr>
          </a:p>
          <a:p>
            <a:pPr marL="342900" lvl="0" indent="-342900" fontAlgn="base">
              <a:spcBef>
                <a:spcPts val="0"/>
              </a:spcBef>
              <a:spcAft>
                <a:spcPts val="0"/>
              </a:spcAft>
              <a:buSzPts val="1000"/>
              <a:buFont typeface="Symbol" panose="05050102010706020507" pitchFamily="18" charset="2"/>
              <a:buChar char=""/>
              <a:tabLst>
                <a:tab pos="457200" algn="l"/>
              </a:tabLst>
            </a:pPr>
            <a:r>
              <a:rPr lang="en-US" sz="3200">
                <a:solidFill>
                  <a:srgbClr val="101D34"/>
                </a:solidFill>
                <a:effectLst/>
                <a:latin typeface="Arial" panose="020B0604020202020204" pitchFamily="34" charset="0"/>
              </a:rPr>
              <a:t>Adult Learning - facilitation moves, tips and strategies</a:t>
            </a:r>
            <a:endParaRPr lang="en-US" sz="4800">
              <a:solidFill>
                <a:srgbClr val="E38526"/>
              </a:solidFill>
              <a:effectLst/>
            </a:endParaRPr>
          </a:p>
          <a:p>
            <a:pPr marL="342900" lvl="0" indent="-342900" fontAlgn="base">
              <a:spcBef>
                <a:spcPts val="0"/>
              </a:spcBef>
              <a:spcAft>
                <a:spcPts val="0"/>
              </a:spcAft>
              <a:buSzPts val="1000"/>
              <a:buFont typeface="Symbol" panose="05050102010706020507" pitchFamily="18" charset="2"/>
              <a:buChar char=""/>
              <a:tabLst>
                <a:tab pos="457200" algn="l"/>
              </a:tabLst>
            </a:pPr>
            <a:r>
              <a:rPr lang="en-US" sz="3200">
                <a:solidFill>
                  <a:srgbClr val="101D34"/>
                </a:solidFill>
                <a:effectLst/>
                <a:latin typeface="Arial" panose="020B0604020202020204" pitchFamily="34" charset="0"/>
              </a:rPr>
              <a:t>Challenges and opportunities</a:t>
            </a:r>
            <a:endParaRPr lang="en-US" sz="4800">
              <a:solidFill>
                <a:srgbClr val="E38526"/>
              </a:solidFill>
              <a:effectLst/>
            </a:endParaRPr>
          </a:p>
          <a:p>
            <a:pPr marL="342900" lvl="0" indent="-342900" fontAlgn="base">
              <a:spcBef>
                <a:spcPts val="0"/>
              </a:spcBef>
              <a:spcAft>
                <a:spcPts val="0"/>
              </a:spcAft>
              <a:buSzPts val="1000"/>
              <a:buFont typeface="Symbol" panose="05050102010706020507" pitchFamily="18" charset="2"/>
              <a:buChar char=""/>
              <a:tabLst>
                <a:tab pos="457200" algn="l"/>
              </a:tabLst>
            </a:pPr>
            <a:endParaRPr lang="en-US" sz="3200">
              <a:solidFill>
                <a:srgbClr val="101D34"/>
              </a:solidFill>
              <a:effectLst/>
              <a:latin typeface="Arial" panose="020B0604020202020204" pitchFamily="34" charset="0"/>
            </a:endParaRPr>
          </a:p>
          <a:p>
            <a:pPr marL="342900" lvl="0" indent="-342900" fontAlgn="base">
              <a:spcBef>
                <a:spcPts val="0"/>
              </a:spcBef>
              <a:spcAft>
                <a:spcPts val="0"/>
              </a:spcAft>
              <a:buSzPts val="1000"/>
              <a:buFont typeface="Symbol" panose="05050102010706020507" pitchFamily="18" charset="2"/>
              <a:buChar char=""/>
              <a:tabLst>
                <a:tab pos="457200" algn="l"/>
              </a:tabLst>
            </a:pPr>
            <a:r>
              <a:rPr lang="en-US" sz="3200">
                <a:solidFill>
                  <a:srgbClr val="101D34"/>
                </a:solidFill>
                <a:effectLst/>
                <a:latin typeface="Arial" panose="020B0604020202020204" pitchFamily="34" charset="0"/>
              </a:rPr>
              <a:t>Questions? </a:t>
            </a:r>
            <a:r>
              <a:rPr lang="en-US" sz="3200" u="sng">
                <a:solidFill>
                  <a:srgbClr val="101D34"/>
                </a:solidFill>
                <a:effectLst/>
                <a:latin typeface="Arial" panose="020B0604020202020204" pitchFamily="34" charset="0"/>
                <a:hlinkClick r:id="rId2"/>
              </a:rPr>
              <a:t>aparker@fcsn.org</a:t>
            </a:r>
            <a:endParaRPr lang="en-US" sz="4800">
              <a:solidFill>
                <a:srgbClr val="E38526"/>
              </a:solidFill>
              <a:effectLst/>
            </a:endParaRPr>
          </a:p>
          <a:p>
            <a:endParaRPr lang="en-US"/>
          </a:p>
        </p:txBody>
      </p:sp>
      <p:sp>
        <p:nvSpPr>
          <p:cNvPr id="4" name="Slide Number Placeholder 3">
            <a:extLst>
              <a:ext uri="{FF2B5EF4-FFF2-40B4-BE49-F238E27FC236}">
                <a16:creationId xmlns:a16="http://schemas.microsoft.com/office/drawing/2014/main" id="{8997525D-33AE-4F94-A61A-E37E74A94380}"/>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spTree>
    <p:extLst>
      <p:ext uri="{BB962C8B-B14F-4D97-AF65-F5344CB8AC3E}">
        <p14:creationId xmlns:p14="http://schemas.microsoft.com/office/powerpoint/2010/main" val="4008741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CAD74-4C4D-47C5-B4FA-CFF9324B370E}"/>
              </a:ext>
            </a:extLst>
          </p:cNvPr>
          <p:cNvSpPr>
            <a:spLocks noGrp="1"/>
          </p:cNvSpPr>
          <p:nvPr>
            <p:ph type="title"/>
          </p:nvPr>
        </p:nvSpPr>
        <p:spPr/>
        <p:txBody>
          <a:bodyPr/>
          <a:lstStyle/>
          <a:p>
            <a:r>
              <a:rPr lang="en-US"/>
              <a:t>Educators with Educators</a:t>
            </a:r>
          </a:p>
        </p:txBody>
      </p:sp>
      <p:sp>
        <p:nvSpPr>
          <p:cNvPr id="3" name="Content Placeholder 2">
            <a:extLst>
              <a:ext uri="{FF2B5EF4-FFF2-40B4-BE49-F238E27FC236}">
                <a16:creationId xmlns:a16="http://schemas.microsoft.com/office/drawing/2014/main" id="{F881F6D2-FD9C-4B9B-BD12-2FC9354DAF01}"/>
              </a:ext>
            </a:extLst>
          </p:cNvPr>
          <p:cNvSpPr>
            <a:spLocks noGrp="1"/>
          </p:cNvSpPr>
          <p:nvPr>
            <p:ph idx="1"/>
          </p:nvPr>
        </p:nvSpPr>
        <p:spPr/>
        <p:txBody>
          <a:bodyPr/>
          <a:lstStyle/>
          <a:p>
            <a:pPr marL="342900" marR="0" lvl="0" indent="-342900">
              <a:spcBef>
                <a:spcPts val="0"/>
              </a:spcBef>
              <a:spcAft>
                <a:spcPts val="0"/>
              </a:spcAft>
              <a:buFont typeface="+mj-lt"/>
              <a:buAutoNum type="arabicPeriod"/>
            </a:pPr>
            <a:r>
              <a:rPr lang="en-US" sz="3200">
                <a:effectLst/>
                <a:latin typeface="Calibri" panose="020F0502020204030204" pitchFamily="34" charset="0"/>
                <a:ea typeface="Calibri" panose="020F0502020204030204" pitchFamily="34" charset="0"/>
                <a:cs typeface="Times New Roman" panose="02020603050405020304" pitchFamily="18" charset="0"/>
              </a:rPr>
              <a:t>How has the ELPAC helped make changes in the district or school?</a:t>
            </a:r>
          </a:p>
          <a:p>
            <a:pPr marL="342900" marR="0" lvl="0" indent="-342900">
              <a:spcBef>
                <a:spcPts val="0"/>
              </a:spcBef>
              <a:spcAft>
                <a:spcPts val="0"/>
              </a:spcAft>
              <a:buFont typeface="+mj-lt"/>
              <a:buAutoNum type="arabicPeriod"/>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3200">
                <a:effectLst/>
                <a:latin typeface="Calibri" panose="020F0502020204030204" pitchFamily="34" charset="0"/>
                <a:ea typeface="Calibri" panose="020F0502020204030204" pitchFamily="34" charset="0"/>
                <a:cs typeface="Times New Roman" panose="02020603050405020304" pitchFamily="18" charset="0"/>
              </a:rPr>
              <a:t>How does your district support and empower ELPAC members?</a:t>
            </a:r>
          </a:p>
          <a:p>
            <a:pPr marL="342900" marR="0" lvl="0" indent="-342900">
              <a:spcBef>
                <a:spcPts val="0"/>
              </a:spcBef>
              <a:spcAft>
                <a:spcPts val="0"/>
              </a:spcAft>
              <a:buFont typeface="+mj-lt"/>
              <a:buAutoNum type="arabicPeriod"/>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3200">
                <a:effectLst/>
                <a:latin typeface="Calibri" panose="020F0502020204030204" pitchFamily="34" charset="0"/>
                <a:ea typeface="Calibri" panose="020F0502020204030204" pitchFamily="34" charset="0"/>
                <a:cs typeface="Times New Roman" panose="02020603050405020304" pitchFamily="18" charset="0"/>
              </a:rPr>
              <a:t>What have you heard today that yo</a:t>
            </a:r>
            <a:r>
              <a:rPr lang="en-US">
                <a:latin typeface="Calibri" panose="020F0502020204030204" pitchFamily="34" charset="0"/>
                <a:ea typeface="Calibri" panose="020F0502020204030204" pitchFamily="34" charset="0"/>
                <a:cs typeface="Times New Roman" panose="02020603050405020304" pitchFamily="18" charset="0"/>
              </a:rPr>
              <a:t>u’d like to follow up with your district ELPAC and/or families? </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797FD9C2-F0E6-4C85-A2CC-BFA3DF32404A}"/>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a:p>
        </p:txBody>
      </p:sp>
    </p:spTree>
    <p:extLst>
      <p:ext uri="{BB962C8B-B14F-4D97-AF65-F5344CB8AC3E}">
        <p14:creationId xmlns:p14="http://schemas.microsoft.com/office/powerpoint/2010/main" val="529027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E946F2-3705-471E-84DC-A0E039FC696A}"/>
              </a:ext>
            </a:extLst>
          </p:cNvPr>
          <p:cNvSpPr txBox="1">
            <a:spLocks noGrp="1"/>
          </p:cNvSpPr>
          <p:nvPr>
            <p:ph type="title" idx="4294967295"/>
          </p:nvPr>
        </p:nvSpPr>
        <p:spPr>
          <a:xfrm>
            <a:off x="2714919" y="2187018"/>
            <a:ext cx="8361576"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Next Steps &amp; Survey</a:t>
            </a:r>
          </a:p>
        </p:txBody>
      </p:sp>
    </p:spTree>
    <p:extLst>
      <p:ext uri="{BB962C8B-B14F-4D97-AF65-F5344CB8AC3E}">
        <p14:creationId xmlns:p14="http://schemas.microsoft.com/office/powerpoint/2010/main" val="638755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a:spLocks noGrp="1"/>
          </p:cNvSpPr>
          <p:nvPr>
            <p:ph type="title" idx="4294967295"/>
          </p:nvPr>
        </p:nvSpPr>
        <p:spPr>
          <a:xfrm>
            <a:off x="0" y="963497"/>
            <a:ext cx="12191999" cy="18620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solidFill>
                  <a:prstClr val="white"/>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11500" b="0" i="0" u="none" strike="noStrike" kern="1200" cap="none" spc="0" normalizeH="0" baseline="0" noProof="0" dirty="0">
              <a:ln>
                <a:noFill/>
              </a:ln>
              <a:solidFill>
                <a:prstClr val="white"/>
              </a:solidFill>
              <a:effectLst/>
              <a:uLnTx/>
              <a:uFillTx/>
              <a:latin typeface="Segoe SemiBold" panose="020B0703040204020203" pitchFamily="34" charset="0"/>
              <a:ea typeface="+mn-ea"/>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6163708"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6557211" y="3955134"/>
            <a:ext cx="40360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a:solidFill>
                  <a:prstClr val="white"/>
                </a:solidFill>
                <a:latin typeface="Segoe SemiBold" panose="020B0703040204020203" pitchFamily="34" charset="0"/>
                <a:cs typeface="Segoe SemiBold" panose="020B0703040204020203" pitchFamily="34" charset="0"/>
              </a:rPr>
              <a:t>EL@doe.mass.edu</a:t>
            </a:r>
            <a:endParaRPr kumimoji="0" lang="zh-CN" altLang="en-US" sz="2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endParaRPr>
          </a:p>
        </p:txBody>
      </p:sp>
      <p:pic>
        <p:nvPicPr>
          <p:cNvPr id="13" name="图片 12"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4" name="文本框 13">
            <a:extLst>
              <a:ext uri="{FF2B5EF4-FFF2-40B4-BE49-F238E27FC236}">
                <a16:creationId xmlns:a16="http://schemas.microsoft.com/office/drawing/2014/main" id="{A2246D95-2355-47E1-9E27-1351EA05075A}"/>
              </a:ext>
            </a:extLst>
          </p:cNvPr>
          <p:cNvSpPr txBox="1"/>
          <p:nvPr/>
        </p:nvSpPr>
        <p:spPr>
          <a:xfrm>
            <a:off x="2320907" y="4415383"/>
            <a:ext cx="30134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rPr>
              <a:t>www.doe.mass.edu</a:t>
            </a:r>
            <a:endParaRPr kumimoji="0" lang="zh-CN" altLang="en-US" sz="2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endParaRPr>
          </a:p>
        </p:txBody>
      </p:sp>
      <p:pic>
        <p:nvPicPr>
          <p:cNvPr id="16" name="图片 15" descr="address icon">
            <a:extLst>
              <a:ext uri="{FF2B5EF4-FFF2-40B4-BE49-F238E27FC236}">
                <a16:creationId xmlns:a16="http://schemas.microsoft.com/office/drawing/2014/main" id="{3155BFC2-CE51-4BB4-882C-F8ADA0A7E54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5639" t="15745" r="18234" b="17372"/>
          <a:stretch/>
        </p:blipFill>
        <p:spPr>
          <a:xfrm flipH="1">
            <a:off x="6130764" y="4329822"/>
            <a:ext cx="439479" cy="444494"/>
          </a:xfrm>
          <a:prstGeom prst="rect">
            <a:avLst/>
          </a:prstGeom>
        </p:spPr>
      </p:pic>
      <p:sp>
        <p:nvSpPr>
          <p:cNvPr id="17" name="文本框 16">
            <a:extLst>
              <a:ext uri="{FF2B5EF4-FFF2-40B4-BE49-F238E27FC236}">
                <a16:creationId xmlns:a16="http://schemas.microsoft.com/office/drawing/2014/main" id="{5D838ABB-2920-4CCA-BBF1-F1299182F9FE}"/>
              </a:ext>
            </a:extLst>
          </p:cNvPr>
          <p:cNvSpPr txBox="1"/>
          <p:nvPr/>
        </p:nvSpPr>
        <p:spPr>
          <a:xfrm>
            <a:off x="6557211" y="4400381"/>
            <a:ext cx="5039189" cy="3999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rPr>
              <a:t>75 Pleasant Street, Malden, MA 02148</a:t>
            </a:r>
            <a:endParaRPr kumimoji="0" lang="zh-CN" altLang="en-US" sz="2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endParaRPr>
          </a:p>
        </p:txBody>
      </p:sp>
      <p:pic>
        <p:nvPicPr>
          <p:cNvPr id="18" name="图片 12" descr="website icon">
            <a:extLst>
              <a:ext uri="{FF2B5EF4-FFF2-40B4-BE49-F238E27FC236}">
                <a16:creationId xmlns:a16="http://schemas.microsoft.com/office/drawing/2014/main" id="{E7C232FF-F4E3-466E-A270-C733D1FFDA4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5847" t="18945" r="20669" b="17724"/>
          <a:stretch/>
        </p:blipFill>
        <p:spPr>
          <a:xfrm>
            <a:off x="1940963" y="3894995"/>
            <a:ext cx="439476" cy="520388"/>
          </a:xfrm>
          <a:prstGeom prst="rect">
            <a:avLst/>
          </a:prstGeom>
        </p:spPr>
      </p:pic>
      <p:sp>
        <p:nvSpPr>
          <p:cNvPr id="2" name="TextBox 1">
            <a:extLst>
              <a:ext uri="{FF2B5EF4-FFF2-40B4-BE49-F238E27FC236}">
                <a16:creationId xmlns:a16="http://schemas.microsoft.com/office/drawing/2014/main" id="{9EB47F7A-825B-4CE9-928F-A083F2AA6C0E}"/>
              </a:ext>
            </a:extLst>
          </p:cNvPr>
          <p:cNvSpPr txBox="1"/>
          <p:nvPr/>
        </p:nvSpPr>
        <p:spPr>
          <a:xfrm>
            <a:off x="2995863" y="3149655"/>
            <a:ext cx="6291967" cy="400110"/>
          </a:xfrm>
          <a:prstGeom prst="rect">
            <a:avLst/>
          </a:prstGeom>
          <a:noFill/>
        </p:spPr>
        <p:txBody>
          <a:bodyPr wrap="square" rtlCol="0">
            <a:spAutoFit/>
          </a:bodyPr>
          <a:lstStyle/>
          <a:p>
            <a:r>
              <a:rPr lang="en-US" sz="2000">
                <a:solidFill>
                  <a:schemeClr val="bg1"/>
                </a:solidFill>
                <a:latin typeface="+mj-lt"/>
              </a:rPr>
              <a:t>The Office of Language Acquisition (OLA) </a:t>
            </a:r>
          </a:p>
        </p:txBody>
      </p:sp>
      <p:sp>
        <p:nvSpPr>
          <p:cNvPr id="3" name="TextBox 2">
            <a:extLst>
              <a:ext uri="{FF2B5EF4-FFF2-40B4-BE49-F238E27FC236}">
                <a16:creationId xmlns:a16="http://schemas.microsoft.com/office/drawing/2014/main" id="{68BCAE70-AAA6-4DEB-B606-388BE8557DC3}"/>
              </a:ext>
            </a:extLst>
          </p:cNvPr>
          <p:cNvSpPr txBox="1"/>
          <p:nvPr/>
        </p:nvSpPr>
        <p:spPr>
          <a:xfrm>
            <a:off x="2426158" y="4027100"/>
            <a:ext cx="3517442" cy="400110"/>
          </a:xfrm>
          <a:prstGeom prst="rect">
            <a:avLst/>
          </a:prstGeom>
          <a:noFill/>
        </p:spPr>
        <p:txBody>
          <a:bodyPr wrap="square" rtlCol="0">
            <a:spAutoFit/>
          </a:bodyPr>
          <a:lstStyle/>
          <a:p>
            <a:r>
              <a:rPr lang="en-US" sz="2000">
                <a:solidFill>
                  <a:schemeClr val="bg1"/>
                </a:solidFill>
                <a:latin typeface="+mj-lt"/>
              </a:rPr>
              <a:t>www.doe.mass.edu/ele/</a:t>
            </a:r>
          </a:p>
        </p:txBody>
      </p:sp>
    </p:spTree>
    <p:extLst>
      <p:ext uri="{BB962C8B-B14F-4D97-AF65-F5344CB8AC3E}">
        <p14:creationId xmlns:p14="http://schemas.microsoft.com/office/powerpoint/2010/main" val="1449180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4CC3-ADC3-4802-8B62-F0AA43E31414}"/>
              </a:ext>
            </a:extLst>
          </p:cNvPr>
          <p:cNvSpPr>
            <a:spLocks noGrp="1"/>
          </p:cNvSpPr>
          <p:nvPr>
            <p:ph type="title" idx="4294967295"/>
          </p:nvPr>
        </p:nvSpPr>
        <p:spPr>
          <a:xfrm>
            <a:off x="4012443" y="4928180"/>
            <a:ext cx="3521122" cy="1286354"/>
          </a:xfrm>
        </p:spPr>
        <p:txBody>
          <a:bodyPr vert="horz" lIns="91440" tIns="45720" rIns="91440" bIns="45720" rtlCol="0" anchor="ctr">
            <a:normAutofit/>
          </a:bodyPr>
          <a:lstStyle/>
          <a:p>
            <a:pPr algn="r"/>
            <a:r>
              <a:rPr lang="en-US" sz="2100" kern="1200" dirty="0">
                <a:solidFill>
                  <a:schemeClr val="tx1"/>
                </a:solidFill>
                <a:latin typeface="+mj-lt"/>
                <a:ea typeface="+mj-ea"/>
                <a:cs typeface="+mj-cs"/>
              </a:rPr>
              <a:t>Welcome to the first English Learner Parent Advisory Council Leadership Convening</a:t>
            </a:r>
          </a:p>
        </p:txBody>
      </p:sp>
      <p:sp>
        <p:nvSpPr>
          <p:cNvPr id="26" name="Rectangle 25">
            <a:extLst>
              <a:ext uri="{FF2B5EF4-FFF2-40B4-BE49-F238E27FC236}">
                <a16:creationId xmlns:a16="http://schemas.microsoft.com/office/drawing/2014/main" id="{8DF8AE6E-38CD-4B2A-8E02-F099DD30E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629042"/>
            <a:ext cx="1217216" cy="8595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pic>
        <p:nvPicPr>
          <p:cNvPr id="9" name="Picture 8" descr="MassFec logo">
            <a:extLst>
              <a:ext uri="{FF2B5EF4-FFF2-40B4-BE49-F238E27FC236}">
                <a16:creationId xmlns:a16="http://schemas.microsoft.com/office/drawing/2014/main" id="{A5104B13-10BC-4095-8638-88C0BF3836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770" y="742789"/>
            <a:ext cx="855992" cy="641168"/>
          </a:xfrm>
          <a:prstGeom prst="rect">
            <a:avLst/>
          </a:prstGeom>
        </p:spPr>
      </p:pic>
      <p:sp>
        <p:nvSpPr>
          <p:cNvPr id="28" name="Right Triangle 27">
            <a:extLst>
              <a:ext uri="{FF2B5EF4-FFF2-40B4-BE49-F238E27FC236}">
                <a16:creationId xmlns:a16="http://schemas.microsoft.com/office/drawing/2014/main" id="{23293907-0F26-4752-BCD0-3AC2C5026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683" y="635538"/>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CA07809-FD84-4293-BEDA-C920BB2A1F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6352" y="8853"/>
            <a:ext cx="1576152" cy="14793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pic>
        <p:nvPicPr>
          <p:cNvPr id="3" name="Picture 2">
            <a:extLst>
              <a:ext uri="{FF2B5EF4-FFF2-40B4-BE49-F238E27FC236}">
                <a16:creationId xmlns:a16="http://schemas.microsoft.com/office/drawing/2014/main" id="{DBAE4B1B-E90D-4017-A5AD-19B1E82E9FB6}"/>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17219" y="277337"/>
            <a:ext cx="1259675" cy="947905"/>
          </a:xfrm>
          <a:prstGeom prst="rect">
            <a:avLst/>
          </a:prstGeom>
        </p:spPr>
      </p:pic>
      <p:sp>
        <p:nvSpPr>
          <p:cNvPr id="32" name="Right Triangle 31">
            <a:extLst>
              <a:ext uri="{FF2B5EF4-FFF2-40B4-BE49-F238E27FC236}">
                <a16:creationId xmlns:a16="http://schemas.microsoft.com/office/drawing/2014/main" id="{A06D4B98-7FBD-4771-9C71-AE026D670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3630" y="-1"/>
            <a:ext cx="1092260" cy="147936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1E32D174-F8A9-4FF0-8888-1B4F5E184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4070" y="621519"/>
            <a:ext cx="4032504" cy="2203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6" name="Rectangle 35">
            <a:extLst>
              <a:ext uri="{FF2B5EF4-FFF2-40B4-BE49-F238E27FC236}">
                <a16:creationId xmlns:a16="http://schemas.microsoft.com/office/drawing/2014/main" id="{769201C5-687E-46FB-BA72-23BA40BFE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107" y="2848090"/>
            <a:ext cx="2339075" cy="341607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38" name="Freeform: Shape 37">
            <a:extLst>
              <a:ext uri="{FF2B5EF4-FFF2-40B4-BE49-F238E27FC236}">
                <a16:creationId xmlns:a16="http://schemas.microsoft.com/office/drawing/2014/main" id="{339141A8-FDFD-4ABE-A499-72C9669F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8A439E11-755A-4258-859D-56A6B6AFCB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78372" y="1485831"/>
            <a:ext cx="1990938" cy="137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0" name="Picture 9">
            <a:extLst>
              <a:ext uri="{FF2B5EF4-FFF2-40B4-BE49-F238E27FC236}">
                <a16:creationId xmlns:a16="http://schemas.microsoft.com/office/drawing/2014/main" id="{EC041978-D8CE-4612-81CD-6BC33D4E78C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13741" y="1635471"/>
            <a:ext cx="1674145" cy="1062666"/>
          </a:xfrm>
          <a:prstGeom prst="rect">
            <a:avLst/>
          </a:prstGeom>
        </p:spPr>
      </p:pic>
      <p:sp>
        <p:nvSpPr>
          <p:cNvPr id="42" name="Right Triangle 41">
            <a:extLst>
              <a:ext uri="{FF2B5EF4-FFF2-40B4-BE49-F238E27FC236}">
                <a16:creationId xmlns:a16="http://schemas.microsoft.com/office/drawing/2014/main" id="{E916EF49-F958-4F28-A999-F8FA8D09A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06828" y="2437565"/>
            <a:ext cx="325600" cy="406635"/>
          </a:xfrm>
          <a:prstGeom prst="rtTriangle">
            <a:avLst/>
          </a:prstGeom>
          <a:solidFill>
            <a:srgbClr val="AF4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C3915136-3D4A-49B8-B8D0-23BFC2DD7E5F}"/>
              </a:ext>
              <a:ext uri="{C183D7F6-B498-43B3-948B-1728B52AA6E4}">
                <adec:decorative xmlns:adec="http://schemas.microsoft.com/office/drawing/2017/decorative" val="1"/>
              </a:ext>
            </a:extLst>
          </p:cNvPr>
          <p:cNvPicPr>
            <a:picLocks noGrp="1" noChangeAspect="1"/>
          </p:cNvPicPr>
          <p:nvPr>
            <p:ph idx="4294967295"/>
          </p:nvPr>
        </p:nvPicPr>
        <p:blipFill>
          <a:blip r:embed="rId6"/>
          <a:stretch>
            <a:fillRect/>
          </a:stretch>
        </p:blipFill>
        <p:spPr>
          <a:xfrm>
            <a:off x="7725353" y="834092"/>
            <a:ext cx="3716019" cy="1800307"/>
          </a:xfrm>
          <a:prstGeom prst="rect">
            <a:avLst/>
          </a:prstGeom>
        </p:spPr>
      </p:pic>
      <p:sp>
        <p:nvSpPr>
          <p:cNvPr id="44" name="Right Triangle 43">
            <a:extLst>
              <a:ext uri="{FF2B5EF4-FFF2-40B4-BE49-F238E27FC236}">
                <a16:creationId xmlns:a16="http://schemas.microsoft.com/office/drawing/2014/main" id="{A7665D74-DFEA-412C-928C-F090E6708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83914" y="3243055"/>
            <a:ext cx="1881096" cy="1092260"/>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3E84BD56-679D-4E0C-9C9B-D694ABF07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72567" y="2843319"/>
            <a:ext cx="3474720" cy="188366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48" name="Right Triangle 47">
            <a:extLst>
              <a:ext uri="{FF2B5EF4-FFF2-40B4-BE49-F238E27FC236}">
                <a16:creationId xmlns:a16="http://schemas.microsoft.com/office/drawing/2014/main" id="{2335FEDF-EF88-4E68-9CF7-5A72EF32A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0435" y="1488222"/>
            <a:ext cx="1092260" cy="1364098"/>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03DB71A4-74AA-406D-9553-61C0C6D236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1093" y="1481744"/>
            <a:ext cx="1557796" cy="1362456"/>
          </a:xfrm>
          <a:custGeom>
            <a:avLst/>
            <a:gdLst>
              <a:gd name="connsiteX0" fmla="*/ 0 w 1557796"/>
              <a:gd name="connsiteY0" fmla="*/ 0 h 1362456"/>
              <a:gd name="connsiteX1" fmla="*/ 1557796 w 1557796"/>
              <a:gd name="connsiteY1" fmla="*/ 0 h 1362456"/>
              <a:gd name="connsiteX2" fmla="*/ 1557796 w 1557796"/>
              <a:gd name="connsiteY2" fmla="*/ 1362456 h 1362456"/>
              <a:gd name="connsiteX3" fmla="*/ 1090945 w 1557796"/>
              <a:gd name="connsiteY3" fmla="*/ 1362456 h 1362456"/>
            </a:gdLst>
            <a:ahLst/>
            <a:cxnLst>
              <a:cxn ang="0">
                <a:pos x="connsiteX0" y="connsiteY0"/>
              </a:cxn>
              <a:cxn ang="0">
                <a:pos x="connsiteX1" y="connsiteY1"/>
              </a:cxn>
              <a:cxn ang="0">
                <a:pos x="connsiteX2" y="connsiteY2"/>
              </a:cxn>
              <a:cxn ang="0">
                <a:pos x="connsiteX3" y="connsiteY3"/>
              </a:cxn>
            </a:cxnLst>
            <a:rect l="l" t="t" r="r" b="b"/>
            <a:pathLst>
              <a:path w="1557796" h="1362456">
                <a:moveTo>
                  <a:pt x="0" y="0"/>
                </a:moveTo>
                <a:lnTo>
                  <a:pt x="1557796" y="0"/>
                </a:lnTo>
                <a:lnTo>
                  <a:pt x="1557796" y="1362456"/>
                </a:lnTo>
                <a:lnTo>
                  <a:pt x="1090945" y="136245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ight Triangle 51">
            <a:extLst>
              <a:ext uri="{FF2B5EF4-FFF2-40B4-BE49-F238E27FC236}">
                <a16:creationId xmlns:a16="http://schemas.microsoft.com/office/drawing/2014/main" id="{DA9994C2-211B-4BF6-B6A0-D67471594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6352" y="1480102"/>
            <a:ext cx="1092260" cy="1364098"/>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B4A40BD-75E3-4270-8D76-C8A0D3D0214D}"/>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6047" y="3808043"/>
            <a:ext cx="2032216" cy="1549564"/>
          </a:xfrm>
          <a:prstGeom prst="rect">
            <a:avLst/>
          </a:prstGeom>
        </p:spPr>
      </p:pic>
      <p:pic>
        <p:nvPicPr>
          <p:cNvPr id="7" name="Content Placeholder 6">
            <a:extLst>
              <a:ext uri="{FF2B5EF4-FFF2-40B4-BE49-F238E27FC236}">
                <a16:creationId xmlns:a16="http://schemas.microsoft.com/office/drawing/2014/main" id="{4CCB0355-850C-4846-BCA9-365CC6E0B526}"/>
              </a:ext>
              <a:ext uri="{C183D7F6-B498-43B3-948B-1728B52AA6E4}">
                <adec:decorative xmlns:adec="http://schemas.microsoft.com/office/drawing/2017/decorative" val="1"/>
              </a:ext>
            </a:extLst>
          </p:cNvPr>
          <p:cNvPicPr>
            <a:picLocks noGrp="1" noChangeAspect="1"/>
          </p:cNvPicPr>
          <p:nvPr>
            <p:ph idx="4294967295"/>
          </p:nvPr>
        </p:nvPicPr>
        <p:blipFill>
          <a:blip r:embed="rId8"/>
          <a:stretch>
            <a:fillRect/>
          </a:stretch>
        </p:blipFill>
        <p:spPr>
          <a:xfrm>
            <a:off x="4310092" y="2979485"/>
            <a:ext cx="3064496" cy="1611332"/>
          </a:xfrm>
          <a:prstGeom prst="rect">
            <a:avLst/>
          </a:prstGeom>
        </p:spPr>
      </p:pic>
      <p:sp>
        <p:nvSpPr>
          <p:cNvPr id="54" name="Right Triangle 53">
            <a:extLst>
              <a:ext uri="{FF2B5EF4-FFF2-40B4-BE49-F238E27FC236}">
                <a16:creationId xmlns:a16="http://schemas.microsoft.com/office/drawing/2014/main" id="{837A7BE2-DF08-4ECE-A520-13927DBF4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82961" y="4947446"/>
            <a:ext cx="1495517" cy="1117075"/>
          </a:xfrm>
          <a:prstGeom prst="rtTriangl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54502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E946F2-3705-471E-84DC-A0E039FC696A}"/>
              </a:ext>
            </a:extLst>
          </p:cNvPr>
          <p:cNvSpPr txBox="1">
            <a:spLocks noGrp="1"/>
          </p:cNvSpPr>
          <p:nvPr>
            <p:ph type="title" idx="4294967295"/>
          </p:nvPr>
        </p:nvSpPr>
        <p:spPr>
          <a:xfrm>
            <a:off x="2922309" y="2168165"/>
            <a:ext cx="8361576"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Welcome, Logistics, &amp; Introductions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chemeClr val="tx1"/>
                </a:solidFill>
                <a:effectLst/>
                <a:uLnTx/>
                <a:uFillTx/>
                <a:latin typeface="+mn-lt"/>
                <a:ea typeface="+mn-ea"/>
                <a:cs typeface="+mn-cs"/>
              </a:rPr>
              <a:t>Judith Magloire, Office of Language Acquisition</a:t>
            </a:r>
          </a:p>
        </p:txBody>
      </p:sp>
    </p:spTree>
    <p:extLst>
      <p:ext uri="{BB962C8B-B14F-4D97-AF65-F5344CB8AC3E}">
        <p14:creationId xmlns:p14="http://schemas.microsoft.com/office/powerpoint/2010/main" val="289154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560B0-4235-42A9-8034-BE1BC5D36188}"/>
              </a:ext>
            </a:extLst>
          </p:cNvPr>
          <p:cNvSpPr>
            <a:spLocks noGrp="1"/>
          </p:cNvSpPr>
          <p:nvPr>
            <p:ph type="title" idx="4294967295"/>
          </p:nvPr>
        </p:nvSpPr>
        <p:spPr>
          <a:xfrm>
            <a:off x="0" y="285750"/>
            <a:ext cx="10515600" cy="788988"/>
          </a:xfrm>
        </p:spPr>
        <p:txBody>
          <a:bodyPr/>
          <a:lstStyle/>
          <a:p>
            <a:r>
              <a:rPr lang="en-US" b="1"/>
              <a:t> WEBINAR REMINDERS</a:t>
            </a:r>
          </a:p>
        </p:txBody>
      </p:sp>
      <p:pic>
        <p:nvPicPr>
          <p:cNvPr id="4" name="Picture 3" descr="Virtual meeting guidance; camera on, mic off, name visible, use the chat, use emojis">
            <a:extLst>
              <a:ext uri="{FF2B5EF4-FFF2-40B4-BE49-F238E27FC236}">
                <a16:creationId xmlns:a16="http://schemas.microsoft.com/office/drawing/2014/main" id="{47743D6F-ADFD-43C0-9A5A-7B98528CE0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95850" y="1027769"/>
            <a:ext cx="4936430" cy="286065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5F67413C-DD88-4621-8E73-74359E2AADBB}"/>
              </a:ext>
            </a:extLst>
          </p:cNvPr>
          <p:cNvSpPr txBox="1"/>
          <p:nvPr/>
        </p:nvSpPr>
        <p:spPr>
          <a:xfrm>
            <a:off x="887362" y="1681317"/>
            <a:ext cx="5208638" cy="2862322"/>
          </a:xfrm>
          <a:prstGeom prst="rect">
            <a:avLst/>
          </a:prstGeom>
          <a:noFill/>
        </p:spPr>
        <p:txBody>
          <a:bodyPr wrap="square" lIns="91440" tIns="45720" rIns="91440" bIns="45720" anchor="t">
            <a:spAutoFit/>
          </a:bodyPr>
          <a:lstStyle/>
          <a:p>
            <a:pPr marL="228600" indent="-228600">
              <a:buAutoNum type="alphaUcPeriod"/>
            </a:pPr>
            <a:r>
              <a:rPr lang="en-US" sz="2000" b="1"/>
              <a:t>Camera:  </a:t>
            </a:r>
            <a:r>
              <a:rPr lang="en-US" sz="2000"/>
              <a:t>great to see your faces and connect but understand that you may need to turn off at times.</a:t>
            </a:r>
            <a:endParaRPr lang="en-US" sz="2000">
              <a:cs typeface="Calibri"/>
            </a:endParaRPr>
          </a:p>
          <a:p>
            <a:pPr marL="228600" indent="-228600">
              <a:buAutoNum type="alphaUcPeriod"/>
            </a:pPr>
            <a:r>
              <a:rPr lang="en-US" sz="2000" b="1"/>
              <a:t>Microphone:  </a:t>
            </a:r>
            <a:r>
              <a:rPr lang="en-US" sz="2000"/>
              <a:t>please keep on mute unless sharing with the group.  </a:t>
            </a:r>
          </a:p>
          <a:p>
            <a:pPr marL="228600" indent="-228600">
              <a:buAutoNum type="alphaUcPeriod"/>
            </a:pPr>
            <a:r>
              <a:rPr lang="en-US" sz="2000" b="1"/>
              <a:t>Chats:  </a:t>
            </a:r>
            <a:r>
              <a:rPr lang="en-US" sz="2000"/>
              <a:t>Comments and questions will be addressed during the reflection session.  </a:t>
            </a:r>
          </a:p>
          <a:p>
            <a:pPr marL="228600" indent="-228600">
              <a:buAutoNum type="alphaUcPeriod"/>
            </a:pPr>
            <a:r>
              <a:rPr lang="en-US" sz="2000" b="1"/>
              <a:t>Engagement: </a:t>
            </a:r>
            <a:r>
              <a:rPr lang="en-US" sz="2000" b="1">
                <a:solidFill>
                  <a:srgbClr val="FF0000"/>
                </a:solidFill>
              </a:rPr>
              <a:t>Can Do Attitude </a:t>
            </a:r>
            <a:r>
              <a:rPr lang="en-US" sz="2000"/>
              <a:t>Welcomed </a:t>
            </a:r>
            <a:r>
              <a:rPr lang="en-US" sz="2000">
                <a:sym typeface="Wingdings" panose="05000000000000000000" pitchFamily="2" charset="2"/>
              </a:rPr>
              <a:t></a:t>
            </a:r>
            <a:endParaRPr lang="en-US" sz="2000"/>
          </a:p>
        </p:txBody>
      </p:sp>
      <p:pic>
        <p:nvPicPr>
          <p:cNvPr id="1026" name="Picture 2" descr="Stay Engaged - Commitment Community Church">
            <a:extLst>
              <a:ext uri="{FF2B5EF4-FFF2-40B4-BE49-F238E27FC236}">
                <a16:creationId xmlns:a16="http://schemas.microsoft.com/office/drawing/2014/main" id="{CF0E5CEC-F345-449E-80EA-A3D89E94DF2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47059" y="3728031"/>
            <a:ext cx="2834011" cy="30169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eeling Happy Emoticon | Happy emoticon, Emoticon, Friends in love">
            <a:extLst>
              <a:ext uri="{FF2B5EF4-FFF2-40B4-BE49-F238E27FC236}">
                <a16:creationId xmlns:a16="http://schemas.microsoft.com/office/drawing/2014/main" id="{B5F9D8EB-BBCC-4507-979D-275F424535A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282390" y="2549965"/>
            <a:ext cx="997359" cy="9973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tay Engaged">
            <a:extLst>
              <a:ext uri="{FF2B5EF4-FFF2-40B4-BE49-F238E27FC236}">
                <a16:creationId xmlns:a16="http://schemas.microsoft.com/office/drawing/2014/main" id="{039DD7BD-3BD3-4070-B87E-B02852FD19C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57800" y="4630438"/>
            <a:ext cx="1981513" cy="1789967"/>
          </a:xfrm>
          <a:prstGeom prst="rect">
            <a:avLst/>
          </a:prstGeom>
          <a:effectLst>
            <a:glow rad="101600">
              <a:schemeClr val="accent4">
                <a:satMod val="175000"/>
                <a:alpha val="40000"/>
              </a:schemeClr>
            </a:glow>
          </a:effectLst>
        </p:spPr>
      </p:pic>
    </p:spTree>
    <p:extLst>
      <p:ext uri="{BB962C8B-B14F-4D97-AF65-F5344CB8AC3E}">
        <p14:creationId xmlns:p14="http://schemas.microsoft.com/office/powerpoint/2010/main" val="4214038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356B5-1259-48F3-91F0-986446A44745}"/>
              </a:ext>
            </a:extLst>
          </p:cNvPr>
          <p:cNvSpPr>
            <a:spLocks noGrp="1"/>
          </p:cNvSpPr>
          <p:nvPr>
            <p:ph type="title"/>
          </p:nvPr>
        </p:nvSpPr>
        <p:spPr/>
        <p:txBody>
          <a:bodyPr/>
          <a:lstStyle/>
          <a:p>
            <a:r>
              <a:rPr lang="en-US"/>
              <a:t>Desired Outcomes</a:t>
            </a:r>
          </a:p>
        </p:txBody>
      </p:sp>
      <p:sp>
        <p:nvSpPr>
          <p:cNvPr id="4" name="Content Placeholder 3">
            <a:extLst>
              <a:ext uri="{FF2B5EF4-FFF2-40B4-BE49-F238E27FC236}">
                <a16:creationId xmlns:a16="http://schemas.microsoft.com/office/drawing/2014/main" id="{92C15BF1-5115-4AFC-A8D3-A0E0B437CD6C}"/>
              </a:ext>
            </a:extLst>
          </p:cNvPr>
          <p:cNvSpPr>
            <a:spLocks noGrp="1"/>
          </p:cNvSpPr>
          <p:nvPr>
            <p:ph idx="13"/>
          </p:nvPr>
        </p:nvSpPr>
        <p:spPr>
          <a:xfrm>
            <a:off x="426231" y="1529366"/>
            <a:ext cx="4221969" cy="3799267"/>
          </a:xfrm>
        </p:spPr>
        <p:txBody>
          <a:bodyPr/>
          <a:lstStyle/>
          <a:p>
            <a:pPr marL="0" indent="0">
              <a:buNone/>
            </a:pPr>
            <a:r>
              <a:rPr lang="en-US" sz="2400" b="1">
                <a:solidFill>
                  <a:schemeClr val="accent1"/>
                </a:solidFill>
              </a:rPr>
              <a:t>We will leave today:</a:t>
            </a:r>
          </a:p>
          <a:p>
            <a:r>
              <a:rPr lang="en-US" sz="2000"/>
              <a:t>Understanding ways how stakeholders can collaborate. </a:t>
            </a:r>
          </a:p>
          <a:p>
            <a:r>
              <a:rPr lang="en-US" sz="2000"/>
              <a:t>Planning our next steps</a:t>
            </a:r>
          </a:p>
          <a:p>
            <a:pPr marL="0" indent="0">
              <a:buNone/>
            </a:pPr>
            <a:endParaRPr lang="en-US" sz="2000"/>
          </a:p>
          <a:p>
            <a:pPr marL="0" indent="0">
              <a:buNone/>
            </a:pPr>
            <a:endParaRPr lang="en-US" sz="2400"/>
          </a:p>
          <a:p>
            <a:pPr marL="0" indent="0">
              <a:buNone/>
            </a:pPr>
            <a:endParaRPr lang="en-US" sz="2400"/>
          </a:p>
        </p:txBody>
      </p:sp>
      <p:sp>
        <p:nvSpPr>
          <p:cNvPr id="6" name="Content Placeholder 5">
            <a:extLst>
              <a:ext uri="{FF2B5EF4-FFF2-40B4-BE49-F238E27FC236}">
                <a16:creationId xmlns:a16="http://schemas.microsoft.com/office/drawing/2014/main" id="{5B3C93FA-BB69-4BBD-8C4A-CCCD5726F251}"/>
              </a:ext>
            </a:extLst>
          </p:cNvPr>
          <p:cNvSpPr>
            <a:spLocks noGrp="1"/>
          </p:cNvSpPr>
          <p:nvPr>
            <p:ph idx="16"/>
          </p:nvPr>
        </p:nvSpPr>
        <p:spPr>
          <a:xfrm>
            <a:off x="4953000" y="689036"/>
            <a:ext cx="7239000" cy="5711764"/>
          </a:xfrm>
          <a:solidFill>
            <a:schemeClr val="accent1">
              <a:lumMod val="20000"/>
              <a:lumOff val="80000"/>
            </a:schemeClr>
          </a:solidFill>
        </p:spPr>
        <p:txBody>
          <a:bodyPr/>
          <a:lstStyle/>
          <a:p>
            <a:r>
              <a:rPr lang="en-US" altLang="zh-CN" sz="1800">
                <a:solidFill>
                  <a:schemeClr val="accent1"/>
                </a:solidFill>
                <a:latin typeface="+mj-lt"/>
              </a:rPr>
              <a:t>2:00-2:10</a:t>
            </a:r>
          </a:p>
          <a:p>
            <a:r>
              <a:rPr lang="en-US" altLang="zh-CN" sz="1600" b="1">
                <a:solidFill>
                  <a:schemeClr val="accent1"/>
                </a:solidFill>
                <a:latin typeface="+mj-lt"/>
              </a:rPr>
              <a:t>Welcome, Logistics, &amp; Introductions</a:t>
            </a:r>
            <a:r>
              <a:rPr lang="en-US" altLang="zh-CN" sz="1600">
                <a:solidFill>
                  <a:schemeClr val="accent1"/>
                </a:solidFill>
                <a:latin typeface="+mj-lt"/>
              </a:rPr>
              <a:t> </a:t>
            </a:r>
          </a:p>
          <a:p>
            <a:r>
              <a:rPr lang="en-US" altLang="zh-CN" sz="1800">
                <a:solidFill>
                  <a:schemeClr val="accent1"/>
                </a:solidFill>
                <a:latin typeface="+mj-lt"/>
              </a:rPr>
              <a:t>2:10-2:40</a:t>
            </a:r>
          </a:p>
          <a:p>
            <a:r>
              <a:rPr lang="en-US" altLang="zh-CN" sz="1600" b="1">
                <a:solidFill>
                  <a:schemeClr val="accent1"/>
                </a:solidFill>
                <a:latin typeface="+mj-lt"/>
              </a:rPr>
              <a:t>Keynote: Family, School and Community Engagement Partnership Fundamentals</a:t>
            </a:r>
            <a:r>
              <a:rPr lang="en-US" altLang="zh-CN" sz="1600">
                <a:solidFill>
                  <a:schemeClr val="accent1"/>
                </a:solidFill>
                <a:latin typeface="+mj-lt"/>
              </a:rPr>
              <a:t> </a:t>
            </a:r>
          </a:p>
          <a:p>
            <a:r>
              <a:rPr lang="en-US" altLang="zh-CN" sz="1800">
                <a:solidFill>
                  <a:schemeClr val="accent1"/>
                </a:solidFill>
                <a:latin typeface="+mj-lt"/>
              </a:rPr>
              <a:t>2:40-2:50</a:t>
            </a:r>
          </a:p>
          <a:p>
            <a:r>
              <a:rPr lang="en-US" altLang="zh-CN" sz="1600" b="1">
                <a:solidFill>
                  <a:schemeClr val="accent1"/>
                </a:solidFill>
                <a:latin typeface="+mj-lt"/>
              </a:rPr>
              <a:t>Break</a:t>
            </a:r>
          </a:p>
          <a:p>
            <a:r>
              <a:rPr lang="en-US" altLang="zh-CN" sz="1800">
                <a:solidFill>
                  <a:schemeClr val="accent1"/>
                </a:solidFill>
                <a:latin typeface="+mj-lt"/>
              </a:rPr>
              <a:t>2:50-3:10</a:t>
            </a:r>
          </a:p>
          <a:p>
            <a:r>
              <a:rPr lang="en-US" altLang="zh-CN" sz="1600" b="1">
                <a:solidFill>
                  <a:schemeClr val="accent1"/>
                </a:solidFill>
                <a:latin typeface="+mj-lt"/>
              </a:rPr>
              <a:t>Breakout Sessions</a:t>
            </a:r>
          </a:p>
          <a:p>
            <a:r>
              <a:rPr lang="en-US" altLang="zh-CN" sz="1800">
                <a:solidFill>
                  <a:schemeClr val="accent1"/>
                </a:solidFill>
                <a:latin typeface="+mj-lt"/>
              </a:rPr>
              <a:t>3:10-3:40</a:t>
            </a:r>
            <a:r>
              <a:rPr lang="en-US" altLang="zh-CN" sz="1800" i="1">
                <a:solidFill>
                  <a:schemeClr val="accent1"/>
                </a:solidFill>
                <a:latin typeface="+mj-lt"/>
              </a:rPr>
              <a:t> </a:t>
            </a:r>
          </a:p>
          <a:p>
            <a:r>
              <a:rPr lang="en-US" sz="1600" b="1">
                <a:solidFill>
                  <a:schemeClr val="accent1"/>
                </a:solidFill>
                <a:latin typeface="+mj-lt"/>
              </a:rPr>
              <a:t>Networking</a:t>
            </a:r>
          </a:p>
          <a:p>
            <a:r>
              <a:rPr lang="en-US" sz="1800">
                <a:solidFill>
                  <a:schemeClr val="accent1"/>
                </a:solidFill>
                <a:latin typeface="+mj-lt"/>
              </a:rPr>
              <a:t>3:40-3:50</a:t>
            </a:r>
          </a:p>
          <a:p>
            <a:r>
              <a:rPr lang="en-US" sz="1600">
                <a:solidFill>
                  <a:schemeClr val="accent1"/>
                </a:solidFill>
                <a:latin typeface="+mj-lt"/>
              </a:rPr>
              <a:t>Group Share </a:t>
            </a:r>
          </a:p>
          <a:p>
            <a:r>
              <a:rPr lang="en-US" sz="1800">
                <a:solidFill>
                  <a:schemeClr val="accent1"/>
                </a:solidFill>
                <a:latin typeface="+mj-lt"/>
              </a:rPr>
              <a:t>3:50-4:00</a:t>
            </a:r>
            <a:endParaRPr lang="en-US" sz="1800" b="1">
              <a:solidFill>
                <a:schemeClr val="accent1"/>
              </a:solidFill>
              <a:latin typeface="+mj-lt"/>
            </a:endParaRPr>
          </a:p>
          <a:p>
            <a:r>
              <a:rPr lang="en-US" sz="1600" b="1">
                <a:solidFill>
                  <a:schemeClr val="accent1"/>
                </a:solidFill>
                <a:latin typeface="+mj-lt"/>
              </a:rPr>
              <a:t>Next Steps &amp; Survey</a:t>
            </a:r>
            <a:endParaRPr lang="en-US" sz="1600" b="1">
              <a:solidFill>
                <a:srgbClr val="002060"/>
              </a:solidFill>
              <a:latin typeface="+mj-lt"/>
            </a:endParaRPr>
          </a:p>
          <a:p>
            <a:endParaRPr lang="en-US" altLang="zh-CN" sz="1800">
              <a:solidFill>
                <a:srgbClr val="00040C"/>
              </a:solidFill>
              <a:latin typeface="+mj-lt"/>
            </a:endParaRPr>
          </a:p>
          <a:p>
            <a:endParaRPr lang="en-US" altLang="zh-CN" sz="1800">
              <a:solidFill>
                <a:srgbClr val="00040C"/>
              </a:solidFill>
              <a:latin typeface="+mj-lt"/>
            </a:endParaRPr>
          </a:p>
          <a:p>
            <a:endParaRPr lang="en-US" altLang="zh-CN" sz="1800">
              <a:solidFill>
                <a:srgbClr val="00040C"/>
              </a:solidFill>
              <a:latin typeface="+mj-lt"/>
            </a:endParaRPr>
          </a:p>
          <a:p>
            <a:endParaRPr lang="zh-CN" altLang="en-US" sz="1800">
              <a:solidFill>
                <a:srgbClr val="00040C"/>
              </a:solidFill>
              <a:latin typeface="+mj-lt"/>
            </a:endParaRPr>
          </a:p>
          <a:p>
            <a:endParaRPr lang="en-US" sz="2400">
              <a:latin typeface="+mj-lt"/>
            </a:endParaRPr>
          </a:p>
        </p:txBody>
      </p:sp>
      <p:sp>
        <p:nvSpPr>
          <p:cNvPr id="7" name="TextBox 6">
            <a:extLst>
              <a:ext uri="{FF2B5EF4-FFF2-40B4-BE49-F238E27FC236}">
                <a16:creationId xmlns:a16="http://schemas.microsoft.com/office/drawing/2014/main" id="{CD8DCA01-B0E4-4D21-98CB-E7B48DF7F463}"/>
              </a:ext>
            </a:extLst>
          </p:cNvPr>
          <p:cNvSpPr txBox="1"/>
          <p:nvPr/>
        </p:nvSpPr>
        <p:spPr>
          <a:xfrm>
            <a:off x="4953000" y="228767"/>
            <a:ext cx="7239000" cy="400110"/>
          </a:xfrm>
          <a:prstGeom prst="rect">
            <a:avLst/>
          </a:prstGeom>
          <a:solidFill>
            <a:schemeClr val="accent1">
              <a:lumMod val="40000"/>
              <a:lumOff val="60000"/>
            </a:schemeClr>
          </a:solidFill>
        </p:spPr>
        <p:txBody>
          <a:bodyPr wrap="square" rtlCol="0">
            <a:spAutoFit/>
          </a:bodyPr>
          <a:lstStyle/>
          <a:p>
            <a:pPr algn="ctr"/>
            <a:r>
              <a:rPr lang="en-US" sz="2000" b="1"/>
              <a:t>Agenda</a:t>
            </a:r>
          </a:p>
        </p:txBody>
      </p:sp>
    </p:spTree>
    <p:extLst>
      <p:ext uri="{BB962C8B-B14F-4D97-AF65-F5344CB8AC3E}">
        <p14:creationId xmlns:p14="http://schemas.microsoft.com/office/powerpoint/2010/main" val="2425789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ELPAC Convening Presenters: Day 2</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
        <p:nvSpPr>
          <p:cNvPr id="6" name="Rectangle 3"/>
          <p:cNvSpPr>
            <a:spLocks noGrp="1" noChangeArrowheads="1"/>
          </p:cNvSpPr>
          <p:nvPr>
            <p:ph idx="1"/>
          </p:nvPr>
        </p:nvSpPr>
        <p:spPr/>
        <p:txBody>
          <a:bodyPr>
            <a:normAutofit/>
          </a:bodyPr>
          <a:lstStyle/>
          <a:p>
            <a:pPr marL="0" indent="0">
              <a:buNone/>
            </a:pPr>
            <a:endParaRPr lang="en-US" dirty="0">
              <a:latin typeface="Arial" pitchFamily="34" charset="0"/>
              <a:cs typeface="Arial" pitchFamily="34" charset="0"/>
            </a:endParaRPr>
          </a:p>
          <a:p>
            <a:r>
              <a:rPr lang="en-US" b="1" dirty="0">
                <a:latin typeface="Arial" pitchFamily="34" charset="0"/>
                <a:cs typeface="Arial" pitchFamily="34" charset="0"/>
              </a:rPr>
              <a:t>Donna Traynham</a:t>
            </a:r>
            <a:r>
              <a:rPr lang="en-US" dirty="0">
                <a:latin typeface="Arial" pitchFamily="34" charset="0"/>
                <a:cs typeface="Arial" pitchFamily="34" charset="0"/>
              </a:rPr>
              <a:t>, </a:t>
            </a:r>
            <a:r>
              <a:rPr lang="en-US" i="1" dirty="0">
                <a:latin typeface="Arial" pitchFamily="34" charset="0"/>
                <a:cs typeface="Arial" pitchFamily="34" charset="0"/>
              </a:rPr>
              <a:t>Early Learning Team Lead</a:t>
            </a:r>
          </a:p>
          <a:p>
            <a:r>
              <a:rPr lang="en-US" dirty="0">
                <a:latin typeface="Arial" pitchFamily="34" charset="0"/>
                <a:cs typeface="Arial" pitchFamily="34" charset="0"/>
              </a:rPr>
              <a:t>Michelle Godfrey, </a:t>
            </a:r>
            <a:r>
              <a:rPr lang="en-US" i="1" dirty="0">
                <a:latin typeface="Arial" pitchFamily="34" charset="0"/>
                <a:cs typeface="Arial" pitchFamily="34" charset="0"/>
              </a:rPr>
              <a:t>Cambridge Coordinated Family and Community Engagement Grantee</a:t>
            </a:r>
          </a:p>
          <a:p>
            <a:r>
              <a:rPr lang="en-US" dirty="0">
                <a:latin typeface="Arial" pitchFamily="34" charset="0"/>
                <a:cs typeface="Arial" pitchFamily="34" charset="0"/>
              </a:rPr>
              <a:t>David Baird, </a:t>
            </a:r>
            <a:r>
              <a:rPr lang="en-US" i="1" dirty="0">
                <a:solidFill>
                  <a:srgbClr val="002060"/>
                </a:solidFill>
                <a:latin typeface="Arial" pitchFamily="34" charset="0"/>
                <a:cs typeface="Arial" pitchFamily="34" charset="0"/>
              </a:rPr>
              <a:t>CCTE LEE Fellow</a:t>
            </a:r>
          </a:p>
          <a:p>
            <a:r>
              <a:rPr lang="en-US" dirty="0">
                <a:latin typeface="Arial" pitchFamily="34" charset="0"/>
                <a:cs typeface="Arial" pitchFamily="34" charset="0"/>
              </a:rPr>
              <a:t>Jennifer Gwatkin, </a:t>
            </a:r>
            <a:r>
              <a:rPr lang="en-US" i="1" dirty="0">
                <a:latin typeface="Arial" pitchFamily="34" charset="0"/>
                <a:cs typeface="Arial" pitchFamily="34" charset="0"/>
              </a:rPr>
              <a:t>Early College Pathways Coordinator</a:t>
            </a:r>
          </a:p>
          <a:p>
            <a:r>
              <a:rPr lang="en-US" dirty="0">
                <a:latin typeface="Arial" pitchFamily="34" charset="0"/>
                <a:cs typeface="Arial" pitchFamily="34" charset="0"/>
              </a:rPr>
              <a:t>Lena Marecki, </a:t>
            </a:r>
            <a:r>
              <a:rPr lang="en-US" i="1" dirty="0">
                <a:latin typeface="Arial" pitchFamily="34" charset="0"/>
                <a:cs typeface="Arial" pitchFamily="34" charset="0"/>
              </a:rPr>
              <a:t>Intergenerational Literacy Program, Chelsea Public Schools</a:t>
            </a:r>
          </a:p>
          <a:p>
            <a:endParaRPr lang="en-US" dirty="0">
              <a:latin typeface="Arial" pitchFamily="34" charset="0"/>
              <a:cs typeface="Arial" pitchFamily="34" charset="0"/>
            </a:endParaRPr>
          </a:p>
          <a:p>
            <a:endParaRPr lang="en-US" dirty="0">
              <a:latin typeface="Arial" pitchFamily="34" charset="0"/>
              <a:cs typeface="Arial" pitchFamily="34" charset="0"/>
            </a:endParaRPr>
          </a:p>
          <a:p>
            <a:endParaRPr lang="en-US" dirty="0">
              <a:latin typeface="Arial" pitchFamily="34" charset="0"/>
              <a:cs typeface="Arial" pitchFamily="34" charset="0"/>
            </a:endParaRPr>
          </a:p>
          <a:p>
            <a:pPr marL="0" indent="0">
              <a:buNone/>
            </a:pPr>
            <a:endParaRPr lang="en-US" sz="1400" dirty="0">
              <a:latin typeface="Arial" pitchFamily="34" charset="0"/>
              <a:cs typeface="Arial" pitchFamily="34" charset="0"/>
            </a:endParaRPr>
          </a:p>
          <a:p>
            <a:pPr lvl="1">
              <a:buNone/>
            </a:pPr>
            <a:endParaRPr lang="en-US" sz="1700" dirty="0">
              <a:latin typeface="Arial" pitchFamily="34" charset="0"/>
              <a:cs typeface="Arial" pitchFamily="34" charset="0"/>
            </a:endParaRPr>
          </a:p>
          <a:p>
            <a:pPr lvl="1"/>
            <a:endParaRPr lang="en-US" sz="2600" dirty="0">
              <a:latin typeface="Arial" pitchFamily="34" charset="0"/>
              <a:cs typeface="Arial" pitchFamily="34" charset="0"/>
            </a:endParaRPr>
          </a:p>
          <a:p>
            <a:pPr lvl="1"/>
            <a:endParaRPr lang="en-US" dirty="0">
              <a:latin typeface="Arial" pitchFamily="34" charset="0"/>
              <a:cs typeface="Arial" pitchFamily="34" charset="0"/>
            </a:endParaRPr>
          </a:p>
          <a:p>
            <a:pPr lvl="1">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val="4092387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560B0-4235-42A9-8034-BE1BC5D36188}"/>
              </a:ext>
            </a:extLst>
          </p:cNvPr>
          <p:cNvSpPr>
            <a:spLocks noGrp="1"/>
          </p:cNvSpPr>
          <p:nvPr>
            <p:ph type="title" idx="4294967295"/>
          </p:nvPr>
        </p:nvSpPr>
        <p:spPr>
          <a:xfrm>
            <a:off x="0" y="285750"/>
            <a:ext cx="10515600" cy="788988"/>
          </a:xfrm>
        </p:spPr>
        <p:txBody>
          <a:bodyPr/>
          <a:lstStyle/>
          <a:p>
            <a:r>
              <a:rPr lang="en-US" b="1" dirty="0"/>
              <a:t> WEBINAR REMINDERS</a:t>
            </a:r>
          </a:p>
        </p:txBody>
      </p:sp>
      <p:pic>
        <p:nvPicPr>
          <p:cNvPr id="4" name="Picture 3" descr="Circle with &quot;Stay Engaged&quot; written inside">
            <a:extLst>
              <a:ext uri="{FF2B5EF4-FFF2-40B4-BE49-F238E27FC236}">
                <a16:creationId xmlns:a16="http://schemas.microsoft.com/office/drawing/2014/main" id="{47743D6F-ADFD-43C0-9A5A-7B98528CE06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95850" y="1027769"/>
            <a:ext cx="4936430" cy="286065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5F67413C-DD88-4621-8E73-74359E2AADBB}"/>
              </a:ext>
            </a:extLst>
          </p:cNvPr>
          <p:cNvSpPr txBox="1"/>
          <p:nvPr/>
        </p:nvSpPr>
        <p:spPr>
          <a:xfrm>
            <a:off x="887362" y="1681317"/>
            <a:ext cx="5208638" cy="2862322"/>
          </a:xfrm>
          <a:prstGeom prst="rect">
            <a:avLst/>
          </a:prstGeom>
          <a:noFill/>
        </p:spPr>
        <p:txBody>
          <a:bodyPr wrap="square" lIns="91440" tIns="45720" rIns="91440" bIns="45720" anchor="t">
            <a:spAutoFit/>
          </a:bodyPr>
          <a:lstStyle/>
          <a:p>
            <a:pPr marL="228600" indent="-228600">
              <a:buAutoNum type="alphaUcPeriod"/>
            </a:pPr>
            <a:r>
              <a:rPr lang="en-US" sz="2000" b="1"/>
              <a:t>Camera:  </a:t>
            </a:r>
            <a:r>
              <a:rPr lang="en-US" sz="2000"/>
              <a:t>great to see your faces and connect but understand that you may need to turn off at times.</a:t>
            </a:r>
            <a:endParaRPr lang="en-US" sz="2000">
              <a:cs typeface="Calibri"/>
            </a:endParaRPr>
          </a:p>
          <a:p>
            <a:pPr marL="228600" indent="-228600">
              <a:buAutoNum type="alphaUcPeriod"/>
            </a:pPr>
            <a:r>
              <a:rPr lang="en-US" sz="2000" b="1"/>
              <a:t>Microphone:  </a:t>
            </a:r>
            <a:r>
              <a:rPr lang="en-US" sz="2000"/>
              <a:t>please keep on mute unless sharing with the group.  </a:t>
            </a:r>
          </a:p>
          <a:p>
            <a:pPr marL="228600" indent="-228600">
              <a:buAutoNum type="alphaUcPeriod"/>
            </a:pPr>
            <a:r>
              <a:rPr lang="en-US" sz="2000" b="1"/>
              <a:t>Chats:  </a:t>
            </a:r>
            <a:r>
              <a:rPr lang="en-US" sz="2000"/>
              <a:t>Comments and questions will be addressed during the reflection session.  </a:t>
            </a:r>
          </a:p>
          <a:p>
            <a:pPr marL="228600" indent="-228600">
              <a:buAutoNum type="alphaUcPeriod"/>
            </a:pPr>
            <a:r>
              <a:rPr lang="en-US" sz="2000" b="1"/>
              <a:t>Engagement: </a:t>
            </a:r>
            <a:r>
              <a:rPr lang="en-US" sz="2000" b="1">
                <a:solidFill>
                  <a:srgbClr val="FF0000"/>
                </a:solidFill>
              </a:rPr>
              <a:t>Can Do Attitude </a:t>
            </a:r>
            <a:r>
              <a:rPr lang="en-US" sz="2000"/>
              <a:t>Welcomed </a:t>
            </a:r>
            <a:r>
              <a:rPr lang="en-US" sz="2000">
                <a:sym typeface="Wingdings" panose="05000000000000000000" pitchFamily="2" charset="2"/>
              </a:rPr>
              <a:t></a:t>
            </a:r>
            <a:endParaRPr lang="en-US" sz="2000"/>
          </a:p>
        </p:txBody>
      </p:sp>
      <p:pic>
        <p:nvPicPr>
          <p:cNvPr id="1026" name="Picture 2" descr="Stay Engaged - Commitment Community Church">
            <a:extLst>
              <a:ext uri="{FF2B5EF4-FFF2-40B4-BE49-F238E27FC236}">
                <a16:creationId xmlns:a16="http://schemas.microsoft.com/office/drawing/2014/main" id="{CF0E5CEC-F345-449E-80EA-A3D89E94DF2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47059" y="3728031"/>
            <a:ext cx="2834011" cy="30169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eeling Happy Emoticon | Happy emoticon, Emoticon, Friends in love">
            <a:extLst>
              <a:ext uri="{FF2B5EF4-FFF2-40B4-BE49-F238E27FC236}">
                <a16:creationId xmlns:a16="http://schemas.microsoft.com/office/drawing/2014/main" id="{B5F9D8EB-BBCC-4507-979D-275F424535A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282390" y="2549965"/>
            <a:ext cx="997359" cy="9973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Interpretation available">
            <a:extLst>
              <a:ext uri="{FF2B5EF4-FFF2-40B4-BE49-F238E27FC236}">
                <a16:creationId xmlns:a16="http://schemas.microsoft.com/office/drawing/2014/main" id="{039DD7BD-3BD3-4070-B87E-B02852FD19C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57800" y="4630438"/>
            <a:ext cx="1981513" cy="1789967"/>
          </a:xfrm>
          <a:prstGeom prst="rect">
            <a:avLst/>
          </a:prstGeom>
          <a:effectLst>
            <a:glow rad="101600">
              <a:schemeClr val="accent4">
                <a:satMod val="175000"/>
                <a:alpha val="40000"/>
              </a:schemeClr>
            </a:glow>
          </a:effectLst>
        </p:spPr>
      </p:pic>
    </p:spTree>
    <p:extLst>
      <p:ext uri="{BB962C8B-B14F-4D97-AF65-F5344CB8AC3E}">
        <p14:creationId xmlns:p14="http://schemas.microsoft.com/office/powerpoint/2010/main" val="1775960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E946F2-3705-471E-84DC-A0E039FC696A}"/>
              </a:ext>
            </a:extLst>
          </p:cNvPr>
          <p:cNvSpPr txBox="1">
            <a:spLocks noGrp="1"/>
          </p:cNvSpPr>
          <p:nvPr>
            <p:ph type="title" idx="4294967295"/>
          </p:nvPr>
        </p:nvSpPr>
        <p:spPr>
          <a:xfrm>
            <a:off x="2922309" y="2168165"/>
            <a:ext cx="8361576" cy="24314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Keynote: Family, School and Community Engagement Partnership Fundamentals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chemeClr val="tx1"/>
                </a:solidFill>
                <a:effectLst/>
                <a:uLnTx/>
                <a:uFillTx/>
                <a:latin typeface="+mn-lt"/>
                <a:ea typeface="+mn-ea"/>
                <a:cs typeface="+mn-cs"/>
              </a:rPr>
              <a:t>Donna </a:t>
            </a:r>
            <a:r>
              <a:rPr kumimoji="0" lang="en-US" sz="2400" b="0" i="1" u="none" strike="noStrike" kern="1200" cap="none" spc="0" normalizeH="0" baseline="0" noProof="0" dirty="0" err="1">
                <a:ln>
                  <a:noFill/>
                </a:ln>
                <a:solidFill>
                  <a:schemeClr val="tx1"/>
                </a:solidFill>
                <a:effectLst/>
                <a:uLnTx/>
                <a:uFillTx/>
                <a:latin typeface="+mn-lt"/>
                <a:ea typeface="+mn-ea"/>
                <a:cs typeface="+mn-cs"/>
              </a:rPr>
              <a:t>Traynham</a:t>
            </a:r>
            <a:r>
              <a:rPr kumimoji="0" lang="en-US" sz="2400" b="0" i="1" u="none" strike="noStrike" kern="1200" cap="none" spc="0" normalizeH="0" baseline="0" noProof="0" dirty="0">
                <a:ln>
                  <a:noFill/>
                </a:ln>
                <a:solidFill>
                  <a:schemeClr val="tx1"/>
                </a:solidFill>
                <a:effectLst/>
                <a:uLnTx/>
                <a:uFillTx/>
                <a:latin typeface="+mn-lt"/>
                <a:ea typeface="+mn-ea"/>
                <a:cs typeface="+mn-cs"/>
              </a:rPr>
              <a:t>, Early Learning Team Lead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descr="Interpretation availalbe">
            <a:extLst>
              <a:ext uri="{FF2B5EF4-FFF2-40B4-BE49-F238E27FC236}">
                <a16:creationId xmlns:a16="http://schemas.microsoft.com/office/drawing/2014/main" id="{F7511DF4-5DB1-42C1-9CF9-40980B27D6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87000" y="5250434"/>
            <a:ext cx="1379525" cy="1246171"/>
          </a:xfrm>
          <a:prstGeom prst="rect">
            <a:avLst/>
          </a:prstGeom>
          <a:effectLst>
            <a:glow rad="101600">
              <a:schemeClr val="accent4">
                <a:satMod val="175000"/>
                <a:alpha val="40000"/>
              </a:schemeClr>
            </a:glow>
          </a:effectLst>
        </p:spPr>
      </p:pic>
      <p:pic>
        <p:nvPicPr>
          <p:cNvPr id="2" name="Picture 1" descr="Photograph of Donna Traynham">
            <a:extLst>
              <a:ext uri="{FF2B5EF4-FFF2-40B4-BE49-F238E27FC236}">
                <a16:creationId xmlns:a16="http://schemas.microsoft.com/office/drawing/2014/main" id="{E5BB4A50-9A0F-441E-8820-163540409D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87" y="1066800"/>
            <a:ext cx="2868089" cy="3725978"/>
          </a:xfrm>
          <a:prstGeom prst="rect">
            <a:avLst/>
          </a:prstGeom>
        </p:spPr>
      </p:pic>
    </p:spTree>
    <p:extLst>
      <p:ext uri="{BB962C8B-B14F-4D97-AF65-F5344CB8AC3E}">
        <p14:creationId xmlns:p14="http://schemas.microsoft.com/office/powerpoint/2010/main" val="1058010480"/>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DESE-231-70331</_dlc_DocId>
    <_dlc_DocIdUrl xmlns="733efe1c-5bbe-4968-87dc-d400e65c879f">
      <Url>https://sharepoint.doemass.org/ese/webteam/cps/_layouts/DocIdRedir.aspx?ID=DESE-231-70331</Url>
      <Description>DESE-231-70331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DropOffZoneRoutingForm</Edit>
  <New>DocumentLibraryForm</New>
</FormTemplates>
</file>

<file path=customXml/itemProps1.xml><?xml version="1.0" encoding="utf-8"?>
<ds:datastoreItem xmlns:ds="http://schemas.openxmlformats.org/officeDocument/2006/customXml" ds:itemID="{D69F6E63-A63B-45A2-97BA-6FFB14145CC7}">
  <ds:schemaRefs>
    <ds:schemaRef ds:uri="http://schemas.microsoft.com/sharepoint/events"/>
  </ds:schemaRefs>
</ds:datastoreItem>
</file>

<file path=customXml/itemProps2.xml><?xml version="1.0" encoding="utf-8"?>
<ds:datastoreItem xmlns:ds="http://schemas.openxmlformats.org/officeDocument/2006/customXml" ds:itemID="{AD18A784-2040-47CB-B43B-FA289D1521F6}">
  <ds:schemaRefs>
    <ds:schemaRef ds:uri="http://purl.org/dc/elements/1.1/"/>
    <ds:schemaRef ds:uri="http://schemas.microsoft.com/office/2006/metadata/properties"/>
    <ds:schemaRef ds:uri="0a4e05da-b9bc-4326-ad73-01ef31b95567"/>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733efe1c-5bbe-4968-87dc-d400e65c879f"/>
    <ds:schemaRef ds:uri="http://www.w3.org/XML/1998/namespace"/>
  </ds:schemaRefs>
</ds:datastoreItem>
</file>

<file path=customXml/itemProps3.xml><?xml version="1.0" encoding="utf-8"?>
<ds:datastoreItem xmlns:ds="http://schemas.openxmlformats.org/officeDocument/2006/customXml" ds:itemID="{411A4AD3-C796-44D4-949D-46D98815E4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30115E2-A62E-4B4D-908C-78678F4C91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1158</TotalTime>
  <Words>1035</Words>
  <Application>Microsoft Office PowerPoint</Application>
  <PresentationFormat>Widescreen</PresentationFormat>
  <Paragraphs>162</Paragraphs>
  <Slides>27</Slides>
  <Notes>16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27</vt:i4>
      </vt:variant>
    </vt:vector>
  </HeadingPairs>
  <TitlesOfParts>
    <vt:vector size="41" baseType="lpstr">
      <vt:lpstr>等线</vt:lpstr>
      <vt:lpstr>Arial</vt:lpstr>
      <vt:lpstr>Calibri</vt:lpstr>
      <vt:lpstr>Calibri Light</vt:lpstr>
      <vt:lpstr>Courier New</vt:lpstr>
      <vt:lpstr>Segoe</vt:lpstr>
      <vt:lpstr>Segoe SemiBold</vt:lpstr>
      <vt:lpstr>Segoe UI</vt:lpstr>
      <vt:lpstr>Segoe UI Semibold</vt:lpstr>
      <vt:lpstr>Symbol</vt:lpstr>
      <vt:lpstr>Wingdings</vt:lpstr>
      <vt:lpstr>ESE​​</vt:lpstr>
      <vt:lpstr>ESE PowerPoint Template 2017</vt:lpstr>
      <vt:lpstr>Office Theme</vt:lpstr>
      <vt:lpstr>Day 2: Supporting your Child’s Education</vt:lpstr>
      <vt:lpstr>Keynote: Family, School and Community Engagement Partnership Fundamentals</vt:lpstr>
      <vt:lpstr>Welcome to the first English Learner Parent Advisory Council Leadership Convening</vt:lpstr>
      <vt:lpstr>Welcome, Logistics, &amp; Introductions  Judith Magloire, Office of Language Acquisition</vt:lpstr>
      <vt:lpstr> WEBINAR REMINDERS</vt:lpstr>
      <vt:lpstr>Desired Outcomes</vt:lpstr>
      <vt:lpstr>ELPAC Convening Presenters: Day 2</vt:lpstr>
      <vt:lpstr> WEBINAR REMINDERS</vt:lpstr>
      <vt:lpstr>Keynote: Family, School and Community Engagement Partnership Fundamentals Donna Traynham, Early Learning Team Lead  </vt:lpstr>
      <vt:lpstr>The English Learner Parent Advisory Council (ELPAC) Leadership Convening</vt:lpstr>
      <vt:lpstr>Strengthening Partnerships A Framework for Prenatal through  Young Adulthood Family Engagement in Massachusetts  </vt:lpstr>
      <vt:lpstr>Framework Design</vt:lpstr>
      <vt:lpstr>Framework Guiding Principles</vt:lpstr>
      <vt:lpstr>Framework Elements</vt:lpstr>
      <vt:lpstr>Strengthening Capacity</vt:lpstr>
      <vt:lpstr>A Family Engagement Self-Assessment Tool</vt:lpstr>
      <vt:lpstr>MA Family, School and Community Partnerships Fundamentals – What Is It?</vt:lpstr>
      <vt:lpstr>Components of the Fundamentals Document</vt:lpstr>
      <vt:lpstr>Format and Key Features</vt:lpstr>
      <vt:lpstr>Building Capacity of Staff and Alignment with the Dual Capacity Framework</vt:lpstr>
      <vt:lpstr>Implementation Examples and  Strategies for Consideration</vt:lpstr>
      <vt:lpstr>What ideas do you have for  using the Fundamentals?</vt:lpstr>
      <vt:lpstr>Networking Parents with Parents/District with Districts</vt:lpstr>
      <vt:lpstr>Parents with Parents</vt:lpstr>
      <vt:lpstr>Educators with Educators</vt:lpstr>
      <vt:lpstr>Next Steps &amp; Survey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ELPAC Leadership Convening — Day 2 Presentations</dc:title>
  <dc:creator>DESE</dc:creator>
  <cp:lastModifiedBy>Zou, Dong (EOE)</cp:lastModifiedBy>
  <cp:revision>23</cp:revision>
  <dcterms:created xsi:type="dcterms:W3CDTF">2021-02-07T15:03:32Z</dcterms:created>
  <dcterms:modified xsi:type="dcterms:W3CDTF">2021-04-30T23:23:18Z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Apr 30 2021</vt:lpwstr>
  </property>
</Properties>
</file>