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notesMasterIdLst>
    <p:notesMasterId r:id="rId25"/>
  </p:notesMasterIdLst>
  <p:sldIdLst>
    <p:sldId id="256" r:id="rId6"/>
    <p:sldId id="280" r:id="rId7"/>
    <p:sldId id="259" r:id="rId8"/>
    <p:sldId id="281" r:id="rId9"/>
    <p:sldId id="260" r:id="rId10"/>
    <p:sldId id="262" r:id="rId11"/>
    <p:sldId id="263" r:id="rId12"/>
    <p:sldId id="264" r:id="rId13"/>
    <p:sldId id="267" r:id="rId14"/>
    <p:sldId id="268" r:id="rId15"/>
    <p:sldId id="271" r:id="rId16"/>
    <p:sldId id="272" r:id="rId17"/>
    <p:sldId id="274" r:id="rId18"/>
    <p:sldId id="276" r:id="rId19"/>
    <p:sldId id="275" r:id="rId20"/>
    <p:sldId id="277" r:id="rId21"/>
    <p:sldId id="279" r:id="rId22"/>
    <p:sldId id="278"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6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p:cViewPr varScale="1">
        <p:scale>
          <a:sx n="38" d="100"/>
          <a:sy n="38" d="100"/>
        </p:scale>
        <p:origin x="84" y="1308"/>
      </p:cViewPr>
      <p:guideLst>
        <p:guide orient="horz" pos="2160"/>
        <p:guide pos="3840"/>
      </p:guideLst>
    </p:cSldViewPr>
  </p:slideViewPr>
  <p:outlineViewPr>
    <p:cViewPr>
      <p:scale>
        <a:sx n="33" d="100"/>
        <a:sy n="33" d="100"/>
      </p:scale>
      <p:origin x="0" y="-15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1520B-B482-421D-9EE4-6BDD7C8825F2}"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6680C-64A9-4AAD-A146-B485FECF4D21}" type="slidenum">
              <a:rPr lang="en-US" smtClean="0"/>
              <a:t>‹#›</a:t>
            </a:fld>
            <a:endParaRPr lang="en-US"/>
          </a:p>
        </p:txBody>
      </p:sp>
    </p:spTree>
    <p:extLst>
      <p:ext uri="{BB962C8B-B14F-4D97-AF65-F5344CB8AC3E}">
        <p14:creationId xmlns:p14="http://schemas.microsoft.com/office/powerpoint/2010/main" val="110746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6680C-64A9-4AAD-A146-B485FECF4D21}" type="slidenum">
              <a:rPr lang="en-US" smtClean="0"/>
              <a:t>8</a:t>
            </a:fld>
            <a:endParaRPr lang="en-US"/>
          </a:p>
        </p:txBody>
      </p:sp>
    </p:spTree>
    <p:extLst>
      <p:ext uri="{BB962C8B-B14F-4D97-AF65-F5344CB8AC3E}">
        <p14:creationId xmlns:p14="http://schemas.microsoft.com/office/powerpoint/2010/main" val="241871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45D99A2-E031-4095-B58A-9BEDD3B6422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DA02-B810-4475-BF36-A626C5FB0455}" type="slidenum">
              <a:rPr lang="en-US" smtClean="0"/>
              <a:t>‹#›</a:t>
            </a:fld>
            <a:endParaRPr lang="en-US"/>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5D99A2-E031-4095-B58A-9BEDD3B6422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DA02-B810-4475-BF36-A626C5FB04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5D99A2-E031-4095-B58A-9BEDD3B6422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DA02-B810-4475-BF36-A626C5FB04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5D99A2-E031-4095-B58A-9BEDD3B6422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DA02-B810-4475-BF36-A626C5FB04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609600" y="4463568"/>
            <a:ext cx="110744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A45D99A2-E031-4095-B58A-9BEDD3B64222}" type="datetimeFigureOut">
              <a:rPr lang="en-US" smtClean="0"/>
              <a:t>3/16/2020</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FF45DA02-B810-4475-BF36-A626C5FB04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5D99A2-E031-4095-B58A-9BEDD3B64222}"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5DA02-B810-4475-BF36-A626C5FB04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5D99A2-E031-4095-B58A-9BEDD3B64222}"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5DA02-B810-4475-BF36-A626C5FB04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5D99A2-E031-4095-B58A-9BEDD3B64222}"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5DA02-B810-4475-BF36-A626C5FB04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D99A2-E031-4095-B58A-9BEDD3B64222}"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5DA02-B810-4475-BF36-A626C5FB04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5D99A2-E031-4095-B58A-9BEDD3B64222}"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5DA02-B810-4475-BF36-A626C5FB0455}" type="slidenum">
              <a:rPr lang="en-US" smtClean="0"/>
              <a:t>‹#›</a:t>
            </a:fld>
            <a:endParaRPr lang="en-US"/>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A45D99A2-E031-4095-B58A-9BEDD3B64222}"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5DA02-B810-4475-BF36-A626C5FB0455}" type="slidenum">
              <a:rPr lang="en-US" smtClean="0"/>
              <a:t>‹#›</a:t>
            </a:fld>
            <a:endParaRPr lang="en-US"/>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A45D99A2-E031-4095-B58A-9BEDD3B64222}" type="datetimeFigureOut">
              <a:rPr lang="en-US" smtClean="0"/>
              <a:t>3/16/2020</a:t>
            </a:fld>
            <a:endParaRPr lang="en-US"/>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FF45DA02-B810-4475-BF36-A626C5FB045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zApm7GfRtN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www.chompchomp.com/presentations/capitalization.ppt"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theirwordstheirway.blogspot.com/2010_02_01_archive.html" TargetMode="Externa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hyperlink" Target="http://tx.english-ch.com/teacher/ackie/level-a/pronouns-a/" TargetMode="External"/><Relationship Id="rId9" Type="http://schemas.openxmlformats.org/officeDocument/2006/relationships/image" Target="../media/image5.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www.chompchomp.com/presentations/capitalization.ppt"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theirwordstheirway.blogspot.com/2010_02_01_archive.html" TargetMode="Externa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hyperlink" Target="http://tx.english-ch.com/teacher/ackie/level-a/pronouns-a/" TargetMode="External"/><Relationship Id="rId9" Type="http://schemas.openxmlformats.org/officeDocument/2006/relationships/image" Target="../media/image5.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www.chompchomp.com/presentations/capitalization.ppt"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0" dirty="0">
                <a:solidFill>
                  <a:schemeClr val="bg1"/>
                </a:solidFill>
                <a:effectLst>
                  <a:outerShdw blurRad="38100" dist="38100" dir="2700000" algn="tl">
                    <a:srgbClr val="000000">
                      <a:alpha val="43137"/>
                    </a:srgbClr>
                  </a:outerShdw>
                </a:effectLst>
              </a:rPr>
              <a:t>Narrative Point-of-View</a:t>
            </a:r>
          </a:p>
        </p:txBody>
      </p:sp>
      <p:sp>
        <p:nvSpPr>
          <p:cNvPr id="5" name="Subtitle 4"/>
          <p:cNvSpPr>
            <a:spLocks noGrp="1"/>
          </p:cNvSpPr>
          <p:nvPr>
            <p:ph type="subTitle" idx="1"/>
          </p:nvPr>
        </p:nvSpPr>
        <p:spPr/>
        <p:txBody>
          <a:bodyPr/>
          <a:lstStyle/>
          <a:p>
            <a:r>
              <a:rPr lang="en-US" dirty="0"/>
              <a:t>First Person &amp; Third Person</a:t>
            </a:r>
          </a:p>
        </p:txBody>
      </p:sp>
    </p:spTree>
    <p:extLst>
      <p:ext uri="{BB962C8B-B14F-4D97-AF65-F5344CB8AC3E}">
        <p14:creationId xmlns:p14="http://schemas.microsoft.com/office/powerpoint/2010/main" val="307791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E6F9-F8DB-46CC-88FE-62E4714EE409}"/>
              </a:ext>
            </a:extLst>
          </p:cNvPr>
          <p:cNvSpPr>
            <a:spLocks noGrp="1"/>
          </p:cNvSpPr>
          <p:nvPr>
            <p:ph type="title"/>
          </p:nvPr>
        </p:nvSpPr>
        <p:spPr/>
        <p:txBody>
          <a:bodyPr>
            <a:normAutofit/>
          </a:bodyPr>
          <a:lstStyle/>
          <a:p>
            <a:r>
              <a:rPr lang="en-US" sz="100" dirty="0">
                <a:solidFill>
                  <a:schemeClr val="tx1">
                    <a:lumMod val="50000"/>
                  </a:schemeClr>
                </a:solidFill>
              </a:rPr>
              <a:t>Third person narrative</a:t>
            </a:r>
          </a:p>
        </p:txBody>
      </p:sp>
      <p:sp>
        <p:nvSpPr>
          <p:cNvPr id="9219" name="Rectangle 3"/>
          <p:cNvSpPr>
            <a:spLocks noGrp="1" noChangeArrowheads="1"/>
          </p:cNvSpPr>
          <p:nvPr>
            <p:ph idx="4294967295"/>
          </p:nvPr>
        </p:nvSpPr>
        <p:spPr>
          <a:xfrm>
            <a:off x="4081463" y="361950"/>
            <a:ext cx="8110537" cy="5287963"/>
          </a:xfrm>
        </p:spPr>
        <p:txBody>
          <a:bodyPr/>
          <a:lstStyle/>
          <a:p>
            <a:pPr>
              <a:lnSpc>
                <a:spcPct val="90000"/>
              </a:lnSpc>
              <a:buFontTx/>
              <a:buNone/>
            </a:pPr>
            <a:r>
              <a:rPr lang="en-US" altLang="en-US" b="1" u="sng" dirty="0"/>
              <a:t>Third-Person Narratives</a:t>
            </a:r>
          </a:p>
          <a:p>
            <a:pPr>
              <a:lnSpc>
                <a:spcPct val="90000"/>
              </a:lnSpc>
            </a:pPr>
            <a:r>
              <a:rPr lang="en-US" altLang="en-US" dirty="0"/>
              <a:t>Tells another person’s story or “his” or “her” story.</a:t>
            </a:r>
          </a:p>
          <a:p>
            <a:pPr>
              <a:lnSpc>
                <a:spcPct val="90000"/>
              </a:lnSpc>
            </a:pPr>
            <a:r>
              <a:rPr lang="en-US" altLang="en-US" dirty="0"/>
              <a:t>Calls characters by name</a:t>
            </a:r>
          </a:p>
          <a:p>
            <a:pPr>
              <a:lnSpc>
                <a:spcPct val="90000"/>
              </a:lnSpc>
              <a:buFontTx/>
              <a:buNone/>
            </a:pPr>
            <a:endParaRPr lang="en-US" altLang="en-US" sz="1800" b="1" dirty="0"/>
          </a:p>
          <a:p>
            <a:pPr>
              <a:lnSpc>
                <a:spcPct val="90000"/>
              </a:lnSpc>
              <a:buFontTx/>
              <a:buNone/>
            </a:pPr>
            <a:r>
              <a:rPr lang="en-US" altLang="en-US" b="1" u="sng" dirty="0"/>
              <a:t>Example</a:t>
            </a:r>
          </a:p>
          <a:p>
            <a:pPr algn="ctr">
              <a:lnSpc>
                <a:spcPct val="90000"/>
              </a:lnSpc>
              <a:buFontTx/>
              <a:buNone/>
            </a:pPr>
            <a:endParaRPr lang="en-US" altLang="en-US" sz="1200" dirty="0"/>
          </a:p>
          <a:p>
            <a:pPr>
              <a:lnSpc>
                <a:spcPct val="90000"/>
              </a:lnSpc>
              <a:buFontTx/>
              <a:buNone/>
            </a:pPr>
            <a:r>
              <a:rPr lang="en-US" altLang="en-US" dirty="0"/>
              <a:t>	</a:t>
            </a:r>
            <a:r>
              <a:rPr lang="en-US" altLang="en-US" b="1" i="1" dirty="0">
                <a:solidFill>
                  <a:srgbClr val="FF0000"/>
                </a:solidFill>
              </a:rPr>
              <a:t>Chris</a:t>
            </a:r>
            <a:r>
              <a:rPr lang="en-US" altLang="en-US" i="1" dirty="0"/>
              <a:t> loved basketball.  Everyday </a:t>
            </a:r>
            <a:r>
              <a:rPr lang="en-US" altLang="en-US" b="1" i="1" dirty="0">
                <a:solidFill>
                  <a:srgbClr val="FF0000"/>
                </a:solidFill>
              </a:rPr>
              <a:t>he</a:t>
            </a:r>
            <a:r>
              <a:rPr lang="en-US" altLang="en-US" i="1" dirty="0"/>
              <a:t> played after school.  When it got dark, </a:t>
            </a:r>
            <a:r>
              <a:rPr lang="en-US" altLang="en-US" b="1" i="1" dirty="0">
                <a:solidFill>
                  <a:srgbClr val="FF0000"/>
                </a:solidFill>
              </a:rPr>
              <a:t>he</a:t>
            </a:r>
            <a:r>
              <a:rPr lang="en-US" altLang="en-US" i="1" dirty="0"/>
              <a:t> watched it on TV.</a:t>
            </a:r>
          </a:p>
          <a:p>
            <a:pPr>
              <a:lnSpc>
                <a:spcPct val="90000"/>
              </a:lnSpc>
              <a:buFontTx/>
              <a:buNone/>
            </a:pPr>
            <a:endParaRPr lang="en-US" altLang="en-US" sz="2000" i="1" dirty="0"/>
          </a:p>
          <a:p>
            <a:pPr>
              <a:lnSpc>
                <a:spcPct val="90000"/>
              </a:lnSpc>
              <a:buFontTx/>
              <a:buNone/>
            </a:pPr>
            <a:r>
              <a:rPr lang="en-US" altLang="en-US" b="1" u="sng" dirty="0"/>
              <a:t>From whose perspective is the story told?</a:t>
            </a:r>
          </a:p>
          <a:p>
            <a:pPr>
              <a:lnSpc>
                <a:spcPct val="90000"/>
              </a:lnSpc>
              <a:buFontTx/>
              <a:buNone/>
            </a:pPr>
            <a:r>
              <a:rPr lang="en-US" altLang="en-US" sz="1400" dirty="0"/>
              <a:t> </a:t>
            </a:r>
          </a:p>
          <a:p>
            <a:pPr>
              <a:lnSpc>
                <a:spcPct val="90000"/>
              </a:lnSpc>
              <a:buFontTx/>
              <a:buNone/>
            </a:pPr>
            <a:r>
              <a:rPr lang="en-US" altLang="en-US" dirty="0"/>
              <a:t>In Third-Person the perspective of “he” or “she” is narrated.</a:t>
            </a:r>
          </a:p>
        </p:txBody>
      </p:sp>
      <p:sp>
        <p:nvSpPr>
          <p:cNvPr id="3" name="TextBox 2"/>
          <p:cNvSpPr txBox="1"/>
          <p:nvPr/>
        </p:nvSpPr>
        <p:spPr>
          <a:xfrm>
            <a:off x="141515" y="6488668"/>
            <a:ext cx="8534837" cy="307777"/>
          </a:xfrm>
          <a:prstGeom prst="rect">
            <a:avLst/>
          </a:prstGeom>
          <a:noFill/>
        </p:spPr>
        <p:txBody>
          <a:bodyPr wrap="none" rtlCol="0">
            <a:spAutoFit/>
          </a:bodyPr>
          <a:lstStyle/>
          <a:p>
            <a:r>
              <a:rPr lang="en-US" sz="1400" b="1" dirty="0"/>
              <a:t>Source</a:t>
            </a:r>
            <a:r>
              <a:rPr lang="en-US" sz="1400" dirty="0"/>
              <a:t>:  http://www.ereadingworksheets.com/point-of-view-worksheets/first-second-and-third-person-lesson.ppt</a:t>
            </a:r>
          </a:p>
        </p:txBody>
      </p:sp>
      <p:sp>
        <p:nvSpPr>
          <p:cNvPr id="4" name="Content Placeholder 2"/>
          <p:cNvSpPr txBox="1">
            <a:spLocks/>
          </p:cNvSpPr>
          <p:nvPr/>
        </p:nvSpPr>
        <p:spPr>
          <a:xfrm>
            <a:off x="465859" y="362528"/>
            <a:ext cx="2773136" cy="5936672"/>
          </a:xfrm>
          <a:prstGeom prst="rect">
            <a:avLst/>
          </a:prstGeom>
          <a:ln>
            <a:solidFill>
              <a:srgbClr val="FF0000"/>
            </a:solidFill>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buFont typeface="Wingdings" panose="05000000000000000000" pitchFamily="2" charset="2"/>
              <a:buNone/>
              <a:defRPr/>
            </a:pPr>
            <a:r>
              <a:rPr lang="en-US" sz="2800" u="sng" dirty="0">
                <a:solidFill>
                  <a:schemeClr val="accent5"/>
                </a:solidFill>
                <a:latin typeface="Arial Black" pitchFamily="34" charset="0"/>
              </a:rPr>
              <a:t>Third Person Pronouns</a:t>
            </a:r>
          </a:p>
          <a:p>
            <a:pPr>
              <a:defRPr/>
            </a:pPr>
            <a:endParaRPr lang="en-US" dirty="0">
              <a:effectLst>
                <a:outerShdw blurRad="38100" dist="38100" dir="2700000" algn="tl">
                  <a:srgbClr val="000000">
                    <a:alpha val="43137"/>
                  </a:srgbClr>
                </a:outerShdw>
              </a:effectLst>
            </a:endParaRPr>
          </a:p>
          <a:p>
            <a:pPr>
              <a:defRPr/>
            </a:pPr>
            <a:r>
              <a:rPr lang="en-US" dirty="0">
                <a:effectLst>
                  <a:outerShdw blurRad="38100" dist="38100" dir="2700000" algn="tl">
                    <a:srgbClr val="000000">
                      <a:alpha val="43137"/>
                    </a:srgbClr>
                  </a:outerShdw>
                </a:effectLst>
              </a:rPr>
              <a:t>He, she, it</a:t>
            </a:r>
          </a:p>
          <a:p>
            <a:pPr>
              <a:defRPr/>
            </a:pPr>
            <a:r>
              <a:rPr lang="en-US" dirty="0">
                <a:effectLst>
                  <a:outerShdw blurRad="38100" dist="38100" dir="2700000" algn="tl">
                    <a:srgbClr val="000000">
                      <a:alpha val="43137"/>
                    </a:srgbClr>
                  </a:outerShdw>
                </a:effectLst>
              </a:rPr>
              <a:t>Her, his, its</a:t>
            </a:r>
          </a:p>
          <a:p>
            <a:pPr>
              <a:defRPr/>
            </a:pPr>
            <a:r>
              <a:rPr lang="en-US" dirty="0">
                <a:effectLst>
                  <a:outerShdw blurRad="38100" dist="38100" dir="2700000" algn="tl">
                    <a:srgbClr val="000000">
                      <a:alpha val="43137"/>
                    </a:srgbClr>
                  </a:outerShdw>
                </a:effectLst>
              </a:rPr>
              <a:t>His, hers, its</a:t>
            </a:r>
          </a:p>
          <a:p>
            <a:pPr>
              <a:defRPr/>
            </a:pPr>
            <a:r>
              <a:rPr lang="en-US" dirty="0">
                <a:effectLst>
                  <a:outerShdw blurRad="38100" dist="38100" dir="2700000" algn="tl">
                    <a:srgbClr val="000000">
                      <a:alpha val="43137"/>
                    </a:srgbClr>
                  </a:outerShdw>
                </a:effectLst>
              </a:rPr>
              <a:t>Their, theirs</a:t>
            </a:r>
          </a:p>
          <a:p>
            <a:pPr>
              <a:defRPr/>
            </a:pPr>
            <a:r>
              <a:rPr lang="en-US" dirty="0">
                <a:effectLst>
                  <a:outerShdw blurRad="38100" dist="38100" dir="2700000" algn="tl">
                    <a:srgbClr val="000000">
                      <a:alpha val="43137"/>
                    </a:srgbClr>
                  </a:outerShdw>
                </a:effectLst>
              </a:rPr>
              <a:t>They</a:t>
            </a:r>
          </a:p>
          <a:p>
            <a:pPr>
              <a:defRPr/>
            </a:pPr>
            <a:r>
              <a:rPr lang="en-US" dirty="0">
                <a:effectLst>
                  <a:outerShdw blurRad="38100" dist="38100" dir="2700000" algn="tl">
                    <a:srgbClr val="000000">
                      <a:alpha val="43137"/>
                    </a:srgbClr>
                  </a:outerShdw>
                </a:effectLst>
              </a:rPr>
              <a:t>them</a:t>
            </a:r>
          </a:p>
        </p:txBody>
      </p:sp>
    </p:spTree>
    <p:extLst>
      <p:ext uri="{BB962C8B-B14F-4D97-AF65-F5344CB8AC3E}">
        <p14:creationId xmlns:p14="http://schemas.microsoft.com/office/powerpoint/2010/main" val="28625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600"/>
                            </p:stCondLst>
                            <p:childTnLst>
                              <p:par>
                                <p:cTn id="16" presetID="2" presetClass="entr" presetSubtype="8" fill="hold" grpId="0" nodeType="afterEffect">
                                  <p:stCondLst>
                                    <p:cond delay="0"/>
                                  </p:stCondLst>
                                  <p:iterate type="wd">
                                    <p:tmPct val="10000"/>
                                  </p:iterate>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1300"/>
                            </p:stCondLst>
                            <p:childTnLst>
                              <p:par>
                                <p:cTn id="21" presetID="2" presetClass="entr" presetSubtype="8" fill="hold" grpId="0" nodeType="afterEffect">
                                  <p:stCondLst>
                                    <p:cond delay="0"/>
                                  </p:stCondLst>
                                  <p:iterate type="wd">
                                    <p:tmPct val="10000"/>
                                  </p:iterate>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iterate type="wd">
                                    <p:tmPct val="10000"/>
                                  </p:iterate>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2700"/>
                            </p:stCondLst>
                            <p:childTnLst>
                              <p:par>
                                <p:cTn id="31" presetID="2" presetClass="entr" presetSubtype="8" fill="hold" grpId="0" nodeType="afterEffect">
                                  <p:stCondLst>
                                    <p:cond delay="0"/>
                                  </p:stCondLst>
                                  <p:iterate type="wd">
                                    <p:tmPct val="10000"/>
                                  </p:iterate>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3300"/>
                            </p:stCondLst>
                            <p:childTnLst>
                              <p:par>
                                <p:cTn id="36" presetID="2" presetClass="entr" presetSubtype="8" fill="hold" grpId="0" nodeType="afterEffect">
                                  <p:stCondLst>
                                    <p:cond delay="0"/>
                                  </p:stCondLst>
                                  <p:iterate type="wd">
                                    <p:tmPct val="10000"/>
                                  </p:iterate>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iterate type="wd">
                                    <p:tmPct val="10000"/>
                                  </p:iterate>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274638"/>
            <a:ext cx="8229600" cy="792162"/>
          </a:xfrm>
        </p:spPr>
        <p:txBody>
          <a:bodyPr/>
          <a:lstStyle/>
          <a:p>
            <a:r>
              <a:rPr lang="en-US" altLang="en-US" b="1" dirty="0"/>
              <a:t>Remember!</a:t>
            </a:r>
          </a:p>
        </p:txBody>
      </p:sp>
      <p:sp>
        <p:nvSpPr>
          <p:cNvPr id="13315" name="Rectangle 3"/>
          <p:cNvSpPr>
            <a:spLocks noGrp="1" noChangeArrowheads="1"/>
          </p:cNvSpPr>
          <p:nvPr>
            <p:ph idx="1"/>
          </p:nvPr>
        </p:nvSpPr>
        <p:spPr>
          <a:xfrm>
            <a:off x="1981200" y="4876801"/>
            <a:ext cx="8229600" cy="1706563"/>
          </a:xfrm>
        </p:spPr>
        <p:txBody>
          <a:bodyPr/>
          <a:lstStyle/>
          <a:p>
            <a:pPr>
              <a:lnSpc>
                <a:spcPct val="90000"/>
              </a:lnSpc>
              <a:buFontTx/>
              <a:buNone/>
            </a:pPr>
            <a:r>
              <a:rPr lang="en-US" altLang="en-US" b="1" dirty="0"/>
              <a:t>“I”</a:t>
            </a:r>
            <a:r>
              <a:rPr lang="en-US" altLang="en-US" dirty="0"/>
              <a:t> am the </a:t>
            </a:r>
            <a:r>
              <a:rPr lang="en-US" altLang="en-US" b="1" dirty="0"/>
              <a:t>first-person</a:t>
            </a:r>
            <a:r>
              <a:rPr lang="en-US" altLang="en-US" dirty="0"/>
              <a:t> in the story.</a:t>
            </a:r>
          </a:p>
          <a:p>
            <a:pPr>
              <a:lnSpc>
                <a:spcPct val="90000"/>
              </a:lnSpc>
              <a:buFontTx/>
              <a:buNone/>
            </a:pPr>
            <a:r>
              <a:rPr lang="en-US" altLang="en-US" dirty="0"/>
              <a:t>“</a:t>
            </a:r>
            <a:r>
              <a:rPr lang="en-US" altLang="en-US" b="1" dirty="0"/>
              <a:t>He</a:t>
            </a:r>
            <a:r>
              <a:rPr lang="en-US" altLang="en-US" dirty="0"/>
              <a:t>” and “</a:t>
            </a:r>
            <a:r>
              <a:rPr lang="en-US" altLang="en-US" b="1" dirty="0"/>
              <a:t>she</a:t>
            </a:r>
            <a:r>
              <a:rPr lang="en-US" altLang="en-US" dirty="0"/>
              <a:t>” are the </a:t>
            </a:r>
            <a:r>
              <a:rPr lang="en-US" altLang="en-US" b="1" dirty="0"/>
              <a:t>third</a:t>
            </a:r>
            <a:r>
              <a:rPr lang="en-US" altLang="en-US" dirty="0"/>
              <a:t>.</a:t>
            </a:r>
          </a:p>
        </p:txBody>
      </p:sp>
      <p:sp>
        <p:nvSpPr>
          <p:cNvPr id="13318" name="Rectangle 6" descr="Rectangle enclosing both &quot;I&quot; and &quot;He &amp; She,&quot; indicating that all are characters in the story"/>
          <p:cNvSpPr>
            <a:spLocks noChangeArrowheads="1"/>
          </p:cNvSpPr>
          <p:nvPr/>
        </p:nvSpPr>
        <p:spPr bwMode="auto">
          <a:xfrm>
            <a:off x="3429000" y="1295400"/>
            <a:ext cx="5029200" cy="335280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Oval 8"/>
          <p:cNvSpPr>
            <a:spLocks noChangeArrowheads="1"/>
          </p:cNvSpPr>
          <p:nvPr/>
        </p:nvSpPr>
        <p:spPr bwMode="auto">
          <a:xfrm>
            <a:off x="3962400" y="2064544"/>
            <a:ext cx="2133600" cy="1981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“I”</a:t>
            </a:r>
          </a:p>
          <a:p>
            <a:pPr algn="ctr"/>
            <a:r>
              <a:rPr lang="en-US" altLang="en-US" sz="2400" b="1"/>
              <a:t>First-Person</a:t>
            </a:r>
          </a:p>
        </p:txBody>
      </p:sp>
      <p:sp>
        <p:nvSpPr>
          <p:cNvPr id="13321" name="Oval 9"/>
          <p:cNvSpPr>
            <a:spLocks noChangeArrowheads="1"/>
          </p:cNvSpPr>
          <p:nvPr/>
        </p:nvSpPr>
        <p:spPr bwMode="auto">
          <a:xfrm>
            <a:off x="6085114" y="2031206"/>
            <a:ext cx="2133600" cy="2047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t>“He” &amp; “She”</a:t>
            </a:r>
          </a:p>
          <a:p>
            <a:pPr algn="ctr"/>
            <a:r>
              <a:rPr lang="en-US" altLang="en-US" sz="2400" b="1" dirty="0"/>
              <a:t>Third-Person</a:t>
            </a:r>
          </a:p>
        </p:txBody>
      </p:sp>
      <p:sp>
        <p:nvSpPr>
          <p:cNvPr id="13319" name="Text Box 7"/>
          <p:cNvSpPr txBox="1">
            <a:spLocks noChangeArrowheads="1"/>
          </p:cNvSpPr>
          <p:nvPr/>
        </p:nvSpPr>
        <p:spPr bwMode="auto">
          <a:xfrm>
            <a:off x="3962400" y="1295401"/>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The Story</a:t>
            </a:r>
          </a:p>
        </p:txBody>
      </p:sp>
      <p:sp>
        <p:nvSpPr>
          <p:cNvPr id="9" name="TextBox 8"/>
          <p:cNvSpPr txBox="1"/>
          <p:nvPr/>
        </p:nvSpPr>
        <p:spPr>
          <a:xfrm>
            <a:off x="141515" y="6488668"/>
            <a:ext cx="8534837" cy="307777"/>
          </a:xfrm>
          <a:prstGeom prst="rect">
            <a:avLst/>
          </a:prstGeom>
          <a:noFill/>
        </p:spPr>
        <p:txBody>
          <a:bodyPr wrap="none" rtlCol="0">
            <a:spAutoFit/>
          </a:bodyPr>
          <a:lstStyle/>
          <a:p>
            <a:r>
              <a:rPr lang="en-US" sz="1400" b="1" dirty="0"/>
              <a:t>Source</a:t>
            </a:r>
            <a:r>
              <a:rPr lang="en-US" sz="1400" dirty="0"/>
              <a:t>:  http://www.ereadingworksheets.com/point-of-view-worksheets/first-second-and-third-person-lesson.ppt</a:t>
            </a:r>
          </a:p>
        </p:txBody>
      </p:sp>
    </p:spTree>
    <p:extLst>
      <p:ext uri="{BB962C8B-B14F-4D97-AF65-F5344CB8AC3E}">
        <p14:creationId xmlns:p14="http://schemas.microsoft.com/office/powerpoint/2010/main" val="3761364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318"/>
                                        </p:tgtEl>
                                        <p:attrNameLst>
                                          <p:attrName>style.visibility</p:attrName>
                                        </p:attrNameLst>
                                      </p:cBhvr>
                                      <p:to>
                                        <p:strVal val="visible"/>
                                      </p:to>
                                    </p:set>
                                    <p:anim calcmode="lin" valueType="num">
                                      <p:cBhvr>
                                        <p:cTn id="14" dur="500" fill="hold"/>
                                        <p:tgtEl>
                                          <p:spTgt spid="13318"/>
                                        </p:tgtEl>
                                        <p:attrNameLst>
                                          <p:attrName>ppt_w</p:attrName>
                                        </p:attrNameLst>
                                      </p:cBhvr>
                                      <p:tavLst>
                                        <p:tav tm="0">
                                          <p:val>
                                            <p:fltVal val="0"/>
                                          </p:val>
                                        </p:tav>
                                        <p:tav tm="100000">
                                          <p:val>
                                            <p:strVal val="#ppt_w"/>
                                          </p:val>
                                        </p:tav>
                                      </p:tavLst>
                                    </p:anim>
                                    <p:anim calcmode="lin" valueType="num">
                                      <p:cBhvr>
                                        <p:cTn id="15" dur="500" fill="hold"/>
                                        <p:tgtEl>
                                          <p:spTgt spid="13318"/>
                                        </p:tgtEl>
                                        <p:attrNameLst>
                                          <p:attrName>ppt_h</p:attrName>
                                        </p:attrNameLst>
                                      </p:cBhvr>
                                      <p:tavLst>
                                        <p:tav tm="0">
                                          <p:val>
                                            <p:fltVal val="0"/>
                                          </p:val>
                                        </p:tav>
                                        <p:tav tm="100000">
                                          <p:val>
                                            <p:strVal val="#ppt_h"/>
                                          </p:val>
                                        </p:tav>
                                      </p:tavLst>
                                    </p:anim>
                                    <p:animEffect transition="in" filter="fade">
                                      <p:cBhvr>
                                        <p:cTn id="16" dur="500"/>
                                        <p:tgtEl>
                                          <p:spTgt spid="13318"/>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500" fill="hold"/>
                                        <p:tgtEl>
                                          <p:spTgt spid="13319"/>
                                        </p:tgtEl>
                                        <p:attrNameLst>
                                          <p:attrName>ppt_w</p:attrName>
                                        </p:attrNameLst>
                                      </p:cBhvr>
                                      <p:tavLst>
                                        <p:tav tm="0">
                                          <p:val>
                                            <p:fltVal val="0"/>
                                          </p:val>
                                        </p:tav>
                                        <p:tav tm="100000">
                                          <p:val>
                                            <p:strVal val="#ppt_w"/>
                                          </p:val>
                                        </p:tav>
                                      </p:tavLst>
                                    </p:anim>
                                    <p:anim calcmode="lin" valueType="num">
                                      <p:cBhvr>
                                        <p:cTn id="20" dur="500" fill="hold"/>
                                        <p:tgtEl>
                                          <p:spTgt spid="13319"/>
                                        </p:tgtEl>
                                        <p:attrNameLst>
                                          <p:attrName>ppt_h</p:attrName>
                                        </p:attrNameLst>
                                      </p:cBhvr>
                                      <p:tavLst>
                                        <p:tav tm="0">
                                          <p:val>
                                            <p:fltVal val="0"/>
                                          </p:val>
                                        </p:tav>
                                        <p:tav tm="100000">
                                          <p:val>
                                            <p:strVal val="#ppt_h"/>
                                          </p:val>
                                        </p:tav>
                                      </p:tavLst>
                                    </p:anim>
                                    <p:animEffect transition="in" filter="fade">
                                      <p:cBhvr>
                                        <p:cTn id="21" dur="500"/>
                                        <p:tgtEl>
                                          <p:spTgt spid="13319"/>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3320"/>
                                        </p:tgtEl>
                                        <p:attrNameLst>
                                          <p:attrName>style.visibility</p:attrName>
                                        </p:attrNameLst>
                                      </p:cBhvr>
                                      <p:to>
                                        <p:strVal val="visible"/>
                                      </p:to>
                                    </p:set>
                                    <p:anim calcmode="lin" valueType="num">
                                      <p:cBhvr>
                                        <p:cTn id="24" dur="500" fill="hold"/>
                                        <p:tgtEl>
                                          <p:spTgt spid="13320"/>
                                        </p:tgtEl>
                                        <p:attrNameLst>
                                          <p:attrName>ppt_w</p:attrName>
                                        </p:attrNameLst>
                                      </p:cBhvr>
                                      <p:tavLst>
                                        <p:tav tm="0">
                                          <p:val>
                                            <p:fltVal val="0"/>
                                          </p:val>
                                        </p:tav>
                                        <p:tav tm="100000">
                                          <p:val>
                                            <p:strVal val="#ppt_w"/>
                                          </p:val>
                                        </p:tav>
                                      </p:tavLst>
                                    </p:anim>
                                    <p:anim calcmode="lin" valueType="num">
                                      <p:cBhvr>
                                        <p:cTn id="25" dur="500" fill="hold"/>
                                        <p:tgtEl>
                                          <p:spTgt spid="13320"/>
                                        </p:tgtEl>
                                        <p:attrNameLst>
                                          <p:attrName>ppt_h</p:attrName>
                                        </p:attrNameLst>
                                      </p:cBhvr>
                                      <p:tavLst>
                                        <p:tav tm="0">
                                          <p:val>
                                            <p:fltVal val="0"/>
                                          </p:val>
                                        </p:tav>
                                        <p:tav tm="100000">
                                          <p:val>
                                            <p:strVal val="#ppt_h"/>
                                          </p:val>
                                        </p:tav>
                                      </p:tavLst>
                                    </p:anim>
                                    <p:animEffect transition="in" filter="fade">
                                      <p:cBhvr>
                                        <p:cTn id="26" dur="500"/>
                                        <p:tgtEl>
                                          <p:spTgt spid="133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3315">
                                            <p:txEl>
                                              <p:pRg st="0" end="0"/>
                                            </p:txEl>
                                          </p:spTgt>
                                        </p:tgtEl>
                                        <p:attrNameLst>
                                          <p:attrName>style.visibility</p:attrName>
                                        </p:attrNameLst>
                                      </p:cBhvr>
                                      <p:to>
                                        <p:strVal val="visible"/>
                                      </p:to>
                                    </p:set>
                                    <p:anim calcmode="lin" valueType="num">
                                      <p:cBhvr>
                                        <p:cTn id="31"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3315">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3315">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3315">
                                            <p:txEl>
                                              <p:pRg st="1" end="1"/>
                                            </p:txEl>
                                          </p:spTgt>
                                        </p:tgtEl>
                                        <p:attrNameLst>
                                          <p:attrName>style.visibility</p:attrName>
                                        </p:attrNameLst>
                                      </p:cBhvr>
                                      <p:to>
                                        <p:strVal val="visible"/>
                                      </p:to>
                                    </p:set>
                                    <p:anim calcmode="lin" valueType="num">
                                      <p:cBhvr>
                                        <p:cTn id="38"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13315">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13315">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3321"/>
                                        </p:tgtEl>
                                        <p:attrNameLst>
                                          <p:attrName>style.visibility</p:attrName>
                                        </p:attrNameLst>
                                      </p:cBhvr>
                                      <p:to>
                                        <p:strVal val="visible"/>
                                      </p:to>
                                    </p:set>
                                    <p:anim calcmode="lin" valueType="num">
                                      <p:cBhvr>
                                        <p:cTn id="45" dur="500" fill="hold"/>
                                        <p:tgtEl>
                                          <p:spTgt spid="13321"/>
                                        </p:tgtEl>
                                        <p:attrNameLst>
                                          <p:attrName>ppt_w</p:attrName>
                                        </p:attrNameLst>
                                      </p:cBhvr>
                                      <p:tavLst>
                                        <p:tav tm="0">
                                          <p:val>
                                            <p:fltVal val="0"/>
                                          </p:val>
                                        </p:tav>
                                        <p:tav tm="100000">
                                          <p:val>
                                            <p:strVal val="#ppt_w"/>
                                          </p:val>
                                        </p:tav>
                                      </p:tavLst>
                                    </p:anim>
                                    <p:anim calcmode="lin" valueType="num">
                                      <p:cBhvr>
                                        <p:cTn id="46" dur="500" fill="hold"/>
                                        <p:tgtEl>
                                          <p:spTgt spid="13321"/>
                                        </p:tgtEl>
                                        <p:attrNameLst>
                                          <p:attrName>ppt_h</p:attrName>
                                        </p:attrNameLst>
                                      </p:cBhvr>
                                      <p:tavLst>
                                        <p:tav tm="0">
                                          <p:val>
                                            <p:fltVal val="0"/>
                                          </p:val>
                                        </p:tav>
                                        <p:tav tm="100000">
                                          <p:val>
                                            <p:strVal val="#ppt_h"/>
                                          </p:val>
                                        </p:tav>
                                      </p:tavLst>
                                    </p:anim>
                                    <p:animEffect transition="in" filter="fade">
                                      <p:cBhvr>
                                        <p:cTn id="47"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P spid="13318" grpId="0" animBg="1"/>
      <p:bldP spid="13320" grpId="0" animBg="1"/>
      <p:bldP spid="13321" grpId="0" animBg="1"/>
      <p:bldP spid="133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7164" y="274638"/>
            <a:ext cx="9813636" cy="792162"/>
          </a:xfrm>
        </p:spPr>
        <p:txBody>
          <a:bodyPr/>
          <a:lstStyle/>
          <a:p>
            <a:r>
              <a:rPr lang="en-US" altLang="en-US" b="1" dirty="0">
                <a:solidFill>
                  <a:schemeClr val="accent5"/>
                </a:solidFill>
              </a:rPr>
              <a:t>Practice</a:t>
            </a:r>
          </a:p>
        </p:txBody>
      </p:sp>
      <p:sp>
        <p:nvSpPr>
          <p:cNvPr id="10243" name="Rectangle 3"/>
          <p:cNvSpPr>
            <a:spLocks noGrp="1" noChangeArrowheads="1"/>
          </p:cNvSpPr>
          <p:nvPr>
            <p:ph idx="1"/>
          </p:nvPr>
        </p:nvSpPr>
        <p:spPr>
          <a:xfrm>
            <a:off x="517236" y="1219200"/>
            <a:ext cx="9845964" cy="5334000"/>
          </a:xfrm>
        </p:spPr>
        <p:txBody>
          <a:bodyPr>
            <a:normAutofit/>
          </a:bodyPr>
          <a:lstStyle/>
          <a:p>
            <a:pPr>
              <a:buFontTx/>
              <a:buNone/>
            </a:pPr>
            <a:r>
              <a:rPr lang="en-US" altLang="en-US" dirty="0"/>
              <a:t>	I will read five short texts.  You and a partner will try to tell if the narrator’s perspective is first or third-person in each text.</a:t>
            </a:r>
          </a:p>
          <a:p>
            <a:pPr>
              <a:buFontTx/>
              <a:buNone/>
            </a:pPr>
            <a:endParaRPr lang="en-US" altLang="en-US" sz="2000" dirty="0"/>
          </a:p>
          <a:p>
            <a:pPr marL="457200" indent="-457200">
              <a:buFontTx/>
              <a:buAutoNum type="arabicPeriod"/>
            </a:pPr>
            <a:r>
              <a:rPr lang="en-US" altLang="en-US" b="1" dirty="0"/>
              <a:t>___________________________________</a:t>
            </a:r>
          </a:p>
          <a:p>
            <a:pPr marL="457200" indent="-457200">
              <a:buFontTx/>
              <a:buAutoNum type="arabicPeriod"/>
            </a:pPr>
            <a:endParaRPr lang="en-US" altLang="en-US" b="1" dirty="0"/>
          </a:p>
          <a:p>
            <a:pPr marL="0" indent="0">
              <a:buNone/>
            </a:pPr>
            <a:r>
              <a:rPr lang="en-US" altLang="en-US" b="1" dirty="0"/>
              <a:t>2. ___________________________________</a:t>
            </a:r>
          </a:p>
          <a:p>
            <a:pPr marL="0" indent="0">
              <a:buFontTx/>
              <a:buNone/>
            </a:pPr>
            <a:endParaRPr lang="en-US" altLang="en-US" b="1" dirty="0"/>
          </a:p>
          <a:p>
            <a:pPr marL="0" indent="0">
              <a:buNone/>
            </a:pPr>
            <a:r>
              <a:rPr lang="en-US" altLang="en-US" b="1" dirty="0"/>
              <a:t>3. ___________________________________</a:t>
            </a:r>
          </a:p>
          <a:p>
            <a:pPr marL="0" indent="0">
              <a:buFontTx/>
              <a:buNone/>
            </a:pPr>
            <a:endParaRPr lang="en-US" altLang="en-US" b="1" dirty="0"/>
          </a:p>
          <a:p>
            <a:pPr marL="0" indent="0">
              <a:buNone/>
            </a:pPr>
            <a:r>
              <a:rPr lang="en-US" altLang="en-US" b="1" dirty="0"/>
              <a:t>4. ___________________________________</a:t>
            </a:r>
          </a:p>
          <a:p>
            <a:pPr marL="0" indent="0">
              <a:buFontTx/>
              <a:buNone/>
            </a:pPr>
            <a:endParaRPr lang="en-US" altLang="en-US" b="1" dirty="0"/>
          </a:p>
          <a:p>
            <a:pPr marL="0" indent="0">
              <a:buNone/>
            </a:pPr>
            <a:r>
              <a:rPr lang="en-US" altLang="en-US" b="1" dirty="0"/>
              <a:t>5. ___________________________________</a:t>
            </a:r>
          </a:p>
          <a:p>
            <a:pPr marL="0" indent="0">
              <a:buFontTx/>
              <a:buNone/>
            </a:pPr>
            <a:endParaRPr lang="en-US" altLang="en-US" b="1" dirty="0"/>
          </a:p>
        </p:txBody>
      </p:sp>
      <p:sp>
        <p:nvSpPr>
          <p:cNvPr id="5" name="TextBox 4"/>
          <p:cNvSpPr txBox="1"/>
          <p:nvPr/>
        </p:nvSpPr>
        <p:spPr>
          <a:xfrm>
            <a:off x="141515" y="6488668"/>
            <a:ext cx="8534837" cy="307777"/>
          </a:xfrm>
          <a:prstGeom prst="rect">
            <a:avLst/>
          </a:prstGeom>
          <a:noFill/>
        </p:spPr>
        <p:txBody>
          <a:bodyPr wrap="none" rtlCol="0">
            <a:spAutoFit/>
          </a:bodyPr>
          <a:lstStyle/>
          <a:p>
            <a:r>
              <a:rPr lang="en-US" sz="1400" b="1" dirty="0"/>
              <a:t>Source</a:t>
            </a:r>
            <a:r>
              <a:rPr lang="en-US" sz="1400" dirty="0"/>
              <a:t>:  http://www.ereadingworksheets.com/point-of-view-worksheets/first-second-and-third-person-lesson.ppt</a:t>
            </a:r>
          </a:p>
        </p:txBody>
      </p:sp>
    </p:spTree>
    <p:extLst>
      <p:ext uri="{BB962C8B-B14F-4D97-AF65-F5344CB8AC3E}">
        <p14:creationId xmlns:p14="http://schemas.microsoft.com/office/powerpoint/2010/main" val="292687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1. - First or Third Person? </a:t>
            </a:r>
          </a:p>
        </p:txBody>
      </p:sp>
      <p:sp>
        <p:nvSpPr>
          <p:cNvPr id="3" name="Content Placeholder 2"/>
          <p:cNvSpPr>
            <a:spLocks noGrp="1"/>
          </p:cNvSpPr>
          <p:nvPr>
            <p:ph idx="1"/>
          </p:nvPr>
        </p:nvSpPr>
        <p:spPr/>
        <p:txBody>
          <a:bodyPr>
            <a:normAutofit fontScale="92500"/>
          </a:bodyPr>
          <a:lstStyle/>
          <a:p>
            <a:pPr marL="365760" lvl="1" indent="0">
              <a:lnSpc>
                <a:spcPct val="200000"/>
              </a:lnSpc>
              <a:buNone/>
            </a:pPr>
            <a:r>
              <a:rPr lang="en-US" sz="3200" i="1" dirty="0"/>
              <a:t>	Tom went to the library to get a new book. He browsed the rows and rows of books. He liked reading mysteries and pretending he was a detective in the story. He spotted a new mystery book on the shelf. Instantly, he knew he had to read the book.</a:t>
            </a:r>
          </a:p>
        </p:txBody>
      </p:sp>
    </p:spTree>
    <p:extLst>
      <p:ext uri="{BB962C8B-B14F-4D97-AF65-F5344CB8AC3E}">
        <p14:creationId xmlns:p14="http://schemas.microsoft.com/office/powerpoint/2010/main" val="2671605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2. - First or Third Person? </a:t>
            </a:r>
          </a:p>
        </p:txBody>
      </p:sp>
      <p:sp>
        <p:nvSpPr>
          <p:cNvPr id="3" name="Content Placeholder 2"/>
          <p:cNvSpPr>
            <a:spLocks noGrp="1"/>
          </p:cNvSpPr>
          <p:nvPr>
            <p:ph idx="1"/>
          </p:nvPr>
        </p:nvSpPr>
        <p:spPr/>
        <p:txBody>
          <a:bodyPr>
            <a:normAutofit fontScale="92500"/>
          </a:bodyPr>
          <a:lstStyle/>
          <a:p>
            <a:pPr marL="365760" lvl="1" indent="0">
              <a:lnSpc>
                <a:spcPct val="200000"/>
              </a:lnSpc>
              <a:buNone/>
            </a:pPr>
            <a:r>
              <a:rPr lang="en-US" sz="3200" i="1" dirty="0"/>
              <a:t>	Nathan walked into the salon, and rested his fingers on the trunk. When he was younger, Mama had made him promise he would never go near it. He was taller now and strong enough to open the lid. With care, he raised the lid and lifted out the package.</a:t>
            </a:r>
          </a:p>
        </p:txBody>
      </p:sp>
      <p:sp>
        <p:nvSpPr>
          <p:cNvPr id="4" name="TextBox 3"/>
          <p:cNvSpPr txBox="1"/>
          <p:nvPr/>
        </p:nvSpPr>
        <p:spPr>
          <a:xfrm>
            <a:off x="304800" y="6253018"/>
            <a:ext cx="4574842" cy="307777"/>
          </a:xfrm>
          <a:prstGeom prst="rect">
            <a:avLst/>
          </a:prstGeom>
          <a:noFill/>
        </p:spPr>
        <p:txBody>
          <a:bodyPr wrap="none" rtlCol="0">
            <a:spAutoFit/>
          </a:bodyPr>
          <a:lstStyle/>
          <a:p>
            <a:r>
              <a:rPr lang="en-US" sz="1400" dirty="0"/>
              <a:t>Abridged from: </a:t>
            </a:r>
            <a:r>
              <a:rPr lang="en-US" sz="1400" u="sng" dirty="0"/>
              <a:t>The Dreamer</a:t>
            </a:r>
            <a:r>
              <a:rPr lang="en-US" sz="1400" dirty="0"/>
              <a:t> by Pam Munoz Ryan &amp; Peter Sis</a:t>
            </a:r>
          </a:p>
        </p:txBody>
      </p:sp>
    </p:spTree>
    <p:extLst>
      <p:ext uri="{BB962C8B-B14F-4D97-AF65-F5344CB8AC3E}">
        <p14:creationId xmlns:p14="http://schemas.microsoft.com/office/powerpoint/2010/main" val="270056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3. - First or Third Person? </a:t>
            </a:r>
          </a:p>
        </p:txBody>
      </p:sp>
      <p:sp>
        <p:nvSpPr>
          <p:cNvPr id="3" name="Content Placeholder 2"/>
          <p:cNvSpPr>
            <a:spLocks noGrp="1"/>
          </p:cNvSpPr>
          <p:nvPr>
            <p:ph idx="1"/>
          </p:nvPr>
        </p:nvSpPr>
        <p:spPr/>
        <p:txBody>
          <a:bodyPr>
            <a:normAutofit/>
          </a:bodyPr>
          <a:lstStyle/>
          <a:p>
            <a:pPr marL="365760" lvl="1" indent="0">
              <a:lnSpc>
                <a:spcPct val="200000"/>
              </a:lnSpc>
              <a:buNone/>
            </a:pPr>
            <a:r>
              <a:rPr lang="en-US" sz="3200" i="1" dirty="0"/>
              <a:t>	I didn’t want my sister to know about the surprise party I was planning for her. I had to remind everyone not to say a word to my sister about the party. On the day of the party, I asked my mom to take my sister shopping so that I could decorate the house. </a:t>
            </a:r>
          </a:p>
        </p:txBody>
      </p:sp>
    </p:spTree>
    <p:extLst>
      <p:ext uri="{BB962C8B-B14F-4D97-AF65-F5344CB8AC3E}">
        <p14:creationId xmlns:p14="http://schemas.microsoft.com/office/powerpoint/2010/main" val="418168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4. - First or Third Person? </a:t>
            </a:r>
          </a:p>
        </p:txBody>
      </p:sp>
      <p:sp>
        <p:nvSpPr>
          <p:cNvPr id="3" name="Content Placeholder 2"/>
          <p:cNvSpPr>
            <a:spLocks noGrp="1"/>
          </p:cNvSpPr>
          <p:nvPr>
            <p:ph idx="1"/>
          </p:nvPr>
        </p:nvSpPr>
        <p:spPr/>
        <p:txBody>
          <a:bodyPr>
            <a:normAutofit/>
          </a:bodyPr>
          <a:lstStyle/>
          <a:p>
            <a:pPr marL="365760" lvl="1" indent="0">
              <a:lnSpc>
                <a:spcPct val="200000"/>
              </a:lnSpc>
              <a:buNone/>
            </a:pPr>
            <a:r>
              <a:rPr lang="en-US" sz="3200" i="1" dirty="0"/>
              <a:t>	Last night, I lay in bed awake. I could not sleep because I was so excited. I tried </a:t>
            </a:r>
            <a:r>
              <a:rPr lang="en-US" sz="3200" i="1"/>
              <a:t>to sleep </a:t>
            </a:r>
            <a:r>
              <a:rPr lang="en-US" sz="3200" i="1" dirty="0"/>
              <a:t>but every time I closed my eyes all I could think about was the concert. After I have waited for so long, I am finally going to get to see my favorite band in concert. </a:t>
            </a:r>
          </a:p>
        </p:txBody>
      </p:sp>
    </p:spTree>
    <p:extLst>
      <p:ext uri="{BB962C8B-B14F-4D97-AF65-F5344CB8AC3E}">
        <p14:creationId xmlns:p14="http://schemas.microsoft.com/office/powerpoint/2010/main" val="180791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5. - First or Third Person? </a:t>
            </a:r>
          </a:p>
        </p:txBody>
      </p:sp>
      <p:sp>
        <p:nvSpPr>
          <p:cNvPr id="3" name="Content Placeholder 2"/>
          <p:cNvSpPr>
            <a:spLocks noGrp="1"/>
          </p:cNvSpPr>
          <p:nvPr>
            <p:ph idx="1"/>
          </p:nvPr>
        </p:nvSpPr>
        <p:spPr/>
        <p:txBody>
          <a:bodyPr>
            <a:normAutofit/>
          </a:bodyPr>
          <a:lstStyle/>
          <a:p>
            <a:pPr marL="365760" lvl="1" indent="0">
              <a:lnSpc>
                <a:spcPct val="200000"/>
              </a:lnSpc>
              <a:buNone/>
            </a:pPr>
            <a:r>
              <a:rPr lang="en-US" sz="3200" i="1" dirty="0"/>
              <a:t>	In his lifetime, Genghis Khan conquered 3,000 miles of land. He was khan – or leader – of millions of people. He was the most feared man in the world. Yet for centuries his life was a mystery.</a:t>
            </a:r>
          </a:p>
        </p:txBody>
      </p:sp>
      <p:sp>
        <p:nvSpPr>
          <p:cNvPr id="4" name="TextBox 3"/>
          <p:cNvSpPr txBox="1"/>
          <p:nvPr/>
        </p:nvSpPr>
        <p:spPr>
          <a:xfrm>
            <a:off x="304800" y="6253018"/>
            <a:ext cx="5426165" cy="307777"/>
          </a:xfrm>
          <a:prstGeom prst="rect">
            <a:avLst/>
          </a:prstGeom>
          <a:noFill/>
        </p:spPr>
        <p:txBody>
          <a:bodyPr wrap="none" rtlCol="0">
            <a:spAutoFit/>
          </a:bodyPr>
          <a:lstStyle/>
          <a:p>
            <a:r>
              <a:rPr lang="en-US" sz="1400" dirty="0"/>
              <a:t>Abridged from: </a:t>
            </a:r>
            <a:r>
              <a:rPr lang="en-US" sz="1400" u="sng" dirty="0"/>
              <a:t>Genghis Khan</a:t>
            </a:r>
            <a:r>
              <a:rPr lang="en-US" sz="1400" dirty="0"/>
              <a:t> by Enid A. </a:t>
            </a:r>
            <a:r>
              <a:rPr lang="en-US" sz="1400" dirty="0" err="1"/>
              <a:t>Goldberrg</a:t>
            </a:r>
            <a:r>
              <a:rPr lang="en-US" sz="1400" dirty="0"/>
              <a:t> &amp; Norman </a:t>
            </a:r>
            <a:r>
              <a:rPr lang="en-US" sz="1400" dirty="0" err="1"/>
              <a:t>Itzkowitz</a:t>
            </a:r>
            <a:endParaRPr lang="en-US" sz="1400" dirty="0"/>
          </a:p>
        </p:txBody>
      </p:sp>
    </p:spTree>
    <p:extLst>
      <p:ext uri="{BB962C8B-B14F-4D97-AF65-F5344CB8AC3E}">
        <p14:creationId xmlns:p14="http://schemas.microsoft.com/office/powerpoint/2010/main" val="86815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5105399"/>
          </a:xfrm>
        </p:spPr>
        <p:txBody>
          <a:bodyPr>
            <a:normAutofit/>
          </a:bodyPr>
          <a:lstStyle/>
          <a:p>
            <a:pPr marL="365760" lvl="1" indent="0">
              <a:buNone/>
            </a:pPr>
            <a:r>
              <a:rPr lang="en-US" dirty="0"/>
              <a:t>	After that, his daughter, my mother, fell in love with my father. They married and I was born later. When I was growing up, Grandfather told me all about California and wanted to bring me to visit, but there was a war. The war and his old age prevented him from visiting California ever again. </a:t>
            </a:r>
            <a:br>
              <a:rPr lang="en-US" dirty="0"/>
            </a:br>
            <a:br>
              <a:rPr lang="en-US" dirty="0"/>
            </a:br>
            <a:br>
              <a:rPr lang="en-US" dirty="0"/>
            </a:br>
            <a:r>
              <a:rPr lang="en-US" dirty="0"/>
              <a:t>	Later, when I was grown, I went to see California for myself. There were majestic palm trees, crashing waves and the rough coast grandfather told me about. I loved it as much as my grandfather had loved it. I missed home in Japan and went back. </a:t>
            </a:r>
            <a:br>
              <a:rPr lang="en-US" dirty="0"/>
            </a:br>
            <a:br>
              <a:rPr lang="en-US" dirty="0"/>
            </a:br>
            <a:br>
              <a:rPr lang="en-US" dirty="0"/>
            </a:br>
            <a:r>
              <a:rPr lang="en-US" dirty="0"/>
              <a:t>	Finally, I understand why grandfather had such strong and deep feelings for both Japan and the United States. I can now understand how and why a person can live in one place, but dream of another. </a:t>
            </a:r>
          </a:p>
        </p:txBody>
      </p:sp>
      <p:sp>
        <p:nvSpPr>
          <p:cNvPr id="4" name="Title 1"/>
          <p:cNvSpPr>
            <a:spLocks noGrp="1"/>
          </p:cNvSpPr>
          <p:nvPr>
            <p:ph type="title"/>
          </p:nvPr>
        </p:nvSpPr>
        <p:spPr>
          <a:xfrm>
            <a:off x="600364" y="265402"/>
            <a:ext cx="10972800" cy="1143000"/>
          </a:xfrm>
        </p:spPr>
        <p:txBody>
          <a:bodyPr/>
          <a:lstStyle/>
          <a:p>
            <a:r>
              <a:rPr lang="en-US" dirty="0">
                <a:solidFill>
                  <a:schemeClr val="accent5"/>
                </a:solidFill>
              </a:rPr>
              <a:t>First or Third Person?  </a:t>
            </a:r>
          </a:p>
        </p:txBody>
      </p:sp>
      <p:sp>
        <p:nvSpPr>
          <p:cNvPr id="5" name="Title 1"/>
          <p:cNvSpPr txBox="1">
            <a:spLocks/>
          </p:cNvSpPr>
          <p:nvPr/>
        </p:nvSpPr>
        <p:spPr>
          <a:xfrm>
            <a:off x="641927" y="5634182"/>
            <a:ext cx="10972800" cy="997384"/>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dirty="0">
                <a:solidFill>
                  <a:schemeClr val="accent5"/>
                </a:solidFill>
              </a:rPr>
              <a:t>How do we change the pronouns so YOU are retelling the story? </a:t>
            </a:r>
          </a:p>
        </p:txBody>
      </p:sp>
    </p:spTree>
    <p:extLst>
      <p:ext uri="{BB962C8B-B14F-4D97-AF65-F5344CB8AC3E}">
        <p14:creationId xmlns:p14="http://schemas.microsoft.com/office/powerpoint/2010/main" val="260604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Retell a classmate’s blog/narrative	</a:t>
            </a:r>
          </a:p>
        </p:txBody>
      </p:sp>
      <p:sp>
        <p:nvSpPr>
          <p:cNvPr id="3" name="Content Placeholder 2"/>
          <p:cNvSpPr>
            <a:spLocks noGrp="1"/>
          </p:cNvSpPr>
          <p:nvPr>
            <p:ph idx="1"/>
          </p:nvPr>
        </p:nvSpPr>
        <p:spPr/>
        <p:txBody>
          <a:bodyPr/>
          <a:lstStyle/>
          <a:p>
            <a:pPr marL="457200" indent="-457200">
              <a:buFont typeface="+mj-lt"/>
              <a:buAutoNum type="arabicPeriod"/>
            </a:pPr>
            <a:r>
              <a:rPr lang="en-US" dirty="0"/>
              <a:t>Take a printed copy of a classmate’s blog</a:t>
            </a:r>
          </a:p>
          <a:p>
            <a:pPr marL="457200" indent="-457200">
              <a:buFont typeface="+mj-lt"/>
              <a:buAutoNum type="arabicPeriod"/>
            </a:pPr>
            <a:r>
              <a:rPr lang="en-US" dirty="0"/>
              <a:t>Names have been erased</a:t>
            </a:r>
          </a:p>
          <a:p>
            <a:pPr marL="457200" indent="-457200">
              <a:buFont typeface="+mj-lt"/>
              <a:buAutoNum type="arabicPeriod"/>
            </a:pPr>
            <a:r>
              <a:rPr lang="en-US" dirty="0"/>
              <a:t>The blog is written as a first person narrative, using first person pronouns</a:t>
            </a:r>
          </a:p>
          <a:p>
            <a:pPr marL="457200" indent="-457200">
              <a:buFont typeface="+mj-lt"/>
              <a:buAutoNum type="arabicPeriod"/>
            </a:pPr>
            <a:r>
              <a:rPr lang="en-US" dirty="0"/>
              <a:t>You need to retell it as a THIRD person narrative. How are you going to do that? What do you need to do with the pronouns?  </a:t>
            </a:r>
          </a:p>
          <a:p>
            <a:pPr marL="457200" indent="-457200">
              <a:buFont typeface="+mj-lt"/>
              <a:buAutoNum type="arabicPeriod"/>
            </a:pPr>
            <a:r>
              <a:rPr lang="en-US" dirty="0"/>
              <a:t>Rewrite it and then retell it for the class.</a:t>
            </a:r>
          </a:p>
          <a:p>
            <a:endParaRPr lang="en-US" dirty="0"/>
          </a:p>
        </p:txBody>
      </p:sp>
    </p:spTree>
    <p:extLst>
      <p:ext uri="{BB962C8B-B14F-4D97-AF65-F5344CB8AC3E}">
        <p14:creationId xmlns:p14="http://schemas.microsoft.com/office/powerpoint/2010/main" val="172416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What are pronouns? </a:t>
            </a:r>
          </a:p>
        </p:txBody>
      </p:sp>
      <p:sp>
        <p:nvSpPr>
          <p:cNvPr id="3" name="Content Placeholder 2"/>
          <p:cNvSpPr>
            <a:spLocks noGrp="1"/>
          </p:cNvSpPr>
          <p:nvPr>
            <p:ph idx="1"/>
          </p:nvPr>
        </p:nvSpPr>
        <p:spPr>
          <a:ln>
            <a:solidFill>
              <a:schemeClr val="accent5"/>
            </a:solidFill>
          </a:ln>
        </p:spPr>
        <p:txBody>
          <a:bodyPr/>
          <a:lstStyle/>
          <a:p>
            <a:r>
              <a:rPr lang="en-US" dirty="0"/>
              <a:t>Words that replace nouns so you don’t repeat</a:t>
            </a:r>
          </a:p>
          <a:p>
            <a:pPr lvl="1"/>
            <a:r>
              <a:rPr lang="en-US" dirty="0"/>
              <a:t>Mrs. West woke up. Mrs. West ate breakfast. Mrs. West drove to school. Mrs. West taught all day. Mrs. West…</a:t>
            </a:r>
          </a:p>
          <a:p>
            <a:pPr lvl="1"/>
            <a:r>
              <a:rPr lang="en-US" dirty="0"/>
              <a:t>Mrs. West woke up. She ate breakfast. She got in her car and drove to school. Mrs. West taught all day. She was tired at the end of the day.</a:t>
            </a:r>
          </a:p>
          <a:p>
            <a:pPr lvl="1"/>
            <a:endParaRPr lang="en-US" dirty="0"/>
          </a:p>
          <a:p>
            <a:r>
              <a:rPr lang="en-US" dirty="0"/>
              <a:t>The words help make it clear who a story is about </a:t>
            </a:r>
          </a:p>
          <a:p>
            <a:pPr lvl="1"/>
            <a:endParaRPr lang="en-US" dirty="0"/>
          </a:p>
          <a:p>
            <a:pPr marL="365760" lvl="1" indent="0" algn="ctr">
              <a:buNone/>
            </a:pPr>
            <a:r>
              <a:rPr lang="en-US" dirty="0"/>
              <a:t>Let’s learn some common subject pronouns together: </a:t>
            </a:r>
            <a:r>
              <a:rPr lang="en-US" dirty="0">
                <a:hlinkClick r:id="rId2"/>
              </a:rPr>
              <a:t>Subject Pronouns</a:t>
            </a:r>
            <a:endParaRPr lang="en-US" dirty="0"/>
          </a:p>
        </p:txBody>
      </p:sp>
    </p:spTree>
    <p:extLst>
      <p:ext uri="{BB962C8B-B14F-4D97-AF65-F5344CB8AC3E}">
        <p14:creationId xmlns:p14="http://schemas.microsoft.com/office/powerpoint/2010/main" val="336226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graph of a person standing, holding book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346" y="2304429"/>
            <a:ext cx="857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77993" y="444895"/>
            <a:ext cx="1828800" cy="1062079"/>
          </a:xfrm>
          <a:prstGeom prst="wedgeRoundRectCallout">
            <a:avLst>
              <a:gd name="adj1" fmla="val -23757"/>
              <a:gd name="adj2" fmla="val 114058"/>
              <a:gd name="adj3" fmla="val 16667"/>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latin typeface="Arial" pitchFamily="34" charset="0"/>
                <a:cs typeface="Arial" pitchFamily="34" charset="0"/>
              </a:rPr>
              <a:t>Know your </a:t>
            </a:r>
            <a:r>
              <a:rPr lang="en-US" sz="2000" i="1" dirty="0">
                <a:solidFill>
                  <a:schemeClr val="bg1"/>
                </a:solidFill>
                <a:latin typeface="Arial Black" pitchFamily="34" charset="0"/>
                <a:cs typeface="Arial" pitchFamily="34" charset="0"/>
              </a:rPr>
              <a:t>persons</a:t>
            </a:r>
            <a:r>
              <a:rPr lang="en-US" sz="2000" i="1" dirty="0">
                <a:solidFill>
                  <a:schemeClr val="bg1"/>
                </a:solidFill>
                <a:latin typeface="Arial" pitchFamily="34" charset="0"/>
                <a:cs typeface="Arial" pitchFamily="34" charset="0"/>
              </a:rPr>
              <a:t>!</a:t>
            </a:r>
          </a:p>
        </p:txBody>
      </p:sp>
      <p:sp>
        <p:nvSpPr>
          <p:cNvPr id="9" name="TextBox 8"/>
          <p:cNvSpPr txBox="1"/>
          <p:nvPr/>
        </p:nvSpPr>
        <p:spPr>
          <a:xfrm>
            <a:off x="277992" y="5969913"/>
            <a:ext cx="11628257" cy="1077218"/>
          </a:xfrm>
          <a:prstGeom prst="rect">
            <a:avLst/>
          </a:prstGeom>
          <a:noFill/>
        </p:spPr>
        <p:txBody>
          <a:bodyPr wrap="square" rtlCol="0">
            <a:spAutoFit/>
          </a:bodyPr>
          <a:lstStyle/>
          <a:p>
            <a:pPr fontAlgn="ctr"/>
            <a:r>
              <a:rPr lang="en-US" sz="1400" b="1" dirty="0"/>
              <a:t>Sources: &lt; </a:t>
            </a:r>
            <a:r>
              <a:rPr lang="en-US" sz="1400" b="1" dirty="0">
                <a:hlinkClick r:id="rId3"/>
              </a:rPr>
              <a:t>http://www.chompchomp.com/presentations/capitalization.ppt</a:t>
            </a:r>
            <a:r>
              <a:rPr lang="en-US" sz="1400" b="1" dirty="0"/>
              <a:t> &gt;;&lt; </a:t>
            </a:r>
            <a:r>
              <a:rPr lang="en-US" sz="1400" b="1" dirty="0">
                <a:hlinkClick r:id="rId4"/>
              </a:rPr>
              <a:t>http://tx.english-ch.com/teacher/ackie/level-a/pronouns-a/ </a:t>
            </a:r>
            <a:r>
              <a:rPr lang="en-US" sz="1400" b="1" dirty="0"/>
              <a:t>&gt;;  &lt; </a:t>
            </a:r>
            <a:r>
              <a:rPr lang="en-US" sz="1400" b="1" dirty="0">
                <a:hlinkClick r:id="rId5"/>
              </a:rPr>
              <a:t>http://theirwordstheirway.blogspot.com/2010_02_01_archive.html</a:t>
            </a:r>
            <a:r>
              <a:rPr lang="en-US" sz="1400" b="1" dirty="0"/>
              <a:t> &gt;</a:t>
            </a:r>
          </a:p>
          <a:p>
            <a:br>
              <a:rPr lang="en-US" dirty="0"/>
            </a:b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356799824"/>
              </p:ext>
            </p:extLst>
          </p:nvPr>
        </p:nvGraphicFramePr>
        <p:xfrm>
          <a:off x="2362200" y="1209963"/>
          <a:ext cx="9367981" cy="4419312"/>
        </p:xfrm>
        <a:graphic>
          <a:graphicData uri="http://schemas.openxmlformats.org/drawingml/2006/table">
            <a:tbl>
              <a:tblPr firstRow="1" bandRow="1">
                <a:tableStyleId>{5C22544A-7EE6-4342-B048-85BDC9FD1C3A}</a:tableStyleId>
              </a:tblPr>
              <a:tblGrid>
                <a:gridCol w="1203903">
                  <a:extLst>
                    <a:ext uri="{9D8B030D-6E8A-4147-A177-3AD203B41FA5}">
                      <a16:colId xmlns:a16="http://schemas.microsoft.com/office/drawing/2014/main" val="20000"/>
                    </a:ext>
                  </a:extLst>
                </a:gridCol>
                <a:gridCol w="877871">
                  <a:extLst>
                    <a:ext uri="{9D8B030D-6E8A-4147-A177-3AD203B41FA5}">
                      <a16:colId xmlns:a16="http://schemas.microsoft.com/office/drawing/2014/main" val="20001"/>
                    </a:ext>
                  </a:extLst>
                </a:gridCol>
                <a:gridCol w="1040887">
                  <a:extLst>
                    <a:ext uri="{9D8B030D-6E8A-4147-A177-3AD203B41FA5}">
                      <a16:colId xmlns:a16="http://schemas.microsoft.com/office/drawing/2014/main" val="20002"/>
                    </a:ext>
                  </a:extLst>
                </a:gridCol>
                <a:gridCol w="1040887">
                  <a:extLst>
                    <a:ext uri="{9D8B030D-6E8A-4147-A177-3AD203B41FA5}">
                      <a16:colId xmlns:a16="http://schemas.microsoft.com/office/drawing/2014/main" val="20003"/>
                    </a:ext>
                  </a:extLst>
                </a:gridCol>
                <a:gridCol w="1040887">
                  <a:extLst>
                    <a:ext uri="{9D8B030D-6E8A-4147-A177-3AD203B41FA5}">
                      <a16:colId xmlns:a16="http://schemas.microsoft.com/office/drawing/2014/main" val="20004"/>
                    </a:ext>
                  </a:extLst>
                </a:gridCol>
                <a:gridCol w="1174526">
                  <a:extLst>
                    <a:ext uri="{9D8B030D-6E8A-4147-A177-3AD203B41FA5}">
                      <a16:colId xmlns:a16="http://schemas.microsoft.com/office/drawing/2014/main" val="20005"/>
                    </a:ext>
                  </a:extLst>
                </a:gridCol>
                <a:gridCol w="907247">
                  <a:extLst>
                    <a:ext uri="{9D8B030D-6E8A-4147-A177-3AD203B41FA5}">
                      <a16:colId xmlns:a16="http://schemas.microsoft.com/office/drawing/2014/main" val="20006"/>
                    </a:ext>
                  </a:extLst>
                </a:gridCol>
                <a:gridCol w="1170330">
                  <a:extLst>
                    <a:ext uri="{9D8B030D-6E8A-4147-A177-3AD203B41FA5}">
                      <a16:colId xmlns:a16="http://schemas.microsoft.com/office/drawing/2014/main" val="20007"/>
                    </a:ext>
                  </a:extLst>
                </a:gridCol>
                <a:gridCol w="911443">
                  <a:extLst>
                    <a:ext uri="{9D8B030D-6E8A-4147-A177-3AD203B41FA5}">
                      <a16:colId xmlns:a16="http://schemas.microsoft.com/office/drawing/2014/main" val="20008"/>
                    </a:ext>
                  </a:extLst>
                </a:gridCol>
              </a:tblGrid>
              <a:tr h="502858">
                <a:tc>
                  <a:txBody>
                    <a:bodyPr/>
                    <a:lstStyle/>
                    <a:p>
                      <a:endParaRPr lang="en-US" dirty="0"/>
                    </a:p>
                  </a:txBody>
                  <a:tcPr/>
                </a:tc>
                <a:tc gridSpan="4">
                  <a:txBody>
                    <a:bodyPr/>
                    <a:lstStyle/>
                    <a:p>
                      <a:pPr algn="ctr"/>
                      <a:r>
                        <a:rPr lang="en-US" b="1" dirty="0"/>
                        <a:t>FIRST PERSON PRONOUNS</a:t>
                      </a:r>
                    </a:p>
                  </a:txBody>
                  <a:tcPr/>
                </a:tc>
                <a:tc hMerge="1">
                  <a:txBody>
                    <a:bodyPr/>
                    <a:lstStyle/>
                    <a:p>
                      <a:endParaRPr lang="en-US"/>
                    </a:p>
                  </a:txBody>
                  <a:tcPr/>
                </a:tc>
                <a:tc hMerge="1">
                  <a:txBody>
                    <a:bodyPr/>
                    <a:lstStyle/>
                    <a:p>
                      <a:endParaRPr lang="en-US" dirty="0"/>
                    </a:p>
                  </a:txBody>
                  <a:tcPr/>
                </a:tc>
                <a:tc hMerge="1">
                  <a:txBody>
                    <a:bodyPr/>
                    <a:lstStyle/>
                    <a:p>
                      <a:pPr algn="ctr"/>
                      <a:endParaRPr lang="en-US" b="1" dirty="0"/>
                    </a:p>
                  </a:txBody>
                  <a:tcPr/>
                </a:tc>
                <a:tc gridSpan="4">
                  <a:txBody>
                    <a:bodyPr/>
                    <a:lstStyle/>
                    <a:p>
                      <a:pPr algn="ctr"/>
                      <a:r>
                        <a:rPr lang="en-US" b="1" dirty="0"/>
                        <a:t>THIRD PERSON PRONOUNS</a:t>
                      </a:r>
                    </a:p>
                  </a:txBody>
                  <a:tcPr/>
                </a:tc>
                <a:tc hMerge="1">
                  <a:txBody>
                    <a:bodyPr/>
                    <a:lstStyle/>
                    <a:p>
                      <a:endParaRPr lang="en-US"/>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10000"/>
                  </a:ext>
                </a:extLst>
              </a:tr>
              <a:tr h="527777">
                <a:tc>
                  <a:txBody>
                    <a:bodyPr/>
                    <a:lstStyle/>
                    <a:p>
                      <a:endParaRPr lang="en-US" dirty="0"/>
                    </a:p>
                  </a:txBody>
                  <a:tcPr/>
                </a:tc>
                <a:tc gridSpan="2">
                  <a:txBody>
                    <a:bodyPr/>
                    <a:lstStyle/>
                    <a:p>
                      <a:pPr algn="ctr"/>
                      <a:r>
                        <a:rPr lang="en-US" b="1" dirty="0"/>
                        <a:t>1</a:t>
                      </a:r>
                      <a:r>
                        <a:rPr lang="en-US" b="1" baseline="0" dirty="0"/>
                        <a:t> (singular)</a:t>
                      </a:r>
                      <a:endParaRPr lang="en-US" b="1" dirty="0"/>
                    </a:p>
                  </a:txBody>
                  <a:tcPr/>
                </a:tc>
                <a:tc hMerge="1">
                  <a:txBody>
                    <a:bodyPr/>
                    <a:lstStyle/>
                    <a:p>
                      <a:pPr algn="ctr"/>
                      <a:endParaRPr lang="en-US" b="1" dirty="0"/>
                    </a:p>
                  </a:txBody>
                  <a:tcPr/>
                </a:tc>
                <a:tc gridSpan="2">
                  <a:txBody>
                    <a:bodyPr/>
                    <a:lstStyle/>
                    <a:p>
                      <a:pPr algn="ctr"/>
                      <a:r>
                        <a:rPr lang="en-US" b="1" dirty="0"/>
                        <a:t>1+ (plural)</a:t>
                      </a:r>
                    </a:p>
                  </a:txBody>
                  <a:tcPr/>
                </a:tc>
                <a:tc hMerge="1">
                  <a:txBody>
                    <a:bodyPr/>
                    <a:lstStyle/>
                    <a:p>
                      <a:pPr algn="ctr"/>
                      <a:endParaRPr lang="en-US" b="1"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1</a:t>
                      </a:r>
                      <a:r>
                        <a:rPr lang="en-US" b="1" baseline="0" dirty="0"/>
                        <a:t> (singular)</a:t>
                      </a:r>
                      <a:endParaRPr lang="en-US" b="1"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1+ (plural)</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extLst>
                  <a:ext uri="{0D108BD9-81ED-4DB2-BD59-A6C34878D82A}">
                    <a16:rowId xmlns:a16="http://schemas.microsoft.com/office/drawing/2014/main" val="10001"/>
                  </a:ext>
                </a:extLst>
              </a:tr>
              <a:tr h="97409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a:t>Subject</a:t>
                      </a:r>
                    </a:p>
                  </a:txBody>
                  <a:tcPr/>
                </a:tc>
                <a:tc>
                  <a:txBody>
                    <a:bodyPr/>
                    <a:lstStyle/>
                    <a:p>
                      <a:pPr algn="ctr"/>
                      <a:endParaRPr lang="en-US" dirty="0"/>
                    </a:p>
                    <a:p>
                      <a:pPr algn="ctr"/>
                      <a:r>
                        <a:rPr lang="en-US" dirty="0"/>
                        <a:t>I</a:t>
                      </a:r>
                    </a:p>
                  </a:txBody>
                  <a:tcPr/>
                </a:tc>
                <a:tc>
                  <a:txBody>
                    <a:bodyPr/>
                    <a:lstStyle/>
                    <a:p>
                      <a:pPr algn="ctr"/>
                      <a:endParaRPr lang="en-US" dirty="0"/>
                    </a:p>
                  </a:txBody>
                  <a:tcPr/>
                </a:tc>
                <a:tc>
                  <a:txBody>
                    <a:bodyPr/>
                    <a:lstStyle/>
                    <a:p>
                      <a:pPr algn="ctr"/>
                      <a:endParaRPr lang="en-US" dirty="0"/>
                    </a:p>
                    <a:p>
                      <a:pPr algn="ctr"/>
                      <a:r>
                        <a:rPr lang="en-US" dirty="0"/>
                        <a:t>we</a:t>
                      </a:r>
                    </a:p>
                  </a:txBody>
                  <a:tcPr/>
                </a:tc>
                <a:tc>
                  <a:txBody>
                    <a:bodyPr/>
                    <a:lstStyle/>
                    <a:p>
                      <a:pPr algn="ctr"/>
                      <a:endParaRPr lang="en-US" dirty="0"/>
                    </a:p>
                  </a:txBody>
                  <a:tcPr/>
                </a:tc>
                <a:tc>
                  <a:txBody>
                    <a:bodyPr/>
                    <a:lstStyle/>
                    <a:p>
                      <a:pPr algn="ctr"/>
                      <a:endParaRPr lang="en-US" dirty="0"/>
                    </a:p>
                    <a:p>
                      <a:pPr algn="ctr"/>
                      <a:r>
                        <a:rPr lang="en-US" dirty="0"/>
                        <a:t>he, she, it</a:t>
                      </a:r>
                    </a:p>
                  </a:txBody>
                  <a:tcPr/>
                </a:tc>
                <a:tc>
                  <a:txBody>
                    <a:bodyPr/>
                    <a:lstStyle/>
                    <a:p>
                      <a:pPr algn="ctr"/>
                      <a:endParaRPr lang="en-US" dirty="0"/>
                    </a:p>
                  </a:txBody>
                  <a:tcPr/>
                </a:tc>
                <a:tc>
                  <a:txBody>
                    <a:bodyPr/>
                    <a:lstStyle/>
                    <a:p>
                      <a:pPr algn="ctr"/>
                      <a:endParaRPr lang="en-US" dirty="0"/>
                    </a:p>
                    <a:p>
                      <a:pPr algn="ctr"/>
                      <a:r>
                        <a:rPr lang="en-US" dirty="0"/>
                        <a:t>they</a:t>
                      </a:r>
                    </a:p>
                  </a:txBody>
                  <a:tcPr/>
                </a:tc>
                <a:tc>
                  <a:txBody>
                    <a:bodyPr/>
                    <a:lstStyle/>
                    <a:p>
                      <a:pPr algn="ctr"/>
                      <a:endParaRPr lang="en-US" dirty="0"/>
                    </a:p>
                  </a:txBody>
                  <a:tcPr/>
                </a:tc>
                <a:extLst>
                  <a:ext uri="{0D108BD9-81ED-4DB2-BD59-A6C34878D82A}">
                    <a16:rowId xmlns:a16="http://schemas.microsoft.com/office/drawing/2014/main" val="10002"/>
                  </a:ext>
                </a:extLst>
              </a:tr>
              <a:tr h="12072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a:t>Object</a:t>
                      </a:r>
                    </a:p>
                  </a:txBody>
                  <a:tcPr/>
                </a:tc>
                <a:tc>
                  <a:txBody>
                    <a:bodyPr/>
                    <a:lstStyle/>
                    <a:p>
                      <a:pPr algn="ctr"/>
                      <a:endParaRPr lang="en-US" dirty="0"/>
                    </a:p>
                    <a:p>
                      <a:pPr algn="ctr"/>
                      <a:r>
                        <a:rPr lang="en-US" dirty="0"/>
                        <a:t>me</a:t>
                      </a:r>
                    </a:p>
                  </a:txBody>
                  <a:tcPr/>
                </a:tc>
                <a:tc>
                  <a:txBody>
                    <a:bodyPr/>
                    <a:lstStyle/>
                    <a:p>
                      <a:pPr algn="ctr"/>
                      <a:endParaRPr lang="en-US" dirty="0"/>
                    </a:p>
                  </a:txBody>
                  <a:tcPr/>
                </a:tc>
                <a:tc>
                  <a:txBody>
                    <a:bodyPr/>
                    <a:lstStyle/>
                    <a:p>
                      <a:pPr algn="ctr"/>
                      <a:endParaRPr lang="en-US" dirty="0"/>
                    </a:p>
                    <a:p>
                      <a:pPr algn="ctr"/>
                      <a:r>
                        <a:rPr lang="en-US" dirty="0"/>
                        <a:t>us</a:t>
                      </a:r>
                    </a:p>
                  </a:txBody>
                  <a:tcPr/>
                </a:tc>
                <a:tc>
                  <a:txBody>
                    <a:bodyPr/>
                    <a:lstStyle/>
                    <a:p>
                      <a:pPr algn="ctr"/>
                      <a:endParaRPr lang="en-US" dirty="0"/>
                    </a:p>
                  </a:txBody>
                  <a:tcPr/>
                </a:tc>
                <a:tc>
                  <a:txBody>
                    <a:bodyPr/>
                    <a:lstStyle/>
                    <a:p>
                      <a:pPr algn="ctr"/>
                      <a:endParaRPr lang="en-US" dirty="0"/>
                    </a:p>
                    <a:p>
                      <a:pPr algn="ctr"/>
                      <a:r>
                        <a:rPr lang="en-US" dirty="0"/>
                        <a:t>him, her, it</a:t>
                      </a:r>
                    </a:p>
                  </a:txBody>
                  <a:tcPr/>
                </a:tc>
                <a:tc>
                  <a:txBody>
                    <a:bodyPr/>
                    <a:lstStyle/>
                    <a:p>
                      <a:pPr algn="ctr"/>
                      <a:endParaRPr lang="en-US" dirty="0"/>
                    </a:p>
                  </a:txBody>
                  <a:tcPr/>
                </a:tc>
                <a:tc>
                  <a:txBody>
                    <a:bodyPr/>
                    <a:lstStyle/>
                    <a:p>
                      <a:pPr algn="ctr"/>
                      <a:endParaRPr lang="en-US" dirty="0"/>
                    </a:p>
                    <a:p>
                      <a:pPr algn="ctr"/>
                      <a:r>
                        <a:rPr lang="en-US" dirty="0"/>
                        <a:t>them</a:t>
                      </a:r>
                    </a:p>
                  </a:txBody>
                  <a:tcPr/>
                </a:tc>
                <a:tc>
                  <a:txBody>
                    <a:bodyPr/>
                    <a:lstStyle/>
                    <a:p>
                      <a:pPr algn="ctr"/>
                      <a:endParaRPr lang="en-US" dirty="0"/>
                    </a:p>
                  </a:txBody>
                  <a:tcPr/>
                </a:tc>
                <a:extLst>
                  <a:ext uri="{0D108BD9-81ED-4DB2-BD59-A6C34878D82A}">
                    <a16:rowId xmlns:a16="http://schemas.microsoft.com/office/drawing/2014/main" val="10003"/>
                  </a:ext>
                </a:extLst>
              </a:tr>
              <a:tr h="12072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a:t>Possessive</a:t>
                      </a:r>
                    </a:p>
                  </a:txBody>
                  <a:tcPr/>
                </a:tc>
                <a:tc>
                  <a:txBody>
                    <a:bodyPr/>
                    <a:lstStyle/>
                    <a:p>
                      <a:pPr algn="ctr"/>
                      <a:endParaRPr lang="en-US" dirty="0"/>
                    </a:p>
                    <a:p>
                      <a:pPr algn="ctr"/>
                      <a:r>
                        <a:rPr lang="en-US" dirty="0"/>
                        <a:t>my, mine</a:t>
                      </a:r>
                    </a:p>
                  </a:txBody>
                  <a:tcPr/>
                </a:tc>
                <a:tc>
                  <a:txBody>
                    <a:bodyPr/>
                    <a:lstStyle/>
                    <a:p>
                      <a:pPr algn="ctr"/>
                      <a:endParaRPr lang="en-US" dirty="0"/>
                    </a:p>
                  </a:txBody>
                  <a:tcPr/>
                </a:tc>
                <a:tc>
                  <a:txBody>
                    <a:bodyPr/>
                    <a:lstStyle/>
                    <a:p>
                      <a:pPr algn="ctr"/>
                      <a:endParaRPr lang="en-US" dirty="0"/>
                    </a:p>
                    <a:p>
                      <a:pPr algn="ctr"/>
                      <a:r>
                        <a:rPr lang="en-US" dirty="0"/>
                        <a:t>our, ours</a:t>
                      </a:r>
                    </a:p>
                  </a:txBody>
                  <a:tcPr/>
                </a:tc>
                <a:tc>
                  <a:txBody>
                    <a:bodyPr/>
                    <a:lstStyle/>
                    <a:p>
                      <a:pPr algn="ctr"/>
                      <a:endParaRPr lang="en-US" dirty="0"/>
                    </a:p>
                  </a:txBody>
                  <a:tcPr/>
                </a:tc>
                <a:tc>
                  <a:txBody>
                    <a:bodyPr/>
                    <a:lstStyle/>
                    <a:p>
                      <a:pPr algn="ctr"/>
                      <a:endParaRPr lang="en-US" dirty="0"/>
                    </a:p>
                    <a:p>
                      <a:pPr algn="ctr"/>
                      <a:r>
                        <a:rPr lang="en-US" dirty="0"/>
                        <a:t>his, hers, its</a:t>
                      </a:r>
                    </a:p>
                  </a:txBody>
                  <a:tcPr/>
                </a:tc>
                <a:tc>
                  <a:txBody>
                    <a:bodyPr/>
                    <a:lstStyle/>
                    <a:p>
                      <a:pPr algn="ctr"/>
                      <a:endParaRPr lang="en-US" dirty="0"/>
                    </a:p>
                  </a:txBody>
                  <a:tcPr/>
                </a:tc>
                <a:tc>
                  <a:txBody>
                    <a:bodyPr/>
                    <a:lstStyle/>
                    <a:p>
                      <a:pPr algn="ctr"/>
                      <a:endParaRPr lang="en-US" dirty="0"/>
                    </a:p>
                    <a:p>
                      <a:pPr algn="ctr"/>
                      <a:r>
                        <a:rPr lang="en-US" dirty="0"/>
                        <a:t>their,</a:t>
                      </a:r>
                      <a:r>
                        <a:rPr lang="en-US" baseline="0" dirty="0"/>
                        <a:t> theirs</a:t>
                      </a: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bl>
          </a:graphicData>
        </a:graphic>
      </p:graphicFrame>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9" t="26531" r="94747" b="62497"/>
          <a:stretch/>
        </p:blipFill>
        <p:spPr bwMode="auto">
          <a:xfrm>
            <a:off x="4756228" y="2524368"/>
            <a:ext cx="328843" cy="42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128" t="12361" r="84840" b="76731"/>
          <a:stretch/>
        </p:blipFill>
        <p:spPr bwMode="auto">
          <a:xfrm>
            <a:off x="4426627" y="4533280"/>
            <a:ext cx="480969" cy="41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128" t="12361" r="84840" b="76731"/>
          <a:stretch/>
        </p:blipFill>
        <p:spPr bwMode="auto">
          <a:xfrm>
            <a:off x="4661792" y="3529871"/>
            <a:ext cx="480969" cy="41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833" t="12639" r="75703" b="76944"/>
          <a:stretch/>
        </p:blipFill>
        <p:spPr bwMode="auto">
          <a:xfrm>
            <a:off x="4920650" y="4586287"/>
            <a:ext cx="422277"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750" t="54778" r="67266" b="28130"/>
          <a:stretch/>
        </p:blipFill>
        <p:spPr bwMode="auto">
          <a:xfrm>
            <a:off x="8741821" y="2438400"/>
            <a:ext cx="823913" cy="41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a:extLst>
              <a:ext uri="{C183D7F6-B498-43B3-948B-1728B52AA6E4}">
                <adec:decorative xmlns:adec="http://schemas.microsoft.com/office/drawing/2017/decorative" val="1"/>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2951" t="54900" r="48065" b="27322"/>
          <a:stretch/>
        </p:blipFill>
        <p:spPr bwMode="auto">
          <a:xfrm>
            <a:off x="8800579" y="3656670"/>
            <a:ext cx="706399" cy="37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598" t="72678" r="70777" b="14397"/>
          <a:stretch/>
        </p:blipFill>
        <p:spPr bwMode="auto">
          <a:xfrm>
            <a:off x="10868024" y="2438400"/>
            <a:ext cx="741433" cy="34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a:extLst>
              <a:ext uri="{C183D7F6-B498-43B3-948B-1728B52AA6E4}">
                <adec:decorative xmlns:adec="http://schemas.microsoft.com/office/drawing/2017/decorative" val="1"/>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3125" t="55686" r="48516" b="26528"/>
          <a:stretch/>
        </p:blipFill>
        <p:spPr bwMode="auto">
          <a:xfrm>
            <a:off x="8715667" y="4485345"/>
            <a:ext cx="840670" cy="45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a:extLst>
              <a:ext uri="{C183D7F6-B498-43B3-948B-1728B52AA6E4}">
                <adec:decorative xmlns:adec="http://schemas.microsoft.com/office/drawing/2017/decorative" val="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9011" t="36809" r="52656" b="43968"/>
          <a:stretch/>
        </p:blipFill>
        <p:spPr bwMode="auto">
          <a:xfrm>
            <a:off x="10890327" y="4533281"/>
            <a:ext cx="719130" cy="93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598" t="72678" r="70777" b="14397"/>
          <a:stretch/>
        </p:blipFill>
        <p:spPr bwMode="auto">
          <a:xfrm>
            <a:off x="10886314" y="3567227"/>
            <a:ext cx="741433" cy="34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a:extLst>
              <a:ext uri="{C183D7F6-B498-43B3-948B-1728B52AA6E4}">
                <adec:decorative xmlns:adec="http://schemas.microsoft.com/office/drawing/2017/decorative" val="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3732" t="54531" r="38709" b="30838"/>
          <a:stretch/>
        </p:blipFill>
        <p:spPr bwMode="auto">
          <a:xfrm>
            <a:off x="6667500" y="2353958"/>
            <a:ext cx="714375" cy="78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3">
            <a:extLst>
              <a:ext uri="{C183D7F6-B498-43B3-948B-1728B52AA6E4}">
                <adec:decorative xmlns:adec="http://schemas.microsoft.com/office/drawing/2017/decorative" val="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3732" t="54531" r="38709" b="30838"/>
          <a:stretch/>
        </p:blipFill>
        <p:spPr bwMode="auto">
          <a:xfrm>
            <a:off x="6667499" y="3450760"/>
            <a:ext cx="714375" cy="78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a:extLst>
              <a:ext uri="{C183D7F6-B498-43B3-948B-1728B52AA6E4}">
                <adec:decorative xmlns:adec="http://schemas.microsoft.com/office/drawing/2017/decorative" val="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9843" t="56033" r="23360" b="31256"/>
          <a:stretch/>
        </p:blipFill>
        <p:spPr bwMode="auto">
          <a:xfrm>
            <a:off x="6553200" y="4533281"/>
            <a:ext cx="828675" cy="87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88056506-835C-4371-9865-677E5F32DBD8}"/>
              </a:ext>
            </a:extLst>
          </p:cNvPr>
          <p:cNvSpPr>
            <a:spLocks noGrp="1"/>
          </p:cNvSpPr>
          <p:nvPr>
            <p:ph type="title"/>
          </p:nvPr>
        </p:nvSpPr>
        <p:spPr/>
        <p:txBody>
          <a:bodyPr>
            <a:normAutofit fontScale="90000"/>
          </a:bodyPr>
          <a:lstStyle/>
          <a:p>
            <a:pPr algn="ctr"/>
            <a:r>
              <a:rPr lang="en-US" dirty="0">
                <a:ln w="13335" cmpd="sng">
                  <a:solidFill>
                    <a:srgbClr val="759AA5">
                      <a:lumMod val="50000"/>
                    </a:srgbClr>
                  </a:solidFill>
                  <a:prstDash val="solid"/>
                </a:ln>
                <a:solidFill>
                  <a:srgbClr val="FFAD1C"/>
                </a:solidFill>
                <a:latin typeface="Arial Black" pitchFamily="34" charset="0"/>
              </a:rPr>
              <a:t>Common Narrative Pronouns</a:t>
            </a:r>
            <a:br>
              <a:rPr lang="en-US" dirty="0">
                <a:ln w="13335" cmpd="sng">
                  <a:solidFill>
                    <a:srgbClr val="759AA5">
                      <a:lumMod val="50000"/>
                    </a:srgbClr>
                  </a:solidFill>
                  <a:prstDash val="solid"/>
                </a:ln>
                <a:solidFill>
                  <a:srgbClr val="FFAD1C"/>
                </a:solidFill>
                <a:latin typeface="Arial Black" pitchFamily="34" charset="0"/>
              </a:rPr>
            </a:br>
            <a:endParaRPr lang="en-US" dirty="0"/>
          </a:p>
        </p:txBody>
      </p:sp>
    </p:spTree>
    <p:extLst>
      <p:ext uri="{BB962C8B-B14F-4D97-AF65-F5344CB8AC3E}">
        <p14:creationId xmlns:p14="http://schemas.microsoft.com/office/powerpoint/2010/main" val="223252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500"/>
                                  </p:stCondLst>
                                  <p:iterate type="wd">
                                    <p:tmAbs val="200"/>
                                  </p:iterate>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graph of a person standing and holding book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346" y="2304429"/>
            <a:ext cx="857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77993" y="444895"/>
            <a:ext cx="1828800" cy="1062079"/>
          </a:xfrm>
          <a:prstGeom prst="wedgeRoundRectCallout">
            <a:avLst>
              <a:gd name="adj1" fmla="val -23757"/>
              <a:gd name="adj2" fmla="val 114058"/>
              <a:gd name="adj3" fmla="val 16667"/>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latin typeface="Arial" pitchFamily="34" charset="0"/>
                <a:cs typeface="Arial" pitchFamily="34" charset="0"/>
              </a:rPr>
              <a:t>Know your </a:t>
            </a:r>
            <a:r>
              <a:rPr lang="en-US" sz="2000" i="1" dirty="0">
                <a:solidFill>
                  <a:schemeClr val="bg1"/>
                </a:solidFill>
                <a:latin typeface="Arial Black" pitchFamily="34" charset="0"/>
                <a:cs typeface="Arial" pitchFamily="34" charset="0"/>
              </a:rPr>
              <a:t>persons</a:t>
            </a:r>
            <a:r>
              <a:rPr lang="en-US" sz="2000" i="1" dirty="0">
                <a:solidFill>
                  <a:schemeClr val="bg1"/>
                </a:solidFill>
                <a:latin typeface="Arial" pitchFamily="34" charset="0"/>
                <a:cs typeface="Arial" pitchFamily="34" charset="0"/>
              </a:rPr>
              <a:t>!</a:t>
            </a:r>
          </a:p>
        </p:txBody>
      </p:sp>
      <p:sp>
        <p:nvSpPr>
          <p:cNvPr id="9" name="TextBox 8"/>
          <p:cNvSpPr txBox="1"/>
          <p:nvPr/>
        </p:nvSpPr>
        <p:spPr>
          <a:xfrm>
            <a:off x="277992" y="5969913"/>
            <a:ext cx="11628257" cy="1077218"/>
          </a:xfrm>
          <a:prstGeom prst="rect">
            <a:avLst/>
          </a:prstGeom>
          <a:noFill/>
        </p:spPr>
        <p:txBody>
          <a:bodyPr wrap="square" rtlCol="0">
            <a:spAutoFit/>
          </a:bodyPr>
          <a:lstStyle/>
          <a:p>
            <a:pPr fontAlgn="ctr"/>
            <a:r>
              <a:rPr lang="en-US" sz="1400" b="1" dirty="0"/>
              <a:t>Sources: &lt; </a:t>
            </a:r>
            <a:r>
              <a:rPr lang="en-US" sz="1400" b="1" dirty="0">
                <a:hlinkClick r:id="rId3"/>
              </a:rPr>
              <a:t>http://www.chompchomp.com/presentations/capitalization.ppt</a:t>
            </a:r>
            <a:r>
              <a:rPr lang="en-US" sz="1400" b="1" dirty="0"/>
              <a:t> &gt;;&lt; </a:t>
            </a:r>
            <a:r>
              <a:rPr lang="en-US" sz="1400" b="1" dirty="0">
                <a:hlinkClick r:id="rId4"/>
              </a:rPr>
              <a:t>http://tx.english-ch.com/teacher/ackie/level-a/pronouns-a/ </a:t>
            </a:r>
            <a:r>
              <a:rPr lang="en-US" sz="1400" b="1" dirty="0"/>
              <a:t>&gt;;  &lt; </a:t>
            </a:r>
            <a:r>
              <a:rPr lang="en-US" sz="1400" b="1" dirty="0">
                <a:hlinkClick r:id="rId5"/>
              </a:rPr>
              <a:t>http://theirwordstheirway.blogspot.com/2010_02_01_archive.html</a:t>
            </a:r>
            <a:r>
              <a:rPr lang="en-US" sz="1400" b="1" dirty="0"/>
              <a:t> &gt;</a:t>
            </a:r>
          </a:p>
          <a:p>
            <a:br>
              <a:rPr lang="en-US" dirty="0"/>
            </a:b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056462480"/>
              </p:ext>
            </p:extLst>
          </p:nvPr>
        </p:nvGraphicFramePr>
        <p:xfrm>
          <a:off x="2362200" y="1209963"/>
          <a:ext cx="9514492" cy="4419312"/>
        </p:xfrm>
        <a:graphic>
          <a:graphicData uri="http://schemas.openxmlformats.org/drawingml/2006/table">
            <a:tbl>
              <a:tblPr firstRow="1" bandRow="1">
                <a:tableStyleId>{5C22544A-7EE6-4342-B048-85BDC9FD1C3A}</a:tableStyleId>
              </a:tblPr>
              <a:tblGrid>
                <a:gridCol w="1203903">
                  <a:extLst>
                    <a:ext uri="{9D8B030D-6E8A-4147-A177-3AD203B41FA5}">
                      <a16:colId xmlns:a16="http://schemas.microsoft.com/office/drawing/2014/main" val="20000"/>
                    </a:ext>
                  </a:extLst>
                </a:gridCol>
                <a:gridCol w="1024382">
                  <a:extLst>
                    <a:ext uri="{9D8B030D-6E8A-4147-A177-3AD203B41FA5}">
                      <a16:colId xmlns:a16="http://schemas.microsoft.com/office/drawing/2014/main" val="20001"/>
                    </a:ext>
                  </a:extLst>
                </a:gridCol>
                <a:gridCol w="1040887">
                  <a:extLst>
                    <a:ext uri="{9D8B030D-6E8A-4147-A177-3AD203B41FA5}">
                      <a16:colId xmlns:a16="http://schemas.microsoft.com/office/drawing/2014/main" val="20002"/>
                    </a:ext>
                  </a:extLst>
                </a:gridCol>
                <a:gridCol w="1040887">
                  <a:extLst>
                    <a:ext uri="{9D8B030D-6E8A-4147-A177-3AD203B41FA5}">
                      <a16:colId xmlns:a16="http://schemas.microsoft.com/office/drawing/2014/main" val="20003"/>
                    </a:ext>
                  </a:extLst>
                </a:gridCol>
                <a:gridCol w="1040887">
                  <a:extLst>
                    <a:ext uri="{9D8B030D-6E8A-4147-A177-3AD203B41FA5}">
                      <a16:colId xmlns:a16="http://schemas.microsoft.com/office/drawing/2014/main" val="20004"/>
                    </a:ext>
                  </a:extLst>
                </a:gridCol>
                <a:gridCol w="1174526">
                  <a:extLst>
                    <a:ext uri="{9D8B030D-6E8A-4147-A177-3AD203B41FA5}">
                      <a16:colId xmlns:a16="http://schemas.microsoft.com/office/drawing/2014/main" val="20005"/>
                    </a:ext>
                  </a:extLst>
                </a:gridCol>
                <a:gridCol w="907247">
                  <a:extLst>
                    <a:ext uri="{9D8B030D-6E8A-4147-A177-3AD203B41FA5}">
                      <a16:colId xmlns:a16="http://schemas.microsoft.com/office/drawing/2014/main" val="20006"/>
                    </a:ext>
                  </a:extLst>
                </a:gridCol>
                <a:gridCol w="1170330">
                  <a:extLst>
                    <a:ext uri="{9D8B030D-6E8A-4147-A177-3AD203B41FA5}">
                      <a16:colId xmlns:a16="http://schemas.microsoft.com/office/drawing/2014/main" val="20007"/>
                    </a:ext>
                  </a:extLst>
                </a:gridCol>
                <a:gridCol w="911443">
                  <a:extLst>
                    <a:ext uri="{9D8B030D-6E8A-4147-A177-3AD203B41FA5}">
                      <a16:colId xmlns:a16="http://schemas.microsoft.com/office/drawing/2014/main" val="20008"/>
                    </a:ext>
                  </a:extLst>
                </a:gridCol>
              </a:tblGrid>
              <a:tr h="502858">
                <a:tc>
                  <a:txBody>
                    <a:bodyPr/>
                    <a:lstStyle/>
                    <a:p>
                      <a:endParaRPr lang="en-US" dirty="0"/>
                    </a:p>
                  </a:txBody>
                  <a:tcPr/>
                </a:tc>
                <a:tc gridSpan="4">
                  <a:txBody>
                    <a:bodyPr/>
                    <a:lstStyle/>
                    <a:p>
                      <a:pPr algn="ctr"/>
                      <a:r>
                        <a:rPr lang="en-US" b="1" dirty="0"/>
                        <a:t>FIRST PERSON PRONOUNS</a:t>
                      </a:r>
                    </a:p>
                  </a:txBody>
                  <a:tcPr/>
                </a:tc>
                <a:tc hMerge="1">
                  <a:txBody>
                    <a:bodyPr/>
                    <a:lstStyle/>
                    <a:p>
                      <a:endParaRPr lang="en-US"/>
                    </a:p>
                  </a:txBody>
                  <a:tcPr/>
                </a:tc>
                <a:tc hMerge="1">
                  <a:txBody>
                    <a:bodyPr/>
                    <a:lstStyle/>
                    <a:p>
                      <a:endParaRPr lang="en-US" dirty="0"/>
                    </a:p>
                  </a:txBody>
                  <a:tcPr/>
                </a:tc>
                <a:tc hMerge="1">
                  <a:txBody>
                    <a:bodyPr/>
                    <a:lstStyle/>
                    <a:p>
                      <a:pPr algn="ctr"/>
                      <a:endParaRPr lang="en-US" b="1" dirty="0"/>
                    </a:p>
                  </a:txBody>
                  <a:tcPr/>
                </a:tc>
                <a:tc gridSpan="4">
                  <a:txBody>
                    <a:bodyPr/>
                    <a:lstStyle/>
                    <a:p>
                      <a:pPr algn="ctr"/>
                      <a:r>
                        <a:rPr lang="en-US" b="1" dirty="0"/>
                        <a:t>THIRD PERSON PRONOUNS</a:t>
                      </a:r>
                    </a:p>
                  </a:txBody>
                  <a:tcPr/>
                </a:tc>
                <a:tc hMerge="1">
                  <a:txBody>
                    <a:bodyPr/>
                    <a:lstStyle/>
                    <a:p>
                      <a:endParaRPr lang="en-US"/>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10000"/>
                  </a:ext>
                </a:extLst>
              </a:tr>
              <a:tr h="527777">
                <a:tc>
                  <a:txBody>
                    <a:bodyPr/>
                    <a:lstStyle/>
                    <a:p>
                      <a:endParaRPr lang="en-US" dirty="0"/>
                    </a:p>
                  </a:txBody>
                  <a:tcPr/>
                </a:tc>
                <a:tc gridSpan="2">
                  <a:txBody>
                    <a:bodyPr/>
                    <a:lstStyle/>
                    <a:p>
                      <a:pPr algn="ctr"/>
                      <a:r>
                        <a:rPr lang="en-US" b="1" dirty="0"/>
                        <a:t>1</a:t>
                      </a:r>
                      <a:r>
                        <a:rPr lang="en-US" b="1" baseline="0" dirty="0"/>
                        <a:t> (singular)</a:t>
                      </a:r>
                      <a:endParaRPr lang="en-US" b="1" dirty="0"/>
                    </a:p>
                  </a:txBody>
                  <a:tcPr/>
                </a:tc>
                <a:tc hMerge="1">
                  <a:txBody>
                    <a:bodyPr/>
                    <a:lstStyle/>
                    <a:p>
                      <a:pPr algn="ctr"/>
                      <a:endParaRPr lang="en-US" b="1" dirty="0"/>
                    </a:p>
                  </a:txBody>
                  <a:tcPr/>
                </a:tc>
                <a:tc gridSpan="2">
                  <a:txBody>
                    <a:bodyPr/>
                    <a:lstStyle/>
                    <a:p>
                      <a:pPr algn="ctr"/>
                      <a:r>
                        <a:rPr lang="en-US" b="1" dirty="0"/>
                        <a:t>1+ (plural)</a:t>
                      </a:r>
                    </a:p>
                  </a:txBody>
                  <a:tcPr/>
                </a:tc>
                <a:tc hMerge="1">
                  <a:txBody>
                    <a:bodyPr/>
                    <a:lstStyle/>
                    <a:p>
                      <a:pPr algn="ctr"/>
                      <a:endParaRPr lang="en-US" b="1"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1</a:t>
                      </a:r>
                      <a:r>
                        <a:rPr lang="en-US" b="1" baseline="0" dirty="0"/>
                        <a:t> (singular)</a:t>
                      </a:r>
                      <a:endParaRPr lang="en-US" b="1"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1+ (plural)</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extLst>
                  <a:ext uri="{0D108BD9-81ED-4DB2-BD59-A6C34878D82A}">
                    <a16:rowId xmlns:a16="http://schemas.microsoft.com/office/drawing/2014/main" val="10001"/>
                  </a:ext>
                </a:extLst>
              </a:tr>
              <a:tr h="97409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a:t>Subject</a:t>
                      </a:r>
                    </a:p>
                  </a:txBody>
                  <a:tcPr/>
                </a:tc>
                <a:tc>
                  <a:txBody>
                    <a:bodyPr/>
                    <a:lstStyle/>
                    <a:p>
                      <a:pPr algn="ctr"/>
                      <a:endParaRPr lang="en-US" dirty="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12072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a:t>Object</a:t>
                      </a:r>
                    </a:p>
                  </a:txBody>
                  <a:tcPr/>
                </a:tc>
                <a:tc>
                  <a:txBody>
                    <a:bodyPr/>
                    <a:lstStyle/>
                    <a:p>
                      <a:pPr algn="ctr"/>
                      <a:endParaRPr lang="en-US" dirty="0"/>
                    </a:p>
                    <a:p>
                      <a:pPr algn="ctr"/>
                      <a:endParaRPr lang="en-US" dirty="0"/>
                    </a:p>
                  </a:txBody>
                  <a:tcPr/>
                </a:tc>
                <a:tc>
                  <a:txBody>
                    <a:bodyPr/>
                    <a:lstStyle/>
                    <a:p>
                      <a:pPr algn="ctr"/>
                      <a:endParaRPr lang="en-US" dirty="0"/>
                    </a:p>
                  </a:txBody>
                  <a:tcPr/>
                </a:tc>
                <a:tc>
                  <a:txBody>
                    <a:bodyPr/>
                    <a:lstStyle/>
                    <a:p>
                      <a:pPr algn="ctr"/>
                      <a:endParaRPr lang="en-US" dirty="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12072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a:t>Possessive</a:t>
                      </a:r>
                    </a:p>
                  </a:txBody>
                  <a:tcPr/>
                </a:tc>
                <a:tc>
                  <a:txBody>
                    <a:bodyPr/>
                    <a:lstStyle/>
                    <a:p>
                      <a:pPr algn="ctr"/>
                      <a:endParaRPr lang="en-US" dirty="0"/>
                    </a:p>
                    <a:p>
                      <a:pPr algn="ctr"/>
                      <a:endParaRPr lang="en-US" dirty="0"/>
                    </a:p>
                  </a:txBody>
                  <a:tcPr/>
                </a:tc>
                <a:tc>
                  <a:txBody>
                    <a:bodyPr/>
                    <a:lstStyle/>
                    <a:p>
                      <a:pPr algn="ctr"/>
                      <a:endParaRPr lang="en-US" dirty="0"/>
                    </a:p>
                  </a:txBody>
                  <a:tcPr/>
                </a:tc>
                <a:tc>
                  <a:txBody>
                    <a:bodyPr/>
                    <a:lstStyle/>
                    <a:p>
                      <a:pPr algn="ctr"/>
                      <a:endParaRPr lang="en-US" dirty="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bl>
          </a:graphicData>
        </a:graphic>
      </p:graphicFrame>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9" t="26531" r="94747" b="62497"/>
          <a:stretch/>
        </p:blipFill>
        <p:spPr bwMode="auto">
          <a:xfrm>
            <a:off x="4866528" y="2524366"/>
            <a:ext cx="328843" cy="42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128" t="12361" r="84840" b="76731"/>
          <a:stretch/>
        </p:blipFill>
        <p:spPr bwMode="auto">
          <a:xfrm>
            <a:off x="4626043" y="4552428"/>
            <a:ext cx="480969" cy="41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128" t="12361" r="84840" b="76731"/>
          <a:stretch/>
        </p:blipFill>
        <p:spPr bwMode="auto">
          <a:xfrm>
            <a:off x="4855951" y="3529871"/>
            <a:ext cx="480969" cy="41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833" t="12639" r="75703" b="76944"/>
          <a:stretch/>
        </p:blipFill>
        <p:spPr bwMode="auto">
          <a:xfrm>
            <a:off x="5096435" y="4583887"/>
            <a:ext cx="422277"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750" t="54778" r="67266" b="28130"/>
          <a:stretch/>
        </p:blipFill>
        <p:spPr bwMode="auto">
          <a:xfrm>
            <a:off x="8922381" y="2526770"/>
            <a:ext cx="823913" cy="41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a:extLst>
              <a:ext uri="{C183D7F6-B498-43B3-948B-1728B52AA6E4}">
                <adec:decorative xmlns:adec="http://schemas.microsoft.com/office/drawing/2017/decorative" val="1"/>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2951" t="54900" r="48065" b="27322"/>
          <a:stretch/>
        </p:blipFill>
        <p:spPr bwMode="auto">
          <a:xfrm>
            <a:off x="9023060" y="3588853"/>
            <a:ext cx="706399" cy="37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598" t="72678" r="70777" b="14397"/>
          <a:stretch/>
        </p:blipFill>
        <p:spPr bwMode="auto">
          <a:xfrm>
            <a:off x="11047212" y="2474527"/>
            <a:ext cx="741433" cy="34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a:extLst>
              <a:ext uri="{C183D7F6-B498-43B3-948B-1728B52AA6E4}">
                <adec:decorative xmlns:adec="http://schemas.microsoft.com/office/drawing/2017/decorative" val="1"/>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3125" t="55686" r="48516" b="26528"/>
          <a:stretch/>
        </p:blipFill>
        <p:spPr bwMode="auto">
          <a:xfrm>
            <a:off x="8888789" y="4679274"/>
            <a:ext cx="840670" cy="45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a:extLst>
              <a:ext uri="{C183D7F6-B498-43B3-948B-1728B52AA6E4}">
                <adec:decorative xmlns:adec="http://schemas.microsoft.com/office/drawing/2017/decorative" val="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9011" t="36809" r="52656" b="43968"/>
          <a:stretch/>
        </p:blipFill>
        <p:spPr bwMode="auto">
          <a:xfrm>
            <a:off x="11086604" y="4537943"/>
            <a:ext cx="719130" cy="93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598" t="72678" r="70777" b="14397"/>
          <a:stretch/>
        </p:blipFill>
        <p:spPr bwMode="auto">
          <a:xfrm>
            <a:off x="11064301" y="3567227"/>
            <a:ext cx="741433" cy="34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a:extLst>
              <a:ext uri="{C183D7F6-B498-43B3-948B-1728B52AA6E4}">
                <adec:decorative xmlns:adec="http://schemas.microsoft.com/office/drawing/2017/decorative" val="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3732" t="54531" r="38709" b="30838"/>
          <a:stretch/>
        </p:blipFill>
        <p:spPr bwMode="auto">
          <a:xfrm>
            <a:off x="6772783" y="2346839"/>
            <a:ext cx="714375" cy="78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3">
            <a:extLst>
              <a:ext uri="{C183D7F6-B498-43B3-948B-1728B52AA6E4}">
                <adec:decorative xmlns:adec="http://schemas.microsoft.com/office/drawing/2017/decorative" val="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3732" t="54531" r="38709" b="30838"/>
          <a:stretch/>
        </p:blipFill>
        <p:spPr bwMode="auto">
          <a:xfrm>
            <a:off x="6774644" y="3448432"/>
            <a:ext cx="714375" cy="78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a:extLst>
              <a:ext uri="{C183D7F6-B498-43B3-948B-1728B52AA6E4}">
                <adec:decorative xmlns:adec="http://schemas.microsoft.com/office/drawing/2017/decorative" val="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9843" t="56033" r="23360" b="31256"/>
          <a:stretch/>
        </p:blipFill>
        <p:spPr bwMode="auto">
          <a:xfrm>
            <a:off x="6722523" y="4566971"/>
            <a:ext cx="828675" cy="87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223B5C17-E1FA-415F-BC96-55D8BC6189DA}"/>
              </a:ext>
            </a:extLst>
          </p:cNvPr>
          <p:cNvSpPr>
            <a:spLocks noGrp="1"/>
          </p:cNvSpPr>
          <p:nvPr>
            <p:ph type="title"/>
          </p:nvPr>
        </p:nvSpPr>
        <p:spPr/>
        <p:txBody>
          <a:bodyPr>
            <a:normAutofit fontScale="90000"/>
          </a:bodyPr>
          <a:lstStyle/>
          <a:p>
            <a:pPr algn="ctr"/>
            <a:r>
              <a:rPr lang="en-US" dirty="0">
                <a:ln w="13335" cmpd="sng">
                  <a:solidFill>
                    <a:srgbClr val="759AA5">
                      <a:lumMod val="50000"/>
                    </a:srgbClr>
                  </a:solidFill>
                  <a:prstDash val="solid"/>
                </a:ln>
                <a:solidFill>
                  <a:srgbClr val="FFAD1C"/>
                </a:solidFill>
                <a:latin typeface="Arial Black" pitchFamily="34" charset="0"/>
              </a:rPr>
              <a:t>Common Narrative Pronouns</a:t>
            </a:r>
            <a:br>
              <a:rPr lang="en-US" dirty="0">
                <a:ln w="13335" cmpd="sng">
                  <a:solidFill>
                    <a:srgbClr val="759AA5">
                      <a:lumMod val="50000"/>
                    </a:srgbClr>
                  </a:solidFill>
                  <a:prstDash val="solid"/>
                </a:ln>
                <a:solidFill>
                  <a:srgbClr val="FFAD1C"/>
                </a:solidFill>
                <a:latin typeface="Arial Black" pitchFamily="34" charset="0"/>
              </a:rPr>
            </a:br>
            <a:endParaRPr lang="en-US" dirty="0"/>
          </a:p>
        </p:txBody>
      </p:sp>
    </p:spTree>
    <p:extLst>
      <p:ext uri="{BB962C8B-B14F-4D97-AF65-F5344CB8AC3E}">
        <p14:creationId xmlns:p14="http://schemas.microsoft.com/office/powerpoint/2010/main" val="2708486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500"/>
                                  </p:stCondLst>
                                  <p:iterate type="wd">
                                    <p:tmAbs val="200"/>
                                  </p:iterate>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0" dirty="0">
                <a:latin typeface="Arial Black" pitchFamily="34" charset="0"/>
              </a:rPr>
              <a:t>Common Narrative Pronouns</a:t>
            </a:r>
          </a:p>
        </p:txBody>
      </p:sp>
      <p:sp>
        <p:nvSpPr>
          <p:cNvPr id="3" name="Content Placeholder 2"/>
          <p:cNvSpPr>
            <a:spLocks noGrp="1"/>
          </p:cNvSpPr>
          <p:nvPr>
            <p:ph sz="half" idx="1"/>
          </p:nvPr>
        </p:nvSpPr>
        <p:spPr>
          <a:xfrm>
            <a:off x="1047750" y="1600200"/>
            <a:ext cx="2773136" cy="5257800"/>
          </a:xfrm>
        </p:spPr>
        <p:txBody>
          <a:bodyPr>
            <a:normAutofit/>
          </a:bodyPr>
          <a:lstStyle/>
          <a:p>
            <a:pPr>
              <a:buFont typeface="Wingdings" panose="05000000000000000000" pitchFamily="2" charset="2"/>
              <a:buNone/>
              <a:defRPr/>
            </a:pPr>
            <a:r>
              <a:rPr lang="en-US" u="sng" dirty="0">
                <a:solidFill>
                  <a:srgbClr val="FFC000"/>
                </a:solidFill>
                <a:latin typeface="Arial Black" pitchFamily="34" charset="0"/>
              </a:rPr>
              <a:t>First Person</a:t>
            </a:r>
          </a:p>
          <a:p>
            <a:pPr>
              <a:defRPr/>
            </a:pPr>
            <a:r>
              <a:rPr lang="en-US" sz="2400" dirty="0">
                <a:effectLst>
                  <a:outerShdw blurRad="38100" dist="38100" dir="2700000" algn="tl">
                    <a:srgbClr val="000000">
                      <a:alpha val="43137"/>
                    </a:srgbClr>
                  </a:outerShdw>
                </a:effectLst>
              </a:rPr>
              <a:t>You are telling the story. You are the narrator.</a:t>
            </a:r>
          </a:p>
          <a:p>
            <a:pPr>
              <a:defRPr/>
            </a:pPr>
            <a:r>
              <a:rPr lang="en-US" sz="2400" dirty="0">
                <a:effectLst>
                  <a:outerShdw blurRad="38100" dist="38100" dir="2700000" algn="tl">
                    <a:srgbClr val="000000">
                      <a:alpha val="43137"/>
                    </a:srgbClr>
                  </a:outerShdw>
                </a:effectLst>
              </a:rPr>
              <a:t>The experiences happened to you and the people around you.</a:t>
            </a:r>
          </a:p>
          <a:p>
            <a:pPr>
              <a:defRPr/>
            </a:pPr>
            <a:r>
              <a:rPr lang="en-US" sz="2400" dirty="0">
                <a:effectLst>
                  <a:outerShdw blurRad="38100" dist="38100" dir="2700000" algn="tl">
                    <a:srgbClr val="000000">
                      <a:alpha val="43137"/>
                    </a:srgbClr>
                  </a:outerShdw>
                </a:effectLst>
              </a:rPr>
              <a:t>Used in personal narratives and autobiographies</a:t>
            </a:r>
          </a:p>
        </p:txBody>
      </p:sp>
      <p:sp>
        <p:nvSpPr>
          <p:cNvPr id="5" name="Content Placeholder 3"/>
          <p:cNvSpPr txBox="1">
            <a:spLocks/>
          </p:cNvSpPr>
          <p:nvPr/>
        </p:nvSpPr>
        <p:spPr>
          <a:xfrm>
            <a:off x="7619999" y="1600200"/>
            <a:ext cx="3614057" cy="5257800"/>
          </a:xfrm>
          <a:prstGeom prst="rect">
            <a:avLst/>
          </a:prstGeom>
        </p:spPr>
        <p:txBody>
          <a:bodyPr>
            <a:normAutofit/>
          </a:bodyPr>
          <a:lstStyle/>
          <a:p>
            <a:pPr marL="342900" indent="-342900" eaLnBrk="0" hangingPunct="0">
              <a:spcBef>
                <a:spcPct val="20000"/>
              </a:spcBef>
              <a:defRPr/>
            </a:pPr>
            <a:r>
              <a:rPr lang="en-US" sz="2800" u="sng" dirty="0">
                <a:solidFill>
                  <a:srgbClr val="FFC000"/>
                </a:solidFill>
                <a:latin typeface="Arial Black" pitchFamily="34" charset="0"/>
              </a:rPr>
              <a:t>Third Person</a:t>
            </a:r>
          </a:p>
          <a:p>
            <a:pPr marL="457200" indent="-457200">
              <a:buFont typeface="Arial" panose="020B0604020202020204" pitchFamily="34" charset="0"/>
              <a:buChar char="•"/>
              <a:defRPr/>
            </a:pPr>
            <a:r>
              <a:rPr lang="en-US" sz="2400" dirty="0">
                <a:solidFill>
                  <a:schemeClr val="tx2"/>
                </a:solidFill>
                <a:effectLst>
                  <a:outerShdw blurRad="38100" dist="38100" dir="2700000" algn="tl">
                    <a:srgbClr val="000000">
                      <a:alpha val="43137"/>
                    </a:srgbClr>
                  </a:outerShdw>
                </a:effectLst>
              </a:rPr>
              <a:t>Another person tells the story. Someone else is the narrator.</a:t>
            </a:r>
          </a:p>
          <a:p>
            <a:pPr marL="457200" indent="-457200">
              <a:buFont typeface="Arial" panose="020B0604020202020204" pitchFamily="34" charset="0"/>
              <a:buChar char="•"/>
              <a:defRPr/>
            </a:pPr>
            <a:r>
              <a:rPr lang="en-US" sz="2400" dirty="0">
                <a:solidFill>
                  <a:schemeClr val="tx2"/>
                </a:solidFill>
                <a:effectLst>
                  <a:outerShdw blurRad="38100" dist="38100" dir="2700000" algn="tl">
                    <a:srgbClr val="000000">
                      <a:alpha val="43137"/>
                    </a:srgbClr>
                  </a:outerShdw>
                </a:effectLst>
              </a:rPr>
              <a:t>The third-person narrator is sometimes in the story, but not always. </a:t>
            </a:r>
          </a:p>
          <a:p>
            <a:pPr marL="457200" indent="-457200">
              <a:buFont typeface="Arial" panose="020B0604020202020204" pitchFamily="34" charset="0"/>
              <a:buChar char="•"/>
              <a:defRPr/>
            </a:pPr>
            <a:r>
              <a:rPr lang="en-US" sz="2400" dirty="0">
                <a:solidFill>
                  <a:schemeClr val="tx2"/>
                </a:solidFill>
                <a:effectLst>
                  <a:outerShdw blurRad="38100" dist="38100" dir="2700000" algn="tl">
                    <a:srgbClr val="000000">
                      <a:alpha val="43137"/>
                    </a:srgbClr>
                  </a:outerShdw>
                </a:effectLst>
              </a:rPr>
              <a:t>Used in fictional narratives</a:t>
            </a:r>
          </a:p>
        </p:txBody>
      </p:sp>
      <p:pic>
        <p:nvPicPr>
          <p:cNvPr id="6" name="Picture 5" descr="Photograph of a person standing and holding book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7207" y="3853542"/>
            <a:ext cx="857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4327072" y="1926771"/>
            <a:ext cx="1630135" cy="1513114"/>
          </a:xfrm>
          <a:prstGeom prst="wedgeRoundRectCallout">
            <a:avLst>
              <a:gd name="adj1" fmla="val 34824"/>
              <a:gd name="adj2" fmla="val 80373"/>
              <a:gd name="adj3" fmla="val 16667"/>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latin typeface="Arial" pitchFamily="34" charset="0"/>
                <a:cs typeface="Arial" pitchFamily="34" charset="0"/>
              </a:rPr>
              <a:t>I</a:t>
            </a:r>
            <a:r>
              <a:rPr lang="en-US" sz="2000" dirty="0">
                <a:solidFill>
                  <a:schemeClr val="bg1"/>
                </a:solidFill>
                <a:latin typeface="Arial" pitchFamily="34" charset="0"/>
                <a:cs typeface="Arial" pitchFamily="34" charset="0"/>
              </a:rPr>
              <a:t> am teaching you about pronouns.</a:t>
            </a:r>
            <a:endParaRPr lang="en-US" sz="2000" i="1" dirty="0">
              <a:solidFill>
                <a:schemeClr val="bg1"/>
              </a:solidFill>
              <a:latin typeface="Arial" pitchFamily="34" charset="0"/>
              <a:cs typeface="Arial" pitchFamily="34" charset="0"/>
            </a:endParaRPr>
          </a:p>
        </p:txBody>
      </p:sp>
      <p:sp>
        <p:nvSpPr>
          <p:cNvPr id="9" name="TextBox 8"/>
          <p:cNvSpPr txBox="1"/>
          <p:nvPr/>
        </p:nvSpPr>
        <p:spPr>
          <a:xfrm>
            <a:off x="277993" y="6427113"/>
            <a:ext cx="7085786" cy="861774"/>
          </a:xfrm>
          <a:prstGeom prst="rect">
            <a:avLst/>
          </a:prstGeom>
          <a:noFill/>
        </p:spPr>
        <p:txBody>
          <a:bodyPr wrap="none" rtlCol="0">
            <a:spAutoFit/>
          </a:bodyPr>
          <a:lstStyle/>
          <a:p>
            <a:pPr fontAlgn="ctr"/>
            <a:r>
              <a:rPr lang="en-US" sz="1400" b="1" dirty="0"/>
              <a:t>Source:  Grammar Bytes &lt; </a:t>
            </a:r>
            <a:r>
              <a:rPr lang="en-US" sz="1400" b="1" dirty="0">
                <a:hlinkClick r:id="rId3"/>
              </a:rPr>
              <a:t>http://www.chompchomp.com/presentations/capitalization.ppt</a:t>
            </a:r>
            <a:r>
              <a:rPr lang="en-US" sz="1400" b="1" dirty="0"/>
              <a:t> &gt;</a:t>
            </a:r>
          </a:p>
          <a:p>
            <a:br>
              <a:rPr lang="en-US" dirty="0"/>
            </a:br>
            <a:endParaRPr lang="en-US" dirty="0"/>
          </a:p>
        </p:txBody>
      </p:sp>
    </p:spTree>
    <p:extLst>
      <p:ext uri="{BB962C8B-B14F-4D97-AF65-F5344CB8AC3E}">
        <p14:creationId xmlns:p14="http://schemas.microsoft.com/office/powerpoint/2010/main" val="2561004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1" presetClass="entr" presetSubtype="0" fill="hold" grpId="0" nodeType="afterEffect">
                                  <p:stCondLst>
                                    <p:cond delay="500"/>
                                  </p:stCondLst>
                                  <p:iterate type="wd">
                                    <p:tmAbs val="200"/>
                                  </p:iterate>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iterate type="wd">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50"/>
                            </p:stCondLst>
                            <p:childTnLst>
                              <p:par>
                                <p:cTn id="23" presetID="2" presetClass="entr" presetSubtype="8" fill="hold" grpId="0" nodeType="afterEffect">
                                  <p:stCondLst>
                                    <p:cond delay="0"/>
                                  </p:stCondLst>
                                  <p:iterate type="wd">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wd">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wd">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iterate type="wd">
                                    <p:tmPct val="10000"/>
                                  </p:iterate>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wd">
                                    <p:tmPct val="10000"/>
                                  </p:iterate>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iterate type="wd">
                                    <p:tmPct val="10000"/>
                                  </p:iterate>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iterate type="wd">
                                    <p:tmPct val="10000"/>
                                  </p:iterate>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build="p" bldLvl="2"/>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4294967295"/>
          </p:nvPr>
        </p:nvSpPr>
        <p:spPr>
          <a:xfrm>
            <a:off x="1744394" y="983347"/>
            <a:ext cx="8229600" cy="4478337"/>
          </a:xfrm>
        </p:spPr>
        <p:txBody>
          <a:bodyPr>
            <a:normAutofit lnSpcReduction="10000"/>
          </a:bodyPr>
          <a:lstStyle/>
          <a:p>
            <a:pPr>
              <a:buFontTx/>
              <a:buNone/>
            </a:pPr>
            <a:r>
              <a:rPr lang="en-US" altLang="en-US" sz="4400" b="1" dirty="0">
                <a:solidFill>
                  <a:schemeClr val="bg1"/>
                </a:solidFill>
              </a:rPr>
              <a:t>Narrator - </a:t>
            </a:r>
            <a:r>
              <a:rPr lang="en-US" altLang="en-US" dirty="0"/>
              <a:t>The person who tells the </a:t>
            </a:r>
            <a:r>
              <a:rPr lang="en-US" altLang="en-US" b="1" dirty="0"/>
              <a:t>story</a:t>
            </a:r>
          </a:p>
          <a:p>
            <a:pPr>
              <a:buFontTx/>
              <a:buNone/>
            </a:pPr>
            <a:endParaRPr lang="en-US" altLang="en-US" b="1" dirty="0"/>
          </a:p>
          <a:p>
            <a:pPr>
              <a:buFontTx/>
              <a:buNone/>
            </a:pPr>
            <a:r>
              <a:rPr lang="en-US" altLang="en-US" sz="4400" b="1" dirty="0">
                <a:solidFill>
                  <a:schemeClr val="bg1"/>
                </a:solidFill>
              </a:rPr>
              <a:t>Narrative - </a:t>
            </a:r>
            <a:r>
              <a:rPr lang="en-US" altLang="en-US" dirty="0"/>
              <a:t>The story the narrator tells</a:t>
            </a:r>
          </a:p>
          <a:p>
            <a:pPr>
              <a:buFontTx/>
              <a:buNone/>
            </a:pPr>
            <a:endParaRPr lang="en-US" altLang="en-US" dirty="0"/>
          </a:p>
          <a:p>
            <a:pPr>
              <a:buFontTx/>
              <a:buNone/>
            </a:pPr>
            <a:r>
              <a:rPr lang="en-US" altLang="en-US" sz="4400" b="1" dirty="0">
                <a:solidFill>
                  <a:schemeClr val="bg1"/>
                </a:solidFill>
              </a:rPr>
              <a:t>Characters - </a:t>
            </a:r>
            <a:r>
              <a:rPr lang="en-US" altLang="en-US" dirty="0"/>
              <a:t>Everyone else in a </a:t>
            </a:r>
            <a:r>
              <a:rPr lang="en-US" altLang="en-US" b="1" dirty="0"/>
              <a:t>story</a:t>
            </a:r>
          </a:p>
          <a:p>
            <a:pPr algn="ctr">
              <a:buFontTx/>
              <a:buNone/>
            </a:pPr>
            <a:endParaRPr lang="en-US" altLang="en-US" dirty="0"/>
          </a:p>
          <a:p>
            <a:pPr>
              <a:buFontTx/>
              <a:buNone/>
            </a:pPr>
            <a:r>
              <a:rPr lang="en-US" altLang="en-US" dirty="0"/>
              <a:t>What’s the </a:t>
            </a:r>
            <a:r>
              <a:rPr lang="en-US" altLang="en-US" b="1" dirty="0"/>
              <a:t>narrator’s position</a:t>
            </a:r>
            <a:r>
              <a:rPr lang="en-US" altLang="en-US" dirty="0"/>
              <a:t> in the story?</a:t>
            </a:r>
          </a:p>
          <a:p>
            <a:pPr>
              <a:buFontTx/>
              <a:buNone/>
            </a:pPr>
            <a:r>
              <a:rPr lang="en-US" altLang="en-US" dirty="0"/>
              <a:t>Or, what is the </a:t>
            </a:r>
            <a:r>
              <a:rPr lang="en-US" altLang="en-US" b="1" dirty="0"/>
              <a:t>narrator’s POINT OF VIEW</a:t>
            </a:r>
            <a:r>
              <a:rPr lang="en-US" altLang="en-US" dirty="0"/>
              <a:t>.</a:t>
            </a:r>
          </a:p>
        </p:txBody>
      </p:sp>
      <p:sp>
        <p:nvSpPr>
          <p:cNvPr id="2" name="TextBox 1"/>
          <p:cNvSpPr txBox="1"/>
          <p:nvPr/>
        </p:nvSpPr>
        <p:spPr>
          <a:xfrm>
            <a:off x="141515" y="6488668"/>
            <a:ext cx="8534837" cy="307777"/>
          </a:xfrm>
          <a:prstGeom prst="rect">
            <a:avLst/>
          </a:prstGeom>
          <a:noFill/>
        </p:spPr>
        <p:txBody>
          <a:bodyPr wrap="none" rtlCol="0">
            <a:spAutoFit/>
          </a:bodyPr>
          <a:lstStyle/>
          <a:p>
            <a:r>
              <a:rPr lang="en-US" sz="1400" b="1" dirty="0"/>
              <a:t>Source</a:t>
            </a:r>
            <a:r>
              <a:rPr lang="en-US" sz="1400" dirty="0"/>
              <a:t>:  http://www.ereadingworksheets.com/point-of-view-worksheets/first-second-and-third-person-lesson.ppt</a:t>
            </a:r>
          </a:p>
        </p:txBody>
      </p:sp>
      <p:sp>
        <p:nvSpPr>
          <p:cNvPr id="4" name="Title 3">
            <a:extLst>
              <a:ext uri="{FF2B5EF4-FFF2-40B4-BE49-F238E27FC236}">
                <a16:creationId xmlns:a16="http://schemas.microsoft.com/office/drawing/2014/main" id="{96824FFE-F496-4AE5-81D8-7BA540C042E1}"/>
              </a:ext>
            </a:extLst>
          </p:cNvPr>
          <p:cNvSpPr>
            <a:spLocks noGrp="1"/>
          </p:cNvSpPr>
          <p:nvPr>
            <p:ph type="title"/>
          </p:nvPr>
        </p:nvSpPr>
        <p:spPr/>
        <p:txBody>
          <a:bodyPr>
            <a:normAutofit/>
          </a:bodyPr>
          <a:lstStyle/>
          <a:p>
            <a:r>
              <a:rPr lang="en-US" sz="100" b="0" dirty="0">
                <a:solidFill>
                  <a:srgbClr val="5C6669"/>
                </a:solidFill>
              </a:rPr>
              <a:t>Slide 6</a:t>
            </a:r>
          </a:p>
        </p:txBody>
      </p:sp>
    </p:spTree>
    <p:extLst>
      <p:ext uri="{BB962C8B-B14F-4D97-AF65-F5344CB8AC3E}">
        <p14:creationId xmlns:p14="http://schemas.microsoft.com/office/powerpoint/2010/main" val="266275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5709" y="1717964"/>
            <a:ext cx="11369964" cy="1052946"/>
          </a:xfrm>
        </p:spPr>
        <p:txBody>
          <a:bodyPr>
            <a:normAutofit fontScale="90000"/>
          </a:bodyPr>
          <a:lstStyle/>
          <a:p>
            <a:r>
              <a:rPr lang="en-US" altLang="en-US" b="1" dirty="0">
                <a:solidFill>
                  <a:schemeClr val="bg1"/>
                </a:solidFill>
              </a:rPr>
              <a:t>First-Person Narration - </a:t>
            </a:r>
            <a:r>
              <a:rPr lang="en-US" altLang="en-US" sz="2700" dirty="0">
                <a:solidFill>
                  <a:schemeClr val="tx2"/>
                </a:solidFill>
              </a:rPr>
              <a:t>The narrator is involved in the action of the story.</a:t>
            </a:r>
            <a:br>
              <a:rPr lang="en-US" altLang="en-US" dirty="0"/>
            </a:br>
            <a:endParaRPr lang="en-US" altLang="en-US" b="1" dirty="0">
              <a:solidFill>
                <a:schemeClr val="bg1"/>
              </a:solidFill>
            </a:endParaRPr>
          </a:p>
        </p:txBody>
      </p:sp>
      <p:sp>
        <p:nvSpPr>
          <p:cNvPr id="4100" name="Rectangle 4" descr="Rectangle enclosing both the characters and the narrator, indicating a first person narrative">
            <a:extLst>
              <a:ext uri="{C183D7F6-B498-43B3-948B-1728B52AA6E4}">
                <adec:decorative xmlns:adec="http://schemas.microsoft.com/office/drawing/2017/decorative" val="0"/>
              </a:ext>
            </a:extLst>
          </p:cNvPr>
          <p:cNvSpPr>
            <a:spLocks noChangeArrowheads="1"/>
          </p:cNvSpPr>
          <p:nvPr/>
        </p:nvSpPr>
        <p:spPr bwMode="auto">
          <a:xfrm>
            <a:off x="3429000" y="2618509"/>
            <a:ext cx="5029200" cy="335280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Text Box 5"/>
          <p:cNvSpPr txBox="1">
            <a:spLocks noChangeArrowheads="1"/>
          </p:cNvSpPr>
          <p:nvPr/>
        </p:nvSpPr>
        <p:spPr bwMode="auto">
          <a:xfrm>
            <a:off x="3886200" y="277091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t>The Story/Narrative</a:t>
            </a:r>
          </a:p>
        </p:txBody>
      </p:sp>
      <p:sp>
        <p:nvSpPr>
          <p:cNvPr id="4102" name="Oval 6"/>
          <p:cNvSpPr>
            <a:spLocks noChangeArrowheads="1"/>
          </p:cNvSpPr>
          <p:nvPr/>
        </p:nvSpPr>
        <p:spPr bwMode="auto">
          <a:xfrm>
            <a:off x="3581400" y="3304309"/>
            <a:ext cx="2514600" cy="2514600"/>
          </a:xfrm>
          <a:prstGeom prst="ellipse">
            <a:avLst/>
          </a:prstGeom>
          <a:solidFill>
            <a:srgbClr val="FF99CC"/>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t>Characters</a:t>
            </a:r>
          </a:p>
        </p:txBody>
      </p:sp>
      <p:sp>
        <p:nvSpPr>
          <p:cNvPr id="4103" name="Oval 7"/>
          <p:cNvSpPr>
            <a:spLocks noChangeArrowheads="1"/>
          </p:cNvSpPr>
          <p:nvPr/>
        </p:nvSpPr>
        <p:spPr bwMode="auto">
          <a:xfrm>
            <a:off x="5867400" y="3304309"/>
            <a:ext cx="2514600" cy="2514600"/>
          </a:xfrm>
          <a:prstGeom prst="ellipse">
            <a:avLst/>
          </a:prstGeom>
          <a:solidFill>
            <a:srgbClr val="CC9900"/>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dirty="0"/>
              <a:t>I or We</a:t>
            </a:r>
          </a:p>
          <a:p>
            <a:pPr algn="ctr"/>
            <a:r>
              <a:rPr lang="en-US" altLang="en-US" b="1" dirty="0"/>
              <a:t>(The narrator)</a:t>
            </a:r>
          </a:p>
        </p:txBody>
      </p:sp>
      <p:sp>
        <p:nvSpPr>
          <p:cNvPr id="8" name="TextBox 7"/>
          <p:cNvSpPr txBox="1"/>
          <p:nvPr/>
        </p:nvSpPr>
        <p:spPr>
          <a:xfrm>
            <a:off x="141515" y="6488668"/>
            <a:ext cx="8534837" cy="307777"/>
          </a:xfrm>
          <a:prstGeom prst="rect">
            <a:avLst/>
          </a:prstGeom>
          <a:noFill/>
        </p:spPr>
        <p:txBody>
          <a:bodyPr wrap="none" rtlCol="0">
            <a:spAutoFit/>
          </a:bodyPr>
          <a:lstStyle/>
          <a:p>
            <a:r>
              <a:rPr lang="en-US" sz="1400" b="1" dirty="0"/>
              <a:t>Source</a:t>
            </a:r>
            <a:r>
              <a:rPr lang="en-US" sz="1400" dirty="0"/>
              <a:t>:  http://www.ereadingworksheets.com/point-of-view-worksheets/first-second-and-third-person-lesson.ppt</a:t>
            </a:r>
          </a:p>
        </p:txBody>
      </p:sp>
    </p:spTree>
    <p:extLst>
      <p:ext uri="{BB962C8B-B14F-4D97-AF65-F5344CB8AC3E}">
        <p14:creationId xmlns:p14="http://schemas.microsoft.com/office/powerpoint/2010/main" val="301495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3"/>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p:cTn id="14" dur="500" fill="hold"/>
                                        <p:tgtEl>
                                          <p:spTgt spid="4100"/>
                                        </p:tgtEl>
                                        <p:attrNameLst>
                                          <p:attrName>ppt_w</p:attrName>
                                        </p:attrNameLst>
                                      </p:cBhvr>
                                      <p:tavLst>
                                        <p:tav tm="0">
                                          <p:val>
                                            <p:fltVal val="0"/>
                                          </p:val>
                                        </p:tav>
                                        <p:tav tm="100000">
                                          <p:val>
                                            <p:strVal val="#ppt_w"/>
                                          </p:val>
                                        </p:tav>
                                      </p:tavLst>
                                    </p:anim>
                                    <p:anim calcmode="lin" valueType="num">
                                      <p:cBhvr>
                                        <p:cTn id="15" dur="500" fill="hold"/>
                                        <p:tgtEl>
                                          <p:spTgt spid="4100"/>
                                        </p:tgtEl>
                                        <p:attrNameLst>
                                          <p:attrName>ppt_h</p:attrName>
                                        </p:attrNameLst>
                                      </p:cBhvr>
                                      <p:tavLst>
                                        <p:tav tm="0">
                                          <p:val>
                                            <p:fltVal val="0"/>
                                          </p:val>
                                        </p:tav>
                                        <p:tav tm="100000">
                                          <p:val>
                                            <p:strVal val="#ppt_h"/>
                                          </p:val>
                                        </p:tav>
                                      </p:tavLst>
                                    </p:anim>
                                    <p:animEffect transition="in" filter="fade">
                                      <p:cBhvr>
                                        <p:cTn id="16" dur="500"/>
                                        <p:tgtEl>
                                          <p:spTgt spid="4100"/>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p:cTn id="19" dur="500" fill="hold"/>
                                        <p:tgtEl>
                                          <p:spTgt spid="4101"/>
                                        </p:tgtEl>
                                        <p:attrNameLst>
                                          <p:attrName>ppt_w</p:attrName>
                                        </p:attrNameLst>
                                      </p:cBhvr>
                                      <p:tavLst>
                                        <p:tav tm="0">
                                          <p:val>
                                            <p:fltVal val="0"/>
                                          </p:val>
                                        </p:tav>
                                        <p:tav tm="100000">
                                          <p:val>
                                            <p:strVal val="#ppt_w"/>
                                          </p:val>
                                        </p:tav>
                                      </p:tavLst>
                                    </p:anim>
                                    <p:anim calcmode="lin" valueType="num">
                                      <p:cBhvr>
                                        <p:cTn id="20" dur="500" fill="hold"/>
                                        <p:tgtEl>
                                          <p:spTgt spid="4101"/>
                                        </p:tgtEl>
                                        <p:attrNameLst>
                                          <p:attrName>ppt_h</p:attrName>
                                        </p:attrNameLst>
                                      </p:cBhvr>
                                      <p:tavLst>
                                        <p:tav tm="0">
                                          <p:val>
                                            <p:fltVal val="0"/>
                                          </p:val>
                                        </p:tav>
                                        <p:tav tm="100000">
                                          <p:val>
                                            <p:strVal val="#ppt_h"/>
                                          </p:val>
                                        </p:tav>
                                      </p:tavLst>
                                    </p:anim>
                                    <p:animEffect transition="in" filter="fade">
                                      <p:cBhvr>
                                        <p:cTn id="21" dur="500"/>
                                        <p:tgtEl>
                                          <p:spTgt spid="41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102"/>
                                        </p:tgtEl>
                                        <p:attrNameLst>
                                          <p:attrName>style.visibility</p:attrName>
                                        </p:attrNameLst>
                                      </p:cBhvr>
                                      <p:to>
                                        <p:strVal val="visible"/>
                                      </p:to>
                                    </p:set>
                                    <p:anim calcmode="lin" valueType="num">
                                      <p:cBhvr>
                                        <p:cTn id="26" dur="500" fill="hold"/>
                                        <p:tgtEl>
                                          <p:spTgt spid="4102"/>
                                        </p:tgtEl>
                                        <p:attrNameLst>
                                          <p:attrName>ppt_w</p:attrName>
                                        </p:attrNameLst>
                                      </p:cBhvr>
                                      <p:tavLst>
                                        <p:tav tm="0">
                                          <p:val>
                                            <p:fltVal val="0"/>
                                          </p:val>
                                        </p:tav>
                                        <p:tav tm="100000">
                                          <p:val>
                                            <p:strVal val="#ppt_w"/>
                                          </p:val>
                                        </p:tav>
                                      </p:tavLst>
                                    </p:anim>
                                    <p:anim calcmode="lin" valueType="num">
                                      <p:cBhvr>
                                        <p:cTn id="27" dur="500" fill="hold"/>
                                        <p:tgtEl>
                                          <p:spTgt spid="4102"/>
                                        </p:tgtEl>
                                        <p:attrNameLst>
                                          <p:attrName>ppt_h</p:attrName>
                                        </p:attrNameLst>
                                      </p:cBhvr>
                                      <p:tavLst>
                                        <p:tav tm="0">
                                          <p:val>
                                            <p:fltVal val="0"/>
                                          </p:val>
                                        </p:tav>
                                        <p:tav tm="100000">
                                          <p:val>
                                            <p:strVal val="#ppt_h"/>
                                          </p:val>
                                        </p:tav>
                                      </p:tavLst>
                                    </p:anim>
                                    <p:animEffect transition="in" filter="fade">
                                      <p:cBhvr>
                                        <p:cTn id="28" dur="500"/>
                                        <p:tgtEl>
                                          <p:spTgt spid="41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4103"/>
                                        </p:tgtEl>
                                        <p:attrNameLst>
                                          <p:attrName>style.visibility</p:attrName>
                                        </p:attrNameLst>
                                      </p:cBhvr>
                                      <p:to>
                                        <p:strVal val="visible"/>
                                      </p:to>
                                    </p:set>
                                    <p:anim calcmode="lin" valueType="num">
                                      <p:cBhvr>
                                        <p:cTn id="33" dur="500" fill="hold"/>
                                        <p:tgtEl>
                                          <p:spTgt spid="4103"/>
                                        </p:tgtEl>
                                        <p:attrNameLst>
                                          <p:attrName>ppt_w</p:attrName>
                                        </p:attrNameLst>
                                      </p:cBhvr>
                                      <p:tavLst>
                                        <p:tav tm="0">
                                          <p:val>
                                            <p:fltVal val="0"/>
                                          </p:val>
                                        </p:tav>
                                        <p:tav tm="100000">
                                          <p:val>
                                            <p:strVal val="#ppt_w"/>
                                          </p:val>
                                        </p:tav>
                                      </p:tavLst>
                                    </p:anim>
                                    <p:anim calcmode="lin" valueType="num">
                                      <p:cBhvr>
                                        <p:cTn id="34" dur="500" fill="hold"/>
                                        <p:tgtEl>
                                          <p:spTgt spid="4103"/>
                                        </p:tgtEl>
                                        <p:attrNameLst>
                                          <p:attrName>ppt_h</p:attrName>
                                        </p:attrNameLst>
                                      </p:cBhvr>
                                      <p:tavLst>
                                        <p:tav tm="0">
                                          <p:val>
                                            <p:fltVal val="0"/>
                                          </p:val>
                                        </p:tav>
                                        <p:tav tm="100000">
                                          <p:val>
                                            <p:strVal val="#ppt_h"/>
                                          </p:val>
                                        </p:tav>
                                      </p:tavLst>
                                    </p:anim>
                                    <p:animEffect transition="in" filter="fade">
                                      <p:cBhvr>
                                        <p:cTn id="35"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0" grpId="0" animBg="1"/>
      <p:bldP spid="4101" grpId="0"/>
      <p:bldP spid="4102" grpId="0" animBg="1"/>
      <p:bldP spid="41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69EB49-5AE2-443C-AC5D-5FDEED03EE31}"/>
              </a:ext>
            </a:extLst>
          </p:cNvPr>
          <p:cNvSpPr>
            <a:spLocks noGrp="1"/>
          </p:cNvSpPr>
          <p:nvPr>
            <p:ph type="title"/>
          </p:nvPr>
        </p:nvSpPr>
        <p:spPr>
          <a:xfrm>
            <a:off x="609600" y="274638"/>
            <a:ext cx="2629395" cy="456882"/>
          </a:xfrm>
        </p:spPr>
        <p:txBody>
          <a:bodyPr>
            <a:normAutofit/>
          </a:bodyPr>
          <a:lstStyle/>
          <a:p>
            <a:pPr algn="ctr"/>
            <a:r>
              <a:rPr lang="en-US" sz="1000" dirty="0">
                <a:solidFill>
                  <a:schemeClr val="bg2"/>
                </a:solidFill>
              </a:rPr>
              <a:t>First person pronouns</a:t>
            </a:r>
          </a:p>
        </p:txBody>
      </p:sp>
      <p:sp>
        <p:nvSpPr>
          <p:cNvPr id="3" name="TextBox 2"/>
          <p:cNvSpPr txBox="1"/>
          <p:nvPr/>
        </p:nvSpPr>
        <p:spPr>
          <a:xfrm>
            <a:off x="141515" y="6488668"/>
            <a:ext cx="8534837" cy="307777"/>
          </a:xfrm>
          <a:prstGeom prst="rect">
            <a:avLst/>
          </a:prstGeom>
          <a:noFill/>
        </p:spPr>
        <p:txBody>
          <a:bodyPr wrap="none" rtlCol="0">
            <a:spAutoFit/>
          </a:bodyPr>
          <a:lstStyle/>
          <a:p>
            <a:r>
              <a:rPr lang="en-US" sz="1400" b="1" dirty="0"/>
              <a:t>Source</a:t>
            </a:r>
            <a:r>
              <a:rPr lang="en-US" sz="1400" dirty="0"/>
              <a:t>:  http://www.ereadingworksheets.com/point-of-view-worksheets/first-second-and-third-person-lesson.ppt</a:t>
            </a:r>
          </a:p>
        </p:txBody>
      </p:sp>
      <p:sp>
        <p:nvSpPr>
          <p:cNvPr id="4" name="Content Placeholder 2"/>
          <p:cNvSpPr txBox="1">
            <a:spLocks/>
          </p:cNvSpPr>
          <p:nvPr/>
        </p:nvSpPr>
        <p:spPr>
          <a:xfrm>
            <a:off x="465859" y="362528"/>
            <a:ext cx="2773136" cy="5936672"/>
          </a:xfrm>
          <a:prstGeom prst="rect">
            <a:avLst/>
          </a:prstGeom>
          <a:ln>
            <a:solidFill>
              <a:srgbClr val="FF0000"/>
            </a:solidFill>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ctr">
              <a:buFont typeface="Wingdings" panose="05000000000000000000" pitchFamily="2" charset="2"/>
              <a:buNone/>
              <a:defRPr/>
            </a:pPr>
            <a:r>
              <a:rPr lang="en-US" sz="2800" u="sng" dirty="0">
                <a:solidFill>
                  <a:schemeClr val="accent5"/>
                </a:solidFill>
                <a:latin typeface="Arial Black" pitchFamily="34" charset="0"/>
              </a:rPr>
              <a:t>First Person Pronouns</a:t>
            </a:r>
          </a:p>
          <a:p>
            <a:pPr>
              <a:defRPr/>
            </a:pPr>
            <a:endParaRPr lang="en-US" dirty="0">
              <a:effectLst>
                <a:outerShdw blurRad="38100" dist="38100" dir="2700000" algn="tl">
                  <a:srgbClr val="000000">
                    <a:alpha val="43137"/>
                  </a:srgbClr>
                </a:outerShdw>
              </a:effectLst>
            </a:endParaRPr>
          </a:p>
          <a:p>
            <a:pPr>
              <a:defRPr/>
            </a:pPr>
            <a:r>
              <a:rPr lang="en-US" dirty="0">
                <a:effectLst>
                  <a:outerShdw blurRad="38100" dist="38100" dir="2700000" algn="tl">
                    <a:srgbClr val="000000">
                      <a:alpha val="43137"/>
                    </a:srgbClr>
                  </a:outerShdw>
                </a:effectLst>
              </a:rPr>
              <a:t>I</a:t>
            </a:r>
          </a:p>
          <a:p>
            <a:pPr>
              <a:defRPr/>
            </a:pPr>
            <a:r>
              <a:rPr lang="en-US" dirty="0">
                <a:effectLst>
                  <a:outerShdw blurRad="38100" dist="38100" dir="2700000" algn="tl">
                    <a:srgbClr val="000000">
                      <a:alpha val="43137"/>
                    </a:srgbClr>
                  </a:outerShdw>
                </a:effectLst>
              </a:rPr>
              <a:t>me</a:t>
            </a:r>
          </a:p>
          <a:p>
            <a:pPr>
              <a:defRPr/>
            </a:pPr>
            <a:r>
              <a:rPr lang="en-US" dirty="0">
                <a:effectLst>
                  <a:outerShdw blurRad="38100" dist="38100" dir="2700000" algn="tl">
                    <a:srgbClr val="000000">
                      <a:alpha val="43137"/>
                    </a:srgbClr>
                  </a:outerShdw>
                </a:effectLst>
              </a:rPr>
              <a:t>my, mine</a:t>
            </a:r>
          </a:p>
          <a:p>
            <a:pPr>
              <a:defRPr/>
            </a:pPr>
            <a:r>
              <a:rPr lang="en-US" dirty="0">
                <a:effectLst>
                  <a:outerShdw blurRad="38100" dist="38100" dir="2700000" algn="tl">
                    <a:srgbClr val="000000">
                      <a:alpha val="43137"/>
                    </a:srgbClr>
                  </a:outerShdw>
                </a:effectLst>
              </a:rPr>
              <a:t>myself</a:t>
            </a:r>
          </a:p>
          <a:p>
            <a:pPr>
              <a:defRPr/>
            </a:pPr>
            <a:r>
              <a:rPr lang="en-US" dirty="0">
                <a:effectLst>
                  <a:outerShdw blurRad="38100" dist="38100" dir="2700000" algn="tl">
                    <a:srgbClr val="000000">
                      <a:alpha val="43137"/>
                    </a:srgbClr>
                  </a:outerShdw>
                </a:effectLst>
              </a:rPr>
              <a:t>we</a:t>
            </a:r>
          </a:p>
          <a:p>
            <a:pPr>
              <a:defRPr/>
            </a:pPr>
            <a:r>
              <a:rPr lang="en-US" dirty="0">
                <a:effectLst>
                  <a:outerShdw blurRad="38100" dist="38100" dir="2700000" algn="tl">
                    <a:srgbClr val="000000">
                      <a:alpha val="43137"/>
                    </a:srgbClr>
                  </a:outerShdw>
                </a:effectLst>
              </a:rPr>
              <a:t>us</a:t>
            </a:r>
          </a:p>
          <a:p>
            <a:pPr>
              <a:defRPr/>
            </a:pPr>
            <a:r>
              <a:rPr lang="en-US" dirty="0">
                <a:effectLst>
                  <a:outerShdw blurRad="38100" dist="38100" dir="2700000" algn="tl">
                    <a:srgbClr val="000000">
                      <a:alpha val="43137"/>
                    </a:srgbClr>
                  </a:outerShdw>
                </a:effectLst>
              </a:rPr>
              <a:t>our, ours</a:t>
            </a:r>
          </a:p>
        </p:txBody>
      </p:sp>
      <p:sp>
        <p:nvSpPr>
          <p:cNvPr id="7" name="Rectangle 3">
            <a:extLst>
              <a:ext uri="{FF2B5EF4-FFF2-40B4-BE49-F238E27FC236}">
                <a16:creationId xmlns:a16="http://schemas.microsoft.com/office/drawing/2014/main" id="{BD47FDF1-F925-48F1-8F42-AF3E542E46CC}"/>
              </a:ext>
            </a:extLst>
          </p:cNvPr>
          <p:cNvSpPr txBox="1">
            <a:spLocks noChangeArrowheads="1"/>
          </p:cNvSpPr>
          <p:nvPr/>
        </p:nvSpPr>
        <p:spPr>
          <a:xfrm>
            <a:off x="3916363" y="361950"/>
            <a:ext cx="8275637" cy="593725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buFontTx/>
              <a:buNone/>
            </a:pPr>
            <a:r>
              <a:rPr lang="en-US" altLang="en-US" b="1" u="sng" dirty="0">
                <a:effectLst>
                  <a:outerShdw blurRad="38100" dist="38100" dir="2700000" algn="tl">
                    <a:srgbClr val="000000">
                      <a:alpha val="43137"/>
                    </a:srgbClr>
                  </a:outerShdw>
                </a:effectLst>
              </a:rPr>
              <a:t>First-Person Narratives </a:t>
            </a:r>
            <a:endParaRPr lang="en-US" altLang="en-US" b="1" dirty="0">
              <a:effectLst>
                <a:outerShdw blurRad="38100" dist="38100" dir="2700000" algn="tl">
                  <a:srgbClr val="000000">
                    <a:alpha val="43137"/>
                  </a:srgbClr>
                </a:outerShdw>
              </a:effectLst>
            </a:endParaRPr>
          </a:p>
          <a:p>
            <a:pPr>
              <a:buFontTx/>
              <a:buNone/>
            </a:pPr>
            <a:r>
              <a:rPr lang="en-US" altLang="en-US" dirty="0"/>
              <a:t>A story told in the first person tells “me” or “my” story.</a:t>
            </a:r>
          </a:p>
          <a:p>
            <a:pPr>
              <a:buFontTx/>
              <a:buNone/>
            </a:pPr>
            <a:endParaRPr lang="en-US" altLang="en-US" b="1" dirty="0"/>
          </a:p>
          <a:p>
            <a:pPr>
              <a:buFontTx/>
              <a:buNone/>
            </a:pPr>
            <a:r>
              <a:rPr lang="en-US" altLang="en-US" b="1" u="sng" dirty="0">
                <a:effectLst>
                  <a:outerShdw blurRad="38100" dist="38100" dir="2700000" algn="tl">
                    <a:srgbClr val="000000">
                      <a:alpha val="43137"/>
                    </a:srgbClr>
                  </a:outerShdw>
                </a:effectLst>
              </a:rPr>
              <a:t>Example</a:t>
            </a:r>
            <a:r>
              <a:rPr lang="en-US" altLang="en-US" b="1" dirty="0">
                <a:effectLst>
                  <a:outerShdw blurRad="38100" dist="38100" dir="2700000" algn="tl">
                    <a:srgbClr val="000000">
                      <a:alpha val="43137"/>
                    </a:srgbClr>
                  </a:outerShdw>
                </a:effectLst>
              </a:rPr>
              <a:t> </a:t>
            </a:r>
            <a:r>
              <a:rPr lang="en-US" altLang="en-US" b="1" i="1" dirty="0">
                <a:solidFill>
                  <a:srgbClr val="FF0000"/>
                </a:solidFill>
              </a:rPr>
              <a:t>	</a:t>
            </a:r>
          </a:p>
          <a:p>
            <a:pPr>
              <a:buFontTx/>
              <a:buNone/>
            </a:pPr>
            <a:r>
              <a:rPr lang="en-US" altLang="en-US" b="1" i="1" dirty="0">
                <a:solidFill>
                  <a:srgbClr val="FF0000"/>
                </a:solidFill>
                <a:effectLst>
                  <a:outerShdw blurRad="38100" dist="38100" dir="2700000" algn="tl">
                    <a:srgbClr val="000000">
                      <a:alpha val="43137"/>
                    </a:srgbClr>
                  </a:outerShdw>
                </a:effectLst>
              </a:rPr>
              <a:t>I</a:t>
            </a:r>
            <a:r>
              <a:rPr lang="en-US" altLang="en-US" b="1" i="1" dirty="0"/>
              <a:t> </a:t>
            </a:r>
            <a:r>
              <a:rPr lang="en-US" altLang="en-US" i="1" dirty="0"/>
              <a:t>went to the store with my friend.  The clerk said, “Hi, Nina!”  </a:t>
            </a:r>
            <a:r>
              <a:rPr lang="en-US" altLang="en-US" b="1" i="1" dirty="0">
                <a:solidFill>
                  <a:srgbClr val="FF0000"/>
                </a:solidFill>
                <a:effectLst>
                  <a:outerShdw blurRad="38100" dist="38100" dir="2700000" algn="tl">
                    <a:srgbClr val="000000">
                      <a:alpha val="43137"/>
                    </a:srgbClr>
                  </a:outerShdw>
                </a:effectLst>
              </a:rPr>
              <a:t>We</a:t>
            </a:r>
            <a:r>
              <a:rPr lang="en-US" altLang="en-US" i="1" dirty="0">
                <a:solidFill>
                  <a:srgbClr val="FF0000"/>
                </a:solidFill>
              </a:rPr>
              <a:t> </a:t>
            </a:r>
            <a:r>
              <a:rPr lang="en-US" altLang="en-US" i="1" dirty="0"/>
              <a:t>bought candy and left.  </a:t>
            </a:r>
            <a:r>
              <a:rPr lang="en-US" altLang="en-US" b="1" i="1" dirty="0">
                <a:solidFill>
                  <a:srgbClr val="FF0000"/>
                </a:solidFill>
                <a:effectLst>
                  <a:outerShdw blurRad="38100" dist="38100" dir="2700000" algn="tl">
                    <a:srgbClr val="000000">
                      <a:alpha val="43137"/>
                    </a:srgbClr>
                  </a:outerShdw>
                </a:effectLst>
              </a:rPr>
              <a:t>My</a:t>
            </a:r>
            <a:r>
              <a:rPr lang="en-US" altLang="en-US" i="1" dirty="0"/>
              <a:t> gummy worms were delicious!  I ate them all </a:t>
            </a:r>
            <a:r>
              <a:rPr lang="en-US" altLang="en-US" b="1" i="1" dirty="0">
                <a:solidFill>
                  <a:srgbClr val="FF0000"/>
                </a:solidFill>
                <a:effectLst>
                  <a:outerShdw blurRad="38100" dist="38100" dir="2700000" algn="tl">
                    <a:srgbClr val="000000">
                      <a:alpha val="43137"/>
                    </a:srgbClr>
                  </a:outerShdw>
                </a:effectLst>
              </a:rPr>
              <a:t>myself</a:t>
            </a:r>
            <a:r>
              <a:rPr lang="en-US" altLang="en-US" i="1" dirty="0"/>
              <a:t>.</a:t>
            </a:r>
          </a:p>
          <a:p>
            <a:pPr>
              <a:buFontTx/>
              <a:buNone/>
            </a:pPr>
            <a:endParaRPr lang="en-US" altLang="en-US" sz="2000" i="1" dirty="0"/>
          </a:p>
          <a:p>
            <a:pPr>
              <a:buFontTx/>
              <a:buNone/>
            </a:pPr>
            <a:r>
              <a:rPr lang="en-US" altLang="en-US" b="1" u="sng" dirty="0">
                <a:effectLst>
                  <a:outerShdw blurRad="38100" dist="38100" dir="2700000" algn="tl">
                    <a:srgbClr val="000000">
                      <a:alpha val="43137"/>
                    </a:srgbClr>
                  </a:outerShdw>
                </a:effectLst>
              </a:rPr>
              <a:t>Who is telling the story?</a:t>
            </a:r>
          </a:p>
          <a:p>
            <a:pPr>
              <a:buFontTx/>
              <a:buNone/>
            </a:pPr>
            <a:r>
              <a:rPr lang="en-US" altLang="en-US" sz="1400" dirty="0"/>
              <a:t> </a:t>
            </a:r>
          </a:p>
          <a:p>
            <a:pPr>
              <a:buFontTx/>
              <a:buNone/>
            </a:pPr>
            <a:r>
              <a:rPr lang="en-US" altLang="en-US" dirty="0"/>
              <a:t>In </a:t>
            </a:r>
            <a:r>
              <a:rPr lang="en-US" altLang="en-US" b="1" dirty="0"/>
              <a:t>First-Person narratives</a:t>
            </a:r>
            <a:r>
              <a:rPr lang="en-US" altLang="en-US" dirty="0"/>
              <a:t> the narrator, or person telling the story is </a:t>
            </a:r>
            <a:r>
              <a:rPr lang="en-US" altLang="en-US" b="1" dirty="0"/>
              <a:t>“I” or “we.”</a:t>
            </a:r>
          </a:p>
        </p:txBody>
      </p:sp>
    </p:spTree>
    <p:extLst>
      <p:ext uri="{BB962C8B-B14F-4D97-AF65-F5344CB8AC3E}">
        <p14:creationId xmlns:p14="http://schemas.microsoft.com/office/powerpoint/2010/main" val="208301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600"/>
                            </p:stCondLst>
                            <p:childTnLst>
                              <p:par>
                                <p:cTn id="16" presetID="2" presetClass="entr" presetSubtype="8" fill="hold" grpId="0" nodeType="afterEffect">
                                  <p:stCondLst>
                                    <p:cond delay="0"/>
                                  </p:stCondLst>
                                  <p:iterate type="wd">
                                    <p:tmPct val="10000"/>
                                  </p:iterate>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1100"/>
                            </p:stCondLst>
                            <p:childTnLst>
                              <p:par>
                                <p:cTn id="21" presetID="2" presetClass="entr" presetSubtype="8" fill="hold" grpId="0" nodeType="afterEffect">
                                  <p:stCondLst>
                                    <p:cond delay="0"/>
                                  </p:stCondLst>
                                  <p:iterate type="wd">
                                    <p:tmPct val="10000"/>
                                  </p:iterate>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600"/>
                            </p:stCondLst>
                            <p:childTnLst>
                              <p:par>
                                <p:cTn id="26" presetID="2" presetClass="entr" presetSubtype="8" fill="hold" grpId="0" nodeType="afterEffect">
                                  <p:stCondLst>
                                    <p:cond delay="0"/>
                                  </p:stCondLst>
                                  <p:iterate type="wd">
                                    <p:tmPct val="10000"/>
                                  </p:iterate>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2200"/>
                            </p:stCondLst>
                            <p:childTnLst>
                              <p:par>
                                <p:cTn id="31" presetID="2" presetClass="entr" presetSubtype="8" fill="hold" grpId="0" nodeType="afterEffect">
                                  <p:stCondLst>
                                    <p:cond delay="0"/>
                                  </p:stCondLst>
                                  <p:iterate type="wd">
                                    <p:tmPct val="10000"/>
                                  </p:iterate>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2700"/>
                            </p:stCondLst>
                            <p:childTnLst>
                              <p:par>
                                <p:cTn id="36" presetID="2" presetClass="entr" presetSubtype="8" fill="hold" grpId="0" nodeType="afterEffect">
                                  <p:stCondLst>
                                    <p:cond delay="0"/>
                                  </p:stCondLst>
                                  <p:iterate type="wd">
                                    <p:tmPct val="10000"/>
                                  </p:iterate>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40" fill="hold">
                            <p:stCondLst>
                              <p:cond delay="3200"/>
                            </p:stCondLst>
                            <p:childTnLst>
                              <p:par>
                                <p:cTn id="41" presetID="2" presetClass="entr" presetSubtype="8" fill="hold" grpId="0" nodeType="afterEffect">
                                  <p:stCondLst>
                                    <p:cond delay="0"/>
                                  </p:stCondLst>
                                  <p:iterate type="wd">
                                    <p:tmPct val="10000"/>
                                  </p:iterate>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par>
                          <p:cTn id="45" fill="hold">
                            <p:stCondLst>
                              <p:cond delay="3700"/>
                            </p:stCondLst>
                            <p:childTnLst>
                              <p:par>
                                <p:cTn id="46" presetID="2" presetClass="entr" presetSubtype="8" fill="hold" grpId="0" nodeType="afterEffect">
                                  <p:stCondLst>
                                    <p:cond delay="0"/>
                                  </p:stCondLst>
                                  <p:iterate type="wd">
                                    <p:tmPct val="10000"/>
                                  </p:iterate>
                                  <p:childTnLst>
                                    <p:set>
                                      <p:cBhvr>
                                        <p:cTn id="47" dur="1" fill="hold">
                                          <p:stCondLst>
                                            <p:cond delay="0"/>
                                          </p:stCondLst>
                                        </p:cTn>
                                        <p:tgtEl>
                                          <p:spTgt spid="4">
                                            <p:txEl>
                                              <p:pRg st="8" end="8"/>
                                            </p:txEl>
                                          </p:spTgt>
                                        </p:tgtEl>
                                        <p:attrNameLst>
                                          <p:attrName>style.visibility</p:attrName>
                                        </p:attrNameLst>
                                      </p:cBhvr>
                                      <p:to>
                                        <p:strVal val="visible"/>
                                      </p:to>
                                    </p:set>
                                    <p:anim calcmode="lin" valueType="num">
                                      <p:cBhvr additive="base">
                                        <p:cTn id="48"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Oval 7"/>
          <p:cNvSpPr>
            <a:spLocks noChangeArrowheads="1"/>
          </p:cNvSpPr>
          <p:nvPr/>
        </p:nvSpPr>
        <p:spPr bwMode="auto">
          <a:xfrm>
            <a:off x="3086100" y="2624066"/>
            <a:ext cx="2514600" cy="2514600"/>
          </a:xfrm>
          <a:prstGeom prst="ellipse">
            <a:avLst/>
          </a:prstGeom>
          <a:solidFill>
            <a:srgbClr val="CC9900"/>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t>Narrator</a:t>
            </a:r>
          </a:p>
        </p:txBody>
      </p:sp>
      <p:sp>
        <p:nvSpPr>
          <p:cNvPr id="8194" name="Rectangle 2"/>
          <p:cNvSpPr>
            <a:spLocks noGrp="1" noChangeArrowheads="1"/>
          </p:cNvSpPr>
          <p:nvPr>
            <p:ph type="title"/>
          </p:nvPr>
        </p:nvSpPr>
        <p:spPr>
          <a:xfrm>
            <a:off x="628073" y="708747"/>
            <a:ext cx="10972800" cy="1143000"/>
          </a:xfrm>
        </p:spPr>
        <p:txBody>
          <a:bodyPr>
            <a:normAutofit fontScale="90000"/>
          </a:bodyPr>
          <a:lstStyle/>
          <a:p>
            <a:pPr algn="ctr"/>
            <a:r>
              <a:rPr lang="en-US" altLang="en-US" b="1" dirty="0">
                <a:solidFill>
                  <a:schemeClr val="bg1"/>
                </a:solidFill>
              </a:rPr>
              <a:t>Third-Person Narration - </a:t>
            </a:r>
            <a:r>
              <a:rPr lang="en-US" altLang="en-US" sz="2700" dirty="0">
                <a:solidFill>
                  <a:schemeClr val="tx2"/>
                </a:solidFill>
              </a:rPr>
              <a:t>The narrator is outside of the story.</a:t>
            </a:r>
            <a:br>
              <a:rPr lang="en-US" altLang="en-US" sz="2700" dirty="0">
                <a:solidFill>
                  <a:schemeClr val="tx2"/>
                </a:solidFill>
              </a:rPr>
            </a:br>
            <a:endParaRPr lang="en-US" altLang="en-US" b="1" dirty="0">
              <a:solidFill>
                <a:schemeClr val="tx2"/>
              </a:solidFill>
            </a:endParaRPr>
          </a:p>
        </p:txBody>
      </p:sp>
      <p:sp>
        <p:nvSpPr>
          <p:cNvPr id="8196" name="Rectangle 4" descr="Square enclosing the characters only, indicating that the narrator is outside the story"/>
          <p:cNvSpPr>
            <a:spLocks noChangeArrowheads="1"/>
          </p:cNvSpPr>
          <p:nvPr/>
        </p:nvSpPr>
        <p:spPr bwMode="auto">
          <a:xfrm>
            <a:off x="5448300" y="2014466"/>
            <a:ext cx="3581400" cy="335280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Text Box 5"/>
          <p:cNvSpPr txBox="1">
            <a:spLocks noChangeArrowheads="1"/>
          </p:cNvSpPr>
          <p:nvPr/>
        </p:nvSpPr>
        <p:spPr bwMode="auto">
          <a:xfrm>
            <a:off x="5295900" y="2166867"/>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t>The Story</a:t>
            </a:r>
          </a:p>
        </p:txBody>
      </p:sp>
      <p:sp>
        <p:nvSpPr>
          <p:cNvPr id="8198" name="Oval 6"/>
          <p:cNvSpPr>
            <a:spLocks noChangeArrowheads="1"/>
          </p:cNvSpPr>
          <p:nvPr/>
        </p:nvSpPr>
        <p:spPr bwMode="auto">
          <a:xfrm>
            <a:off x="5981700" y="2700266"/>
            <a:ext cx="2514600" cy="2514600"/>
          </a:xfrm>
          <a:prstGeom prst="ellipse">
            <a:avLst/>
          </a:prstGeom>
          <a:solidFill>
            <a:srgbClr val="FF99CC"/>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t>Characters</a:t>
            </a:r>
          </a:p>
          <a:p>
            <a:pPr algn="ctr"/>
            <a:r>
              <a:rPr lang="en-US" altLang="en-US" sz="2800" b="1" dirty="0"/>
              <a:t>He</a:t>
            </a:r>
          </a:p>
          <a:p>
            <a:pPr algn="ctr"/>
            <a:r>
              <a:rPr lang="en-US" altLang="en-US" sz="2800" b="1" dirty="0"/>
              <a:t>She</a:t>
            </a:r>
          </a:p>
          <a:p>
            <a:pPr algn="ctr"/>
            <a:r>
              <a:rPr lang="en-US" altLang="en-US" sz="2800" b="1" dirty="0"/>
              <a:t>They</a:t>
            </a:r>
          </a:p>
        </p:txBody>
      </p:sp>
      <p:sp>
        <p:nvSpPr>
          <p:cNvPr id="8" name="TextBox 7"/>
          <p:cNvSpPr txBox="1"/>
          <p:nvPr/>
        </p:nvSpPr>
        <p:spPr>
          <a:xfrm>
            <a:off x="141515" y="6488668"/>
            <a:ext cx="8534837" cy="307777"/>
          </a:xfrm>
          <a:prstGeom prst="rect">
            <a:avLst/>
          </a:prstGeom>
          <a:noFill/>
        </p:spPr>
        <p:txBody>
          <a:bodyPr wrap="none" rtlCol="0">
            <a:spAutoFit/>
          </a:bodyPr>
          <a:lstStyle/>
          <a:p>
            <a:r>
              <a:rPr lang="en-US" sz="1400" b="1" dirty="0"/>
              <a:t>Source</a:t>
            </a:r>
            <a:r>
              <a:rPr lang="en-US" sz="1400" dirty="0"/>
              <a:t>:  http://www.ereadingworksheets.com/point-of-view-worksheets/first-second-and-third-person-lesson.ppt</a:t>
            </a:r>
          </a:p>
        </p:txBody>
      </p:sp>
    </p:spTree>
    <p:extLst>
      <p:ext uri="{BB962C8B-B14F-4D97-AF65-F5344CB8AC3E}">
        <p14:creationId xmlns:p14="http://schemas.microsoft.com/office/powerpoint/2010/main" val="447189918"/>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DESE-231-58917</_dlc_DocId>
    <_dlc_DocIdUrl xmlns="733efe1c-5bbe-4968-87dc-d400e65c879f">
      <Url>https://sharepoint.doemass.org/ese/webteam/cps/_layouts/DocIdRedir.aspx?ID=DESE-231-58917</Url>
      <Description>DESE-231-58917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BAFC77-FE64-4F61-B26C-4B1519C777A3}">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2.xml><?xml version="1.0" encoding="utf-8"?>
<ds:datastoreItem xmlns:ds="http://schemas.openxmlformats.org/officeDocument/2006/customXml" ds:itemID="{ADB5357D-FA39-4CCF-A0CE-941BCA1B28EE}">
  <ds:schemaRefs>
    <ds:schemaRef ds:uri="http://schemas.microsoft.com/sharepoint/events"/>
  </ds:schemaRefs>
</ds:datastoreItem>
</file>

<file path=customXml/itemProps3.xml><?xml version="1.0" encoding="utf-8"?>
<ds:datastoreItem xmlns:ds="http://schemas.openxmlformats.org/officeDocument/2006/customXml" ds:itemID="{783F3FA1-4857-4A98-BABB-73331BCC86E5}">
  <ds:schemaRefs>
    <ds:schemaRef ds:uri="http://schemas.microsoft.com/sharepoint/v3/contenttype/forms"/>
  </ds:schemaRefs>
</ds:datastoreItem>
</file>

<file path=customXml/itemProps4.xml><?xml version="1.0" encoding="utf-8"?>
<ds:datastoreItem xmlns:ds="http://schemas.openxmlformats.org/officeDocument/2006/customXml" ds:itemID="{53E8CE7F-A46C-46C7-9010-F565AD5FB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Thatch</Template>
  <TotalTime>2599</TotalTime>
  <Words>861</Words>
  <Application>Microsoft Office PowerPoint</Application>
  <PresentationFormat>Widescreen</PresentationFormat>
  <Paragraphs>181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Tw Cen MT</vt:lpstr>
      <vt:lpstr>Wingdings</vt:lpstr>
      <vt:lpstr>Thatch</vt:lpstr>
      <vt:lpstr>Narrative Point-of-View</vt:lpstr>
      <vt:lpstr>What are pronouns? </vt:lpstr>
      <vt:lpstr>Common Narrative Pronouns </vt:lpstr>
      <vt:lpstr>Common Narrative Pronouns </vt:lpstr>
      <vt:lpstr>Common Narrative Pronouns</vt:lpstr>
      <vt:lpstr>Slide 6</vt:lpstr>
      <vt:lpstr>First-Person Narration - The narrator is involved in the action of the story. </vt:lpstr>
      <vt:lpstr>First person pronouns</vt:lpstr>
      <vt:lpstr>Third-Person Narration - The narrator is outside of the story. </vt:lpstr>
      <vt:lpstr>Third person narrative</vt:lpstr>
      <vt:lpstr>Remember!</vt:lpstr>
      <vt:lpstr>Practice</vt:lpstr>
      <vt:lpstr>1. - First or Third Person? </vt:lpstr>
      <vt:lpstr>2. - First or Third Person? </vt:lpstr>
      <vt:lpstr>3. - First or Third Person? </vt:lpstr>
      <vt:lpstr>4. - First or Third Person? </vt:lpstr>
      <vt:lpstr>5. - First or Third Person? </vt:lpstr>
      <vt:lpstr>First or Third Person?  </vt:lpstr>
      <vt:lpstr>Retell a classmate’s blog/narrative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LP 10: Narrative Point-of-View</dc:title>
  <dc:creator>DESE</dc:creator>
  <cp:lastModifiedBy>Zou, Dong (EOE)</cp:lastModifiedBy>
  <cp:revision>34</cp:revision>
  <dcterms:created xsi:type="dcterms:W3CDTF">2015-08-19T20:59:31Z</dcterms:created>
  <dcterms:modified xsi:type="dcterms:W3CDTF">2020-03-16T16:55:53Z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16 2020</vt:lpwstr>
  </property>
</Properties>
</file>