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9"/>
  </p:notesMasterIdLst>
  <p:handoutMasterIdLst>
    <p:handoutMasterId r:id="rId20"/>
  </p:handoutMasterIdLst>
  <p:sldIdLst>
    <p:sldId id="256" r:id="rId5"/>
    <p:sldId id="654" r:id="rId6"/>
    <p:sldId id="655" r:id="rId7"/>
    <p:sldId id="842" r:id="rId8"/>
    <p:sldId id="658" r:id="rId9"/>
    <p:sldId id="847" r:id="rId10"/>
    <p:sldId id="661" r:id="rId11"/>
    <p:sldId id="848" r:id="rId12"/>
    <p:sldId id="839" r:id="rId13"/>
    <p:sldId id="849" r:id="rId14"/>
    <p:sldId id="850" r:id="rId15"/>
    <p:sldId id="841" r:id="rId16"/>
    <p:sldId id="851" r:id="rId17"/>
    <p:sldId id="84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3764"/>
    <a:srgbClr val="203864"/>
    <a:srgbClr val="8397E7"/>
    <a:srgbClr val="AFCBFD"/>
    <a:srgbClr val="93A9FF"/>
    <a:srgbClr val="86A9E2"/>
    <a:srgbClr val="3647B6"/>
    <a:srgbClr val="4948B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1D712F-B96E-480B-B548-6AAE4B236815}" v="6" dt="2023-08-07T16:01:29.8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57" autoAdjust="0"/>
    <p:restoredTop sz="86385" autoAdjust="0"/>
  </p:normalViewPr>
  <p:slideViewPr>
    <p:cSldViewPr snapToGrid="0">
      <p:cViewPr varScale="1">
        <p:scale>
          <a:sx n="137" d="100"/>
          <a:sy n="137" d="100"/>
        </p:scale>
        <p:origin x="714" y="126"/>
      </p:cViewPr>
      <p:guideLst/>
    </p:cSldViewPr>
  </p:slideViewPr>
  <p:outlineViewPr>
    <p:cViewPr>
      <p:scale>
        <a:sx n="33" d="100"/>
        <a:sy n="33" d="100"/>
      </p:scale>
      <p:origin x="0" y="-420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ninger, Matthew (DESE)" userId="d333489e-9138-4625-ad0a-e48888547b01" providerId="ADAL" clId="{011D712F-B96E-480B-B548-6AAE4B236815}"/>
    <pc:docChg chg="custSel addSld modSld">
      <pc:chgData name="Deninger, Matthew (DESE)" userId="d333489e-9138-4625-ad0a-e48888547b01" providerId="ADAL" clId="{011D712F-B96E-480B-B548-6AAE4B236815}" dt="2023-08-07T15:59:58.072" v="260" actId="6549"/>
      <pc:docMkLst>
        <pc:docMk/>
      </pc:docMkLst>
      <pc:sldChg chg="modNotesTx">
        <pc:chgData name="Deninger, Matthew (DESE)" userId="d333489e-9138-4625-ad0a-e48888547b01" providerId="ADAL" clId="{011D712F-B96E-480B-B548-6AAE4B236815}" dt="2023-08-07T15:59:49.407" v="258" actId="6549"/>
        <pc:sldMkLst>
          <pc:docMk/>
          <pc:sldMk cId="3636375512" sldId="839"/>
        </pc:sldMkLst>
      </pc:sldChg>
      <pc:sldChg chg="modNotesTx">
        <pc:chgData name="Deninger, Matthew (DESE)" userId="d333489e-9138-4625-ad0a-e48888547b01" providerId="ADAL" clId="{011D712F-B96E-480B-B548-6AAE4B236815}" dt="2023-08-07T15:59:52.392" v="259" actId="6549"/>
        <pc:sldMkLst>
          <pc:docMk/>
          <pc:sldMk cId="4170251949" sldId="849"/>
        </pc:sldMkLst>
      </pc:sldChg>
      <pc:sldChg chg="modSp add mod modNotesTx">
        <pc:chgData name="Deninger, Matthew (DESE)" userId="d333489e-9138-4625-ad0a-e48888547b01" providerId="ADAL" clId="{011D712F-B96E-480B-B548-6AAE4B236815}" dt="2023-08-07T15:59:58.072" v="260" actId="6549"/>
        <pc:sldMkLst>
          <pc:docMk/>
          <pc:sldMk cId="1246965605" sldId="851"/>
        </pc:sldMkLst>
        <pc:spChg chg="mod">
          <ac:chgData name="Deninger, Matthew (DESE)" userId="d333489e-9138-4625-ad0a-e48888547b01" providerId="ADAL" clId="{011D712F-B96E-480B-B548-6AAE4B236815}" dt="2023-08-07T15:58:03.915" v="251" actId="20577"/>
          <ac:spMkLst>
            <pc:docMk/>
            <pc:sldMk cId="1246965605" sldId="851"/>
            <ac:spMk id="2" creationId="{29E6CC17-F3A0-46BD-9A80-BD5960378DE6}"/>
          </ac:spMkLst>
        </pc:spChg>
        <pc:spChg chg="mod">
          <ac:chgData name="Deninger, Matthew (DESE)" userId="d333489e-9138-4625-ad0a-e48888547b01" providerId="ADAL" clId="{011D712F-B96E-480B-B548-6AAE4B236815}" dt="2023-08-07T15:58:16.931" v="257" actId="20577"/>
          <ac:spMkLst>
            <pc:docMk/>
            <pc:sldMk cId="1246965605" sldId="851"/>
            <ac:spMk id="3" creationId="{2D8C45A3-E3FF-4F6E-ABC4-41E46965C6CB}"/>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73AE36A-9849-8734-68B0-2D959C72651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0F2755D-0799-B19A-BCBD-8C9E999E64F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211163C-EE2E-7546-90F8-CF22AAE91DD9}" type="datetimeFigureOut">
              <a:rPr lang="en-US" smtClean="0"/>
              <a:t>8/14/2023</a:t>
            </a:fld>
            <a:endParaRPr lang="en-US"/>
          </a:p>
        </p:txBody>
      </p:sp>
      <p:sp>
        <p:nvSpPr>
          <p:cNvPr id="4" name="Footer Placeholder 3">
            <a:extLst>
              <a:ext uri="{FF2B5EF4-FFF2-40B4-BE49-F238E27FC236}">
                <a16:creationId xmlns:a16="http://schemas.microsoft.com/office/drawing/2014/main" id="{F9C1E47C-F85D-AA6B-B568-76BD637D3EB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1A28AEA-2389-7F26-5A5D-D8C5E312DFE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5190C47-E711-1845-B18B-7A2271B9705D}" type="slidenum">
              <a:rPr lang="en-US" smtClean="0"/>
              <a:t>‹#›</a:t>
            </a:fld>
            <a:endParaRPr lang="en-US"/>
          </a:p>
        </p:txBody>
      </p:sp>
    </p:spTree>
    <p:extLst>
      <p:ext uri="{BB962C8B-B14F-4D97-AF65-F5344CB8AC3E}">
        <p14:creationId xmlns:p14="http://schemas.microsoft.com/office/powerpoint/2010/main" val="6974912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251491-C050-C142-BE35-A9B9D73644B3}" type="datetimeFigureOut">
              <a:rPr lang="en-US" smtClean="0"/>
              <a:t>8/14/2023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5FC15E-7FD1-034A-9729-2C6FA6821FBB}" type="slidenum">
              <a:rPr lang="en-US" smtClean="0"/>
              <a:t>‹#›</a:t>
            </a:fld>
            <a:endParaRPr lang="en-US"/>
          </a:p>
        </p:txBody>
      </p:sp>
    </p:spTree>
    <p:extLst>
      <p:ext uri="{BB962C8B-B14F-4D97-AF65-F5344CB8AC3E}">
        <p14:creationId xmlns:p14="http://schemas.microsoft.com/office/powerpoint/2010/main" val="406378143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4</a:t>
            </a:fld>
            <a:endParaRPr lang="en-US"/>
          </a:p>
        </p:txBody>
      </p:sp>
    </p:spTree>
    <p:extLst>
      <p:ext uri="{BB962C8B-B14F-4D97-AF65-F5344CB8AC3E}">
        <p14:creationId xmlns:p14="http://schemas.microsoft.com/office/powerpoint/2010/main" val="1629330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8</a:t>
            </a:fld>
            <a:endParaRPr lang="en-US"/>
          </a:p>
        </p:txBody>
      </p:sp>
    </p:spTree>
    <p:extLst>
      <p:ext uri="{BB962C8B-B14F-4D97-AF65-F5344CB8AC3E}">
        <p14:creationId xmlns:p14="http://schemas.microsoft.com/office/powerpoint/2010/main" val="31413867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3E53BC-F257-4F1B-8FB1-D295B9EC3AE4}" type="slidenum">
              <a:rPr lang="en-US" smtClean="0"/>
              <a:t>9</a:t>
            </a:fld>
            <a:endParaRPr lang="en-US"/>
          </a:p>
        </p:txBody>
      </p:sp>
    </p:spTree>
    <p:extLst>
      <p:ext uri="{BB962C8B-B14F-4D97-AF65-F5344CB8AC3E}">
        <p14:creationId xmlns:p14="http://schemas.microsoft.com/office/powerpoint/2010/main" val="39472063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3E53BC-F257-4F1B-8FB1-D295B9EC3AE4}" type="slidenum">
              <a:rPr lang="en-US" smtClean="0"/>
              <a:t>10</a:t>
            </a:fld>
            <a:endParaRPr lang="en-US"/>
          </a:p>
        </p:txBody>
      </p:sp>
    </p:spTree>
    <p:extLst>
      <p:ext uri="{BB962C8B-B14F-4D97-AF65-F5344CB8AC3E}">
        <p14:creationId xmlns:p14="http://schemas.microsoft.com/office/powerpoint/2010/main" val="29420106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3E53BC-F257-4F1B-8FB1-D295B9EC3AE4}" type="slidenum">
              <a:rPr lang="en-US" smtClean="0"/>
              <a:t>13</a:t>
            </a:fld>
            <a:endParaRPr lang="en-US"/>
          </a:p>
        </p:txBody>
      </p:sp>
    </p:spTree>
    <p:extLst>
      <p:ext uri="{BB962C8B-B14F-4D97-AF65-F5344CB8AC3E}">
        <p14:creationId xmlns:p14="http://schemas.microsoft.com/office/powerpoint/2010/main" val="2136258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descr="A picture containing fog, screenshot, blur&#10;&#10;Description automatically generated">
            <a:extLst>
              <a:ext uri="{FF2B5EF4-FFF2-40B4-BE49-F238E27FC236}">
                <a16:creationId xmlns:a16="http://schemas.microsoft.com/office/drawing/2014/main" id="{73A13FDB-6B12-D57B-937C-FDCC340F7DDF}"/>
              </a:ext>
            </a:extLst>
          </p:cNvPr>
          <p:cNvPicPr>
            <a:picLocks noChangeAspect="1"/>
          </p:cNvPicPr>
          <p:nvPr userDrawn="1"/>
        </p:nvPicPr>
        <p:blipFill>
          <a:blip r:embed="rId2"/>
          <a:stretch>
            <a:fillRect/>
          </a:stretch>
        </p:blipFill>
        <p:spPr>
          <a:xfrm>
            <a:off x="0" y="0"/>
            <a:ext cx="12191998" cy="6857999"/>
          </a:xfrm>
          <a:prstGeom prst="rect">
            <a:avLst/>
          </a:prstGeom>
        </p:spPr>
      </p:pic>
      <p:sp>
        <p:nvSpPr>
          <p:cNvPr id="2" name="Title 1">
            <a:extLst>
              <a:ext uri="{FF2B5EF4-FFF2-40B4-BE49-F238E27FC236}">
                <a16:creationId xmlns:a16="http://schemas.microsoft.com/office/drawing/2014/main" id="{AFA9C25D-EF20-84AD-D14D-2061BB41F0C7}"/>
              </a:ext>
            </a:extLst>
          </p:cNvPr>
          <p:cNvSpPr>
            <a:spLocks noGrp="1"/>
          </p:cNvSpPr>
          <p:nvPr>
            <p:ph type="ctrTitle"/>
          </p:nvPr>
        </p:nvSpPr>
        <p:spPr>
          <a:xfrm>
            <a:off x="505838" y="690351"/>
            <a:ext cx="8631677" cy="1928238"/>
          </a:xfrm>
          <a:prstGeom prst="rect">
            <a:avLst/>
          </a:prstGeom>
        </p:spPr>
        <p:txBody>
          <a:bodyPr anchor="b">
            <a:normAutofit/>
          </a:bodyPr>
          <a:lstStyle>
            <a:lvl1pPr algn="l">
              <a:defRPr sz="6600" b="1" i="0" spc="-300">
                <a:solidFill>
                  <a:schemeClr val="accent1">
                    <a:lumMod val="50000"/>
                  </a:schemeClr>
                </a:solidFill>
                <a:latin typeface="Arial" panose="020B0604020202020204" pitchFamily="34" charset="0"/>
                <a:ea typeface="Apple Symbols" panose="02000000000000000000" pitchFamily="2" charset="-79"/>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6917F9B5-9E18-407C-4D11-7AC3882D7047}"/>
              </a:ext>
            </a:extLst>
          </p:cNvPr>
          <p:cNvSpPr>
            <a:spLocks noGrp="1"/>
          </p:cNvSpPr>
          <p:nvPr>
            <p:ph type="subTitle" idx="1"/>
          </p:nvPr>
        </p:nvSpPr>
        <p:spPr>
          <a:xfrm>
            <a:off x="505838" y="5466944"/>
            <a:ext cx="6770451" cy="1391055"/>
          </a:xfrm>
        </p:spPr>
        <p:txBody>
          <a:bodyPr>
            <a:normAutofit/>
          </a:bodyPr>
          <a:lstStyle>
            <a:lvl1pPr marL="0" indent="0" algn="l">
              <a:buNone/>
              <a:defRPr sz="2800">
                <a:solidFill>
                  <a:srgbClr val="3647B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123403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ext-one column bullet points">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o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3200" baseline="0">
                <a:solidFill>
                  <a:schemeClr val="accent1">
                    <a:lumMod val="50000"/>
                  </a:schemeClr>
                </a:solidFill>
                <a:latin typeface="Segoe UI" panose="020B0502040204020203" pitchFamily="34" charset="0"/>
                <a:cs typeface="Segoe UI" panose="020B0502040204020203" pitchFamily="34" charset="0"/>
              </a:defRPr>
            </a:lvl1pPr>
            <a:lvl2pPr marL="736600" indent="-279400">
              <a:lnSpc>
                <a:spcPct val="100000"/>
              </a:lnSpc>
              <a:spcAft>
                <a:spcPts val="0"/>
              </a:spcAft>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51000" indent="-279400">
              <a:lnSpc>
                <a:spcPct val="100000"/>
              </a:lnSpc>
              <a:spcAft>
                <a:spcPts val="0"/>
              </a:spcAft>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116138" indent="-287338">
              <a:lnSpc>
                <a:spcPct val="100000"/>
              </a:lnSpc>
              <a:spcAft>
                <a:spcPts val="0"/>
              </a:spcAft>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978242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ED5A72-E2F7-0E3B-0DDA-8AEE476CFD6C}"/>
              </a:ext>
            </a:extLst>
          </p:cNvPr>
          <p:cNvSpPr>
            <a:spLocks noGrp="1"/>
          </p:cNvSpPr>
          <p:nvPr>
            <p:ph idx="1"/>
          </p:nvPr>
        </p:nvSpPr>
        <p:spPr>
          <a:xfrm>
            <a:off x="838200" y="2086984"/>
            <a:ext cx="10515600" cy="4052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Placeholder 8">
            <a:extLst>
              <a:ext uri="{FF2B5EF4-FFF2-40B4-BE49-F238E27FC236}">
                <a16:creationId xmlns:a16="http://schemas.microsoft.com/office/drawing/2014/main" id="{D8D37926-3C4B-41C8-EFDB-911300C2434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lvl1pPr>
              <a:defRPr b="0" spc="-150"/>
            </a:lvl1pPr>
          </a:lstStyle>
          <a:p>
            <a:r>
              <a:rPr lang="en-US"/>
              <a:t>Click to edit Master title style</a:t>
            </a:r>
          </a:p>
        </p:txBody>
      </p:sp>
    </p:spTree>
    <p:extLst>
      <p:ext uri="{BB962C8B-B14F-4D97-AF65-F5344CB8AC3E}">
        <p14:creationId xmlns:p14="http://schemas.microsoft.com/office/powerpoint/2010/main" val="2979841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924193-02B9-9810-A50A-C323F20B00A2}"/>
              </a:ext>
            </a:extLst>
          </p:cNvPr>
          <p:cNvPicPr>
            <a:picLocks noChangeAspect="1"/>
          </p:cNvPicPr>
          <p:nvPr userDrawn="1"/>
        </p:nvPicPr>
        <p:blipFill>
          <a:blip r:embed="rId2"/>
          <a:stretch>
            <a:fillRect/>
          </a:stretch>
        </p:blipFill>
        <p:spPr>
          <a:xfrm>
            <a:off x="0" y="-16112"/>
            <a:ext cx="12192000" cy="6858000"/>
          </a:xfrm>
          <a:prstGeom prst="rect">
            <a:avLst/>
          </a:prstGeom>
        </p:spPr>
      </p:pic>
      <p:pic>
        <p:nvPicPr>
          <p:cNvPr id="7" name="Picture 6" descr="A picture containing fog, screenshot, blur&#10;&#10;Description automatically generated">
            <a:extLst>
              <a:ext uri="{FF2B5EF4-FFF2-40B4-BE49-F238E27FC236}">
                <a16:creationId xmlns:a16="http://schemas.microsoft.com/office/drawing/2014/main" id="{BD671DD8-DB66-3B92-A1B6-23D8B89C2A41}"/>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E7A35BE-2442-7C64-032F-EEC3B84E842D}"/>
              </a:ext>
            </a:extLst>
          </p:cNvPr>
          <p:cNvSpPr>
            <a:spLocks noGrp="1"/>
          </p:cNvSpPr>
          <p:nvPr>
            <p:ph type="title"/>
          </p:nvPr>
        </p:nvSpPr>
        <p:spPr>
          <a:xfrm>
            <a:off x="838200" y="730525"/>
            <a:ext cx="10515600" cy="2852737"/>
          </a:xfrm>
          <a:prstGeom prst="rect">
            <a:avLst/>
          </a:prstGeom>
        </p:spPr>
        <p:txBody>
          <a:bodyPr anchor="b"/>
          <a:lstStyle>
            <a:lvl1pPr>
              <a:defRPr sz="6000" spc="-150">
                <a:solidFill>
                  <a:schemeClr val="accent1">
                    <a:lumMod val="50000"/>
                  </a:schemeClr>
                </a:solidFill>
              </a:defRPr>
            </a:lvl1pPr>
          </a:lstStyle>
          <a:p>
            <a:r>
              <a:rPr lang="en-US"/>
              <a:t>Click to edit Master title style</a:t>
            </a:r>
          </a:p>
        </p:txBody>
      </p:sp>
      <p:sp>
        <p:nvSpPr>
          <p:cNvPr id="3" name="Text Placeholder 2">
            <a:extLst>
              <a:ext uri="{FF2B5EF4-FFF2-40B4-BE49-F238E27FC236}">
                <a16:creationId xmlns:a16="http://schemas.microsoft.com/office/drawing/2014/main" id="{9FD8DA3C-9A4F-10ED-C6D4-40AC09EDE511}"/>
              </a:ext>
            </a:extLst>
          </p:cNvPr>
          <p:cNvSpPr>
            <a:spLocks noGrp="1"/>
          </p:cNvSpPr>
          <p:nvPr>
            <p:ph type="body" idx="1"/>
          </p:nvPr>
        </p:nvSpPr>
        <p:spPr>
          <a:xfrm>
            <a:off x="838200" y="3712387"/>
            <a:ext cx="10515600" cy="1500187"/>
          </a:xfrm>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TextBox 4">
            <a:extLst>
              <a:ext uri="{FF2B5EF4-FFF2-40B4-BE49-F238E27FC236}">
                <a16:creationId xmlns:a16="http://schemas.microsoft.com/office/drawing/2014/main" id="{F8A65D87-AFBC-843E-1CA6-0F0D9EB66B62}"/>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411069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55C14D-8924-F22D-FF6C-1CEECDCEA30C}"/>
              </a:ext>
            </a:extLst>
          </p:cNvPr>
          <p:cNvSpPr>
            <a:spLocks noGrp="1"/>
          </p:cNvSpPr>
          <p:nvPr>
            <p:ph sz="half" idx="1"/>
          </p:nvPr>
        </p:nvSpPr>
        <p:spPr>
          <a:xfrm>
            <a:off x="838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748EB7-DF60-9429-B7C4-F17C2FD19504}"/>
              </a:ext>
            </a:extLst>
          </p:cNvPr>
          <p:cNvSpPr>
            <a:spLocks noGrp="1"/>
          </p:cNvSpPr>
          <p:nvPr>
            <p:ph sz="half" idx="2"/>
          </p:nvPr>
        </p:nvSpPr>
        <p:spPr>
          <a:xfrm>
            <a:off x="6172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8">
            <a:extLst>
              <a:ext uri="{FF2B5EF4-FFF2-40B4-BE49-F238E27FC236}">
                <a16:creationId xmlns:a16="http://schemas.microsoft.com/office/drawing/2014/main" id="{09305E6D-E633-8F98-0EDC-7F3C0166DB61}"/>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lvl1pPr>
              <a:defRPr spc="-150"/>
            </a:lvl1pPr>
          </a:lstStyle>
          <a:p>
            <a:r>
              <a:rPr lang="en-US"/>
              <a:t>Click to edit Master title style</a:t>
            </a:r>
          </a:p>
        </p:txBody>
      </p:sp>
    </p:spTree>
    <p:extLst>
      <p:ext uri="{BB962C8B-B14F-4D97-AF65-F5344CB8AC3E}">
        <p14:creationId xmlns:p14="http://schemas.microsoft.com/office/powerpoint/2010/main" val="900580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07D04F-CFDA-AB0A-0CB3-633767A38D3D}"/>
              </a:ext>
            </a:extLst>
          </p:cNvPr>
          <p:cNvSpPr>
            <a:spLocks noGrp="1"/>
          </p:cNvSpPr>
          <p:nvPr>
            <p:ph type="body" idx="1"/>
          </p:nvPr>
        </p:nvSpPr>
        <p:spPr>
          <a:xfrm>
            <a:off x="836612" y="2109863"/>
            <a:ext cx="5157787" cy="6759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E417A7-92FA-2590-1532-B39F1253F89A}"/>
              </a:ext>
            </a:extLst>
          </p:cNvPr>
          <p:cNvSpPr>
            <a:spLocks noGrp="1"/>
          </p:cNvSpPr>
          <p:nvPr>
            <p:ph sz="half" idx="2"/>
          </p:nvPr>
        </p:nvSpPr>
        <p:spPr>
          <a:xfrm>
            <a:off x="839788" y="2861535"/>
            <a:ext cx="5157787"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583ECC-3794-AE5F-27B5-A74B4DEC7341}"/>
              </a:ext>
            </a:extLst>
          </p:cNvPr>
          <p:cNvSpPr>
            <a:spLocks noGrp="1"/>
          </p:cNvSpPr>
          <p:nvPr>
            <p:ph type="body" sz="quarter" idx="3"/>
          </p:nvPr>
        </p:nvSpPr>
        <p:spPr>
          <a:xfrm>
            <a:off x="6172200" y="2109863"/>
            <a:ext cx="5183188" cy="6759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4E5DA7-1D14-860C-86DA-E26B78A695EF}"/>
              </a:ext>
            </a:extLst>
          </p:cNvPr>
          <p:cNvSpPr>
            <a:spLocks noGrp="1"/>
          </p:cNvSpPr>
          <p:nvPr>
            <p:ph sz="quarter" idx="4"/>
          </p:nvPr>
        </p:nvSpPr>
        <p:spPr>
          <a:xfrm>
            <a:off x="6172200" y="2861535"/>
            <a:ext cx="5183188"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8">
            <a:extLst>
              <a:ext uri="{FF2B5EF4-FFF2-40B4-BE49-F238E27FC236}">
                <a16:creationId xmlns:a16="http://schemas.microsoft.com/office/drawing/2014/main" id="{AA033EDD-4130-6D25-944B-3C4E62F04A5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lvl1pPr>
              <a:defRPr spc="-150"/>
            </a:lvl1pPr>
          </a:lstStyle>
          <a:p>
            <a:r>
              <a:rPr lang="en-US"/>
              <a:t>Click to edit Master title style</a:t>
            </a:r>
          </a:p>
        </p:txBody>
      </p:sp>
    </p:spTree>
    <p:extLst>
      <p:ext uri="{BB962C8B-B14F-4D97-AF65-F5344CB8AC3E}">
        <p14:creationId xmlns:p14="http://schemas.microsoft.com/office/powerpoint/2010/main" val="3534136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FE5DF1-48AB-E0EB-F43E-6ACA748DB739}"/>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6" name="Picture 5" descr="A picture containing text, screenshot, envelope, stationary&#10;&#10;Description automatically generated">
            <a:extLst>
              <a:ext uri="{FF2B5EF4-FFF2-40B4-BE49-F238E27FC236}">
                <a16:creationId xmlns:a16="http://schemas.microsoft.com/office/drawing/2014/main" id="{C1C0FFF0-5075-CF61-E3DA-7EA0ED407CC3}"/>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A5A7959-19EC-57EE-7E3C-D0AA505DBDFA}"/>
              </a:ext>
            </a:extLst>
          </p:cNvPr>
          <p:cNvSpPr>
            <a:spLocks noGrp="1"/>
          </p:cNvSpPr>
          <p:nvPr>
            <p:ph type="title"/>
          </p:nvPr>
        </p:nvSpPr>
        <p:spPr>
          <a:xfrm>
            <a:off x="838200" y="2882157"/>
            <a:ext cx="10515600" cy="1093686"/>
          </a:xfrm>
          <a:prstGeom prst="rect">
            <a:avLst/>
          </a:prstGeom>
        </p:spPr>
        <p:txBody>
          <a:bodyPr>
            <a:normAutofit/>
          </a:bodyPr>
          <a:lstStyle>
            <a:lvl1pPr>
              <a:defRPr sz="6000">
                <a:solidFill>
                  <a:schemeClr val="accent1">
                    <a:lumMod val="50000"/>
                  </a:schemeClr>
                </a:solidFill>
              </a:defRPr>
            </a:lvl1pPr>
          </a:lstStyle>
          <a:p>
            <a:r>
              <a:rPr lang="en-US"/>
              <a:t>Click to edit Master title style</a:t>
            </a:r>
          </a:p>
        </p:txBody>
      </p:sp>
      <p:sp>
        <p:nvSpPr>
          <p:cNvPr id="3" name="TextBox 2">
            <a:extLst>
              <a:ext uri="{FF2B5EF4-FFF2-40B4-BE49-F238E27FC236}">
                <a16:creationId xmlns:a16="http://schemas.microsoft.com/office/drawing/2014/main" id="{220BCF7B-22B6-6253-4D64-9AD634D23090}"/>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450519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F0BC1E5-8CCE-BA2E-FCAF-D803E35C5BB4}"/>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pic>
        <p:nvPicPr>
          <p:cNvPr id="5" name="Picture 4" descr="A picture containing fog, screenshot, blur&#10;&#10;Description automatically generated">
            <a:extLst>
              <a:ext uri="{FF2B5EF4-FFF2-40B4-BE49-F238E27FC236}">
                <a16:creationId xmlns:a16="http://schemas.microsoft.com/office/drawing/2014/main" id="{7439D200-687F-1A35-0FE3-6C8A8869349E}"/>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837225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A picture containing text, screenshot, envelope, stationary&#10;&#10;Description automatically generated">
            <a:extLst>
              <a:ext uri="{FF2B5EF4-FFF2-40B4-BE49-F238E27FC236}">
                <a16:creationId xmlns:a16="http://schemas.microsoft.com/office/drawing/2014/main" id="{C98BCF38-2DC6-B6A1-4F78-590B1BDDE27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C0DFDD0-A0F2-83DC-8B7C-F0E0195703D2}"/>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B817D2E1-E1A8-E3A2-FBE0-B7BCE986DF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7E9988-0A31-7185-4BB3-3C4229E09964}"/>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Box 4">
            <a:extLst>
              <a:ext uri="{FF2B5EF4-FFF2-40B4-BE49-F238E27FC236}">
                <a16:creationId xmlns:a16="http://schemas.microsoft.com/office/drawing/2014/main" id="{41D28B3D-8AA7-7411-73DB-702ACCECC36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2718381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6" name="Picture 5" descr="A picture containing text, screenshot, envelope, stationary&#10;&#10;Description automatically generated">
            <a:extLst>
              <a:ext uri="{FF2B5EF4-FFF2-40B4-BE49-F238E27FC236}">
                <a16:creationId xmlns:a16="http://schemas.microsoft.com/office/drawing/2014/main" id="{342569E2-6A72-3DCA-A745-FF35C7E6ED0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Picture Placeholder 2">
            <a:extLst>
              <a:ext uri="{FF2B5EF4-FFF2-40B4-BE49-F238E27FC236}">
                <a16:creationId xmlns:a16="http://schemas.microsoft.com/office/drawing/2014/main" id="{B047FD8C-2415-7AF2-D9F7-2FD9A5E45B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9" name="Title 1">
            <a:extLst>
              <a:ext uri="{FF2B5EF4-FFF2-40B4-BE49-F238E27FC236}">
                <a16:creationId xmlns:a16="http://schemas.microsoft.com/office/drawing/2014/main" id="{375B6969-06CB-5136-72BE-7F36D6601CE5}"/>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10" name="Text Placeholder 3">
            <a:extLst>
              <a:ext uri="{FF2B5EF4-FFF2-40B4-BE49-F238E27FC236}">
                <a16:creationId xmlns:a16="http://schemas.microsoft.com/office/drawing/2014/main" id="{15190A3B-C978-9A37-3EC2-7DD786CF8935}"/>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extBox 1">
            <a:extLst>
              <a:ext uri="{FF2B5EF4-FFF2-40B4-BE49-F238E27FC236}">
                <a16:creationId xmlns:a16="http://schemas.microsoft.com/office/drawing/2014/main" id="{3D551DB3-822F-D681-37C0-3180279A107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859919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descr="A close-up of a blue and white rectangle&#10;&#10;Description automatically generated with medium confidence">
            <a:extLst>
              <a:ext uri="{FF2B5EF4-FFF2-40B4-BE49-F238E27FC236}">
                <a16:creationId xmlns:a16="http://schemas.microsoft.com/office/drawing/2014/main" id="{798CE026-D2F3-C172-A33A-A1429F11C515}"/>
              </a:ext>
            </a:extLst>
          </p:cNvPr>
          <p:cNvPicPr>
            <a:picLocks noChangeAspect="1"/>
          </p:cNvPicPr>
          <p:nvPr userDrawn="1"/>
        </p:nvPicPr>
        <p:blipFill>
          <a:blip r:embed="rId12"/>
          <a:stretch>
            <a:fillRect/>
          </a:stretch>
        </p:blipFill>
        <p:spPr>
          <a:xfrm>
            <a:off x="0" y="0"/>
            <a:ext cx="12192000" cy="6858000"/>
          </a:xfrm>
          <a:prstGeom prst="rect">
            <a:avLst/>
          </a:prstGeom>
        </p:spPr>
      </p:pic>
      <p:sp>
        <p:nvSpPr>
          <p:cNvPr id="3" name="Text Placeholder 2">
            <a:extLst>
              <a:ext uri="{FF2B5EF4-FFF2-40B4-BE49-F238E27FC236}">
                <a16:creationId xmlns:a16="http://schemas.microsoft.com/office/drawing/2014/main" id="{24F07E45-5358-D826-413C-524778517A7F}"/>
              </a:ext>
            </a:extLst>
          </p:cNvPr>
          <p:cNvSpPr>
            <a:spLocks noGrp="1"/>
          </p:cNvSpPr>
          <p:nvPr>
            <p:ph type="body" idx="1"/>
          </p:nvPr>
        </p:nvSpPr>
        <p:spPr>
          <a:xfrm>
            <a:off x="838200" y="2089013"/>
            <a:ext cx="10515600" cy="40879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8">
            <a:extLst>
              <a:ext uri="{FF2B5EF4-FFF2-40B4-BE49-F238E27FC236}">
                <a16:creationId xmlns:a16="http://schemas.microsoft.com/office/drawing/2014/main" id="{4B734709-A90C-544A-96B6-4BCE82CBBBF5}"/>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
        <p:nvSpPr>
          <p:cNvPr id="10" name="TextBox 9">
            <a:extLst>
              <a:ext uri="{FF2B5EF4-FFF2-40B4-BE49-F238E27FC236}">
                <a16:creationId xmlns:a16="http://schemas.microsoft.com/office/drawing/2014/main" id="{6800C52F-DC60-BE86-6751-7E45895AE1B5}"/>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7123080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hdr="0" ftr="0" dt="0"/>
  <p:txStyles>
    <p:titleStyle>
      <a:lvl1pPr algn="l" defTabSz="914400" rtl="0" eaLnBrk="1" latinLnBrk="0" hangingPunct="1">
        <a:lnSpc>
          <a:spcPct val="90000"/>
        </a:lnSpc>
        <a:spcBef>
          <a:spcPct val="0"/>
        </a:spcBef>
        <a:buNone/>
        <a:defRPr sz="4400" kern="1200" spc="-15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hyperlink" Target="https://survey.alchemer.com/s3/7453101/EANS-I-Late-Liquidation-Request?_sm_au_=iVVBtT3VMSh35VtN803WKK6HVL2M2"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www.doe.mass.edu/federalgrants/esser/eans.html" TargetMode="External"/><Relationship Id="rId2" Type="http://schemas.openxmlformats.org/officeDocument/2006/relationships/hyperlink" Target="https://www.doe.mass.edu/federalgrants/esser/eans1-late-liquidation-qrg.docx"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B4766-0EE3-8028-2E23-5FACFF09600A}"/>
              </a:ext>
            </a:extLst>
          </p:cNvPr>
          <p:cNvSpPr>
            <a:spLocks noGrp="1"/>
          </p:cNvSpPr>
          <p:nvPr>
            <p:ph type="ctrTitle"/>
          </p:nvPr>
        </p:nvSpPr>
        <p:spPr>
          <a:xfrm>
            <a:off x="1177046" y="2587244"/>
            <a:ext cx="9124545" cy="1928238"/>
          </a:xfrm>
        </p:spPr>
        <p:txBody>
          <a:bodyPr>
            <a:normAutofit fontScale="90000"/>
          </a:bodyPr>
          <a:lstStyle/>
          <a:p>
            <a:r>
              <a:rPr lang="en-US" dirty="0"/>
              <a:t>Late Liquidation for EANS-I</a:t>
            </a:r>
            <a:br>
              <a:rPr lang="en-US" dirty="0"/>
            </a:br>
            <a:br>
              <a:rPr lang="en-US" dirty="0"/>
            </a:br>
            <a:r>
              <a:rPr lang="en-US" sz="3200" dirty="0"/>
              <a:t>August 2023</a:t>
            </a:r>
            <a:endParaRPr lang="en-US" dirty="0"/>
          </a:p>
        </p:txBody>
      </p:sp>
    </p:spTree>
    <p:extLst>
      <p:ext uri="{BB962C8B-B14F-4D97-AF65-F5344CB8AC3E}">
        <p14:creationId xmlns:p14="http://schemas.microsoft.com/office/powerpoint/2010/main" val="34720570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6CC17-F3A0-46BD-9A80-BD5960378DE6}"/>
              </a:ext>
            </a:extLst>
          </p:cNvPr>
          <p:cNvSpPr>
            <a:spLocks noGrp="1"/>
          </p:cNvSpPr>
          <p:nvPr>
            <p:ph type="title" idx="4294967295"/>
          </p:nvPr>
        </p:nvSpPr>
        <p:spPr>
          <a:xfrm>
            <a:off x="822325" y="288925"/>
            <a:ext cx="11369675" cy="679450"/>
          </a:xfrm>
        </p:spPr>
        <p:txBody>
          <a:bodyPr>
            <a:normAutofit fontScale="90000"/>
          </a:bodyPr>
          <a:lstStyle/>
          <a:p>
            <a:r>
              <a:rPr lang="en-US" b="1">
                <a:solidFill>
                  <a:schemeClr val="accent1">
                    <a:lumMod val="50000"/>
                  </a:schemeClr>
                </a:solidFill>
                <a:latin typeface="Arial"/>
                <a:cs typeface="Arial"/>
              </a:rPr>
              <a:t>Approval or Denial - Caveats</a:t>
            </a:r>
            <a:endParaRPr lang="en-US" b="1">
              <a:solidFill>
                <a:schemeClr val="accent1">
                  <a:lumMod val="50000"/>
                </a:schemeClr>
              </a:solidFill>
            </a:endParaRPr>
          </a:p>
        </p:txBody>
      </p:sp>
      <p:sp>
        <p:nvSpPr>
          <p:cNvPr id="3" name="Content Placeholder 2">
            <a:extLst>
              <a:ext uri="{FF2B5EF4-FFF2-40B4-BE49-F238E27FC236}">
                <a16:creationId xmlns:a16="http://schemas.microsoft.com/office/drawing/2014/main" id="{2D8C45A3-E3FF-4F6E-ABC4-41E46965C6CB}"/>
              </a:ext>
            </a:extLst>
          </p:cNvPr>
          <p:cNvSpPr>
            <a:spLocks noGrp="1"/>
          </p:cNvSpPr>
          <p:nvPr>
            <p:ph idx="4294967295"/>
          </p:nvPr>
        </p:nvSpPr>
        <p:spPr>
          <a:xfrm>
            <a:off x="822325" y="1230313"/>
            <a:ext cx="10822322" cy="4723266"/>
          </a:xfrm>
        </p:spPr>
        <p:txBody>
          <a:bodyPr vert="horz" lIns="91440" tIns="45720" rIns="91440" bIns="45720" rtlCol="0" anchor="t">
            <a:normAutofit fontScale="92500" lnSpcReduction="10000"/>
          </a:bodyPr>
          <a:lstStyle/>
          <a:p>
            <a:pPr algn="just"/>
            <a:r>
              <a:rPr lang="en-US" sz="2800">
                <a:solidFill>
                  <a:schemeClr val="accent1">
                    <a:lumMod val="50000"/>
                  </a:schemeClr>
                </a:solidFill>
              </a:rPr>
              <a:t>Both DESE and USED must approve requests</a:t>
            </a:r>
          </a:p>
          <a:p>
            <a:pPr lvl="1" algn="just"/>
            <a:r>
              <a:rPr lang="en-US">
                <a:solidFill>
                  <a:schemeClr val="accent1">
                    <a:lumMod val="50000"/>
                  </a:schemeClr>
                </a:solidFill>
              </a:rPr>
              <a:t>DESE receives your requests, and if deemed approvable, must submit to USED for final approval</a:t>
            </a:r>
          </a:p>
          <a:p>
            <a:pPr lvl="1" algn="just"/>
            <a:r>
              <a:rPr lang="en-US">
                <a:solidFill>
                  <a:schemeClr val="accent1">
                    <a:lumMod val="50000"/>
                  </a:schemeClr>
                </a:solidFill>
              </a:rPr>
              <a:t>DESE will review requests on a rolling basis, and will contact you ASAP with a determination</a:t>
            </a:r>
          </a:p>
          <a:p>
            <a:pPr algn="just"/>
            <a:r>
              <a:rPr lang="en-US" sz="2800">
                <a:solidFill>
                  <a:schemeClr val="accent1">
                    <a:lumMod val="50000"/>
                  </a:schemeClr>
                </a:solidFill>
              </a:rPr>
              <a:t>Please note that submission of a request does not guarantee approval for a liquidation extension. Therefore, schools should plan for an alternative source of funds for any contractual performance extending beyond the standard performance period (November 29, 2023) should an extension request be denied.</a:t>
            </a:r>
          </a:p>
          <a:p>
            <a:pPr algn="just"/>
            <a:r>
              <a:rPr lang="en-US" sz="2800">
                <a:solidFill>
                  <a:schemeClr val="accent1">
                    <a:lumMod val="50000"/>
                  </a:schemeClr>
                </a:solidFill>
              </a:rPr>
              <a:t>Further, if a late liquidation request is approved by DESE and USED, no changes can be made to the specific project or contract. If the executed contract cannot be fulfilled, the funds subject to late liquidation must be forfeited.</a:t>
            </a:r>
          </a:p>
          <a:p>
            <a:pPr algn="just"/>
            <a:endParaRPr lang="en-US">
              <a:solidFill>
                <a:schemeClr val="accent1">
                  <a:lumMod val="50000"/>
                </a:schemeClr>
              </a:solidFill>
            </a:endParaRPr>
          </a:p>
        </p:txBody>
      </p:sp>
      <p:sp>
        <p:nvSpPr>
          <p:cNvPr id="5" name="TextBox 4">
            <a:extLst>
              <a:ext uri="{FF2B5EF4-FFF2-40B4-BE49-F238E27FC236}">
                <a16:creationId xmlns:a16="http://schemas.microsoft.com/office/drawing/2014/main" id="{9DE74DB9-05F8-4314-B86A-76869911D3E9}"/>
              </a:ext>
            </a:extLst>
          </p:cNvPr>
          <p:cNvSpPr txBox="1"/>
          <p:nvPr/>
        </p:nvSpPr>
        <p:spPr>
          <a:xfrm>
            <a:off x="11569960" y="6384409"/>
            <a:ext cx="482600" cy="369332"/>
          </a:xfrm>
          <a:prstGeom prst="rect">
            <a:avLst/>
          </a:prstGeom>
          <a:noFill/>
        </p:spPr>
        <p:txBody>
          <a:bodyPr wrap="square">
            <a:spAutoFit/>
          </a:bodyPr>
          <a:lstStyle/>
          <a:p>
            <a:fld id="{FF27229C-EC7B-4063-A33B-28A5E87E32ED}" type="slidenum">
              <a:rPr lang="zh-CN" altLang="en-US" b="1" smtClean="0">
                <a:solidFill>
                  <a:schemeClr val="accent1">
                    <a:lumMod val="60000"/>
                    <a:lumOff val="40000"/>
                  </a:schemeClr>
                </a:solidFill>
              </a:rPr>
              <a:pPr/>
              <a:t>10</a:t>
            </a:fld>
            <a:endParaRPr lang="zh-CN" altLang="en-US" b="1">
              <a:solidFill>
                <a:schemeClr val="accent1">
                  <a:lumMod val="60000"/>
                  <a:lumOff val="40000"/>
                </a:schemeClr>
              </a:solidFill>
            </a:endParaRPr>
          </a:p>
        </p:txBody>
      </p:sp>
    </p:spTree>
    <p:extLst>
      <p:ext uri="{BB962C8B-B14F-4D97-AF65-F5344CB8AC3E}">
        <p14:creationId xmlns:p14="http://schemas.microsoft.com/office/powerpoint/2010/main" val="41702519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EF955AE-43BF-44BC-AB89-CBBAEE4B3C77}"/>
              </a:ext>
            </a:extLst>
          </p:cNvPr>
          <p:cNvSpPr txBox="1"/>
          <p:nvPr/>
        </p:nvSpPr>
        <p:spPr>
          <a:xfrm>
            <a:off x="1326778" y="2821021"/>
            <a:ext cx="9538444" cy="1015663"/>
          </a:xfrm>
          <a:prstGeom prst="rect">
            <a:avLst/>
          </a:prstGeom>
          <a:noFill/>
        </p:spPr>
        <p:txBody>
          <a:bodyPr wrap="none" rtlCol="0">
            <a:spAutoFit/>
          </a:bodyPr>
          <a:lstStyle/>
          <a:p>
            <a:pPr algn="ctr"/>
            <a:endParaRPr lang="en-US" sz="3600" dirty="0">
              <a:solidFill>
                <a:srgbClr val="1F3764"/>
              </a:solidFill>
            </a:endParaRPr>
          </a:p>
          <a:p>
            <a:pPr algn="ctr"/>
            <a:r>
              <a:rPr lang="en-US" sz="2400" dirty="0">
                <a:solidFill>
                  <a:srgbClr val="1F3764"/>
                </a:solidFill>
              </a:rPr>
              <a:t>https://survey.alchemer.com/s3/7453101/EANS-I-Late-Liquidation-Request</a:t>
            </a:r>
          </a:p>
        </p:txBody>
      </p:sp>
      <p:sp>
        <p:nvSpPr>
          <p:cNvPr id="3" name="Title 2">
            <a:extLst>
              <a:ext uri="{FF2B5EF4-FFF2-40B4-BE49-F238E27FC236}">
                <a16:creationId xmlns:a16="http://schemas.microsoft.com/office/drawing/2014/main" id="{29E9AC6C-C26B-51CF-D03F-A91D028DEFB8}"/>
              </a:ext>
            </a:extLst>
          </p:cNvPr>
          <p:cNvSpPr>
            <a:spLocks noGrp="1"/>
          </p:cNvSpPr>
          <p:nvPr>
            <p:ph type="title" idx="4294967295"/>
          </p:nvPr>
        </p:nvSpPr>
        <p:spPr>
          <a:xfrm>
            <a:off x="4151416" y="1992046"/>
            <a:ext cx="10515600" cy="1042852"/>
          </a:xfrm>
        </p:spPr>
        <p:txBody>
          <a:bodyPr/>
          <a:lstStyle/>
          <a:p>
            <a:r>
              <a:rPr lang="en-US" sz="4000" b="1" dirty="0">
                <a:solidFill>
                  <a:srgbClr val="4472C4">
                    <a:lumMod val="50000"/>
                  </a:srgbClr>
                </a:solidFill>
                <a:latin typeface="Arial"/>
                <a:cs typeface="Arial"/>
              </a:rPr>
              <a:t>How to apply?</a:t>
            </a:r>
            <a:endParaRPr lang="en-US" dirty="0"/>
          </a:p>
        </p:txBody>
      </p:sp>
    </p:spTree>
    <p:extLst>
      <p:ext uri="{BB962C8B-B14F-4D97-AF65-F5344CB8AC3E}">
        <p14:creationId xmlns:p14="http://schemas.microsoft.com/office/powerpoint/2010/main" val="25424754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B7EC1-5B97-48B8-9063-86CB0F211172}"/>
              </a:ext>
            </a:extLst>
          </p:cNvPr>
          <p:cNvSpPr>
            <a:spLocks noGrp="1"/>
          </p:cNvSpPr>
          <p:nvPr>
            <p:ph type="title" idx="4294967295"/>
          </p:nvPr>
        </p:nvSpPr>
        <p:spPr>
          <a:xfrm>
            <a:off x="4250987" y="2920774"/>
            <a:ext cx="3358499" cy="679450"/>
          </a:xfrm>
        </p:spPr>
        <p:txBody>
          <a:bodyPr>
            <a:normAutofit fontScale="90000"/>
          </a:bodyPr>
          <a:lstStyle/>
          <a:p>
            <a:r>
              <a:rPr lang="en-US" dirty="0">
                <a:solidFill>
                  <a:schemeClr val="tx2"/>
                </a:solidFill>
                <a:latin typeface="Arial"/>
                <a:cs typeface="Arial"/>
                <a:hlinkClick r:id="rId2">
                  <a:extLst>
                    <a:ext uri="{A12FA001-AC4F-418D-AE19-62706E023703}">
                      <ahyp:hlinkClr xmlns:ahyp="http://schemas.microsoft.com/office/drawing/2018/hyperlinkcolor" val="tx"/>
                    </a:ext>
                  </a:extLst>
                </a:hlinkClick>
              </a:rPr>
              <a:t>Demonstration</a:t>
            </a:r>
            <a:endParaRPr lang="en-US" dirty="0">
              <a:solidFill>
                <a:schemeClr val="tx2"/>
              </a:solidFill>
            </a:endParaRPr>
          </a:p>
        </p:txBody>
      </p:sp>
      <p:sp>
        <p:nvSpPr>
          <p:cNvPr id="4" name="Slide Number Placeholder 3">
            <a:extLst>
              <a:ext uri="{FF2B5EF4-FFF2-40B4-BE49-F238E27FC236}">
                <a16:creationId xmlns:a16="http://schemas.microsoft.com/office/drawing/2014/main" id="{29F4E8C8-F258-4E27-967A-E10BEB985911}"/>
              </a:ext>
            </a:extLst>
          </p:cNvPr>
          <p:cNvSpPr>
            <a:spLocks noGrp="1"/>
          </p:cNvSpPr>
          <p:nvPr>
            <p:ph type="sldNum" sz="quarter" idx="4294967295"/>
          </p:nvPr>
        </p:nvSpPr>
        <p:spPr>
          <a:xfrm>
            <a:off x="94488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27229C-EC7B-4063-A33B-28A5E87E32ED}" type="slidenum">
              <a:rPr lang="zh-CN" altLang="en-US" smtClean="0"/>
              <a:pPr/>
              <a:t>12</a:t>
            </a:fld>
            <a:endParaRPr lang="zh-CN" altLang="en-US"/>
          </a:p>
        </p:txBody>
      </p:sp>
    </p:spTree>
    <p:extLst>
      <p:ext uri="{BB962C8B-B14F-4D97-AF65-F5344CB8AC3E}">
        <p14:creationId xmlns:p14="http://schemas.microsoft.com/office/powerpoint/2010/main" val="34748608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6CC17-F3A0-46BD-9A80-BD5960378DE6}"/>
              </a:ext>
            </a:extLst>
          </p:cNvPr>
          <p:cNvSpPr>
            <a:spLocks noGrp="1"/>
          </p:cNvSpPr>
          <p:nvPr>
            <p:ph type="title" idx="4294967295"/>
          </p:nvPr>
        </p:nvSpPr>
        <p:spPr>
          <a:xfrm>
            <a:off x="822325" y="288925"/>
            <a:ext cx="11369675" cy="679450"/>
          </a:xfrm>
        </p:spPr>
        <p:txBody>
          <a:bodyPr>
            <a:normAutofit fontScale="90000"/>
          </a:bodyPr>
          <a:lstStyle/>
          <a:p>
            <a:r>
              <a:rPr lang="en-US" b="1" dirty="0">
                <a:solidFill>
                  <a:schemeClr val="accent1">
                    <a:lumMod val="50000"/>
                  </a:schemeClr>
                </a:solidFill>
                <a:latin typeface="Arial"/>
                <a:cs typeface="Arial"/>
              </a:rPr>
              <a:t>One More Note – EANS I vs. EANS II</a:t>
            </a:r>
            <a:endParaRPr lang="en-US" b="1" dirty="0">
              <a:solidFill>
                <a:schemeClr val="accent1">
                  <a:lumMod val="50000"/>
                </a:schemeClr>
              </a:solidFill>
            </a:endParaRPr>
          </a:p>
        </p:txBody>
      </p:sp>
      <p:sp>
        <p:nvSpPr>
          <p:cNvPr id="3" name="Content Placeholder 2">
            <a:extLst>
              <a:ext uri="{FF2B5EF4-FFF2-40B4-BE49-F238E27FC236}">
                <a16:creationId xmlns:a16="http://schemas.microsoft.com/office/drawing/2014/main" id="{2D8C45A3-E3FF-4F6E-ABC4-41E46965C6CB}"/>
              </a:ext>
            </a:extLst>
          </p:cNvPr>
          <p:cNvSpPr>
            <a:spLocks noGrp="1"/>
          </p:cNvSpPr>
          <p:nvPr>
            <p:ph idx="4294967295"/>
          </p:nvPr>
        </p:nvSpPr>
        <p:spPr>
          <a:xfrm>
            <a:off x="822325" y="1230313"/>
            <a:ext cx="10822322" cy="4723266"/>
          </a:xfrm>
        </p:spPr>
        <p:txBody>
          <a:bodyPr vert="horz" lIns="91440" tIns="45720" rIns="91440" bIns="45720" rtlCol="0" anchor="t">
            <a:normAutofit/>
          </a:bodyPr>
          <a:lstStyle/>
          <a:p>
            <a:pPr algn="just"/>
            <a:r>
              <a:rPr lang="en-US" sz="2800" dirty="0">
                <a:solidFill>
                  <a:schemeClr val="accent1">
                    <a:lumMod val="50000"/>
                  </a:schemeClr>
                </a:solidFill>
              </a:rPr>
              <a:t>Late liquidation is only available for EANS-I (obligation deadline of 9/30/2023).</a:t>
            </a:r>
          </a:p>
          <a:p>
            <a:pPr algn="just"/>
            <a:r>
              <a:rPr lang="en-US" sz="2800" dirty="0">
                <a:solidFill>
                  <a:schemeClr val="accent1">
                    <a:lumMod val="50000"/>
                  </a:schemeClr>
                </a:solidFill>
              </a:rPr>
              <a:t>USED has not (yet) said anything about late liquidation for EANS-II, which has an obligation deadline of 9/30/2024.</a:t>
            </a:r>
          </a:p>
          <a:p>
            <a:pPr algn="just"/>
            <a:endParaRPr lang="en-US" dirty="0">
              <a:solidFill>
                <a:schemeClr val="accent1">
                  <a:lumMod val="50000"/>
                </a:schemeClr>
              </a:solidFill>
            </a:endParaRPr>
          </a:p>
        </p:txBody>
      </p:sp>
      <p:sp>
        <p:nvSpPr>
          <p:cNvPr id="5" name="TextBox 4">
            <a:extLst>
              <a:ext uri="{FF2B5EF4-FFF2-40B4-BE49-F238E27FC236}">
                <a16:creationId xmlns:a16="http://schemas.microsoft.com/office/drawing/2014/main" id="{9DE74DB9-05F8-4314-B86A-76869911D3E9}"/>
              </a:ext>
            </a:extLst>
          </p:cNvPr>
          <p:cNvSpPr txBox="1"/>
          <p:nvPr/>
        </p:nvSpPr>
        <p:spPr>
          <a:xfrm>
            <a:off x="11569960" y="6384409"/>
            <a:ext cx="482600" cy="369332"/>
          </a:xfrm>
          <a:prstGeom prst="rect">
            <a:avLst/>
          </a:prstGeom>
          <a:noFill/>
        </p:spPr>
        <p:txBody>
          <a:bodyPr wrap="square">
            <a:spAutoFit/>
          </a:bodyPr>
          <a:lstStyle/>
          <a:p>
            <a:fld id="{FF27229C-EC7B-4063-A33B-28A5E87E32ED}" type="slidenum">
              <a:rPr lang="zh-CN" altLang="en-US" b="1" smtClean="0">
                <a:solidFill>
                  <a:schemeClr val="accent1">
                    <a:lumMod val="60000"/>
                    <a:lumOff val="40000"/>
                  </a:schemeClr>
                </a:solidFill>
              </a:rPr>
              <a:pPr/>
              <a:t>13</a:t>
            </a:fld>
            <a:endParaRPr lang="zh-CN" altLang="en-US" b="1">
              <a:solidFill>
                <a:schemeClr val="accent1">
                  <a:lumMod val="60000"/>
                  <a:lumOff val="40000"/>
                </a:schemeClr>
              </a:solidFill>
            </a:endParaRPr>
          </a:p>
        </p:txBody>
      </p:sp>
    </p:spTree>
    <p:extLst>
      <p:ext uri="{BB962C8B-B14F-4D97-AF65-F5344CB8AC3E}">
        <p14:creationId xmlns:p14="http://schemas.microsoft.com/office/powerpoint/2010/main" val="12469656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B7EC1-5B97-48B8-9063-86CB0F211172}"/>
              </a:ext>
            </a:extLst>
          </p:cNvPr>
          <p:cNvSpPr>
            <a:spLocks noGrp="1"/>
          </p:cNvSpPr>
          <p:nvPr>
            <p:ph type="title" idx="4294967295"/>
          </p:nvPr>
        </p:nvSpPr>
        <p:spPr>
          <a:xfrm>
            <a:off x="4582513" y="2920774"/>
            <a:ext cx="3026973" cy="679450"/>
          </a:xfrm>
        </p:spPr>
        <p:txBody>
          <a:bodyPr>
            <a:normAutofit fontScale="90000"/>
          </a:bodyPr>
          <a:lstStyle/>
          <a:p>
            <a:r>
              <a:rPr lang="en-US">
                <a:solidFill>
                  <a:schemeClr val="tx2"/>
                </a:solidFill>
              </a:rPr>
              <a:t>Thank You!</a:t>
            </a:r>
          </a:p>
        </p:txBody>
      </p:sp>
      <p:sp>
        <p:nvSpPr>
          <p:cNvPr id="4" name="Slide Number Placeholder 3">
            <a:extLst>
              <a:ext uri="{FF2B5EF4-FFF2-40B4-BE49-F238E27FC236}">
                <a16:creationId xmlns:a16="http://schemas.microsoft.com/office/drawing/2014/main" id="{29F4E8C8-F258-4E27-967A-E10BEB985911}"/>
              </a:ext>
            </a:extLst>
          </p:cNvPr>
          <p:cNvSpPr>
            <a:spLocks noGrp="1"/>
          </p:cNvSpPr>
          <p:nvPr>
            <p:ph type="sldNum" sz="quarter" idx="4294967295"/>
          </p:nvPr>
        </p:nvSpPr>
        <p:spPr>
          <a:xfrm>
            <a:off x="94488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27229C-EC7B-4063-A33B-28A5E87E32ED}" type="slidenum">
              <a:rPr lang="zh-CN" altLang="en-US" smtClean="0"/>
              <a:pPr/>
              <a:t>14</a:t>
            </a:fld>
            <a:endParaRPr lang="zh-CN" altLang="en-US"/>
          </a:p>
        </p:txBody>
      </p:sp>
    </p:spTree>
    <p:extLst>
      <p:ext uri="{BB962C8B-B14F-4D97-AF65-F5344CB8AC3E}">
        <p14:creationId xmlns:p14="http://schemas.microsoft.com/office/powerpoint/2010/main" val="23286717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38271-8DBF-4F81-824D-33E1EC480747}"/>
              </a:ext>
            </a:extLst>
          </p:cNvPr>
          <p:cNvSpPr>
            <a:spLocks noGrp="1"/>
          </p:cNvSpPr>
          <p:nvPr>
            <p:ph type="title" idx="4294967295"/>
          </p:nvPr>
        </p:nvSpPr>
        <p:spPr>
          <a:xfrm>
            <a:off x="822325" y="288925"/>
            <a:ext cx="11369675" cy="679450"/>
          </a:xfrm>
        </p:spPr>
        <p:txBody>
          <a:bodyPr>
            <a:normAutofit fontScale="90000"/>
          </a:bodyPr>
          <a:lstStyle/>
          <a:p>
            <a:r>
              <a:rPr lang="en-US" b="1">
                <a:solidFill>
                  <a:schemeClr val="accent1">
                    <a:lumMod val="50000"/>
                  </a:schemeClr>
                </a:solidFill>
                <a:latin typeface="Arial"/>
                <a:cs typeface="Arial"/>
              </a:rPr>
              <a:t>Terminology</a:t>
            </a:r>
          </a:p>
        </p:txBody>
      </p:sp>
      <p:sp>
        <p:nvSpPr>
          <p:cNvPr id="3" name="Content Placeholder 2">
            <a:extLst>
              <a:ext uri="{FF2B5EF4-FFF2-40B4-BE49-F238E27FC236}">
                <a16:creationId xmlns:a16="http://schemas.microsoft.com/office/drawing/2014/main" id="{F5C8E1C0-BE03-4075-967F-5982F79F0DD6}"/>
              </a:ext>
            </a:extLst>
          </p:cNvPr>
          <p:cNvSpPr>
            <a:spLocks noGrp="1"/>
          </p:cNvSpPr>
          <p:nvPr>
            <p:ph idx="4294967295"/>
          </p:nvPr>
        </p:nvSpPr>
        <p:spPr>
          <a:xfrm>
            <a:off x="822325" y="1230313"/>
            <a:ext cx="10822323" cy="5049837"/>
          </a:xfrm>
        </p:spPr>
        <p:txBody>
          <a:bodyPr vert="horz" lIns="91440" tIns="45720" rIns="91440" bIns="45720" rtlCol="0" anchor="t">
            <a:normAutofit/>
          </a:bodyPr>
          <a:lstStyle/>
          <a:p>
            <a:pPr algn="just"/>
            <a:r>
              <a:rPr lang="en-US">
                <a:solidFill>
                  <a:schemeClr val="accent1">
                    <a:lumMod val="50000"/>
                  </a:schemeClr>
                </a:solidFill>
              </a:rPr>
              <a:t>First, let’s get some clarity around terminology:</a:t>
            </a:r>
            <a:endParaRPr lang="en-US"/>
          </a:p>
          <a:p>
            <a:pPr lvl="1" algn="just"/>
            <a:r>
              <a:rPr lang="en-US" sz="2800" b="1" u="sng">
                <a:solidFill>
                  <a:srgbClr val="1F3764"/>
                </a:solidFill>
              </a:rPr>
              <a:t>Obligation</a:t>
            </a:r>
            <a:r>
              <a:rPr lang="en-US" sz="2800">
                <a:solidFill>
                  <a:srgbClr val="1F3764"/>
                </a:solidFill>
              </a:rPr>
              <a:t> – A formal commitment to spend funds, but this can vary depending on the kind of commitment.</a:t>
            </a:r>
          </a:p>
          <a:p>
            <a:pPr lvl="1" algn="just"/>
            <a:r>
              <a:rPr lang="en-US" sz="2800" b="1" u="sng">
                <a:solidFill>
                  <a:srgbClr val="1F3764"/>
                </a:solidFill>
              </a:rPr>
              <a:t>Performance</a:t>
            </a:r>
            <a:r>
              <a:rPr lang="en-US" sz="2800">
                <a:solidFill>
                  <a:srgbClr val="1F3764"/>
                </a:solidFill>
              </a:rPr>
              <a:t> – Service delivery and </a:t>
            </a:r>
            <a:r>
              <a:rPr lang="en-US" sz="2800">
                <a:solidFill>
                  <a:srgbClr val="1F3764"/>
                </a:solidFill>
                <a:effectLst/>
                <a:ea typeface="Calibri" panose="020F0502020204030204" pitchFamily="34" charset="0"/>
              </a:rPr>
              <a:t>receipt of equipment and/or supplies.</a:t>
            </a:r>
            <a:endParaRPr lang="en-US" sz="2800">
              <a:solidFill>
                <a:srgbClr val="1F3764"/>
              </a:solidFill>
            </a:endParaRPr>
          </a:p>
          <a:p>
            <a:pPr lvl="1" algn="just"/>
            <a:r>
              <a:rPr lang="en-US" sz="2800" b="1" u="sng">
                <a:solidFill>
                  <a:srgbClr val="1F3764"/>
                </a:solidFill>
                <a:latin typeface="Arial"/>
                <a:cs typeface="Arial"/>
              </a:rPr>
              <a:t>Liquidation</a:t>
            </a:r>
            <a:r>
              <a:rPr lang="en-US" sz="2800">
                <a:solidFill>
                  <a:srgbClr val="1F3764"/>
                </a:solidFill>
                <a:latin typeface="Arial"/>
                <a:cs typeface="Arial"/>
              </a:rPr>
              <a:t> – Submit receipts/invoices through ClassWallet.</a:t>
            </a:r>
          </a:p>
          <a:p>
            <a:pPr lvl="2" algn="just"/>
            <a:r>
              <a:rPr lang="en-US" sz="2800">
                <a:solidFill>
                  <a:srgbClr val="1F3764"/>
                </a:solidFill>
                <a:latin typeface="Arial"/>
                <a:cs typeface="Arial"/>
              </a:rPr>
              <a:t>Late-Liquidation – Flexibility, </a:t>
            </a:r>
            <a:r>
              <a:rPr lang="en-US" sz="2800" i="1">
                <a:solidFill>
                  <a:srgbClr val="1F3764"/>
                </a:solidFill>
                <a:latin typeface="Arial"/>
                <a:cs typeface="Arial"/>
              </a:rPr>
              <a:t>if approved</a:t>
            </a:r>
            <a:r>
              <a:rPr lang="en-US" sz="2800">
                <a:solidFill>
                  <a:srgbClr val="1F3764"/>
                </a:solidFill>
                <a:latin typeface="Arial"/>
                <a:cs typeface="Arial"/>
              </a:rPr>
              <a:t>, to submit receipts/invoices after the primary liquidation deadline due to pandemic-related challenges. </a:t>
            </a:r>
          </a:p>
        </p:txBody>
      </p:sp>
      <p:sp>
        <p:nvSpPr>
          <p:cNvPr id="5" name="TextBox 4">
            <a:extLst>
              <a:ext uri="{FF2B5EF4-FFF2-40B4-BE49-F238E27FC236}">
                <a16:creationId xmlns:a16="http://schemas.microsoft.com/office/drawing/2014/main" id="{A338AFB7-B6A1-4DE9-A797-27B56D7FE1EF}"/>
              </a:ext>
            </a:extLst>
          </p:cNvPr>
          <p:cNvSpPr txBox="1"/>
          <p:nvPr/>
        </p:nvSpPr>
        <p:spPr>
          <a:xfrm>
            <a:off x="11569960" y="6384409"/>
            <a:ext cx="482600" cy="369332"/>
          </a:xfrm>
          <a:prstGeom prst="rect">
            <a:avLst/>
          </a:prstGeom>
          <a:noFill/>
        </p:spPr>
        <p:txBody>
          <a:bodyPr wrap="square">
            <a:spAutoFit/>
          </a:bodyPr>
          <a:lstStyle/>
          <a:p>
            <a:fld id="{FF27229C-EC7B-4063-A33B-28A5E87E32ED}" type="slidenum">
              <a:rPr lang="zh-CN" altLang="en-US" b="1" smtClean="0">
                <a:solidFill>
                  <a:schemeClr val="accent1">
                    <a:lumMod val="60000"/>
                    <a:lumOff val="40000"/>
                  </a:schemeClr>
                </a:solidFill>
              </a:rPr>
              <a:pPr/>
              <a:t>2</a:t>
            </a:fld>
            <a:endParaRPr lang="zh-CN" altLang="en-US" b="1">
              <a:solidFill>
                <a:schemeClr val="accent1">
                  <a:lumMod val="60000"/>
                  <a:lumOff val="40000"/>
                </a:schemeClr>
              </a:solidFill>
            </a:endParaRPr>
          </a:p>
        </p:txBody>
      </p:sp>
    </p:spTree>
    <p:extLst>
      <p:ext uri="{BB962C8B-B14F-4D97-AF65-F5344CB8AC3E}">
        <p14:creationId xmlns:p14="http://schemas.microsoft.com/office/powerpoint/2010/main" val="8091221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68325-D14E-4908-8D6F-BA2F1D450049}"/>
              </a:ext>
            </a:extLst>
          </p:cNvPr>
          <p:cNvSpPr>
            <a:spLocks noGrp="1"/>
          </p:cNvSpPr>
          <p:nvPr>
            <p:ph type="title" idx="4294967295"/>
          </p:nvPr>
        </p:nvSpPr>
        <p:spPr>
          <a:xfrm>
            <a:off x="822325" y="288925"/>
            <a:ext cx="11369675" cy="679450"/>
          </a:xfrm>
        </p:spPr>
        <p:txBody>
          <a:bodyPr>
            <a:normAutofit fontScale="90000"/>
          </a:bodyPr>
          <a:lstStyle/>
          <a:p>
            <a:r>
              <a:rPr lang="en-US" b="1">
                <a:solidFill>
                  <a:schemeClr val="accent1">
                    <a:lumMod val="50000"/>
                  </a:schemeClr>
                </a:solidFill>
                <a:latin typeface="Arial"/>
                <a:cs typeface="Arial"/>
              </a:rPr>
              <a:t>Important EANS-I Deadlines</a:t>
            </a:r>
            <a:endParaRPr lang="en-US" b="1">
              <a:solidFill>
                <a:schemeClr val="accent1">
                  <a:lumMod val="50000"/>
                </a:schemeClr>
              </a:solidFill>
            </a:endParaRPr>
          </a:p>
        </p:txBody>
      </p:sp>
      <p:sp>
        <p:nvSpPr>
          <p:cNvPr id="3" name="Content Placeholder 2">
            <a:extLst>
              <a:ext uri="{FF2B5EF4-FFF2-40B4-BE49-F238E27FC236}">
                <a16:creationId xmlns:a16="http://schemas.microsoft.com/office/drawing/2014/main" id="{4D7DA775-67B8-4194-A4FB-A4C0E32890B5}"/>
              </a:ext>
            </a:extLst>
          </p:cNvPr>
          <p:cNvSpPr>
            <a:spLocks noGrp="1"/>
          </p:cNvSpPr>
          <p:nvPr>
            <p:ph idx="4294967295"/>
          </p:nvPr>
        </p:nvSpPr>
        <p:spPr>
          <a:xfrm>
            <a:off x="822325" y="1230313"/>
            <a:ext cx="10822323" cy="5049837"/>
          </a:xfrm>
        </p:spPr>
        <p:txBody>
          <a:bodyPr vert="horz" lIns="91440" tIns="45720" rIns="91440" bIns="45720" rtlCol="0" anchor="t">
            <a:normAutofit/>
          </a:bodyPr>
          <a:lstStyle/>
          <a:p>
            <a:pPr algn="just"/>
            <a:r>
              <a:rPr lang="en-US">
                <a:solidFill>
                  <a:schemeClr val="accent1">
                    <a:lumMod val="50000"/>
                  </a:schemeClr>
                </a:solidFill>
              </a:rPr>
              <a:t>When the US Congress appropriates money for a grant program, it usually contains an </a:t>
            </a:r>
            <a:r>
              <a:rPr lang="en-US" b="1" u="sng">
                <a:solidFill>
                  <a:schemeClr val="accent1">
                    <a:lumMod val="50000"/>
                  </a:schemeClr>
                </a:solidFill>
              </a:rPr>
              <a:t>obligation</a:t>
            </a:r>
            <a:r>
              <a:rPr lang="en-US">
                <a:solidFill>
                  <a:schemeClr val="accent1">
                    <a:lumMod val="50000"/>
                  </a:schemeClr>
                </a:solidFill>
              </a:rPr>
              <a:t> deadline.</a:t>
            </a:r>
            <a:endParaRPr lang="en-US"/>
          </a:p>
          <a:p>
            <a:pPr lvl="1" algn="just"/>
            <a:r>
              <a:rPr lang="en-US">
                <a:solidFill>
                  <a:schemeClr val="accent1">
                    <a:lumMod val="50000"/>
                  </a:schemeClr>
                </a:solidFill>
              </a:rPr>
              <a:t>CRRSA EANS-I Obligation Deadline: 9/30/2023</a:t>
            </a:r>
          </a:p>
          <a:p>
            <a:pPr algn="just"/>
            <a:r>
              <a:rPr lang="en-US" b="1" u="sng">
                <a:solidFill>
                  <a:schemeClr val="accent1">
                    <a:lumMod val="50000"/>
                  </a:schemeClr>
                </a:solidFill>
              </a:rPr>
              <a:t>Performance</a:t>
            </a:r>
            <a:r>
              <a:rPr lang="en-US">
                <a:solidFill>
                  <a:schemeClr val="accent1">
                    <a:lumMod val="50000"/>
                  </a:schemeClr>
                </a:solidFill>
              </a:rPr>
              <a:t> can happen (services can be delivered) for a short period of time (60 days) after the obligation deadline.</a:t>
            </a:r>
          </a:p>
          <a:p>
            <a:pPr lvl="1" algn="just"/>
            <a:r>
              <a:rPr lang="en-US">
                <a:solidFill>
                  <a:schemeClr val="accent1">
                    <a:lumMod val="50000"/>
                  </a:schemeClr>
                </a:solidFill>
              </a:rPr>
              <a:t>CRRSA EANS-I Service Delivery Deadline: 11/29/2023</a:t>
            </a:r>
          </a:p>
          <a:p>
            <a:pPr algn="just"/>
            <a:r>
              <a:rPr lang="en-US">
                <a:solidFill>
                  <a:schemeClr val="accent1">
                    <a:lumMod val="50000"/>
                  </a:schemeClr>
                </a:solidFill>
                <a:latin typeface="Arial"/>
                <a:cs typeface="Arial"/>
              </a:rPr>
              <a:t>Funds can be </a:t>
            </a:r>
            <a:r>
              <a:rPr lang="en-US" b="1" u="sng">
                <a:solidFill>
                  <a:schemeClr val="accent1">
                    <a:lumMod val="50000"/>
                  </a:schemeClr>
                </a:solidFill>
                <a:latin typeface="Arial"/>
                <a:cs typeface="Arial"/>
              </a:rPr>
              <a:t>liquidated</a:t>
            </a:r>
            <a:r>
              <a:rPr lang="en-US">
                <a:solidFill>
                  <a:schemeClr val="accent1">
                    <a:lumMod val="50000"/>
                  </a:schemeClr>
                </a:solidFill>
                <a:latin typeface="Arial"/>
                <a:cs typeface="Arial"/>
              </a:rPr>
              <a:t>/claimed (receipts/invoices submitted through ClassWallet) for 30 days after the service delivery deadline.</a:t>
            </a:r>
          </a:p>
          <a:p>
            <a:pPr lvl="1" algn="just"/>
            <a:r>
              <a:rPr lang="en-US">
                <a:solidFill>
                  <a:schemeClr val="accent1">
                    <a:lumMod val="50000"/>
                  </a:schemeClr>
                </a:solidFill>
                <a:latin typeface="Arial"/>
                <a:cs typeface="Arial"/>
              </a:rPr>
              <a:t>CRRSA EANS-I Liquidation Deadline: 12/29/2023</a:t>
            </a:r>
          </a:p>
          <a:p>
            <a:endParaRPr lang="en-US">
              <a:solidFill>
                <a:schemeClr val="accent1">
                  <a:lumMod val="50000"/>
                </a:schemeClr>
              </a:solidFill>
            </a:endParaRPr>
          </a:p>
        </p:txBody>
      </p:sp>
      <p:sp>
        <p:nvSpPr>
          <p:cNvPr id="5" name="TextBox 4">
            <a:extLst>
              <a:ext uri="{FF2B5EF4-FFF2-40B4-BE49-F238E27FC236}">
                <a16:creationId xmlns:a16="http://schemas.microsoft.com/office/drawing/2014/main" id="{42A3ADD4-4188-43ED-ADEB-97F95394F8DF}"/>
              </a:ext>
            </a:extLst>
          </p:cNvPr>
          <p:cNvSpPr txBox="1"/>
          <p:nvPr/>
        </p:nvSpPr>
        <p:spPr>
          <a:xfrm>
            <a:off x="11569960" y="6384409"/>
            <a:ext cx="482600" cy="369332"/>
          </a:xfrm>
          <a:prstGeom prst="rect">
            <a:avLst/>
          </a:prstGeom>
          <a:noFill/>
        </p:spPr>
        <p:txBody>
          <a:bodyPr wrap="square">
            <a:spAutoFit/>
          </a:bodyPr>
          <a:lstStyle/>
          <a:p>
            <a:fld id="{FF27229C-EC7B-4063-A33B-28A5E87E32ED}" type="slidenum">
              <a:rPr lang="zh-CN" altLang="en-US" b="1" smtClean="0">
                <a:solidFill>
                  <a:schemeClr val="accent1">
                    <a:lumMod val="60000"/>
                    <a:lumOff val="40000"/>
                  </a:schemeClr>
                </a:solidFill>
              </a:rPr>
              <a:pPr/>
              <a:t>3</a:t>
            </a:fld>
            <a:endParaRPr lang="zh-CN" altLang="en-US" b="1">
              <a:solidFill>
                <a:schemeClr val="accent1">
                  <a:lumMod val="60000"/>
                  <a:lumOff val="40000"/>
                </a:schemeClr>
              </a:solidFill>
            </a:endParaRPr>
          </a:p>
        </p:txBody>
      </p:sp>
    </p:spTree>
    <p:extLst>
      <p:ext uri="{BB962C8B-B14F-4D97-AF65-F5344CB8AC3E}">
        <p14:creationId xmlns:p14="http://schemas.microsoft.com/office/powerpoint/2010/main" val="19809041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9F4E8C8-F258-4E27-967A-E10BEB985911}"/>
              </a:ext>
            </a:extLst>
          </p:cNvPr>
          <p:cNvSpPr>
            <a:spLocks noGrp="1"/>
          </p:cNvSpPr>
          <p:nvPr>
            <p:ph type="sldNum" sz="quarter" idx="4294967295"/>
          </p:nvPr>
        </p:nvSpPr>
        <p:spPr>
          <a:xfrm>
            <a:off x="94488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27229C-EC7B-4063-A33B-28A5E87E32ED}" type="slidenum">
              <a:rPr lang="zh-CN" altLang="en-US" smtClean="0"/>
              <a:pPr/>
              <a:t>4</a:t>
            </a:fld>
            <a:endParaRPr lang="zh-CN" altLang="en-US"/>
          </a:p>
        </p:txBody>
      </p:sp>
      <p:pic>
        <p:nvPicPr>
          <p:cNvPr id="3" name="Picture 2" descr="Graphic depicting deadlines across the 27 month period of availability for federal grants, which begin on July 1:&#10;&#10;1. Obligation must occur by September 30th in Year 3.&#10;2. Performance of a Validly Obligated Contract must happen by December 28 of year 3 of the grant.&#10;3. District liquidation/drawdown of validly obligated contract and closeout of grant must be completed by February 8th of year 3 of the grant.&#10;4. DESE liquidation of federal grant must occur by January 28th of year 3 of the grant.&#10;">
            <a:extLst>
              <a:ext uri="{FF2B5EF4-FFF2-40B4-BE49-F238E27FC236}">
                <a16:creationId xmlns:a16="http://schemas.microsoft.com/office/drawing/2014/main" id="{1625DD88-F488-5976-72A9-751FAA41615F}"/>
              </a:ext>
              <a:ext uri="{C183D7F6-B498-43B3-948B-1728B52AA6E4}">
                <adec:decorative xmlns:adec="http://schemas.microsoft.com/office/drawing/2017/decorative" val="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863" y="895440"/>
            <a:ext cx="12275726" cy="5067119"/>
          </a:xfrm>
          <a:prstGeom prst="rect">
            <a:avLst/>
          </a:prstGeom>
          <a:noFill/>
          <a:ln>
            <a:noFill/>
          </a:ln>
        </p:spPr>
      </p:pic>
      <p:sp>
        <p:nvSpPr>
          <p:cNvPr id="2" name="Title 1">
            <a:extLst>
              <a:ext uri="{FF2B5EF4-FFF2-40B4-BE49-F238E27FC236}">
                <a16:creationId xmlns:a16="http://schemas.microsoft.com/office/drawing/2014/main" id="{F059932C-68E0-7D49-C79F-E914B079DC86}"/>
              </a:ext>
            </a:extLst>
          </p:cNvPr>
          <p:cNvSpPr>
            <a:spLocks noGrp="1"/>
          </p:cNvSpPr>
          <p:nvPr>
            <p:ph type="title" idx="4294967295"/>
          </p:nvPr>
        </p:nvSpPr>
        <p:spPr/>
        <p:txBody>
          <a:bodyPr/>
          <a:lstStyle/>
          <a:p>
            <a:r>
              <a:rPr lang="en-US" sz="4000" b="1" kern="1200" spc="-150" dirty="0">
                <a:solidFill>
                  <a:schemeClr val="accent1">
                    <a:lumMod val="50000"/>
                  </a:schemeClr>
                </a:solidFill>
                <a:latin typeface="Arial"/>
                <a:ea typeface="+mj-ea"/>
                <a:cs typeface="Arial"/>
              </a:rPr>
              <a:t>Timeline</a:t>
            </a:r>
          </a:p>
        </p:txBody>
      </p:sp>
    </p:spTree>
    <p:extLst>
      <p:ext uri="{BB962C8B-B14F-4D97-AF65-F5344CB8AC3E}">
        <p14:creationId xmlns:p14="http://schemas.microsoft.com/office/powerpoint/2010/main" val="38796372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1BD9D-604D-4C1D-89C0-19BB395F3ED0}"/>
              </a:ext>
            </a:extLst>
          </p:cNvPr>
          <p:cNvSpPr>
            <a:spLocks noGrp="1"/>
          </p:cNvSpPr>
          <p:nvPr>
            <p:ph type="title" idx="4294967295"/>
          </p:nvPr>
        </p:nvSpPr>
        <p:spPr>
          <a:xfrm>
            <a:off x="822325" y="288925"/>
            <a:ext cx="11369675" cy="679450"/>
          </a:xfrm>
        </p:spPr>
        <p:txBody>
          <a:bodyPr>
            <a:normAutofit fontScale="90000"/>
          </a:bodyPr>
          <a:lstStyle/>
          <a:p>
            <a:r>
              <a:rPr lang="en-US" b="1" dirty="0">
                <a:solidFill>
                  <a:schemeClr val="accent1">
                    <a:lumMod val="50000"/>
                  </a:schemeClr>
                </a:solidFill>
                <a:latin typeface="Arial"/>
                <a:cs typeface="Arial"/>
              </a:rPr>
              <a:t>EANS-I Obligation Deadline Remains 9/30/2023</a:t>
            </a:r>
            <a:endParaRPr lang="en-US" b="1" dirty="0">
              <a:solidFill>
                <a:schemeClr val="accent1">
                  <a:lumMod val="50000"/>
                </a:schemeClr>
              </a:solidFill>
            </a:endParaRPr>
          </a:p>
        </p:txBody>
      </p:sp>
      <p:sp>
        <p:nvSpPr>
          <p:cNvPr id="3" name="Content Placeholder 2">
            <a:extLst>
              <a:ext uri="{FF2B5EF4-FFF2-40B4-BE49-F238E27FC236}">
                <a16:creationId xmlns:a16="http://schemas.microsoft.com/office/drawing/2014/main" id="{91740236-6C93-461F-8F3B-3E7FFAA8AD35}"/>
              </a:ext>
            </a:extLst>
          </p:cNvPr>
          <p:cNvSpPr>
            <a:spLocks noGrp="1"/>
          </p:cNvSpPr>
          <p:nvPr>
            <p:ph idx="4294967295"/>
          </p:nvPr>
        </p:nvSpPr>
        <p:spPr>
          <a:xfrm>
            <a:off x="822325" y="1155186"/>
            <a:ext cx="10822323" cy="5049837"/>
          </a:xfrm>
        </p:spPr>
        <p:txBody>
          <a:bodyPr vert="horz" lIns="91440" tIns="45720" rIns="91440" bIns="45720" rtlCol="0" anchor="t">
            <a:normAutofit lnSpcReduction="10000"/>
          </a:bodyPr>
          <a:lstStyle/>
          <a:p>
            <a:pPr algn="just"/>
            <a:r>
              <a:rPr lang="en-US" dirty="0">
                <a:solidFill>
                  <a:schemeClr val="accent1">
                    <a:lumMod val="50000"/>
                  </a:schemeClr>
                </a:solidFill>
                <a:latin typeface="Arial"/>
                <a:cs typeface="Arial"/>
              </a:rPr>
              <a:t>The US Department of Ed (USED) has no authority to extend an </a:t>
            </a:r>
            <a:r>
              <a:rPr lang="en-US" b="1" dirty="0">
                <a:solidFill>
                  <a:schemeClr val="accent1">
                    <a:lumMod val="50000"/>
                  </a:schemeClr>
                </a:solidFill>
                <a:latin typeface="Arial"/>
                <a:cs typeface="Arial"/>
              </a:rPr>
              <a:t>obligation</a:t>
            </a:r>
            <a:r>
              <a:rPr lang="en-US" dirty="0">
                <a:solidFill>
                  <a:schemeClr val="accent1">
                    <a:lumMod val="50000"/>
                  </a:schemeClr>
                </a:solidFill>
                <a:latin typeface="Arial"/>
                <a:cs typeface="Arial"/>
              </a:rPr>
              <a:t> date, unless they are explicitly granted waiver authority by Congress.</a:t>
            </a:r>
            <a:endParaRPr lang="en-US" dirty="0"/>
          </a:p>
          <a:p>
            <a:pPr algn="just"/>
            <a:r>
              <a:rPr lang="en-US" dirty="0">
                <a:solidFill>
                  <a:schemeClr val="accent1">
                    <a:lumMod val="50000"/>
                  </a:schemeClr>
                </a:solidFill>
                <a:latin typeface="Arial"/>
                <a:cs typeface="Arial"/>
              </a:rPr>
              <a:t>We have seen no indication that Congress will consider granting such waiver authority to USED.</a:t>
            </a:r>
          </a:p>
          <a:p>
            <a:pPr marL="0" indent="0" algn="just">
              <a:buNone/>
            </a:pPr>
            <a:r>
              <a:rPr lang="en-US" dirty="0">
                <a:solidFill>
                  <a:schemeClr val="accent1">
                    <a:lumMod val="50000"/>
                  </a:schemeClr>
                </a:solidFill>
                <a:latin typeface="Arial"/>
                <a:cs typeface="Arial"/>
              </a:rPr>
              <a:t>Therefore:</a:t>
            </a:r>
            <a:endParaRPr lang="en-US" dirty="0">
              <a:solidFill>
                <a:schemeClr val="accent1">
                  <a:lumMod val="50000"/>
                </a:schemeClr>
              </a:solidFill>
            </a:endParaRPr>
          </a:p>
          <a:p>
            <a:pPr algn="just"/>
            <a:r>
              <a:rPr lang="en-US" dirty="0">
                <a:solidFill>
                  <a:schemeClr val="accent1">
                    <a:lumMod val="50000"/>
                  </a:schemeClr>
                </a:solidFill>
                <a:latin typeface="Arial"/>
                <a:cs typeface="Arial"/>
              </a:rPr>
              <a:t>Reimbursements: All invoices or receipts submitted to </a:t>
            </a:r>
            <a:r>
              <a:rPr lang="en-US" dirty="0" err="1">
                <a:solidFill>
                  <a:schemeClr val="accent1">
                    <a:lumMod val="50000"/>
                  </a:schemeClr>
                </a:solidFill>
                <a:latin typeface="Arial"/>
                <a:cs typeface="Arial"/>
              </a:rPr>
              <a:t>ClassWallet</a:t>
            </a:r>
            <a:r>
              <a:rPr lang="en-US" dirty="0">
                <a:solidFill>
                  <a:schemeClr val="accent1">
                    <a:lumMod val="50000"/>
                  </a:schemeClr>
                </a:solidFill>
                <a:latin typeface="Arial"/>
                <a:cs typeface="Arial"/>
              </a:rPr>
              <a:t> must be dated between Friday, March 13, 2020 and Saturday, September 30, 2023; and</a:t>
            </a:r>
          </a:p>
          <a:p>
            <a:pPr algn="just"/>
            <a:r>
              <a:rPr lang="en-US" dirty="0">
                <a:solidFill>
                  <a:schemeClr val="accent1">
                    <a:lumMod val="50000"/>
                  </a:schemeClr>
                </a:solidFill>
                <a:latin typeface="Arial"/>
                <a:cs typeface="Arial"/>
              </a:rPr>
              <a:t>Services and Assistance: All invoices by an approved EANS vendor that will be submitted for possible direct payment must be ordered/requested from the vendor between Friday, March 13, 2020 and Saturday, September 30, 2023. </a:t>
            </a:r>
            <a:endParaRPr lang="en-US" dirty="0">
              <a:solidFill>
                <a:schemeClr val="accent1">
                  <a:lumMod val="50000"/>
                </a:schemeClr>
              </a:solidFill>
            </a:endParaRPr>
          </a:p>
          <a:p>
            <a:endParaRPr lang="en-US" dirty="0">
              <a:solidFill>
                <a:schemeClr val="accent1">
                  <a:lumMod val="50000"/>
                </a:schemeClr>
              </a:solidFill>
            </a:endParaRPr>
          </a:p>
        </p:txBody>
      </p:sp>
      <p:sp>
        <p:nvSpPr>
          <p:cNvPr id="5" name="TextBox 4">
            <a:extLst>
              <a:ext uri="{FF2B5EF4-FFF2-40B4-BE49-F238E27FC236}">
                <a16:creationId xmlns:a16="http://schemas.microsoft.com/office/drawing/2014/main" id="{BE7A335E-7033-4D7F-B2BD-4C67BD684182}"/>
              </a:ext>
            </a:extLst>
          </p:cNvPr>
          <p:cNvSpPr txBox="1"/>
          <p:nvPr/>
        </p:nvSpPr>
        <p:spPr>
          <a:xfrm>
            <a:off x="11569960" y="6384409"/>
            <a:ext cx="482600" cy="369332"/>
          </a:xfrm>
          <a:prstGeom prst="rect">
            <a:avLst/>
          </a:prstGeom>
          <a:noFill/>
        </p:spPr>
        <p:txBody>
          <a:bodyPr wrap="square">
            <a:spAutoFit/>
          </a:bodyPr>
          <a:lstStyle/>
          <a:p>
            <a:fld id="{FF27229C-EC7B-4063-A33B-28A5E87E32ED}" type="slidenum">
              <a:rPr lang="zh-CN" altLang="en-US" b="1" smtClean="0">
                <a:solidFill>
                  <a:schemeClr val="accent1">
                    <a:lumMod val="60000"/>
                    <a:lumOff val="40000"/>
                  </a:schemeClr>
                </a:solidFill>
              </a:rPr>
              <a:pPr/>
              <a:t>5</a:t>
            </a:fld>
            <a:endParaRPr lang="zh-CN" altLang="en-US" b="1">
              <a:solidFill>
                <a:schemeClr val="accent1">
                  <a:lumMod val="60000"/>
                  <a:lumOff val="40000"/>
                </a:schemeClr>
              </a:solidFill>
            </a:endParaRPr>
          </a:p>
        </p:txBody>
      </p:sp>
    </p:spTree>
    <p:extLst>
      <p:ext uri="{BB962C8B-B14F-4D97-AF65-F5344CB8AC3E}">
        <p14:creationId xmlns:p14="http://schemas.microsoft.com/office/powerpoint/2010/main" val="31293170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1BD9D-604D-4C1D-89C0-19BB395F3ED0}"/>
              </a:ext>
            </a:extLst>
          </p:cNvPr>
          <p:cNvSpPr>
            <a:spLocks noGrp="1"/>
          </p:cNvSpPr>
          <p:nvPr>
            <p:ph type="title" idx="4294967295"/>
          </p:nvPr>
        </p:nvSpPr>
        <p:spPr>
          <a:xfrm>
            <a:off x="822325" y="288925"/>
            <a:ext cx="11369675" cy="679450"/>
          </a:xfrm>
        </p:spPr>
        <p:txBody>
          <a:bodyPr>
            <a:normAutofit fontScale="90000"/>
          </a:bodyPr>
          <a:lstStyle/>
          <a:p>
            <a:r>
              <a:rPr lang="en-US" b="1" dirty="0">
                <a:solidFill>
                  <a:schemeClr val="accent1">
                    <a:lumMod val="50000"/>
                  </a:schemeClr>
                </a:solidFill>
                <a:latin typeface="Arial"/>
                <a:cs typeface="Arial"/>
              </a:rPr>
              <a:t>EANS-I Liquidation Deadline – limited flexibility</a:t>
            </a:r>
            <a:endParaRPr lang="en-US" b="1" dirty="0">
              <a:solidFill>
                <a:schemeClr val="accent1">
                  <a:lumMod val="50000"/>
                </a:schemeClr>
              </a:solidFill>
            </a:endParaRPr>
          </a:p>
        </p:txBody>
      </p:sp>
      <p:sp>
        <p:nvSpPr>
          <p:cNvPr id="3" name="Content Placeholder 2" descr="Text about EANS-I liquidation deadline and limited flexibility">
            <a:extLst>
              <a:ext uri="{FF2B5EF4-FFF2-40B4-BE49-F238E27FC236}">
                <a16:creationId xmlns:a16="http://schemas.microsoft.com/office/drawing/2014/main" id="{91740236-6C93-461F-8F3B-3E7FFAA8AD35}"/>
              </a:ext>
            </a:extLst>
          </p:cNvPr>
          <p:cNvSpPr>
            <a:spLocks noGrp="1"/>
          </p:cNvSpPr>
          <p:nvPr>
            <p:ph idx="4294967295"/>
          </p:nvPr>
        </p:nvSpPr>
        <p:spPr>
          <a:xfrm>
            <a:off x="822325" y="1230313"/>
            <a:ext cx="11369675" cy="5049837"/>
          </a:xfrm>
        </p:spPr>
        <p:txBody>
          <a:bodyPr vert="horz" lIns="91440" tIns="45720" rIns="91440" bIns="45720" rtlCol="0" anchor="t">
            <a:normAutofit/>
          </a:bodyPr>
          <a:lstStyle/>
          <a:p>
            <a:endParaRPr lang="en-US">
              <a:solidFill>
                <a:schemeClr val="accent1">
                  <a:lumMod val="50000"/>
                </a:schemeClr>
              </a:solidFill>
            </a:endParaRPr>
          </a:p>
          <a:p>
            <a:endParaRPr lang="en-US">
              <a:solidFill>
                <a:schemeClr val="accent1">
                  <a:lumMod val="50000"/>
                </a:schemeClr>
              </a:solidFill>
            </a:endParaRPr>
          </a:p>
        </p:txBody>
      </p:sp>
      <p:sp>
        <p:nvSpPr>
          <p:cNvPr id="5" name="TextBox 4">
            <a:extLst>
              <a:ext uri="{FF2B5EF4-FFF2-40B4-BE49-F238E27FC236}">
                <a16:creationId xmlns:a16="http://schemas.microsoft.com/office/drawing/2014/main" id="{BE7A335E-7033-4D7F-B2BD-4C67BD684182}"/>
              </a:ext>
            </a:extLst>
          </p:cNvPr>
          <p:cNvSpPr txBox="1"/>
          <p:nvPr/>
        </p:nvSpPr>
        <p:spPr>
          <a:xfrm>
            <a:off x="11569960" y="6384409"/>
            <a:ext cx="482600" cy="369332"/>
          </a:xfrm>
          <a:prstGeom prst="rect">
            <a:avLst/>
          </a:prstGeom>
          <a:noFill/>
        </p:spPr>
        <p:txBody>
          <a:bodyPr wrap="square">
            <a:spAutoFit/>
          </a:bodyPr>
          <a:lstStyle/>
          <a:p>
            <a:fld id="{FF27229C-EC7B-4063-A33B-28A5E87E32ED}" type="slidenum">
              <a:rPr lang="zh-CN" altLang="en-US" b="1" smtClean="0">
                <a:solidFill>
                  <a:schemeClr val="accent1">
                    <a:lumMod val="60000"/>
                    <a:lumOff val="40000"/>
                  </a:schemeClr>
                </a:solidFill>
              </a:rPr>
              <a:pPr/>
              <a:t>6</a:t>
            </a:fld>
            <a:endParaRPr lang="zh-CN" altLang="en-US" b="1">
              <a:solidFill>
                <a:schemeClr val="accent1">
                  <a:lumMod val="60000"/>
                  <a:lumOff val="40000"/>
                </a:schemeClr>
              </a:solidFill>
            </a:endParaRPr>
          </a:p>
        </p:txBody>
      </p:sp>
      <p:sp>
        <p:nvSpPr>
          <p:cNvPr id="9" name="Content Placeholder 2">
            <a:extLst>
              <a:ext uri="{FF2B5EF4-FFF2-40B4-BE49-F238E27FC236}">
                <a16:creationId xmlns:a16="http://schemas.microsoft.com/office/drawing/2014/main" id="{24EE519A-3EB1-523D-8A84-3EC2EE88E1DA}"/>
              </a:ext>
            </a:extLst>
          </p:cNvPr>
          <p:cNvSpPr txBox="1">
            <a:spLocks/>
          </p:cNvSpPr>
          <p:nvPr/>
        </p:nvSpPr>
        <p:spPr>
          <a:xfrm>
            <a:off x="974725" y="1382713"/>
            <a:ext cx="10235621" cy="3627666"/>
          </a:xfrm>
          <a:prstGeom prst="rect">
            <a:avLst/>
          </a:prstGeom>
        </p:spPr>
        <p:txBody>
          <a:bodyPr vert="horz" lIns="91440" tIns="45720" rIns="91440" bIns="45720" rtlCol="0" anchor="t">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a:solidFill>
                  <a:srgbClr val="203864"/>
                </a:solidFill>
                <a:latin typeface="Arial"/>
                <a:ea typeface="Calibri"/>
                <a:cs typeface="Calibri"/>
              </a:rPr>
              <a:t>All requests for reimbursement and requests for direct payment of invoices from an approved EANS vendor must be submitted in ClassWallet on or before Friday, December 29, 2023, to be considered for payment using EANS-I funding, </a:t>
            </a:r>
            <a:r>
              <a:rPr lang="en-US" b="1">
                <a:solidFill>
                  <a:srgbClr val="203864"/>
                </a:solidFill>
                <a:latin typeface="Arial"/>
                <a:ea typeface="Calibri"/>
                <a:cs typeface="Calibri"/>
              </a:rPr>
              <a:t>unless the non-public school is approved for late liquidation flexibility of specific purchases.</a:t>
            </a:r>
          </a:p>
          <a:p>
            <a:pPr lvl="1" algn="just"/>
            <a:r>
              <a:rPr lang="en-US">
                <a:solidFill>
                  <a:srgbClr val="203864"/>
                </a:solidFill>
                <a:latin typeface="Arial"/>
                <a:cs typeface="Calibri"/>
              </a:rPr>
              <a:t>See Page 3 of the </a:t>
            </a:r>
            <a:r>
              <a:rPr lang="en-US" i="1" u="sng">
                <a:solidFill>
                  <a:srgbClr val="203864"/>
                </a:solidFill>
                <a:latin typeface="Arial"/>
                <a:cs typeface="Calibri"/>
                <a:hlinkClick r:id="rId2">
                  <a:extLst>
                    <a:ext uri="{A12FA001-AC4F-418D-AE19-62706E023703}">
                      <ahyp:hlinkClr xmlns:ahyp="http://schemas.microsoft.com/office/drawing/2018/hyperlinkcolor" val="tx"/>
                    </a:ext>
                  </a:extLst>
                </a:hlinkClick>
              </a:rPr>
              <a:t>Obligation, Performance, and Liquidation of the Federal EANS-I Grant – Quick Reference Guide</a:t>
            </a:r>
            <a:r>
              <a:rPr lang="en-US" i="1">
                <a:solidFill>
                  <a:srgbClr val="203864"/>
                </a:solidFill>
                <a:latin typeface="Arial"/>
                <a:cs typeface="Calibri"/>
              </a:rPr>
              <a:t> </a:t>
            </a:r>
            <a:r>
              <a:rPr lang="en-US">
                <a:solidFill>
                  <a:srgbClr val="203864"/>
                </a:solidFill>
                <a:latin typeface="Arial"/>
                <a:cs typeface="Calibri"/>
              </a:rPr>
              <a:t>for required documentation when submitting a reimbursement request or request for direct payment in ClassWallet, available on DESE’s </a:t>
            </a:r>
            <a:r>
              <a:rPr lang="en-US">
                <a:solidFill>
                  <a:srgbClr val="203864"/>
                </a:solidFill>
                <a:latin typeface="Arial"/>
                <a:cs typeface="Calibri"/>
                <a:hlinkClick r:id="rId3"/>
              </a:rPr>
              <a:t>EANS-I website</a:t>
            </a:r>
            <a:r>
              <a:rPr lang="en-US">
                <a:solidFill>
                  <a:srgbClr val="203864"/>
                </a:solidFill>
                <a:latin typeface="Arial"/>
                <a:cs typeface="Calibri"/>
              </a:rPr>
              <a:t>.</a:t>
            </a:r>
          </a:p>
        </p:txBody>
      </p:sp>
    </p:spTree>
    <p:extLst>
      <p:ext uri="{BB962C8B-B14F-4D97-AF65-F5344CB8AC3E}">
        <p14:creationId xmlns:p14="http://schemas.microsoft.com/office/powerpoint/2010/main" val="5206054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34845-710B-42A4-987C-D6019F221729}"/>
              </a:ext>
            </a:extLst>
          </p:cNvPr>
          <p:cNvSpPr>
            <a:spLocks noGrp="1"/>
          </p:cNvSpPr>
          <p:nvPr>
            <p:ph type="title" idx="4294967295"/>
          </p:nvPr>
        </p:nvSpPr>
        <p:spPr>
          <a:xfrm>
            <a:off x="822325" y="288925"/>
            <a:ext cx="11369675" cy="679450"/>
          </a:xfrm>
        </p:spPr>
        <p:txBody>
          <a:bodyPr>
            <a:normAutofit fontScale="90000"/>
          </a:bodyPr>
          <a:lstStyle/>
          <a:p>
            <a:r>
              <a:rPr lang="en-US" b="1">
                <a:solidFill>
                  <a:schemeClr val="accent1">
                    <a:lumMod val="50000"/>
                  </a:schemeClr>
                </a:solidFill>
                <a:latin typeface="Arial"/>
                <a:cs typeface="Arial"/>
              </a:rPr>
              <a:t>EANS-I “Late Liquidation”</a:t>
            </a:r>
          </a:p>
        </p:txBody>
      </p:sp>
      <p:sp>
        <p:nvSpPr>
          <p:cNvPr id="3" name="Content Placeholder 2">
            <a:extLst>
              <a:ext uri="{FF2B5EF4-FFF2-40B4-BE49-F238E27FC236}">
                <a16:creationId xmlns:a16="http://schemas.microsoft.com/office/drawing/2014/main" id="{77F41415-F49D-4B0E-8EC8-89DB0A00C524}"/>
              </a:ext>
            </a:extLst>
          </p:cNvPr>
          <p:cNvSpPr>
            <a:spLocks noGrp="1"/>
          </p:cNvSpPr>
          <p:nvPr>
            <p:ph idx="4294967295"/>
          </p:nvPr>
        </p:nvSpPr>
        <p:spPr>
          <a:xfrm>
            <a:off x="822325" y="1230313"/>
            <a:ext cx="10822323" cy="5049837"/>
          </a:xfrm>
        </p:spPr>
        <p:txBody>
          <a:bodyPr vert="horz" lIns="91440" tIns="45720" rIns="91440" bIns="45720" rtlCol="0" anchor="t">
            <a:normAutofit/>
          </a:bodyPr>
          <a:lstStyle/>
          <a:p>
            <a:pPr algn="just"/>
            <a:r>
              <a:rPr lang="en-US">
                <a:solidFill>
                  <a:schemeClr val="accent1">
                    <a:lumMod val="50000"/>
                  </a:schemeClr>
                </a:solidFill>
              </a:rPr>
              <a:t>Fortunately, unlike with obligation deadlines, USED does not need authority from Congress to waive/extend </a:t>
            </a:r>
            <a:r>
              <a:rPr lang="en-US" b="1">
                <a:solidFill>
                  <a:schemeClr val="accent1">
                    <a:lumMod val="50000"/>
                  </a:schemeClr>
                </a:solidFill>
              </a:rPr>
              <a:t>liquidation</a:t>
            </a:r>
            <a:r>
              <a:rPr lang="en-US">
                <a:solidFill>
                  <a:schemeClr val="accent1">
                    <a:lumMod val="50000"/>
                  </a:schemeClr>
                </a:solidFill>
              </a:rPr>
              <a:t> deadlines, which would also effectively extend the </a:t>
            </a:r>
            <a:r>
              <a:rPr lang="en-US" b="1">
                <a:solidFill>
                  <a:schemeClr val="accent1">
                    <a:lumMod val="50000"/>
                  </a:schemeClr>
                </a:solidFill>
              </a:rPr>
              <a:t>performance</a:t>
            </a:r>
            <a:r>
              <a:rPr lang="en-US">
                <a:solidFill>
                  <a:schemeClr val="accent1">
                    <a:lumMod val="50000"/>
                  </a:schemeClr>
                </a:solidFill>
              </a:rPr>
              <a:t> period.</a:t>
            </a:r>
            <a:endParaRPr lang="en-US"/>
          </a:p>
          <a:p>
            <a:endParaRPr lang="en-US">
              <a:solidFill>
                <a:schemeClr val="accent1">
                  <a:lumMod val="50000"/>
                </a:schemeClr>
              </a:solidFill>
            </a:endParaRPr>
          </a:p>
        </p:txBody>
      </p:sp>
      <p:sp>
        <p:nvSpPr>
          <p:cNvPr id="5" name="TextBox 4">
            <a:extLst>
              <a:ext uri="{FF2B5EF4-FFF2-40B4-BE49-F238E27FC236}">
                <a16:creationId xmlns:a16="http://schemas.microsoft.com/office/drawing/2014/main" id="{3683D20C-E29F-43E9-B970-9661889AA759}"/>
              </a:ext>
            </a:extLst>
          </p:cNvPr>
          <p:cNvSpPr txBox="1"/>
          <p:nvPr/>
        </p:nvSpPr>
        <p:spPr>
          <a:xfrm>
            <a:off x="11569960" y="6384409"/>
            <a:ext cx="482600" cy="369332"/>
          </a:xfrm>
          <a:prstGeom prst="rect">
            <a:avLst/>
          </a:prstGeom>
          <a:noFill/>
        </p:spPr>
        <p:txBody>
          <a:bodyPr wrap="square">
            <a:spAutoFit/>
          </a:bodyPr>
          <a:lstStyle/>
          <a:p>
            <a:fld id="{FF27229C-EC7B-4063-A33B-28A5E87E32ED}" type="slidenum">
              <a:rPr lang="zh-CN" altLang="en-US" b="1" smtClean="0">
                <a:solidFill>
                  <a:schemeClr val="accent1">
                    <a:lumMod val="60000"/>
                    <a:lumOff val="40000"/>
                  </a:schemeClr>
                </a:solidFill>
              </a:rPr>
              <a:pPr/>
              <a:t>7</a:t>
            </a:fld>
            <a:endParaRPr lang="zh-CN" altLang="en-US" b="1">
              <a:solidFill>
                <a:schemeClr val="accent1">
                  <a:lumMod val="60000"/>
                  <a:lumOff val="40000"/>
                </a:schemeClr>
              </a:solidFill>
            </a:endParaRPr>
          </a:p>
        </p:txBody>
      </p:sp>
    </p:spTree>
    <p:extLst>
      <p:ext uri="{BB962C8B-B14F-4D97-AF65-F5344CB8AC3E}">
        <p14:creationId xmlns:p14="http://schemas.microsoft.com/office/powerpoint/2010/main" val="34859863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9F4E8C8-F258-4E27-967A-E10BEB985911}"/>
              </a:ext>
            </a:extLst>
          </p:cNvPr>
          <p:cNvSpPr>
            <a:spLocks noGrp="1"/>
          </p:cNvSpPr>
          <p:nvPr>
            <p:ph type="sldNum" sz="quarter" idx="4294967295"/>
          </p:nvPr>
        </p:nvSpPr>
        <p:spPr>
          <a:xfrm>
            <a:off x="94488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27229C-EC7B-4063-A33B-28A5E87E32ED}" type="slidenum">
              <a:rPr lang="zh-CN" altLang="en-US" smtClean="0"/>
              <a:pPr/>
              <a:t>8</a:t>
            </a:fld>
            <a:endParaRPr lang="zh-CN" altLang="en-US"/>
          </a:p>
        </p:txBody>
      </p:sp>
      <p:pic>
        <p:nvPicPr>
          <p:cNvPr id="3" name="Picture 2" descr="Graphic depicting deadlines across the 27 month period of availability for federal grants, which begin on July 1:&#10;&#10;1. Obligation must occur by September 30th in Year 3.&#10;2. Performance of a Validly Obligated Contract must happen by December 28 of year 3 of the grant.&#10;3. District liquidation/drawdown of validly obligated contract and closeout of grant must be completed by February 8th of year 3 of the grant.&#10;4. DESE liquidation of federal grant must occur by January 28th of year 3 of the grant.&#10;">
            <a:extLst>
              <a:ext uri="{FF2B5EF4-FFF2-40B4-BE49-F238E27FC236}">
                <a16:creationId xmlns:a16="http://schemas.microsoft.com/office/drawing/2014/main" id="{1625DD88-F488-5976-72A9-751FAA41615F}"/>
              </a:ext>
              <a:ext uri="{C183D7F6-B498-43B3-948B-1728B52AA6E4}">
                <adec:decorative xmlns:adec="http://schemas.microsoft.com/office/drawing/2017/decorative" val="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863" y="724081"/>
            <a:ext cx="12275726" cy="5067119"/>
          </a:xfrm>
          <a:prstGeom prst="rect">
            <a:avLst/>
          </a:prstGeom>
          <a:noFill/>
          <a:ln>
            <a:noFill/>
          </a:ln>
        </p:spPr>
      </p:pic>
      <p:sp>
        <p:nvSpPr>
          <p:cNvPr id="2" name="Rectangle: Rounded Corners 1">
            <a:extLst>
              <a:ext uri="{FF2B5EF4-FFF2-40B4-BE49-F238E27FC236}">
                <a16:creationId xmlns:a16="http://schemas.microsoft.com/office/drawing/2014/main" id="{FB0C3D33-DD79-4437-B03C-930B505DB3F4}"/>
              </a:ext>
              <a:ext uri="{C183D7F6-B498-43B3-948B-1728B52AA6E4}">
                <adec:decorative xmlns:adec="http://schemas.microsoft.com/office/drawing/2017/decorative" val="1"/>
              </a:ext>
            </a:extLst>
          </p:cNvPr>
          <p:cNvSpPr/>
          <p:nvPr/>
        </p:nvSpPr>
        <p:spPr>
          <a:xfrm>
            <a:off x="8686799" y="4464996"/>
            <a:ext cx="3385227" cy="1147864"/>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Right 4" descr="Decorative arrow.">
            <a:extLst>
              <a:ext uri="{FF2B5EF4-FFF2-40B4-BE49-F238E27FC236}">
                <a16:creationId xmlns:a16="http://schemas.microsoft.com/office/drawing/2014/main" id="{87B9ABE0-7ABB-4657-846E-6DE9F7282AF7}"/>
              </a:ext>
            </a:extLst>
          </p:cNvPr>
          <p:cNvSpPr/>
          <p:nvPr/>
        </p:nvSpPr>
        <p:spPr>
          <a:xfrm>
            <a:off x="9557426" y="5707367"/>
            <a:ext cx="1653702" cy="201038"/>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BBDB332F-7327-624E-DF22-CA600C9834AC}"/>
              </a:ext>
            </a:extLst>
          </p:cNvPr>
          <p:cNvSpPr>
            <a:spLocks noGrp="1"/>
          </p:cNvSpPr>
          <p:nvPr>
            <p:ph type="title" idx="4294967295"/>
          </p:nvPr>
        </p:nvSpPr>
        <p:spPr>
          <a:xfrm>
            <a:off x="541317" y="202655"/>
            <a:ext cx="10515600" cy="1042852"/>
          </a:xfrm>
        </p:spPr>
        <p:txBody>
          <a:bodyPr/>
          <a:lstStyle/>
          <a:p>
            <a:r>
              <a:rPr lang="en-US" sz="4000" b="1" kern="1200" spc="-150" dirty="0">
                <a:solidFill>
                  <a:srgbClr val="203864"/>
                </a:solidFill>
                <a:effectLst/>
                <a:latin typeface="Arial" panose="020B0604020202020204" pitchFamily="34" charset="0"/>
                <a:ea typeface="+mj-ea"/>
                <a:cs typeface="Arial" panose="020B0604020202020204" pitchFamily="34" charset="0"/>
              </a:rPr>
              <a:t>Timeline</a:t>
            </a:r>
            <a:endParaRPr lang="en-US" dirty="0"/>
          </a:p>
        </p:txBody>
      </p:sp>
    </p:spTree>
    <p:extLst>
      <p:ext uri="{BB962C8B-B14F-4D97-AF65-F5344CB8AC3E}">
        <p14:creationId xmlns:p14="http://schemas.microsoft.com/office/powerpoint/2010/main" val="3707181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6CC17-F3A0-46BD-9A80-BD5960378DE6}"/>
              </a:ext>
            </a:extLst>
          </p:cNvPr>
          <p:cNvSpPr>
            <a:spLocks noGrp="1"/>
          </p:cNvSpPr>
          <p:nvPr>
            <p:ph type="title" idx="4294967295"/>
          </p:nvPr>
        </p:nvSpPr>
        <p:spPr>
          <a:xfrm>
            <a:off x="822325" y="288925"/>
            <a:ext cx="11369675" cy="679450"/>
          </a:xfrm>
        </p:spPr>
        <p:txBody>
          <a:bodyPr>
            <a:normAutofit fontScale="90000"/>
          </a:bodyPr>
          <a:lstStyle/>
          <a:p>
            <a:r>
              <a:rPr lang="en-US" b="1" dirty="0">
                <a:solidFill>
                  <a:schemeClr val="accent1">
                    <a:lumMod val="50000"/>
                  </a:schemeClr>
                </a:solidFill>
                <a:latin typeface="Arial"/>
                <a:cs typeface="Arial"/>
              </a:rPr>
              <a:t>Applying for EANS-I Late Liquidation</a:t>
            </a:r>
            <a:endParaRPr lang="en-US" b="1" dirty="0">
              <a:solidFill>
                <a:schemeClr val="accent1">
                  <a:lumMod val="50000"/>
                </a:schemeClr>
              </a:solidFill>
            </a:endParaRPr>
          </a:p>
        </p:txBody>
      </p:sp>
      <p:sp>
        <p:nvSpPr>
          <p:cNvPr id="3" name="Content Placeholder 2">
            <a:extLst>
              <a:ext uri="{FF2B5EF4-FFF2-40B4-BE49-F238E27FC236}">
                <a16:creationId xmlns:a16="http://schemas.microsoft.com/office/drawing/2014/main" id="{2D8C45A3-E3FF-4F6E-ABC4-41E46965C6CB}"/>
              </a:ext>
            </a:extLst>
          </p:cNvPr>
          <p:cNvSpPr>
            <a:spLocks noGrp="1"/>
          </p:cNvSpPr>
          <p:nvPr>
            <p:ph idx="4294967295"/>
          </p:nvPr>
        </p:nvSpPr>
        <p:spPr>
          <a:xfrm>
            <a:off x="822325" y="1230313"/>
            <a:ext cx="10822322" cy="4723266"/>
          </a:xfrm>
        </p:spPr>
        <p:txBody>
          <a:bodyPr vert="horz" lIns="91440" tIns="45720" rIns="91440" bIns="45720" rtlCol="0" anchor="t">
            <a:normAutofit fontScale="92500"/>
          </a:bodyPr>
          <a:lstStyle/>
          <a:p>
            <a:pPr algn="just"/>
            <a:r>
              <a:rPr lang="en-US" sz="2800">
                <a:solidFill>
                  <a:schemeClr val="accent1">
                    <a:lumMod val="50000"/>
                  </a:schemeClr>
                </a:solidFill>
              </a:rPr>
              <a:t>The federal government announced </a:t>
            </a:r>
            <a:r>
              <a:rPr lang="en-US" sz="2800" u="sng">
                <a:solidFill>
                  <a:schemeClr val="accent1">
                    <a:lumMod val="50000"/>
                  </a:schemeClr>
                </a:solidFill>
              </a:rPr>
              <a:t>up to</a:t>
            </a:r>
            <a:r>
              <a:rPr lang="en-US" sz="2800">
                <a:solidFill>
                  <a:schemeClr val="accent1">
                    <a:lumMod val="50000"/>
                  </a:schemeClr>
                </a:solidFill>
              </a:rPr>
              <a:t> an additional 14 months to liquidate funds, but only in select cases on an expense-by-expense basis. It is NOT a blanket provision that can be used for all situations.</a:t>
            </a:r>
            <a:endParaRPr lang="en-US"/>
          </a:p>
          <a:p>
            <a:pPr algn="just"/>
            <a:r>
              <a:rPr lang="en-US" sz="2800">
                <a:solidFill>
                  <a:schemeClr val="accent1">
                    <a:lumMod val="50000"/>
                  </a:schemeClr>
                </a:solidFill>
              </a:rPr>
              <a:t>Schools must:</a:t>
            </a:r>
          </a:p>
          <a:p>
            <a:pPr lvl="1" algn="just"/>
            <a:r>
              <a:rPr lang="en-US" sz="2400">
                <a:solidFill>
                  <a:schemeClr val="accent1">
                    <a:lumMod val="50000"/>
                  </a:schemeClr>
                </a:solidFill>
                <a:latin typeface="Arial"/>
                <a:cs typeface="Arial"/>
              </a:rPr>
              <a:t>Obligate </a:t>
            </a:r>
            <a:r>
              <a:rPr lang="en-US">
                <a:solidFill>
                  <a:schemeClr val="accent1">
                    <a:lumMod val="50000"/>
                  </a:schemeClr>
                </a:solidFill>
                <a:latin typeface="Arial"/>
                <a:cs typeface="Arial"/>
              </a:rPr>
              <a:t>EANS-I funds</a:t>
            </a:r>
            <a:r>
              <a:rPr lang="en-US" sz="2400">
                <a:solidFill>
                  <a:schemeClr val="accent1">
                    <a:lumMod val="50000"/>
                  </a:schemeClr>
                </a:solidFill>
                <a:latin typeface="Arial"/>
                <a:cs typeface="Arial"/>
              </a:rPr>
              <a:t> by 9/30/2023;</a:t>
            </a:r>
          </a:p>
          <a:p>
            <a:pPr lvl="1" algn="just"/>
            <a:r>
              <a:rPr lang="en-US" sz="2400">
                <a:solidFill>
                  <a:schemeClr val="accent1">
                    <a:lumMod val="50000"/>
                  </a:schemeClr>
                </a:solidFill>
              </a:rPr>
              <a:t>Provide evidence (upload docs) that funds were obligated on time;</a:t>
            </a:r>
          </a:p>
          <a:p>
            <a:pPr lvl="1" algn="just"/>
            <a:r>
              <a:rPr lang="en-US" sz="2400">
                <a:solidFill>
                  <a:schemeClr val="accent1">
                    <a:lumMod val="50000"/>
                  </a:schemeClr>
                </a:solidFill>
              </a:rPr>
              <a:t>Provide a compelling rationale for why late liquidation is needed, beyond simply needing additional time, how </a:t>
            </a:r>
            <a:r>
              <a:rPr lang="en-US">
                <a:solidFill>
                  <a:schemeClr val="accent1">
                    <a:lumMod val="50000"/>
                  </a:schemeClr>
                </a:solidFill>
              </a:rPr>
              <a:t>much time is</a:t>
            </a:r>
            <a:r>
              <a:rPr lang="en-US" sz="2400">
                <a:solidFill>
                  <a:schemeClr val="accent1">
                    <a:lumMod val="50000"/>
                  </a:schemeClr>
                </a:solidFill>
              </a:rPr>
              <a:t> needed, and why; and</a:t>
            </a:r>
          </a:p>
          <a:p>
            <a:pPr lvl="1" algn="just"/>
            <a:r>
              <a:rPr lang="en-US" sz="2400">
                <a:solidFill>
                  <a:schemeClr val="accent1">
                    <a:lumMod val="50000"/>
                  </a:schemeClr>
                </a:solidFill>
              </a:rPr>
              <a:t>Provide assurance that </a:t>
            </a:r>
            <a:r>
              <a:rPr lang="en-US">
                <a:solidFill>
                  <a:schemeClr val="accent1">
                    <a:lumMod val="50000"/>
                  </a:schemeClr>
                </a:solidFill>
              </a:rPr>
              <a:t>the school</a:t>
            </a:r>
            <a:r>
              <a:rPr lang="en-US" sz="2400">
                <a:solidFill>
                  <a:schemeClr val="accent1">
                    <a:lumMod val="50000"/>
                  </a:schemeClr>
                </a:solidFill>
              </a:rPr>
              <a:t> has the capacity to liquidate funds within the extended period.</a:t>
            </a:r>
          </a:p>
          <a:p>
            <a:pPr algn="just"/>
            <a:r>
              <a:rPr lang="en-US">
                <a:solidFill>
                  <a:schemeClr val="accent1">
                    <a:lumMod val="50000"/>
                  </a:schemeClr>
                </a:solidFill>
                <a:latin typeface="Arial"/>
                <a:cs typeface="Arial"/>
              </a:rPr>
              <a:t>Schools can submit late liquidation requests </a:t>
            </a:r>
            <a:r>
              <a:rPr lang="en-US" b="1">
                <a:solidFill>
                  <a:schemeClr val="accent1">
                    <a:lumMod val="50000"/>
                  </a:schemeClr>
                </a:solidFill>
                <a:latin typeface="Arial"/>
                <a:cs typeface="Arial"/>
              </a:rPr>
              <a:t>now through September 30, 2023</a:t>
            </a:r>
            <a:r>
              <a:rPr lang="en-US">
                <a:solidFill>
                  <a:schemeClr val="accent1">
                    <a:lumMod val="50000"/>
                  </a:schemeClr>
                </a:solidFill>
                <a:latin typeface="Arial"/>
                <a:cs typeface="Arial"/>
              </a:rPr>
              <a:t>. </a:t>
            </a:r>
            <a:endParaRPr lang="en-US">
              <a:solidFill>
                <a:schemeClr val="accent1">
                  <a:lumMod val="50000"/>
                </a:schemeClr>
              </a:solidFill>
            </a:endParaRPr>
          </a:p>
        </p:txBody>
      </p:sp>
      <p:sp>
        <p:nvSpPr>
          <p:cNvPr id="5" name="TextBox 4">
            <a:extLst>
              <a:ext uri="{FF2B5EF4-FFF2-40B4-BE49-F238E27FC236}">
                <a16:creationId xmlns:a16="http://schemas.microsoft.com/office/drawing/2014/main" id="{9DE74DB9-05F8-4314-B86A-76869911D3E9}"/>
              </a:ext>
            </a:extLst>
          </p:cNvPr>
          <p:cNvSpPr txBox="1"/>
          <p:nvPr/>
        </p:nvSpPr>
        <p:spPr>
          <a:xfrm>
            <a:off x="11569960" y="6384409"/>
            <a:ext cx="482600" cy="369332"/>
          </a:xfrm>
          <a:prstGeom prst="rect">
            <a:avLst/>
          </a:prstGeom>
          <a:noFill/>
        </p:spPr>
        <p:txBody>
          <a:bodyPr wrap="square">
            <a:spAutoFit/>
          </a:bodyPr>
          <a:lstStyle/>
          <a:p>
            <a:fld id="{FF27229C-EC7B-4063-A33B-28A5E87E32ED}" type="slidenum">
              <a:rPr lang="zh-CN" altLang="en-US" b="1" smtClean="0">
                <a:solidFill>
                  <a:schemeClr val="accent1">
                    <a:lumMod val="60000"/>
                    <a:lumOff val="40000"/>
                  </a:schemeClr>
                </a:solidFill>
              </a:rPr>
              <a:pPr/>
              <a:t>9</a:t>
            </a:fld>
            <a:endParaRPr lang="zh-CN" altLang="en-US" b="1">
              <a:solidFill>
                <a:schemeClr val="accent1">
                  <a:lumMod val="60000"/>
                  <a:lumOff val="40000"/>
                </a:schemeClr>
              </a:solidFill>
            </a:endParaRPr>
          </a:p>
        </p:txBody>
      </p:sp>
    </p:spTree>
    <p:extLst>
      <p:ext uri="{BB962C8B-B14F-4D97-AF65-F5344CB8AC3E}">
        <p14:creationId xmlns:p14="http://schemas.microsoft.com/office/powerpoint/2010/main" val="36363755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SE_Template" id="{8B1FC134-3306-8949-8EE6-54D8D1A68082}" vid="{D023F173-81C9-6C41-B8A8-A9E8365AC24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34FDFB0D707254C80754ACD9E71AC3D" ma:contentTypeVersion="4" ma:contentTypeDescription="Create a new document." ma:contentTypeScope="" ma:versionID="90987691395ef9d13566c31089604744">
  <xsd:schema xmlns:xsd="http://www.w3.org/2001/XMLSchema" xmlns:xs="http://www.w3.org/2001/XMLSchema" xmlns:p="http://schemas.microsoft.com/office/2006/metadata/properties" xmlns:ns2="1c210e20-2656-47be-8bfe-a34b7996932e" xmlns:ns3="7a12eb2f-f040-4639-9fb2-5a6588dc8035" targetNamespace="http://schemas.microsoft.com/office/2006/metadata/properties" ma:root="true" ma:fieldsID="4b17f0f7ee51ce18e3c3ee9caff53e10" ns2:_="" ns3:_="">
    <xsd:import namespace="1c210e20-2656-47be-8bfe-a34b7996932e"/>
    <xsd:import namespace="7a12eb2f-f040-4639-9fb2-5a6588dc803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210e20-2656-47be-8bfe-a34b7996932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a12eb2f-f040-4639-9fb2-5a6588dc803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7a12eb2f-f040-4639-9fb2-5a6588dc8035">
      <UserInfo>
        <DisplayName>Bettencourt, Helene H. (DESE)</DisplayName>
        <AccountId>18</AccountId>
        <AccountType/>
      </UserInfo>
      <UserInfo>
        <DisplayName>Foley, Kinnon (DESE)</DisplayName>
        <AccountId>1477</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6B0AE15-BBE2-466D-95A3-06C747B4C5B5}">
  <ds:schemaRefs>
    <ds:schemaRef ds:uri="1c210e20-2656-47be-8bfe-a34b7996932e"/>
    <ds:schemaRef ds:uri="7a12eb2f-f040-4639-9fb2-5a6588dc803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FA434A98-F106-45CE-8E8A-DD686612E616}">
  <ds:schemaRefs>
    <ds:schemaRef ds:uri="http://purl.org/dc/dcmitype/"/>
    <ds:schemaRef ds:uri="http://schemas.microsoft.com/office/infopath/2007/PartnerControls"/>
    <ds:schemaRef ds:uri="http://schemas.microsoft.com/office/2006/documentManagement/types"/>
    <ds:schemaRef ds:uri="http://schemas.microsoft.com/office/2006/metadata/properties"/>
    <ds:schemaRef ds:uri="http://purl.org/dc/terms/"/>
    <ds:schemaRef ds:uri="7a12eb2f-f040-4639-9fb2-5a6588dc8035"/>
    <ds:schemaRef ds:uri="http://schemas.openxmlformats.org/package/2006/metadata/core-properties"/>
    <ds:schemaRef ds:uri="1c210e20-2656-47be-8bfe-a34b7996932e"/>
    <ds:schemaRef ds:uri="http://www.w3.org/XML/1998/namespace"/>
    <ds:schemaRef ds:uri="http://purl.org/dc/elements/1.1/"/>
  </ds:schemaRefs>
</ds:datastoreItem>
</file>

<file path=customXml/itemProps3.xml><?xml version="1.0" encoding="utf-8"?>
<ds:datastoreItem xmlns:ds="http://schemas.openxmlformats.org/officeDocument/2006/customXml" ds:itemID="{00F4F6BA-9256-4D68-961F-89F22BA60EA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TotalTime>
  <Words>770</Words>
  <Application>Microsoft Office PowerPoint</Application>
  <PresentationFormat>Widescreen</PresentationFormat>
  <Paragraphs>66</Paragraphs>
  <Slides>14</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Segoe</vt:lpstr>
      <vt:lpstr>Arial</vt:lpstr>
      <vt:lpstr>Calibri</vt:lpstr>
      <vt:lpstr>Courier New</vt:lpstr>
      <vt:lpstr>Segoe UI</vt:lpstr>
      <vt:lpstr>Segoe UI Semibold</vt:lpstr>
      <vt:lpstr>Wingdings</vt:lpstr>
      <vt:lpstr>Office Theme</vt:lpstr>
      <vt:lpstr>Late Liquidation for EANS-I  August 2023</vt:lpstr>
      <vt:lpstr>Terminology</vt:lpstr>
      <vt:lpstr>Important EANS-I Deadlines</vt:lpstr>
      <vt:lpstr>Timeline</vt:lpstr>
      <vt:lpstr>EANS-I Obligation Deadline Remains 9/30/2023</vt:lpstr>
      <vt:lpstr>EANS-I Liquidation Deadline – limited flexibility</vt:lpstr>
      <vt:lpstr>EANS-I “Late Liquidation”</vt:lpstr>
      <vt:lpstr>Timeline</vt:lpstr>
      <vt:lpstr>Applying for EANS-I Late Liquidation</vt:lpstr>
      <vt:lpstr>Approval or Denial - Caveats</vt:lpstr>
      <vt:lpstr>How to apply?</vt:lpstr>
      <vt:lpstr>Demonstration</vt:lpstr>
      <vt:lpstr>One More Note – EANS I vs. EANS II</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EANS-I Late Liquidation</dc:title>
  <dc:creator>DESE</dc:creator>
  <cp:keywords>EANS, EANS-I, Late Liquidation, Liquidation Extension</cp:keywords>
  <cp:lastModifiedBy>Zou, Dong (EOE)</cp:lastModifiedBy>
  <cp:revision>3</cp:revision>
  <dcterms:created xsi:type="dcterms:W3CDTF">2022-10-11T20:32:22Z</dcterms:created>
  <dcterms:modified xsi:type="dcterms:W3CDTF">2023-08-14T21:22:40Z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Aug 14 2023 12:00AM</vt:lpwstr>
  </property>
</Properties>
</file>