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2B_7AF2FB4E.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4B_89524A4.xml" ContentType="application/vnd.ms-powerpoint.comments+xml"/>
  <Override PartName="/ppt/comments/modernComment_166_2A9978A3.xml" ContentType="application/vnd.ms-powerpoint.comments+xml"/>
  <Override PartName="/ppt/comments/modernComment_167_1338044C.xml" ContentType="application/vnd.ms-powerpoint.comments+xml"/>
  <Override PartName="/ppt/comments/modernComment_154_690227CC.xml" ContentType="application/vnd.ms-powerpoint.comments+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80" r:id="rId5"/>
    <p:sldId id="299" r:id="rId6"/>
    <p:sldId id="257" r:id="rId7"/>
    <p:sldId id="260" r:id="rId8"/>
    <p:sldId id="331" r:id="rId9"/>
    <p:sldId id="351" r:id="rId10"/>
    <p:sldId id="347" r:id="rId11"/>
    <p:sldId id="345" r:id="rId12"/>
    <p:sldId id="356" r:id="rId13"/>
    <p:sldId id="349" r:id="rId14"/>
    <p:sldId id="337" r:id="rId15"/>
    <p:sldId id="338" r:id="rId16"/>
    <p:sldId id="339" r:id="rId17"/>
    <p:sldId id="353" r:id="rId18"/>
    <p:sldId id="357" r:id="rId19"/>
    <p:sldId id="336" r:id="rId20"/>
    <p:sldId id="358" r:id="rId21"/>
    <p:sldId id="359" r:id="rId22"/>
    <p:sldId id="340" r:id="rId23"/>
    <p:sldId id="341" r:id="rId24"/>
    <p:sldId id="361" r:id="rId25"/>
    <p:sldId id="363" r:id="rId26"/>
    <p:sldId id="362" r:id="rId27"/>
    <p:sldId id="364" r:id="rId28"/>
    <p:sldId id="365" r:id="rId29"/>
    <p:sldId id="366" r:id="rId30"/>
    <p:sldId id="367" r:id="rId31"/>
    <p:sldId id="371" r:id="rId32"/>
    <p:sldId id="368" r:id="rId33"/>
    <p:sldId id="372" r:id="rId34"/>
    <p:sldId id="370" r:id="rId35"/>
    <p:sldId id="373" r:id="rId36"/>
    <p:sldId id="360" r:id="rId37"/>
    <p:sldId id="315" r:id="rId38"/>
    <p:sldId id="314" r:id="rId39"/>
    <p:sldId id="265" r:id="rId4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80"/>
            <p14:sldId id="299"/>
            <p14:sldId id="257"/>
            <p14:sldId id="260"/>
            <p14:sldId id="331"/>
            <p14:sldId id="351"/>
            <p14:sldId id="347"/>
            <p14:sldId id="345"/>
            <p14:sldId id="356"/>
            <p14:sldId id="349"/>
            <p14:sldId id="337"/>
            <p14:sldId id="338"/>
            <p14:sldId id="339"/>
            <p14:sldId id="353"/>
            <p14:sldId id="357"/>
            <p14:sldId id="336"/>
            <p14:sldId id="358"/>
            <p14:sldId id="359"/>
            <p14:sldId id="340"/>
            <p14:sldId id="341"/>
            <p14:sldId id="361"/>
            <p14:sldId id="363"/>
            <p14:sldId id="362"/>
            <p14:sldId id="364"/>
            <p14:sldId id="365"/>
            <p14:sldId id="366"/>
            <p14:sldId id="367"/>
            <p14:sldId id="371"/>
            <p14:sldId id="368"/>
            <p14:sldId id="372"/>
            <p14:sldId id="370"/>
            <p14:sldId id="373"/>
            <p14:sldId id="360"/>
            <p14:sldId id="315"/>
          </p14:sldIdLst>
        </p14:section>
        <p14:section name="Basic text box" id="{DCD4DD07-CAF7-4E7A-9DCD-CDE5ABF2F349}">
          <p14:sldIdLst>
            <p14:sldId id="314"/>
          </p14:sldIdLst>
        </p14:section>
        <p14:section name="Infographics" id="{C4E083B3-F14A-4392-9B82-0F42DAC53658}">
          <p14:sldIdLst/>
        </p14:section>
        <p14:section name="End &amp; Contact" id="{7D930A8E-F6E7-47DF-97AA-43BE2C93C7FD}">
          <p14:sldIdLst>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347003-ACFD-568D-AF7C-38BEC866C1F7}" name="Deninger, Matthew (DESE)" initials="DM(" userId="S::Matthew.J.Deninger@mass.gov::d333489e-9138-4625-ad0a-e48888547b01" providerId="AD"/>
  <p188:author id="{B7E41D0A-862F-3E1B-83FF-7AAB2D804E00}" name="Evans, Megan R. (DESE)" initials="E(" userId="S::megan.r.evans@mass.gov::625a60d1-8b17-42c9-af65-c5c3794b0e30" providerId="AD"/>
  <p188:author id="{9A037535-26A1-89C7-44BD-8F324DEA7ACA}" name="Cross, Kathleen (DESE)" initials="C(" userId="S::kathleen.cross@mass.gov::ca1cc86f-2abe-4b62-b160-f85ea68082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ske, Heather (DESE)" initials="P(" lastIdx="9" clrIdx="0">
    <p:extLst>
      <p:ext uri="{19B8F6BF-5375-455C-9EA6-DF929625EA0E}">
        <p15:presenceInfo xmlns:p15="http://schemas.microsoft.com/office/powerpoint/2012/main" userId="S::heather.peske@mass.gov::aa1a1415-1922-45e8-a549-0a842610b4be" providerId="AD"/>
      </p:ext>
    </p:extLst>
  </p:cmAuthor>
  <p:cmAuthor id="2" name="McMahon, Erin K." initials="MK" lastIdx="1" clrIdx="1">
    <p:extLst>
      <p:ext uri="{19B8F6BF-5375-455C-9EA6-DF929625EA0E}">
        <p15:presenceInfo xmlns:p15="http://schemas.microsoft.com/office/powerpoint/2012/main" userId="S::erin.k.mcmahon@mass.gov::2ec7950c-90d5-4ed4-8535-d580c3159c0a" providerId="AD"/>
      </p:ext>
    </p:extLst>
  </p:cmAuthor>
  <p:cmAuthor id="3" name="Cross, Kathleen (DESE)" initials="CK(" lastIdx="9" clrIdx="2">
    <p:extLst>
      <p:ext uri="{19B8F6BF-5375-455C-9EA6-DF929625EA0E}">
        <p15:presenceInfo xmlns:p15="http://schemas.microsoft.com/office/powerpoint/2012/main" userId="S::Kathleen.Cross@mass.gov::ca1cc86f-2abe-4b62-b160-f85ea6808276" providerId="AD"/>
      </p:ext>
    </p:extLst>
  </p:cmAuthor>
  <p:cmAuthor id="4" name="Megan R Evans" initials="MRE" lastIdx="4" clrIdx="3">
    <p:extLst>
      <p:ext uri="{19B8F6BF-5375-455C-9EA6-DF929625EA0E}">
        <p15:presenceInfo xmlns:p15="http://schemas.microsoft.com/office/powerpoint/2012/main" userId="S::megan.r.evans@nesl.edu::792cb02b-ce41-445a-809c-3c1b2c873b1a" providerId="AD"/>
      </p:ext>
    </p:extLst>
  </p:cmAuthor>
  <p:cmAuthor id="5" name="Deninger, Matthew (DESE)" initials="DM(" lastIdx="2" clrIdx="4">
    <p:extLst>
      <p:ext uri="{19B8F6BF-5375-455C-9EA6-DF929625EA0E}">
        <p15:presenceInfo xmlns:p15="http://schemas.microsoft.com/office/powerpoint/2012/main" userId="S::Matthew.J.Deninger@mass.gov::d333489e-9138-4625-ad0a-e48888547b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CC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A0FCE-483C-5844-ADE4-572F5FFECA69}" v="446" dt="2022-08-17T19:07:23.926"/>
    <p1510:client id="{AB15F58F-F1F0-4F1C-96F7-EC73369E249C}" v="4" vWet="8" dt="2022-08-16T19:56:32.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595" autoAdjust="0"/>
  </p:normalViewPr>
  <p:slideViewPr>
    <p:cSldViewPr snapToGrid="0">
      <p:cViewPr varScale="1">
        <p:scale>
          <a:sx n="103" d="100"/>
          <a:sy n="103" d="100"/>
        </p:scale>
        <p:origin x="150" y="132"/>
      </p:cViewPr>
      <p:guideLst>
        <p:guide orient="horz" pos="2160"/>
        <p:guide pos="3840"/>
      </p:guideLst>
    </p:cSldViewPr>
  </p:slideViewPr>
  <p:outlineViewPr>
    <p:cViewPr>
      <p:scale>
        <a:sx n="33" d="100"/>
        <a:sy n="33" d="100"/>
      </p:scale>
      <p:origin x="0" y="-12438"/>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s>
</file>

<file path=ppt/comments/modernComment_12B_7AF2FB4E.xml><?xml version="1.0" encoding="utf-8"?>
<p188:cmLst xmlns:a="http://schemas.openxmlformats.org/drawingml/2006/main" xmlns:r="http://schemas.openxmlformats.org/officeDocument/2006/relationships" xmlns:p188="http://schemas.microsoft.com/office/powerpoint/2018/8/main">
  <p188:cm id="{BB5426D7-7F4D-6543-ACED-85FE51282125}" authorId="{B7E41D0A-862F-3E1B-83FF-7AAB2D804E00}" status="resolved" created="2022-08-16T19:53:44.205" complete="100000">
    <ac:txMkLst xmlns:ac="http://schemas.microsoft.com/office/drawing/2013/main/command">
      <pc:docMk xmlns:pc="http://schemas.microsoft.com/office/powerpoint/2013/main/command"/>
      <pc:sldMk xmlns:pc="http://schemas.microsoft.com/office/powerpoint/2013/main/command" cId="2062744398" sldId="299"/>
      <ac:spMk id="3" creationId="{A1F621F9-C8DE-4E39-AA44-D71FB81323A3}"/>
      <ac:txMk cp="52" len="20">
        <ac:context len="308" hash="3687398371"/>
      </ac:txMk>
    </ac:txMkLst>
    <p188:pos x="6500714" y="1048340"/>
    <p188:txBody>
      <a:bodyPr/>
      <a:lstStyle/>
      <a:p>
        <a:r>
          <a:rPr lang="en-US"/>
          <a:t>Added this per request to share vendor list. </a:t>
        </a:r>
      </a:p>
    </p188:txBody>
  </p188:cm>
</p188:cmLst>
</file>

<file path=ppt/comments/modernComment_14B_89524A4.xml><?xml version="1.0" encoding="utf-8"?>
<p188:cmLst xmlns:a="http://schemas.openxmlformats.org/drawingml/2006/main" xmlns:r="http://schemas.openxmlformats.org/officeDocument/2006/relationships" xmlns:p188="http://schemas.microsoft.com/office/powerpoint/2018/8/main">
  <p188:cm id="{448EA795-FFBD-40EF-A776-B7ADB5E57683}" authorId="{9A037535-26A1-89C7-44BD-8F324DEA7ACA}" status="resolved" created="2022-08-16T16:20:48.966" complete="100000">
    <pc:sldMkLst xmlns:pc="http://schemas.microsoft.com/office/powerpoint/2013/main/command">
      <pc:docMk/>
      <pc:sldMk cId="143991972" sldId="331"/>
    </pc:sldMkLst>
    <p188:txBody>
      <a:bodyPr/>
      <a:lstStyle/>
      <a:p>
        <a:r>
          <a:rPr lang="en-US"/>
          <a:t>Maybe add a quick bullet re: when USED approved our allocation plan -- let them take the heat for some of the delay in getting up and running?  Just a thought</a:t>
        </a:r>
      </a:p>
    </p188:txBody>
  </p188:cm>
</p188:cmLst>
</file>

<file path=ppt/comments/modernComment_154_690227CC.xml><?xml version="1.0" encoding="utf-8"?>
<p188:cmLst xmlns:a="http://schemas.openxmlformats.org/drawingml/2006/main" xmlns:r="http://schemas.openxmlformats.org/officeDocument/2006/relationships" xmlns:p188="http://schemas.microsoft.com/office/powerpoint/2018/8/main">
  <p188:cm id="{63F89C38-5F6F-4C1F-9623-A5BFED49AAA0}" authorId="{16347003-ACFD-568D-AF7C-38BEC866C1F7}" status="resolved" created="2022-08-16T15:52:30.198" complete="100000">
    <pc:sldMkLst xmlns:pc="http://schemas.microsoft.com/office/powerpoint/2013/main/command">
      <pc:docMk/>
      <pc:sldMk cId="1761748940" sldId="340"/>
    </pc:sldMkLst>
    <p188:replyLst>
      <p188:reply id="{B8F60BCF-3501-4B15-A2A6-DA63C7AA968D}" authorId="{16347003-ACFD-568D-AF7C-38BEC866C1F7}" created="2022-08-16T15:52:58.399">
        <p188:txBody>
          <a:bodyPr/>
          <a:lstStyle/>
          <a:p>
            <a:r>
              <a:rPr lang="en-US"/>
              <a:t>Might also want to move this down to the EANS Vendors section</a:t>
            </a:r>
          </a:p>
        </p188:txBody>
      </p188:reply>
      <p188:reply id="{C45F0577-5623-4757-BC1A-D868AEC3F9C6}" authorId="{B7E41D0A-862F-3E1B-83FF-7AAB2D804E00}" created="2022-08-16T15:55:55.179">
        <p188:txBody>
          <a:bodyPr/>
          <a:lstStyle/>
          <a:p>
            <a:r>
              <a:rPr lang="en-US"/>
              <a:t>Yes, tech is in the catchall RFQ draft</a:t>
            </a:r>
          </a:p>
        </p188:txBody>
      </p188:reply>
    </p188:replyLst>
    <p188:txBody>
      <a:bodyPr/>
      <a:lstStyle/>
      <a:p>
        <a:r>
          <a:rPr lang="en-US"/>
          <a:t>I think we need to update this slide. Only two that are "YES" are I and L. The rest are either "Potentially" or "In the works". This is where we can describe our active efforts to add more vendors from more categories onto the EANS program.
BTW, is technology part of the catch-all?</a:t>
        </a:r>
      </a:p>
    </p188:txBody>
  </p188:cm>
</p188:cmLst>
</file>

<file path=ppt/comments/modernComment_166_2A9978A3.xml><?xml version="1.0" encoding="utf-8"?>
<p188:cmLst xmlns:a="http://schemas.openxmlformats.org/drawingml/2006/main" xmlns:r="http://schemas.openxmlformats.org/officeDocument/2006/relationships" xmlns:p188="http://schemas.microsoft.com/office/powerpoint/2018/8/main">
  <p188:cm id="{5F5FDC04-5BA1-45AD-A9BF-AC59FC52AF93}" authorId="{9A037535-26A1-89C7-44BD-8F324DEA7ACA}" status="resolved" created="2022-08-16T16:21:15.607" complete="100000">
    <ac:txMkLst xmlns:ac="http://schemas.microsoft.com/office/drawing/2013/main/command">
      <pc:docMk xmlns:pc="http://schemas.microsoft.com/office/powerpoint/2013/main/command"/>
      <pc:sldMk xmlns:pc="http://schemas.microsoft.com/office/powerpoint/2013/main/command" cId="714700963" sldId="358"/>
      <ac:spMk id="6" creationId="{F4AC66E5-3460-D1CF-CC47-11C53D5E9311}"/>
      <ac:txMk cp="333">
        <ac:context len="353" hash="2385293058"/>
      </ac:txMk>
    </ac:txMkLst>
    <p188:pos x="7006166" y="3270250"/>
    <p188:txBody>
      <a:bodyPr/>
      <a:lstStyle/>
      <a:p>
        <a:r>
          <a:rPr lang="en-US"/>
          <a:t>DESE?</a:t>
        </a:r>
      </a:p>
    </p188:txBody>
  </p188:cm>
</p188:cmLst>
</file>

<file path=ppt/comments/modernComment_167_1338044C.xml><?xml version="1.0" encoding="utf-8"?>
<p188:cmLst xmlns:a="http://schemas.openxmlformats.org/drawingml/2006/main" xmlns:r="http://schemas.openxmlformats.org/officeDocument/2006/relationships" xmlns:p188="http://schemas.microsoft.com/office/powerpoint/2018/8/main">
  <p188:cm id="{78B7EA09-C11F-42DB-BBB6-602CE14712E7}" authorId="{16347003-ACFD-568D-AF7C-38BEC866C1F7}" status="resolved" created="2022-08-16T15:53:56.826" complete="100000">
    <pc:sldMkLst xmlns:pc="http://schemas.microsoft.com/office/powerpoint/2013/main/command">
      <pc:docMk/>
      <pc:sldMk cId="322438220" sldId="359"/>
    </pc:sldMkLst>
    <p188:txBody>
      <a:bodyPr/>
      <a:lstStyle/>
      <a:p>
        <a:r>
          <a:rPr lang="en-US"/>
          <a:t>Is there a list of current vendors that we can give them? Can we post the current vendor list on the website? Just want to be able to provide them with the right resource here.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2022/9/6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2022/9/6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828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02254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413947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9/6/2022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66_2A9978A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67_1338044C.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54_690227CC.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2B_7AF2FB4E.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oese.ed.gov/offices/education-stabilization-fund/emergency-assistance-non-public-schools/" TargetMode="External"/><Relationship Id="rId2" Type="http://schemas.openxmlformats.org/officeDocument/2006/relationships/hyperlink" Target="https://www.doe.mass.edu/federalgrants/esser/eans2.html" TargetMode="External"/><Relationship Id="rId1" Type="http://schemas.openxmlformats.org/officeDocument/2006/relationships/slideLayout" Target="../slideLayouts/slideLayout5.xml"/><Relationship Id="rId4" Type="http://schemas.openxmlformats.org/officeDocument/2006/relationships/hyperlink" Target="mailto:EANS@mass.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hyperlink" Target="http://www.doe.mass.edu/federalgrants/esser/eans.html" TargetMode="External"/><Relationship Id="rId5" Type="http://schemas.openxmlformats.org/officeDocument/2006/relationships/image" Target="../media/image20.png"/><Relationship Id="rId4" Type="http://schemas.openxmlformats.org/officeDocument/2006/relationships/hyperlink" Target="mailto:EANS@mas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4B_89524A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5"/>
            <a:ext cx="6678954" cy="2450031"/>
          </a:xfrm>
        </p:spPr>
        <p:txBody>
          <a:bodyPr/>
          <a:lstStyle/>
          <a:p>
            <a:pPr algn="ctr"/>
            <a:r>
              <a:rPr lang="en-US" altLang="zh-CN" sz="3600" dirty="0">
                <a:latin typeface="Segoe SemiBold"/>
                <a:cs typeface="Segoe SemiBold" panose="020B0703040204020203" pitchFamily="34" charset="0"/>
              </a:rPr>
              <a:t>ARP Emergency Assistance for Non-Public Schools or EANS-II</a:t>
            </a:r>
            <a:endParaRPr lang="en-US" altLang="zh-CN" sz="3600" dirty="0">
              <a:latin typeface="Segoe SemiBold"/>
            </a:endParaRPr>
          </a:p>
        </p:txBody>
      </p:sp>
      <p:sp>
        <p:nvSpPr>
          <p:cNvPr id="3" name="Subtitle 2"/>
          <p:cNvSpPr>
            <a:spLocks noGrp="1"/>
          </p:cNvSpPr>
          <p:nvPr>
            <p:ph type="subTitle" idx="1"/>
          </p:nvPr>
        </p:nvSpPr>
        <p:spPr>
          <a:xfrm>
            <a:off x="5405483" y="4517687"/>
            <a:ext cx="6683404" cy="873838"/>
          </a:xfrm>
        </p:spPr>
        <p:txBody>
          <a:bodyPr/>
          <a:lstStyle/>
          <a:p>
            <a:pPr algn="ctr">
              <a:spcBef>
                <a:spcPts val="400"/>
              </a:spcBef>
            </a:pPr>
            <a:r>
              <a:rPr lang="en-US" altLang="zh-CN">
                <a:solidFill>
                  <a:schemeClr val="tx1">
                    <a:lumMod val="50000"/>
                  </a:schemeClr>
                </a:solidFill>
                <a:latin typeface="Segoe"/>
              </a:rPr>
              <a:t>Matt Deninger,</a:t>
            </a:r>
          </a:p>
          <a:p>
            <a:pPr algn="ctr">
              <a:spcBef>
                <a:spcPts val="400"/>
              </a:spcBef>
            </a:pPr>
            <a:r>
              <a:rPr lang="en-US" altLang="zh-CN">
                <a:solidFill>
                  <a:schemeClr val="tx1">
                    <a:lumMod val="50000"/>
                  </a:schemeClr>
                </a:solidFill>
                <a:latin typeface="Segoe"/>
              </a:rPr>
              <a:t>Chief Strategy and Research Officer, DESE</a:t>
            </a:r>
          </a:p>
          <a:p>
            <a:pPr algn="ctr">
              <a:spcBef>
                <a:spcPts val="400"/>
              </a:spcBef>
            </a:pPr>
            <a:r>
              <a:rPr lang="en-US" altLang="zh-CN">
                <a:solidFill>
                  <a:schemeClr val="tx1">
                    <a:lumMod val="50000"/>
                  </a:schemeClr>
                </a:solidFill>
                <a:latin typeface="Segoe"/>
              </a:rPr>
              <a:t>Megan Evans, Non-Public School Relief Program Coordinator</a:t>
            </a:r>
          </a:p>
          <a:p>
            <a:pPr algn="ctr"/>
            <a:r>
              <a:rPr lang="en-US" altLang="zh-CN">
                <a:solidFill>
                  <a:schemeClr val="tx1">
                    <a:lumMod val="50000"/>
                  </a:schemeClr>
                </a:solidFill>
                <a:latin typeface="Segoe"/>
              </a:rPr>
              <a:t>  Aug 17 and 23,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ARP EANS (EANS-II): Allowable Uses of Funds</a:t>
            </a:r>
            <a:endParaRPr lang="en-US"/>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pPr marL="234950" lvl="1" indent="-222250">
              <a:buFont typeface="Arial" panose="020B0604020202020204" pitchFamily="34" charset="0"/>
              <a:buChar char="•"/>
            </a:pPr>
            <a:r>
              <a:rPr lang="en-US" sz="3000">
                <a:latin typeface="Segoe UI"/>
                <a:cs typeface="Segoe UI"/>
              </a:rPr>
              <a:t>Allowable uses of funds are the same under the ARP EANS program as they are under the CRRSA EANS program, with the following exception:</a:t>
            </a:r>
          </a:p>
          <a:p>
            <a:pPr marL="687070" lvl="2" indent="-287020">
              <a:buFont typeface="Courier New" panose="02070309020205020404" pitchFamily="49" charset="0"/>
              <a:buChar char="o"/>
            </a:pPr>
            <a:r>
              <a:rPr lang="en-US">
                <a:latin typeface="Segoe UI"/>
                <a:cs typeface="Segoe UI"/>
              </a:rPr>
              <a:t>Under the ARP EANS program,</a:t>
            </a:r>
            <a:r>
              <a:rPr lang="en-US">
                <a:latin typeface="Segoe UI"/>
                <a:ea typeface="Times New Roman" panose="02020603050405020304" pitchFamily="18" charset="0"/>
                <a:cs typeface="Courier New"/>
              </a:rPr>
              <a:t> an SEA may not use ARP EANS funds to provide reimbursements to any non-public school for costs the school incurred to address the impact of COVID-19 emergency. </a:t>
            </a:r>
          </a:p>
          <a:p>
            <a:pPr marL="234950" indent="-234950"/>
            <a:r>
              <a:rPr lang="en-US" sz="3000">
                <a:latin typeface="Segoe UI"/>
                <a:cs typeface="Segoe UI"/>
              </a:rPr>
              <a:t>DESE can provide goods, services, and assistance to non-public schools, with the following requirements:</a:t>
            </a:r>
          </a:p>
          <a:p>
            <a:pPr lvl="1"/>
            <a:r>
              <a:rPr lang="en-US" sz="2400">
                <a:solidFill>
                  <a:schemeClr val="tx1">
                    <a:lumMod val="50000"/>
                  </a:schemeClr>
                </a:solidFill>
                <a:latin typeface="Segoe UI"/>
                <a:cs typeface="Segoe UI"/>
              </a:rPr>
              <a:t>DESE must be the purchaser.</a:t>
            </a:r>
          </a:p>
          <a:p>
            <a:pPr lvl="1"/>
            <a:r>
              <a:rPr lang="en-US" sz="2400">
                <a:solidFill>
                  <a:schemeClr val="tx1">
                    <a:lumMod val="50000"/>
                  </a:schemeClr>
                </a:solidFill>
                <a:latin typeface="Segoe UI"/>
                <a:cs typeface="Segoe UI"/>
              </a:rPr>
              <a:t>Non-public schools are bound to select from EANS state-approved vendors.</a:t>
            </a:r>
          </a:p>
          <a:p>
            <a:pPr lvl="1"/>
            <a:r>
              <a:rPr lang="en-US" sz="2400">
                <a:solidFill>
                  <a:schemeClr val="tx1">
                    <a:lumMod val="50000"/>
                  </a:schemeClr>
                </a:solidFill>
                <a:latin typeface="Segoe UI"/>
                <a:ea typeface="Times New Roman" panose="02020603050405020304" pitchFamily="18" charset="0"/>
                <a:cs typeface="Segoe UI"/>
              </a:rPr>
              <a:t>Goods, services, and assistance must fit into the categories allowed by ARP.</a:t>
            </a:r>
            <a:endParaRPr lang="en-US" sz="2400">
              <a:solidFill>
                <a:schemeClr val="tx1">
                  <a:lumMod val="50000"/>
                </a:schemeClr>
              </a:solidFill>
              <a:ea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16398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Allowable Uses of Funds</a:t>
            </a:r>
            <a:endParaRPr lang="en-US"/>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pPr marL="0" indent="0">
              <a:buNone/>
            </a:pPr>
            <a:r>
              <a:rPr lang="en-US" sz="3000">
                <a:latin typeface="Segoe UI"/>
                <a:cs typeface="Segoe UI"/>
              </a:rPr>
              <a:t>The law spells out the following uses:</a:t>
            </a:r>
          </a:p>
          <a:p>
            <a:pPr marL="514350" indent="-514350">
              <a:buFont typeface="+mj-lt"/>
              <a:buAutoNum type="alphaUcPeriod"/>
            </a:pPr>
            <a:r>
              <a:rPr lang="en-US" sz="2400">
                <a:latin typeface="Segoe UI"/>
                <a:cs typeface="Segoe UI"/>
              </a:rPr>
              <a:t>supplies to sanitize, disinfect, and clean school facilities;</a:t>
            </a:r>
          </a:p>
          <a:p>
            <a:pPr marL="514350" indent="-514350">
              <a:buFont typeface="+mj-lt"/>
              <a:buAutoNum type="alphaUcPeriod"/>
            </a:pPr>
            <a:r>
              <a:rPr lang="en-US" sz="2400">
                <a:latin typeface="Segoe UI"/>
                <a:cs typeface="Segoe UI"/>
              </a:rPr>
              <a:t>personal protective equipment;</a:t>
            </a:r>
          </a:p>
          <a:p>
            <a:pPr marL="514350" indent="-514350">
              <a:buFont typeface="+mj-lt"/>
              <a:buAutoNum type="alphaUcPeriod"/>
            </a:pPr>
            <a:r>
              <a:rPr lang="en-US" sz="2400">
                <a:latin typeface="Segoe UI"/>
                <a:cs typeface="Segoe UI"/>
              </a:rPr>
              <a:t>improving ventilation systems, including windows or portable air purification systems to ensure healthy air in the non-public school;</a:t>
            </a:r>
          </a:p>
          <a:p>
            <a:pPr marL="514350" indent="-514350">
              <a:buFont typeface="+mj-lt"/>
              <a:buAutoNum type="alphaUcPeriod"/>
            </a:pPr>
            <a:r>
              <a:rPr lang="en-US" sz="2400">
                <a:latin typeface="Segoe UI"/>
                <a:cs typeface="Segoe UI"/>
              </a:rPr>
              <a:t>training and professional development for staff on sanitation, the use of personal protective equipment, and minimizing the spread of infectious diseases;</a:t>
            </a:r>
          </a:p>
          <a:p>
            <a:pPr marL="514350" indent="-514350">
              <a:buFont typeface="+mj-lt"/>
              <a:buAutoNum type="alphaUcPeriod"/>
            </a:pPr>
            <a:r>
              <a:rPr lang="en-US" sz="2400">
                <a:latin typeface="Segoe UI"/>
                <a:cs typeface="Segoe UI"/>
              </a:rPr>
              <a:t>physical barriers to facilitate social distancing;</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390480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Allowable Uses of Funds, continued</a:t>
            </a:r>
            <a:endParaRPr lang="en-US"/>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pPr marL="514350" indent="-514350">
              <a:buFont typeface="+mj-lt"/>
              <a:buAutoNum type="alphaUcPeriod" startAt="6"/>
            </a:pPr>
            <a:r>
              <a:rPr lang="en-US" sz="2400">
                <a:latin typeface="Segoe UI"/>
                <a:cs typeface="Segoe UI"/>
              </a:rPr>
              <a:t>other materials, supplies, or equipment to implement public health protocols, including guidelines and recommendations from the Centers for Disease Control and Prevention for the reopening and operation of school facilities to effectively maintain the health and safety of students, educators, and other staff during the qualifying emergency;</a:t>
            </a:r>
          </a:p>
          <a:p>
            <a:pPr marL="514350" indent="-514350">
              <a:buFont typeface="+mj-lt"/>
              <a:buAutoNum type="alphaUcPeriod" startAt="6"/>
            </a:pPr>
            <a:r>
              <a:rPr lang="en-US" sz="2400">
                <a:latin typeface="Segoe UI"/>
                <a:cs typeface="Segoe UI"/>
              </a:rPr>
              <a:t>expanding capacity to administer coronavirus testing to effectively monitor and suppress coronavirus, to conduct surveillance and contact tracing activities, and to support other activities related to coronavirus testing for students, teachers, and staff at the non-public school;</a:t>
            </a:r>
          </a:p>
          <a:p>
            <a:pPr marL="514350" indent="-514350">
              <a:buFont typeface="+mj-lt"/>
              <a:buAutoNum type="alphaUcPeriod" startAt="6"/>
            </a:pPr>
            <a:r>
              <a:rPr lang="en-US" sz="2400">
                <a:latin typeface="Segoe UI"/>
                <a:cs typeface="Segoe UI"/>
              </a:rPr>
              <a:t>educational technology (including hardware, software, connectivity, assistive technology, and adaptive equipment) to assist students, educators, and other staff with remote or hybrid learning;</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53137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Allowable Uses of Funds, continued</a:t>
            </a:r>
            <a:endParaRPr lang="en-US"/>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pPr marL="514350" indent="-514350">
              <a:buFont typeface="+mj-lt"/>
              <a:buAutoNum type="alphaUcPeriod" startAt="9"/>
            </a:pPr>
            <a:r>
              <a:rPr lang="en-US" sz="2400">
                <a:latin typeface="Segoe UI"/>
                <a:cs typeface="Segoe UI"/>
              </a:rPr>
              <a:t>redeveloping instructional plans, including curriculum development, for remote learning, hybrid learning, or to address learning loss;</a:t>
            </a:r>
          </a:p>
          <a:p>
            <a:pPr marL="514350" indent="-514350">
              <a:buFont typeface="+mj-lt"/>
              <a:buAutoNum type="alphaUcPeriod" startAt="9"/>
            </a:pPr>
            <a:r>
              <a:rPr lang="en-US" sz="2400">
                <a:latin typeface="Segoe UI"/>
                <a:cs typeface="Segoe UI"/>
              </a:rPr>
              <a:t>leasing of sites or spaces to ensure safe social distancing to implement public health protocols, including guidelines and recommendations from the Centers for Disease Control and Prevention;</a:t>
            </a:r>
          </a:p>
          <a:p>
            <a:pPr marL="514350" indent="-514350">
              <a:buFont typeface="+mj-lt"/>
              <a:buAutoNum type="alphaUcPeriod" startAt="9"/>
            </a:pPr>
            <a:r>
              <a:rPr lang="en-US" sz="2400">
                <a:latin typeface="Segoe UI"/>
                <a:cs typeface="Segoe UI"/>
              </a:rPr>
              <a:t>reasonable transportation costs;</a:t>
            </a:r>
          </a:p>
          <a:p>
            <a:pPr marL="514350" indent="-514350">
              <a:buFont typeface="+mj-lt"/>
              <a:buAutoNum type="alphaUcPeriod" startAt="9"/>
            </a:pPr>
            <a:r>
              <a:rPr lang="en-US" sz="2400">
                <a:latin typeface="Segoe UI"/>
                <a:cs typeface="Segoe UI"/>
              </a:rPr>
              <a:t>initiating and maintaining education and support services or assistance for remote learning, hybrid learning, or to address learning loss.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428083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EANS Program Timelines</a:t>
            </a:r>
            <a:endParaRPr lang="en-US"/>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14</a:t>
            </a:fld>
            <a:endParaRPr lang="zh-CN" altLang="en-US"/>
          </a:p>
        </p:txBody>
      </p:sp>
      <p:graphicFrame>
        <p:nvGraphicFramePr>
          <p:cNvPr id="7" name="Table 5">
            <a:extLst>
              <a:ext uri="{FF2B5EF4-FFF2-40B4-BE49-F238E27FC236}">
                <a16:creationId xmlns:a16="http://schemas.microsoft.com/office/drawing/2014/main" id="{3BB28506-4D4E-844A-995F-3F5CA90F9E16}"/>
              </a:ext>
            </a:extLst>
          </p:cNvPr>
          <p:cNvGraphicFramePr>
            <a:graphicFrameLocks/>
          </p:cNvGraphicFramePr>
          <p:nvPr>
            <p:extLst>
              <p:ext uri="{D42A27DB-BD31-4B8C-83A1-F6EECF244321}">
                <p14:modId xmlns:p14="http://schemas.microsoft.com/office/powerpoint/2010/main" val="2810943258"/>
              </p:ext>
            </p:extLst>
          </p:nvPr>
        </p:nvGraphicFramePr>
        <p:xfrm>
          <a:off x="2755562" y="3243470"/>
          <a:ext cx="6680875" cy="1442592"/>
        </p:xfrm>
        <a:graphic>
          <a:graphicData uri="http://schemas.openxmlformats.org/drawingml/2006/table">
            <a:tbl>
              <a:tblPr firstRow="1" bandRow="1">
                <a:tableStyleId>{5C22544A-7EE6-4342-B048-85BDC9FD1C3A}</a:tableStyleId>
              </a:tblPr>
              <a:tblGrid>
                <a:gridCol w="3260925">
                  <a:extLst>
                    <a:ext uri="{9D8B030D-6E8A-4147-A177-3AD203B41FA5}">
                      <a16:colId xmlns:a16="http://schemas.microsoft.com/office/drawing/2014/main" val="3387590738"/>
                    </a:ext>
                  </a:extLst>
                </a:gridCol>
                <a:gridCol w="3419950">
                  <a:extLst>
                    <a:ext uri="{9D8B030D-6E8A-4147-A177-3AD203B41FA5}">
                      <a16:colId xmlns:a16="http://schemas.microsoft.com/office/drawing/2014/main" val="458247398"/>
                    </a:ext>
                  </a:extLst>
                </a:gridCol>
              </a:tblGrid>
              <a:tr h="364392">
                <a:tc>
                  <a:txBody>
                    <a:bodyPr/>
                    <a:lstStyle/>
                    <a:p>
                      <a:r>
                        <a:rPr lang="en-US" b="1">
                          <a:effectLst/>
                          <a:latin typeface="+mn-lt"/>
                        </a:rPr>
                        <a:t>Program</a:t>
                      </a:r>
                      <a:endParaRPr lang="en-US">
                        <a:effectLst/>
                        <a:latin typeface="+mn-lt"/>
                      </a:endParaRPr>
                    </a:p>
                  </a:txBody>
                  <a:tcPr marL="47625" marR="47625" marT="0" marB="0"/>
                </a:tc>
                <a:tc>
                  <a:txBody>
                    <a:bodyPr/>
                    <a:lstStyle/>
                    <a:p>
                      <a:r>
                        <a:rPr lang="en-US" b="1">
                          <a:effectLst/>
                          <a:latin typeface="+mn-lt"/>
                        </a:rPr>
                        <a:t>Period of Funds Availability</a:t>
                      </a:r>
                      <a:endParaRPr lang="en-US">
                        <a:effectLst/>
                        <a:latin typeface="+mn-lt"/>
                      </a:endParaRPr>
                    </a:p>
                  </a:txBody>
                  <a:tcPr marL="47625" marR="47625" marT="0" marB="0"/>
                </a:tc>
                <a:extLst>
                  <a:ext uri="{0D108BD9-81ED-4DB2-BD59-A6C34878D82A}">
                    <a16:rowId xmlns:a16="http://schemas.microsoft.com/office/drawing/2014/main" val="810906571"/>
                  </a:ext>
                </a:extLst>
              </a:tr>
              <a:tr h="539100">
                <a:tc>
                  <a:txBody>
                    <a:bodyPr/>
                    <a:lstStyle/>
                    <a:p>
                      <a:r>
                        <a:rPr lang="en-US">
                          <a:effectLst/>
                          <a:latin typeface="+mn-lt"/>
                        </a:rPr>
                        <a:t>CRRSA EANS (EANS-I)</a:t>
                      </a:r>
                    </a:p>
                  </a:txBody>
                  <a:tcPr marL="47625" marR="47625" marT="0" marB="0" anchor="ctr"/>
                </a:tc>
                <a:tc>
                  <a:txBody>
                    <a:bodyPr/>
                    <a:lstStyle/>
                    <a:p>
                      <a:r>
                        <a:rPr lang="en-US">
                          <a:effectLst/>
                          <a:latin typeface="+mn-lt"/>
                        </a:rPr>
                        <a:t>Through September 30, 2023.</a:t>
                      </a:r>
                    </a:p>
                  </a:txBody>
                  <a:tcPr marL="47625" marR="47625" marT="0" marB="0" anchor="ctr"/>
                </a:tc>
                <a:extLst>
                  <a:ext uri="{0D108BD9-81ED-4DB2-BD59-A6C34878D82A}">
                    <a16:rowId xmlns:a16="http://schemas.microsoft.com/office/drawing/2014/main" val="1819280584"/>
                  </a:ext>
                </a:extLst>
              </a:tr>
              <a:tr h="539100">
                <a:tc>
                  <a:txBody>
                    <a:bodyPr/>
                    <a:lstStyle/>
                    <a:p>
                      <a:r>
                        <a:rPr lang="en-US">
                          <a:effectLst/>
                          <a:latin typeface="+mn-lt"/>
                        </a:rPr>
                        <a:t>ARP EANS (EANS-II)</a:t>
                      </a:r>
                    </a:p>
                  </a:txBody>
                  <a:tcPr marL="47625" marR="47625" marT="0" marB="0" anchor="ctr"/>
                </a:tc>
                <a:tc>
                  <a:txBody>
                    <a:bodyPr/>
                    <a:lstStyle/>
                    <a:p>
                      <a:r>
                        <a:rPr lang="en-US">
                          <a:effectLst/>
                          <a:latin typeface="+mn-lt"/>
                        </a:rPr>
                        <a:t>Through September 30, 2024.</a:t>
                      </a:r>
                    </a:p>
                  </a:txBody>
                  <a:tcPr marL="47625" marR="47625" marT="0" marB="0" anchor="ctr"/>
                </a:tc>
                <a:extLst>
                  <a:ext uri="{0D108BD9-81ED-4DB2-BD59-A6C34878D82A}">
                    <a16:rowId xmlns:a16="http://schemas.microsoft.com/office/drawing/2014/main" val="4058046836"/>
                  </a:ext>
                </a:extLst>
              </a:tr>
            </a:tbl>
          </a:graphicData>
        </a:graphic>
      </p:graphicFrame>
      <p:sp>
        <p:nvSpPr>
          <p:cNvPr id="3" name="Content Placeholder 5">
            <a:extLst>
              <a:ext uri="{FF2B5EF4-FFF2-40B4-BE49-F238E27FC236}">
                <a16:creationId xmlns:a16="http://schemas.microsoft.com/office/drawing/2014/main" id="{E5804EDE-1B33-7342-AC80-1155D33DC495}"/>
              </a:ext>
            </a:extLst>
          </p:cNvPr>
          <p:cNvSpPr>
            <a:spLocks noGrp="1"/>
          </p:cNvSpPr>
          <p:nvPr>
            <p:ph idx="1"/>
          </p:nvPr>
        </p:nvSpPr>
        <p:spPr>
          <a:xfrm>
            <a:off x="567743" y="1231533"/>
            <a:ext cx="11370972" cy="1172918"/>
          </a:xfrm>
        </p:spPr>
        <p:txBody>
          <a:bodyPr/>
          <a:lstStyle/>
          <a:p>
            <a:r>
              <a:rPr lang="en-US"/>
              <a:t>Schools that received funding through EANS-I and EANS-II should be mindful of the associated timelines and prioritize spending of remaining EANS-I funds, as applicable. </a:t>
            </a:r>
          </a:p>
          <a:p>
            <a:endParaRPr lang="en-US"/>
          </a:p>
        </p:txBody>
      </p:sp>
    </p:spTree>
    <p:extLst>
      <p:ext uri="{BB962C8B-B14F-4D97-AF65-F5344CB8AC3E}">
        <p14:creationId xmlns:p14="http://schemas.microsoft.com/office/powerpoint/2010/main" val="357967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t>EANS-II Allowable Use Timeline and Required Inventory</a:t>
            </a:r>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
        <p:nvSpPr>
          <p:cNvPr id="6" name="Content Placeholder 5">
            <a:extLst>
              <a:ext uri="{FF2B5EF4-FFF2-40B4-BE49-F238E27FC236}">
                <a16:creationId xmlns:a16="http://schemas.microsoft.com/office/drawing/2014/main" id="{F4AC66E5-3460-D1CF-CC47-11C53D5E9311}"/>
              </a:ext>
            </a:extLst>
          </p:cNvPr>
          <p:cNvSpPr>
            <a:spLocks noGrp="1"/>
          </p:cNvSpPr>
          <p:nvPr>
            <p:ph idx="1"/>
          </p:nvPr>
        </p:nvSpPr>
        <p:spPr/>
        <p:txBody>
          <a:bodyPr/>
          <a:lstStyle/>
          <a:p>
            <a:r>
              <a:rPr lang="en-US"/>
              <a:t>Equipment and supplies purchased with EANS-II funds for students and teachers in a non-public school may be used for the authorized purposes of the EANS-II program during the period of performance (through September 30, 2024) OR until the equipment and supplies are no longer needed for the purposes of the EANS-II program.</a:t>
            </a:r>
          </a:p>
          <a:p>
            <a:r>
              <a:rPr lang="en-US"/>
              <a:t>Non-public schools are required to inventory equipment and pilferable items purchased with EANS funds. Rules and guidance for maintaining an inventory are forthcoming. </a:t>
            </a:r>
          </a:p>
          <a:p>
            <a:endParaRPr lang="en-US"/>
          </a:p>
          <a:p>
            <a:endParaRPr lang="en-US"/>
          </a:p>
          <a:p>
            <a:endParaRPr lang="en-US"/>
          </a:p>
        </p:txBody>
      </p:sp>
    </p:spTree>
    <p:extLst>
      <p:ext uri="{BB962C8B-B14F-4D97-AF65-F5344CB8AC3E}">
        <p14:creationId xmlns:p14="http://schemas.microsoft.com/office/powerpoint/2010/main" val="287901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ESSER Fund General Information Cover Page">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a:solidFill>
                  <a:schemeClr val="accent1">
                    <a:lumMod val="50000"/>
                  </a:schemeClr>
                </a:solidFill>
                <a:latin typeface="Segoe SemiBold"/>
                <a:ea typeface="Segoe UI Black"/>
              </a:rPr>
              <a:t>EANS </a:t>
            </a:r>
            <a:r>
              <a:rPr kumimoji="0" lang="en-US" altLang="zh-CN" sz="4000" b="0" i="0" u="none" strike="noStrike" kern="1200" cap="none" spc="0" normalizeH="0" baseline="0" noProof="0">
                <a:ln>
                  <a:noFill/>
                </a:ln>
                <a:solidFill>
                  <a:schemeClr val="accent1">
                    <a:lumMod val="50000"/>
                  </a:schemeClr>
                </a:solidFill>
                <a:effectLst/>
                <a:uLnTx/>
                <a:uFillTx/>
                <a:latin typeface="Segoe SemiBold"/>
                <a:ea typeface="Segoe UI Black"/>
                <a:cs typeface="Segoe SemiBold" panose="020B0703040204020203" pitchFamily="34" charset="0"/>
              </a:rPr>
              <a:t>Vendors</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85003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t>EANS Vendors</a:t>
            </a:r>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
        <p:nvSpPr>
          <p:cNvPr id="6" name="Content Placeholder 5">
            <a:extLst>
              <a:ext uri="{FF2B5EF4-FFF2-40B4-BE49-F238E27FC236}">
                <a16:creationId xmlns:a16="http://schemas.microsoft.com/office/drawing/2014/main" id="{F4AC66E5-3460-D1CF-CC47-11C53D5E9311}"/>
              </a:ext>
            </a:extLst>
          </p:cNvPr>
          <p:cNvSpPr>
            <a:spLocks noGrp="1"/>
          </p:cNvSpPr>
          <p:nvPr>
            <p:ph idx="1"/>
          </p:nvPr>
        </p:nvSpPr>
        <p:spPr/>
        <p:txBody>
          <a:bodyPr vert="horz" lIns="91440" tIns="45720" rIns="91440" bIns="45720" rtlCol="0" anchor="t">
            <a:noAutofit/>
          </a:bodyPr>
          <a:lstStyle/>
          <a:p>
            <a:r>
              <a:rPr lang="en-US">
                <a:latin typeface="Segoe UI"/>
                <a:cs typeface="Segoe UI"/>
              </a:rPr>
              <a:t>Non-public schools must verify that a vendor is an approved EANS vendor </a:t>
            </a:r>
            <a:r>
              <a:rPr lang="en-US" i="1" u="sng">
                <a:latin typeface="Segoe UI"/>
                <a:cs typeface="Segoe UI"/>
              </a:rPr>
              <a:t>with DESE</a:t>
            </a:r>
            <a:r>
              <a:rPr lang="en-US">
                <a:latin typeface="Segoe UI"/>
                <a:cs typeface="Segoe UI"/>
              </a:rPr>
              <a:t> prior to entering a partnership if EANS funds will be sought for payment in part or whole for vendor services. </a:t>
            </a:r>
            <a:endParaRPr lang="en-US"/>
          </a:p>
          <a:p>
            <a:r>
              <a:rPr lang="en-US">
                <a:latin typeface="Segoe UI"/>
                <a:cs typeface="Segoe UI"/>
              </a:rPr>
              <a:t>Vendors often incorrectly communicate to non-public schools that they are an approved EANS vendor when they have not been approved by DESE for EANS services. </a:t>
            </a:r>
            <a:endParaRPr lang="en-US"/>
          </a:p>
        </p:txBody>
      </p:sp>
    </p:spTree>
    <p:extLst>
      <p:ext uri="{BB962C8B-B14F-4D97-AF65-F5344CB8AC3E}">
        <p14:creationId xmlns:p14="http://schemas.microsoft.com/office/powerpoint/2010/main" val="714700963"/>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t>EANS Vendors</a:t>
            </a:r>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
        <p:nvSpPr>
          <p:cNvPr id="6" name="Content Placeholder 5">
            <a:extLst>
              <a:ext uri="{FF2B5EF4-FFF2-40B4-BE49-F238E27FC236}">
                <a16:creationId xmlns:a16="http://schemas.microsoft.com/office/drawing/2014/main" id="{F4AC66E5-3460-D1CF-CC47-11C53D5E9311}"/>
              </a:ext>
            </a:extLst>
          </p:cNvPr>
          <p:cNvSpPr>
            <a:spLocks noGrp="1"/>
          </p:cNvSpPr>
          <p:nvPr>
            <p:ph idx="1"/>
          </p:nvPr>
        </p:nvSpPr>
        <p:spPr/>
        <p:txBody>
          <a:bodyPr/>
          <a:lstStyle/>
          <a:p>
            <a:r>
              <a:rPr lang="en-US"/>
              <a:t>If a non-public school enters a partnership with a vendor and the vendor is not approved to provide services through the EANS program, EANS funds cannot be used to pay the vendor. </a:t>
            </a:r>
          </a:p>
          <a:p>
            <a:r>
              <a:rPr lang="en-US"/>
              <a:t>EANS funds can only be used to pay the vendor for services rendered </a:t>
            </a:r>
            <a:r>
              <a:rPr lang="en-US" i="1"/>
              <a:t>on or after</a:t>
            </a:r>
            <a:r>
              <a:rPr lang="en-US"/>
              <a:t> the date the organization becomes an approved EANS vendor.</a:t>
            </a:r>
          </a:p>
          <a:p>
            <a:r>
              <a:rPr lang="en-US"/>
              <a:t>As vendors are approved to provide services through the EANS programs, an updated list is emailed to all Awardees. </a:t>
            </a:r>
          </a:p>
        </p:txBody>
      </p:sp>
    </p:spTree>
    <p:extLst>
      <p:ext uri="{BB962C8B-B14F-4D97-AF65-F5344CB8AC3E}">
        <p14:creationId xmlns:p14="http://schemas.microsoft.com/office/powerpoint/2010/main" val="322438220"/>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dirty="0"/>
              <a:t>EANS-II Allowable Uses of Funds</a:t>
            </a:r>
          </a:p>
        </p:txBody>
      </p:sp>
      <p:graphicFrame>
        <p:nvGraphicFramePr>
          <p:cNvPr id="5" name="Table 5">
            <a:extLst>
              <a:ext uri="{FF2B5EF4-FFF2-40B4-BE49-F238E27FC236}">
                <a16:creationId xmlns:a16="http://schemas.microsoft.com/office/drawing/2014/main" id="{CCF7FBE1-00C9-4FE3-9F0E-55C573A85B5C}"/>
              </a:ext>
            </a:extLst>
          </p:cNvPr>
          <p:cNvGraphicFramePr>
            <a:graphicFrameLocks noGrp="1"/>
          </p:cNvGraphicFramePr>
          <p:nvPr>
            <p:ph idx="1"/>
            <p:extLst>
              <p:ext uri="{D42A27DB-BD31-4B8C-83A1-F6EECF244321}">
                <p14:modId xmlns:p14="http://schemas.microsoft.com/office/powerpoint/2010/main" val="584264822"/>
              </p:ext>
            </p:extLst>
          </p:nvPr>
        </p:nvGraphicFramePr>
        <p:xfrm>
          <a:off x="568325" y="1230313"/>
          <a:ext cx="11369673" cy="5191760"/>
        </p:xfrm>
        <a:graphic>
          <a:graphicData uri="http://schemas.openxmlformats.org/drawingml/2006/table">
            <a:tbl>
              <a:tblPr firstRow="1" bandRow="1">
                <a:tableStyleId>{5C22544A-7EE6-4342-B048-85BDC9FD1C3A}</a:tableStyleId>
              </a:tblPr>
              <a:tblGrid>
                <a:gridCol w="6560444">
                  <a:extLst>
                    <a:ext uri="{9D8B030D-6E8A-4147-A177-3AD203B41FA5}">
                      <a16:colId xmlns:a16="http://schemas.microsoft.com/office/drawing/2014/main" val="3387590738"/>
                    </a:ext>
                  </a:extLst>
                </a:gridCol>
                <a:gridCol w="2317072">
                  <a:extLst>
                    <a:ext uri="{9D8B030D-6E8A-4147-A177-3AD203B41FA5}">
                      <a16:colId xmlns:a16="http://schemas.microsoft.com/office/drawing/2014/main" val="458247398"/>
                    </a:ext>
                  </a:extLst>
                </a:gridCol>
                <a:gridCol w="2492157">
                  <a:extLst>
                    <a:ext uri="{9D8B030D-6E8A-4147-A177-3AD203B41FA5}">
                      <a16:colId xmlns:a16="http://schemas.microsoft.com/office/drawing/2014/main" val="3456727089"/>
                    </a:ext>
                  </a:extLst>
                </a:gridCol>
              </a:tblGrid>
              <a:tr h="370840">
                <a:tc>
                  <a:txBody>
                    <a:bodyPr/>
                    <a:lstStyle/>
                    <a:p>
                      <a:r>
                        <a:rPr lang="en-US"/>
                        <a:t>Allowable Use</a:t>
                      </a:r>
                    </a:p>
                  </a:txBody>
                  <a:tcPr/>
                </a:tc>
                <a:tc>
                  <a:txBody>
                    <a:bodyPr/>
                    <a:lstStyle/>
                    <a:p>
                      <a:pPr algn="ctr"/>
                      <a:r>
                        <a:rPr lang="en-US"/>
                        <a:t>Reimbursement?</a:t>
                      </a:r>
                    </a:p>
                  </a:txBody>
                  <a:tcPr/>
                </a:tc>
                <a:tc>
                  <a:txBody>
                    <a:bodyPr/>
                    <a:lstStyle/>
                    <a:p>
                      <a:pPr algn="ctr"/>
                      <a:r>
                        <a:rPr lang="en-US"/>
                        <a:t>DESE Service?</a:t>
                      </a:r>
                    </a:p>
                  </a:txBody>
                  <a:tcPr/>
                </a:tc>
                <a:extLst>
                  <a:ext uri="{0D108BD9-81ED-4DB2-BD59-A6C34878D82A}">
                    <a16:rowId xmlns:a16="http://schemas.microsoft.com/office/drawing/2014/main" val="810906571"/>
                  </a:ext>
                </a:extLst>
              </a:tr>
              <a:tr h="370840">
                <a:tc>
                  <a:txBody>
                    <a:bodyPr/>
                    <a:lstStyle/>
                    <a:p>
                      <a:r>
                        <a:rPr lang="en-US"/>
                        <a:t>A. Cleaning supplies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C0000"/>
                          </a:solidFill>
                        </a:rPr>
                        <a:t>No</a:t>
                      </a:r>
                    </a:p>
                  </a:txBody>
                  <a:tcPr/>
                </a:tc>
                <a:tc>
                  <a:txBody>
                    <a:bodyPr/>
                    <a:lstStyle/>
                    <a:p>
                      <a:pPr lvl="0" algn="ctr">
                        <a:buNone/>
                      </a:pPr>
                      <a:r>
                        <a:rPr lang="en-US" sz="1800" b="1" i="0" u="none" strike="noStrike" noProof="0" dirty="0">
                          <a:solidFill>
                            <a:srgbClr val="007635"/>
                          </a:solidFill>
                          <a:latin typeface="Segoe UI"/>
                        </a:rPr>
                        <a:t>In Progress</a:t>
                      </a:r>
                      <a:endParaRPr lang="en-US" b="1" dirty="0">
                        <a:solidFill>
                          <a:srgbClr val="007635"/>
                        </a:solidFill>
                      </a:endParaRPr>
                    </a:p>
                  </a:txBody>
                  <a:tcPr/>
                </a:tc>
                <a:extLst>
                  <a:ext uri="{0D108BD9-81ED-4DB2-BD59-A6C34878D82A}">
                    <a16:rowId xmlns:a16="http://schemas.microsoft.com/office/drawing/2014/main" val="1533607726"/>
                  </a:ext>
                </a:extLst>
              </a:tr>
              <a:tr h="370840">
                <a:tc>
                  <a:txBody>
                    <a:bodyPr/>
                    <a:lstStyle/>
                    <a:p>
                      <a:r>
                        <a:rPr lang="en-US"/>
                        <a:t>B. PPE</a:t>
                      </a:r>
                    </a:p>
                  </a:txBody>
                  <a:tcPr/>
                </a:tc>
                <a:tc>
                  <a:txBody>
                    <a:bodyPr/>
                    <a:lstStyle/>
                    <a:p>
                      <a:pPr algn="ctr"/>
                      <a:r>
                        <a:rPr lang="en-US" b="1" dirty="0">
                          <a:solidFill>
                            <a:srgbClr val="CC0000"/>
                          </a:solidFill>
                        </a:rPr>
                        <a:t>No</a:t>
                      </a:r>
                    </a:p>
                  </a:txBody>
                  <a:tcPr/>
                </a:tc>
                <a:tc>
                  <a:txBody>
                    <a:bodyPr/>
                    <a:lstStyle/>
                    <a:p>
                      <a:pPr algn="ctr"/>
                      <a:r>
                        <a:rPr lang="en-US" b="1" dirty="0">
                          <a:solidFill>
                            <a:srgbClr val="007635"/>
                          </a:solidFill>
                        </a:rPr>
                        <a:t>In Progress</a:t>
                      </a:r>
                    </a:p>
                  </a:txBody>
                  <a:tcPr/>
                </a:tc>
                <a:extLst>
                  <a:ext uri="{0D108BD9-81ED-4DB2-BD59-A6C34878D82A}">
                    <a16:rowId xmlns:a16="http://schemas.microsoft.com/office/drawing/2014/main" val="1273845341"/>
                  </a:ext>
                </a:extLst>
              </a:tr>
              <a:tr h="370840">
                <a:tc>
                  <a:txBody>
                    <a:bodyPr/>
                    <a:lstStyle/>
                    <a:p>
                      <a:r>
                        <a:rPr lang="en-US"/>
                        <a:t>C. Ventilation upgrades</a:t>
                      </a:r>
                    </a:p>
                  </a:txBody>
                  <a:tcPr/>
                </a:tc>
                <a:tc>
                  <a:txBody>
                    <a:bodyPr/>
                    <a:lstStyle/>
                    <a:p>
                      <a:pPr algn="ctr"/>
                      <a:r>
                        <a:rPr lang="en-US" b="1" dirty="0">
                          <a:solidFill>
                            <a:srgbClr val="CC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a:solidFill>
                            <a:srgbClr val="007635"/>
                          </a:solidFill>
                        </a:rPr>
                        <a:t>Potentially</a:t>
                      </a:r>
                    </a:p>
                  </a:txBody>
                  <a:tcPr/>
                </a:tc>
                <a:extLst>
                  <a:ext uri="{0D108BD9-81ED-4DB2-BD59-A6C34878D82A}">
                    <a16:rowId xmlns:a16="http://schemas.microsoft.com/office/drawing/2014/main" val="6407855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 Ventilation in the form of portable air purifiers</a:t>
                      </a:r>
                    </a:p>
                  </a:txBody>
                  <a:tcPr/>
                </a:tc>
                <a:tc>
                  <a:txBody>
                    <a:bodyPr/>
                    <a:lstStyle/>
                    <a:p>
                      <a:pPr algn="ctr"/>
                      <a:r>
                        <a:rPr lang="en-US" b="1" dirty="0">
                          <a:solidFill>
                            <a:srgbClr val="CC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rgbClr val="007635"/>
                          </a:solidFill>
                        </a:rPr>
                        <a:t>Potentially</a:t>
                      </a:r>
                    </a:p>
                  </a:txBody>
                  <a:tcPr/>
                </a:tc>
                <a:extLst>
                  <a:ext uri="{0D108BD9-81ED-4DB2-BD59-A6C34878D82A}">
                    <a16:rowId xmlns:a16="http://schemas.microsoft.com/office/drawing/2014/main" val="196678620"/>
                  </a:ext>
                </a:extLst>
              </a:tr>
              <a:tr h="370840">
                <a:tc>
                  <a:txBody>
                    <a:bodyPr/>
                    <a:lstStyle/>
                    <a:p>
                      <a:r>
                        <a:rPr lang="en-US"/>
                        <a:t>D. Training and PD on minimizing spread of disease</a:t>
                      </a:r>
                    </a:p>
                  </a:txBody>
                  <a:tcPr/>
                </a:tc>
                <a:tc>
                  <a:txBody>
                    <a:bodyPr/>
                    <a:lstStyle/>
                    <a:p>
                      <a:pPr algn="ctr"/>
                      <a:r>
                        <a:rPr lang="en-US" b="1" dirty="0">
                          <a:solidFill>
                            <a:srgbClr val="CC0000"/>
                          </a:solidFill>
                        </a:rPr>
                        <a:t>No</a:t>
                      </a:r>
                    </a:p>
                  </a:txBody>
                  <a:tcPr/>
                </a:tc>
                <a:tc>
                  <a:txBody>
                    <a:bodyPr/>
                    <a:lstStyle/>
                    <a:p>
                      <a:pPr algn="ctr"/>
                      <a:r>
                        <a:rPr lang="en-US" b="0" i="1" dirty="0">
                          <a:solidFill>
                            <a:srgbClr val="007635"/>
                          </a:solidFill>
                        </a:rPr>
                        <a:t>Potentially</a:t>
                      </a:r>
                    </a:p>
                  </a:txBody>
                  <a:tcPr/>
                </a:tc>
                <a:extLst>
                  <a:ext uri="{0D108BD9-81ED-4DB2-BD59-A6C34878D82A}">
                    <a16:rowId xmlns:a16="http://schemas.microsoft.com/office/drawing/2014/main" val="2904173194"/>
                  </a:ext>
                </a:extLst>
              </a:tr>
              <a:tr h="370840">
                <a:tc>
                  <a:txBody>
                    <a:bodyPr/>
                    <a:lstStyle/>
                    <a:p>
                      <a:r>
                        <a:rPr lang="en-US"/>
                        <a:t>E. Physical barriers</a:t>
                      </a:r>
                    </a:p>
                  </a:txBody>
                  <a:tcPr/>
                </a:tc>
                <a:tc>
                  <a:txBody>
                    <a:bodyPr/>
                    <a:lstStyle/>
                    <a:p>
                      <a:pPr algn="ctr"/>
                      <a:r>
                        <a:rPr lang="en-US" b="1" dirty="0">
                          <a:solidFill>
                            <a:srgbClr val="CC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rgbClr val="007635"/>
                          </a:solidFill>
                        </a:rPr>
                        <a:t>Potentially</a:t>
                      </a:r>
                    </a:p>
                  </a:txBody>
                  <a:tcPr/>
                </a:tc>
                <a:extLst>
                  <a:ext uri="{0D108BD9-81ED-4DB2-BD59-A6C34878D82A}">
                    <a16:rowId xmlns:a16="http://schemas.microsoft.com/office/drawing/2014/main" val="1882003698"/>
                  </a:ext>
                </a:extLst>
              </a:tr>
              <a:tr h="370840">
                <a:tc>
                  <a:txBody>
                    <a:bodyPr/>
                    <a:lstStyle/>
                    <a:p>
                      <a:r>
                        <a:rPr lang="en-US"/>
                        <a:t>F. Other materials to implement public health protocols</a:t>
                      </a:r>
                    </a:p>
                  </a:txBody>
                  <a:tcPr/>
                </a:tc>
                <a:tc>
                  <a:txBody>
                    <a:bodyPr/>
                    <a:lstStyle/>
                    <a:p>
                      <a:pPr algn="ctr"/>
                      <a:r>
                        <a:rPr lang="en-US" b="1" dirty="0">
                          <a:solidFill>
                            <a:srgbClr val="CC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rgbClr val="007635"/>
                          </a:solidFill>
                        </a:rPr>
                        <a:t>Potentially</a:t>
                      </a:r>
                    </a:p>
                  </a:txBody>
                  <a:tcPr/>
                </a:tc>
                <a:extLst>
                  <a:ext uri="{0D108BD9-81ED-4DB2-BD59-A6C34878D82A}">
                    <a16:rowId xmlns:a16="http://schemas.microsoft.com/office/drawing/2014/main" val="408828721"/>
                  </a:ext>
                </a:extLst>
              </a:tr>
              <a:tr h="370840">
                <a:tc>
                  <a:txBody>
                    <a:bodyPr/>
                    <a:lstStyle/>
                    <a:p>
                      <a:r>
                        <a:rPr lang="en-US"/>
                        <a:t>G. Coronavirus testing</a:t>
                      </a:r>
                    </a:p>
                  </a:txBody>
                  <a:tcPr/>
                </a:tc>
                <a:tc>
                  <a:txBody>
                    <a:bodyPr/>
                    <a:lstStyle/>
                    <a:p>
                      <a:pPr algn="ctr"/>
                      <a:r>
                        <a:rPr lang="en-US" b="1" dirty="0">
                          <a:solidFill>
                            <a:srgbClr val="CC0000"/>
                          </a:solidFill>
                        </a:rPr>
                        <a:t>No</a:t>
                      </a:r>
                    </a:p>
                  </a:txBody>
                  <a:tcPr/>
                </a:tc>
                <a:tc>
                  <a:txBody>
                    <a:bodyPr/>
                    <a:lstStyle/>
                    <a:p>
                      <a:pPr lvl="0" algn="ctr">
                        <a:buNone/>
                      </a:pPr>
                      <a:r>
                        <a:rPr lang="en-US" sz="1800" b="1" i="0" u="none" strike="noStrike" noProof="0" dirty="0">
                          <a:solidFill>
                            <a:srgbClr val="007635"/>
                          </a:solidFill>
                          <a:latin typeface="Segoe UI"/>
                        </a:rPr>
                        <a:t>In Progress</a:t>
                      </a:r>
                      <a:endParaRPr lang="en-US" b="1" dirty="0">
                        <a:solidFill>
                          <a:srgbClr val="007635"/>
                        </a:solidFill>
                      </a:endParaRPr>
                    </a:p>
                  </a:txBody>
                  <a:tcPr/>
                </a:tc>
                <a:extLst>
                  <a:ext uri="{0D108BD9-81ED-4DB2-BD59-A6C34878D82A}">
                    <a16:rowId xmlns:a16="http://schemas.microsoft.com/office/drawing/2014/main" val="456329774"/>
                  </a:ext>
                </a:extLst>
              </a:tr>
              <a:tr h="370840">
                <a:tc>
                  <a:txBody>
                    <a:bodyPr/>
                    <a:lstStyle/>
                    <a:p>
                      <a:r>
                        <a:rPr lang="en-US"/>
                        <a:t>H. Educational technology</a:t>
                      </a:r>
                    </a:p>
                  </a:txBody>
                  <a:tcPr/>
                </a:tc>
                <a:tc>
                  <a:txBody>
                    <a:bodyPr/>
                    <a:lstStyle/>
                    <a:p>
                      <a:pPr algn="ctr"/>
                      <a:r>
                        <a:rPr lang="en-US" b="1" dirty="0">
                          <a:solidFill>
                            <a:srgbClr val="CC0000"/>
                          </a:solidFill>
                        </a:rPr>
                        <a:t>No</a:t>
                      </a:r>
                    </a:p>
                  </a:txBody>
                  <a:tcPr/>
                </a:tc>
                <a:tc>
                  <a:txBody>
                    <a:bodyPr/>
                    <a:lstStyle/>
                    <a:p>
                      <a:pPr marL="0" marR="0" lvl="0" indent="0" algn="ctr">
                        <a:lnSpc>
                          <a:spcPct val="100000"/>
                        </a:lnSpc>
                        <a:spcBef>
                          <a:spcPts val="0"/>
                        </a:spcBef>
                        <a:spcAft>
                          <a:spcPts val="0"/>
                        </a:spcAft>
                        <a:buNone/>
                      </a:pPr>
                      <a:r>
                        <a:rPr lang="en-US" sz="1800" b="1" i="0" u="none" strike="noStrike" noProof="0" dirty="0">
                          <a:solidFill>
                            <a:srgbClr val="007635"/>
                          </a:solidFill>
                          <a:latin typeface="Segoe UI"/>
                        </a:rPr>
                        <a:t>In Progress</a:t>
                      </a:r>
                      <a:endParaRPr lang="en-US" b="0" i="1" dirty="0">
                        <a:solidFill>
                          <a:srgbClr val="007635"/>
                        </a:solidFill>
                      </a:endParaRPr>
                    </a:p>
                  </a:txBody>
                  <a:tcPr/>
                </a:tc>
                <a:extLst>
                  <a:ext uri="{0D108BD9-81ED-4DB2-BD59-A6C34878D82A}">
                    <a16:rowId xmlns:a16="http://schemas.microsoft.com/office/drawing/2014/main" val="1819280584"/>
                  </a:ext>
                </a:extLst>
              </a:tr>
              <a:tr h="370840">
                <a:tc>
                  <a:txBody>
                    <a:bodyPr/>
                    <a:lstStyle/>
                    <a:p>
                      <a:r>
                        <a:rPr lang="en-US"/>
                        <a:t>I. Curriculum development to address learning loss/lag</a:t>
                      </a:r>
                    </a:p>
                  </a:txBody>
                  <a:tcPr/>
                </a:tc>
                <a:tc>
                  <a:txBody>
                    <a:bodyPr/>
                    <a:lstStyle/>
                    <a:p>
                      <a:pPr algn="ctr"/>
                      <a:r>
                        <a:rPr lang="en-US" b="1" dirty="0">
                          <a:solidFill>
                            <a:srgbClr val="CC0000"/>
                          </a:solidFill>
                        </a:rPr>
                        <a:t>No</a:t>
                      </a:r>
                    </a:p>
                  </a:txBody>
                  <a:tcPr/>
                </a:tc>
                <a:tc>
                  <a:txBody>
                    <a:bodyPr/>
                    <a:lstStyle/>
                    <a:p>
                      <a:pPr lvl="0" algn="ctr">
                        <a:buNone/>
                      </a:pPr>
                      <a:r>
                        <a:rPr lang="en-US" sz="1800" b="1" i="0" u="none" strike="noStrike" noProof="0" dirty="0">
                          <a:solidFill>
                            <a:srgbClr val="007635"/>
                          </a:solidFill>
                          <a:latin typeface="Segoe UI"/>
                        </a:rPr>
                        <a:t>Yes</a:t>
                      </a:r>
                      <a:endParaRPr lang="en-US" b="1" i="0" dirty="0">
                        <a:solidFill>
                          <a:srgbClr val="007635"/>
                        </a:solidFill>
                      </a:endParaRPr>
                    </a:p>
                  </a:txBody>
                  <a:tcPr/>
                </a:tc>
                <a:extLst>
                  <a:ext uri="{0D108BD9-81ED-4DB2-BD59-A6C34878D82A}">
                    <a16:rowId xmlns:a16="http://schemas.microsoft.com/office/drawing/2014/main" val="4058046836"/>
                  </a:ext>
                </a:extLst>
              </a:tr>
              <a:tr h="370840">
                <a:tc>
                  <a:txBody>
                    <a:bodyPr/>
                    <a:lstStyle/>
                    <a:p>
                      <a:r>
                        <a:rPr lang="en-US"/>
                        <a:t>J. Leasing space to increase social distancing</a:t>
                      </a:r>
                    </a:p>
                  </a:txBody>
                  <a:tcPr/>
                </a:tc>
                <a:tc>
                  <a:txBody>
                    <a:bodyPr/>
                    <a:lstStyle/>
                    <a:p>
                      <a:pPr algn="ctr"/>
                      <a:r>
                        <a:rPr lang="en-US" b="1" dirty="0">
                          <a:solidFill>
                            <a:srgbClr val="CC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rgbClr val="007635"/>
                          </a:solidFill>
                        </a:rPr>
                        <a:t>Potentially</a:t>
                      </a:r>
                    </a:p>
                  </a:txBody>
                  <a:tcPr/>
                </a:tc>
                <a:extLst>
                  <a:ext uri="{0D108BD9-81ED-4DB2-BD59-A6C34878D82A}">
                    <a16:rowId xmlns:a16="http://schemas.microsoft.com/office/drawing/2014/main" val="3863787930"/>
                  </a:ext>
                </a:extLst>
              </a:tr>
              <a:tr h="370840">
                <a:tc>
                  <a:txBody>
                    <a:bodyPr/>
                    <a:lstStyle/>
                    <a:p>
                      <a:r>
                        <a:rPr lang="en-US"/>
                        <a:t>K. Reasonable transportation</a:t>
                      </a:r>
                    </a:p>
                  </a:txBody>
                  <a:tcPr/>
                </a:tc>
                <a:tc>
                  <a:txBody>
                    <a:bodyPr/>
                    <a:lstStyle/>
                    <a:p>
                      <a:pPr algn="ctr"/>
                      <a:r>
                        <a:rPr lang="en-US" b="1" dirty="0">
                          <a:solidFill>
                            <a:srgbClr val="CC0000"/>
                          </a:solidFill>
                        </a:rPr>
                        <a:t>No</a:t>
                      </a:r>
                    </a:p>
                  </a:txBody>
                  <a:tcPr/>
                </a:tc>
                <a:tc>
                  <a:txBody>
                    <a:bodyPr/>
                    <a:lstStyle/>
                    <a:p>
                      <a:pPr marL="0" marR="0" lvl="0" indent="0" algn="ctr" defTabSz="914400">
                        <a:lnSpc>
                          <a:spcPct val="100000"/>
                        </a:lnSpc>
                        <a:spcBef>
                          <a:spcPts val="0"/>
                        </a:spcBef>
                        <a:spcAft>
                          <a:spcPts val="0"/>
                        </a:spcAft>
                        <a:buNone/>
                        <a:tabLst/>
                        <a:defRPr/>
                      </a:pPr>
                      <a:r>
                        <a:rPr lang="en-US" sz="1800" b="0" i="1" u="none" strike="noStrike" noProof="0" dirty="0">
                          <a:solidFill>
                            <a:srgbClr val="007635"/>
                          </a:solidFill>
                          <a:latin typeface="Segoe UI"/>
                        </a:rPr>
                        <a:t>Potentially</a:t>
                      </a:r>
                    </a:p>
                  </a:txBody>
                  <a:tcPr/>
                </a:tc>
                <a:extLst>
                  <a:ext uri="{0D108BD9-81ED-4DB2-BD59-A6C34878D82A}">
                    <a16:rowId xmlns:a16="http://schemas.microsoft.com/office/drawing/2014/main" val="1458980606"/>
                  </a:ext>
                </a:extLst>
              </a:tr>
              <a:tr h="370840">
                <a:tc>
                  <a:txBody>
                    <a:bodyPr/>
                    <a:lstStyle/>
                    <a:p>
                      <a:r>
                        <a:rPr lang="en-US"/>
                        <a:t>L. Initiating or maintaining education and support services</a:t>
                      </a:r>
                    </a:p>
                  </a:txBody>
                  <a:tcPr/>
                </a:tc>
                <a:tc>
                  <a:txBody>
                    <a:bodyPr/>
                    <a:lstStyle/>
                    <a:p>
                      <a:pPr algn="ctr"/>
                      <a:r>
                        <a:rPr lang="en-US" b="1" dirty="0">
                          <a:solidFill>
                            <a:srgbClr val="CC0000"/>
                          </a:solidFill>
                        </a:rPr>
                        <a:t>No</a:t>
                      </a:r>
                    </a:p>
                  </a:txBody>
                  <a:tcPr/>
                </a:tc>
                <a:tc>
                  <a:txBody>
                    <a:bodyPr/>
                    <a:lstStyle/>
                    <a:p>
                      <a:pPr lvl="0" algn="ctr">
                        <a:buNone/>
                      </a:pPr>
                      <a:r>
                        <a:rPr lang="en-US" sz="1800" b="1" i="0" u="none" strike="noStrike" noProof="0" dirty="0">
                          <a:solidFill>
                            <a:srgbClr val="007635"/>
                          </a:solidFill>
                          <a:latin typeface="Segoe UI"/>
                        </a:rPr>
                        <a:t>Yes</a:t>
                      </a:r>
                    </a:p>
                  </a:txBody>
                  <a:tcPr/>
                </a:tc>
                <a:extLst>
                  <a:ext uri="{0D108BD9-81ED-4DB2-BD59-A6C34878D82A}">
                    <a16:rowId xmlns:a16="http://schemas.microsoft.com/office/drawing/2014/main" val="254305901"/>
                  </a:ext>
                </a:extLst>
              </a:tr>
            </a:tbl>
          </a:graphicData>
        </a:graphic>
      </p:graphicFrame>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1761748940"/>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77D5-9092-4E97-8A15-856E26D75DFC}"/>
              </a:ext>
            </a:extLst>
          </p:cNvPr>
          <p:cNvSpPr>
            <a:spLocks noGrp="1"/>
          </p:cNvSpPr>
          <p:nvPr>
            <p:ph type="title"/>
          </p:nvPr>
        </p:nvSpPr>
        <p:spPr/>
        <p:txBody>
          <a:bodyPr/>
          <a:lstStyle/>
          <a:p>
            <a:r>
              <a:rPr lang="en-US">
                <a:latin typeface="Segoe UI Semibold"/>
                <a:cs typeface="Segoe UI Semibold"/>
              </a:rPr>
              <a:t>Welcome to the EANS-II webinar!</a:t>
            </a:r>
          </a:p>
        </p:txBody>
      </p:sp>
      <p:sp>
        <p:nvSpPr>
          <p:cNvPr id="3" name="Content Placeholder 2">
            <a:extLst>
              <a:ext uri="{FF2B5EF4-FFF2-40B4-BE49-F238E27FC236}">
                <a16:creationId xmlns:a16="http://schemas.microsoft.com/office/drawing/2014/main" id="{A1F621F9-C8DE-4E39-AA44-D71FB81323A3}"/>
              </a:ext>
            </a:extLst>
          </p:cNvPr>
          <p:cNvSpPr>
            <a:spLocks noGrp="1"/>
          </p:cNvSpPr>
          <p:nvPr>
            <p:ph idx="1"/>
          </p:nvPr>
        </p:nvSpPr>
        <p:spPr>
          <a:xfrm>
            <a:off x="567743" y="1230403"/>
            <a:ext cx="11370972" cy="5123191"/>
          </a:xfrm>
        </p:spPr>
        <p:txBody>
          <a:bodyPr vert="horz" lIns="91440" tIns="45720" rIns="91440" bIns="45720" rtlCol="0" anchor="t">
            <a:noAutofit/>
          </a:bodyPr>
          <a:lstStyle/>
          <a:p>
            <a:r>
              <a:rPr lang="en-US">
                <a:latin typeface="Segoe UI"/>
                <a:cs typeface="Segoe UI"/>
              </a:rPr>
              <a:t>Housekeeping items before we begin:</a:t>
            </a:r>
          </a:p>
          <a:p>
            <a:pPr lvl="1"/>
            <a:r>
              <a:rPr lang="en-US">
                <a:latin typeface="Segoe UI"/>
                <a:cs typeface="Segoe UI"/>
              </a:rPr>
              <a:t> The slides and approved vendor list will be emailed to all registrants after the webinar.</a:t>
            </a:r>
          </a:p>
          <a:p>
            <a:pPr lvl="1"/>
            <a:r>
              <a:rPr lang="en-US">
                <a:latin typeface="Segoe UI"/>
                <a:cs typeface="Segoe UI"/>
              </a:rPr>
              <a:t> To preserve bandwidth and avoid distractions, your video and microphone are turned off.</a:t>
            </a:r>
            <a:endParaRPr lang="en-US"/>
          </a:p>
          <a:p>
            <a:pPr lvl="1"/>
            <a:r>
              <a:rPr lang="en-US">
                <a:latin typeface="Segoe UI"/>
                <a:cs typeface="Segoe UI"/>
              </a:rPr>
              <a:t> Use the Q &amp; A feature at the bottom of the screen to ask questions (not the Chat feature).</a:t>
            </a:r>
          </a:p>
        </p:txBody>
      </p:sp>
      <p:sp>
        <p:nvSpPr>
          <p:cNvPr id="4" name="Slide Number Placeholder 3">
            <a:extLst>
              <a:ext uri="{FF2B5EF4-FFF2-40B4-BE49-F238E27FC236}">
                <a16:creationId xmlns:a16="http://schemas.microsoft.com/office/drawing/2014/main" id="{4192BEB2-C19E-44F3-AC1D-7D82A842E5DD}"/>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2062744398"/>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ESSER Fund General Information Cover Page">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err="1">
                <a:solidFill>
                  <a:schemeClr val="accent1">
                    <a:lumMod val="50000"/>
                  </a:schemeClr>
                </a:solidFill>
                <a:latin typeface="Segoe SemiBold"/>
              </a:rPr>
              <a:t>ClassWallet</a:t>
            </a:r>
            <a:r>
              <a:rPr lang="en-US" altLang="zh-CN" sz="4000">
                <a:solidFill>
                  <a:schemeClr val="accent1">
                    <a:lumMod val="50000"/>
                  </a:schemeClr>
                </a:solidFill>
                <a:latin typeface="Segoe SemiBold"/>
              </a:rPr>
              <a:t> Onboarding</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427381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err="1"/>
              <a:t>ClassWallet</a:t>
            </a:r>
            <a:r>
              <a:rPr lang="en-US"/>
              <a:t> EANS School Users</a:t>
            </a:r>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
        <p:nvSpPr>
          <p:cNvPr id="6" name="Content Placeholder 5">
            <a:extLst>
              <a:ext uri="{FF2B5EF4-FFF2-40B4-BE49-F238E27FC236}">
                <a16:creationId xmlns:a16="http://schemas.microsoft.com/office/drawing/2014/main" id="{F4AC66E5-3460-D1CF-CC47-11C53D5E9311}"/>
              </a:ext>
            </a:extLst>
          </p:cNvPr>
          <p:cNvSpPr>
            <a:spLocks noGrp="1"/>
          </p:cNvSpPr>
          <p:nvPr>
            <p:ph idx="1"/>
          </p:nvPr>
        </p:nvSpPr>
        <p:spPr/>
        <p:txBody>
          <a:bodyPr/>
          <a:lstStyle/>
          <a:p>
            <a:r>
              <a:rPr lang="en-US"/>
              <a:t>There are two types of users for EANS schools:</a:t>
            </a:r>
          </a:p>
          <a:p>
            <a:pPr lvl="1"/>
            <a:r>
              <a:rPr lang="en-US" sz="2400" b="1"/>
              <a:t>Fiscal Agents - </a:t>
            </a:r>
            <a:r>
              <a:rPr lang="en-US" sz="2400"/>
              <a:t>EANS awardees can have </a:t>
            </a:r>
            <a:r>
              <a:rPr lang="en-US" sz="2400" b="1"/>
              <a:t>one </a:t>
            </a:r>
            <a:r>
              <a:rPr lang="en-US" sz="2400"/>
              <a:t>designated fiscal agent. Fiscal agents are responsible for submitting documentation to DESE through </a:t>
            </a:r>
            <a:r>
              <a:rPr lang="en-US" sz="2400" err="1"/>
              <a:t>ClassWallet</a:t>
            </a:r>
            <a:r>
              <a:rPr lang="en-US" sz="2400"/>
              <a:t> to request vendor payments as well as managing the fiscal oversight of the program on behalf of the school.</a:t>
            </a:r>
          </a:p>
          <a:p>
            <a:pPr lvl="1"/>
            <a:r>
              <a:rPr lang="en-US" sz="2400" b="1"/>
              <a:t>View Only Agents - </a:t>
            </a:r>
            <a:r>
              <a:rPr lang="en-US" sz="2400"/>
              <a:t>The school fiscal agent may want to designate a school administrator, director or other stakeholder to have the ability to access spend reporting via a view only agent account. A school can have many designated view only agents. View only agents have access to all orders and reporting submitted by the fiscal agent. Please note: the purse balance will read $0 for view only agents and they do not have the ability to submit orders on behalf of the school. </a:t>
            </a:r>
          </a:p>
          <a:p>
            <a:pPr marL="0" indent="0">
              <a:buNone/>
            </a:pPr>
            <a:endParaRPr lang="en-US"/>
          </a:p>
        </p:txBody>
      </p:sp>
    </p:spTree>
    <p:extLst>
      <p:ext uri="{BB962C8B-B14F-4D97-AF65-F5344CB8AC3E}">
        <p14:creationId xmlns:p14="http://schemas.microsoft.com/office/powerpoint/2010/main" val="208013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err="1">
                <a:latin typeface="Segoe UI Semibold"/>
                <a:cs typeface="Segoe UI Semibold"/>
              </a:rPr>
              <a:t>ClassWallet</a:t>
            </a:r>
            <a:r>
              <a:rPr lang="en-US">
                <a:latin typeface="Segoe UI Semibold"/>
                <a:cs typeface="Segoe UI Semibold"/>
              </a:rPr>
              <a:t> Affidavit</a:t>
            </a:r>
            <a:endParaRPr lang="en-US"/>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
        <p:nvSpPr>
          <p:cNvPr id="12" name="TextBox 11">
            <a:extLst>
              <a:ext uri="{FF2B5EF4-FFF2-40B4-BE49-F238E27FC236}">
                <a16:creationId xmlns:a16="http://schemas.microsoft.com/office/drawing/2014/main" id="{A834DBFC-2787-ACF9-2B32-C555F4F3AA2D}"/>
              </a:ext>
            </a:extLst>
          </p:cNvPr>
          <p:cNvSpPr txBox="1"/>
          <p:nvPr/>
        </p:nvSpPr>
        <p:spPr>
          <a:xfrm>
            <a:off x="421970" y="1372582"/>
            <a:ext cx="5276465" cy="4524315"/>
          </a:xfrm>
          <a:prstGeom prst="rect">
            <a:avLst/>
          </a:prstGeom>
          <a:noFill/>
        </p:spPr>
        <p:txBody>
          <a:bodyPr wrap="square">
            <a:spAutoFit/>
          </a:bodyPr>
          <a:lstStyle/>
          <a:p>
            <a:r>
              <a:rPr lang="en-US" sz="2400">
                <a:solidFill>
                  <a:schemeClr val="tx1">
                    <a:lumMod val="50000"/>
                  </a:schemeClr>
                </a:solidFill>
              </a:rPr>
              <a:t>When a new fiscal agent logs in for the first time, there will be a required affidavit related to funds made available to the non-public school. </a:t>
            </a:r>
          </a:p>
          <a:p>
            <a:endParaRPr lang="en-US" sz="2400">
              <a:solidFill>
                <a:schemeClr val="tx1">
                  <a:lumMod val="50000"/>
                </a:schemeClr>
              </a:solidFill>
            </a:endParaRPr>
          </a:p>
          <a:p>
            <a:r>
              <a:rPr lang="en-US" sz="2400">
                <a:solidFill>
                  <a:schemeClr val="tx1">
                    <a:lumMod val="50000"/>
                  </a:schemeClr>
                </a:solidFill>
              </a:rPr>
              <a:t>Before any funds can be spent, the fiscal agent must read and accept the affidavit as outlined by the U.S. Department of Education and the Massachusetts Department of Elementary and Secondary Education (DESE). </a:t>
            </a:r>
          </a:p>
        </p:txBody>
      </p:sp>
      <p:pic>
        <p:nvPicPr>
          <p:cNvPr id="1026" name="Picture 2" descr="Screenshot of Affidavit for Purse EANS">
            <a:extLst>
              <a:ext uri="{FF2B5EF4-FFF2-40B4-BE49-F238E27FC236}">
                <a16:creationId xmlns:a16="http://schemas.microsoft.com/office/drawing/2014/main" id="{D3E8A637-7A7E-9862-59E9-EE9AB0CBE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579" y="1532929"/>
            <a:ext cx="5870451" cy="447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3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dirty="0" err="1">
                <a:latin typeface="Segoe UI Semibold"/>
                <a:cs typeface="Segoe UI Semibold"/>
              </a:rPr>
              <a:t>ClassWallet</a:t>
            </a:r>
            <a:r>
              <a:rPr lang="en-US" dirty="0">
                <a:latin typeface="Segoe UI Semibold"/>
                <a:cs typeface="Segoe UI Semibold"/>
              </a:rPr>
              <a:t> Home Page</a:t>
            </a:r>
            <a:endParaRPr lang="en-US" dirty="0"/>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pic>
        <p:nvPicPr>
          <p:cNvPr id="7" name="Picture 7" descr="Screenshot of the ClassWallet homepage">
            <a:extLst>
              <a:ext uri="{FF2B5EF4-FFF2-40B4-BE49-F238E27FC236}">
                <a16:creationId xmlns:a16="http://schemas.microsoft.com/office/drawing/2014/main" id="{1D54B5D4-D7B7-D9FC-CE67-1A5AC3D79448}"/>
              </a:ext>
            </a:extLst>
          </p:cNvPr>
          <p:cNvPicPr>
            <a:picLocks noGrp="1" noChangeAspect="1"/>
          </p:cNvPicPr>
          <p:nvPr>
            <p:ph idx="1"/>
          </p:nvPr>
        </p:nvPicPr>
        <p:blipFill>
          <a:blip r:embed="rId2"/>
          <a:stretch>
            <a:fillRect/>
          </a:stretch>
        </p:blipFill>
        <p:spPr>
          <a:xfrm>
            <a:off x="5698435" y="1247377"/>
            <a:ext cx="6386054" cy="4774726"/>
          </a:xfrm>
        </p:spPr>
      </p:pic>
      <p:sp>
        <p:nvSpPr>
          <p:cNvPr id="12" name="TextBox 11">
            <a:extLst>
              <a:ext uri="{FF2B5EF4-FFF2-40B4-BE49-F238E27FC236}">
                <a16:creationId xmlns:a16="http://schemas.microsoft.com/office/drawing/2014/main" id="{A834DBFC-2787-ACF9-2B32-C555F4F3AA2D}"/>
              </a:ext>
            </a:extLst>
          </p:cNvPr>
          <p:cNvSpPr txBox="1"/>
          <p:nvPr/>
        </p:nvSpPr>
        <p:spPr>
          <a:xfrm>
            <a:off x="421970" y="1372582"/>
            <a:ext cx="5276465" cy="4524315"/>
          </a:xfrm>
          <a:prstGeom prst="rect">
            <a:avLst/>
          </a:prstGeom>
          <a:noFill/>
        </p:spPr>
        <p:txBody>
          <a:bodyPr wrap="square">
            <a:spAutoFit/>
          </a:bodyPr>
          <a:lstStyle/>
          <a:p>
            <a:r>
              <a:rPr lang="en-US" sz="2400">
                <a:solidFill>
                  <a:schemeClr val="tx1">
                    <a:lumMod val="50000"/>
                  </a:schemeClr>
                </a:solidFill>
                <a:effectLst/>
              </a:rPr>
              <a:t>Options available on the </a:t>
            </a:r>
            <a:r>
              <a:rPr lang="en-US" sz="2400" err="1">
                <a:solidFill>
                  <a:schemeClr val="tx1">
                    <a:lumMod val="50000"/>
                  </a:schemeClr>
                </a:solidFill>
                <a:effectLst/>
              </a:rPr>
              <a:t>ClassWallet</a:t>
            </a:r>
            <a:r>
              <a:rPr lang="en-US" sz="2400">
                <a:solidFill>
                  <a:schemeClr val="tx1">
                    <a:lumMod val="50000"/>
                  </a:schemeClr>
                </a:solidFill>
                <a:effectLst/>
              </a:rPr>
              <a:t> home page:</a:t>
            </a:r>
          </a:p>
          <a:p>
            <a:pPr marL="285750" indent="-285750">
              <a:buClr>
                <a:srgbClr val="E38526"/>
              </a:buClr>
              <a:buFont typeface="Arial" panose="020B0604020202020204" pitchFamily="34" charset="0"/>
              <a:buChar char="•"/>
            </a:pPr>
            <a:r>
              <a:rPr lang="en-US" sz="2000" b="1">
                <a:solidFill>
                  <a:schemeClr val="tx1">
                    <a:lumMod val="50000"/>
                  </a:schemeClr>
                </a:solidFill>
                <a:effectLst/>
              </a:rPr>
              <a:t>Updates </a:t>
            </a:r>
            <a:r>
              <a:rPr lang="en-US" sz="2000">
                <a:solidFill>
                  <a:schemeClr val="tx1">
                    <a:lumMod val="50000"/>
                  </a:schemeClr>
                </a:solidFill>
                <a:effectLst/>
              </a:rPr>
              <a:t>– Important </a:t>
            </a:r>
            <a:r>
              <a:rPr lang="en-US" sz="2000" err="1">
                <a:solidFill>
                  <a:schemeClr val="tx1">
                    <a:lumMod val="50000"/>
                  </a:schemeClr>
                </a:solidFill>
                <a:effectLst/>
              </a:rPr>
              <a:t>ClassWallet</a:t>
            </a:r>
            <a:r>
              <a:rPr lang="en-US" sz="2000">
                <a:solidFill>
                  <a:schemeClr val="tx1">
                    <a:lumMod val="50000"/>
                  </a:schemeClr>
                </a:solidFill>
                <a:effectLst/>
              </a:rPr>
              <a:t> system notifications </a:t>
            </a:r>
          </a:p>
          <a:p>
            <a:pPr marL="285750" indent="-285750">
              <a:buClr>
                <a:srgbClr val="E38526"/>
              </a:buClr>
              <a:buFont typeface="Arial" panose="020B0604020202020204" pitchFamily="34" charset="0"/>
              <a:buChar char="•"/>
            </a:pPr>
            <a:r>
              <a:rPr lang="en-US" sz="2000" b="1">
                <a:solidFill>
                  <a:schemeClr val="tx1">
                    <a:lumMod val="50000"/>
                  </a:schemeClr>
                </a:solidFill>
                <a:effectLst/>
              </a:rPr>
              <a:t>Balance </a:t>
            </a:r>
            <a:r>
              <a:rPr lang="en-US" sz="2000">
                <a:solidFill>
                  <a:schemeClr val="tx1">
                    <a:lumMod val="50000"/>
                  </a:schemeClr>
                </a:solidFill>
                <a:effectLst/>
              </a:rPr>
              <a:t>– View your balance </a:t>
            </a:r>
          </a:p>
          <a:p>
            <a:pPr marL="285750" indent="-285750">
              <a:buClr>
                <a:srgbClr val="E38526"/>
              </a:buClr>
              <a:buFont typeface="Arial" panose="020B0604020202020204" pitchFamily="34" charset="0"/>
              <a:buChar char="•"/>
            </a:pPr>
            <a:r>
              <a:rPr lang="en-US" sz="2000" b="1">
                <a:solidFill>
                  <a:schemeClr val="tx1">
                    <a:lumMod val="50000"/>
                  </a:schemeClr>
                </a:solidFill>
                <a:effectLst/>
              </a:rPr>
              <a:t>Pay Vendor </a:t>
            </a:r>
            <a:r>
              <a:rPr lang="en-US" sz="2000">
                <a:solidFill>
                  <a:schemeClr val="tx1">
                    <a:lumMod val="50000"/>
                  </a:schemeClr>
                </a:solidFill>
                <a:effectLst/>
              </a:rPr>
              <a:t>– Issue a direct payment to approved registered service providers </a:t>
            </a:r>
          </a:p>
          <a:p>
            <a:pPr marL="285750" indent="-285750">
              <a:buClr>
                <a:srgbClr val="E38526"/>
              </a:buClr>
              <a:buFont typeface="Arial" panose="020B0604020202020204" pitchFamily="34" charset="0"/>
              <a:buChar char="•"/>
            </a:pPr>
            <a:r>
              <a:rPr lang="en-US" sz="2000" b="1">
                <a:solidFill>
                  <a:schemeClr val="tx1">
                    <a:lumMod val="50000"/>
                  </a:schemeClr>
                </a:solidFill>
                <a:effectLst/>
              </a:rPr>
              <a:t>Reports </a:t>
            </a:r>
            <a:r>
              <a:rPr lang="en-US" sz="2000">
                <a:solidFill>
                  <a:schemeClr val="tx1">
                    <a:lumMod val="50000"/>
                  </a:schemeClr>
                </a:solidFill>
                <a:effectLst/>
              </a:rPr>
              <a:t>– View funds received and all order details</a:t>
            </a:r>
          </a:p>
          <a:p>
            <a:pPr marL="285750" indent="-285750">
              <a:buClr>
                <a:srgbClr val="E38526"/>
              </a:buClr>
              <a:buFont typeface="Arial" panose="020B0604020202020204" pitchFamily="34" charset="0"/>
              <a:buChar char="•"/>
            </a:pPr>
            <a:r>
              <a:rPr lang="en-US" sz="2000" b="1">
                <a:solidFill>
                  <a:schemeClr val="tx1">
                    <a:lumMod val="50000"/>
                  </a:schemeClr>
                </a:solidFill>
                <a:effectLst/>
              </a:rPr>
              <a:t>Support </a:t>
            </a:r>
            <a:r>
              <a:rPr lang="en-US" sz="2000">
                <a:solidFill>
                  <a:schemeClr val="tx1">
                    <a:lumMod val="50000"/>
                  </a:schemeClr>
                </a:solidFill>
                <a:effectLst/>
              </a:rPr>
              <a:t>– Find training videos, FAQs or contact Support</a:t>
            </a:r>
          </a:p>
          <a:p>
            <a:pPr marL="285750" indent="-285750">
              <a:buClr>
                <a:srgbClr val="E38526"/>
              </a:buClr>
              <a:buFont typeface="Arial" panose="020B0604020202020204" pitchFamily="34" charset="0"/>
              <a:buChar char="•"/>
            </a:pPr>
            <a:r>
              <a:rPr lang="en-US" sz="2000" b="1">
                <a:solidFill>
                  <a:schemeClr val="tx1">
                    <a:lumMod val="50000"/>
                  </a:schemeClr>
                </a:solidFill>
                <a:effectLst/>
              </a:rPr>
              <a:t>Account Settings </a:t>
            </a:r>
            <a:r>
              <a:rPr lang="en-US" sz="2000">
                <a:solidFill>
                  <a:schemeClr val="tx1">
                    <a:lumMod val="50000"/>
                  </a:schemeClr>
                </a:solidFill>
                <a:effectLst/>
              </a:rPr>
              <a:t>– Edit basic info, update your password or security question and answer</a:t>
            </a:r>
          </a:p>
        </p:txBody>
      </p:sp>
    </p:spTree>
    <p:extLst>
      <p:ext uri="{BB962C8B-B14F-4D97-AF65-F5344CB8AC3E}">
        <p14:creationId xmlns:p14="http://schemas.microsoft.com/office/powerpoint/2010/main" val="265481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latin typeface="Segoe UI Semibold"/>
                <a:cs typeface="Segoe UI Semibold"/>
              </a:rPr>
              <a:t>Processing Vendor Payments</a:t>
            </a:r>
            <a:endParaRPr lang="en-US"/>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
        <p:nvSpPr>
          <p:cNvPr id="12" name="TextBox 11">
            <a:extLst>
              <a:ext uri="{FF2B5EF4-FFF2-40B4-BE49-F238E27FC236}">
                <a16:creationId xmlns:a16="http://schemas.microsoft.com/office/drawing/2014/main" id="{A834DBFC-2787-ACF9-2B32-C555F4F3AA2D}"/>
              </a:ext>
            </a:extLst>
          </p:cNvPr>
          <p:cNvSpPr txBox="1"/>
          <p:nvPr/>
        </p:nvSpPr>
        <p:spPr>
          <a:xfrm>
            <a:off x="421969" y="1372582"/>
            <a:ext cx="11516745" cy="830997"/>
          </a:xfrm>
          <a:prstGeom prst="rect">
            <a:avLst/>
          </a:prstGeom>
          <a:noFill/>
        </p:spPr>
        <p:txBody>
          <a:bodyPr wrap="square">
            <a:spAutoFit/>
          </a:bodyPr>
          <a:lstStyle/>
          <a:p>
            <a:r>
              <a:rPr lang="en-US" sz="2400">
                <a:solidFill>
                  <a:schemeClr val="tx1">
                    <a:lumMod val="50000"/>
                  </a:schemeClr>
                </a:solidFill>
              </a:rPr>
              <a:t>All EANS-II transactions must be processed through the ‘Pay Vendor’ feature in </a:t>
            </a:r>
            <a:r>
              <a:rPr lang="en-US" sz="2400" err="1">
                <a:solidFill>
                  <a:schemeClr val="tx1">
                    <a:lumMod val="50000"/>
                  </a:schemeClr>
                </a:solidFill>
              </a:rPr>
              <a:t>ClassWallet</a:t>
            </a:r>
            <a:r>
              <a:rPr lang="en-US" sz="2400">
                <a:solidFill>
                  <a:schemeClr val="tx1">
                    <a:lumMod val="50000"/>
                  </a:schemeClr>
                </a:solidFill>
              </a:rPr>
              <a:t>, which can be easily accessed via the home page. </a:t>
            </a:r>
          </a:p>
        </p:txBody>
      </p:sp>
      <p:pic>
        <p:nvPicPr>
          <p:cNvPr id="5" name="Picture 4" descr="Pay vendor">
            <a:extLst>
              <a:ext uri="{FF2B5EF4-FFF2-40B4-BE49-F238E27FC236}">
                <a16:creationId xmlns:a16="http://schemas.microsoft.com/office/drawing/2014/main" id="{36ED1787-34EC-0BB5-03D2-7494EB3BB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37" y="2961120"/>
            <a:ext cx="6597383" cy="1877813"/>
          </a:xfrm>
          <a:prstGeom prst="rect">
            <a:avLst/>
          </a:prstGeom>
        </p:spPr>
      </p:pic>
    </p:spTree>
    <p:extLst>
      <p:ext uri="{BB962C8B-B14F-4D97-AF65-F5344CB8AC3E}">
        <p14:creationId xmlns:p14="http://schemas.microsoft.com/office/powerpoint/2010/main" val="236255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latin typeface="Segoe UI Semibold"/>
                <a:cs typeface="Segoe UI Semibold"/>
              </a:rPr>
              <a:t>Processing Vendor Payments</a:t>
            </a:r>
            <a:endParaRPr lang="en-US"/>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
        <p:nvSpPr>
          <p:cNvPr id="12" name="TextBox 11">
            <a:extLst>
              <a:ext uri="{FF2B5EF4-FFF2-40B4-BE49-F238E27FC236}">
                <a16:creationId xmlns:a16="http://schemas.microsoft.com/office/drawing/2014/main" id="{A834DBFC-2787-ACF9-2B32-C555F4F3AA2D}"/>
              </a:ext>
            </a:extLst>
          </p:cNvPr>
          <p:cNvSpPr txBox="1"/>
          <p:nvPr/>
        </p:nvSpPr>
        <p:spPr>
          <a:xfrm>
            <a:off x="421969" y="1372582"/>
            <a:ext cx="11516745" cy="830997"/>
          </a:xfrm>
          <a:prstGeom prst="rect">
            <a:avLst/>
          </a:prstGeom>
          <a:noFill/>
        </p:spPr>
        <p:txBody>
          <a:bodyPr wrap="square">
            <a:spAutoFit/>
          </a:bodyPr>
          <a:lstStyle/>
          <a:p>
            <a:r>
              <a:rPr lang="en-US" sz="2400">
                <a:solidFill>
                  <a:schemeClr val="tx1">
                    <a:lumMod val="50000"/>
                  </a:schemeClr>
                </a:solidFill>
              </a:rPr>
              <a:t>Once in the ‘Pay Vendor’ feature, select the appropriate vendor from the list of approved EANS vendors and click ‘Next’.  </a:t>
            </a:r>
          </a:p>
        </p:txBody>
      </p:sp>
      <p:pic>
        <p:nvPicPr>
          <p:cNvPr id="3" name="Picture 2" descr="Who do you want to pay?">
            <a:extLst>
              <a:ext uri="{FF2B5EF4-FFF2-40B4-BE49-F238E27FC236}">
                <a16:creationId xmlns:a16="http://schemas.microsoft.com/office/drawing/2014/main" id="{66A0B2A1-62B2-B199-D4B5-239413733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456" y="2391884"/>
            <a:ext cx="6911087" cy="3776161"/>
          </a:xfrm>
          <a:prstGeom prst="rect">
            <a:avLst/>
          </a:prstGeom>
        </p:spPr>
      </p:pic>
    </p:spTree>
    <p:extLst>
      <p:ext uri="{BB962C8B-B14F-4D97-AF65-F5344CB8AC3E}">
        <p14:creationId xmlns:p14="http://schemas.microsoft.com/office/powerpoint/2010/main" val="15865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latin typeface="Segoe UI Semibold"/>
                <a:cs typeface="Segoe UI Semibold"/>
              </a:rPr>
              <a:t>Processing Vendor Payments</a:t>
            </a:r>
            <a:endParaRPr lang="en-US"/>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pic>
        <p:nvPicPr>
          <p:cNvPr id="15" name="Picture 14" descr="Sample Vendor">
            <a:extLst>
              <a:ext uri="{FF2B5EF4-FFF2-40B4-BE49-F238E27FC236}">
                <a16:creationId xmlns:a16="http://schemas.microsoft.com/office/drawing/2014/main" id="{54041CB5-2913-8D05-1C0E-429BF28C0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890" y="1133741"/>
            <a:ext cx="6003825" cy="5057698"/>
          </a:xfrm>
          <a:prstGeom prst="rect">
            <a:avLst/>
          </a:prstGeom>
        </p:spPr>
      </p:pic>
      <p:sp>
        <p:nvSpPr>
          <p:cNvPr id="16" name="Rectangle 15">
            <a:extLst>
              <a:ext uri="{FF2B5EF4-FFF2-40B4-BE49-F238E27FC236}">
                <a16:creationId xmlns:a16="http://schemas.microsoft.com/office/drawing/2014/main" id="{B75D67C5-2478-EEAC-BD9E-C9045D0D62A5}"/>
              </a:ext>
            </a:extLst>
          </p:cNvPr>
          <p:cNvSpPr/>
          <p:nvPr/>
        </p:nvSpPr>
        <p:spPr>
          <a:xfrm>
            <a:off x="5934890" y="1133741"/>
            <a:ext cx="5753527" cy="456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2">
                    <a:lumMod val="50000"/>
                  </a:schemeClr>
                </a:solidFill>
              </a:rPr>
              <a:t>Sample Vendor</a:t>
            </a:r>
          </a:p>
        </p:txBody>
      </p:sp>
      <p:sp>
        <p:nvSpPr>
          <p:cNvPr id="12" name="TextBox 11">
            <a:extLst>
              <a:ext uri="{FF2B5EF4-FFF2-40B4-BE49-F238E27FC236}">
                <a16:creationId xmlns:a16="http://schemas.microsoft.com/office/drawing/2014/main" id="{A834DBFC-2787-ACF9-2B32-C555F4F3AA2D}"/>
              </a:ext>
            </a:extLst>
          </p:cNvPr>
          <p:cNvSpPr txBox="1"/>
          <p:nvPr/>
        </p:nvSpPr>
        <p:spPr>
          <a:xfrm>
            <a:off x="421969" y="1372582"/>
            <a:ext cx="6442657" cy="4801314"/>
          </a:xfrm>
          <a:prstGeom prst="rect">
            <a:avLst/>
          </a:prstGeom>
          <a:noFill/>
        </p:spPr>
        <p:txBody>
          <a:bodyPr wrap="square">
            <a:spAutoFit/>
          </a:bodyPr>
          <a:lstStyle/>
          <a:p>
            <a:r>
              <a:rPr lang="en-US" sz="2400">
                <a:solidFill>
                  <a:schemeClr val="tx1">
                    <a:lumMod val="50000"/>
                  </a:schemeClr>
                </a:solidFill>
              </a:rPr>
              <a:t>Enter the amount indicated on the invoice in the ‘Enter Payment Amount’ field and click ‘Next’. </a:t>
            </a:r>
          </a:p>
          <a:p>
            <a:endParaRPr lang="en-US" sz="2400">
              <a:solidFill>
                <a:schemeClr val="tx1">
                  <a:lumMod val="50000"/>
                </a:schemeClr>
              </a:solidFill>
            </a:endParaRPr>
          </a:p>
          <a:p>
            <a:r>
              <a:rPr lang="en-US" sz="2400">
                <a:solidFill>
                  <a:schemeClr val="tx1">
                    <a:lumMod val="50000"/>
                  </a:schemeClr>
                </a:solidFill>
              </a:rPr>
              <a:t>Please note: The ‘Amount to Vendor’ field will automatically adjust for the 2.5% transaction processing fee that is assumed by the vendor. </a:t>
            </a:r>
          </a:p>
          <a:p>
            <a:endParaRPr lang="en-US" sz="2400">
              <a:solidFill>
                <a:schemeClr val="tx1">
                  <a:lumMod val="50000"/>
                </a:schemeClr>
              </a:solidFill>
            </a:endParaRPr>
          </a:p>
          <a:p>
            <a:r>
              <a:rPr lang="en-US" sz="2400">
                <a:solidFill>
                  <a:schemeClr val="tx1">
                    <a:lumMod val="50000"/>
                  </a:schemeClr>
                </a:solidFill>
              </a:rPr>
              <a:t>This fee may already be reflected on the provider’s invoice. Either way, do not adjust the payment amount, simply enter the amount invoiced by the vendor. </a:t>
            </a:r>
          </a:p>
          <a:p>
            <a:r>
              <a:rPr lang="en-US"/>
              <a:t> </a:t>
            </a:r>
            <a:endParaRPr lang="en-US" sz="2400"/>
          </a:p>
        </p:txBody>
      </p:sp>
    </p:spTree>
    <p:extLst>
      <p:ext uri="{BB962C8B-B14F-4D97-AF65-F5344CB8AC3E}">
        <p14:creationId xmlns:p14="http://schemas.microsoft.com/office/powerpoint/2010/main" val="254322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latin typeface="Segoe UI Semibold"/>
                <a:cs typeface="Segoe UI Semibold"/>
              </a:rPr>
              <a:t>Processing Vendor Payments</a:t>
            </a:r>
            <a:endParaRPr lang="en-US"/>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
        <p:nvSpPr>
          <p:cNvPr id="12" name="TextBox 11">
            <a:extLst>
              <a:ext uri="{FF2B5EF4-FFF2-40B4-BE49-F238E27FC236}">
                <a16:creationId xmlns:a16="http://schemas.microsoft.com/office/drawing/2014/main" id="{A834DBFC-2787-ACF9-2B32-C555F4F3AA2D}"/>
              </a:ext>
            </a:extLst>
          </p:cNvPr>
          <p:cNvSpPr txBox="1"/>
          <p:nvPr/>
        </p:nvSpPr>
        <p:spPr>
          <a:xfrm>
            <a:off x="421969" y="1372582"/>
            <a:ext cx="11516745" cy="830997"/>
          </a:xfrm>
          <a:prstGeom prst="rect">
            <a:avLst/>
          </a:prstGeom>
          <a:noFill/>
        </p:spPr>
        <p:txBody>
          <a:bodyPr wrap="square">
            <a:spAutoFit/>
          </a:bodyPr>
          <a:lstStyle/>
          <a:p>
            <a:r>
              <a:rPr lang="en-US" sz="2400">
                <a:solidFill>
                  <a:schemeClr val="tx1">
                    <a:lumMod val="50000"/>
                  </a:schemeClr>
                </a:solidFill>
              </a:rPr>
              <a:t>Upload all associated invoices and documentation provided by the vendor and click ‘Next’. Acceptable file types are: .PDF,  .JPEG, and .PNG.</a:t>
            </a:r>
          </a:p>
        </p:txBody>
      </p:sp>
      <p:pic>
        <p:nvPicPr>
          <p:cNvPr id="10" name="Picture 9" descr="Drag your receipts or other documentation here to upload or click browse">
            <a:extLst>
              <a:ext uri="{FF2B5EF4-FFF2-40B4-BE49-F238E27FC236}">
                <a16:creationId xmlns:a16="http://schemas.microsoft.com/office/drawing/2014/main" id="{1AC67E59-4F9F-52C3-328B-B47EE274D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397" y="2111246"/>
            <a:ext cx="10093663" cy="3910729"/>
          </a:xfrm>
          <a:prstGeom prst="rect">
            <a:avLst/>
          </a:prstGeom>
        </p:spPr>
      </p:pic>
    </p:spTree>
    <p:extLst>
      <p:ext uri="{BB962C8B-B14F-4D97-AF65-F5344CB8AC3E}">
        <p14:creationId xmlns:p14="http://schemas.microsoft.com/office/powerpoint/2010/main" val="275210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latin typeface="Segoe UI Semibold"/>
                <a:cs typeface="Segoe UI Semibold"/>
              </a:rPr>
              <a:t>Processing Vendor Payments</a:t>
            </a:r>
            <a:endParaRPr lang="en-US"/>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
        <p:nvSpPr>
          <p:cNvPr id="12" name="TextBox 11">
            <a:extLst>
              <a:ext uri="{FF2B5EF4-FFF2-40B4-BE49-F238E27FC236}">
                <a16:creationId xmlns:a16="http://schemas.microsoft.com/office/drawing/2014/main" id="{A834DBFC-2787-ACF9-2B32-C555F4F3AA2D}"/>
              </a:ext>
            </a:extLst>
          </p:cNvPr>
          <p:cNvSpPr txBox="1"/>
          <p:nvPr/>
        </p:nvSpPr>
        <p:spPr>
          <a:xfrm>
            <a:off x="421969" y="1372582"/>
            <a:ext cx="11516745" cy="461665"/>
          </a:xfrm>
          <a:prstGeom prst="rect">
            <a:avLst/>
          </a:prstGeom>
          <a:noFill/>
        </p:spPr>
        <p:txBody>
          <a:bodyPr wrap="square">
            <a:spAutoFit/>
          </a:bodyPr>
          <a:lstStyle/>
          <a:p>
            <a:r>
              <a:rPr lang="en-US" sz="2400">
                <a:solidFill>
                  <a:schemeClr val="tx1">
                    <a:lumMod val="50000"/>
                  </a:schemeClr>
                </a:solidFill>
              </a:rPr>
              <a:t>Select which ‘purse’ will fund the transaction, as applicable, and click ‘Next’. </a:t>
            </a:r>
          </a:p>
        </p:txBody>
      </p:sp>
      <p:pic>
        <p:nvPicPr>
          <p:cNvPr id="5" name="Picture 4" descr="Choose which purse will fund the transaction">
            <a:extLst>
              <a:ext uri="{FF2B5EF4-FFF2-40B4-BE49-F238E27FC236}">
                <a16:creationId xmlns:a16="http://schemas.microsoft.com/office/drawing/2014/main" id="{623FBEE6-4509-2CC8-47CC-C7FE3579F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179" y="1951939"/>
            <a:ext cx="6195642" cy="4404411"/>
          </a:xfrm>
          <a:prstGeom prst="rect">
            <a:avLst/>
          </a:prstGeom>
        </p:spPr>
      </p:pic>
    </p:spTree>
    <p:extLst>
      <p:ext uri="{BB962C8B-B14F-4D97-AF65-F5344CB8AC3E}">
        <p14:creationId xmlns:p14="http://schemas.microsoft.com/office/powerpoint/2010/main" val="1749951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latin typeface="Segoe UI Semibold"/>
                <a:cs typeface="Segoe UI Semibold"/>
              </a:rPr>
              <a:t>Processing Vendor Payments</a:t>
            </a:r>
            <a:endParaRPr lang="en-US"/>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
        <p:nvSpPr>
          <p:cNvPr id="5" name="TextBox 4">
            <a:extLst>
              <a:ext uri="{FF2B5EF4-FFF2-40B4-BE49-F238E27FC236}">
                <a16:creationId xmlns:a16="http://schemas.microsoft.com/office/drawing/2014/main" id="{F9CE9E83-604C-066B-E585-1DBDE4694D0E}"/>
              </a:ext>
            </a:extLst>
          </p:cNvPr>
          <p:cNvSpPr txBox="1"/>
          <p:nvPr/>
        </p:nvSpPr>
        <p:spPr>
          <a:xfrm>
            <a:off x="421969" y="1372582"/>
            <a:ext cx="5939074" cy="461665"/>
          </a:xfrm>
          <a:prstGeom prst="rect">
            <a:avLst/>
          </a:prstGeom>
          <a:noFill/>
        </p:spPr>
        <p:txBody>
          <a:bodyPr wrap="square">
            <a:spAutoFit/>
          </a:bodyPr>
          <a:lstStyle/>
          <a:p>
            <a:r>
              <a:rPr lang="en-US" sz="2400">
                <a:solidFill>
                  <a:schemeClr val="tx1">
                    <a:lumMod val="50000"/>
                  </a:schemeClr>
                </a:solidFill>
              </a:rPr>
              <a:t>Select the appropriate expense categories.</a:t>
            </a:r>
          </a:p>
        </p:txBody>
      </p:sp>
      <p:pic>
        <p:nvPicPr>
          <p:cNvPr id="9" name="Picture 8" descr="Please select your expense category">
            <a:extLst>
              <a:ext uri="{FF2B5EF4-FFF2-40B4-BE49-F238E27FC236}">
                <a16:creationId xmlns:a16="http://schemas.microsoft.com/office/drawing/2014/main" id="{2544945F-62F5-5F96-8625-421EA84DE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0" y="2109856"/>
            <a:ext cx="4064000" cy="3911600"/>
          </a:xfrm>
          <a:prstGeom prst="rect">
            <a:avLst/>
          </a:prstGeom>
        </p:spPr>
      </p:pic>
    </p:spTree>
    <p:extLst>
      <p:ext uri="{BB962C8B-B14F-4D97-AF65-F5344CB8AC3E}">
        <p14:creationId xmlns:p14="http://schemas.microsoft.com/office/powerpoint/2010/main" val="2125148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descr="Webinar Contents Page&#10;">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CONTENTS</a:t>
            </a:r>
            <a:endParaRPr kumimoji="0" lang="zh-CN" altLang="en-US" sz="32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18" name="Group 17" descr="Click to go to ESSER Fund: General Information slides"/>
          <p:cNvGrpSpPr/>
          <p:nvPr/>
        </p:nvGrpSpPr>
        <p:grpSpPr>
          <a:xfrm>
            <a:off x="3061064" y="652816"/>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 uri="{C183D7F6-B498-43B3-948B-1728B52AA6E4}">
                  <adec:decorative xmlns:adec="http://schemas.microsoft.com/office/drawing/2017/decorative" val="1"/>
                </a:ext>
              </a:extLst>
            </p:cNvPr>
            <p:cNvSpPr/>
            <p:nvPr/>
          </p:nvSpPr>
          <p:spPr>
            <a:xfrm>
              <a:off x="3061064" y="188784"/>
              <a:ext cx="809458" cy="8094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01</a:t>
              </a:r>
              <a:endParaRPr lang="zh-CN" altLang="en-US" sz="3200">
                <a:latin typeface="Segoe SemiBold" panose="020B0703040204020203" pitchFamily="34" charset="0"/>
                <a:cs typeface="Segoe SemiBold" panose="020B0703040204020203" pitchFamily="34" charset="0"/>
              </a:endParaRPr>
            </a:p>
          </p:txBody>
        </p:sp>
        <p:sp>
          <p:nvSpPr>
            <p:cNvPr id="9" name="文本框 8" descr="ESSER FUND: General Information">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latin typeface="Segoe SemiBold"/>
                  <a:ea typeface="Segoe UI Black"/>
                </a:rPr>
                <a:t>EANS-II Program</a:t>
              </a:r>
              <a:endParaRPr lang="zh-CN" altLang="en-US" sz="3600">
                <a:solidFill>
                  <a:schemeClr val="accent1">
                    <a:lumMod val="50000"/>
                  </a:schemeClr>
                </a:solidFill>
              </a:endParaRPr>
            </a:p>
          </p:txBody>
        </p:sp>
      </p:grpSp>
      <p:grpSp>
        <p:nvGrpSpPr>
          <p:cNvPr id="21" name="Group 20" descr="Click to go to Uses: Allowable/Unallowable Information slides"/>
          <p:cNvGrpSpPr/>
          <p:nvPr/>
        </p:nvGrpSpPr>
        <p:grpSpPr>
          <a:xfrm>
            <a:off x="3061063" y="1873080"/>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 uri="{C183D7F6-B498-43B3-948B-1728B52AA6E4}">
                  <adec:decorative xmlns:adec="http://schemas.microsoft.com/office/drawing/2017/decorative" val="1"/>
                </a:ext>
              </a:extLst>
            </p:cNvPr>
            <p:cNvSpPr/>
            <p:nvPr/>
          </p:nvSpPr>
          <p:spPr>
            <a:xfrm>
              <a:off x="3061063" y="1873080"/>
              <a:ext cx="809459" cy="8094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02</a:t>
              </a:r>
              <a:endParaRPr lang="zh-CN" altLang="en-US" sz="3200">
                <a:latin typeface="Segoe SemiBold" panose="020B0703040204020203" pitchFamily="34" charset="0"/>
                <a:cs typeface="Segoe SemiBold" panose="020B0703040204020203" pitchFamily="34" charset="0"/>
              </a:endParaRPr>
            </a:p>
          </p:txBody>
        </p:sp>
        <p:sp>
          <p:nvSpPr>
            <p:cNvPr id="11" name="文本框 10" descr="Uses: Allowable/Unallowable">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latin typeface="Segoe SemiBold"/>
                  <a:ea typeface="Segoe UI Black"/>
                </a:rPr>
                <a:t>EANS Vendors</a:t>
              </a:r>
              <a:endParaRPr lang="zh-CN" altLang="en-US" sz="3600">
                <a:solidFill>
                  <a:schemeClr val="accent1">
                    <a:lumMod val="50000"/>
                  </a:schemeClr>
                </a:solidFill>
              </a:endParaRPr>
            </a:p>
          </p:txBody>
        </p:sp>
      </p:grpSp>
      <p:grpSp>
        <p:nvGrpSpPr>
          <p:cNvPr id="22" name="Group 21" descr="Click to go to Equitable Participation of Private Schools Slides &#10;"/>
          <p:cNvGrpSpPr/>
          <p:nvPr/>
        </p:nvGrpSpPr>
        <p:grpSpPr>
          <a:xfrm>
            <a:off x="3061062" y="3066316"/>
            <a:ext cx="8839201" cy="809459"/>
            <a:chOff x="3061062" y="3110799"/>
            <a:chExt cx="8839201" cy="809459"/>
          </a:xfrm>
        </p:grpSpPr>
        <p:sp>
          <p:nvSpPr>
            <p:cNvPr id="12" name="矩形 11">
              <a:extLst>
                <a:ext uri="{FF2B5EF4-FFF2-40B4-BE49-F238E27FC236}">
                  <a16:creationId xmlns:a16="http://schemas.microsoft.com/office/drawing/2014/main" id="{8EED5C95-0E4E-4512-8773-6CA4934A6C58}"/>
                </a:ext>
                <a:ext uri="{C183D7F6-B498-43B3-948B-1728B52AA6E4}">
                  <adec:decorative xmlns:adec="http://schemas.microsoft.com/office/drawing/2017/decorative" val="1"/>
                </a:ext>
              </a:extLst>
            </p:cNvPr>
            <p:cNvSpPr/>
            <p:nvPr/>
          </p:nvSpPr>
          <p:spPr>
            <a:xfrm>
              <a:off x="3061062" y="3110799"/>
              <a:ext cx="809459" cy="8094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03</a:t>
              </a:r>
              <a:endParaRPr lang="zh-CN" altLang="en-US" sz="3200">
                <a:latin typeface="Segoe SemiBold" panose="020B0703040204020203" pitchFamily="34" charset="0"/>
                <a:cs typeface="Segoe SemiBold" panose="020B0703040204020203" pitchFamily="34" charset="0"/>
              </a:endParaRPr>
            </a:p>
          </p:txBody>
        </p:sp>
        <p:sp>
          <p:nvSpPr>
            <p:cNvPr id="13" name="文本框 12" descr="Click to go to Equitable Participation of Private Schools Slides&#10;">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err="1">
                  <a:solidFill>
                    <a:schemeClr val="accent1">
                      <a:lumMod val="50000"/>
                    </a:schemeClr>
                  </a:solidFill>
                  <a:latin typeface="Segoe SemiBold"/>
                  <a:ea typeface="Segoe UI Black"/>
                </a:rPr>
                <a:t>ClassWallet</a:t>
              </a:r>
              <a:r>
                <a:rPr lang="en-US" altLang="zh-CN" sz="3600">
                  <a:solidFill>
                    <a:schemeClr val="accent1">
                      <a:lumMod val="50000"/>
                    </a:schemeClr>
                  </a:solidFill>
                  <a:latin typeface="Segoe SemiBold"/>
                  <a:ea typeface="Segoe UI Black"/>
                </a:rPr>
                <a:t> Onboarding</a:t>
              </a:r>
              <a:endParaRPr lang="zh-CN" altLang="en-US" sz="3600">
                <a:solidFill>
                  <a:schemeClr val="accent1">
                    <a:lumMod val="50000"/>
                  </a:schemeClr>
                </a:solidFill>
              </a:endParaRPr>
            </a:p>
          </p:txBody>
        </p:sp>
      </p:grpSp>
      <p:grpSp>
        <p:nvGrpSpPr>
          <p:cNvPr id="23" name="Group 22" descr="Four in yellow square"/>
          <p:cNvGrpSpPr/>
          <p:nvPr/>
        </p:nvGrpSpPr>
        <p:grpSpPr>
          <a:xfrm>
            <a:off x="3061061" y="4259553"/>
            <a:ext cx="8839202" cy="809459"/>
            <a:chOff x="3061061" y="4335544"/>
            <a:chExt cx="8839202" cy="809459"/>
          </a:xfrm>
        </p:grpSpPr>
        <p:sp>
          <p:nvSpPr>
            <p:cNvPr id="14" name="矩形 13">
              <a:extLst>
                <a:ext uri="{FF2B5EF4-FFF2-40B4-BE49-F238E27FC236}">
                  <a16:creationId xmlns:a16="http://schemas.microsoft.com/office/drawing/2014/main" id="{DF81D714-3905-427B-B5F8-783DEB3D0A2D}"/>
                </a:ext>
                <a:ext uri="{C183D7F6-B498-43B3-948B-1728B52AA6E4}">
                  <adec:decorative xmlns:adec="http://schemas.microsoft.com/office/drawing/2017/decorative" val="1"/>
                </a:ext>
              </a:extLst>
            </p:cNvPr>
            <p:cNvSpPr/>
            <p:nvPr/>
          </p:nvSpPr>
          <p:spPr>
            <a:xfrm>
              <a:off x="3061061" y="4335544"/>
              <a:ext cx="809459" cy="8094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04</a:t>
              </a:r>
              <a:endParaRPr lang="zh-CN" altLang="en-US" sz="3200">
                <a:latin typeface="Segoe SemiBold" panose="020B0703040204020203" pitchFamily="34" charset="0"/>
                <a:cs typeface="Segoe SemiBold" panose="020B0703040204020203" pitchFamily="34" charset="0"/>
              </a:endParaRPr>
            </a:p>
          </p:txBody>
        </p:sp>
        <p:sp>
          <p:nvSpPr>
            <p:cNvPr id="15" name="文本框 14" descr="Grant application&#10;">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latin typeface="Segoe SemiBold"/>
                  <a:ea typeface="Segoe UI Black"/>
                </a:rPr>
                <a:t>Q&amp;A</a:t>
              </a:r>
              <a:endParaRPr lang="zh-CN" altLang="en-US" sz="3600">
                <a:solidFill>
                  <a:schemeClr val="accent1">
                    <a:lumMod val="50000"/>
                  </a:schemeClr>
                </a:solidFill>
              </a:endParaRPr>
            </a:p>
          </p:txBody>
        </p:sp>
      </p:grpSp>
    </p:spTree>
    <p:extLst>
      <p:ext uri="{BB962C8B-B14F-4D97-AF65-F5344CB8AC3E}">
        <p14:creationId xmlns:p14="http://schemas.microsoft.com/office/powerpoint/2010/main" val="321881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latin typeface="Segoe UI Semibold"/>
                <a:cs typeface="Segoe UI Semibold"/>
              </a:rPr>
              <a:t>Processing Vendor Payments</a:t>
            </a:r>
            <a:endParaRPr lang="en-US"/>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pic>
        <p:nvPicPr>
          <p:cNvPr id="8" name="Picture 7" descr="Please add comments or description">
            <a:extLst>
              <a:ext uri="{FF2B5EF4-FFF2-40B4-BE49-F238E27FC236}">
                <a16:creationId xmlns:a16="http://schemas.microsoft.com/office/drawing/2014/main" id="{0BDCF65F-FBE1-F4BA-2719-76354C27E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83" y="1657545"/>
            <a:ext cx="6279951" cy="4010090"/>
          </a:xfrm>
          <a:prstGeom prst="rect">
            <a:avLst/>
          </a:prstGeom>
        </p:spPr>
      </p:pic>
      <p:sp>
        <p:nvSpPr>
          <p:cNvPr id="5" name="TextBox 4">
            <a:extLst>
              <a:ext uri="{FF2B5EF4-FFF2-40B4-BE49-F238E27FC236}">
                <a16:creationId xmlns:a16="http://schemas.microsoft.com/office/drawing/2014/main" id="{F9CE9E83-604C-066B-E585-1DBDE4694D0E}"/>
              </a:ext>
            </a:extLst>
          </p:cNvPr>
          <p:cNvSpPr txBox="1"/>
          <p:nvPr/>
        </p:nvSpPr>
        <p:spPr>
          <a:xfrm>
            <a:off x="421969" y="1293069"/>
            <a:ext cx="6177614" cy="6001643"/>
          </a:xfrm>
          <a:prstGeom prst="rect">
            <a:avLst/>
          </a:prstGeom>
          <a:noFill/>
        </p:spPr>
        <p:txBody>
          <a:bodyPr wrap="square">
            <a:spAutoFit/>
          </a:bodyPr>
          <a:lstStyle/>
          <a:p>
            <a:r>
              <a:rPr lang="en-US" sz="2300">
                <a:solidFill>
                  <a:schemeClr val="tx1">
                    <a:lumMod val="50000"/>
                  </a:schemeClr>
                </a:solidFill>
              </a:rPr>
              <a:t>In the ‘Comments or Description’ box at the bottom of the screen, enter a brief description of how the request is tied to an initiative to prevent, prepare for, and respond to the pandemic. </a:t>
            </a:r>
          </a:p>
          <a:p>
            <a:endParaRPr lang="en-US" sz="2300">
              <a:solidFill>
                <a:schemeClr val="tx1">
                  <a:lumMod val="50000"/>
                </a:schemeClr>
              </a:solidFill>
            </a:endParaRPr>
          </a:p>
          <a:p>
            <a:r>
              <a:rPr lang="en-US" sz="2300">
                <a:solidFill>
                  <a:schemeClr val="tx1">
                    <a:lumMod val="50000"/>
                  </a:schemeClr>
                </a:solidFill>
              </a:rPr>
              <a:t>Please note: If the description is incomplete or insufficient, reviewers cannot determine if an expense is allowable, which may cause the request to be rejected and/or reimbursement to be delayed. </a:t>
            </a:r>
          </a:p>
          <a:p>
            <a:endParaRPr lang="en-US" sz="2300">
              <a:solidFill>
                <a:schemeClr val="tx1">
                  <a:lumMod val="50000"/>
                </a:schemeClr>
              </a:solidFill>
            </a:endParaRPr>
          </a:p>
          <a:p>
            <a:r>
              <a:rPr lang="en-US" sz="2300">
                <a:solidFill>
                  <a:schemeClr val="tx1">
                    <a:lumMod val="50000"/>
                  </a:schemeClr>
                </a:solidFill>
              </a:rPr>
              <a:t>Then, enter the Invoice# or Quote # and click ‘Next’. </a:t>
            </a:r>
            <a:br>
              <a:rPr lang="en-US"/>
            </a:br>
            <a:r>
              <a:rPr lang="en-US" sz="2400"/>
              <a:t> </a:t>
            </a:r>
          </a:p>
          <a:p>
            <a:endParaRPr lang="en-US" sz="2400"/>
          </a:p>
        </p:txBody>
      </p:sp>
    </p:spTree>
    <p:extLst>
      <p:ext uri="{BB962C8B-B14F-4D97-AF65-F5344CB8AC3E}">
        <p14:creationId xmlns:p14="http://schemas.microsoft.com/office/powerpoint/2010/main" val="2013179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latin typeface="Segoe UI Semibold"/>
                <a:cs typeface="Segoe UI Semibold"/>
              </a:rPr>
              <a:t>Processing Vendor Payments</a:t>
            </a:r>
            <a:endParaRPr lang="en-US"/>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pic>
        <p:nvPicPr>
          <p:cNvPr id="5" name="Picture 4" descr="Submitted!">
            <a:extLst>
              <a:ext uri="{FF2B5EF4-FFF2-40B4-BE49-F238E27FC236}">
                <a16:creationId xmlns:a16="http://schemas.microsoft.com/office/drawing/2014/main" id="{37CE5449-173B-4C7D-0267-7ABED6199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464" y="2339278"/>
            <a:ext cx="9329530" cy="2160790"/>
          </a:xfrm>
          <a:prstGeom prst="rect">
            <a:avLst/>
          </a:prstGeom>
        </p:spPr>
      </p:pic>
      <p:sp>
        <p:nvSpPr>
          <p:cNvPr id="12" name="TextBox 11">
            <a:extLst>
              <a:ext uri="{FF2B5EF4-FFF2-40B4-BE49-F238E27FC236}">
                <a16:creationId xmlns:a16="http://schemas.microsoft.com/office/drawing/2014/main" id="{A834DBFC-2787-ACF9-2B32-C555F4F3AA2D}"/>
              </a:ext>
            </a:extLst>
          </p:cNvPr>
          <p:cNvSpPr txBox="1"/>
          <p:nvPr/>
        </p:nvSpPr>
        <p:spPr>
          <a:xfrm>
            <a:off x="421969" y="1372582"/>
            <a:ext cx="11516745" cy="830997"/>
          </a:xfrm>
          <a:prstGeom prst="rect">
            <a:avLst/>
          </a:prstGeom>
          <a:noFill/>
        </p:spPr>
        <p:txBody>
          <a:bodyPr wrap="square">
            <a:spAutoFit/>
          </a:bodyPr>
          <a:lstStyle/>
          <a:p>
            <a:r>
              <a:rPr lang="en-US" sz="2400">
                <a:solidFill>
                  <a:schemeClr val="tx1">
                    <a:lumMod val="50000"/>
                  </a:schemeClr>
                </a:solidFill>
              </a:rPr>
              <a:t>Prior to final submission, the system will prompt the fiscal agent to review all details. Once the order has been verified for accuracy, click ‘Next’ to submit.</a:t>
            </a:r>
          </a:p>
        </p:txBody>
      </p:sp>
      <p:sp>
        <p:nvSpPr>
          <p:cNvPr id="7" name="TextBox 6">
            <a:extLst>
              <a:ext uri="{FF2B5EF4-FFF2-40B4-BE49-F238E27FC236}">
                <a16:creationId xmlns:a16="http://schemas.microsoft.com/office/drawing/2014/main" id="{9A0BE461-2D36-8A3B-F29E-B585941CABD9}"/>
              </a:ext>
            </a:extLst>
          </p:cNvPr>
          <p:cNvSpPr txBox="1"/>
          <p:nvPr/>
        </p:nvSpPr>
        <p:spPr>
          <a:xfrm>
            <a:off x="567743" y="4654422"/>
            <a:ext cx="11516745" cy="1200329"/>
          </a:xfrm>
          <a:prstGeom prst="rect">
            <a:avLst/>
          </a:prstGeom>
          <a:noFill/>
        </p:spPr>
        <p:txBody>
          <a:bodyPr wrap="square">
            <a:spAutoFit/>
          </a:bodyPr>
          <a:lstStyle/>
          <a:p>
            <a:r>
              <a:rPr lang="en-US" sz="2400">
                <a:solidFill>
                  <a:schemeClr val="tx1">
                    <a:lumMod val="50000"/>
                  </a:schemeClr>
                </a:solidFill>
              </a:rPr>
              <a:t>All payments, along with the associated uploads, will be sent to the program administrators for audit, review, and are subject to approval. To avoid delays or rejections of requests, be sure to submit the proper documentation. </a:t>
            </a:r>
          </a:p>
        </p:txBody>
      </p:sp>
    </p:spTree>
    <p:extLst>
      <p:ext uri="{BB962C8B-B14F-4D97-AF65-F5344CB8AC3E}">
        <p14:creationId xmlns:p14="http://schemas.microsoft.com/office/powerpoint/2010/main" val="523327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a:latin typeface="Segoe UI Semibold"/>
                <a:cs typeface="Segoe UI Semibold"/>
              </a:rPr>
              <a:t>Transaction Confirmation Emails</a:t>
            </a:r>
            <a:endParaRPr lang="en-US"/>
          </a:p>
        </p:txBody>
      </p:sp>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a:p>
        </p:txBody>
      </p:sp>
      <p:sp>
        <p:nvSpPr>
          <p:cNvPr id="12" name="TextBox 11">
            <a:extLst>
              <a:ext uri="{FF2B5EF4-FFF2-40B4-BE49-F238E27FC236}">
                <a16:creationId xmlns:a16="http://schemas.microsoft.com/office/drawing/2014/main" id="{A834DBFC-2787-ACF9-2B32-C555F4F3AA2D}"/>
              </a:ext>
            </a:extLst>
          </p:cNvPr>
          <p:cNvSpPr txBox="1"/>
          <p:nvPr/>
        </p:nvSpPr>
        <p:spPr>
          <a:xfrm>
            <a:off x="421969" y="1372582"/>
            <a:ext cx="11516745" cy="2308324"/>
          </a:xfrm>
          <a:prstGeom prst="rect">
            <a:avLst/>
          </a:prstGeom>
          <a:noFill/>
        </p:spPr>
        <p:txBody>
          <a:bodyPr wrap="square">
            <a:spAutoFit/>
          </a:bodyPr>
          <a:lstStyle/>
          <a:p>
            <a:r>
              <a:rPr lang="en-US" sz="2400">
                <a:solidFill>
                  <a:schemeClr val="tx1">
                    <a:lumMod val="50000"/>
                  </a:schemeClr>
                </a:solidFill>
              </a:rPr>
              <a:t>You will receive the following emails after you submit reimbursement receipts or vendor payments:</a:t>
            </a:r>
          </a:p>
          <a:p>
            <a:pPr marL="342900" indent="-342900" fontAlgn="base">
              <a:buClr>
                <a:srgbClr val="E38526"/>
              </a:buClr>
              <a:buFont typeface="Arial" panose="020B0604020202020204" pitchFamily="34" charset="0"/>
              <a:buChar char="•"/>
            </a:pPr>
            <a:r>
              <a:rPr lang="en-US" sz="2400">
                <a:solidFill>
                  <a:schemeClr val="tx1">
                    <a:lumMod val="50000"/>
                  </a:schemeClr>
                </a:solidFill>
              </a:rPr>
              <a:t>Confirmation of payment / reimbursement submission for the designated administrator to review</a:t>
            </a:r>
          </a:p>
          <a:p>
            <a:pPr marL="342900" indent="-342900" fontAlgn="base">
              <a:buClr>
                <a:srgbClr val="E38526"/>
              </a:buClr>
              <a:buFont typeface="Arial" panose="020B0604020202020204" pitchFamily="34" charset="0"/>
              <a:buChar char="•"/>
            </a:pPr>
            <a:r>
              <a:rPr lang="en-US" sz="2400">
                <a:solidFill>
                  <a:schemeClr val="tx1">
                    <a:lumMod val="50000"/>
                  </a:schemeClr>
                </a:solidFill>
              </a:rPr>
              <a:t>Confirmation of the administrator’s approval or rejection, along with any applicable comments for successful resubmission, if applicable. </a:t>
            </a:r>
          </a:p>
        </p:txBody>
      </p:sp>
      <p:pic>
        <p:nvPicPr>
          <p:cNvPr id="14" name="Picture 13" descr="ClassWallet Order&#10;ClassWallet Order Receipt&#10;Order Rejected">
            <a:extLst>
              <a:ext uri="{FF2B5EF4-FFF2-40B4-BE49-F238E27FC236}">
                <a16:creationId xmlns:a16="http://schemas.microsoft.com/office/drawing/2014/main" id="{5034EF8A-D8E3-F9E0-1A10-981165E59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550" y="3680906"/>
            <a:ext cx="6692900" cy="2743200"/>
          </a:xfrm>
          <a:prstGeom prst="rect">
            <a:avLst/>
          </a:prstGeom>
        </p:spPr>
      </p:pic>
    </p:spTree>
    <p:extLst>
      <p:ext uri="{BB962C8B-B14F-4D97-AF65-F5344CB8AC3E}">
        <p14:creationId xmlns:p14="http://schemas.microsoft.com/office/powerpoint/2010/main" val="2651000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04</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ESSER Fund General Information Cover Page">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a:ea typeface="Segoe UI Black"/>
                <a:cs typeface="Segoe SemiBold" panose="020B0703040204020203" pitchFamily="34" charset="0"/>
              </a:rPr>
              <a:t>Q &amp; A</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26578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9A6A9D-4EF4-486C-8FCD-7F03074486D8}"/>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34</a:t>
            </a:fld>
            <a:endParaRPr lang="zh-CN" altLang="en-US"/>
          </a:p>
        </p:txBody>
      </p:sp>
      <p:sp>
        <p:nvSpPr>
          <p:cNvPr id="5" name="Title 4">
            <a:extLst>
              <a:ext uri="{FF2B5EF4-FFF2-40B4-BE49-F238E27FC236}">
                <a16:creationId xmlns:a16="http://schemas.microsoft.com/office/drawing/2014/main" id="{B05C8AED-B6E7-421D-A41E-27041ECF695D}"/>
              </a:ext>
            </a:extLst>
          </p:cNvPr>
          <p:cNvSpPr txBox="1">
            <a:spLocks noGrp="1"/>
          </p:cNvSpPr>
          <p:nvPr>
            <p:ph type="title" idx="4294967295"/>
          </p:nvPr>
        </p:nvSpPr>
        <p:spPr>
          <a:xfrm>
            <a:off x="1732625" y="2618913"/>
            <a:ext cx="872675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QUESTIONS and ANSWERS</a:t>
            </a:r>
          </a:p>
        </p:txBody>
      </p:sp>
    </p:spTree>
    <p:extLst>
      <p:ext uri="{BB962C8B-B14F-4D97-AF65-F5344CB8AC3E}">
        <p14:creationId xmlns:p14="http://schemas.microsoft.com/office/powerpoint/2010/main" val="3561590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EANS-II Resources</a:t>
            </a:r>
            <a:endParaRPr lang="en-US"/>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a:latin typeface="Segoe UI"/>
                <a:cs typeface="Segoe UI"/>
              </a:rPr>
              <a:t>DESE EANS-II Website (</a:t>
            </a:r>
            <a:r>
              <a:rPr lang="en-US">
                <a:latin typeface="Segoe UI"/>
                <a:cs typeface="Segoe UI"/>
                <a:hlinkClick r:id="rId2"/>
              </a:rPr>
              <a:t>https://www.doe.mass.edu/federalgrants/esser/eans2.html</a:t>
            </a:r>
            <a:r>
              <a:rPr lang="en-US">
                <a:latin typeface="Segoe UI"/>
                <a:cs typeface="Segoe UI"/>
              </a:rPr>
              <a:t>)</a:t>
            </a:r>
          </a:p>
          <a:p>
            <a:r>
              <a:rPr lang="en-US"/>
              <a:t>U.S. Department of Education website (</a:t>
            </a:r>
            <a:r>
              <a:rPr lang="en-US">
                <a:hlinkClick r:id="rId3"/>
              </a:rPr>
              <a:t>https://oese.ed.gov/offices/education-stabilization-fund/emergency-assistance-non-public-schools/</a:t>
            </a:r>
            <a:r>
              <a:rPr lang="en-US"/>
              <a:t>)</a:t>
            </a:r>
          </a:p>
          <a:p>
            <a:r>
              <a:rPr lang="en-US"/>
              <a:t>Send questions to </a:t>
            </a:r>
            <a:r>
              <a:rPr lang="en-US">
                <a:hlinkClick r:id="rId4"/>
              </a:rPr>
              <a:t>EANS@mass.gov</a:t>
            </a:r>
            <a:endParaRPr lang="en-US"/>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35</a:t>
            </a:fld>
            <a:endParaRPr lang="zh-CN" altLang="en-US"/>
          </a:p>
        </p:txBody>
      </p:sp>
    </p:spTree>
    <p:extLst>
      <p:ext uri="{BB962C8B-B14F-4D97-AF65-F5344CB8AC3E}">
        <p14:creationId xmlns:p14="http://schemas.microsoft.com/office/powerpoint/2010/main" val="3768648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 uri="{C183D7F6-B498-43B3-948B-1728B52AA6E4}">
                <adec:decorative xmlns:adec="http://schemas.microsoft.com/office/drawing/2017/decorative" val="1"/>
              </a:ext>
            </a:extLst>
          </p:cNvPr>
          <p:cNvSpPr txBox="1">
            <a:spLocks noGrp="1"/>
          </p:cNvSpPr>
          <p:nvPr>
            <p:ph type="title" idx="4294967295"/>
          </p:nvPr>
        </p:nvSpPr>
        <p:spPr>
          <a:xfrm>
            <a:off x="0" y="1604953"/>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a:extLst>
              <a:ext uri="{FF2B5EF4-FFF2-40B4-BE49-F238E27FC236}">
                <a16:creationId xmlns:a16="http://schemas.microsoft.com/office/drawing/2014/main" id="{B02E2B40-C340-4A62-9DFE-7AD50B50B845}"/>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636522"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972597" y="3955134"/>
            <a:ext cx="2356701" cy="400110"/>
          </a:xfrm>
          <a:prstGeom prst="rect">
            <a:avLst/>
          </a:prstGeom>
          <a:noFill/>
        </p:spPr>
        <p:txBody>
          <a:bodyPr wrap="square" rtlCol="0" anchor="t">
            <a:spAutoFit/>
          </a:bodyPr>
          <a:lstStyle/>
          <a:p>
            <a:r>
              <a:rPr lang="en-US" altLang="zh-CN" sz="2000">
                <a:solidFill>
                  <a:schemeClr val="bg1"/>
                </a:solidFill>
                <a:latin typeface="Segoe SemiBold"/>
                <a:cs typeface="Segoe SemiBold" panose="020B0703040204020203" pitchFamily="34" charset="0"/>
              </a:rPr>
              <a:t>781.338.3134</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a:extLst>
              <a:ext uri="{FF2B5EF4-FFF2-40B4-BE49-F238E27FC236}">
                <a16:creationId xmlns:a16="http://schemas.microsoft.com/office/drawing/2014/main" id="{29115377-BD10-4D4C-A9C7-0FAEFD1333B1}"/>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6610043"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7033774" y="3955134"/>
            <a:ext cx="4695811" cy="400110"/>
          </a:xfrm>
          <a:prstGeom prst="rect">
            <a:avLst/>
          </a:prstGeom>
          <a:noFill/>
        </p:spPr>
        <p:txBody>
          <a:bodyPr wrap="square" rtlCol="0" anchor="t">
            <a:spAutoFit/>
          </a:bodyPr>
          <a:lstStyle/>
          <a:p>
            <a:r>
              <a:rPr lang="en-US" altLang="zh-CN" sz="2000">
                <a:solidFill>
                  <a:schemeClr val="bg1"/>
                </a:solidFill>
                <a:latin typeface="Segoe SemiBold"/>
                <a:cs typeface="Segoe SemiBold" panose="020B0703040204020203" pitchFamily="34" charset="0"/>
                <a:hlinkClick r:id="rId4"/>
              </a:rPr>
              <a:t>EANS@mass.gov</a:t>
            </a:r>
            <a:r>
              <a:rPr lang="en-US" altLang="zh-CN" sz="2000">
                <a:solidFill>
                  <a:schemeClr val="bg1"/>
                </a:solidFill>
                <a:latin typeface="Segoe SemiBold"/>
                <a:cs typeface="Segoe SemiBold" panose="020B0703040204020203" pitchFamily="34" charset="0"/>
              </a:rPr>
              <a:t> </a:t>
            </a:r>
            <a:endParaRPr lang="zh-CN" altLang="en-US" sz="2000">
              <a:solidFill>
                <a:schemeClr val="bg1"/>
              </a:solidFill>
              <a:latin typeface="Segoe SemiBold"/>
              <a:cs typeface="Segoe SemiBold" panose="020B0703040204020203" pitchFamily="34" charset="0"/>
            </a:endParaRPr>
          </a:p>
        </p:txBody>
      </p:sp>
      <p:pic>
        <p:nvPicPr>
          <p:cNvPr id="13" name="图片 12">
            <a:extLst>
              <a:ext uri="{FF2B5EF4-FFF2-40B4-BE49-F238E27FC236}">
                <a16:creationId xmlns:a16="http://schemas.microsoft.com/office/drawing/2014/main" id="{130DF23C-95E6-48AF-A183-DB17A7C7D425}"/>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622346"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1060696" y="4403477"/>
            <a:ext cx="5286838" cy="369332"/>
          </a:xfrm>
          <a:prstGeom prst="rect">
            <a:avLst/>
          </a:prstGeom>
          <a:noFill/>
        </p:spPr>
        <p:txBody>
          <a:bodyPr wrap="square" rtlCol="0" anchor="t">
            <a:spAutoFit/>
          </a:bodyPr>
          <a:lstStyle/>
          <a:p>
            <a:r>
              <a:rPr lang="en-US" altLang="zh-CN">
                <a:solidFill>
                  <a:schemeClr val="bg1"/>
                </a:solidFill>
                <a:latin typeface="Segoe SemiBold"/>
                <a:cs typeface="Segoe SemiBold" panose="020B0703040204020203" pitchFamily="34" charset="0"/>
                <a:hlinkClick r:id="rId6"/>
              </a:rPr>
              <a:t>www.doe.mass.edu/federalgrants/esser/eans.html</a:t>
            </a:r>
            <a:endParaRPr lang="en-US" altLang="zh-CN">
              <a:solidFill>
                <a:schemeClr val="bg1"/>
              </a:solidFill>
              <a:latin typeface="Segoe SemiBold"/>
              <a:cs typeface="Segoe SemiBold" panose="020B0703040204020203" pitchFamily="34" charset="0"/>
            </a:endParaRPr>
          </a:p>
        </p:txBody>
      </p:sp>
      <p:pic>
        <p:nvPicPr>
          <p:cNvPr id="16" name="图片 15">
            <a:extLst>
              <a:ext uri="{FF2B5EF4-FFF2-40B4-BE49-F238E27FC236}">
                <a16:creationId xmlns:a16="http://schemas.microsoft.com/office/drawing/2014/main" id="{3155BFC2-CE51-4BB4-882C-F8ADA0A7E54D}"/>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5639" t="15745" r="18234" b="17372"/>
          <a:stretch/>
        </p:blipFill>
        <p:spPr>
          <a:xfrm flipH="1">
            <a:off x="6586782"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6943119" y="4415383"/>
            <a:ext cx="5079764"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ESSER Fund General Information Cover Page">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a:ea typeface="Segoe UI Black"/>
                <a:cs typeface="Segoe SemiBold" panose="020B0703040204020203" pitchFamily="34" charset="0"/>
              </a:rPr>
              <a:t>EANS-II Program</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ARP Act: The Second Round of EANS Funding</a:t>
            </a:r>
            <a:endParaRPr lang="en-US"/>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3000">
                <a:latin typeface="+mn-lt"/>
                <a:ea typeface="Times New Roman" panose="02020603050405020304" pitchFamily="18" charset="0"/>
                <a:cs typeface="Courier New" panose="02070309020205020404" pitchFamily="49" charset="0"/>
              </a:rPr>
              <a:t>The American Rescue Plan Act of 2021 (ARP Act) </a:t>
            </a:r>
            <a:r>
              <a:rPr lang="en-US" sz="3000">
                <a:latin typeface="+mn-lt"/>
                <a:cs typeface="Segoe UI"/>
              </a:rPr>
              <a:t>was signed into law on March 11, 2021.</a:t>
            </a:r>
          </a:p>
          <a:p>
            <a:r>
              <a:rPr lang="en-US" sz="3000">
                <a:latin typeface="+mn-lt"/>
                <a:ea typeface="Times New Roman" panose="02020603050405020304" pitchFamily="18" charset="0"/>
                <a:cs typeface="Courier New" panose="02070309020205020404" pitchFamily="49" charset="0"/>
              </a:rPr>
              <a:t>ARP EANS authorized a second round of funding to provide services or assistance to non-public schools.</a:t>
            </a:r>
          </a:p>
          <a:p>
            <a:pPr lvl="1"/>
            <a:r>
              <a:rPr lang="en-US" sz="2400">
                <a:latin typeface="Segoe UI"/>
                <a:cs typeface="Segoe UI"/>
              </a:rPr>
              <a:t>$</a:t>
            </a:r>
            <a:r>
              <a:rPr lang="en-US" sz="2400"/>
              <a:t>24,826,386 </a:t>
            </a:r>
            <a:r>
              <a:rPr lang="en-US" sz="2400">
                <a:latin typeface="Segoe UI"/>
                <a:cs typeface="Segoe UI"/>
              </a:rPr>
              <a:t>million awarded to Governor Baker through the </a:t>
            </a:r>
            <a:r>
              <a:rPr lang="en-US" sz="2400"/>
              <a:t>ARP Act</a:t>
            </a:r>
          </a:p>
          <a:p>
            <a:pPr lvl="2"/>
            <a:r>
              <a:rPr lang="en-US" sz="2000">
                <a:latin typeface="Segoe UI"/>
                <a:ea typeface="Times New Roman" panose="02020603050405020304" pitchFamily="18" charset="0"/>
                <a:cs typeface="Segoe UI"/>
              </a:rPr>
              <a:t>$200,000 for DESE program administration </a:t>
            </a:r>
            <a:endParaRPr lang="en-US" sz="2600">
              <a:latin typeface="+mn-lt"/>
              <a:ea typeface="Times New Roman" panose="02020603050405020304" pitchFamily="18" charset="0"/>
              <a:cs typeface="Courier New" panose="02070309020205020404" pitchFamily="49" charset="0"/>
            </a:endParaRPr>
          </a:p>
          <a:p>
            <a:pPr lvl="2"/>
            <a:r>
              <a:rPr lang="en-US" sz="2000" b="1">
                <a:latin typeface="Segoe UI"/>
                <a:cs typeface="Segoe UI"/>
              </a:rPr>
              <a:t>$24,626,386 </a:t>
            </a:r>
            <a:r>
              <a:rPr lang="en-US" sz="2000">
                <a:latin typeface="Segoe UI"/>
                <a:cs typeface="Segoe UI"/>
              </a:rPr>
              <a:t>for non-public schools (assistance and services)</a:t>
            </a:r>
          </a:p>
          <a:p>
            <a:pPr lvl="1"/>
            <a:endParaRPr lang="en-US" sz="2400">
              <a:latin typeface="Segoe UI"/>
              <a:cs typeface="Segoe UI"/>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14399197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ARP EANS (EANS-II): Program Requirements</a:t>
            </a:r>
            <a:endParaRPr lang="en-US"/>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3000"/>
              <a:t>The requirements of ARP EANS are the same as those in section 312(d) of the CRRSA Act with two key exceptions:</a:t>
            </a:r>
          </a:p>
          <a:p>
            <a:pPr lvl="1"/>
            <a:r>
              <a:rPr lang="en-US" sz="2400"/>
              <a:t>a State educational agency (SEA) may only provide services or assistance under ARP EANS to non-public schools that enroll a </a:t>
            </a:r>
            <a:r>
              <a:rPr lang="en-US" sz="2400" b="1"/>
              <a:t>significant percentage (25.9%)</a:t>
            </a:r>
            <a:r>
              <a:rPr lang="en-US" sz="2400"/>
              <a:t> of students from low-income families and are most impacted by the novel Coronavirus Disease 2019 (COVID-19) emergency; and </a:t>
            </a:r>
          </a:p>
          <a:p>
            <a:pPr lvl="1"/>
            <a:r>
              <a:rPr lang="en-US" sz="2400"/>
              <a:t>an SEA may </a:t>
            </a:r>
            <a:r>
              <a:rPr lang="en-US" sz="2400" b="1"/>
              <a:t>not use ARP EANS funds to provide reimbursements </a:t>
            </a:r>
            <a:r>
              <a:rPr lang="en-US" sz="2400"/>
              <a:t>to any non-public school for costs the school incurred to address the impact of COVID-19 emergency.</a:t>
            </a:r>
            <a:endParaRPr lang="en-US">
              <a:ea typeface="Times New Roman" panose="02020603050405020304" pitchFamily="18" charset="0"/>
              <a:cs typeface="Courier New" panose="02070309020205020404" pitchFamily="49" charset="0"/>
            </a:endParaRPr>
          </a:p>
          <a:p>
            <a:pPr lvl="1"/>
            <a:endParaRPr lang="en-US" sz="2400">
              <a:latin typeface="Segoe UI"/>
              <a:cs typeface="Segoe UI"/>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104072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Eligibility – low-income threshold</a:t>
            </a:r>
            <a:endParaRPr lang="en-US"/>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2400"/>
              <a:t>USED’s default low-income eligibility threshold was 40%, however, they allowed states to apply for an alternative threshold</a:t>
            </a:r>
          </a:p>
          <a:p>
            <a:r>
              <a:rPr lang="en-US" sz="2400"/>
              <a:t>DESE applied for an alternative threshold of 14% (the average poverty for EANS-I participants)</a:t>
            </a:r>
          </a:p>
          <a:p>
            <a:r>
              <a:rPr lang="en-US" sz="2400"/>
              <a:t>USED did not approve of that threshold, and instead approved an alternative significant low-income threshold of </a:t>
            </a:r>
            <a:r>
              <a:rPr lang="en-US" sz="2400" b="1" u="sng"/>
              <a:t>25.9%</a:t>
            </a:r>
            <a:r>
              <a:rPr lang="en-US" sz="2400"/>
              <a:t> for Massachusetts to use in determining a non-public school’s eligibility for EANS-II funding.</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352822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ARP EANS (EANS-II): Eligibility</a:t>
            </a:r>
            <a:endParaRPr lang="en-US"/>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3000">
                <a:latin typeface="Segoe UI"/>
                <a:cs typeface="Segoe UI"/>
              </a:rPr>
              <a:t>Non-public schools were eligible if:</a:t>
            </a:r>
          </a:p>
          <a:p>
            <a:pPr lvl="1"/>
            <a:r>
              <a:rPr lang="en-US" sz="2400">
                <a:latin typeface="Segoe UI"/>
                <a:cs typeface="Segoe UI"/>
              </a:rPr>
              <a:t>a non-public elementary or secondary school in Massachusetts;</a:t>
            </a:r>
          </a:p>
          <a:p>
            <a:pPr lvl="1"/>
            <a:r>
              <a:rPr lang="en-US" sz="2400">
                <a:latin typeface="Segoe UI"/>
                <a:cs typeface="Segoe UI"/>
              </a:rPr>
              <a:t>approved to operate as a non-public school under Massachusetts General </a:t>
            </a:r>
            <a:r>
              <a:rPr lang="en-US" sz="2400">
                <a:solidFill>
                  <a:schemeClr val="bg2">
                    <a:lumMod val="10000"/>
                  </a:schemeClr>
                </a:solidFill>
                <a:latin typeface="Segoe UI"/>
                <a:cs typeface="Segoe UI"/>
              </a:rPr>
              <a:t>Laws;</a:t>
            </a:r>
          </a:p>
          <a:p>
            <a:pPr lvl="1"/>
            <a:r>
              <a:rPr lang="en-US" sz="2400">
                <a:latin typeface="Segoe UI"/>
                <a:cs typeface="Segoe UI"/>
              </a:rPr>
              <a:t>a non-profit entity;</a:t>
            </a:r>
          </a:p>
          <a:p>
            <a:pPr lvl="1"/>
            <a:r>
              <a:rPr lang="en-US" sz="2400">
                <a:latin typeface="Segoe UI"/>
                <a:cs typeface="Segoe UI"/>
              </a:rPr>
              <a:t>is currently operating and was in existence and operating prior to March 13, 2020; and </a:t>
            </a:r>
          </a:p>
          <a:p>
            <a:pPr lvl="1"/>
            <a:r>
              <a:rPr lang="en-US" sz="2400">
                <a:latin typeface="Segoe UI"/>
                <a:cs typeface="Segoe UI"/>
              </a:rPr>
              <a:t>did not participate in the </a:t>
            </a:r>
            <a:r>
              <a:rPr lang="en-US" sz="2400" u="sng">
                <a:latin typeface="Segoe UI"/>
                <a:cs typeface="Segoe UI"/>
              </a:rPr>
              <a:t>second</a:t>
            </a:r>
            <a:r>
              <a:rPr lang="en-US" sz="2400">
                <a:latin typeface="Segoe UI"/>
                <a:cs typeface="Segoe UI"/>
              </a:rPr>
              <a:t> federal Paycheck Protection Program (on or </a:t>
            </a:r>
            <a:r>
              <a:rPr lang="en-US" sz="2400" u="sng">
                <a:latin typeface="Segoe UI"/>
                <a:cs typeface="Segoe UI"/>
              </a:rPr>
              <a:t>after</a:t>
            </a:r>
            <a:r>
              <a:rPr lang="en-US" sz="2400">
                <a:latin typeface="Segoe UI"/>
                <a:cs typeface="Segoe UI"/>
              </a:rPr>
              <a:t> December 27, 2020). Those who participated in PPP before December 27, 2020, are still eligible.</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154024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COVID impact was used to weight award amounts</a:t>
            </a:r>
            <a:endParaRPr lang="en-US"/>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3000">
                <a:latin typeface="Segoe UI"/>
                <a:cs typeface="Segoe UI"/>
              </a:rPr>
              <a:t>The EANS-II program must prioritize services or assistance to non-public schools were/are most impacted by COVID:</a:t>
            </a:r>
          </a:p>
          <a:p>
            <a:pPr lvl="1"/>
            <a:r>
              <a:rPr lang="en-US" sz="2600">
                <a:solidFill>
                  <a:schemeClr val="tx1">
                    <a:lumMod val="50000"/>
                  </a:schemeClr>
                </a:solidFill>
                <a:latin typeface="Segoe UI"/>
                <a:cs typeface="Segoe UI"/>
              </a:rPr>
              <a:t>DESE used </a:t>
            </a:r>
            <a:r>
              <a:rPr lang="en-US" sz="2600">
                <a:latin typeface="Segoe UI"/>
                <a:cs typeface="Segoe UI"/>
              </a:rPr>
              <a:t>#infections per capita in municipality where school is located</a:t>
            </a:r>
            <a:endParaRPr lang="en-US" sz="2400">
              <a:latin typeface="Segoe UI"/>
              <a:cs typeface="Segoe UI"/>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2975758708"/>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5" ma:contentTypeDescription="Create a new document." ma:contentTypeScope="" ma:versionID="5b7652a2bb3a44c54631f13887a8d45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07bbdfd2d2b12586653d294cf55c9f4a"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D98171-D52A-4F49-BBAB-653225D316F3}">
  <ds:schemaRefs>
    <ds:schemaRef ds:uri="http://purl.org/dc/terms/"/>
    <ds:schemaRef ds:uri="http://www.w3.org/XML/1998/namespace"/>
    <ds:schemaRef ds:uri="http://schemas.microsoft.com/office/2006/documentManagement/types"/>
    <ds:schemaRef ds:uri="http://purl.org/dc/elements/1.1/"/>
    <ds:schemaRef ds:uri="6d1ab2f6-91f9-4f14-952a-3f3eb0d68341"/>
    <ds:schemaRef ds:uri="http://schemas.microsoft.com/office/infopath/2007/PartnerControls"/>
    <ds:schemaRef ds:uri="http://purl.org/dc/dcmitype/"/>
    <ds:schemaRef ds:uri="http://schemas.openxmlformats.org/package/2006/metadata/core-properties"/>
    <ds:schemaRef ds:uri="8f2fdac3-5421-455f-b4e4-df6141b3176a"/>
    <ds:schemaRef ds:uri="http://schemas.microsoft.com/office/2006/metadata/properties"/>
  </ds:schemaRefs>
</ds:datastoreItem>
</file>

<file path=customXml/itemProps2.xml><?xml version="1.0" encoding="utf-8"?>
<ds:datastoreItem xmlns:ds="http://schemas.openxmlformats.org/officeDocument/2006/customXml" ds:itemID="{AEECCB6D-3445-43FE-B46B-518FAA688F78}">
  <ds:schemaRefs>
    <ds:schemaRef ds:uri="6d1ab2f6-91f9-4f14-952a-3f3eb0d68341"/>
    <ds:schemaRef ds:uri="8f2fdac3-5421-455f-b4e4-df6141b317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11DC06-08FE-4BB3-AC4B-EFE0DE834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2170</Words>
  <Application>Microsoft Office PowerPoint</Application>
  <PresentationFormat>Widescreen</PresentationFormat>
  <Paragraphs>225</Paragraphs>
  <Slides>36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等线</vt:lpstr>
      <vt:lpstr>Arial</vt:lpstr>
      <vt:lpstr>Courier New</vt:lpstr>
      <vt:lpstr>Segoe</vt:lpstr>
      <vt:lpstr>Segoe SemiBold</vt:lpstr>
      <vt:lpstr>Segoe UI</vt:lpstr>
      <vt:lpstr>Segoe UI Semibold</vt:lpstr>
      <vt:lpstr>Wingdings</vt:lpstr>
      <vt:lpstr>ESE​​</vt:lpstr>
      <vt:lpstr>ARP Emergency Assistance for Non-Public Schools or EANS-II</vt:lpstr>
      <vt:lpstr>Welcome to the EANS-II webinar!</vt:lpstr>
      <vt:lpstr>CONTENTS</vt:lpstr>
      <vt:lpstr>EANS-II Program</vt:lpstr>
      <vt:lpstr>ARP Act: The Second Round of EANS Funding</vt:lpstr>
      <vt:lpstr>ARP EANS (EANS-II): Program Requirements</vt:lpstr>
      <vt:lpstr>Eligibility – low-income threshold</vt:lpstr>
      <vt:lpstr>ARP EANS (EANS-II): Eligibility</vt:lpstr>
      <vt:lpstr>COVID impact was used to weight award amounts</vt:lpstr>
      <vt:lpstr>ARP EANS (EANS-II): Allowable Uses of Funds</vt:lpstr>
      <vt:lpstr>Allowable Uses of Funds</vt:lpstr>
      <vt:lpstr>Allowable Uses of Funds, continued</vt:lpstr>
      <vt:lpstr>Allowable Uses of Funds, continued</vt:lpstr>
      <vt:lpstr>EANS Program Timelines</vt:lpstr>
      <vt:lpstr>EANS-II Allowable Use Timeline and Required Inventory</vt:lpstr>
      <vt:lpstr>EANS Vendors</vt:lpstr>
      <vt:lpstr>EANS Vendors</vt:lpstr>
      <vt:lpstr>EANS Vendors</vt:lpstr>
      <vt:lpstr>EANS-II Allowable Uses of Funds</vt:lpstr>
      <vt:lpstr>ClassWallet Onboarding</vt:lpstr>
      <vt:lpstr>ClassWallet EANS School Users</vt:lpstr>
      <vt:lpstr>ClassWallet Affidavit</vt:lpstr>
      <vt:lpstr>ClassWallet Home Page</vt:lpstr>
      <vt:lpstr>Processing Vendor Payments</vt:lpstr>
      <vt:lpstr>Processing Vendor Payments</vt:lpstr>
      <vt:lpstr>Processing Vendor Payments</vt:lpstr>
      <vt:lpstr>Processing Vendor Payments</vt:lpstr>
      <vt:lpstr>Processing Vendor Payments</vt:lpstr>
      <vt:lpstr>Processing Vendor Payments</vt:lpstr>
      <vt:lpstr>Processing Vendor Payments</vt:lpstr>
      <vt:lpstr>Processing Vendor Payments</vt:lpstr>
      <vt:lpstr>Transaction Confirmation Emails</vt:lpstr>
      <vt:lpstr>Q &amp; A</vt:lpstr>
      <vt:lpstr>QUESTIONS and ANSWERS</vt:lpstr>
      <vt:lpstr>EANS-II Resources</vt:lpstr>
      <vt:lpstr>THANK YOU</vt:lpstr>
    </vt:vector>
  </TitlesOfParts>
  <Company>Massachusetts Department of Elementary and Secondary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Assistance to Non-Public Schools Intro Webinar - EANS II</dc:title>
  <dc:subject/>
  <dc:creator>DESE</dc:creator>
  <cp:keywords>EANS, Non-Public Schools, Private Schools</cp:keywords>
  <cp:lastModifiedBy>Zou, Dong (EOE)</cp:lastModifiedBy>
  <cp:revision>5</cp:revision>
  <cp:lastPrinted>2017-08-07T14:46:10Z</cp:lastPrinted>
  <dcterms:created xsi:type="dcterms:W3CDTF">2017-07-27T00:00:01Z</dcterms:created>
  <dcterms:modified xsi:type="dcterms:W3CDTF">2022-09-06T19:21:03Z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6 2022</vt:lpwstr>
  </property>
</Properties>
</file>