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80" r:id="rId5"/>
    <p:sldId id="299" r:id="rId6"/>
    <p:sldId id="257" r:id="rId7"/>
    <p:sldId id="260" r:id="rId8"/>
    <p:sldId id="355" r:id="rId9"/>
    <p:sldId id="332" r:id="rId10"/>
    <p:sldId id="331" r:id="rId11"/>
    <p:sldId id="351" r:id="rId12"/>
    <p:sldId id="347" r:id="rId13"/>
    <p:sldId id="345" r:id="rId14"/>
    <p:sldId id="356" r:id="rId15"/>
    <p:sldId id="349" r:id="rId16"/>
    <p:sldId id="337" r:id="rId17"/>
    <p:sldId id="338" r:id="rId18"/>
    <p:sldId id="339" r:id="rId19"/>
    <p:sldId id="340" r:id="rId20"/>
    <p:sldId id="336" r:id="rId21"/>
    <p:sldId id="326" r:id="rId22"/>
    <p:sldId id="353" r:id="rId23"/>
    <p:sldId id="346" r:id="rId24"/>
    <p:sldId id="357" r:id="rId25"/>
    <p:sldId id="341" r:id="rId26"/>
    <p:sldId id="315" r:id="rId27"/>
    <p:sldId id="314" r:id="rId28"/>
    <p:sldId id="265" r:id="rId29"/>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80"/>
            <p14:sldId id="299"/>
            <p14:sldId id="257"/>
            <p14:sldId id="260"/>
            <p14:sldId id="355"/>
            <p14:sldId id="332"/>
            <p14:sldId id="331"/>
            <p14:sldId id="351"/>
            <p14:sldId id="347"/>
            <p14:sldId id="345"/>
            <p14:sldId id="356"/>
            <p14:sldId id="349"/>
            <p14:sldId id="337"/>
            <p14:sldId id="338"/>
            <p14:sldId id="339"/>
            <p14:sldId id="340"/>
            <p14:sldId id="336"/>
            <p14:sldId id="326"/>
            <p14:sldId id="353"/>
            <p14:sldId id="346"/>
            <p14:sldId id="357"/>
            <p14:sldId id="341"/>
            <p14:sldId id="315"/>
          </p14:sldIdLst>
        </p14:section>
        <p14:section name="Basic text box" id="{DCD4DD07-CAF7-4E7A-9DCD-CDE5ABF2F349}">
          <p14:sldIdLst>
            <p14:sldId id="314"/>
          </p14:sldIdLst>
        </p14:section>
        <p14:section name="Infographics" id="{C4E083B3-F14A-4392-9B82-0F42DAC53658}">
          <p14:sldIdLst/>
        </p14:section>
        <p14:section name="End &amp; Contact" id="{7D930A8E-F6E7-47DF-97AA-43BE2C93C7FD}">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ke, Heather (DESE)" initials="P(" lastIdx="9" clrIdx="0">
    <p:extLst>
      <p:ext uri="{19B8F6BF-5375-455C-9EA6-DF929625EA0E}">
        <p15:presenceInfo xmlns:p15="http://schemas.microsoft.com/office/powerpoint/2012/main" userId="S::heather.peske@mass.gov::aa1a1415-1922-45e8-a549-0a842610b4be" providerId="AD"/>
      </p:ext>
    </p:extLst>
  </p:cmAuthor>
  <p:cmAuthor id="2" name="McMahon, Erin K." initials="MK" lastIdx="1" clrIdx="1">
    <p:extLst>
      <p:ext uri="{19B8F6BF-5375-455C-9EA6-DF929625EA0E}">
        <p15:presenceInfo xmlns:p15="http://schemas.microsoft.com/office/powerpoint/2012/main" userId="S::erin.k.mcmahon@mass.gov::2ec7950c-90d5-4ed4-8535-d580c3159c0a" providerId="AD"/>
      </p:ext>
    </p:extLst>
  </p:cmAuthor>
  <p:cmAuthor id="3" name="Cross, Kathleen (DESE)" initials="CK(" lastIdx="9" clrIdx="2">
    <p:extLst>
      <p:ext uri="{19B8F6BF-5375-455C-9EA6-DF929625EA0E}">
        <p15:presenceInfo xmlns:p15="http://schemas.microsoft.com/office/powerpoint/2012/main" userId="S::Kathleen.Cross@mass.gov::ca1cc86f-2abe-4b62-b160-f85ea6808276" providerId="AD"/>
      </p:ext>
    </p:extLst>
  </p:cmAuthor>
  <p:cmAuthor id="4" name="Megan R Evans" initials="MRE" lastIdx="4" clrIdx="3">
    <p:extLst>
      <p:ext uri="{19B8F6BF-5375-455C-9EA6-DF929625EA0E}">
        <p15:presenceInfo xmlns:p15="http://schemas.microsoft.com/office/powerpoint/2012/main" userId="S::megan.r.evans@nesl.edu::792cb02b-ce41-445a-809c-3c1b2c873b1a" providerId="AD"/>
      </p:ext>
    </p:extLst>
  </p:cmAuthor>
  <p:cmAuthor id="5" name="Deninger, Matthew (DESE)" initials="DM(" lastIdx="2" clrIdx="4">
    <p:extLst>
      <p:ext uri="{19B8F6BF-5375-455C-9EA6-DF929625EA0E}">
        <p15:presenceInfo xmlns:p15="http://schemas.microsoft.com/office/powerpoint/2012/main" userId="S::Matthew.J.Deninger@mass.gov::d333489e-9138-4625-ad0a-e48888547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0EE38-C2B0-446A-911B-FD32732ADB81}" v="13" dt="2022-02-24T20:37:33.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31" autoAdjust="0"/>
    <p:restoredTop sz="94495" autoAdjust="0"/>
  </p:normalViewPr>
  <p:slideViewPr>
    <p:cSldViewPr snapToGrid="0">
      <p:cViewPr varScale="1">
        <p:scale>
          <a:sx n="85" d="100"/>
          <a:sy n="85" d="100"/>
        </p:scale>
        <p:origin x="96" y="510"/>
      </p:cViewPr>
      <p:guideLst>
        <p:guide orient="horz" pos="2160"/>
        <p:guide pos="3840"/>
      </p:guideLst>
    </p:cSldViewPr>
  </p:slideViewPr>
  <p:outlineViewPr>
    <p:cViewPr>
      <p:scale>
        <a:sx n="33" d="100"/>
        <a:sy n="33" d="100"/>
      </p:scale>
      <p:origin x="0" y="-1768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EE2F9-3687-44D3-88E8-FC3529FDB97A}" type="doc">
      <dgm:prSet loTypeId="urn:microsoft.com/office/officeart/2005/8/layout/hChevron3" loCatId="process" qsTypeId="urn:microsoft.com/office/officeart/2005/8/quickstyle/simple1" qsCatId="simple" csTypeId="urn:microsoft.com/office/officeart/2005/8/colors/accent1_2" csCatId="accent1" phldr="1"/>
      <dgm:spPr/>
    </dgm:pt>
    <dgm:pt modelId="{4F6D24BC-4D45-490E-B131-E82794E1AB40}">
      <dgm:prSet phldrT="[Text]"/>
      <dgm:spPr>
        <a:solidFill>
          <a:schemeClr val="tx1"/>
        </a:solidFill>
      </dgm:spPr>
      <dgm:t>
        <a:bodyPr/>
        <a:lstStyle/>
        <a:p>
          <a:r>
            <a:rPr lang="en-US" b="0" i="1" u="none" dirty="0"/>
            <a:t>Application/Eligibility</a:t>
          </a:r>
        </a:p>
      </dgm:t>
    </dgm:pt>
    <dgm:pt modelId="{8E5391F8-38A6-47A0-B22B-6C2BDDEDB012}" type="parTrans" cxnId="{272CEB99-E796-4701-AE7B-F273D2AD22C0}">
      <dgm:prSet/>
      <dgm:spPr/>
      <dgm:t>
        <a:bodyPr/>
        <a:lstStyle/>
        <a:p>
          <a:endParaRPr lang="en-US"/>
        </a:p>
      </dgm:t>
    </dgm:pt>
    <dgm:pt modelId="{0F84BDC7-9008-4F0E-9564-140D681D13A9}" type="sibTrans" cxnId="{272CEB99-E796-4701-AE7B-F273D2AD22C0}">
      <dgm:prSet/>
      <dgm:spPr/>
      <dgm:t>
        <a:bodyPr/>
        <a:lstStyle/>
        <a:p>
          <a:endParaRPr lang="en-US"/>
        </a:p>
      </dgm:t>
    </dgm:pt>
    <dgm:pt modelId="{CE951A75-815A-4B9F-923C-94399E206274}">
      <dgm:prSet phldrT="[Text]"/>
      <dgm:spPr/>
      <dgm:t>
        <a:bodyPr/>
        <a:lstStyle/>
        <a:p>
          <a:r>
            <a:rPr lang="en-US" i="1" dirty="0"/>
            <a:t>Award and Onboarding to </a:t>
          </a:r>
          <a:r>
            <a:rPr lang="en-US" i="1" dirty="0" err="1"/>
            <a:t>ClassWallet</a:t>
          </a:r>
          <a:endParaRPr lang="en-US" i="1" dirty="0"/>
        </a:p>
      </dgm:t>
    </dgm:pt>
    <dgm:pt modelId="{56C26A0E-CD4A-4F3E-AD3D-80319A8F4171}" type="parTrans" cxnId="{D97D473C-E99A-48D0-A152-83F5518E690C}">
      <dgm:prSet/>
      <dgm:spPr/>
      <dgm:t>
        <a:bodyPr/>
        <a:lstStyle/>
        <a:p>
          <a:endParaRPr lang="en-US"/>
        </a:p>
      </dgm:t>
    </dgm:pt>
    <dgm:pt modelId="{6459B39B-433E-4B42-819E-E9817BE6FEE2}" type="sibTrans" cxnId="{D97D473C-E99A-48D0-A152-83F5518E690C}">
      <dgm:prSet/>
      <dgm:spPr/>
      <dgm:t>
        <a:bodyPr/>
        <a:lstStyle/>
        <a:p>
          <a:endParaRPr lang="en-US"/>
        </a:p>
      </dgm:t>
    </dgm:pt>
    <dgm:pt modelId="{8B920AF7-34B1-4999-B924-FF23756F0D8C}">
      <dgm:prSet phldrT="[Text]"/>
      <dgm:spPr/>
      <dgm:t>
        <a:bodyPr/>
        <a:lstStyle/>
        <a:p>
          <a:r>
            <a:rPr lang="en-US" dirty="0"/>
            <a:t>Services</a:t>
          </a:r>
        </a:p>
      </dgm:t>
    </dgm:pt>
    <dgm:pt modelId="{C8E5120D-CD97-41E4-B180-8AEC61723C84}" type="parTrans" cxnId="{D402E72F-394A-43A2-8C5E-8936962CA8EE}">
      <dgm:prSet/>
      <dgm:spPr/>
      <dgm:t>
        <a:bodyPr/>
        <a:lstStyle/>
        <a:p>
          <a:endParaRPr lang="en-US"/>
        </a:p>
      </dgm:t>
    </dgm:pt>
    <dgm:pt modelId="{98F56530-9533-425D-96C0-FA0FC817968C}" type="sibTrans" cxnId="{D402E72F-394A-43A2-8C5E-8936962CA8EE}">
      <dgm:prSet/>
      <dgm:spPr/>
      <dgm:t>
        <a:bodyPr/>
        <a:lstStyle/>
        <a:p>
          <a:endParaRPr lang="en-US"/>
        </a:p>
      </dgm:t>
    </dgm:pt>
    <dgm:pt modelId="{44EDD24D-065C-4C5E-A3A3-95AD04F922AB}" type="pres">
      <dgm:prSet presAssocID="{EA1EE2F9-3687-44D3-88E8-FC3529FDB97A}" presName="Name0" presStyleCnt="0">
        <dgm:presLayoutVars>
          <dgm:dir/>
          <dgm:resizeHandles val="exact"/>
        </dgm:presLayoutVars>
      </dgm:prSet>
      <dgm:spPr/>
    </dgm:pt>
    <dgm:pt modelId="{A285734E-AD9F-40F4-B0E9-66858DDFEB8A}" type="pres">
      <dgm:prSet presAssocID="{4F6D24BC-4D45-490E-B131-E82794E1AB40}" presName="parTxOnly" presStyleLbl="node1" presStyleIdx="0" presStyleCnt="3">
        <dgm:presLayoutVars>
          <dgm:bulletEnabled val="1"/>
        </dgm:presLayoutVars>
      </dgm:prSet>
      <dgm:spPr/>
    </dgm:pt>
    <dgm:pt modelId="{90DCDB36-F5F9-469E-A4E7-CBD569B434F3}" type="pres">
      <dgm:prSet presAssocID="{0F84BDC7-9008-4F0E-9564-140D681D13A9}" presName="parSpace" presStyleCnt="0"/>
      <dgm:spPr/>
    </dgm:pt>
    <dgm:pt modelId="{BCAFF12A-9171-479A-8AE5-02BE5114CF1E}" type="pres">
      <dgm:prSet presAssocID="{CE951A75-815A-4B9F-923C-94399E206274}" presName="parTxOnly" presStyleLbl="node1" presStyleIdx="1" presStyleCnt="3">
        <dgm:presLayoutVars>
          <dgm:bulletEnabled val="1"/>
        </dgm:presLayoutVars>
      </dgm:prSet>
      <dgm:spPr/>
    </dgm:pt>
    <dgm:pt modelId="{3D24E7FF-9E74-43A3-B18C-7FF617749E85}" type="pres">
      <dgm:prSet presAssocID="{6459B39B-433E-4B42-819E-E9817BE6FEE2}" presName="parSpace" presStyleCnt="0"/>
      <dgm:spPr/>
    </dgm:pt>
    <dgm:pt modelId="{732C0031-FCBF-4A52-8E88-06574D68C6E9}" type="pres">
      <dgm:prSet presAssocID="{8B920AF7-34B1-4999-B924-FF23756F0D8C}" presName="parTxOnly" presStyleLbl="node1" presStyleIdx="2" presStyleCnt="3">
        <dgm:presLayoutVars>
          <dgm:bulletEnabled val="1"/>
        </dgm:presLayoutVars>
      </dgm:prSet>
      <dgm:spPr/>
    </dgm:pt>
  </dgm:ptLst>
  <dgm:cxnLst>
    <dgm:cxn modelId="{90ED7015-41D2-4E05-91C2-4BDF102DAE7A}" type="presOf" srcId="{CE951A75-815A-4B9F-923C-94399E206274}" destId="{BCAFF12A-9171-479A-8AE5-02BE5114CF1E}" srcOrd="0" destOrd="0" presId="urn:microsoft.com/office/officeart/2005/8/layout/hChevron3"/>
    <dgm:cxn modelId="{63F2CA19-DE23-4329-B296-0C1E09D72278}" type="presOf" srcId="{EA1EE2F9-3687-44D3-88E8-FC3529FDB97A}" destId="{44EDD24D-065C-4C5E-A3A3-95AD04F922AB}" srcOrd="0" destOrd="0" presId="urn:microsoft.com/office/officeart/2005/8/layout/hChevron3"/>
    <dgm:cxn modelId="{D402E72F-394A-43A2-8C5E-8936962CA8EE}" srcId="{EA1EE2F9-3687-44D3-88E8-FC3529FDB97A}" destId="{8B920AF7-34B1-4999-B924-FF23756F0D8C}" srcOrd="2" destOrd="0" parTransId="{C8E5120D-CD97-41E4-B180-8AEC61723C84}" sibTransId="{98F56530-9533-425D-96C0-FA0FC817968C}"/>
    <dgm:cxn modelId="{D97D473C-E99A-48D0-A152-83F5518E690C}" srcId="{EA1EE2F9-3687-44D3-88E8-FC3529FDB97A}" destId="{CE951A75-815A-4B9F-923C-94399E206274}" srcOrd="1" destOrd="0" parTransId="{56C26A0E-CD4A-4F3E-AD3D-80319A8F4171}" sibTransId="{6459B39B-433E-4B42-819E-E9817BE6FEE2}"/>
    <dgm:cxn modelId="{5AF30163-5605-46A2-95F6-59D74A16BEA0}" type="presOf" srcId="{8B920AF7-34B1-4999-B924-FF23756F0D8C}" destId="{732C0031-FCBF-4A52-8E88-06574D68C6E9}" srcOrd="0" destOrd="0" presId="urn:microsoft.com/office/officeart/2005/8/layout/hChevron3"/>
    <dgm:cxn modelId="{272CEB99-E796-4701-AE7B-F273D2AD22C0}" srcId="{EA1EE2F9-3687-44D3-88E8-FC3529FDB97A}" destId="{4F6D24BC-4D45-490E-B131-E82794E1AB40}" srcOrd="0" destOrd="0" parTransId="{8E5391F8-38A6-47A0-B22B-6C2BDDEDB012}" sibTransId="{0F84BDC7-9008-4F0E-9564-140D681D13A9}"/>
    <dgm:cxn modelId="{D06F68CA-13C9-49B7-931B-D1CC70703E17}" type="presOf" srcId="{4F6D24BC-4D45-490E-B131-E82794E1AB40}" destId="{A285734E-AD9F-40F4-B0E9-66858DDFEB8A}" srcOrd="0" destOrd="0" presId="urn:microsoft.com/office/officeart/2005/8/layout/hChevron3"/>
    <dgm:cxn modelId="{4A7AE7AE-56E9-41DB-B077-0106E6F57BDD}" type="presParOf" srcId="{44EDD24D-065C-4C5E-A3A3-95AD04F922AB}" destId="{A285734E-AD9F-40F4-B0E9-66858DDFEB8A}" srcOrd="0" destOrd="0" presId="urn:microsoft.com/office/officeart/2005/8/layout/hChevron3"/>
    <dgm:cxn modelId="{37C860BE-AA8F-4FA4-A7E2-77D86992A1C0}" type="presParOf" srcId="{44EDD24D-065C-4C5E-A3A3-95AD04F922AB}" destId="{90DCDB36-F5F9-469E-A4E7-CBD569B434F3}" srcOrd="1" destOrd="0" presId="urn:microsoft.com/office/officeart/2005/8/layout/hChevron3"/>
    <dgm:cxn modelId="{CE68B835-55C8-4A0D-8D3A-6C6A167DC61D}" type="presParOf" srcId="{44EDD24D-065C-4C5E-A3A3-95AD04F922AB}" destId="{BCAFF12A-9171-479A-8AE5-02BE5114CF1E}" srcOrd="2" destOrd="0" presId="urn:microsoft.com/office/officeart/2005/8/layout/hChevron3"/>
    <dgm:cxn modelId="{5B0553DF-D1F4-49E3-81BE-A38269C37CA4}" type="presParOf" srcId="{44EDD24D-065C-4C5E-A3A3-95AD04F922AB}" destId="{3D24E7FF-9E74-43A3-B18C-7FF617749E85}" srcOrd="3" destOrd="0" presId="urn:microsoft.com/office/officeart/2005/8/layout/hChevron3"/>
    <dgm:cxn modelId="{862C7F9C-1058-445F-83C8-606FCE617A0D}" type="presParOf" srcId="{44EDD24D-065C-4C5E-A3A3-95AD04F922AB}" destId="{732C0031-FCBF-4A52-8E88-06574D68C6E9}"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5734E-AD9F-40F4-B0E9-66858DDFEB8A}">
      <dsp:nvSpPr>
        <dsp:cNvPr id="0" name=""/>
        <dsp:cNvSpPr/>
      </dsp:nvSpPr>
      <dsp:spPr>
        <a:xfrm>
          <a:off x="4996" y="1651096"/>
          <a:ext cx="4369108" cy="1747643"/>
        </a:xfrm>
        <a:prstGeom prst="homePlat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b="0" i="1" u="none" kern="1200" dirty="0"/>
            <a:t>Application/Eligibility</a:t>
          </a:r>
        </a:p>
      </dsp:txBody>
      <dsp:txXfrm>
        <a:off x="4996" y="1651096"/>
        <a:ext cx="3932197" cy="1747643"/>
      </dsp:txXfrm>
    </dsp:sp>
    <dsp:sp modelId="{BCAFF12A-9171-479A-8AE5-02BE5114CF1E}">
      <dsp:nvSpPr>
        <dsp:cNvPr id="0" name=""/>
        <dsp:cNvSpPr/>
      </dsp:nvSpPr>
      <dsp:spPr>
        <a:xfrm>
          <a:off x="3500283" y="1651096"/>
          <a:ext cx="4369108" cy="1747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i="1" kern="1200" dirty="0"/>
            <a:t>Award and Onboarding to </a:t>
          </a:r>
          <a:r>
            <a:rPr lang="en-US" sz="3100" i="1" kern="1200" dirty="0" err="1"/>
            <a:t>ClassWallet</a:t>
          </a:r>
          <a:endParaRPr lang="en-US" sz="3100" i="1" kern="1200" dirty="0"/>
        </a:p>
      </dsp:txBody>
      <dsp:txXfrm>
        <a:off x="4374105" y="1651096"/>
        <a:ext cx="2621465" cy="1747643"/>
      </dsp:txXfrm>
    </dsp:sp>
    <dsp:sp modelId="{732C0031-FCBF-4A52-8E88-06574D68C6E9}">
      <dsp:nvSpPr>
        <dsp:cNvPr id="0" name=""/>
        <dsp:cNvSpPr/>
      </dsp:nvSpPr>
      <dsp:spPr>
        <a:xfrm>
          <a:off x="6995570" y="1651096"/>
          <a:ext cx="4369108" cy="1747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Services</a:t>
          </a:r>
        </a:p>
      </dsp:txBody>
      <dsp:txXfrm>
        <a:off x="7869392" y="1651096"/>
        <a:ext cx="2621465" cy="174764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2022/3/2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2022/3/2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828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022549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ESEDirectoryAdministrator@mass.gov" TargetMode="External"/><Relationship Id="rId2" Type="http://schemas.openxmlformats.org/officeDocument/2006/relationships/hyperlink" Target="https://profiles.doe.mass.edu/search/search.aspx?leftNavId=11238" TargetMode="External"/><Relationship Id="rId1" Type="http://schemas.openxmlformats.org/officeDocument/2006/relationships/slideLayout" Target="../slideLayouts/slideLayout5.xml"/><Relationship Id="rId4" Type="http://schemas.openxmlformats.org/officeDocument/2006/relationships/hyperlink" Target="mailto:privateschools@mass.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oese.ed.gov/offices/education-stabilization-fund/emergency-assistance-non-public-schools/" TargetMode="External"/><Relationship Id="rId2" Type="http://schemas.openxmlformats.org/officeDocument/2006/relationships/hyperlink" Target="https://www.doe.mass.edu/federalgrants/esser/eans2.html" TargetMode="External"/><Relationship Id="rId1" Type="http://schemas.openxmlformats.org/officeDocument/2006/relationships/slideLayout" Target="../slideLayouts/slideLayout5.xml"/><Relationship Id="rId4" Type="http://schemas.openxmlformats.org/officeDocument/2006/relationships/hyperlink" Target="mailto:EANS@mass.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hyperlink" Target="http://www.doe.mass.edu/federalgrants/esser/eans.html" TargetMode="External"/><Relationship Id="rId5" Type="http://schemas.openxmlformats.org/officeDocument/2006/relationships/image" Target="../media/image9.png"/><Relationship Id="rId4" Type="http://schemas.openxmlformats.org/officeDocument/2006/relationships/hyperlink" Target="mailto:EANS@mas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pPr algn="ctr"/>
            <a:r>
              <a:rPr lang="en-US" altLang="zh-CN" sz="3600" dirty="0">
                <a:latin typeface="Segoe SemiBold"/>
                <a:cs typeface="Segoe SemiBold" panose="020B0703040204020203" pitchFamily="34" charset="0"/>
              </a:rPr>
              <a:t>Emergency Assistance for Non-Public Schools</a:t>
            </a:r>
            <a:br>
              <a:rPr lang="en-US" altLang="zh-CN" sz="3600" dirty="0">
                <a:latin typeface="Segoe SemiBold"/>
                <a:cs typeface="Segoe SemiBold" panose="020B0703040204020203" pitchFamily="34" charset="0"/>
              </a:rPr>
            </a:br>
            <a:r>
              <a:rPr lang="en-US" altLang="zh-CN" sz="3600" dirty="0">
                <a:latin typeface="Segoe SemiBold"/>
                <a:cs typeface="Segoe SemiBold" panose="020B0703040204020203" pitchFamily="34" charset="0"/>
              </a:rPr>
              <a:t>EANS-II or ARP EANS</a:t>
            </a:r>
            <a:endParaRPr lang="en-US" altLang="zh-CN" sz="3600" dirty="0">
              <a:latin typeface="Segoe SemiBold"/>
            </a:endParaRPr>
          </a:p>
        </p:txBody>
      </p:sp>
      <p:sp>
        <p:nvSpPr>
          <p:cNvPr id="3" name="Subtitle 2"/>
          <p:cNvSpPr>
            <a:spLocks noGrp="1"/>
          </p:cNvSpPr>
          <p:nvPr>
            <p:ph type="subTitle" idx="1"/>
          </p:nvPr>
        </p:nvSpPr>
        <p:spPr>
          <a:xfrm>
            <a:off x="5405483" y="4517687"/>
            <a:ext cx="6683404" cy="873838"/>
          </a:xfrm>
        </p:spPr>
        <p:txBody>
          <a:bodyPr/>
          <a:lstStyle/>
          <a:p>
            <a:pPr algn="ctr">
              <a:spcBef>
                <a:spcPts val="400"/>
              </a:spcBef>
            </a:pPr>
            <a:r>
              <a:rPr lang="en-US" altLang="zh-CN" dirty="0">
                <a:solidFill>
                  <a:schemeClr val="tx1">
                    <a:lumMod val="50000"/>
                  </a:schemeClr>
                </a:solidFill>
                <a:latin typeface="Segoe"/>
              </a:rPr>
              <a:t>Matt </a:t>
            </a:r>
            <a:r>
              <a:rPr lang="en-US" altLang="zh-CN" dirty="0" err="1">
                <a:solidFill>
                  <a:schemeClr val="tx1">
                    <a:lumMod val="50000"/>
                  </a:schemeClr>
                </a:solidFill>
                <a:latin typeface="Segoe"/>
              </a:rPr>
              <a:t>Deninger</a:t>
            </a:r>
            <a:endParaRPr lang="en-US" altLang="zh-CN" dirty="0">
              <a:solidFill>
                <a:schemeClr val="tx1">
                  <a:lumMod val="50000"/>
                </a:schemeClr>
              </a:solidFill>
              <a:latin typeface="Segoe"/>
            </a:endParaRPr>
          </a:p>
          <a:p>
            <a:pPr algn="ctr">
              <a:spcBef>
                <a:spcPts val="400"/>
              </a:spcBef>
            </a:pPr>
            <a:r>
              <a:rPr lang="en-US" altLang="zh-CN" dirty="0">
                <a:solidFill>
                  <a:schemeClr val="tx1">
                    <a:lumMod val="50000"/>
                  </a:schemeClr>
                </a:solidFill>
                <a:latin typeface="Segoe"/>
              </a:rPr>
              <a:t>Chief Strategy and Research Officer, DESE</a:t>
            </a:r>
          </a:p>
          <a:p>
            <a:pPr algn="ctr">
              <a:spcBef>
                <a:spcPts val="400"/>
              </a:spcBef>
            </a:pPr>
            <a:r>
              <a:rPr lang="en-US" altLang="zh-CN" dirty="0">
                <a:solidFill>
                  <a:schemeClr val="tx1">
                    <a:lumMod val="50000"/>
                  </a:schemeClr>
                </a:solidFill>
                <a:latin typeface="Segoe"/>
              </a:rPr>
              <a:t>Megan Evans, Non-Public School Relief Program Coordinator</a:t>
            </a:r>
          </a:p>
          <a:p>
            <a:pPr algn="ctr"/>
            <a:r>
              <a:rPr lang="en-US" altLang="zh-CN" dirty="0">
                <a:solidFill>
                  <a:schemeClr val="tx1">
                    <a:lumMod val="50000"/>
                  </a:schemeClr>
                </a:solidFill>
                <a:latin typeface="Segoe"/>
              </a:rPr>
              <a:t>  Feb 25 and 28,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ARP EANS (EANS-II): Eligibility</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latin typeface="Segoe UI"/>
                <a:cs typeface="Segoe UI"/>
              </a:rPr>
              <a:t>Non-public schools are eligible if:</a:t>
            </a:r>
          </a:p>
          <a:p>
            <a:pPr lvl="1"/>
            <a:r>
              <a:rPr lang="en-US" sz="2400" dirty="0">
                <a:latin typeface="Segoe UI"/>
                <a:cs typeface="Segoe UI"/>
              </a:rPr>
              <a:t>a non-public elementary or secondary school in Massachusetts;</a:t>
            </a:r>
          </a:p>
          <a:p>
            <a:pPr lvl="1"/>
            <a:r>
              <a:rPr lang="en-US" sz="2400" dirty="0">
                <a:latin typeface="Segoe UI"/>
                <a:cs typeface="Segoe UI"/>
              </a:rPr>
              <a:t>approved to operate as a non-public school under Massachusetts General </a:t>
            </a:r>
            <a:r>
              <a:rPr lang="en-US" sz="2400" dirty="0">
                <a:solidFill>
                  <a:schemeClr val="bg2">
                    <a:lumMod val="10000"/>
                  </a:schemeClr>
                </a:solidFill>
                <a:latin typeface="Segoe UI"/>
                <a:cs typeface="Segoe UI"/>
              </a:rPr>
              <a:t>Laws;</a:t>
            </a:r>
          </a:p>
          <a:p>
            <a:pPr lvl="1"/>
            <a:r>
              <a:rPr lang="en-US" sz="2400" dirty="0">
                <a:latin typeface="Segoe UI"/>
                <a:cs typeface="Segoe UI"/>
              </a:rPr>
              <a:t>a non-profit entity;</a:t>
            </a:r>
          </a:p>
          <a:p>
            <a:pPr lvl="1"/>
            <a:r>
              <a:rPr lang="en-US" sz="2400" dirty="0">
                <a:latin typeface="Segoe UI"/>
                <a:cs typeface="Segoe UI"/>
              </a:rPr>
              <a:t>is currently operating and was in existence and operating prior to March 13, 2020; and </a:t>
            </a:r>
          </a:p>
          <a:p>
            <a:pPr lvl="1"/>
            <a:r>
              <a:rPr lang="en-US" sz="2400" dirty="0">
                <a:latin typeface="Segoe UI"/>
                <a:cs typeface="Segoe UI"/>
              </a:rPr>
              <a:t>did not participate in the </a:t>
            </a:r>
            <a:r>
              <a:rPr lang="en-US" sz="2400" u="sng" dirty="0">
                <a:latin typeface="Segoe UI"/>
                <a:cs typeface="Segoe UI"/>
              </a:rPr>
              <a:t>second</a:t>
            </a:r>
            <a:r>
              <a:rPr lang="en-US" sz="2400" dirty="0">
                <a:latin typeface="Segoe UI"/>
                <a:cs typeface="Segoe UI"/>
              </a:rPr>
              <a:t> federal Paycheck Protection Program (on or </a:t>
            </a:r>
            <a:r>
              <a:rPr lang="en-US" sz="2400" u="sng" dirty="0">
                <a:latin typeface="Segoe UI"/>
                <a:cs typeface="Segoe UI"/>
              </a:rPr>
              <a:t>after</a:t>
            </a:r>
            <a:r>
              <a:rPr lang="en-US" sz="2400" dirty="0">
                <a:latin typeface="Segoe UI"/>
                <a:cs typeface="Segoe UI"/>
              </a:rPr>
              <a:t> December 27, 2020). Those who participated in PPP before December 27, 2020, are still eligible.</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54024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COVID impact will be used to weight award amounts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latin typeface="Segoe UI"/>
                <a:cs typeface="Segoe UI"/>
              </a:rPr>
              <a:t>The EANS-II program must prioritize services or assistance to non-public schools were/are most impacted by COVID:</a:t>
            </a:r>
          </a:p>
          <a:p>
            <a:pPr lvl="1"/>
            <a:r>
              <a:rPr lang="en-US" sz="2600" dirty="0">
                <a:latin typeface="Segoe UI"/>
                <a:cs typeface="Segoe UI"/>
              </a:rPr>
              <a:t>#infections per capita in municipality where school is located</a:t>
            </a:r>
            <a:endParaRPr lang="en-US" sz="2400" dirty="0">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97575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ARP EANS (EANS-II): Allowable Uses of Funds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234950" lvl="1" indent="-222250">
              <a:buFont typeface="Arial" panose="020B0604020202020204" pitchFamily="34" charset="0"/>
              <a:buChar char="•"/>
            </a:pPr>
            <a:r>
              <a:rPr lang="en-US" sz="3000" dirty="0"/>
              <a:t>Allowable uses of funds are the same under the ARP EANS program as they are under the CRRSA EANS program, with the following exception:</a:t>
            </a:r>
          </a:p>
          <a:p>
            <a:pPr marL="687388" lvl="2" indent="-287338">
              <a:buFont typeface="Courier New" panose="02070309020205020404" pitchFamily="49" charset="0"/>
              <a:buChar char="o"/>
            </a:pPr>
            <a:r>
              <a:rPr lang="en-US" dirty="0"/>
              <a:t>Under the ARP EANS program,</a:t>
            </a:r>
            <a:r>
              <a:rPr lang="en-US" dirty="0">
                <a:ea typeface="Times New Roman" panose="02020603050405020304" pitchFamily="18" charset="0"/>
                <a:cs typeface="Courier New" panose="02070309020205020404" pitchFamily="49" charset="0"/>
              </a:rPr>
              <a:t> an SEA may not use ARP EANS funds to provide reimbursements to any non-public school for costs the school incurred to address the impact of COVID-19 emergency. </a:t>
            </a:r>
          </a:p>
          <a:p>
            <a:pPr marL="234950" indent="-234950"/>
            <a:r>
              <a:rPr lang="en-US" sz="3000" dirty="0">
                <a:latin typeface="Segoe UI"/>
                <a:cs typeface="Segoe UI"/>
              </a:rPr>
              <a:t>DESE can provide goods, services, and assistance to non-public schools:</a:t>
            </a:r>
          </a:p>
          <a:p>
            <a:pPr lvl="1"/>
            <a:r>
              <a:rPr lang="en-US" sz="2400" dirty="0">
                <a:latin typeface="Segoe UI"/>
                <a:cs typeface="Segoe UI"/>
              </a:rPr>
              <a:t>DESE must be the purchaser.</a:t>
            </a:r>
          </a:p>
          <a:p>
            <a:pPr lvl="1"/>
            <a:r>
              <a:rPr lang="en-US" sz="2400" dirty="0">
                <a:latin typeface="Segoe UI"/>
                <a:cs typeface="Segoe UI"/>
              </a:rPr>
              <a:t>Non-public schools are bound to select from EANS state-approved vendors.</a:t>
            </a:r>
            <a:endParaRPr lang="en-US" sz="2400" dirty="0">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6398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Allowable Uses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0" indent="0">
              <a:buNone/>
            </a:pPr>
            <a:r>
              <a:rPr lang="en-US" sz="3000" dirty="0">
                <a:latin typeface="Segoe UI"/>
                <a:cs typeface="Segoe UI"/>
              </a:rPr>
              <a:t>The law spells out the following uses:</a:t>
            </a:r>
          </a:p>
          <a:p>
            <a:pPr marL="514350" indent="-514350">
              <a:buFont typeface="+mj-lt"/>
              <a:buAutoNum type="alphaUcPeriod"/>
            </a:pPr>
            <a:r>
              <a:rPr lang="en-US" sz="2400" dirty="0">
                <a:latin typeface="Segoe UI"/>
                <a:cs typeface="Segoe UI"/>
              </a:rPr>
              <a:t>supplies to sanitize, disinfect, and clean school facilities;</a:t>
            </a:r>
          </a:p>
          <a:p>
            <a:pPr marL="514350" indent="-514350">
              <a:buFont typeface="+mj-lt"/>
              <a:buAutoNum type="alphaUcPeriod"/>
            </a:pPr>
            <a:r>
              <a:rPr lang="en-US" sz="2400" dirty="0">
                <a:latin typeface="Segoe UI"/>
                <a:cs typeface="Segoe UI"/>
              </a:rPr>
              <a:t>personal protective equipment;</a:t>
            </a:r>
          </a:p>
          <a:p>
            <a:pPr marL="514350" indent="-514350">
              <a:buFont typeface="+mj-lt"/>
              <a:buAutoNum type="alphaUcPeriod"/>
            </a:pPr>
            <a:r>
              <a:rPr lang="en-US" sz="2400" dirty="0">
                <a:latin typeface="Segoe UI"/>
                <a:cs typeface="Segoe UI"/>
              </a:rPr>
              <a:t>improving ventilation systems, including windows or portable air purification systems to ensure healthy air in the non-public school;</a:t>
            </a:r>
          </a:p>
          <a:p>
            <a:pPr marL="514350" indent="-514350">
              <a:buFont typeface="+mj-lt"/>
              <a:buAutoNum type="alphaUcPeriod"/>
            </a:pPr>
            <a:r>
              <a:rPr lang="en-US" sz="2400" dirty="0">
                <a:latin typeface="Segoe UI"/>
                <a:cs typeface="Segoe UI"/>
              </a:rPr>
              <a:t>training and professional development for staff on sanitation, the use of personal protective equipment, and minimizing the spread of infectious diseases;</a:t>
            </a:r>
          </a:p>
          <a:p>
            <a:pPr marL="514350" indent="-514350">
              <a:buFont typeface="+mj-lt"/>
              <a:buAutoNum type="alphaUcPeriod"/>
            </a:pPr>
            <a:r>
              <a:rPr lang="en-US" sz="2400" dirty="0">
                <a:latin typeface="Segoe UI"/>
                <a:cs typeface="Segoe UI"/>
              </a:rPr>
              <a:t>physical barriers to facilitate social distancing;</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390480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Allowable Uses, continued</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514350" indent="-514350">
              <a:buFont typeface="+mj-lt"/>
              <a:buAutoNum type="alphaUcPeriod" startAt="6"/>
            </a:pPr>
            <a:r>
              <a:rPr lang="en-US" sz="2400" dirty="0">
                <a:latin typeface="Segoe UI"/>
                <a:cs typeface="Segoe UI"/>
              </a:rPr>
              <a:t>other materials, supplies, or equipment to implement public health protocols, including guidelines and recommendations from the Centers for Disease Control and Prevention for the reopening and operation of school facilities to effectively maintain the health and safety of students, educators, and other staff during the qualifying emergency;</a:t>
            </a:r>
          </a:p>
          <a:p>
            <a:pPr marL="514350" indent="-514350">
              <a:buFont typeface="+mj-lt"/>
              <a:buAutoNum type="alphaUcPeriod" startAt="6"/>
            </a:pPr>
            <a:r>
              <a:rPr lang="en-US" sz="2400" dirty="0">
                <a:latin typeface="Segoe UI"/>
                <a:cs typeface="Segoe UI"/>
              </a:rPr>
              <a:t>expanding capacity to administer coronavirus testing to effectively monitor and suppress coronavirus, to conduct surveillance and contact tracing activities, and to support other activities related to coronavirus testing for students, teachers, and staff at the non-public school;</a:t>
            </a:r>
          </a:p>
          <a:p>
            <a:pPr marL="514350" indent="-514350">
              <a:buFont typeface="+mj-lt"/>
              <a:buAutoNum type="alphaUcPeriod" startAt="6"/>
            </a:pPr>
            <a:r>
              <a:rPr lang="en-US" sz="2400" dirty="0">
                <a:latin typeface="Segoe UI"/>
                <a:cs typeface="Segoe UI"/>
              </a:rPr>
              <a:t>educational technology (including hardware, software, connectivity, assistive technology, and adaptive equipment) to assist students, educators, and other staff with remote or hybrid learning;</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53137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Allowable Uses, continued</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pPr marL="514350" indent="-514350">
              <a:buFont typeface="+mj-lt"/>
              <a:buAutoNum type="alphaUcPeriod" startAt="9"/>
            </a:pPr>
            <a:r>
              <a:rPr lang="en-US" sz="2400" dirty="0">
                <a:latin typeface="Segoe UI"/>
                <a:cs typeface="Segoe UI"/>
              </a:rPr>
              <a:t>redeveloping instructional plans, including curriculum development, for remote learning, hybrid learning, or to address learning loss;</a:t>
            </a:r>
          </a:p>
          <a:p>
            <a:pPr marL="514350" indent="-514350">
              <a:buFont typeface="+mj-lt"/>
              <a:buAutoNum type="alphaUcPeriod" startAt="9"/>
            </a:pPr>
            <a:r>
              <a:rPr lang="en-US" sz="2400" dirty="0">
                <a:latin typeface="Segoe UI"/>
                <a:cs typeface="Segoe UI"/>
              </a:rPr>
              <a:t>leasing of sites or spaces to ensure safe social distancing to implement public health protocols, including guidelines and recommendations from the Centers for Disease Control and Prevention;</a:t>
            </a:r>
          </a:p>
          <a:p>
            <a:pPr marL="514350" indent="-514350">
              <a:buFont typeface="+mj-lt"/>
              <a:buAutoNum type="alphaUcPeriod" startAt="9"/>
            </a:pPr>
            <a:r>
              <a:rPr lang="en-US" sz="2400" dirty="0">
                <a:latin typeface="Segoe UI"/>
                <a:cs typeface="Segoe UI"/>
              </a:rPr>
              <a:t>reasonable transportation costs;</a:t>
            </a:r>
          </a:p>
          <a:p>
            <a:pPr marL="514350" indent="-514350">
              <a:buFont typeface="+mj-lt"/>
              <a:buAutoNum type="alphaUcPeriod" startAt="9"/>
            </a:pPr>
            <a:r>
              <a:rPr lang="en-US" sz="2400" dirty="0">
                <a:latin typeface="Segoe UI"/>
                <a:cs typeface="Segoe UI"/>
              </a:rPr>
              <a:t>initiating and maintaining education and support services or assistance for remote learning, hybrid learning, or to address learning loss.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428083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E2D1-4E82-4D42-AA53-7585C877665C}"/>
              </a:ext>
            </a:extLst>
          </p:cNvPr>
          <p:cNvSpPr>
            <a:spLocks noGrp="1"/>
          </p:cNvSpPr>
          <p:nvPr>
            <p:ph type="title"/>
          </p:nvPr>
        </p:nvSpPr>
        <p:spPr/>
        <p:txBody>
          <a:bodyPr/>
          <a:lstStyle/>
          <a:p>
            <a:r>
              <a:rPr lang="en-US" dirty="0"/>
              <a:t>EANS-II Allowable Uses</a:t>
            </a:r>
          </a:p>
        </p:txBody>
      </p:sp>
      <p:graphicFrame>
        <p:nvGraphicFramePr>
          <p:cNvPr id="5" name="Table 5">
            <a:extLst>
              <a:ext uri="{FF2B5EF4-FFF2-40B4-BE49-F238E27FC236}">
                <a16:creationId xmlns:a16="http://schemas.microsoft.com/office/drawing/2014/main" id="{CCF7FBE1-00C9-4FE3-9F0E-55C573A85B5C}"/>
              </a:ext>
            </a:extLst>
          </p:cNvPr>
          <p:cNvGraphicFramePr>
            <a:graphicFrameLocks noGrp="1"/>
          </p:cNvGraphicFramePr>
          <p:nvPr>
            <p:ph idx="1"/>
            <p:extLst>
              <p:ext uri="{D42A27DB-BD31-4B8C-83A1-F6EECF244321}">
                <p14:modId xmlns:p14="http://schemas.microsoft.com/office/powerpoint/2010/main" val="2386178966"/>
              </p:ext>
            </p:extLst>
          </p:nvPr>
        </p:nvGraphicFramePr>
        <p:xfrm>
          <a:off x="568325" y="1230313"/>
          <a:ext cx="11369673" cy="5191760"/>
        </p:xfrm>
        <a:graphic>
          <a:graphicData uri="http://schemas.openxmlformats.org/drawingml/2006/table">
            <a:tbl>
              <a:tblPr firstRow="1" bandRow="1">
                <a:tableStyleId>{5C22544A-7EE6-4342-B048-85BDC9FD1C3A}</a:tableStyleId>
              </a:tblPr>
              <a:tblGrid>
                <a:gridCol w="6560444">
                  <a:extLst>
                    <a:ext uri="{9D8B030D-6E8A-4147-A177-3AD203B41FA5}">
                      <a16:colId xmlns:a16="http://schemas.microsoft.com/office/drawing/2014/main" val="3387590738"/>
                    </a:ext>
                  </a:extLst>
                </a:gridCol>
                <a:gridCol w="2317072">
                  <a:extLst>
                    <a:ext uri="{9D8B030D-6E8A-4147-A177-3AD203B41FA5}">
                      <a16:colId xmlns:a16="http://schemas.microsoft.com/office/drawing/2014/main" val="458247398"/>
                    </a:ext>
                  </a:extLst>
                </a:gridCol>
                <a:gridCol w="2492157">
                  <a:extLst>
                    <a:ext uri="{9D8B030D-6E8A-4147-A177-3AD203B41FA5}">
                      <a16:colId xmlns:a16="http://schemas.microsoft.com/office/drawing/2014/main" val="3456727089"/>
                    </a:ext>
                  </a:extLst>
                </a:gridCol>
              </a:tblGrid>
              <a:tr h="370840">
                <a:tc>
                  <a:txBody>
                    <a:bodyPr/>
                    <a:lstStyle/>
                    <a:p>
                      <a:r>
                        <a:rPr lang="en-US" dirty="0"/>
                        <a:t>Allowable Use</a:t>
                      </a:r>
                    </a:p>
                  </a:txBody>
                  <a:tcPr/>
                </a:tc>
                <a:tc>
                  <a:txBody>
                    <a:bodyPr/>
                    <a:lstStyle/>
                    <a:p>
                      <a:pPr algn="ctr"/>
                      <a:r>
                        <a:rPr lang="en-US" dirty="0"/>
                        <a:t>Reimbursement?</a:t>
                      </a:r>
                    </a:p>
                  </a:txBody>
                  <a:tcPr/>
                </a:tc>
                <a:tc>
                  <a:txBody>
                    <a:bodyPr/>
                    <a:lstStyle/>
                    <a:p>
                      <a:pPr algn="ctr"/>
                      <a:r>
                        <a:rPr lang="en-US" dirty="0"/>
                        <a:t>DESE Service?</a:t>
                      </a:r>
                    </a:p>
                  </a:txBody>
                  <a:tcPr/>
                </a:tc>
                <a:extLst>
                  <a:ext uri="{0D108BD9-81ED-4DB2-BD59-A6C34878D82A}">
                    <a16:rowId xmlns:a16="http://schemas.microsoft.com/office/drawing/2014/main" val="810906571"/>
                  </a:ext>
                </a:extLst>
              </a:tr>
              <a:tr h="370840">
                <a:tc>
                  <a:txBody>
                    <a:bodyPr/>
                    <a:lstStyle/>
                    <a:p>
                      <a:r>
                        <a:rPr lang="en-US" dirty="0"/>
                        <a:t>A. Cleaning supplies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1533607726"/>
                  </a:ext>
                </a:extLst>
              </a:tr>
              <a:tr h="370840">
                <a:tc>
                  <a:txBody>
                    <a:bodyPr/>
                    <a:lstStyle/>
                    <a:p>
                      <a:r>
                        <a:rPr lang="en-US" dirty="0"/>
                        <a:t>B. PPE</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1273845341"/>
                  </a:ext>
                </a:extLst>
              </a:tr>
              <a:tr h="370840">
                <a:tc>
                  <a:txBody>
                    <a:bodyPr/>
                    <a:lstStyle/>
                    <a:p>
                      <a:r>
                        <a:rPr lang="en-US" dirty="0"/>
                        <a:t>C. Ventilation upgrades</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6407855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Ventilation in the form of portable air purifiers</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196678620"/>
                  </a:ext>
                </a:extLst>
              </a:tr>
              <a:tr h="370840">
                <a:tc>
                  <a:txBody>
                    <a:bodyPr/>
                    <a:lstStyle/>
                    <a:p>
                      <a:r>
                        <a:rPr lang="en-US" dirty="0"/>
                        <a:t>D. Training and PD on minimizing spread of disease</a:t>
                      </a:r>
                    </a:p>
                  </a:txBody>
                  <a:tcPr/>
                </a:tc>
                <a:tc>
                  <a:txBody>
                    <a:bodyPr/>
                    <a:lstStyle/>
                    <a:p>
                      <a:pPr algn="ctr"/>
                      <a:r>
                        <a:rPr lang="en-US" b="1" dirty="0">
                          <a:solidFill>
                            <a:srgbClr val="C00000"/>
                          </a:solidFill>
                        </a:rPr>
                        <a:t>No</a:t>
                      </a:r>
                    </a:p>
                  </a:txBody>
                  <a:tcPr/>
                </a:tc>
                <a:tc>
                  <a:txBody>
                    <a:bodyPr/>
                    <a:lstStyle/>
                    <a:p>
                      <a:pPr algn="ctr"/>
                      <a:r>
                        <a:rPr lang="en-US" b="0" dirty="0">
                          <a:solidFill>
                            <a:schemeClr val="accent5">
                              <a:lumMod val="75000"/>
                            </a:schemeClr>
                          </a:solidFill>
                        </a:rPr>
                        <a:t>Potentially</a:t>
                      </a:r>
                    </a:p>
                  </a:txBody>
                  <a:tcPr/>
                </a:tc>
                <a:extLst>
                  <a:ext uri="{0D108BD9-81ED-4DB2-BD59-A6C34878D82A}">
                    <a16:rowId xmlns:a16="http://schemas.microsoft.com/office/drawing/2014/main" val="2904173194"/>
                  </a:ext>
                </a:extLst>
              </a:tr>
              <a:tr h="370840">
                <a:tc>
                  <a:txBody>
                    <a:bodyPr/>
                    <a:lstStyle/>
                    <a:p>
                      <a:r>
                        <a:rPr lang="en-US" dirty="0"/>
                        <a:t>E. Physical barriers</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1882003698"/>
                  </a:ext>
                </a:extLst>
              </a:tr>
              <a:tr h="370840">
                <a:tc>
                  <a:txBody>
                    <a:bodyPr/>
                    <a:lstStyle/>
                    <a:p>
                      <a:r>
                        <a:rPr lang="en-US" dirty="0"/>
                        <a:t>F. Other materials to implement public health protocols</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408828721"/>
                  </a:ext>
                </a:extLst>
              </a:tr>
              <a:tr h="370840">
                <a:tc>
                  <a:txBody>
                    <a:bodyPr/>
                    <a:lstStyle/>
                    <a:p>
                      <a:r>
                        <a:rPr lang="en-US" dirty="0"/>
                        <a:t>G. Coronavirus testing</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456329774"/>
                  </a:ext>
                </a:extLst>
              </a:tr>
              <a:tr h="370840">
                <a:tc>
                  <a:txBody>
                    <a:bodyPr/>
                    <a:lstStyle/>
                    <a:p>
                      <a:r>
                        <a:rPr lang="en-US" dirty="0"/>
                        <a:t>H. Educational technology</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1819280584"/>
                  </a:ext>
                </a:extLst>
              </a:tr>
              <a:tr h="370840">
                <a:tc>
                  <a:txBody>
                    <a:bodyPr/>
                    <a:lstStyle/>
                    <a:p>
                      <a:r>
                        <a:rPr lang="en-US" dirty="0"/>
                        <a:t>I. Curriculum development to address learning loss/lag</a:t>
                      </a:r>
                    </a:p>
                  </a:txBody>
                  <a:tcPr/>
                </a:tc>
                <a:tc>
                  <a:txBody>
                    <a:bodyPr/>
                    <a:lstStyle/>
                    <a:p>
                      <a:pPr algn="ctr"/>
                      <a:r>
                        <a:rPr lang="en-US" b="1" dirty="0">
                          <a:solidFill>
                            <a:srgbClr val="C00000"/>
                          </a:solidFill>
                        </a:rPr>
                        <a:t>No</a:t>
                      </a:r>
                    </a:p>
                  </a:txBody>
                  <a:tcPr/>
                </a:tc>
                <a:tc>
                  <a:txBody>
                    <a:bodyPr/>
                    <a:lstStyle/>
                    <a:p>
                      <a:pPr algn="ctr"/>
                      <a:r>
                        <a:rPr lang="en-US" b="1" dirty="0">
                          <a:solidFill>
                            <a:schemeClr val="accent5">
                              <a:lumMod val="75000"/>
                            </a:schemeClr>
                          </a:solidFill>
                        </a:rPr>
                        <a:t>Yes</a:t>
                      </a:r>
                    </a:p>
                  </a:txBody>
                  <a:tcPr/>
                </a:tc>
                <a:extLst>
                  <a:ext uri="{0D108BD9-81ED-4DB2-BD59-A6C34878D82A}">
                    <a16:rowId xmlns:a16="http://schemas.microsoft.com/office/drawing/2014/main" val="4058046836"/>
                  </a:ext>
                </a:extLst>
              </a:tr>
              <a:tr h="370840">
                <a:tc>
                  <a:txBody>
                    <a:bodyPr/>
                    <a:lstStyle/>
                    <a:p>
                      <a:r>
                        <a:rPr lang="en-US" dirty="0"/>
                        <a:t>J. Leasing space to increase social distancing</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3863787930"/>
                  </a:ext>
                </a:extLst>
              </a:tr>
              <a:tr h="370840">
                <a:tc>
                  <a:txBody>
                    <a:bodyPr/>
                    <a:lstStyle/>
                    <a:p>
                      <a:r>
                        <a:rPr lang="en-US" dirty="0"/>
                        <a:t>K. Reasonable transportation</a:t>
                      </a:r>
                    </a:p>
                  </a:txBody>
                  <a:tcPr/>
                </a:tc>
                <a:tc>
                  <a:txBody>
                    <a:bodyPr/>
                    <a:lstStyle/>
                    <a:p>
                      <a:pPr algn="ctr"/>
                      <a:r>
                        <a:rPr lang="en-US" b="1" dirty="0">
                          <a:solidFill>
                            <a:srgbClr val="C00000"/>
                          </a:solidFill>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5">
                              <a:lumMod val="75000"/>
                            </a:schemeClr>
                          </a:solidFill>
                        </a:rPr>
                        <a:t>Potentially</a:t>
                      </a:r>
                    </a:p>
                  </a:txBody>
                  <a:tcPr/>
                </a:tc>
                <a:extLst>
                  <a:ext uri="{0D108BD9-81ED-4DB2-BD59-A6C34878D82A}">
                    <a16:rowId xmlns:a16="http://schemas.microsoft.com/office/drawing/2014/main" val="1458980606"/>
                  </a:ext>
                </a:extLst>
              </a:tr>
              <a:tr h="370840">
                <a:tc>
                  <a:txBody>
                    <a:bodyPr/>
                    <a:lstStyle/>
                    <a:p>
                      <a:r>
                        <a:rPr lang="en-US" dirty="0"/>
                        <a:t>L. Initiating or maintaining education and support services</a:t>
                      </a:r>
                    </a:p>
                  </a:txBody>
                  <a:tcPr/>
                </a:tc>
                <a:tc>
                  <a:txBody>
                    <a:bodyPr/>
                    <a:lstStyle/>
                    <a:p>
                      <a:pPr algn="ctr"/>
                      <a:r>
                        <a:rPr lang="en-US" b="1" dirty="0">
                          <a:solidFill>
                            <a:srgbClr val="C00000"/>
                          </a:solidFill>
                        </a:rPr>
                        <a:t>No</a:t>
                      </a:r>
                    </a:p>
                  </a:txBody>
                  <a:tcPr/>
                </a:tc>
                <a:tc>
                  <a:txBody>
                    <a:bodyPr/>
                    <a:lstStyle/>
                    <a:p>
                      <a:pPr algn="ctr"/>
                      <a:r>
                        <a:rPr lang="en-US" b="1" dirty="0">
                          <a:solidFill>
                            <a:schemeClr val="accent5">
                              <a:lumMod val="75000"/>
                            </a:schemeClr>
                          </a:solidFill>
                        </a:rPr>
                        <a:t>Yes</a:t>
                      </a:r>
                    </a:p>
                  </a:txBody>
                  <a:tcPr/>
                </a:tc>
                <a:extLst>
                  <a:ext uri="{0D108BD9-81ED-4DB2-BD59-A6C34878D82A}">
                    <a16:rowId xmlns:a16="http://schemas.microsoft.com/office/drawing/2014/main" val="254305901"/>
                  </a:ext>
                </a:extLst>
              </a:tr>
            </a:tbl>
          </a:graphicData>
        </a:graphic>
      </p:graphicFrame>
      <p:sp>
        <p:nvSpPr>
          <p:cNvPr id="4" name="Slide Number Placeholder 3">
            <a:extLst>
              <a:ext uri="{FF2B5EF4-FFF2-40B4-BE49-F238E27FC236}">
                <a16:creationId xmlns:a16="http://schemas.microsoft.com/office/drawing/2014/main" id="{289497DE-EC67-4E32-8698-8CC9E8D512F9}"/>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176174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cs typeface="Segoe SemiBold" panose="020B0703040204020203" pitchFamily="34" charset="0"/>
              </a:rPr>
              <a:t>Forward Process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85003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EANS-II program will have three phases</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18</a:t>
            </a:fld>
            <a:endParaRPr lang="zh-CN" altLang="en-US"/>
          </a:p>
        </p:txBody>
      </p:sp>
      <p:graphicFrame>
        <p:nvGraphicFramePr>
          <p:cNvPr id="6" name="Content Placeholder 5" descr="Three phases: Application, Onboarding to ClassWallet, Services">
            <a:extLst>
              <a:ext uri="{FF2B5EF4-FFF2-40B4-BE49-F238E27FC236}">
                <a16:creationId xmlns:a16="http://schemas.microsoft.com/office/drawing/2014/main" id="{BF2C76F7-1CEC-439B-AD1E-8A92B5EEDA89}"/>
              </a:ext>
            </a:extLst>
          </p:cNvPr>
          <p:cNvGraphicFramePr>
            <a:graphicFrameLocks noGrp="1"/>
          </p:cNvGraphicFramePr>
          <p:nvPr>
            <p:ph idx="1"/>
            <p:extLst>
              <p:ext uri="{D42A27DB-BD31-4B8C-83A1-F6EECF244321}">
                <p14:modId xmlns:p14="http://schemas.microsoft.com/office/powerpoint/2010/main" val="2773794083"/>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BACB2C7-5B68-4F25-BAC2-CEBE1446485D}"/>
              </a:ext>
            </a:extLst>
          </p:cNvPr>
          <p:cNvSpPr txBox="1"/>
          <p:nvPr/>
        </p:nvSpPr>
        <p:spPr>
          <a:xfrm>
            <a:off x="1482570" y="4705165"/>
            <a:ext cx="1988598" cy="369332"/>
          </a:xfrm>
          <a:prstGeom prst="rect">
            <a:avLst/>
          </a:prstGeom>
          <a:noFill/>
        </p:spPr>
        <p:txBody>
          <a:bodyPr wrap="square" rtlCol="0">
            <a:spAutoFit/>
          </a:bodyPr>
          <a:lstStyle/>
          <a:p>
            <a:r>
              <a:rPr lang="en-US" dirty="0"/>
              <a:t>Feb 25 – April 8</a:t>
            </a:r>
          </a:p>
        </p:txBody>
      </p:sp>
      <p:sp>
        <p:nvSpPr>
          <p:cNvPr id="7" name="TextBox 6">
            <a:extLst>
              <a:ext uri="{FF2B5EF4-FFF2-40B4-BE49-F238E27FC236}">
                <a16:creationId xmlns:a16="http://schemas.microsoft.com/office/drawing/2014/main" id="{51767A8D-470B-4D32-A2AC-301290D46185}"/>
              </a:ext>
            </a:extLst>
          </p:cNvPr>
          <p:cNvSpPr txBox="1"/>
          <p:nvPr/>
        </p:nvSpPr>
        <p:spPr>
          <a:xfrm>
            <a:off x="5101701" y="4705989"/>
            <a:ext cx="1988598" cy="369332"/>
          </a:xfrm>
          <a:prstGeom prst="rect">
            <a:avLst/>
          </a:prstGeom>
          <a:noFill/>
        </p:spPr>
        <p:txBody>
          <a:bodyPr wrap="square" rtlCol="0">
            <a:spAutoFit/>
          </a:bodyPr>
          <a:lstStyle/>
          <a:p>
            <a:r>
              <a:rPr lang="en-US" dirty="0"/>
              <a:t>April – June 30</a:t>
            </a:r>
          </a:p>
        </p:txBody>
      </p:sp>
      <p:sp>
        <p:nvSpPr>
          <p:cNvPr id="9" name="TextBox 8">
            <a:extLst>
              <a:ext uri="{FF2B5EF4-FFF2-40B4-BE49-F238E27FC236}">
                <a16:creationId xmlns:a16="http://schemas.microsoft.com/office/drawing/2014/main" id="{157259AD-BE88-421C-8D4E-0055F2824AD9}"/>
              </a:ext>
            </a:extLst>
          </p:cNvPr>
          <p:cNvSpPr txBox="1"/>
          <p:nvPr/>
        </p:nvSpPr>
        <p:spPr>
          <a:xfrm>
            <a:off x="8610600" y="4705165"/>
            <a:ext cx="1988598" cy="369332"/>
          </a:xfrm>
          <a:prstGeom prst="rect">
            <a:avLst/>
          </a:prstGeom>
          <a:noFill/>
        </p:spPr>
        <p:txBody>
          <a:bodyPr wrap="square" rtlCol="0">
            <a:spAutoFit/>
          </a:bodyPr>
          <a:lstStyle/>
          <a:p>
            <a:r>
              <a:rPr lang="en-US" dirty="0"/>
              <a:t>April – 9/2024</a:t>
            </a:r>
          </a:p>
        </p:txBody>
      </p:sp>
    </p:spTree>
    <p:extLst>
      <p:ext uri="{BB962C8B-B14F-4D97-AF65-F5344CB8AC3E}">
        <p14:creationId xmlns:p14="http://schemas.microsoft.com/office/powerpoint/2010/main" val="167991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EANS-II Timeline</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19</a:t>
            </a:fld>
            <a:endParaRPr lang="zh-CN" altLang="en-US"/>
          </a:p>
        </p:txBody>
      </p:sp>
      <p:graphicFrame>
        <p:nvGraphicFramePr>
          <p:cNvPr id="7" name="Table 5">
            <a:extLst>
              <a:ext uri="{FF2B5EF4-FFF2-40B4-BE49-F238E27FC236}">
                <a16:creationId xmlns:a16="http://schemas.microsoft.com/office/drawing/2014/main" id="{3BB28506-4D4E-844A-995F-3F5CA90F9E16}"/>
              </a:ext>
            </a:extLst>
          </p:cNvPr>
          <p:cNvGraphicFramePr>
            <a:graphicFrameLocks/>
          </p:cNvGraphicFramePr>
          <p:nvPr>
            <p:extLst>
              <p:ext uri="{D42A27DB-BD31-4B8C-83A1-F6EECF244321}">
                <p14:modId xmlns:p14="http://schemas.microsoft.com/office/powerpoint/2010/main" val="563236486"/>
              </p:ext>
            </p:extLst>
          </p:nvPr>
        </p:nvGraphicFramePr>
        <p:xfrm>
          <a:off x="568324" y="1230314"/>
          <a:ext cx="11370391" cy="3348620"/>
        </p:xfrm>
        <a:graphic>
          <a:graphicData uri="http://schemas.openxmlformats.org/drawingml/2006/table">
            <a:tbl>
              <a:tblPr firstRow="1" bandRow="1">
                <a:tableStyleId>{5C22544A-7EE6-4342-B048-85BDC9FD1C3A}</a:tableStyleId>
              </a:tblPr>
              <a:tblGrid>
                <a:gridCol w="3323452">
                  <a:extLst>
                    <a:ext uri="{9D8B030D-6E8A-4147-A177-3AD203B41FA5}">
                      <a16:colId xmlns:a16="http://schemas.microsoft.com/office/drawing/2014/main" val="3387590738"/>
                    </a:ext>
                  </a:extLst>
                </a:gridCol>
                <a:gridCol w="8046939">
                  <a:extLst>
                    <a:ext uri="{9D8B030D-6E8A-4147-A177-3AD203B41FA5}">
                      <a16:colId xmlns:a16="http://schemas.microsoft.com/office/drawing/2014/main" val="458247398"/>
                    </a:ext>
                  </a:extLst>
                </a:gridCol>
              </a:tblGrid>
              <a:tr h="364392">
                <a:tc>
                  <a:txBody>
                    <a:bodyPr/>
                    <a:lstStyle/>
                    <a:p>
                      <a:r>
                        <a:rPr lang="en-US" b="1" dirty="0">
                          <a:effectLst/>
                          <a:latin typeface="+mn-lt"/>
                        </a:rPr>
                        <a:t>Action </a:t>
                      </a:r>
                      <a:endParaRPr lang="en-US" dirty="0">
                        <a:effectLst/>
                        <a:latin typeface="+mn-lt"/>
                      </a:endParaRPr>
                    </a:p>
                  </a:txBody>
                  <a:tcPr marL="47625" marR="47625" marT="0" marB="0"/>
                </a:tc>
                <a:tc>
                  <a:txBody>
                    <a:bodyPr/>
                    <a:lstStyle/>
                    <a:p>
                      <a:r>
                        <a:rPr lang="en-US" b="1">
                          <a:effectLst/>
                          <a:latin typeface="+mn-lt"/>
                        </a:rPr>
                        <a:t>Deadline </a:t>
                      </a:r>
                      <a:endParaRPr lang="en-US">
                        <a:effectLst/>
                        <a:latin typeface="+mn-lt"/>
                      </a:endParaRPr>
                    </a:p>
                  </a:txBody>
                  <a:tcPr marL="47625" marR="47625" marT="0" marB="0"/>
                </a:tc>
                <a:extLst>
                  <a:ext uri="{0D108BD9-81ED-4DB2-BD59-A6C34878D82A}">
                    <a16:rowId xmlns:a16="http://schemas.microsoft.com/office/drawing/2014/main" val="810906571"/>
                  </a:ext>
                </a:extLst>
              </a:tr>
              <a:tr h="434816">
                <a:tc>
                  <a:txBody>
                    <a:bodyPr/>
                    <a:lstStyle/>
                    <a:p>
                      <a:r>
                        <a:rPr lang="en-US" dirty="0">
                          <a:effectLst/>
                          <a:latin typeface="+mn-lt"/>
                        </a:rPr>
                        <a:t>Applications Available</a:t>
                      </a:r>
                    </a:p>
                  </a:txBody>
                  <a:tcPr marL="47625" marR="47625" marT="0" marB="0" anchor="ctr"/>
                </a:tc>
                <a:tc>
                  <a:txBody>
                    <a:bodyPr/>
                    <a:lstStyle/>
                    <a:p>
                      <a:r>
                        <a:rPr lang="en-US" dirty="0">
                          <a:effectLst/>
                          <a:latin typeface="+mn-lt"/>
                        </a:rPr>
                        <a:t>February 25, 2022 – April 8, 2022</a:t>
                      </a:r>
                    </a:p>
                  </a:txBody>
                  <a:tcPr marL="47625" marR="47625" marT="0" marB="0" anchor="ctr"/>
                </a:tc>
                <a:extLst>
                  <a:ext uri="{0D108BD9-81ED-4DB2-BD59-A6C34878D82A}">
                    <a16:rowId xmlns:a16="http://schemas.microsoft.com/office/drawing/2014/main" val="1533607726"/>
                  </a:ext>
                </a:extLst>
              </a:tr>
              <a:tr h="364392">
                <a:tc>
                  <a:txBody>
                    <a:bodyPr/>
                    <a:lstStyle/>
                    <a:p>
                      <a:r>
                        <a:rPr lang="en-US" dirty="0">
                          <a:effectLst/>
                          <a:latin typeface="+mn-lt"/>
                        </a:rPr>
                        <a:t>Submission of Applications</a:t>
                      </a:r>
                    </a:p>
                  </a:txBody>
                  <a:tcPr marL="47625" marR="47625" marT="0" marB="0" anchor="ctr"/>
                </a:tc>
                <a:tc>
                  <a:txBody>
                    <a:bodyPr/>
                    <a:lstStyle/>
                    <a:p>
                      <a:r>
                        <a:rPr lang="en-US" sz="1800" kern="1200" dirty="0" err="1">
                          <a:solidFill>
                            <a:schemeClr val="dk1"/>
                          </a:solidFill>
                          <a:effectLst/>
                          <a:latin typeface="+mn-lt"/>
                          <a:ea typeface="+mn-ea"/>
                          <a:cs typeface="+mn-cs"/>
                        </a:rPr>
                        <a:t>Alchemer</a:t>
                      </a:r>
                      <a:r>
                        <a:rPr lang="en-US" sz="1800" kern="1200" dirty="0">
                          <a:solidFill>
                            <a:schemeClr val="dk1"/>
                          </a:solidFill>
                          <a:effectLst/>
                          <a:latin typeface="+mn-lt"/>
                          <a:ea typeface="+mn-ea"/>
                          <a:cs typeface="+mn-cs"/>
                        </a:rPr>
                        <a:t> link (https://survey.alchemer.com/s3/6527837/Massachusetts-EANS-II-Application)</a:t>
                      </a:r>
                    </a:p>
                  </a:txBody>
                  <a:tcPr marL="47625" marR="47625" marT="0" marB="0" anchor="ctr"/>
                </a:tc>
                <a:extLst>
                  <a:ext uri="{0D108BD9-81ED-4DB2-BD59-A6C34878D82A}">
                    <a16:rowId xmlns:a16="http://schemas.microsoft.com/office/drawing/2014/main" val="1273845341"/>
                  </a:ext>
                </a:extLst>
              </a:tr>
              <a:tr h="539100">
                <a:tc>
                  <a:txBody>
                    <a:bodyPr/>
                    <a:lstStyle/>
                    <a:p>
                      <a:r>
                        <a:rPr lang="en-US" dirty="0">
                          <a:effectLst/>
                          <a:latin typeface="+mn-lt"/>
                        </a:rPr>
                        <a:t>Approve or Deny Applications </a:t>
                      </a:r>
                    </a:p>
                  </a:txBody>
                  <a:tcPr marL="47625" marR="47625" marT="0" marB="0" anchor="ctr"/>
                </a:tc>
                <a:tc>
                  <a:txBody>
                    <a:bodyPr/>
                    <a:lstStyle/>
                    <a:p>
                      <a:r>
                        <a:rPr lang="en-US" dirty="0">
                          <a:effectLst/>
                          <a:latin typeface="+mn-lt"/>
                        </a:rPr>
                        <a:t>Beginning in April 2022</a:t>
                      </a:r>
                    </a:p>
                  </a:txBody>
                  <a:tcPr marL="47625" marR="47625" marT="0" marB="0" anchor="ctr"/>
                </a:tc>
                <a:extLst>
                  <a:ext uri="{0D108BD9-81ED-4DB2-BD59-A6C34878D82A}">
                    <a16:rowId xmlns:a16="http://schemas.microsoft.com/office/drawing/2014/main" val="640785576"/>
                  </a:ext>
                </a:extLst>
              </a:tr>
              <a:tr h="539100">
                <a:tc>
                  <a:txBody>
                    <a:bodyPr/>
                    <a:lstStyle/>
                    <a:p>
                      <a:r>
                        <a:rPr lang="en-US" dirty="0">
                          <a:effectLst/>
                          <a:latin typeface="+mn-lt"/>
                        </a:rPr>
                        <a:t>Period of Availability of CRRSA EANS Funds (EANS-I)</a:t>
                      </a:r>
                    </a:p>
                  </a:txBody>
                  <a:tcPr marL="47625" marR="47625" marT="0" marB="0" anchor="ctr"/>
                </a:tc>
                <a:tc>
                  <a:txBody>
                    <a:bodyPr/>
                    <a:lstStyle/>
                    <a:p>
                      <a:r>
                        <a:rPr lang="en-US" dirty="0">
                          <a:effectLst/>
                          <a:latin typeface="+mn-lt"/>
                        </a:rPr>
                        <a:t>Through September 30, 2023.</a:t>
                      </a:r>
                    </a:p>
                  </a:txBody>
                  <a:tcPr marL="47625" marR="47625" marT="0" marB="0" anchor="ctr"/>
                </a:tc>
                <a:extLst>
                  <a:ext uri="{0D108BD9-81ED-4DB2-BD59-A6C34878D82A}">
                    <a16:rowId xmlns:a16="http://schemas.microsoft.com/office/drawing/2014/main" val="1819280584"/>
                  </a:ext>
                </a:extLst>
              </a:tr>
              <a:tr h="539100">
                <a:tc>
                  <a:txBody>
                    <a:bodyPr/>
                    <a:lstStyle/>
                    <a:p>
                      <a:r>
                        <a:rPr lang="en-US" dirty="0">
                          <a:effectLst/>
                          <a:latin typeface="+mn-lt"/>
                        </a:rPr>
                        <a:t>Period of Availability of ARP EANS Funds (EANS-II)</a:t>
                      </a:r>
                    </a:p>
                  </a:txBody>
                  <a:tcPr marL="47625" marR="47625" marT="0" marB="0" anchor="ctr"/>
                </a:tc>
                <a:tc>
                  <a:txBody>
                    <a:bodyPr/>
                    <a:lstStyle/>
                    <a:p>
                      <a:r>
                        <a:rPr lang="en-US" dirty="0">
                          <a:effectLst/>
                          <a:latin typeface="+mn-lt"/>
                        </a:rPr>
                        <a:t>Through September 30, 2024.</a:t>
                      </a:r>
                    </a:p>
                  </a:txBody>
                  <a:tcPr marL="47625" marR="47625" marT="0" marB="0" anchor="ctr"/>
                </a:tc>
                <a:extLst>
                  <a:ext uri="{0D108BD9-81ED-4DB2-BD59-A6C34878D82A}">
                    <a16:rowId xmlns:a16="http://schemas.microsoft.com/office/drawing/2014/main" val="4058046836"/>
                  </a:ext>
                </a:extLst>
              </a:tr>
              <a:tr h="3643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txBody>
                  <a:tcPr marL="47625" marR="47625" marT="0" marB="0" anchor="ctr"/>
                </a:tc>
                <a:tc hMerge="1">
                  <a:txBody>
                    <a:bodyPr/>
                    <a:lstStyle/>
                    <a:p>
                      <a:endParaRPr lang="en-US" dirty="0">
                        <a:effectLst/>
                        <a:latin typeface="+mn-lt"/>
                      </a:endParaRPr>
                    </a:p>
                  </a:txBody>
                  <a:tcPr marL="47625" marR="47625" marT="0" marB="0" anchor="ctr"/>
                </a:tc>
                <a:extLst>
                  <a:ext uri="{0D108BD9-81ED-4DB2-BD59-A6C34878D82A}">
                    <a16:rowId xmlns:a16="http://schemas.microsoft.com/office/drawing/2014/main" val="3846458510"/>
                  </a:ext>
                </a:extLst>
              </a:tr>
            </a:tbl>
          </a:graphicData>
        </a:graphic>
      </p:graphicFrame>
    </p:spTree>
    <p:extLst>
      <p:ext uri="{BB962C8B-B14F-4D97-AF65-F5344CB8AC3E}">
        <p14:creationId xmlns:p14="http://schemas.microsoft.com/office/powerpoint/2010/main" val="35796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77D5-9092-4E97-8A15-856E26D75DFC}"/>
              </a:ext>
            </a:extLst>
          </p:cNvPr>
          <p:cNvSpPr>
            <a:spLocks noGrp="1"/>
          </p:cNvSpPr>
          <p:nvPr>
            <p:ph type="title"/>
          </p:nvPr>
        </p:nvSpPr>
        <p:spPr/>
        <p:txBody>
          <a:bodyPr/>
          <a:lstStyle/>
          <a:p>
            <a:r>
              <a:rPr lang="en-US" dirty="0"/>
              <a:t>Welcome to the EANS-II application webinar!</a:t>
            </a:r>
          </a:p>
        </p:txBody>
      </p:sp>
      <p:sp>
        <p:nvSpPr>
          <p:cNvPr id="3" name="Content Placeholder 2">
            <a:extLst>
              <a:ext uri="{FF2B5EF4-FFF2-40B4-BE49-F238E27FC236}">
                <a16:creationId xmlns:a16="http://schemas.microsoft.com/office/drawing/2014/main" id="{A1F621F9-C8DE-4E39-AA44-D71FB81323A3}"/>
              </a:ext>
            </a:extLst>
          </p:cNvPr>
          <p:cNvSpPr>
            <a:spLocks noGrp="1"/>
          </p:cNvSpPr>
          <p:nvPr>
            <p:ph idx="1"/>
          </p:nvPr>
        </p:nvSpPr>
        <p:spPr>
          <a:xfrm>
            <a:off x="567743" y="1230403"/>
            <a:ext cx="11370972" cy="5123191"/>
          </a:xfrm>
        </p:spPr>
        <p:txBody>
          <a:bodyPr vert="horz" lIns="91440" tIns="45720" rIns="91440" bIns="45720" rtlCol="0" anchor="t">
            <a:noAutofit/>
          </a:bodyPr>
          <a:lstStyle/>
          <a:p>
            <a:r>
              <a:rPr lang="en-US" dirty="0">
                <a:latin typeface="Segoe UI"/>
                <a:cs typeface="Segoe UI"/>
              </a:rPr>
              <a:t>Housekeeping items before we begin:</a:t>
            </a:r>
          </a:p>
          <a:p>
            <a:pPr lvl="1"/>
            <a:r>
              <a:rPr lang="en-US" dirty="0">
                <a:latin typeface="Segoe UI"/>
                <a:cs typeface="Segoe UI"/>
              </a:rPr>
              <a:t> The slides will be emailed later this evening to all registrants.</a:t>
            </a:r>
          </a:p>
          <a:p>
            <a:pPr lvl="1"/>
            <a:r>
              <a:rPr lang="en-US" dirty="0">
                <a:latin typeface="Segoe UI"/>
                <a:cs typeface="Segoe UI"/>
              </a:rPr>
              <a:t> To preserve bandwidth and avoid distractions, your video and microphone are turned off.</a:t>
            </a:r>
            <a:endParaRPr lang="en-US" dirty="0"/>
          </a:p>
          <a:p>
            <a:pPr lvl="1"/>
            <a:r>
              <a:rPr lang="en-US" dirty="0">
                <a:latin typeface="Segoe UI"/>
                <a:cs typeface="Segoe UI"/>
              </a:rPr>
              <a:t> Use the Q &amp; A feature at the bottom of the screen to ask questions (not Chat feature).</a:t>
            </a:r>
          </a:p>
        </p:txBody>
      </p:sp>
      <p:sp>
        <p:nvSpPr>
          <p:cNvPr id="4" name="Slide Number Placeholder 3">
            <a:extLst>
              <a:ext uri="{FF2B5EF4-FFF2-40B4-BE49-F238E27FC236}">
                <a16:creationId xmlns:a16="http://schemas.microsoft.com/office/drawing/2014/main" id="{4192BEB2-C19E-44F3-AC1D-7D82A842E5DD}"/>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06274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Prior to Applying</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latin typeface="Segoe UI"/>
                <a:cs typeface="Segoe UI"/>
              </a:rPr>
              <a:t>Before a non-public school begins the application, </a:t>
            </a:r>
            <a:r>
              <a:rPr lang="en-US" sz="3000" b="1" dirty="0">
                <a:latin typeface="Segoe UI"/>
                <a:cs typeface="Segoe UI"/>
              </a:rPr>
              <a:t>make sure</a:t>
            </a:r>
            <a:r>
              <a:rPr lang="en-US" sz="3000" dirty="0">
                <a:latin typeface="Segoe UI"/>
                <a:cs typeface="Segoe UI"/>
              </a:rPr>
              <a:t>:</a:t>
            </a:r>
          </a:p>
          <a:p>
            <a:pPr lvl="1"/>
            <a:r>
              <a:rPr lang="en-US" sz="2200" dirty="0">
                <a:latin typeface="Segoe UI"/>
                <a:cs typeface="Segoe UI"/>
              </a:rPr>
              <a:t>That the school's contact information in </a:t>
            </a:r>
            <a:r>
              <a:rPr lang="en-US" sz="2200" dirty="0">
                <a:latin typeface="Segoe UI"/>
                <a:cs typeface="Segoe UI"/>
                <a:hlinkClick r:id="rId2"/>
              </a:rPr>
              <a:t>DESE’s directory administration system </a:t>
            </a:r>
            <a:r>
              <a:rPr lang="en-US" sz="2200" dirty="0">
                <a:latin typeface="Segoe UI"/>
                <a:cs typeface="Segoe UI"/>
              </a:rPr>
              <a:t>is  up-to-date (if not, email the correct information to </a:t>
            </a:r>
            <a:r>
              <a:rPr lang="en-US" sz="2200" dirty="0">
                <a:latin typeface="Segoe UI"/>
                <a:cs typeface="Segoe UI"/>
                <a:hlinkClick r:id="rId3"/>
              </a:rPr>
              <a:t>ESEDirectoryAdministrator@mass.gov</a:t>
            </a:r>
            <a:r>
              <a:rPr lang="en-US" sz="2200" dirty="0">
                <a:latin typeface="Segoe UI"/>
                <a:cs typeface="Segoe UI"/>
              </a:rPr>
              <a:t>).</a:t>
            </a:r>
          </a:p>
          <a:p>
            <a:pPr lvl="1"/>
            <a:r>
              <a:rPr lang="en-US" sz="2200" dirty="0">
                <a:latin typeface="Segoe UI"/>
                <a:cs typeface="Segoe UI"/>
              </a:rPr>
              <a:t>That the school has accurately completed the annual DESE data collection for non-public schools: the Individual Non-Public School Report. If not, interested non-public schools must complete the data collection before submitting this application. Questions about the data collection (accessing the online portal, etc.) may be sent to </a:t>
            </a:r>
            <a:r>
              <a:rPr lang="en-US" sz="2200" dirty="0">
                <a:latin typeface="Segoe UI"/>
                <a:cs typeface="Segoe UI"/>
                <a:hlinkClick r:id="rId4"/>
              </a:rPr>
              <a:t>privateschools@mass.gov</a:t>
            </a:r>
            <a:r>
              <a:rPr lang="en-US" sz="2200" dirty="0">
                <a:latin typeface="Segoe UI"/>
                <a:cs typeface="Segoe UI"/>
              </a:rPr>
              <a:t>.</a:t>
            </a:r>
          </a:p>
          <a:p>
            <a:pPr lvl="2"/>
            <a:r>
              <a:rPr lang="en-US" sz="1800" dirty="0">
                <a:latin typeface="Segoe UI"/>
                <a:cs typeface="Segoe UI"/>
              </a:rPr>
              <a:t>Share list of submissions as of Feb 18</a:t>
            </a:r>
            <a:r>
              <a:rPr lang="en-US" sz="1800" baseline="30000" dirty="0">
                <a:latin typeface="Segoe UI"/>
                <a:cs typeface="Segoe UI"/>
              </a:rPr>
              <a:t>th</a:t>
            </a:r>
            <a:r>
              <a:rPr lang="en-US" sz="1800" dirty="0">
                <a:latin typeface="Segoe UI"/>
                <a:cs typeface="Segoe UI"/>
              </a:rPr>
              <a:t>, 2022</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30880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cs typeface="Segoe SemiBold" panose="020B0703040204020203" pitchFamily="34" charset="0"/>
              </a:rPr>
              <a:t>Application Preview</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95075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cs typeface="Segoe SemiBold" panose="020B0703040204020203" pitchFamily="34" charset="0"/>
              </a:rPr>
              <a:t>Q &amp; A</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273812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9A6A9D-4EF4-486C-8FCD-7F03074486D8}"/>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23</a:t>
            </a:fld>
            <a:endParaRPr lang="zh-CN" altLang="en-US"/>
          </a:p>
        </p:txBody>
      </p:sp>
      <p:sp>
        <p:nvSpPr>
          <p:cNvPr id="5" name="Title 4">
            <a:extLst>
              <a:ext uri="{FF2B5EF4-FFF2-40B4-BE49-F238E27FC236}">
                <a16:creationId xmlns:a16="http://schemas.microsoft.com/office/drawing/2014/main" id="{B05C8AED-B6E7-421D-A41E-27041ECF695D}"/>
              </a:ext>
            </a:extLst>
          </p:cNvPr>
          <p:cNvSpPr txBox="1">
            <a:spLocks noGrp="1"/>
          </p:cNvSpPr>
          <p:nvPr>
            <p:ph type="title" idx="4294967295"/>
          </p:nvPr>
        </p:nvSpPr>
        <p:spPr>
          <a:xfrm>
            <a:off x="1732625" y="2618913"/>
            <a:ext cx="872675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QUESTIONS and ANSWERS</a:t>
            </a:r>
          </a:p>
        </p:txBody>
      </p:sp>
    </p:spTree>
    <p:extLst>
      <p:ext uri="{BB962C8B-B14F-4D97-AF65-F5344CB8AC3E}">
        <p14:creationId xmlns:p14="http://schemas.microsoft.com/office/powerpoint/2010/main" val="356159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EANS-II Resources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dirty="0"/>
              <a:t>DESE Website (</a:t>
            </a:r>
            <a:r>
              <a:rPr lang="en-US" dirty="0">
                <a:hlinkClick r:id="rId2"/>
              </a:rPr>
              <a:t>https://www.doe.mass.edu/federalgrants/esser/eans2.htm</a:t>
            </a:r>
            <a:r>
              <a:rPr lang="en-US" dirty="0"/>
              <a:t>l)</a:t>
            </a:r>
          </a:p>
          <a:p>
            <a:r>
              <a:rPr lang="en-US" dirty="0"/>
              <a:t>U.S. Department of Education website (</a:t>
            </a:r>
            <a:r>
              <a:rPr lang="en-US" dirty="0">
                <a:hlinkClick r:id="rId3"/>
              </a:rPr>
              <a:t>https://oese.ed.gov/offices/education-stabilization-fund/emergency-assistance-non-public-schools/</a:t>
            </a:r>
            <a:r>
              <a:rPr lang="en-US" dirty="0"/>
              <a:t>)</a:t>
            </a:r>
          </a:p>
          <a:p>
            <a:r>
              <a:rPr lang="en-US" dirty="0"/>
              <a:t>Send questions to </a:t>
            </a:r>
            <a:r>
              <a:rPr lang="en-US" dirty="0">
                <a:hlinkClick r:id="rId4"/>
              </a:rPr>
              <a:t>EANS@mass.gov</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376864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 uri="{C183D7F6-B498-43B3-948B-1728B52AA6E4}">
                <adec:decorative xmlns:adec="http://schemas.microsoft.com/office/drawing/2017/decorative" val="1"/>
              </a:ext>
            </a:extLst>
          </p:cNvPr>
          <p:cNvSpPr txBox="1">
            <a:spLocks noGrp="1"/>
          </p:cNvSpPr>
          <p:nvPr>
            <p:ph type="title" idx="4294967295"/>
          </p:nvPr>
        </p:nvSpPr>
        <p:spPr>
          <a:xfrm>
            <a:off x="0" y="1604953"/>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a:extLst>
              <a:ext uri="{FF2B5EF4-FFF2-40B4-BE49-F238E27FC236}">
                <a16:creationId xmlns:a16="http://schemas.microsoft.com/office/drawing/2014/main" id="{B02E2B40-C340-4A62-9DFE-7AD50B50B84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636522"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972597" y="3955134"/>
            <a:ext cx="2356701" cy="400110"/>
          </a:xfrm>
          <a:prstGeom prst="rect">
            <a:avLst/>
          </a:prstGeom>
          <a:noFill/>
        </p:spPr>
        <p:txBody>
          <a:bodyPr wrap="square" rtlCol="0" anchor="t">
            <a:spAutoFit/>
          </a:bodyPr>
          <a:lstStyle/>
          <a:p>
            <a:r>
              <a:rPr lang="en-US" altLang="zh-CN" sz="2000" dirty="0">
                <a:solidFill>
                  <a:schemeClr val="bg1"/>
                </a:solidFill>
                <a:latin typeface="Segoe SemiBold"/>
                <a:cs typeface="Segoe SemiBold" panose="020B0703040204020203" pitchFamily="34" charset="0"/>
              </a:rPr>
              <a:t>781.338.3134</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a:extLst>
              <a:ext uri="{FF2B5EF4-FFF2-40B4-BE49-F238E27FC236}">
                <a16:creationId xmlns:a16="http://schemas.microsoft.com/office/drawing/2014/main" id="{29115377-BD10-4D4C-A9C7-0FAEFD1333B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6610043"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033774" y="3955134"/>
            <a:ext cx="4695811" cy="400110"/>
          </a:xfrm>
          <a:prstGeom prst="rect">
            <a:avLst/>
          </a:prstGeom>
          <a:noFill/>
        </p:spPr>
        <p:txBody>
          <a:bodyPr wrap="square" rtlCol="0" anchor="t">
            <a:spAutoFit/>
          </a:bodyPr>
          <a:lstStyle/>
          <a:p>
            <a:r>
              <a:rPr lang="en-US" altLang="zh-CN" sz="2000" dirty="0">
                <a:solidFill>
                  <a:schemeClr val="bg1"/>
                </a:solidFill>
                <a:latin typeface="Segoe SemiBold"/>
                <a:cs typeface="Segoe SemiBold" panose="020B0703040204020203" pitchFamily="34" charset="0"/>
                <a:hlinkClick r:id="rId4"/>
              </a:rPr>
              <a:t>EANS@mass.gov</a:t>
            </a:r>
            <a:r>
              <a:rPr lang="en-US" altLang="zh-CN" sz="2000" dirty="0">
                <a:solidFill>
                  <a:schemeClr val="bg1"/>
                </a:solidFill>
                <a:latin typeface="Segoe SemiBold"/>
                <a:cs typeface="Segoe SemiBold" panose="020B0703040204020203" pitchFamily="34" charset="0"/>
              </a:rPr>
              <a:t> </a:t>
            </a:r>
            <a:endParaRPr lang="zh-CN" altLang="en-US" sz="2000" dirty="0">
              <a:solidFill>
                <a:schemeClr val="bg1"/>
              </a:solidFill>
              <a:latin typeface="Segoe SemiBold"/>
              <a:cs typeface="Segoe SemiBold" panose="020B0703040204020203" pitchFamily="34" charset="0"/>
            </a:endParaRPr>
          </a:p>
        </p:txBody>
      </p:sp>
      <p:pic>
        <p:nvPicPr>
          <p:cNvPr id="13" name="图片 12">
            <a:extLst>
              <a:ext uri="{FF2B5EF4-FFF2-40B4-BE49-F238E27FC236}">
                <a16:creationId xmlns:a16="http://schemas.microsoft.com/office/drawing/2014/main" id="{130DF23C-95E6-48AF-A183-DB17A7C7D42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622346"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1060696" y="4403477"/>
            <a:ext cx="5286838" cy="369332"/>
          </a:xfrm>
          <a:prstGeom prst="rect">
            <a:avLst/>
          </a:prstGeom>
          <a:noFill/>
        </p:spPr>
        <p:txBody>
          <a:bodyPr wrap="square" rtlCol="0" anchor="t">
            <a:spAutoFit/>
          </a:bodyPr>
          <a:lstStyle/>
          <a:p>
            <a:r>
              <a:rPr lang="en-US" altLang="zh-CN" dirty="0">
                <a:solidFill>
                  <a:schemeClr val="bg1"/>
                </a:solidFill>
                <a:latin typeface="Segoe SemiBold"/>
                <a:cs typeface="Segoe SemiBold" panose="020B0703040204020203" pitchFamily="34" charset="0"/>
                <a:hlinkClick r:id="rId6"/>
              </a:rPr>
              <a:t>www.doe.mass.edu/federalgrants/esser/eans.html</a:t>
            </a:r>
            <a:endParaRPr lang="en-US" altLang="zh-CN" dirty="0">
              <a:solidFill>
                <a:schemeClr val="bg1"/>
              </a:solidFill>
              <a:latin typeface="Segoe SemiBold"/>
              <a:cs typeface="Segoe SemiBold" panose="020B0703040204020203" pitchFamily="34" charset="0"/>
            </a:endParaRPr>
          </a:p>
        </p:txBody>
      </p:sp>
      <p:pic>
        <p:nvPicPr>
          <p:cNvPr id="16" name="图片 15">
            <a:extLst>
              <a:ext uri="{FF2B5EF4-FFF2-40B4-BE49-F238E27FC236}">
                <a16:creationId xmlns:a16="http://schemas.microsoft.com/office/drawing/2014/main" id="{3155BFC2-CE51-4BB4-882C-F8ADA0A7E54D}"/>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5639" t="15745" r="18234" b="17372"/>
          <a:stretch/>
        </p:blipFill>
        <p:spPr>
          <a:xfrm flipH="1">
            <a:off x="6586782"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6943119"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descr="Webinar Contents Page&#10;">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Click to go to ESSER Fund: General Information slides"/>
          <p:cNvGrpSpPr/>
          <p:nvPr/>
        </p:nvGrpSpPr>
        <p:grpSpPr>
          <a:xfrm>
            <a:off x="3061064" y="65281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 uri="{C183D7F6-B498-43B3-948B-1728B52AA6E4}">
                  <adec:decorative xmlns:adec="http://schemas.microsoft.com/office/drawing/2017/decorative" val="1"/>
                </a:ext>
              </a:extLst>
            </p:cNvPr>
            <p:cNvSpPr/>
            <p:nvPr/>
          </p:nvSpPr>
          <p:spPr>
            <a:xfrm>
              <a:off x="3061064" y="188784"/>
              <a:ext cx="809458" cy="8094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9" name="文本框 8" descr="ESSER FUND: General Information">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SemiBold"/>
                  <a:ea typeface="Segoe UI Black"/>
                </a:rPr>
                <a:t>EANS-II Program</a:t>
              </a:r>
              <a:endParaRPr lang="zh-CN" altLang="en-US" sz="3600" dirty="0">
                <a:solidFill>
                  <a:schemeClr val="accent1">
                    <a:lumMod val="50000"/>
                  </a:schemeClr>
                </a:solidFill>
              </a:endParaRPr>
            </a:p>
          </p:txBody>
        </p:sp>
      </p:grpSp>
      <p:grpSp>
        <p:nvGrpSpPr>
          <p:cNvPr id="21" name="Group 20" descr="Click to go to Uses: Allowable/Unallowable Information slides"/>
          <p:cNvGrpSpPr/>
          <p:nvPr/>
        </p:nvGrpSpPr>
        <p:grpSpPr>
          <a:xfrm>
            <a:off x="3061063" y="187308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 uri="{C183D7F6-B498-43B3-948B-1728B52AA6E4}">
                  <adec:decorative xmlns:adec="http://schemas.microsoft.com/office/drawing/2017/decorative" val="1"/>
                </a:ext>
              </a:extLst>
            </p:cNvPr>
            <p:cNvSpPr/>
            <p:nvPr/>
          </p:nvSpPr>
          <p:spPr>
            <a:xfrm>
              <a:off x="3061063" y="1873080"/>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02</a:t>
              </a:r>
              <a:endParaRPr lang="zh-CN" altLang="en-US" sz="3200">
                <a:latin typeface="Segoe SemiBold" panose="020B0703040204020203" pitchFamily="34" charset="0"/>
                <a:cs typeface="Segoe SemiBold" panose="020B0703040204020203" pitchFamily="34" charset="0"/>
              </a:endParaRPr>
            </a:p>
          </p:txBody>
        </p:sp>
        <p:sp>
          <p:nvSpPr>
            <p:cNvPr id="11" name="文本框 10" descr="Uses: Allowable/Unallowable">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SemiBold"/>
                  <a:ea typeface="Segoe UI Black"/>
                </a:rPr>
                <a:t>Forward Process</a:t>
              </a:r>
              <a:endParaRPr lang="zh-CN" altLang="en-US" sz="3600" dirty="0">
                <a:solidFill>
                  <a:schemeClr val="accent1">
                    <a:lumMod val="50000"/>
                  </a:schemeClr>
                </a:solidFill>
              </a:endParaRPr>
            </a:p>
          </p:txBody>
        </p:sp>
      </p:grpSp>
      <p:grpSp>
        <p:nvGrpSpPr>
          <p:cNvPr id="22" name="Group 21" descr="Click to go to Equitable Participation of Private Schools Slides &#10;"/>
          <p:cNvGrpSpPr/>
          <p:nvPr/>
        </p:nvGrpSpPr>
        <p:grpSpPr>
          <a:xfrm>
            <a:off x="3061062" y="3066316"/>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 uri="{C183D7F6-B498-43B3-948B-1728B52AA6E4}">
                  <adec:decorative xmlns:adec="http://schemas.microsoft.com/office/drawing/2017/decorative" val="1"/>
                </a:ext>
              </a:extLst>
            </p:cNvPr>
            <p:cNvSpPr/>
            <p:nvPr/>
          </p:nvSpPr>
          <p:spPr>
            <a:xfrm>
              <a:off x="3061062" y="3110799"/>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03</a:t>
              </a:r>
              <a:endParaRPr lang="zh-CN" altLang="en-US" sz="3200">
                <a:latin typeface="Segoe SemiBold" panose="020B0703040204020203" pitchFamily="34" charset="0"/>
                <a:cs typeface="Segoe SemiBold" panose="020B0703040204020203" pitchFamily="34" charset="0"/>
              </a:endParaRPr>
            </a:p>
          </p:txBody>
        </p:sp>
        <p:sp>
          <p:nvSpPr>
            <p:cNvPr id="13" name="文本框 12" descr="Click to go to Equitable Participation of Private Schools Slides&#10;">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Application</a:t>
              </a:r>
              <a:endParaRPr lang="zh-CN" altLang="en-US" sz="3600" dirty="0">
                <a:solidFill>
                  <a:schemeClr val="accent1">
                    <a:lumMod val="50000"/>
                  </a:schemeClr>
                </a:solidFill>
              </a:endParaRPr>
            </a:p>
          </p:txBody>
        </p:sp>
      </p:grpSp>
      <p:grpSp>
        <p:nvGrpSpPr>
          <p:cNvPr id="23" name="Group 22" descr="Four in yellow square"/>
          <p:cNvGrpSpPr/>
          <p:nvPr/>
        </p:nvGrpSpPr>
        <p:grpSpPr>
          <a:xfrm>
            <a:off x="3061061" y="4259553"/>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 uri="{C183D7F6-B498-43B3-948B-1728B52AA6E4}">
                  <adec:decorative xmlns:adec="http://schemas.microsoft.com/office/drawing/2017/decorative" val="1"/>
                </a:ext>
              </a:extLst>
            </p:cNvPr>
            <p:cNvSpPr/>
            <p:nvPr/>
          </p:nvSpPr>
          <p:spPr>
            <a:xfrm>
              <a:off x="3061061" y="4335544"/>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04</a:t>
              </a:r>
              <a:endParaRPr lang="zh-CN" altLang="en-US" sz="3200">
                <a:latin typeface="Segoe SemiBold" panose="020B0703040204020203" pitchFamily="34" charset="0"/>
                <a:cs typeface="Segoe SemiBold" panose="020B0703040204020203" pitchFamily="34" charset="0"/>
              </a:endParaRPr>
            </a:p>
          </p:txBody>
        </p:sp>
        <p:sp>
          <p:nvSpPr>
            <p:cNvPr id="15" name="文本框 14" descr="Grant application&#10;">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SemiBold"/>
                  <a:ea typeface="Segoe UI Black"/>
                </a:rPr>
                <a:t>Q&amp;A</a:t>
              </a:r>
              <a:endParaRPr lang="zh-CN" altLang="en-US" sz="3600" dirty="0">
                <a:solidFill>
                  <a:schemeClr val="accent1">
                    <a:lumMod val="50000"/>
                  </a:schemeClr>
                </a:solidFill>
              </a:endParaRPr>
            </a:p>
          </p:txBody>
        </p:sp>
      </p:grpSp>
    </p:spTree>
    <p:extLst>
      <p:ext uri="{BB962C8B-B14F-4D97-AF65-F5344CB8AC3E}">
        <p14:creationId xmlns:p14="http://schemas.microsoft.com/office/powerpoint/2010/main" val="321881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ESSER Fund General Information Cover Pag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cs typeface="Segoe SemiBold" panose="020B0703040204020203" pitchFamily="34" charset="0"/>
              </a:rPr>
              <a:t>EANS-II Program</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CARES Act: The “first stimulus”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latin typeface="Segoe UI"/>
                <a:cs typeface="Segoe UI"/>
              </a:rPr>
              <a:t>Coronavirus Aid, Relief, and Economic Security Act (CARES) was s</a:t>
            </a:r>
            <a:r>
              <a:rPr lang="en-US" dirty="0">
                <a:latin typeface="Segoe UI"/>
                <a:cs typeface="Segoe UI"/>
              </a:rPr>
              <a:t>igned into law on March 27, 2020</a:t>
            </a:r>
          </a:p>
          <a:p>
            <a:r>
              <a:rPr lang="en-US" dirty="0">
                <a:latin typeface="Segoe UI"/>
                <a:cs typeface="Segoe UI"/>
              </a:rPr>
              <a:t>ESSER-I included equitable services for non-public schools</a:t>
            </a:r>
            <a:endParaRPr lang="en-US" dirty="0"/>
          </a:p>
          <a:p>
            <a:pPr lvl="1"/>
            <a:r>
              <a:rPr lang="en-US" sz="2400" dirty="0">
                <a:latin typeface="Segoe UI"/>
                <a:cs typeface="Segoe UI"/>
              </a:rPr>
              <a:t>Much like they do for IDEA and ESSA (Title I, IIA, III, IV), districts offered equitable services to non-public schools</a:t>
            </a:r>
          </a:p>
          <a:p>
            <a:pPr lvl="1"/>
            <a:r>
              <a:rPr lang="en-US" sz="2400" dirty="0">
                <a:latin typeface="Segoe UI"/>
                <a:cs typeface="Segoe UI"/>
              </a:rPr>
              <a:t>U.S. Department of Education changed ESSER-I equitable services guidance multiple times in 2020</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423146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CRRSA Act: The “second stimulus”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latin typeface="Segoe UI"/>
                <a:cs typeface="Segoe UI"/>
              </a:rPr>
              <a:t>Coronavirus Response and Relief Supplemental Appropriations (CRRSA) Act was s</a:t>
            </a:r>
            <a:r>
              <a:rPr lang="en-US" dirty="0">
                <a:latin typeface="Segoe UI"/>
                <a:cs typeface="Segoe UI"/>
              </a:rPr>
              <a:t>igned into law on December 27, 2020</a:t>
            </a:r>
          </a:p>
          <a:p>
            <a:r>
              <a:rPr lang="en-US" dirty="0">
                <a:latin typeface="Segoe UI"/>
                <a:cs typeface="Segoe UI"/>
              </a:rPr>
              <a:t>Equitable participation of private schools did not appear in this law; instead, Congress created EANS</a:t>
            </a:r>
          </a:p>
          <a:p>
            <a:r>
              <a:rPr lang="en-US" dirty="0">
                <a:latin typeface="Segoe UI"/>
                <a:cs typeface="Segoe UI"/>
              </a:rPr>
              <a:t>Emergency Assistance to Non-Public Schools</a:t>
            </a:r>
            <a:endParaRPr lang="en-US" dirty="0"/>
          </a:p>
          <a:p>
            <a:pPr lvl="1"/>
            <a:r>
              <a:rPr lang="en-US" sz="2400" dirty="0">
                <a:latin typeface="Segoe UI"/>
                <a:cs typeface="Segoe UI"/>
              </a:rPr>
              <a:t>$24,225,048 million awarded to Governor Baker through Governor’s Emergency Education Relief fund (GEER-II) on February 22, 2021</a:t>
            </a:r>
          </a:p>
          <a:p>
            <a:pPr lvl="2"/>
            <a:r>
              <a:rPr lang="en-US" sz="2000" dirty="0">
                <a:latin typeface="Segoe UI"/>
                <a:cs typeface="Segoe UI"/>
              </a:rPr>
              <a:t>$200,000 for </a:t>
            </a:r>
            <a:r>
              <a:rPr lang="en-US" sz="2000" dirty="0">
                <a:latin typeface="Segoe UI"/>
                <a:ea typeface="Times New Roman" panose="02020603050405020304" pitchFamily="18" charset="0"/>
                <a:cs typeface="Segoe UI"/>
              </a:rPr>
              <a:t>DESE program</a:t>
            </a:r>
            <a:r>
              <a:rPr lang="en-US" sz="2000" dirty="0">
                <a:latin typeface="Segoe UI"/>
                <a:cs typeface="Segoe UI"/>
              </a:rPr>
              <a:t> administration.</a:t>
            </a:r>
          </a:p>
          <a:p>
            <a:pPr lvl="2"/>
            <a:r>
              <a:rPr lang="en-US" sz="2000" b="1" dirty="0">
                <a:latin typeface="Segoe UI"/>
                <a:cs typeface="Segoe UI"/>
              </a:rPr>
              <a:t>$24,025,048 </a:t>
            </a:r>
            <a:r>
              <a:rPr lang="en-US" sz="2000" dirty="0">
                <a:latin typeface="Segoe UI"/>
                <a:cs typeface="Segoe UI"/>
              </a:rPr>
              <a:t>for non-public schools (assistance, services, reimbursements)</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82209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ARP Act: The Second Round of EANS Funding</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latin typeface="+mn-lt"/>
                <a:ea typeface="Times New Roman" panose="02020603050405020304" pitchFamily="18" charset="0"/>
                <a:cs typeface="Courier New" panose="02070309020205020404" pitchFamily="49" charset="0"/>
              </a:rPr>
              <a:t>The American Rescue Plan Act of 2021 (ARP Act) </a:t>
            </a:r>
            <a:r>
              <a:rPr lang="en-US" sz="3000" dirty="0">
                <a:latin typeface="+mn-lt"/>
                <a:cs typeface="Segoe UI"/>
              </a:rPr>
              <a:t>was signed into law on March 11, 2021.</a:t>
            </a:r>
          </a:p>
          <a:p>
            <a:r>
              <a:rPr lang="en-US" sz="3000" dirty="0">
                <a:latin typeface="+mn-lt"/>
                <a:ea typeface="Times New Roman" panose="02020603050405020304" pitchFamily="18" charset="0"/>
                <a:cs typeface="Courier New" panose="02070309020205020404" pitchFamily="49" charset="0"/>
              </a:rPr>
              <a:t>ARP EANS authorized a second round of funding to provide services or assistance to non-public schools.</a:t>
            </a:r>
          </a:p>
          <a:p>
            <a:pPr lvl="1"/>
            <a:r>
              <a:rPr lang="en-US" sz="2400" dirty="0">
                <a:latin typeface="Segoe UI"/>
                <a:cs typeface="Segoe UI"/>
              </a:rPr>
              <a:t>$</a:t>
            </a:r>
            <a:r>
              <a:rPr lang="en-US" sz="2400" dirty="0"/>
              <a:t>24,826,386 </a:t>
            </a:r>
            <a:r>
              <a:rPr lang="en-US" sz="2400" dirty="0">
                <a:latin typeface="Segoe UI"/>
                <a:cs typeface="Segoe UI"/>
              </a:rPr>
              <a:t>million awarded to Governor Baker through the </a:t>
            </a:r>
            <a:r>
              <a:rPr lang="en-US" sz="2400" dirty="0"/>
              <a:t>ARP Act</a:t>
            </a:r>
          </a:p>
          <a:p>
            <a:pPr lvl="2"/>
            <a:r>
              <a:rPr lang="en-US" sz="2000" dirty="0">
                <a:latin typeface="Segoe UI"/>
                <a:ea typeface="Times New Roman" panose="02020603050405020304" pitchFamily="18" charset="0"/>
                <a:cs typeface="Segoe UI"/>
              </a:rPr>
              <a:t>$200,000 for DESE program administration </a:t>
            </a:r>
            <a:endParaRPr lang="en-US" sz="2600" dirty="0">
              <a:latin typeface="+mn-lt"/>
              <a:ea typeface="Times New Roman" panose="02020603050405020304" pitchFamily="18" charset="0"/>
              <a:cs typeface="Courier New" panose="02070309020205020404" pitchFamily="49" charset="0"/>
            </a:endParaRPr>
          </a:p>
          <a:p>
            <a:pPr lvl="2"/>
            <a:r>
              <a:rPr lang="en-US" sz="2000" b="1" dirty="0">
                <a:latin typeface="Segoe UI"/>
                <a:cs typeface="Segoe UI"/>
              </a:rPr>
              <a:t>$24,626,386 </a:t>
            </a:r>
            <a:r>
              <a:rPr lang="en-US" sz="2000" dirty="0">
                <a:latin typeface="Segoe UI"/>
                <a:cs typeface="Segoe UI"/>
              </a:rPr>
              <a:t>for non-public schools (assistance and services)</a:t>
            </a:r>
          </a:p>
          <a:p>
            <a:pPr lvl="1"/>
            <a:endParaRPr lang="en-US" sz="2400" dirty="0">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4399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ARP EANS (EANS-II): Program Requirements</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3000" dirty="0"/>
              <a:t>The requirements of ARP EANS are the same as those in section 312(d) of the CRRSA Act with two key exceptions:</a:t>
            </a:r>
          </a:p>
          <a:p>
            <a:pPr lvl="1"/>
            <a:r>
              <a:rPr lang="en-US" sz="2400" dirty="0"/>
              <a:t>a State educational agency (SEA) may only provide services or assistance under ARP EANS to non-public schools that enroll a </a:t>
            </a:r>
            <a:r>
              <a:rPr lang="en-US" sz="2400" b="1" dirty="0"/>
              <a:t>significant percentage (25.9%)</a:t>
            </a:r>
            <a:r>
              <a:rPr lang="en-US" sz="2400" dirty="0"/>
              <a:t> of students from low-income families and are most impacted by the novel Coronavirus Disease 2019 (COVID-19) emergency; and </a:t>
            </a:r>
          </a:p>
          <a:p>
            <a:pPr lvl="1"/>
            <a:r>
              <a:rPr lang="en-US" sz="2400" dirty="0"/>
              <a:t>an SEA may </a:t>
            </a:r>
            <a:r>
              <a:rPr lang="en-US" sz="2400" b="1" dirty="0"/>
              <a:t>not use ARP EANS funds to provide reimbursements </a:t>
            </a:r>
            <a:r>
              <a:rPr lang="en-US" sz="2400" dirty="0"/>
              <a:t>to any non-public school for costs the school incurred to address the impact of COVID-19 emergency.</a:t>
            </a:r>
            <a:endParaRPr lang="en-US" dirty="0">
              <a:ea typeface="Times New Roman" panose="02020603050405020304" pitchFamily="18" charset="0"/>
              <a:cs typeface="Courier New" panose="02070309020205020404" pitchFamily="49" charset="0"/>
            </a:endParaRPr>
          </a:p>
          <a:p>
            <a:pPr lvl="1"/>
            <a:endParaRPr lang="en-US" sz="2400" dirty="0">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104072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Eligibility – low income threshold</a:t>
            </a:r>
            <a:endParaRPr lang="en-US" dirty="0"/>
          </a:p>
        </p:txBody>
      </p:sp>
      <p:sp>
        <p:nvSpPr>
          <p:cNvPr id="9" name="Content Placeholder 8"/>
          <p:cNvSpPr>
            <a:spLocks noGrp="1"/>
          </p:cNvSpPr>
          <p:nvPr>
            <p:ph idx="1"/>
          </p:nvPr>
        </p:nvSpPr>
        <p:spPr>
          <a:xfrm>
            <a:off x="567743" y="1230403"/>
            <a:ext cx="11370972" cy="5197030"/>
          </a:xfrm>
        </p:spPr>
        <p:txBody>
          <a:bodyPr vert="horz" lIns="91440" tIns="45720" rIns="91440" bIns="45720" rtlCol="0" anchor="t">
            <a:noAutofit/>
          </a:bodyPr>
          <a:lstStyle/>
          <a:p>
            <a:r>
              <a:rPr lang="en-US" sz="2400" dirty="0"/>
              <a:t>USED’s default low income eligibility threshold was 40%, however, they allowed states to apply for an alternative threshold</a:t>
            </a:r>
          </a:p>
          <a:p>
            <a:r>
              <a:rPr lang="en-US" sz="2400" dirty="0"/>
              <a:t>DESE applied for an alternative threshold of 14% (the average poverty for EANS-I participants)</a:t>
            </a:r>
          </a:p>
          <a:p>
            <a:r>
              <a:rPr lang="en-US" sz="2400" dirty="0"/>
              <a:t>USED did not approve of that threshold, and instead approved an alternative significant low-income threshold of </a:t>
            </a:r>
            <a:r>
              <a:rPr lang="en-US" sz="2400" b="1" u="sng" dirty="0"/>
              <a:t>25.9%</a:t>
            </a:r>
            <a:r>
              <a:rPr lang="en-US" sz="2400" dirty="0"/>
              <a:t> for Massachusetts to use in determining a non-public school’s eligibility for EANS-II funding.</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3528228115"/>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5" ma:contentTypeDescription="Create a new document." ma:contentTypeScope="" ma:versionID="5b7652a2bb3a44c54631f13887a8d45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07bbdfd2d2b12586653d294cf55c9f4a"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ECCB6D-3445-43FE-B46B-518FAA688F78}">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11DC06-08FE-4BB3-AC4B-EFE0DE8347DD}">
  <ds:schemaRefs>
    <ds:schemaRef ds:uri="http://schemas.microsoft.com/sharepoint/v3/contenttype/forms"/>
  </ds:schemaRefs>
</ds:datastoreItem>
</file>

<file path=customXml/itemProps3.xml><?xml version="1.0" encoding="utf-8"?>
<ds:datastoreItem xmlns:ds="http://schemas.openxmlformats.org/officeDocument/2006/customXml" ds:itemID="{9AD98171-D52A-4F49-BBAB-653225D316F3}">
  <ds:schemaRefs>
    <ds:schemaRef ds:uri="http://purl.org/dc/dcmitype/"/>
    <ds:schemaRef ds:uri="6d1ab2f6-91f9-4f14-952a-3f3eb0d68341"/>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8f2fdac3-5421-455f-b4e4-df6141b3176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3284</TotalTime>
  <Words>1497</Words>
  <Application>Microsoft Office PowerPoint</Application>
  <PresentationFormat>Widescreen</PresentationFormat>
  <Paragraphs>183</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等线</vt:lpstr>
      <vt:lpstr>Arial</vt:lpstr>
      <vt:lpstr>Courier New</vt:lpstr>
      <vt:lpstr>Segoe</vt:lpstr>
      <vt:lpstr>Segoe SemiBold</vt:lpstr>
      <vt:lpstr>Segoe UI</vt:lpstr>
      <vt:lpstr>Segoe UI Semibold</vt:lpstr>
      <vt:lpstr>Wingdings</vt:lpstr>
      <vt:lpstr>ESE​​</vt:lpstr>
      <vt:lpstr>Emergency Assistance for Non-Public Schools EANS-II or ARP EANS</vt:lpstr>
      <vt:lpstr>Welcome to the EANS-II application webinar!</vt:lpstr>
      <vt:lpstr>CONTENTS</vt:lpstr>
      <vt:lpstr>EANS-II Program</vt:lpstr>
      <vt:lpstr>CARES Act: The “first stimulus”</vt:lpstr>
      <vt:lpstr>CRRSA Act: The “second stimulus”</vt:lpstr>
      <vt:lpstr>ARP Act: The Second Round of EANS Funding</vt:lpstr>
      <vt:lpstr>ARP EANS (EANS-II): Program Requirements</vt:lpstr>
      <vt:lpstr>Eligibility – low income threshold</vt:lpstr>
      <vt:lpstr>ARP EANS (EANS-II): Eligibility</vt:lpstr>
      <vt:lpstr>COVID impact will be used to weight award amounts</vt:lpstr>
      <vt:lpstr>ARP EANS (EANS-II): Allowable Uses of Funds</vt:lpstr>
      <vt:lpstr>Allowable Uses</vt:lpstr>
      <vt:lpstr>Allowable Uses, continued</vt:lpstr>
      <vt:lpstr>Allowable Uses, continued</vt:lpstr>
      <vt:lpstr>EANS-II Allowable Uses</vt:lpstr>
      <vt:lpstr>Forward Process</vt:lpstr>
      <vt:lpstr>EANS-II program will have three phases</vt:lpstr>
      <vt:lpstr>EANS-II Timeline</vt:lpstr>
      <vt:lpstr>Prior to Applying</vt:lpstr>
      <vt:lpstr>Application Preview</vt:lpstr>
      <vt:lpstr>Q &amp; A</vt:lpstr>
      <vt:lpstr>QUESTIONS and ANSWERS</vt:lpstr>
      <vt:lpstr>EANS-II Resources</vt:lpstr>
      <vt:lpstr>THANK YOU</vt:lpstr>
    </vt:vector>
  </TitlesOfParts>
  <Company>Massachusetts Department of Elementary and Secondary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EANS-II Webinar</dc:title>
  <dc:subject>Emergency Assistance to Non-Public Schools</dc:subject>
  <dc:creator>DESE</dc:creator>
  <cp:keywords>EANS, Non-Public Schools, Private Schools</cp:keywords>
  <cp:lastModifiedBy>Zou, Dong (EOE)</cp:lastModifiedBy>
  <cp:revision>155</cp:revision>
  <cp:lastPrinted>2017-08-07T14:46:10Z</cp:lastPrinted>
  <dcterms:created xsi:type="dcterms:W3CDTF">2017-07-27T00:00:01Z</dcterms:created>
  <dcterms:modified xsi:type="dcterms:W3CDTF">2022-03-02T15:13:14Z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 2022</vt:lpwstr>
  </property>
</Properties>
</file>