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27"/>
  </p:notesMasterIdLst>
  <p:sldIdLst>
    <p:sldId id="280" r:id="rId5"/>
    <p:sldId id="646" r:id="rId6"/>
    <p:sldId id="668" r:id="rId7"/>
    <p:sldId id="4255" r:id="rId8"/>
    <p:sldId id="4256" r:id="rId9"/>
    <p:sldId id="4260" r:id="rId10"/>
    <p:sldId id="4249" r:id="rId11"/>
    <p:sldId id="4227" r:id="rId12"/>
    <p:sldId id="4235" r:id="rId13"/>
    <p:sldId id="4250" r:id="rId14"/>
    <p:sldId id="670" r:id="rId15"/>
    <p:sldId id="671" r:id="rId16"/>
    <p:sldId id="4254" r:id="rId17"/>
    <p:sldId id="4257" r:id="rId18"/>
    <p:sldId id="4258" r:id="rId19"/>
    <p:sldId id="4259" r:id="rId20"/>
    <p:sldId id="673" r:id="rId21"/>
    <p:sldId id="677" r:id="rId22"/>
    <p:sldId id="674" r:id="rId23"/>
    <p:sldId id="676" r:id="rId24"/>
    <p:sldId id="675"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347003-ACFD-568D-AF7C-38BEC866C1F7}" name="Deninger, Matthew (DESE)" initials="DM(" userId="S::Matthew.J.Deninger@mass.gov::d333489e-9138-4625-ad0a-e48888547b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hasin, Komal (DESE)" initials="B(" lastIdx="10" clrIdx="0">
    <p:extLst>
      <p:ext uri="{19B8F6BF-5375-455C-9EA6-DF929625EA0E}">
        <p15:presenceInfo xmlns:p15="http://schemas.microsoft.com/office/powerpoint/2012/main" userId="S::komal.bhasin@mass.gov::3beaabff-1c4e-4597-a37a-5cd400a3bc69" providerId="AD"/>
      </p:ext>
    </p:extLst>
  </p:cmAuthor>
  <p:cmAuthor id="2" name="Gantzer, Jacqulyn (DESE)" initials="GJ(" lastIdx="8" clrIdx="1">
    <p:extLst>
      <p:ext uri="{19B8F6BF-5375-455C-9EA6-DF929625EA0E}">
        <p15:presenceInfo xmlns:p15="http://schemas.microsoft.com/office/powerpoint/2012/main" userId="S::Jacqulyn.M.Gantzer@mass.gov::81b9826a-2338-44cc-a8f8-0780396a776a" providerId="AD"/>
      </p:ext>
    </p:extLst>
  </p:cmAuthor>
  <p:cmAuthor id="3" name="Deninger, Matthew (DESE)" initials="D(" lastIdx="1" clrIdx="2">
    <p:extLst>
      <p:ext uri="{19B8F6BF-5375-455C-9EA6-DF929625EA0E}">
        <p15:presenceInfo xmlns:p15="http://schemas.microsoft.com/office/powerpoint/2012/main" userId="S::matthew.j.deninger@mass.gov::d333489e-9138-4625-ad0a-e48888547b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FFFFCC"/>
    <a:srgbClr val="D9D9D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A2EED-EB1F-4C4B-AE26-AD2799102994}" v="1" vWet="3" dt="2023-09-06T16:27:47.655"/>
    <p1510:client id="{FB270919-EB51-4FBB-9291-208D00428957}" v="363" dt="2023-09-06T16:32:25.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137" d="100"/>
          <a:sy n="137" d="100"/>
        </p:scale>
        <p:origin x="71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nger, Matthew (DESE)" userId="d333489e-9138-4625-ad0a-e48888547b01" providerId="ADAL" clId="{FB270919-EB51-4FBB-9291-208D00428957}"/>
    <pc:docChg chg="modSld">
      <pc:chgData name="Deninger, Matthew (DESE)" userId="d333489e-9138-4625-ad0a-e48888547b01" providerId="ADAL" clId="{FB270919-EB51-4FBB-9291-208D00428957}" dt="2023-09-06T16:32:25.053" v="358" actId="20577"/>
      <pc:docMkLst>
        <pc:docMk/>
      </pc:docMkLst>
      <pc:sldChg chg="modSp mod">
        <pc:chgData name="Deninger, Matthew (DESE)" userId="d333489e-9138-4625-ad0a-e48888547b01" providerId="ADAL" clId="{FB270919-EB51-4FBB-9291-208D00428957}" dt="2023-09-06T16:32:25.053" v="358" actId="20577"/>
        <pc:sldMkLst>
          <pc:docMk/>
          <pc:sldMk cId="1566212417" sldId="674"/>
        </pc:sldMkLst>
        <pc:spChg chg="mod">
          <ac:chgData name="Deninger, Matthew (DESE)" userId="d333489e-9138-4625-ad0a-e48888547b01" providerId="ADAL" clId="{FB270919-EB51-4FBB-9291-208D00428957}" dt="2023-09-06T16:32:25.053" v="358" actId="20577"/>
          <ac:spMkLst>
            <pc:docMk/>
            <pc:sldMk cId="1566212417" sldId="674"/>
            <ac:spMk id="3" creationId="{820C9F4E-F473-4A94-A301-E87141E985B5}"/>
          </ac:spMkLst>
        </pc:spChg>
      </pc:sldChg>
      <pc:sldChg chg="modSp mod">
        <pc:chgData name="Deninger, Matthew (DESE)" userId="d333489e-9138-4625-ad0a-e48888547b01" providerId="ADAL" clId="{FB270919-EB51-4FBB-9291-208D00428957}" dt="2023-09-06T16:29:26.588" v="306" actId="962"/>
        <pc:sldMkLst>
          <pc:docMk/>
          <pc:sldMk cId="3875856326" sldId="4249"/>
        </pc:sldMkLst>
        <pc:picChg chg="mod">
          <ac:chgData name="Deninger, Matthew (DESE)" userId="d333489e-9138-4625-ad0a-e48888547b01" providerId="ADAL" clId="{FB270919-EB51-4FBB-9291-208D00428957}" dt="2023-09-06T16:29:01.957" v="242" actId="962"/>
          <ac:picMkLst>
            <pc:docMk/>
            <pc:sldMk cId="3875856326" sldId="4249"/>
            <ac:picMk id="2" creationId="{F67EFDBE-DFAD-454E-93B4-7277E16E9E2A}"/>
          </ac:picMkLst>
        </pc:picChg>
        <pc:picChg chg="mod">
          <ac:chgData name="Deninger, Matthew (DESE)" userId="d333489e-9138-4625-ad0a-e48888547b01" providerId="ADAL" clId="{FB270919-EB51-4FBB-9291-208D00428957}" dt="2023-09-06T16:28:49.892" v="198" actId="962"/>
          <ac:picMkLst>
            <pc:docMk/>
            <pc:sldMk cId="3875856326" sldId="4249"/>
            <ac:picMk id="3" creationId="{6A90F6CB-DE2D-41AF-B93E-8A5F663F68B6}"/>
          </ac:picMkLst>
        </pc:picChg>
        <pc:picChg chg="mod">
          <ac:chgData name="Deninger, Matthew (DESE)" userId="d333489e-9138-4625-ad0a-e48888547b01" providerId="ADAL" clId="{FB270919-EB51-4FBB-9291-208D00428957}" dt="2023-09-06T16:29:09.477" v="276" actId="962"/>
          <ac:picMkLst>
            <pc:docMk/>
            <pc:sldMk cId="3875856326" sldId="4249"/>
            <ac:picMk id="5" creationId="{393291F0-D4A0-453D-A4A3-65A9E49242BB}"/>
          </ac:picMkLst>
        </pc:picChg>
        <pc:picChg chg="mod">
          <ac:chgData name="Deninger, Matthew (DESE)" userId="d333489e-9138-4625-ad0a-e48888547b01" providerId="ADAL" clId="{FB270919-EB51-4FBB-9291-208D00428957}" dt="2023-09-06T16:28:16.571" v="50" actId="962"/>
          <ac:picMkLst>
            <pc:docMk/>
            <pc:sldMk cId="3875856326" sldId="4249"/>
            <ac:picMk id="7" creationId="{AE873CE6-64C4-4728-BBBD-AD71618F45F2}"/>
          </ac:picMkLst>
        </pc:picChg>
        <pc:picChg chg="mod">
          <ac:chgData name="Deninger, Matthew (DESE)" userId="d333489e-9138-4625-ad0a-e48888547b01" providerId="ADAL" clId="{FB270919-EB51-4FBB-9291-208D00428957}" dt="2023-09-06T16:28:05.526" v="28" actId="962"/>
          <ac:picMkLst>
            <pc:docMk/>
            <pc:sldMk cId="3875856326" sldId="4249"/>
            <ac:picMk id="8" creationId="{4F971A1E-FB3E-4CC5-AE7F-EBB2165EAAA4}"/>
          </ac:picMkLst>
        </pc:picChg>
        <pc:picChg chg="mod">
          <ac:chgData name="Deninger, Matthew (DESE)" userId="d333489e-9138-4625-ad0a-e48888547b01" providerId="ADAL" clId="{FB270919-EB51-4FBB-9291-208D00428957}" dt="2023-09-06T16:29:19.801" v="282" actId="962"/>
          <ac:picMkLst>
            <pc:docMk/>
            <pc:sldMk cId="3875856326" sldId="4249"/>
            <ac:picMk id="9" creationId="{626F8984-C2B2-46CE-9DF4-8849E61606FC}"/>
          </ac:picMkLst>
        </pc:picChg>
        <pc:picChg chg="mod">
          <ac:chgData name="Deninger, Matthew (DESE)" userId="d333489e-9138-4625-ad0a-e48888547b01" providerId="ADAL" clId="{FB270919-EB51-4FBB-9291-208D00428957}" dt="2023-09-06T16:29:26.588" v="306" actId="962"/>
          <ac:picMkLst>
            <pc:docMk/>
            <pc:sldMk cId="3875856326" sldId="4249"/>
            <ac:picMk id="10" creationId="{05EAC67C-396E-4E81-BF3B-F9A6C8F3C9D9}"/>
          </ac:picMkLst>
        </pc:picChg>
        <pc:picChg chg="mod">
          <ac:chgData name="Deninger, Matthew (DESE)" userId="d333489e-9138-4625-ad0a-e48888547b01" providerId="ADAL" clId="{FB270919-EB51-4FBB-9291-208D00428957}" dt="2023-09-06T16:28:40.504" v="158" actId="962"/>
          <ac:picMkLst>
            <pc:docMk/>
            <pc:sldMk cId="3875856326" sldId="4249"/>
            <ac:picMk id="11" creationId="{C030C555-F542-4710-9EB6-CEFA596140EB}"/>
          </ac:picMkLst>
        </pc:picChg>
      </pc:sldChg>
      <pc:sldChg chg="modSp mod">
        <pc:chgData name="Deninger, Matthew (DESE)" userId="d333489e-9138-4625-ad0a-e48888547b01" providerId="ADAL" clId="{FB270919-EB51-4FBB-9291-208D00428957}" dt="2023-09-06T16:27:41.369" v="6" actId="20577"/>
        <pc:sldMkLst>
          <pc:docMk/>
          <pc:sldMk cId="3761574886" sldId="4256"/>
        </pc:sldMkLst>
        <pc:spChg chg="mod">
          <ac:chgData name="Deninger, Matthew (DESE)" userId="d333489e-9138-4625-ad0a-e48888547b01" providerId="ADAL" clId="{FB270919-EB51-4FBB-9291-208D00428957}" dt="2023-09-06T16:27:41.369" v="6" actId="20577"/>
          <ac:spMkLst>
            <pc:docMk/>
            <pc:sldMk cId="3761574886" sldId="4256"/>
            <ac:spMk id="3" creationId="{820C9F4E-F473-4A94-A301-E87141E985B5}"/>
          </ac:spMkLst>
        </pc:spChg>
      </pc:sldChg>
    </pc:docChg>
  </pc:docChgLst>
  <pc:docChgLst>
    <pc:chgData name="Lynch, Simone E (DESE)" userId="ca3b2446-668d-4ced-8146-56ae231a025b" providerId="ADAL" clId="{CE8A2EED-EB1F-4C4B-AE26-AD2799102994}"/>
    <pc:docChg chg="modSld">
      <pc:chgData name="Lynch, Simone E (DESE)" userId="ca3b2446-668d-4ced-8146-56ae231a025b" providerId="ADAL" clId="{CE8A2EED-EB1F-4C4B-AE26-AD2799102994}" dt="2023-09-06T16:10:53.739" v="901" actId="20577"/>
      <pc:docMkLst>
        <pc:docMk/>
      </pc:docMkLst>
      <pc:sldChg chg="modSp mod">
        <pc:chgData name="Lynch, Simone E (DESE)" userId="ca3b2446-668d-4ced-8146-56ae231a025b" providerId="ADAL" clId="{CE8A2EED-EB1F-4C4B-AE26-AD2799102994}" dt="2023-09-06T16:08:13.046" v="900" actId="20577"/>
        <pc:sldMkLst>
          <pc:docMk/>
          <pc:sldMk cId="0" sldId="280"/>
        </pc:sldMkLst>
        <pc:spChg chg="mod">
          <ac:chgData name="Lynch, Simone E (DESE)" userId="ca3b2446-668d-4ced-8146-56ae231a025b" providerId="ADAL" clId="{CE8A2EED-EB1F-4C4B-AE26-AD2799102994}" dt="2023-09-06T16:08:13.046" v="900" actId="20577"/>
          <ac:spMkLst>
            <pc:docMk/>
            <pc:sldMk cId="0" sldId="280"/>
            <ac:spMk id="2" creationId="{00000000-0000-0000-0000-000000000000}"/>
          </ac:spMkLst>
        </pc:spChg>
        <pc:spChg chg="mod">
          <ac:chgData name="Lynch, Simone E (DESE)" userId="ca3b2446-668d-4ced-8146-56ae231a025b" providerId="ADAL" clId="{CE8A2EED-EB1F-4C4B-AE26-AD2799102994}" dt="2023-09-06T14:03:22" v="223" actId="404"/>
          <ac:spMkLst>
            <pc:docMk/>
            <pc:sldMk cId="0" sldId="280"/>
            <ac:spMk id="3" creationId="{00000000-0000-0000-0000-000000000000}"/>
          </ac:spMkLst>
        </pc:spChg>
      </pc:sldChg>
      <pc:sldChg chg="modSp mod">
        <pc:chgData name="Lynch, Simone E (DESE)" userId="ca3b2446-668d-4ced-8146-56ae231a025b" providerId="ADAL" clId="{CE8A2EED-EB1F-4C4B-AE26-AD2799102994}" dt="2023-09-06T15:54:39.549" v="798" actId="20577"/>
        <pc:sldMkLst>
          <pc:docMk/>
          <pc:sldMk cId="1566212417" sldId="674"/>
        </pc:sldMkLst>
        <pc:spChg chg="mod">
          <ac:chgData name="Lynch, Simone E (DESE)" userId="ca3b2446-668d-4ced-8146-56ae231a025b" providerId="ADAL" clId="{CE8A2EED-EB1F-4C4B-AE26-AD2799102994}" dt="2023-09-06T15:54:39.549" v="798" actId="20577"/>
          <ac:spMkLst>
            <pc:docMk/>
            <pc:sldMk cId="1566212417" sldId="674"/>
            <ac:spMk id="3" creationId="{820C9F4E-F473-4A94-A301-E87141E985B5}"/>
          </ac:spMkLst>
        </pc:spChg>
      </pc:sldChg>
      <pc:sldChg chg="modSp mod">
        <pc:chgData name="Lynch, Simone E (DESE)" userId="ca3b2446-668d-4ced-8146-56ae231a025b" providerId="ADAL" clId="{CE8A2EED-EB1F-4C4B-AE26-AD2799102994}" dt="2023-09-06T16:10:53.739" v="901" actId="20577"/>
        <pc:sldMkLst>
          <pc:docMk/>
          <pc:sldMk cId="2937211678" sldId="676"/>
        </pc:sldMkLst>
        <pc:spChg chg="mod">
          <ac:chgData name="Lynch, Simone E (DESE)" userId="ca3b2446-668d-4ced-8146-56ae231a025b" providerId="ADAL" clId="{CE8A2EED-EB1F-4C4B-AE26-AD2799102994}" dt="2023-09-06T16:10:53.739" v="901" actId="20577"/>
          <ac:spMkLst>
            <pc:docMk/>
            <pc:sldMk cId="2937211678" sldId="676"/>
            <ac:spMk id="6" creationId="{F4FC7BBE-E8CC-4D5C-BA7C-C14F8703AE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65CBC-0ADA-4007-81C5-544AA6CF3C5D}" type="datetimeFigureOut">
              <a:rPr lang="en-US"/>
              <a:t>9/6/2023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E53BC-F257-4F1B-8FB1-D295B9EC3AE4}" type="slidenum">
              <a:rPr lang="en-US"/>
              <a:t>‹#›</a:t>
            </a:fld>
            <a:endParaRPr lang="en-US"/>
          </a:p>
        </p:txBody>
      </p:sp>
    </p:spTree>
    <p:extLst>
      <p:ext uri="{BB962C8B-B14F-4D97-AF65-F5344CB8AC3E}">
        <p14:creationId xmlns:p14="http://schemas.microsoft.com/office/powerpoint/2010/main" val="26517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54AE3E-E06F-43AF-9895-AF600D35ECB2}" type="slidenum">
              <a:rPr lang="en-US" smtClean="0"/>
              <a:pPr/>
              <a:t>7</a:t>
            </a:fld>
            <a:endParaRPr lang="en-US"/>
          </a:p>
        </p:txBody>
      </p:sp>
    </p:spTree>
    <p:extLst>
      <p:ext uri="{BB962C8B-B14F-4D97-AF65-F5344CB8AC3E}">
        <p14:creationId xmlns:p14="http://schemas.microsoft.com/office/powerpoint/2010/main" val="3377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54AE3E-E06F-43AF-9895-AF600D35ECB2}" type="slidenum">
              <a:rPr lang="en-US" smtClean="0"/>
              <a:pPr/>
              <a:t>8</a:t>
            </a:fld>
            <a:endParaRPr lang="en-US"/>
          </a:p>
        </p:txBody>
      </p:sp>
    </p:spTree>
    <p:extLst>
      <p:ext uri="{BB962C8B-B14F-4D97-AF65-F5344CB8AC3E}">
        <p14:creationId xmlns:p14="http://schemas.microsoft.com/office/powerpoint/2010/main" val="312618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Poor IAQ lowers our immune response, put additional stress on the body &amp; makes it more difficult for your body to fight subsequent infections</a:t>
            </a:r>
          </a:p>
          <a:p>
            <a:endParaRPr lang="en-US"/>
          </a:p>
        </p:txBody>
      </p:sp>
      <p:sp>
        <p:nvSpPr>
          <p:cNvPr id="4" name="Slide Number Placeholder 3"/>
          <p:cNvSpPr>
            <a:spLocks noGrp="1"/>
          </p:cNvSpPr>
          <p:nvPr>
            <p:ph type="sldNum" sz="quarter" idx="5"/>
          </p:nvPr>
        </p:nvSpPr>
        <p:spPr/>
        <p:txBody>
          <a:bodyPr/>
          <a:lstStyle/>
          <a:p>
            <a:fld id="{2554AE3E-E06F-43AF-9895-AF600D35ECB2}" type="slidenum">
              <a:rPr lang="en-US" smtClean="0"/>
              <a:pPr/>
              <a:t>9</a:t>
            </a:fld>
            <a:endParaRPr lang="en-US"/>
          </a:p>
        </p:txBody>
      </p:sp>
    </p:spTree>
    <p:extLst>
      <p:ext uri="{BB962C8B-B14F-4D97-AF65-F5344CB8AC3E}">
        <p14:creationId xmlns:p14="http://schemas.microsoft.com/office/powerpoint/2010/main" val="2370056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23223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Idea + 3 Text Block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C654C5-E92B-4B23-9EE5-ED166426E2E9}"/>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78B6F43-E1CD-4E37-AC77-A0333018DD94}"/>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17"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457200" y="1562100"/>
            <a:ext cx="7510463" cy="553998"/>
          </a:xfrm>
        </p:spPr>
        <p:txBody>
          <a:bodyPr>
            <a:spAutoFit/>
          </a:bodyPr>
          <a:lstStyle>
            <a:lvl1pPr marL="0" indent="0">
              <a:lnSpc>
                <a:spcPct val="100000"/>
              </a:lnSpc>
              <a:spcBef>
                <a:spcPts val="0"/>
              </a:spcBef>
              <a:spcAft>
                <a:spcPts val="1200"/>
              </a:spcAft>
              <a:buFont typeface="Segoe UI" panose="020B0502040204020203" pitchFamily="34" charset="0"/>
              <a:buChar char="​"/>
              <a:defRPr sz="3600" b="1"/>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a:t>Click to edit big idea. </a:t>
            </a:r>
          </a:p>
        </p:txBody>
      </p:sp>
      <p:sp>
        <p:nvSpPr>
          <p:cNvPr id="21"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Header</a:t>
            </a:r>
          </a:p>
        </p:txBody>
      </p:sp>
      <p:sp>
        <p:nvSpPr>
          <p:cNvPr id="25" name="Text Placeholder 4">
            <a:extLst>
              <a:ext uri="{FF2B5EF4-FFF2-40B4-BE49-F238E27FC236}">
                <a16:creationId xmlns:a16="http://schemas.microsoft.com/office/drawing/2014/main" id="{CD0F583C-2C4B-464B-AC2F-922F6345A0BB}"/>
              </a:ext>
            </a:extLst>
          </p:cNvPr>
          <p:cNvSpPr>
            <a:spLocks noGrp="1"/>
          </p:cNvSpPr>
          <p:nvPr>
            <p:ph type="body" sz="quarter" idx="27" hasCustomPrompt="1"/>
          </p:nvPr>
        </p:nvSpPr>
        <p:spPr>
          <a:xfrm>
            <a:off x="457201" y="4043281"/>
            <a:ext cx="3216274" cy="692947"/>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mn-lt"/>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a:t>Click to edit text. </a:t>
            </a:r>
          </a:p>
          <a:p>
            <a:pPr lvl="1"/>
            <a:r>
              <a:rPr lang="en-US"/>
              <a:t>Second level of content goes here. </a:t>
            </a:r>
          </a:p>
        </p:txBody>
      </p:sp>
      <p:sp>
        <p:nvSpPr>
          <p:cNvPr id="27" name="Text Placeholder 4">
            <a:extLst>
              <a:ext uri="{FF2B5EF4-FFF2-40B4-BE49-F238E27FC236}">
                <a16:creationId xmlns:a16="http://schemas.microsoft.com/office/drawing/2014/main" id="{CD0F583C-2C4B-464B-AC2F-922F6345A0BB}"/>
              </a:ext>
            </a:extLst>
          </p:cNvPr>
          <p:cNvSpPr>
            <a:spLocks noGrp="1"/>
          </p:cNvSpPr>
          <p:nvPr>
            <p:ph type="body" sz="quarter" idx="28" hasCustomPrompt="1"/>
          </p:nvPr>
        </p:nvSpPr>
        <p:spPr>
          <a:xfrm>
            <a:off x="8518526" y="4043281"/>
            <a:ext cx="3216274" cy="692947"/>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mn-lt"/>
              </a:defRPr>
            </a:lvl1pPr>
            <a:lvl2pPr marL="285750" indent="-285750">
              <a:lnSpc>
                <a:spcPct val="150000"/>
              </a:lnSpc>
              <a:spcBef>
                <a:spcPts val="0"/>
              </a:spcBef>
              <a:spcAft>
                <a:spcPts val="1200"/>
              </a:spcAft>
              <a:buFont typeface="Segoe UI" panose="020B0502040204020203" pitchFamily="34" charset="0"/>
              <a:buChar char="​"/>
              <a:defRPr lang="en-US" sz="1400" kern="1200" baseline="0" dirty="0">
                <a:solidFill>
                  <a:schemeClr val="tx1"/>
                </a:solidFill>
                <a:latin typeface="+mn-lt"/>
                <a:ea typeface="+mn-ea"/>
                <a:cs typeface="+mn-cs"/>
              </a:defRPr>
            </a:lvl2pPr>
            <a:lvl3pPr marL="342900" indent="0">
              <a:buNone/>
              <a:defRPr/>
            </a:lvl3pPr>
          </a:lstStyle>
          <a:p>
            <a:pPr lvl="0"/>
            <a:r>
              <a:rPr lang="en-US"/>
              <a:t>Click to edit text. </a:t>
            </a:r>
          </a:p>
          <a:p>
            <a:pPr marL="0" lvl="1" indent="0" algn="l" defTabSz="914400" rtl="0" eaLnBrk="1" latinLnBrk="0" hangingPunct="1">
              <a:lnSpc>
                <a:spcPct val="120000"/>
              </a:lnSpc>
              <a:spcBef>
                <a:spcPts val="0"/>
              </a:spcBef>
              <a:spcAft>
                <a:spcPts val="600"/>
              </a:spcAft>
              <a:buFont typeface="Segoe UI" panose="020B0502040204020203" pitchFamily="34" charset="0"/>
              <a:buChar char="​"/>
            </a:pPr>
            <a:r>
              <a:rPr lang="en-US"/>
              <a:t>Second level of content goes here. </a:t>
            </a:r>
          </a:p>
        </p:txBody>
      </p:sp>
      <p:sp>
        <p:nvSpPr>
          <p:cNvPr id="28" name="Text Placeholder 4">
            <a:extLst>
              <a:ext uri="{FF2B5EF4-FFF2-40B4-BE49-F238E27FC236}">
                <a16:creationId xmlns:a16="http://schemas.microsoft.com/office/drawing/2014/main" id="{CD0F583C-2C4B-464B-AC2F-922F6345A0BB}"/>
              </a:ext>
            </a:extLst>
          </p:cNvPr>
          <p:cNvSpPr>
            <a:spLocks noGrp="1"/>
          </p:cNvSpPr>
          <p:nvPr>
            <p:ph type="body" sz="quarter" idx="29" hasCustomPrompt="1"/>
          </p:nvPr>
        </p:nvSpPr>
        <p:spPr>
          <a:xfrm>
            <a:off x="4487864" y="4043281"/>
            <a:ext cx="3216274" cy="692947"/>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mn-lt"/>
              </a:defRPr>
            </a:lvl1pPr>
            <a:lvl2pPr marL="285750" indent="-285750">
              <a:lnSpc>
                <a:spcPct val="150000"/>
              </a:lnSpc>
              <a:spcBef>
                <a:spcPts val="0"/>
              </a:spcBef>
              <a:spcAft>
                <a:spcPts val="1200"/>
              </a:spcAft>
              <a:buFont typeface="Segoe UI" panose="020B0502040204020203" pitchFamily="34" charset="0"/>
              <a:buChar char="​"/>
              <a:defRPr lang="en-US" sz="1400" kern="1200" baseline="0" dirty="0">
                <a:solidFill>
                  <a:schemeClr val="tx1"/>
                </a:solidFill>
                <a:latin typeface="+mn-lt"/>
                <a:ea typeface="+mn-ea"/>
                <a:cs typeface="+mn-cs"/>
              </a:defRPr>
            </a:lvl2pPr>
            <a:lvl3pPr marL="342900" indent="0">
              <a:buNone/>
              <a:defRPr/>
            </a:lvl3pPr>
          </a:lstStyle>
          <a:p>
            <a:pPr lvl="0"/>
            <a:r>
              <a:rPr lang="en-US"/>
              <a:t>Click to edit text. </a:t>
            </a:r>
          </a:p>
          <a:p>
            <a:pPr marL="0" lvl="1" indent="0" algn="l" defTabSz="914400" rtl="0" eaLnBrk="1" latinLnBrk="0" hangingPunct="1">
              <a:lnSpc>
                <a:spcPct val="120000"/>
              </a:lnSpc>
              <a:spcBef>
                <a:spcPts val="0"/>
              </a:spcBef>
              <a:spcAft>
                <a:spcPts val="600"/>
              </a:spcAft>
              <a:buFont typeface="Segoe UI" panose="020B0502040204020203" pitchFamily="34" charset="0"/>
              <a:buChar char="​"/>
            </a:pPr>
            <a:r>
              <a:rPr lang="en-US"/>
              <a:t>Second level of content goes here. </a:t>
            </a:r>
          </a:p>
        </p:txBody>
      </p:sp>
    </p:spTree>
    <p:extLst>
      <p:ext uri="{BB962C8B-B14F-4D97-AF65-F5344CB8AC3E}">
        <p14:creationId xmlns:p14="http://schemas.microsoft.com/office/powerpoint/2010/main" val="52873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ig Idea + 3 Colored Block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C654C5-E92B-4B23-9EE5-ED166426E2E9}"/>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78B6F43-E1CD-4E37-AC77-A0333018DD94}"/>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17"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457200" y="457200"/>
            <a:ext cx="7510463" cy="553998"/>
          </a:xfrm>
        </p:spPr>
        <p:txBody>
          <a:bodyPr>
            <a:spAutoFit/>
          </a:bodyPr>
          <a:lstStyle>
            <a:lvl1pPr marL="0" indent="0">
              <a:lnSpc>
                <a:spcPct val="100000"/>
              </a:lnSpc>
              <a:spcBef>
                <a:spcPts val="0"/>
              </a:spcBef>
              <a:spcAft>
                <a:spcPts val="1200"/>
              </a:spcAft>
              <a:buFont typeface="Segoe UI" panose="020B0502040204020203" pitchFamily="34" charset="0"/>
              <a:buChar char="​"/>
              <a:defRPr sz="3600" b="1"/>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a:t>Click to edit big idea. </a:t>
            </a:r>
          </a:p>
        </p:txBody>
      </p:sp>
      <p:sp>
        <p:nvSpPr>
          <p:cNvPr id="9" name="Text Placeholder 4">
            <a:extLst>
              <a:ext uri="{FF2B5EF4-FFF2-40B4-BE49-F238E27FC236}">
                <a16:creationId xmlns:a16="http://schemas.microsoft.com/office/drawing/2014/main" id="{C22B15C1-CA15-48EB-AE60-43757DBF903F}"/>
              </a:ext>
            </a:extLst>
          </p:cNvPr>
          <p:cNvSpPr>
            <a:spLocks noGrp="1"/>
          </p:cNvSpPr>
          <p:nvPr>
            <p:ph type="body" sz="quarter" idx="30" hasCustomPrompt="1"/>
          </p:nvPr>
        </p:nvSpPr>
        <p:spPr>
          <a:xfrm>
            <a:off x="457200" y="1989934"/>
            <a:ext cx="3555999" cy="3441466"/>
          </a:xfrm>
          <a:solidFill>
            <a:srgbClr val="E9EC6B"/>
          </a:solidFill>
        </p:spPr>
        <p:txBody>
          <a:bodyPr wrap="square" lIns="274320" tIns="274320" rIns="274320" bIns="274320" anchor="t" anchorCtr="0">
            <a:noAutofit/>
          </a:bodyPr>
          <a:lstStyle>
            <a:lvl1pPr marL="0" indent="0">
              <a:lnSpc>
                <a:spcPct val="120000"/>
              </a:lnSpc>
              <a:spcBef>
                <a:spcPts val="0"/>
              </a:spcBef>
              <a:spcAft>
                <a:spcPts val="1200"/>
              </a:spcAft>
              <a:buFont typeface="Segoe UI" panose="020B0502040204020203" pitchFamily="34" charset="0"/>
              <a:buChar char="​"/>
              <a:defRPr sz="2400" b="1" baseline="0">
                <a:latin typeface="+mn-lt"/>
              </a:defRPr>
            </a:lvl1pPr>
            <a:lvl2pPr marL="0" indent="0">
              <a:lnSpc>
                <a:spcPct val="120000"/>
              </a:lnSpc>
              <a:spcBef>
                <a:spcPts val="0"/>
              </a:spcBef>
              <a:spcAft>
                <a:spcPts val="600"/>
              </a:spcAft>
              <a:buFont typeface="Segoe UI" panose="020B0502040204020203" pitchFamily="34" charset="0"/>
              <a:buChar char="​"/>
              <a:defRPr sz="1600" baseline="0"/>
            </a:lvl2pPr>
            <a:lvl3pPr marL="342900" indent="0">
              <a:buNone/>
              <a:defRPr/>
            </a:lvl3pPr>
          </a:lstStyle>
          <a:p>
            <a:pPr lvl="0"/>
            <a:r>
              <a:rPr lang="en-US"/>
              <a:t>Click to edit text. Hit enter, then tab for level 2 text. </a:t>
            </a:r>
          </a:p>
          <a:p>
            <a:pPr lvl="1"/>
            <a:r>
              <a:rPr lang="en-US"/>
              <a:t>Second level of content goes here. </a:t>
            </a:r>
          </a:p>
        </p:txBody>
      </p:sp>
      <p:sp>
        <p:nvSpPr>
          <p:cNvPr id="10" name="Text Placeholder 4">
            <a:extLst>
              <a:ext uri="{FF2B5EF4-FFF2-40B4-BE49-F238E27FC236}">
                <a16:creationId xmlns:a16="http://schemas.microsoft.com/office/drawing/2014/main" id="{8F6486E5-6502-4AC7-B844-67CA5DA715E8}"/>
              </a:ext>
            </a:extLst>
          </p:cNvPr>
          <p:cNvSpPr>
            <a:spLocks noGrp="1"/>
          </p:cNvSpPr>
          <p:nvPr>
            <p:ph type="body" sz="quarter" idx="31" hasCustomPrompt="1"/>
          </p:nvPr>
        </p:nvSpPr>
        <p:spPr>
          <a:xfrm>
            <a:off x="8178801" y="1989934"/>
            <a:ext cx="3555999" cy="3441466"/>
          </a:xfrm>
          <a:solidFill>
            <a:srgbClr val="5576D1"/>
          </a:solidFill>
        </p:spPr>
        <p:txBody>
          <a:bodyPr wrap="square" lIns="274320" tIns="274320" rIns="274320" bIns="274320" anchor="t" anchorCtr="0">
            <a:noAutofit/>
          </a:bodyPr>
          <a:lstStyle>
            <a:lvl1pPr marL="0" indent="0">
              <a:lnSpc>
                <a:spcPct val="120000"/>
              </a:lnSpc>
              <a:spcBef>
                <a:spcPts val="0"/>
              </a:spcBef>
              <a:spcAft>
                <a:spcPts val="1200"/>
              </a:spcAft>
              <a:buFont typeface="Segoe UI" panose="020B0502040204020203" pitchFamily="34" charset="0"/>
              <a:buChar char="​"/>
              <a:defRPr sz="2400" b="1" baseline="0">
                <a:latin typeface="+mn-lt"/>
              </a:defRPr>
            </a:lvl1pPr>
            <a:lvl2pPr marL="285750" indent="-285750">
              <a:lnSpc>
                <a:spcPct val="150000"/>
              </a:lnSpc>
              <a:spcBef>
                <a:spcPts val="0"/>
              </a:spcBef>
              <a:spcAft>
                <a:spcPts val="1200"/>
              </a:spcAft>
              <a:buFont typeface="Segoe UI" panose="020B0502040204020203" pitchFamily="34" charset="0"/>
              <a:buChar char="​"/>
              <a:defRPr lang="en-US" sz="1600" kern="1200" baseline="0" dirty="0">
                <a:solidFill>
                  <a:schemeClr val="tx1"/>
                </a:solidFill>
                <a:latin typeface="+mn-lt"/>
                <a:ea typeface="+mn-ea"/>
                <a:cs typeface="+mn-cs"/>
              </a:defRPr>
            </a:lvl2pPr>
            <a:lvl3pPr marL="342900" indent="0">
              <a:buNone/>
              <a:defRPr/>
            </a:lvl3pPr>
          </a:lstStyle>
          <a:p>
            <a:pPr lvl="0"/>
            <a:r>
              <a:rPr lang="en-US"/>
              <a:t>Click to edit text. Hit enter, then tab for level 2 text. </a:t>
            </a:r>
          </a:p>
          <a:p>
            <a:pPr marL="0" lvl="1" indent="0" algn="l" defTabSz="914400" rtl="0" eaLnBrk="1" latinLnBrk="0" hangingPunct="1">
              <a:lnSpc>
                <a:spcPct val="120000"/>
              </a:lnSpc>
              <a:spcBef>
                <a:spcPts val="0"/>
              </a:spcBef>
              <a:spcAft>
                <a:spcPts val="600"/>
              </a:spcAft>
              <a:buFont typeface="Segoe UI" panose="020B0502040204020203" pitchFamily="34" charset="0"/>
              <a:buChar char="​"/>
            </a:pPr>
            <a:r>
              <a:rPr lang="en-US"/>
              <a:t>Second level of content goes here. </a:t>
            </a:r>
          </a:p>
        </p:txBody>
      </p:sp>
      <p:sp>
        <p:nvSpPr>
          <p:cNvPr id="11" name="Text Placeholder 4">
            <a:extLst>
              <a:ext uri="{FF2B5EF4-FFF2-40B4-BE49-F238E27FC236}">
                <a16:creationId xmlns:a16="http://schemas.microsoft.com/office/drawing/2014/main" id="{1F1AF300-F070-4486-84A8-1F85A7F0A84E}"/>
              </a:ext>
            </a:extLst>
          </p:cNvPr>
          <p:cNvSpPr>
            <a:spLocks noGrp="1"/>
          </p:cNvSpPr>
          <p:nvPr>
            <p:ph type="body" sz="quarter" idx="32" hasCustomPrompt="1"/>
          </p:nvPr>
        </p:nvSpPr>
        <p:spPr>
          <a:xfrm>
            <a:off x="4318001" y="1989934"/>
            <a:ext cx="3555999" cy="3441466"/>
          </a:xfrm>
          <a:solidFill>
            <a:srgbClr val="71CC98"/>
          </a:solidFill>
        </p:spPr>
        <p:txBody>
          <a:bodyPr wrap="square" lIns="274320" tIns="274320" rIns="274320" bIns="274320" anchor="t" anchorCtr="0">
            <a:noAutofit/>
          </a:bodyPr>
          <a:lstStyle>
            <a:lvl1pPr marL="0" indent="0">
              <a:lnSpc>
                <a:spcPct val="120000"/>
              </a:lnSpc>
              <a:spcBef>
                <a:spcPts val="0"/>
              </a:spcBef>
              <a:spcAft>
                <a:spcPts val="1200"/>
              </a:spcAft>
              <a:buFont typeface="Segoe UI" panose="020B0502040204020203" pitchFamily="34" charset="0"/>
              <a:buChar char="​"/>
              <a:defRPr sz="2400" b="1" baseline="0">
                <a:latin typeface="+mn-lt"/>
              </a:defRPr>
            </a:lvl1pPr>
            <a:lvl2pPr marL="285750" indent="-285750">
              <a:lnSpc>
                <a:spcPct val="150000"/>
              </a:lnSpc>
              <a:spcBef>
                <a:spcPts val="0"/>
              </a:spcBef>
              <a:spcAft>
                <a:spcPts val="1200"/>
              </a:spcAft>
              <a:buFont typeface="Segoe UI" panose="020B0502040204020203" pitchFamily="34" charset="0"/>
              <a:buChar char="​"/>
              <a:defRPr lang="en-US" sz="1600" kern="1200" baseline="0" dirty="0">
                <a:solidFill>
                  <a:schemeClr val="tx1"/>
                </a:solidFill>
                <a:latin typeface="+mn-lt"/>
                <a:ea typeface="+mn-ea"/>
                <a:cs typeface="+mn-cs"/>
              </a:defRPr>
            </a:lvl2pPr>
            <a:lvl3pPr marL="342900" indent="0">
              <a:buNone/>
              <a:defRPr/>
            </a:lvl3pPr>
          </a:lstStyle>
          <a:p>
            <a:pPr lvl="0"/>
            <a:r>
              <a:rPr lang="en-US"/>
              <a:t>Click to edit text. Hit enter, then tab for level 2 text. </a:t>
            </a:r>
          </a:p>
          <a:p>
            <a:pPr marL="0" lvl="1" indent="0" algn="l" defTabSz="914400" rtl="0" eaLnBrk="1" latinLnBrk="0" hangingPunct="1">
              <a:lnSpc>
                <a:spcPct val="120000"/>
              </a:lnSpc>
              <a:spcBef>
                <a:spcPts val="0"/>
              </a:spcBef>
              <a:spcAft>
                <a:spcPts val="600"/>
              </a:spcAft>
              <a:buFont typeface="Segoe UI" panose="020B0502040204020203" pitchFamily="34" charset="0"/>
              <a:buChar char="​"/>
            </a:pPr>
            <a:r>
              <a:rPr lang="en-US"/>
              <a:t>Second level of content goes here. </a:t>
            </a:r>
          </a:p>
        </p:txBody>
      </p:sp>
    </p:spTree>
    <p:extLst>
      <p:ext uri="{BB962C8B-B14F-4D97-AF65-F5344CB8AC3E}">
        <p14:creationId xmlns:p14="http://schemas.microsoft.com/office/powerpoint/2010/main" val="292864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9/6/2023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80" r:id="rId1"/>
    <p:sldLayoutId id="2147483665" r:id="rId2"/>
    <p:sldLayoutId id="2147483655" r:id="rId3"/>
    <p:sldLayoutId id="2147483661" r:id="rId4"/>
    <p:sldLayoutId id="2147483660" r:id="rId5"/>
    <p:sldLayoutId id="2147483664" r:id="rId6"/>
    <p:sldLayoutId id="2147483681" r:id="rId7"/>
    <p:sldLayoutId id="2147483683" r:id="rId8"/>
    <p:sldLayoutId id="2147483682" r:id="rId9"/>
    <p:sldLayoutId id="2147483663" r:id="rId10"/>
    <p:sldLayoutId id="2147483662" r:id="rId11"/>
    <p:sldLayoutId id="2147483666" r:id="rId12"/>
    <p:sldLayoutId id="2147483684" r:id="rId13"/>
    <p:sldLayoutId id="2147483685" r:id="rId14"/>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mass.egrantsmanagement.com/"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federalgrants/esser/procurement-guide.docx" TargetMode="External"/><Relationship Id="rId2" Type="http://schemas.openxmlformats.org/officeDocument/2006/relationships/hyperlink" Target="https://www.doe.mass.edu/federalgrants/esser/using-esser-funds.docx"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2450031"/>
          </a:xfrm>
        </p:spPr>
        <p:txBody>
          <a:bodyPr/>
          <a:lstStyle/>
          <a:p>
            <a:pPr algn="ctr"/>
            <a:r>
              <a:rPr lang="en-US" altLang="zh-CN" sz="3600" dirty="0">
                <a:latin typeface="Segoe SemiBold"/>
              </a:rPr>
              <a:t>Improving Ventilation and Air Quality in Public Schools (IVAQ)</a:t>
            </a:r>
            <a:br>
              <a:rPr lang="en-US" altLang="zh-CN" sz="3600" dirty="0">
                <a:latin typeface="Segoe SemiBold"/>
              </a:rPr>
            </a:br>
            <a:r>
              <a:rPr lang="en-US" altLang="zh-CN" sz="2800" dirty="0">
                <a:latin typeface="Segoe SemiBold"/>
              </a:rPr>
              <a:t>Fund Code 0209</a:t>
            </a:r>
          </a:p>
        </p:txBody>
      </p:sp>
      <p:sp>
        <p:nvSpPr>
          <p:cNvPr id="3" name="Subtitle 2"/>
          <p:cNvSpPr>
            <a:spLocks noGrp="1"/>
          </p:cNvSpPr>
          <p:nvPr>
            <p:ph type="subTitle" idx="1"/>
          </p:nvPr>
        </p:nvSpPr>
        <p:spPr>
          <a:xfrm>
            <a:off x="5405483" y="4517687"/>
            <a:ext cx="6683404" cy="1430352"/>
          </a:xfrm>
        </p:spPr>
        <p:txBody>
          <a:bodyPr/>
          <a:lstStyle/>
          <a:p>
            <a:pPr algn="ctr"/>
            <a:r>
              <a:rPr lang="en-US" altLang="zh-CN" sz="2000">
                <a:solidFill>
                  <a:schemeClr val="tx1">
                    <a:lumMod val="50000"/>
                  </a:schemeClr>
                </a:solidFill>
                <a:latin typeface="Segoe"/>
              </a:rPr>
              <a:t>Matt Deninger, Chief Strategy and Research Officer</a:t>
            </a:r>
          </a:p>
          <a:p>
            <a:pPr algn="ctr"/>
            <a:r>
              <a:rPr lang="en-US" altLang="zh-CN" sz="2000">
                <a:solidFill>
                  <a:schemeClr val="tx1">
                    <a:lumMod val="50000"/>
                  </a:schemeClr>
                </a:solidFill>
                <a:latin typeface="Segoe"/>
              </a:rPr>
              <a:t>  October 2022 </a:t>
            </a:r>
            <a:r>
              <a:rPr lang="en-US" altLang="zh-CN" sz="1600">
                <a:solidFill>
                  <a:schemeClr val="tx1">
                    <a:lumMod val="50000"/>
                  </a:schemeClr>
                </a:solidFill>
                <a:latin typeface="Segoe"/>
              </a:rPr>
              <a:t>(</a:t>
            </a:r>
            <a:r>
              <a:rPr lang="en-US" altLang="zh-CN" sz="1600" i="1">
                <a:solidFill>
                  <a:schemeClr val="tx1">
                    <a:lumMod val="50000"/>
                  </a:schemeClr>
                </a:solidFill>
                <a:latin typeface="Segoe"/>
              </a:rPr>
              <a:t>updated September 2023</a:t>
            </a:r>
            <a:r>
              <a:rPr lang="en-US" altLang="zh-CN" sz="1600">
                <a:solidFill>
                  <a:schemeClr val="tx1">
                    <a:lumMod val="50000"/>
                  </a:schemeClr>
                </a:solidFill>
                <a:latin typeface="Segoe"/>
              </a:rPr>
              <a:t>)</a:t>
            </a:r>
            <a:endParaRPr lang="en-US" altLang="zh-CN" sz="2000">
              <a:solidFill>
                <a:schemeClr val="tx1">
                  <a:lumMod val="50000"/>
                </a:schemeClr>
              </a:solidFill>
              <a:latin typeface="Sego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a:t>What can we do to improve the air?</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p:txBody>
          <a:bodyPr/>
          <a:lstStyle/>
          <a:p>
            <a:r>
              <a:rPr lang="en-US"/>
              <a:t>How to improve air quality? Ventilation and filtration.</a:t>
            </a:r>
          </a:p>
          <a:p>
            <a:endParaRPr lang="en-US"/>
          </a:p>
          <a:p>
            <a:endParaRPr lang="en-US"/>
          </a:p>
          <a:p>
            <a:endParaRPr lang="en-US"/>
          </a:p>
          <a:p>
            <a:r>
              <a:rPr lang="en-US"/>
              <a:t>Components of Indoor Air Quality</a:t>
            </a:r>
          </a:p>
          <a:p>
            <a:pPr lvl="1"/>
            <a:r>
              <a:rPr lang="en-US"/>
              <a:t>Controlling/removal of airborne pollutants</a:t>
            </a:r>
          </a:p>
          <a:p>
            <a:pPr lvl="1"/>
            <a:r>
              <a:rPr lang="en-US"/>
              <a:t>Diluting indoor air with fresh or clean air</a:t>
            </a:r>
          </a:p>
          <a:p>
            <a:pPr lvl="1"/>
            <a:r>
              <a:rPr lang="en-US"/>
              <a:t>Managing temperature &amp; humidity</a:t>
            </a:r>
          </a:p>
          <a:p>
            <a:endParaRPr lang="en-US"/>
          </a:p>
        </p:txBody>
      </p:sp>
      <p:sp>
        <p:nvSpPr>
          <p:cNvPr id="6" name="Slide Number Placeholder 1">
            <a:extLst>
              <a:ext uri="{FF2B5EF4-FFF2-40B4-BE49-F238E27FC236}">
                <a16:creationId xmlns:a16="http://schemas.microsoft.com/office/drawing/2014/main" id="{4CBA27BB-E863-4102-A17C-BA66472EB525}"/>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10</a:t>
            </a:fld>
            <a:endParaRPr lang="zh-CN" altLang="en-US"/>
          </a:p>
        </p:txBody>
      </p:sp>
      <p:pic>
        <p:nvPicPr>
          <p:cNvPr id="5" name="Picture 4" descr="Graph depicting natural ways to improve ventilation  (windows and doors), mechanical ways to improve ventilation (HVAC), and mechanical ways to improve filtration (HVAC and Filtration)">
            <a:extLst>
              <a:ext uri="{FF2B5EF4-FFF2-40B4-BE49-F238E27FC236}">
                <a16:creationId xmlns:a16="http://schemas.microsoft.com/office/drawing/2014/main" id="{37EB786D-8619-4D04-B346-774EC9C40DBD}"/>
              </a:ext>
            </a:extLst>
          </p:cNvPr>
          <p:cNvPicPr>
            <a:picLocks noChangeAspect="1"/>
          </p:cNvPicPr>
          <p:nvPr/>
        </p:nvPicPr>
        <p:blipFill>
          <a:blip r:embed="rId2"/>
          <a:stretch>
            <a:fillRect/>
          </a:stretch>
        </p:blipFill>
        <p:spPr>
          <a:xfrm>
            <a:off x="1481597" y="2052358"/>
            <a:ext cx="8163252" cy="1237595"/>
          </a:xfrm>
          <a:prstGeom prst="rect">
            <a:avLst/>
          </a:prstGeom>
        </p:spPr>
      </p:pic>
    </p:spTree>
    <p:extLst>
      <p:ext uri="{BB962C8B-B14F-4D97-AF65-F5344CB8AC3E}">
        <p14:creationId xmlns:p14="http://schemas.microsoft.com/office/powerpoint/2010/main" val="404067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a:t>Components of the Program – Wide Range of Uses</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p:txBody>
          <a:bodyPr/>
          <a:lstStyle/>
          <a:p>
            <a:r>
              <a:rPr lang="en-US"/>
              <a:t>Allowable uses:</a:t>
            </a:r>
          </a:p>
          <a:p>
            <a:pPr lvl="1"/>
            <a:r>
              <a:rPr lang="en-US" sz="1600" u="sng"/>
              <a:t>Needs assessments </a:t>
            </a:r>
            <a:r>
              <a:rPr lang="en-US" sz="1600"/>
              <a:t>or studies of existing school environments, HVAC systems, and indoor air quality, by building and by room, in order to establish a baseline of the school’s existing conditions.</a:t>
            </a:r>
          </a:p>
          <a:p>
            <a:pPr lvl="1"/>
            <a:r>
              <a:rPr lang="en-US" sz="1600" u="sng"/>
              <a:t>Feasibility study </a:t>
            </a:r>
            <a:r>
              <a:rPr lang="en-US" sz="1600"/>
              <a:t>to develop long-term indoor air quality improvement plans that improve fresh air exchange rates and reduce or eliminate reliance on fossil fuels</a:t>
            </a:r>
          </a:p>
          <a:p>
            <a:pPr lvl="1"/>
            <a:r>
              <a:rPr lang="en-US" sz="1600" u="sng"/>
              <a:t>Design, bidding assistance and construction phase services </a:t>
            </a:r>
            <a:r>
              <a:rPr lang="en-US" sz="1600"/>
              <a:t>for projects to upgrade or replace existing HVAC systems. Note that upgrades to or replacement of windows and/or doors is allowable, but only to the extent that inoperable windows and doors become operable so that fresh air can flow into the building.</a:t>
            </a:r>
          </a:p>
          <a:p>
            <a:pPr lvl="1"/>
            <a:r>
              <a:rPr lang="en-US" sz="1600">
                <a:solidFill>
                  <a:schemeClr val="tx1">
                    <a:lumMod val="50000"/>
                  </a:schemeClr>
                </a:solidFill>
              </a:rPr>
              <a:t>Implementing indoor </a:t>
            </a:r>
            <a:r>
              <a:rPr lang="en-US" sz="1600"/>
              <a:t>air quality improvement plans, securing outsourced services, establishing in-house HVAC maintenance positions, and/or securing materials/equipment to maintain, repair or install new HVAC systems </a:t>
            </a:r>
          </a:p>
          <a:p>
            <a:pPr lvl="1"/>
            <a:r>
              <a:rPr lang="en-US" sz="1600">
                <a:solidFill>
                  <a:schemeClr val="tx1">
                    <a:lumMod val="50000"/>
                  </a:schemeClr>
                </a:solidFill>
              </a:rPr>
              <a:t>Implementing indoor </a:t>
            </a:r>
            <a:r>
              <a:rPr lang="en-US" sz="1600"/>
              <a:t>air quality improvement plans, securing services and materials </a:t>
            </a:r>
            <a:r>
              <a:rPr lang="en-US" sz="1600" u="sng"/>
              <a:t>to ensure operability of windows and/or doors</a:t>
            </a:r>
          </a:p>
          <a:p>
            <a:pPr lvl="1"/>
            <a:r>
              <a:rPr lang="en-US" sz="1600"/>
              <a:t>Professional development for </a:t>
            </a:r>
            <a:r>
              <a:rPr lang="en-US" sz="1600" u="sng"/>
              <a:t>facilities directors </a:t>
            </a:r>
            <a:r>
              <a:rPr lang="en-US" sz="1600"/>
              <a:t>to service and maintain air handling systems to ensure sustained, healthy indoor air quality conditions;</a:t>
            </a:r>
          </a:p>
          <a:p>
            <a:pPr lvl="1"/>
            <a:r>
              <a:rPr lang="en-US" sz="1600"/>
              <a:t>Other services and materials aligned with the priorities of this grant</a:t>
            </a:r>
          </a:p>
          <a:p>
            <a:pPr lvl="1"/>
            <a:endParaRPr lang="en-US"/>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250113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a:t>Components of the Program – Environmental Impact</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p:txBody>
          <a:bodyPr/>
          <a:lstStyle/>
          <a:p>
            <a:r>
              <a:rPr lang="en-US"/>
              <a:t>Environmentally friendly solutions </a:t>
            </a:r>
            <a:r>
              <a:rPr lang="en-US">
                <a:solidFill>
                  <a:schemeClr val="tx1">
                    <a:lumMod val="50000"/>
                  </a:schemeClr>
                </a:solidFill>
              </a:rPr>
              <a:t>are encouraged</a:t>
            </a:r>
          </a:p>
          <a:p>
            <a:pPr lvl="1"/>
            <a:r>
              <a:rPr lang="en-US"/>
              <a:t>Governor Baker’s Net Zero by 2050 goal</a:t>
            </a:r>
          </a:p>
          <a:p>
            <a:pPr lvl="1"/>
            <a:r>
              <a:rPr lang="en-US"/>
              <a:t>Use this $ to take steps forward to reduce environmental impacts of outdated and/or inefficient air handling systems</a:t>
            </a:r>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3246632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a:t>Example of a Decision Tree</a:t>
            </a:r>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13</a:t>
            </a:fld>
            <a:endParaRPr lang="zh-CN" altLang="en-US"/>
          </a:p>
        </p:txBody>
      </p:sp>
      <p:sp>
        <p:nvSpPr>
          <p:cNvPr id="5" name="Text Placeholder 4">
            <a:extLst>
              <a:ext uri="{FF2B5EF4-FFF2-40B4-BE49-F238E27FC236}">
                <a16:creationId xmlns:a16="http://schemas.microsoft.com/office/drawing/2014/main" id="{57DED169-845B-44DD-BB2D-18BE7D1BD0A2}"/>
              </a:ext>
            </a:extLst>
          </p:cNvPr>
          <p:cNvSpPr txBox="1">
            <a:spLocks/>
          </p:cNvSpPr>
          <p:nvPr/>
        </p:nvSpPr>
        <p:spPr>
          <a:xfrm>
            <a:off x="417443" y="2572162"/>
            <a:ext cx="2550016" cy="856838"/>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mj-lt"/>
                <a:cs typeface="Calibri" panose="020F0502020204030204" pitchFamily="34" charset="0"/>
              </a:rPr>
              <a:t>If YES, you likely will need to:</a:t>
            </a:r>
          </a:p>
        </p:txBody>
      </p:sp>
      <p:sp>
        <p:nvSpPr>
          <p:cNvPr id="6" name="Text Placeholder 7">
            <a:extLst>
              <a:ext uri="{FF2B5EF4-FFF2-40B4-BE49-F238E27FC236}">
                <a16:creationId xmlns:a16="http://schemas.microsoft.com/office/drawing/2014/main" id="{3F63CD60-5AD5-4AAC-B19B-2DF2A179186F}"/>
              </a:ext>
            </a:extLst>
          </p:cNvPr>
          <p:cNvSpPr txBox="1">
            <a:spLocks/>
          </p:cNvSpPr>
          <p:nvPr/>
        </p:nvSpPr>
        <p:spPr>
          <a:xfrm>
            <a:off x="8686369" y="2588906"/>
            <a:ext cx="3084874" cy="2499146"/>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a:latin typeface="+mj-lt"/>
                <a:cs typeface="Calibri" panose="020F0502020204030204" pitchFamily="34" charset="0"/>
              </a:rPr>
              <a:t>To improve occupant health &amp; productivity</a:t>
            </a:r>
          </a:p>
          <a:p>
            <a:pPr marL="285750" indent="-285750"/>
            <a:r>
              <a:rPr lang="en-US" sz="2000">
                <a:latin typeface="+mj-lt"/>
                <a:cs typeface="Calibri" panose="020F0502020204030204" pitchFamily="34" charset="0"/>
              </a:rPr>
              <a:t>To reduce wasteful heating &amp; cooling ($)</a:t>
            </a:r>
          </a:p>
          <a:p>
            <a:pPr marL="285750" indent="-285750"/>
            <a:r>
              <a:rPr lang="en-US" sz="2000">
                <a:latin typeface="+mj-lt"/>
                <a:cs typeface="Calibri" panose="020F0502020204030204" pitchFamily="34" charset="0"/>
              </a:rPr>
              <a:t>To improve thermal comfort</a:t>
            </a:r>
          </a:p>
        </p:txBody>
      </p:sp>
      <p:sp>
        <p:nvSpPr>
          <p:cNvPr id="7" name="Text Placeholder 6">
            <a:extLst>
              <a:ext uri="{FF2B5EF4-FFF2-40B4-BE49-F238E27FC236}">
                <a16:creationId xmlns:a16="http://schemas.microsoft.com/office/drawing/2014/main" id="{5BE5CF6C-6082-4B8E-A149-F55E826E24BD}"/>
              </a:ext>
            </a:extLst>
          </p:cNvPr>
          <p:cNvSpPr txBox="1">
            <a:spLocks/>
          </p:cNvSpPr>
          <p:nvPr/>
        </p:nvSpPr>
        <p:spPr>
          <a:xfrm>
            <a:off x="4264881" y="2572162"/>
            <a:ext cx="3216274" cy="2499146"/>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a:latin typeface="+mj-lt"/>
                <a:cs typeface="Calibri"/>
              </a:rPr>
              <a:t>increase indoor air exchange rates</a:t>
            </a:r>
            <a:endParaRPr lang="en-US" sz="2000">
              <a:latin typeface="+mj-lt"/>
              <a:cs typeface="Calibri" panose="020F0502020204030204" pitchFamily="34" charset="0"/>
            </a:endParaRPr>
          </a:p>
          <a:p>
            <a:pPr marL="285750" indent="-285750"/>
            <a:r>
              <a:rPr lang="en-US" sz="2000">
                <a:latin typeface="+mj-lt"/>
                <a:cs typeface="Calibri"/>
              </a:rPr>
              <a:t>Improve filtration </a:t>
            </a:r>
          </a:p>
          <a:p>
            <a:pPr marL="285750" indent="-285750"/>
            <a:r>
              <a:rPr lang="en-US" sz="2000">
                <a:latin typeface="+mj-lt"/>
                <a:cs typeface="Calibri"/>
              </a:rPr>
              <a:t>Improve efficiency of mechanized air handling systems</a:t>
            </a:r>
            <a:endParaRPr lang="en-US" sz="2000">
              <a:latin typeface="+mj-lt"/>
            </a:endParaRPr>
          </a:p>
        </p:txBody>
      </p:sp>
      <p:pic>
        <p:nvPicPr>
          <p:cNvPr id="8" name="Graphic 7" descr="Blue arrow">
            <a:extLst>
              <a:ext uri="{FF2B5EF4-FFF2-40B4-BE49-F238E27FC236}">
                <a16:creationId xmlns:a16="http://schemas.microsoft.com/office/drawing/2014/main" id="{9FE7AA8A-B8CD-4DD2-B7C7-CB54B6B84499}"/>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rot="5400000">
            <a:off x="3428276" y="2538028"/>
            <a:ext cx="283580" cy="1205214"/>
          </a:xfrm>
          <a:prstGeom prst="rect">
            <a:avLst/>
          </a:prstGeom>
        </p:spPr>
      </p:pic>
      <p:pic>
        <p:nvPicPr>
          <p:cNvPr id="9" name="Graphic 8" descr="Blue arrow">
            <a:extLst>
              <a:ext uri="{FF2B5EF4-FFF2-40B4-BE49-F238E27FC236}">
                <a16:creationId xmlns:a16="http://schemas.microsoft.com/office/drawing/2014/main" id="{42FEB2CF-74B9-4BF1-855A-45957540FA35}"/>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rot="5400000">
            <a:off x="7798023" y="2538028"/>
            <a:ext cx="283580" cy="1205214"/>
          </a:xfrm>
          <a:prstGeom prst="rect">
            <a:avLst/>
          </a:prstGeom>
        </p:spPr>
      </p:pic>
      <p:sp>
        <p:nvSpPr>
          <p:cNvPr id="10" name="TextBox 9">
            <a:extLst>
              <a:ext uri="{FF2B5EF4-FFF2-40B4-BE49-F238E27FC236}">
                <a16:creationId xmlns:a16="http://schemas.microsoft.com/office/drawing/2014/main" id="{AC3D84FA-97F8-47BC-B6EA-9761F2C9A5F3}"/>
              </a:ext>
            </a:extLst>
          </p:cNvPr>
          <p:cNvSpPr txBox="1"/>
          <p:nvPr/>
        </p:nvSpPr>
        <p:spPr>
          <a:xfrm>
            <a:off x="8317065" y="6444476"/>
            <a:ext cx="2218414" cy="276999"/>
          </a:xfrm>
          <a:prstGeom prst="rect">
            <a:avLst/>
          </a:prstGeom>
          <a:noFill/>
        </p:spPr>
        <p:txBody>
          <a:bodyPr wrap="square" rtlCol="0">
            <a:spAutoFit/>
          </a:bodyPr>
          <a:lstStyle/>
          <a:p>
            <a:r>
              <a:rPr lang="en-US" sz="1200"/>
              <a:t>Credit to Perkins &amp; Will</a:t>
            </a:r>
          </a:p>
        </p:txBody>
      </p:sp>
      <p:sp>
        <p:nvSpPr>
          <p:cNvPr id="12" name="TextBox 11">
            <a:extLst>
              <a:ext uri="{FF2B5EF4-FFF2-40B4-BE49-F238E27FC236}">
                <a16:creationId xmlns:a16="http://schemas.microsoft.com/office/drawing/2014/main" id="{A3E122F8-749D-4165-8557-11F3EDE81C30}"/>
              </a:ext>
            </a:extLst>
          </p:cNvPr>
          <p:cNvSpPr txBox="1"/>
          <p:nvPr/>
        </p:nvSpPr>
        <p:spPr>
          <a:xfrm>
            <a:off x="567743" y="1643306"/>
            <a:ext cx="6556626" cy="461665"/>
          </a:xfrm>
          <a:prstGeom prst="rect">
            <a:avLst/>
          </a:prstGeom>
          <a:noFill/>
        </p:spPr>
        <p:txBody>
          <a:bodyPr wrap="square">
            <a:spAutoFit/>
          </a:bodyPr>
          <a:lstStyle/>
          <a:p>
            <a:r>
              <a:rPr lang="en-US" sz="2400" b="1">
                <a:solidFill>
                  <a:schemeClr val="tx1">
                    <a:lumMod val="50000"/>
                  </a:schemeClr>
                </a:solidFill>
              </a:rPr>
              <a:t>School building(s) 20+ years old?</a:t>
            </a:r>
          </a:p>
        </p:txBody>
      </p:sp>
    </p:spTree>
    <p:extLst>
      <p:ext uri="{BB962C8B-B14F-4D97-AF65-F5344CB8AC3E}">
        <p14:creationId xmlns:p14="http://schemas.microsoft.com/office/powerpoint/2010/main" val="2958687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dirty="0"/>
              <a:t>Example of a Decision Tree</a:t>
            </a:r>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14</a:t>
            </a:fld>
            <a:endParaRPr lang="zh-CN" altLang="en-US"/>
          </a:p>
        </p:txBody>
      </p:sp>
      <p:sp>
        <p:nvSpPr>
          <p:cNvPr id="10" name="TextBox 9">
            <a:extLst>
              <a:ext uri="{FF2B5EF4-FFF2-40B4-BE49-F238E27FC236}">
                <a16:creationId xmlns:a16="http://schemas.microsoft.com/office/drawing/2014/main" id="{AC3D84FA-97F8-47BC-B6EA-9761F2C9A5F3}"/>
              </a:ext>
            </a:extLst>
          </p:cNvPr>
          <p:cNvSpPr txBox="1"/>
          <p:nvPr/>
        </p:nvSpPr>
        <p:spPr>
          <a:xfrm>
            <a:off x="8317065" y="6444476"/>
            <a:ext cx="2218414" cy="276999"/>
          </a:xfrm>
          <a:prstGeom prst="rect">
            <a:avLst/>
          </a:prstGeom>
          <a:noFill/>
        </p:spPr>
        <p:txBody>
          <a:bodyPr wrap="square" rtlCol="0">
            <a:spAutoFit/>
          </a:bodyPr>
          <a:lstStyle/>
          <a:p>
            <a:r>
              <a:rPr lang="en-US" sz="1200"/>
              <a:t>Credit to Perkins &amp; Will</a:t>
            </a:r>
          </a:p>
        </p:txBody>
      </p:sp>
      <p:sp>
        <p:nvSpPr>
          <p:cNvPr id="12" name="TextBox 11">
            <a:extLst>
              <a:ext uri="{FF2B5EF4-FFF2-40B4-BE49-F238E27FC236}">
                <a16:creationId xmlns:a16="http://schemas.microsoft.com/office/drawing/2014/main" id="{A3E122F8-749D-4165-8557-11F3EDE81C30}"/>
              </a:ext>
            </a:extLst>
          </p:cNvPr>
          <p:cNvSpPr txBox="1"/>
          <p:nvPr/>
        </p:nvSpPr>
        <p:spPr>
          <a:xfrm>
            <a:off x="567743" y="1643306"/>
            <a:ext cx="9967736" cy="461665"/>
          </a:xfrm>
          <a:prstGeom prst="rect">
            <a:avLst/>
          </a:prstGeom>
          <a:noFill/>
        </p:spPr>
        <p:txBody>
          <a:bodyPr wrap="square">
            <a:spAutoFit/>
          </a:bodyPr>
          <a:lstStyle/>
          <a:p>
            <a:r>
              <a:rPr lang="en-US" sz="2400" b="1">
                <a:solidFill>
                  <a:schemeClr val="tx2"/>
                </a:solidFill>
              </a:rPr>
              <a:t>Do you know your indoor air quality improvement priorities?</a:t>
            </a:r>
          </a:p>
        </p:txBody>
      </p:sp>
      <p:pic>
        <p:nvPicPr>
          <p:cNvPr id="3" name="Picture 2" descr="Decision tree: if you know your indoor air quality improvement priorities, go to the next page.&#10;&#10;If you don't, procure professional services to assess existing conditions, and then procure professional services to plan or design major or minor HVAC projects as needed">
            <a:extLst>
              <a:ext uri="{FF2B5EF4-FFF2-40B4-BE49-F238E27FC236}">
                <a16:creationId xmlns:a16="http://schemas.microsoft.com/office/drawing/2014/main" id="{0257E262-2D9F-4C0F-AF16-75B8BF1F9D9E}"/>
              </a:ext>
            </a:extLst>
          </p:cNvPr>
          <p:cNvPicPr>
            <a:picLocks noChangeAspect="1"/>
          </p:cNvPicPr>
          <p:nvPr/>
        </p:nvPicPr>
        <p:blipFill>
          <a:blip r:embed="rId2"/>
          <a:stretch>
            <a:fillRect/>
          </a:stretch>
        </p:blipFill>
        <p:spPr>
          <a:xfrm>
            <a:off x="202109" y="2193097"/>
            <a:ext cx="11930906" cy="3779848"/>
          </a:xfrm>
          <a:prstGeom prst="rect">
            <a:avLst/>
          </a:prstGeom>
        </p:spPr>
      </p:pic>
    </p:spTree>
    <p:extLst>
      <p:ext uri="{BB962C8B-B14F-4D97-AF65-F5344CB8AC3E}">
        <p14:creationId xmlns:p14="http://schemas.microsoft.com/office/powerpoint/2010/main" val="192239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dirty="0"/>
              <a:t>Example of a Decision Tree</a:t>
            </a:r>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15</a:t>
            </a:fld>
            <a:endParaRPr lang="zh-CN" altLang="en-US"/>
          </a:p>
        </p:txBody>
      </p:sp>
      <p:sp>
        <p:nvSpPr>
          <p:cNvPr id="10" name="TextBox 9">
            <a:extLst>
              <a:ext uri="{FF2B5EF4-FFF2-40B4-BE49-F238E27FC236}">
                <a16:creationId xmlns:a16="http://schemas.microsoft.com/office/drawing/2014/main" id="{AC3D84FA-97F8-47BC-B6EA-9761F2C9A5F3}"/>
              </a:ext>
            </a:extLst>
          </p:cNvPr>
          <p:cNvSpPr txBox="1"/>
          <p:nvPr/>
        </p:nvSpPr>
        <p:spPr>
          <a:xfrm>
            <a:off x="8317065" y="6444476"/>
            <a:ext cx="2218414" cy="276999"/>
          </a:xfrm>
          <a:prstGeom prst="rect">
            <a:avLst/>
          </a:prstGeom>
          <a:noFill/>
        </p:spPr>
        <p:txBody>
          <a:bodyPr wrap="square" rtlCol="0">
            <a:spAutoFit/>
          </a:bodyPr>
          <a:lstStyle/>
          <a:p>
            <a:r>
              <a:rPr lang="en-US" sz="1200"/>
              <a:t>Credit to Perkins &amp; Will</a:t>
            </a:r>
          </a:p>
        </p:txBody>
      </p:sp>
      <p:sp>
        <p:nvSpPr>
          <p:cNvPr id="12" name="TextBox 11">
            <a:extLst>
              <a:ext uri="{FF2B5EF4-FFF2-40B4-BE49-F238E27FC236}">
                <a16:creationId xmlns:a16="http://schemas.microsoft.com/office/drawing/2014/main" id="{A3E122F8-749D-4165-8557-11F3EDE81C30}"/>
              </a:ext>
            </a:extLst>
          </p:cNvPr>
          <p:cNvSpPr txBox="1"/>
          <p:nvPr/>
        </p:nvSpPr>
        <p:spPr>
          <a:xfrm>
            <a:off x="567742" y="1643306"/>
            <a:ext cx="10680265" cy="461665"/>
          </a:xfrm>
          <a:prstGeom prst="rect">
            <a:avLst/>
          </a:prstGeom>
          <a:noFill/>
        </p:spPr>
        <p:txBody>
          <a:bodyPr wrap="square">
            <a:spAutoFit/>
          </a:bodyPr>
          <a:lstStyle/>
          <a:p>
            <a:r>
              <a:rPr lang="en-US" sz="2400" b="1">
                <a:solidFill>
                  <a:schemeClr val="tx1">
                    <a:lumMod val="50000"/>
                  </a:schemeClr>
                </a:solidFill>
              </a:rPr>
              <a:t>Now that you know your indoor air quality improvement priorities…</a:t>
            </a:r>
          </a:p>
        </p:txBody>
      </p:sp>
      <p:pic>
        <p:nvPicPr>
          <p:cNvPr id="5" name="Picture 4" descr="Graphic describing major replacements, which replace existing HVAC equipment (for example replacing obsolete air handling units), major upgrades which install new equipment to increase ventilation (for example energy recovery ventilators), and the building envelope, which fixes building components, existing finishes, or equipment (for example, abatement of mold, lead, or mercury)">
            <a:extLst>
              <a:ext uri="{FF2B5EF4-FFF2-40B4-BE49-F238E27FC236}">
                <a16:creationId xmlns:a16="http://schemas.microsoft.com/office/drawing/2014/main" id="{F354EB66-C191-480C-95E3-CFF536CA90E5}"/>
              </a:ext>
            </a:extLst>
          </p:cNvPr>
          <p:cNvPicPr>
            <a:picLocks noChangeAspect="1"/>
          </p:cNvPicPr>
          <p:nvPr/>
        </p:nvPicPr>
        <p:blipFill>
          <a:blip r:embed="rId2"/>
          <a:stretch>
            <a:fillRect/>
          </a:stretch>
        </p:blipFill>
        <p:spPr>
          <a:xfrm>
            <a:off x="450614" y="2622415"/>
            <a:ext cx="11290771" cy="2651990"/>
          </a:xfrm>
          <a:prstGeom prst="rect">
            <a:avLst/>
          </a:prstGeom>
        </p:spPr>
      </p:pic>
    </p:spTree>
    <p:extLst>
      <p:ext uri="{BB962C8B-B14F-4D97-AF65-F5344CB8AC3E}">
        <p14:creationId xmlns:p14="http://schemas.microsoft.com/office/powerpoint/2010/main" val="395380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dirty="0"/>
              <a:t>Example of a Decision Tree</a:t>
            </a:r>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07199" y="5966736"/>
            <a:ext cx="2743200" cy="365125"/>
          </a:xfrm>
        </p:spPr>
        <p:txBody>
          <a:bodyPr/>
          <a:lstStyle/>
          <a:p>
            <a:fld id="{FF27229C-EC7B-4063-A33B-28A5E87E32ED}" type="slidenum">
              <a:rPr lang="zh-CN" altLang="en-US" smtClean="0"/>
              <a:pPr/>
              <a:t>16</a:t>
            </a:fld>
            <a:endParaRPr lang="zh-CN" altLang="en-US"/>
          </a:p>
        </p:txBody>
      </p:sp>
      <p:sp>
        <p:nvSpPr>
          <p:cNvPr id="10" name="TextBox 9">
            <a:extLst>
              <a:ext uri="{FF2B5EF4-FFF2-40B4-BE49-F238E27FC236}">
                <a16:creationId xmlns:a16="http://schemas.microsoft.com/office/drawing/2014/main" id="{AC3D84FA-97F8-47BC-B6EA-9761F2C9A5F3}"/>
              </a:ext>
            </a:extLst>
          </p:cNvPr>
          <p:cNvSpPr txBox="1"/>
          <p:nvPr/>
        </p:nvSpPr>
        <p:spPr>
          <a:xfrm>
            <a:off x="8317065" y="6402335"/>
            <a:ext cx="2218414" cy="276999"/>
          </a:xfrm>
          <a:prstGeom prst="rect">
            <a:avLst/>
          </a:prstGeom>
          <a:noFill/>
        </p:spPr>
        <p:txBody>
          <a:bodyPr wrap="square" rtlCol="0">
            <a:spAutoFit/>
          </a:bodyPr>
          <a:lstStyle/>
          <a:p>
            <a:r>
              <a:rPr lang="en-US" sz="1200"/>
              <a:t>Credit to Perkins &amp; Will</a:t>
            </a:r>
          </a:p>
        </p:txBody>
      </p:sp>
      <p:sp>
        <p:nvSpPr>
          <p:cNvPr id="12" name="TextBox 11">
            <a:extLst>
              <a:ext uri="{FF2B5EF4-FFF2-40B4-BE49-F238E27FC236}">
                <a16:creationId xmlns:a16="http://schemas.microsoft.com/office/drawing/2014/main" id="{A3E122F8-749D-4165-8557-11F3EDE81C30}"/>
              </a:ext>
            </a:extLst>
          </p:cNvPr>
          <p:cNvSpPr txBox="1"/>
          <p:nvPr/>
        </p:nvSpPr>
        <p:spPr>
          <a:xfrm>
            <a:off x="383042" y="1571745"/>
            <a:ext cx="9967736" cy="461665"/>
          </a:xfrm>
          <a:prstGeom prst="rect">
            <a:avLst/>
          </a:prstGeom>
          <a:noFill/>
        </p:spPr>
        <p:txBody>
          <a:bodyPr wrap="square">
            <a:spAutoFit/>
          </a:bodyPr>
          <a:lstStyle/>
          <a:p>
            <a:r>
              <a:rPr lang="en-US" sz="2400" b="1">
                <a:solidFill>
                  <a:schemeClr val="tx2"/>
                </a:solidFill>
              </a:rPr>
              <a:t>Piecemeal Approach vs. Systems Approach</a:t>
            </a:r>
          </a:p>
        </p:txBody>
      </p:sp>
      <p:sp>
        <p:nvSpPr>
          <p:cNvPr id="14" name="Rectangle 13">
            <a:extLst>
              <a:ext uri="{FF2B5EF4-FFF2-40B4-BE49-F238E27FC236}">
                <a16:creationId xmlns:a16="http://schemas.microsoft.com/office/drawing/2014/main" id="{7853366B-7F5F-4BA5-B1F7-B864A97B6E49}"/>
              </a:ext>
              <a:ext uri="{C183D7F6-B498-43B3-948B-1728B52AA6E4}">
                <adec:decorative xmlns:adec="http://schemas.microsoft.com/office/drawing/2017/decorative" val="1"/>
              </a:ext>
            </a:extLst>
          </p:cNvPr>
          <p:cNvSpPr/>
          <p:nvPr/>
        </p:nvSpPr>
        <p:spPr>
          <a:xfrm>
            <a:off x="6088970" y="2437042"/>
            <a:ext cx="5667828" cy="374468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64097D-D0BD-47F1-9375-34556F14DFE9}"/>
              </a:ext>
              <a:ext uri="{C183D7F6-B498-43B3-948B-1728B52AA6E4}">
                <adec:decorative xmlns:adec="http://schemas.microsoft.com/office/drawing/2017/decorative" val="1"/>
              </a:ext>
            </a:extLst>
          </p:cNvPr>
          <p:cNvSpPr/>
          <p:nvPr/>
        </p:nvSpPr>
        <p:spPr>
          <a:xfrm>
            <a:off x="383042" y="2437043"/>
            <a:ext cx="5540829" cy="3744683"/>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a:extLst>
              <a:ext uri="{FF2B5EF4-FFF2-40B4-BE49-F238E27FC236}">
                <a16:creationId xmlns:a16="http://schemas.microsoft.com/office/drawing/2014/main" id="{A7F559D1-C178-4DF1-8A44-529EEAFCAF8B}"/>
              </a:ext>
            </a:extLst>
          </p:cNvPr>
          <p:cNvSpPr txBox="1">
            <a:spLocks/>
          </p:cNvSpPr>
          <p:nvPr/>
        </p:nvSpPr>
        <p:spPr>
          <a:xfrm>
            <a:off x="558801" y="2946095"/>
            <a:ext cx="5342477" cy="3245632"/>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200"/>
              </a:spcAft>
              <a:buFont typeface="Segoe UI" panose="020B0502040204020203" pitchFamily="34" charset="0"/>
              <a:buChar char="​"/>
              <a:defRPr sz="1600" b="1" kern="1200" baseline="0">
                <a:solidFill>
                  <a:schemeClr val="tx1"/>
                </a:solidFill>
                <a:latin typeface="+mn-lt"/>
                <a:ea typeface="+mn-ea"/>
                <a:cs typeface="+mn-cs"/>
              </a:defRPr>
            </a:lvl1pPr>
            <a:lvl2pPr marL="0" indent="0" algn="l" defTabSz="914400" rtl="0" eaLnBrk="1" latinLnBrk="0" hangingPunct="1">
              <a:lnSpc>
                <a:spcPct val="120000"/>
              </a:lnSpc>
              <a:spcBef>
                <a:spcPts val="0"/>
              </a:spcBef>
              <a:spcAft>
                <a:spcPts val="600"/>
              </a:spcAft>
              <a:buFont typeface="Segoe UI" panose="020B0502040204020203" pitchFamily="34" charset="0"/>
              <a:buChar char="​"/>
              <a:defRPr sz="1400" kern="1200" baseline="0">
                <a:solidFill>
                  <a:schemeClr val="tx1"/>
                </a:solidFill>
                <a:latin typeface="+mn-lt"/>
                <a:ea typeface="+mn-ea"/>
                <a:cs typeface="+mn-cs"/>
              </a:defRPr>
            </a:lvl2pPr>
            <a:lvl3pPr marL="342900" indent="0" algn="l"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1" dirty="0">
                <a:latin typeface="Century Gothic"/>
                <a:cs typeface="Calibri"/>
              </a:rPr>
              <a:t>Typical Approach: </a:t>
            </a:r>
            <a:r>
              <a:rPr lang="en-US" b="0" dirty="0">
                <a:latin typeface="Century Gothic"/>
                <a:cs typeface="Calibri"/>
              </a:rPr>
              <a:t>Replace individual HVAC units as they fail.  Install individual mini-splits per room to provide cooling as demand arises.</a:t>
            </a:r>
            <a:endParaRPr lang="en-US" b="0" dirty="0">
              <a:latin typeface="Century Gothic" panose="020B0502020202020204" pitchFamily="34" charset="0"/>
              <a:cs typeface="Calibri" panose="020F0502020204030204" pitchFamily="34" charset="0"/>
            </a:endParaRPr>
          </a:p>
          <a:p>
            <a:pPr marL="285750" indent="-285750">
              <a:buFont typeface="Arial" panose="020B0604020202020204" pitchFamily="34" charset="0"/>
              <a:buChar char="•"/>
            </a:pPr>
            <a:r>
              <a:rPr lang="en-US" dirty="0">
                <a:latin typeface="Century Gothic"/>
                <a:cs typeface="Calibri"/>
              </a:rPr>
              <a:t>Less likely to meet current code requirements.</a:t>
            </a:r>
          </a:p>
          <a:p>
            <a:pPr marL="285750" indent="-285750">
              <a:buFont typeface="Arial" panose="020B0604020202020204" pitchFamily="34" charset="0"/>
              <a:buChar char="•"/>
            </a:pPr>
            <a:r>
              <a:rPr lang="en-US" dirty="0">
                <a:latin typeface="Century Gothic"/>
                <a:cs typeface="Calibri"/>
              </a:rPr>
              <a:t>Less likely to provide effective cooling and ventilation comprehensively.</a:t>
            </a:r>
          </a:p>
          <a:p>
            <a:pPr marL="285750" indent="-285750">
              <a:buFont typeface="Arial" panose="020B0604020202020204" pitchFamily="34" charset="0"/>
              <a:buChar char="•"/>
            </a:pPr>
            <a:r>
              <a:rPr lang="en-US" dirty="0">
                <a:latin typeface="Century Gothic"/>
                <a:cs typeface="Calibri"/>
              </a:rPr>
              <a:t>Harder to manage as whole system.</a:t>
            </a:r>
          </a:p>
          <a:p>
            <a:pPr marL="285750" indent="-285750">
              <a:buFont typeface="Arial" panose="020B0604020202020204" pitchFamily="34" charset="0"/>
              <a:buChar char="•"/>
            </a:pPr>
            <a:r>
              <a:rPr lang="en-US" dirty="0">
                <a:latin typeface="Century Gothic"/>
                <a:cs typeface="Calibri"/>
              </a:rPr>
              <a:t>Appropriate in emergency situations or in buildings with shorter life span.</a:t>
            </a:r>
          </a:p>
        </p:txBody>
      </p:sp>
      <p:sp>
        <p:nvSpPr>
          <p:cNvPr id="17" name="Text Placeholder 8">
            <a:extLst>
              <a:ext uri="{FF2B5EF4-FFF2-40B4-BE49-F238E27FC236}">
                <a16:creationId xmlns:a16="http://schemas.microsoft.com/office/drawing/2014/main" id="{5303B8B7-207C-40E9-B002-0F8AD2D35681}"/>
              </a:ext>
            </a:extLst>
          </p:cNvPr>
          <p:cNvSpPr txBox="1">
            <a:spLocks/>
          </p:cNvSpPr>
          <p:nvPr/>
        </p:nvSpPr>
        <p:spPr>
          <a:xfrm>
            <a:off x="6181865" y="2946095"/>
            <a:ext cx="5451334" cy="3245632"/>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200"/>
              </a:spcAft>
              <a:buFont typeface="Segoe UI" panose="020B0502040204020203" pitchFamily="34" charset="0"/>
              <a:buChar char="​"/>
              <a:defRPr sz="1600" b="1" kern="1200" baseline="0">
                <a:solidFill>
                  <a:schemeClr val="tx1"/>
                </a:solidFill>
                <a:latin typeface="+mn-lt"/>
                <a:ea typeface="+mn-ea"/>
                <a:cs typeface="+mn-cs"/>
              </a:defRPr>
            </a:lvl1pPr>
            <a:lvl2pPr marL="0" indent="0" algn="l" defTabSz="914400" rtl="0" eaLnBrk="1" latinLnBrk="0" hangingPunct="1">
              <a:lnSpc>
                <a:spcPct val="120000"/>
              </a:lnSpc>
              <a:spcBef>
                <a:spcPts val="0"/>
              </a:spcBef>
              <a:spcAft>
                <a:spcPts val="600"/>
              </a:spcAft>
              <a:buFont typeface="Segoe UI" panose="020B0502040204020203" pitchFamily="34" charset="0"/>
              <a:buChar char="​"/>
              <a:defRPr sz="1400" kern="1200" baseline="0">
                <a:solidFill>
                  <a:schemeClr val="tx1"/>
                </a:solidFill>
                <a:latin typeface="+mn-lt"/>
                <a:ea typeface="+mn-ea"/>
                <a:cs typeface="+mn-cs"/>
              </a:defRPr>
            </a:lvl2pPr>
            <a:lvl3pPr marL="342900" indent="0" algn="l"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1" dirty="0">
                <a:latin typeface="Century Gothic"/>
                <a:cs typeface="Calibri"/>
              </a:rPr>
              <a:t>Typical Approach:</a:t>
            </a:r>
            <a:r>
              <a:rPr lang="en-US" b="0" dirty="0">
                <a:latin typeface="Century Gothic"/>
                <a:cs typeface="Calibri"/>
              </a:rPr>
              <a:t> Replace all </a:t>
            </a:r>
            <a:r>
              <a:rPr lang="en-US" b="0" dirty="0" err="1">
                <a:latin typeface="Century Gothic"/>
                <a:cs typeface="Calibri"/>
              </a:rPr>
              <a:t>uni</a:t>
            </a:r>
            <a:r>
              <a:rPr lang="en-US" b="0" dirty="0">
                <a:latin typeface="Century Gothic"/>
                <a:cs typeface="Calibri"/>
              </a:rPr>
              <a:t>-vents and window A/C units with comprehensive ducted system including energy recovery ventilation and variable refrigerant flow (VRF) cooling.</a:t>
            </a:r>
            <a:endParaRPr lang="en-US" dirty="0"/>
          </a:p>
          <a:p>
            <a:pPr marL="285750" indent="-285750">
              <a:buFont typeface="Arial" panose="020B0604020202020204" pitchFamily="34" charset="0"/>
              <a:buChar char="•"/>
            </a:pPr>
            <a:r>
              <a:rPr lang="en-US" dirty="0">
                <a:latin typeface="Century Gothic"/>
                <a:cs typeface="Calibri"/>
              </a:rPr>
              <a:t>Able to meet current ventilation requirements.</a:t>
            </a:r>
            <a:endParaRPr lang="en-US" dirty="0"/>
          </a:p>
          <a:p>
            <a:pPr marL="285750" indent="-285750">
              <a:buFont typeface="Arial" panose="020B0604020202020204" pitchFamily="34" charset="0"/>
              <a:buChar char="•"/>
            </a:pPr>
            <a:r>
              <a:rPr lang="en-US" dirty="0">
                <a:latin typeface="Century Gothic"/>
                <a:cs typeface="Calibri"/>
              </a:rPr>
              <a:t>Provides for comprehensive ventilation and cooling.</a:t>
            </a:r>
            <a:endParaRPr lang="en-US" dirty="0"/>
          </a:p>
          <a:p>
            <a:pPr marL="285750" indent="-285750">
              <a:buFont typeface="Arial" panose="020B0604020202020204" pitchFamily="34" charset="0"/>
              <a:buChar char="•"/>
            </a:pPr>
            <a:r>
              <a:rPr lang="en-US" dirty="0">
                <a:latin typeface="Century Gothic"/>
                <a:cs typeface="Calibri"/>
              </a:rPr>
              <a:t>Allows for room and zone </a:t>
            </a:r>
            <a:r>
              <a:rPr lang="en-US" u="sng" dirty="0">
                <a:latin typeface="Century Gothic"/>
                <a:cs typeface="Calibri"/>
              </a:rPr>
              <a:t>control</a:t>
            </a:r>
            <a:r>
              <a:rPr lang="en-US" dirty="0">
                <a:latin typeface="Century Gothic"/>
                <a:cs typeface="Calibri"/>
              </a:rPr>
              <a:t> and management.</a:t>
            </a:r>
          </a:p>
          <a:p>
            <a:pPr marL="285750" indent="-285750">
              <a:buFont typeface="Arial" panose="020B0604020202020204" pitchFamily="34" charset="0"/>
              <a:buChar char="•"/>
            </a:pPr>
            <a:r>
              <a:rPr lang="en-US" dirty="0">
                <a:latin typeface="Century Gothic"/>
                <a:cs typeface="Calibri"/>
              </a:rPr>
              <a:t>More costly initially but more effective from the standpoint of occupant well-being.</a:t>
            </a:r>
          </a:p>
        </p:txBody>
      </p:sp>
      <p:pic>
        <p:nvPicPr>
          <p:cNvPr id="6" name="Picture 5" descr="Title that reads &quot;the piecemeal approach&quot;">
            <a:extLst>
              <a:ext uri="{FF2B5EF4-FFF2-40B4-BE49-F238E27FC236}">
                <a16:creationId xmlns:a16="http://schemas.microsoft.com/office/drawing/2014/main" id="{A5D1492E-A1C9-4A1A-A1EB-5DF76A644AE0}"/>
              </a:ext>
            </a:extLst>
          </p:cNvPr>
          <p:cNvPicPr>
            <a:picLocks noChangeAspect="1"/>
          </p:cNvPicPr>
          <p:nvPr/>
        </p:nvPicPr>
        <p:blipFill>
          <a:blip r:embed="rId2"/>
          <a:stretch>
            <a:fillRect/>
          </a:stretch>
        </p:blipFill>
        <p:spPr>
          <a:xfrm>
            <a:off x="393702" y="2542462"/>
            <a:ext cx="3261643" cy="475529"/>
          </a:xfrm>
          <a:prstGeom prst="rect">
            <a:avLst/>
          </a:prstGeom>
        </p:spPr>
      </p:pic>
      <p:pic>
        <p:nvPicPr>
          <p:cNvPr id="20" name="Picture 19" descr="Title that reads &quot;the whole system approach&quot;">
            <a:extLst>
              <a:ext uri="{FF2B5EF4-FFF2-40B4-BE49-F238E27FC236}">
                <a16:creationId xmlns:a16="http://schemas.microsoft.com/office/drawing/2014/main" id="{38FD0E4F-86BC-400B-9C08-B1E242EE0705}"/>
              </a:ext>
            </a:extLst>
          </p:cNvPr>
          <p:cNvPicPr>
            <a:picLocks noChangeAspect="1"/>
          </p:cNvPicPr>
          <p:nvPr/>
        </p:nvPicPr>
        <p:blipFill>
          <a:blip r:embed="rId3"/>
          <a:stretch>
            <a:fillRect/>
          </a:stretch>
        </p:blipFill>
        <p:spPr>
          <a:xfrm>
            <a:off x="6088970" y="2542018"/>
            <a:ext cx="3468925" cy="737680"/>
          </a:xfrm>
          <a:prstGeom prst="rect">
            <a:avLst/>
          </a:prstGeom>
        </p:spPr>
      </p:pic>
    </p:spTree>
    <p:extLst>
      <p:ext uri="{BB962C8B-B14F-4D97-AF65-F5344CB8AC3E}">
        <p14:creationId xmlns:p14="http://schemas.microsoft.com/office/powerpoint/2010/main" val="649751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a:t>Components of the Program</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p:txBody>
          <a:bodyPr/>
          <a:lstStyle/>
          <a:p>
            <a:r>
              <a:rPr lang="en-US"/>
              <a:t>Supplier diversity should be a component</a:t>
            </a:r>
          </a:p>
          <a:p>
            <a:pPr lvl="1"/>
            <a:r>
              <a:rPr lang="en-US"/>
              <a:t>If procuring contractors, districts must set goals for women/minority contractor participati</a:t>
            </a:r>
            <a:r>
              <a:rPr lang="en-US">
                <a:solidFill>
                  <a:schemeClr val="tx1">
                    <a:lumMod val="50000"/>
                  </a:schemeClr>
                </a:solidFill>
              </a:rPr>
              <a:t>on as required by state and federal procurement law</a:t>
            </a:r>
          </a:p>
          <a:p>
            <a:pPr lvl="1"/>
            <a:r>
              <a:rPr lang="en-US"/>
              <a:t>Districts should reach out to the Massachusetts Supplier Diversity Office if you need guidance</a:t>
            </a:r>
          </a:p>
          <a:p>
            <a:pPr lvl="1"/>
            <a:endParaRPr lang="en-US"/>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69065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dirty="0"/>
              <a:t>Components of the Program</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p:txBody>
          <a:bodyPr/>
          <a:lstStyle/>
          <a:p>
            <a:r>
              <a:rPr lang="en-US"/>
              <a:t>We’re requiring that these funds are supplemental to, and do not supplant, existing project funds</a:t>
            </a:r>
          </a:p>
          <a:p>
            <a:pPr lvl="1"/>
            <a:r>
              <a:rPr lang="en-US"/>
              <a:t>We don’t want this to be a simple accounting exercise where ESSER money is swapped out for this IVAQ money</a:t>
            </a:r>
          </a:p>
          <a:p>
            <a:pPr lvl="1"/>
            <a:r>
              <a:rPr lang="en-US"/>
              <a:t>However, funds could be used to make up for cost overruns on existing projects (this use would not be considered supplanting)</a:t>
            </a:r>
          </a:p>
          <a:p>
            <a:pPr lvl="1"/>
            <a:endParaRPr lang="en-US"/>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23745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a:t>Timing</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p:txBody>
          <a:bodyPr/>
          <a:lstStyle/>
          <a:p>
            <a:r>
              <a:rPr lang="en-US" sz="2000"/>
              <a:t>Districts must apply for the full amount in GEM$ beginning in FY24 (by January 12, 2024). FY24 is the last year to apply for these funds.</a:t>
            </a:r>
          </a:p>
          <a:p>
            <a:endParaRPr lang="en-US" sz="2000"/>
          </a:p>
          <a:p>
            <a:r>
              <a:rPr lang="en-US" sz="2000"/>
              <a:t>FY23 awardees who applied but did not expend all awarded funds in FY23 must complete an FR-1 and return any unexpended funds to DESE (by 8/31/23) before they can reapply in GEM$ for their remaining allocated funding. </a:t>
            </a:r>
          </a:p>
          <a:p>
            <a:endParaRPr lang="en-US" sz="2000"/>
          </a:p>
          <a:p>
            <a:r>
              <a:rPr lang="en-US" sz="2000"/>
              <a:t>Unexpended funds each fiscal year will roll into the next year until the award is fully expended</a:t>
            </a:r>
          </a:p>
          <a:p>
            <a:endParaRPr lang="en-US" sz="2000"/>
          </a:p>
          <a:p>
            <a:r>
              <a:rPr lang="en-US" sz="2000"/>
              <a:t>Funds must be obligated by 12/31/2024 (midway through FY25) and liquidated by 12/31/2026 (midway through FY27)</a:t>
            </a:r>
          </a:p>
          <a:p>
            <a:pPr lvl="1"/>
            <a:endParaRPr lang="en-US"/>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156621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a:t>Context</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p:txBody>
          <a:bodyPr/>
          <a:lstStyle/>
          <a:p>
            <a:r>
              <a:rPr lang="en-US"/>
              <a:t>The MA State Legislature received ~$4 billion in ARPA funds in 2021.</a:t>
            </a:r>
          </a:p>
          <a:p>
            <a:pPr lvl="1"/>
            <a:r>
              <a:rPr lang="en-US"/>
              <a:t>Federal Treasury SLFR funds (CFDA 21.027)</a:t>
            </a:r>
          </a:p>
          <a:p>
            <a:r>
              <a:rPr lang="en-US">
                <a:solidFill>
                  <a:schemeClr val="tx1">
                    <a:lumMod val="50000"/>
                  </a:schemeClr>
                </a:solidFill>
              </a:rPr>
              <a:t>To begin distributing these funds, in late 2021 the MA Legislature passed </a:t>
            </a:r>
            <a:r>
              <a:rPr lang="en-US" i="1">
                <a:solidFill>
                  <a:schemeClr val="tx1">
                    <a:lumMod val="50000"/>
                  </a:schemeClr>
                </a:solidFill>
              </a:rPr>
              <a:t>An Act Relative to Immediate COVID-19 Recovery Needs</a:t>
            </a:r>
            <a:r>
              <a:rPr lang="en-US">
                <a:solidFill>
                  <a:schemeClr val="tx1">
                    <a:lumMod val="50000"/>
                  </a:schemeClr>
                </a:solidFill>
              </a:rPr>
              <a:t> (Acts of 2021, Chapter 102)</a:t>
            </a:r>
          </a:p>
          <a:p>
            <a:r>
              <a:rPr lang="en-US">
                <a:solidFill>
                  <a:schemeClr val="tx1">
                    <a:lumMod val="50000"/>
                  </a:schemeClr>
                </a:solidFill>
              </a:rPr>
              <a:t>In that law, they reserved $100 million for the IVAQ program</a:t>
            </a:r>
          </a:p>
          <a:p>
            <a:endParaRPr lang="en-US"/>
          </a:p>
        </p:txBody>
      </p:sp>
      <p:sp>
        <p:nvSpPr>
          <p:cNvPr id="6" name="Slide Number Placeholder 1">
            <a:extLst>
              <a:ext uri="{FF2B5EF4-FFF2-40B4-BE49-F238E27FC236}">
                <a16:creationId xmlns:a16="http://schemas.microsoft.com/office/drawing/2014/main" id="{4CBA27BB-E863-4102-A17C-BA66472EB525}"/>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4072299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3546-1847-48F0-9244-F32D906FEE71}"/>
              </a:ext>
            </a:extLst>
          </p:cNvPr>
          <p:cNvSpPr>
            <a:spLocks noGrp="1"/>
          </p:cNvSpPr>
          <p:nvPr>
            <p:ph type="title"/>
          </p:nvPr>
        </p:nvSpPr>
        <p:spPr/>
        <p:txBody>
          <a:bodyPr/>
          <a:lstStyle/>
          <a:p>
            <a:r>
              <a:rPr lang="en-US">
                <a:latin typeface="Segoe UI Semibold"/>
                <a:cs typeface="Segoe UI Semibold"/>
              </a:rPr>
              <a:t>Application</a:t>
            </a:r>
            <a:endParaRPr lang="en-US"/>
          </a:p>
        </p:txBody>
      </p:sp>
      <p:sp>
        <p:nvSpPr>
          <p:cNvPr id="4" name="Slide Number Placeholder 3">
            <a:extLst>
              <a:ext uri="{FF2B5EF4-FFF2-40B4-BE49-F238E27FC236}">
                <a16:creationId xmlns:a16="http://schemas.microsoft.com/office/drawing/2014/main" id="{1597A3C2-FBD7-4A56-8AAA-27D821440101}"/>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
        <p:nvSpPr>
          <p:cNvPr id="6" name="Content Placeholder 5">
            <a:extLst>
              <a:ext uri="{FF2B5EF4-FFF2-40B4-BE49-F238E27FC236}">
                <a16:creationId xmlns:a16="http://schemas.microsoft.com/office/drawing/2014/main" id="{F4FC7BBE-E8CC-4D5C-BA7C-C14F8703AE87}"/>
              </a:ext>
            </a:extLst>
          </p:cNvPr>
          <p:cNvSpPr>
            <a:spLocks noGrp="1"/>
          </p:cNvSpPr>
          <p:nvPr>
            <p:ph idx="1"/>
          </p:nvPr>
        </p:nvSpPr>
        <p:spPr/>
        <p:txBody>
          <a:bodyPr vert="horz" lIns="91440" tIns="45720" rIns="91440" bIns="45720" rtlCol="0" anchor="t">
            <a:noAutofit/>
          </a:bodyPr>
          <a:lstStyle/>
          <a:p>
            <a:r>
              <a:rPr lang="en-US">
                <a:latin typeface="Segoe UI"/>
                <a:cs typeface="Segoe UI"/>
              </a:rPr>
              <a:t>DESE’s federal grant programs office is administering this grant, so your federal grants liaison will be there to help you</a:t>
            </a:r>
          </a:p>
          <a:p>
            <a:endParaRPr lang="en-US">
              <a:latin typeface="Segoe UI"/>
              <a:cs typeface="Segoe UI"/>
            </a:endParaRPr>
          </a:p>
          <a:p>
            <a:r>
              <a:rPr lang="en-US">
                <a:latin typeface="Segoe UI"/>
                <a:cs typeface="Segoe UI"/>
              </a:rPr>
              <a:t>The FY24 application will be administered in the new </a:t>
            </a:r>
            <a:r>
              <a:rPr lang="en-US">
                <a:latin typeface="Segoe UI"/>
                <a:cs typeface="Segoe UI"/>
                <a:hlinkClick r:id="rId2"/>
              </a:rPr>
              <a:t>Grants for Education Management System (GEM$)</a:t>
            </a:r>
            <a:endParaRPr lang="en-US">
              <a:latin typeface="Segoe UI"/>
              <a:cs typeface="Segoe UI"/>
            </a:endParaRPr>
          </a:p>
        </p:txBody>
      </p:sp>
    </p:spTree>
    <p:extLst>
      <p:ext uri="{BB962C8B-B14F-4D97-AF65-F5344CB8AC3E}">
        <p14:creationId xmlns:p14="http://schemas.microsoft.com/office/powerpoint/2010/main" val="2937211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a:t>Components of the Program – Capital Expenditures and Federal Procurement Rules</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a:xfrm>
            <a:off x="567743" y="1137717"/>
            <a:ext cx="11370972" cy="5049746"/>
          </a:xfrm>
        </p:spPr>
        <p:txBody>
          <a:bodyPr/>
          <a:lstStyle/>
          <a:p>
            <a:r>
              <a:rPr lang="en-US" sz="2400" err="1"/>
              <a:t>CapEx</a:t>
            </a:r>
            <a:r>
              <a:rPr lang="en-US" sz="2400"/>
              <a:t> forms specifically designed for IVAQ grants will be required for any capital expenditures over $30,000 or any facilities improvement</a:t>
            </a:r>
          </a:p>
          <a:p>
            <a:r>
              <a:rPr lang="en-US" sz="2400">
                <a:solidFill>
                  <a:schemeClr val="tx1">
                    <a:lumMod val="50000"/>
                  </a:schemeClr>
                </a:solidFill>
              </a:rPr>
              <a:t>Any facilities project must adhere to federal grant regulations, including procurement requirements, as well as all other applicable state and federal law regarding construction/facilities improvements. Please see DESE’s </a:t>
            </a:r>
            <a:r>
              <a:rPr lang="en-US" sz="2400">
                <a:solidFill>
                  <a:schemeClr val="tx1">
                    <a:lumMod val="50000"/>
                  </a:schemeClr>
                </a:solidFill>
                <a:hlinkClick r:id="rId2">
                  <a:extLst>
                    <a:ext uri="{A12FA001-AC4F-418D-AE19-62706E023703}">
                      <ahyp:hlinkClr xmlns:ahyp="http://schemas.microsoft.com/office/drawing/2018/hyperlinkcolor" val="tx"/>
                    </a:ext>
                  </a:extLst>
                </a:hlinkClick>
              </a:rPr>
              <a:t>guidance on construction using ESSER funds </a:t>
            </a:r>
            <a:r>
              <a:rPr lang="en-US" sz="2400">
                <a:solidFill>
                  <a:schemeClr val="tx1">
                    <a:lumMod val="50000"/>
                  </a:schemeClr>
                </a:solidFill>
              </a:rPr>
              <a:t>and an </a:t>
            </a:r>
            <a:r>
              <a:rPr lang="en-US" sz="2400">
                <a:solidFill>
                  <a:schemeClr val="tx1">
                    <a:lumMod val="50000"/>
                  </a:schemeClr>
                </a:solidFill>
                <a:hlinkClick r:id="rId3">
                  <a:extLst>
                    <a:ext uri="{A12FA001-AC4F-418D-AE19-62706E023703}">
                      <ahyp:hlinkClr xmlns:ahyp="http://schemas.microsoft.com/office/drawing/2018/hyperlinkcolor" val="tx"/>
                    </a:ext>
                  </a:extLst>
                </a:hlinkClick>
              </a:rPr>
              <a:t>overview on procurement using federal grant funds</a:t>
            </a:r>
            <a:endParaRPr lang="en-US" sz="2400">
              <a:solidFill>
                <a:schemeClr val="tx1">
                  <a:lumMod val="50000"/>
                </a:schemeClr>
              </a:solidFill>
            </a:endParaRPr>
          </a:p>
          <a:p>
            <a:pPr lvl="1"/>
            <a:r>
              <a:rPr lang="en-US" sz="2000">
                <a:solidFill>
                  <a:schemeClr val="tx1">
                    <a:lumMod val="50000"/>
                  </a:schemeClr>
                </a:solidFill>
              </a:rPr>
              <a:t>The construction guidance applies in full to all IVAQ projects that include ESSER or other federal grant funds.</a:t>
            </a:r>
          </a:p>
          <a:p>
            <a:pPr lvl="1"/>
            <a:r>
              <a:rPr lang="en-US" sz="2000">
                <a:solidFill>
                  <a:schemeClr val="tx1">
                    <a:lumMod val="50000"/>
                  </a:schemeClr>
                </a:solidFill>
              </a:rPr>
              <a:t>If the project is funded using only IVAQ funds, the EDGAR regulations (beginning with “34 CFR”) do not apply to your project.</a:t>
            </a:r>
          </a:p>
          <a:p>
            <a:r>
              <a:rPr lang="en-US" sz="2400">
                <a:solidFill>
                  <a:schemeClr val="tx1">
                    <a:lumMod val="50000"/>
                  </a:schemeClr>
                </a:solidFill>
              </a:rPr>
              <a:t>DESE’s facilities/construction consultant (Jacobs Engineering) will be available through your federal grant liaison to consult regarding the allowability and how your project fits into federal regulations</a:t>
            </a:r>
          </a:p>
          <a:p>
            <a:pPr marL="0" indent="0">
              <a:buNone/>
            </a:pPr>
            <a:endParaRPr lang="en-US" sz="2800">
              <a:solidFill>
                <a:srgbClr val="FF0000"/>
              </a:solidFill>
            </a:endParaRPr>
          </a:p>
          <a:p>
            <a:pPr marL="0" indent="0">
              <a:buNone/>
            </a:pPr>
            <a:endParaRPr lang="en-US" sz="2800">
              <a:solidFill>
                <a:srgbClr val="FF0000"/>
              </a:solidFill>
            </a:endParaRPr>
          </a:p>
          <a:p>
            <a:pPr lvl="1"/>
            <a:endParaRPr lang="en-US"/>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835036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3546-1847-48F0-9244-F32D906FEE71}"/>
              </a:ext>
            </a:extLst>
          </p:cNvPr>
          <p:cNvSpPr>
            <a:spLocks noGrp="1"/>
          </p:cNvSpPr>
          <p:nvPr>
            <p:ph type="title"/>
          </p:nvPr>
        </p:nvSpPr>
        <p:spPr/>
        <p:txBody>
          <a:bodyPr/>
          <a:lstStyle/>
          <a:p>
            <a:r>
              <a:rPr lang="en-US">
                <a:latin typeface="Segoe UI Semibold"/>
                <a:cs typeface="Segoe UI Semibold"/>
              </a:rPr>
              <a:t>Questions?</a:t>
            </a:r>
            <a:endParaRPr lang="en-US"/>
          </a:p>
        </p:txBody>
      </p:sp>
      <p:sp>
        <p:nvSpPr>
          <p:cNvPr id="4" name="Slide Number Placeholder 3">
            <a:extLst>
              <a:ext uri="{FF2B5EF4-FFF2-40B4-BE49-F238E27FC236}">
                <a16:creationId xmlns:a16="http://schemas.microsoft.com/office/drawing/2014/main" id="{1597A3C2-FBD7-4A56-8AAA-27D821440101}"/>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
        <p:nvSpPr>
          <p:cNvPr id="6" name="Content Placeholder 5">
            <a:extLst>
              <a:ext uri="{FF2B5EF4-FFF2-40B4-BE49-F238E27FC236}">
                <a16:creationId xmlns:a16="http://schemas.microsoft.com/office/drawing/2014/main" id="{F4FC7BBE-E8CC-4D5C-BA7C-C14F8703AE87}"/>
              </a:ext>
            </a:extLst>
          </p:cNvPr>
          <p:cNvSpPr>
            <a:spLocks noGrp="1"/>
          </p:cNvSpPr>
          <p:nvPr>
            <p:ph idx="1"/>
          </p:nvPr>
        </p:nvSpPr>
        <p:spPr/>
        <p:txBody>
          <a:bodyPr vert="horz" lIns="91440" tIns="45720" rIns="91440" bIns="45720" rtlCol="0" anchor="t">
            <a:noAutofit/>
          </a:bodyPr>
          <a:lstStyle/>
          <a:p>
            <a:pPr marL="0" indent="0">
              <a:buNone/>
            </a:pPr>
            <a:endParaRPr lang="en-US">
              <a:latin typeface="Segoe UI"/>
              <a:cs typeface="Segoe UI"/>
            </a:endParaRPr>
          </a:p>
        </p:txBody>
      </p:sp>
    </p:spTree>
    <p:extLst>
      <p:ext uri="{BB962C8B-B14F-4D97-AF65-F5344CB8AC3E}">
        <p14:creationId xmlns:p14="http://schemas.microsoft.com/office/powerpoint/2010/main" val="6230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a:t>What the law calls for</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p:txBody>
          <a:bodyPr/>
          <a:lstStyle/>
          <a:p>
            <a:r>
              <a:rPr lang="en-US"/>
              <a:t>Resources to public school districts</a:t>
            </a:r>
          </a:p>
          <a:p>
            <a:r>
              <a:rPr lang="en-US"/>
              <a:t>Purpose: to address </a:t>
            </a:r>
            <a:r>
              <a:rPr lang="en-US">
                <a:solidFill>
                  <a:schemeClr val="tx1">
                    <a:lumMod val="50000"/>
                  </a:schemeClr>
                </a:solidFill>
              </a:rPr>
              <a:t>inequities in </a:t>
            </a:r>
            <a:r>
              <a:rPr lang="en-US"/>
              <a:t>school facilities’ needs and repairs for improved ventilation and indoor air-quality</a:t>
            </a:r>
          </a:p>
          <a:p>
            <a:r>
              <a:rPr lang="en-US"/>
              <a:t>Targeted to districts/schools with high concentrations of :</a:t>
            </a:r>
          </a:p>
          <a:p>
            <a:pPr lvl="1"/>
            <a:r>
              <a:rPr lang="en-US"/>
              <a:t>economically disadvantaged students</a:t>
            </a:r>
          </a:p>
          <a:p>
            <a:pPr lvl="1"/>
            <a:r>
              <a:rPr lang="en-US"/>
              <a:t>English language learners</a:t>
            </a:r>
          </a:p>
          <a:p>
            <a:pPr lvl="1"/>
            <a:r>
              <a:rPr lang="en-US"/>
              <a:t>communities disproportionately impacted by COVID-19</a:t>
            </a:r>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254326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dirty="0"/>
              <a:t>What the law calls for</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p:txBody>
          <a:bodyPr/>
          <a:lstStyle/>
          <a:p>
            <a:r>
              <a:rPr lang="en-US"/>
              <a:t>DESE to engage in consultation with the Racial Imbalance Advisory Council</a:t>
            </a:r>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428914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4557-D567-47F5-A430-E468EEFED965}"/>
              </a:ext>
            </a:extLst>
          </p:cNvPr>
          <p:cNvSpPr>
            <a:spLocks noGrp="1"/>
          </p:cNvSpPr>
          <p:nvPr>
            <p:ph type="title"/>
          </p:nvPr>
        </p:nvSpPr>
        <p:spPr/>
        <p:txBody>
          <a:bodyPr/>
          <a:lstStyle/>
          <a:p>
            <a:r>
              <a:rPr lang="en-US"/>
              <a:t>Eligibility</a:t>
            </a:r>
          </a:p>
        </p:txBody>
      </p:sp>
      <p:sp>
        <p:nvSpPr>
          <p:cNvPr id="3" name="Content Placeholder 2">
            <a:extLst>
              <a:ext uri="{FF2B5EF4-FFF2-40B4-BE49-F238E27FC236}">
                <a16:creationId xmlns:a16="http://schemas.microsoft.com/office/drawing/2014/main" id="{820C9F4E-F473-4A94-A301-E87141E985B5}"/>
              </a:ext>
            </a:extLst>
          </p:cNvPr>
          <p:cNvSpPr>
            <a:spLocks noGrp="1"/>
          </p:cNvSpPr>
          <p:nvPr>
            <p:ph idx="1"/>
          </p:nvPr>
        </p:nvSpPr>
        <p:spPr/>
        <p:txBody>
          <a:bodyPr/>
          <a:lstStyle/>
          <a:p>
            <a:r>
              <a:rPr lang="en-US"/>
              <a:t>Districts above 46.1% EL/Low Income (unduplicated 2021 count)</a:t>
            </a:r>
          </a:p>
          <a:p>
            <a:r>
              <a:rPr lang="en-US"/>
              <a:t>Virtual schools are ineligible</a:t>
            </a:r>
          </a:p>
          <a:p>
            <a:r>
              <a:rPr lang="en-US"/>
              <a:t>Charters are eligible</a:t>
            </a:r>
          </a:p>
          <a:p>
            <a:endParaRPr lang="en-US"/>
          </a:p>
          <a:p>
            <a:r>
              <a:rPr lang="en-US"/>
              <a:t>Result is 141 eligible districts</a:t>
            </a:r>
          </a:p>
          <a:p>
            <a:pPr lvl="1"/>
            <a:r>
              <a:rPr lang="en-US"/>
              <a:t>Allocation grant (non-competitive)</a:t>
            </a:r>
            <a:endParaRPr lang="en-US" strike="sngStrike">
              <a:solidFill>
                <a:srgbClr val="FF0000"/>
              </a:solidFill>
            </a:endParaRPr>
          </a:p>
          <a:p>
            <a:pPr lvl="1"/>
            <a:r>
              <a:rPr lang="en-US"/>
              <a:t>All eligible districts can apply for a maximum amount</a:t>
            </a:r>
          </a:p>
          <a:p>
            <a:endParaRPr lang="en-US"/>
          </a:p>
        </p:txBody>
      </p:sp>
      <p:sp>
        <p:nvSpPr>
          <p:cNvPr id="4" name="Slide Number Placeholder 1">
            <a:extLst>
              <a:ext uri="{FF2B5EF4-FFF2-40B4-BE49-F238E27FC236}">
                <a16:creationId xmlns:a16="http://schemas.microsoft.com/office/drawing/2014/main" id="{4D12D854-7490-4559-8CF5-2DC400B8058F}"/>
              </a:ext>
            </a:extLst>
          </p:cNvPr>
          <p:cNvSpPr>
            <a:spLocks noGrp="1"/>
          </p:cNvSpPr>
          <p:nvPr>
            <p:ph type="sldNum" sz="quarter" idx="12"/>
          </p:nvPr>
        </p:nvSpPr>
        <p:spPr>
          <a:xfrm>
            <a:off x="8610600" y="6356350"/>
            <a:ext cx="2743200" cy="365125"/>
          </a:xfrm>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76157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742EF8-288D-4262-BAC7-99F475F1A989}"/>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6</a:t>
            </a:fld>
            <a:endParaRPr lang="zh-CN" altLang="en-US"/>
          </a:p>
        </p:txBody>
      </p:sp>
      <p:sp>
        <p:nvSpPr>
          <p:cNvPr id="3" name="Title 2">
            <a:extLst>
              <a:ext uri="{FF2B5EF4-FFF2-40B4-BE49-F238E27FC236}">
                <a16:creationId xmlns:a16="http://schemas.microsoft.com/office/drawing/2014/main" id="{439D2297-D38F-272D-5D0F-6369E632B9E8}"/>
              </a:ext>
            </a:extLst>
          </p:cNvPr>
          <p:cNvSpPr>
            <a:spLocks noGrp="1"/>
          </p:cNvSpPr>
          <p:nvPr>
            <p:ph type="title" idx="4294967295"/>
          </p:nvPr>
        </p:nvSpPr>
        <p:spPr>
          <a:xfrm>
            <a:off x="2096984" y="2478933"/>
            <a:ext cx="10515600" cy="1325563"/>
          </a:xfrm>
        </p:spPr>
        <p:txBody>
          <a:bodyPr/>
          <a:lstStyle/>
          <a:p>
            <a:pPr marL="0" algn="l" rtl="0" eaLnBrk="1" latinLnBrk="0" hangingPunct="1">
              <a:spcBef>
                <a:spcPts val="0"/>
              </a:spcBef>
              <a:spcAft>
                <a:spcPts val="0"/>
              </a:spcAft>
            </a:pPr>
            <a:r>
              <a:rPr lang="en-US" sz="3600" b="1" kern="1200" dirty="0">
                <a:solidFill>
                  <a:srgbClr val="203B6A"/>
                </a:solidFill>
                <a:effectLst/>
                <a:latin typeface="Segoe UI" panose="020B0502040204020203" pitchFamily="34" charset="0"/>
                <a:ea typeface="+mn-ea"/>
                <a:cs typeface="+mn-cs"/>
              </a:rPr>
              <a:t>Improving Air Quality – The Motivation</a:t>
            </a:r>
            <a:endParaRPr lang="en-US" dirty="0">
              <a:effectLst/>
            </a:endParaRPr>
          </a:p>
          <a:p>
            <a:endParaRPr lang="en-US" dirty="0"/>
          </a:p>
        </p:txBody>
      </p:sp>
    </p:spTree>
    <p:extLst>
      <p:ext uri="{BB962C8B-B14F-4D97-AF65-F5344CB8AC3E}">
        <p14:creationId xmlns:p14="http://schemas.microsoft.com/office/powerpoint/2010/main" val="118520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5">
            <a:extLst>
              <a:ext uri="{FF2B5EF4-FFF2-40B4-BE49-F238E27FC236}">
                <a16:creationId xmlns:a16="http://schemas.microsoft.com/office/drawing/2014/main" id="{6EFE2075-FF7B-4356-A9C5-320A03A58428}"/>
              </a:ext>
            </a:extLst>
          </p:cNvPr>
          <p:cNvSpPr txBox="1">
            <a:spLocks/>
          </p:cNvSpPr>
          <p:nvPr/>
        </p:nvSpPr>
        <p:spPr>
          <a:xfrm>
            <a:off x="0" y="648070"/>
            <a:ext cx="4331296" cy="1685899"/>
          </a:xfrm>
          <a:prstGeom prst="rect">
            <a:avLst/>
          </a:prstGeom>
          <a:solidFill>
            <a:srgbClr val="71CC98"/>
          </a:solidFill>
        </p:spPr>
        <p:txBody>
          <a:bodyPr vert="horz" wrap="square" lIns="274320" tIns="274320" rIns="274320" bIns="274320" rtlCol="0" anchor="t" anchorCtr="0">
            <a:noAutofit/>
          </a:bodyPr>
          <a:lstStyle>
            <a:lvl1pPr marL="0" indent="0" algn="l" defTabSz="914400" rtl="0" eaLnBrk="1" latinLnBrk="0" hangingPunct="1">
              <a:lnSpc>
                <a:spcPct val="120000"/>
              </a:lnSpc>
              <a:spcBef>
                <a:spcPts val="0"/>
              </a:spcBef>
              <a:spcAft>
                <a:spcPts val="1200"/>
              </a:spcAft>
              <a:buFont typeface="Segoe UI" panose="020B0502040204020203" pitchFamily="34" charset="0"/>
              <a:buChar char="​"/>
              <a:defRPr sz="2400" b="1" kern="1200" baseline="0">
                <a:solidFill>
                  <a:schemeClr val="tx1"/>
                </a:solidFill>
                <a:latin typeface="+mn-lt"/>
                <a:ea typeface="+mn-ea"/>
                <a:cs typeface="+mn-cs"/>
              </a:defRPr>
            </a:lvl1pPr>
            <a:lvl2pPr marL="285750" indent="-285750" algn="l" defTabSz="914400" rtl="0" eaLnBrk="1" latinLnBrk="0" hangingPunct="1">
              <a:lnSpc>
                <a:spcPct val="150000"/>
              </a:lnSpc>
              <a:spcBef>
                <a:spcPts val="0"/>
              </a:spcBef>
              <a:spcAft>
                <a:spcPts val="1200"/>
              </a:spcAft>
              <a:buFont typeface="Segoe UI" panose="020B0502040204020203" pitchFamily="34" charset="0"/>
              <a:buChar char="​"/>
              <a:defRPr lang="en-US" sz="1600" kern="1200" baseline="0" dirty="0">
                <a:solidFill>
                  <a:schemeClr val="tx1"/>
                </a:solidFill>
                <a:latin typeface="+mn-lt"/>
                <a:ea typeface="+mn-ea"/>
                <a:cs typeface="+mn-cs"/>
              </a:defRPr>
            </a:lvl2pPr>
            <a:lvl3pPr marL="342900" indent="0" algn="l"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pPr>
            <a:r>
              <a:rPr lang="en-US" sz="4000" dirty="0">
                <a:latin typeface="Century Gothic" panose="020B0502020202020204" pitchFamily="34" charset="0"/>
              </a:rPr>
              <a:t>Air Pollutants</a:t>
            </a:r>
          </a:p>
        </p:txBody>
      </p:sp>
      <p:pic>
        <p:nvPicPr>
          <p:cNvPr id="2" name="Picture 1" descr="Plant and pollen image">
            <a:extLst>
              <a:ext uri="{FF2B5EF4-FFF2-40B4-BE49-F238E27FC236}">
                <a16:creationId xmlns:a16="http://schemas.microsoft.com/office/drawing/2014/main" id="{F67EFDBE-DFAD-454E-93B4-7277E16E9E2A}"/>
              </a:ext>
            </a:extLst>
          </p:cNvPr>
          <p:cNvPicPr>
            <a:picLocks/>
          </p:cNvPicPr>
          <p:nvPr/>
        </p:nvPicPr>
        <p:blipFill>
          <a:blip r:embed="rId3"/>
          <a:stretch>
            <a:fillRect/>
          </a:stretch>
        </p:blipFill>
        <p:spPr>
          <a:xfrm>
            <a:off x="7542587" y="3905997"/>
            <a:ext cx="1828800" cy="1828800"/>
          </a:xfrm>
          <a:prstGeom prst="rect">
            <a:avLst/>
          </a:prstGeom>
        </p:spPr>
      </p:pic>
      <p:pic>
        <p:nvPicPr>
          <p:cNvPr id="3" name="Picture 2" descr="Broom and dust image">
            <a:extLst>
              <a:ext uri="{FF2B5EF4-FFF2-40B4-BE49-F238E27FC236}">
                <a16:creationId xmlns:a16="http://schemas.microsoft.com/office/drawing/2014/main" id="{6A90F6CB-DE2D-41AF-B93E-8A5F663F68B6}"/>
              </a:ext>
            </a:extLst>
          </p:cNvPr>
          <p:cNvPicPr>
            <a:picLocks/>
          </p:cNvPicPr>
          <p:nvPr/>
        </p:nvPicPr>
        <p:blipFill>
          <a:blip r:embed="rId4"/>
          <a:stretch>
            <a:fillRect/>
          </a:stretch>
        </p:blipFill>
        <p:spPr>
          <a:xfrm>
            <a:off x="4745887" y="3905997"/>
            <a:ext cx="1828800" cy="1828800"/>
          </a:xfrm>
          <a:prstGeom prst="rect">
            <a:avLst/>
          </a:prstGeom>
        </p:spPr>
      </p:pic>
      <p:pic>
        <p:nvPicPr>
          <p:cNvPr id="5" name="Picture 4" descr="Car exhaust image">
            <a:extLst>
              <a:ext uri="{FF2B5EF4-FFF2-40B4-BE49-F238E27FC236}">
                <a16:creationId xmlns:a16="http://schemas.microsoft.com/office/drawing/2014/main" id="{393291F0-D4A0-453D-A4A3-65A9E49242BB}"/>
              </a:ext>
            </a:extLst>
          </p:cNvPr>
          <p:cNvPicPr>
            <a:picLocks/>
          </p:cNvPicPr>
          <p:nvPr/>
        </p:nvPicPr>
        <p:blipFill>
          <a:blip r:embed="rId5"/>
          <a:stretch>
            <a:fillRect/>
          </a:stretch>
        </p:blipFill>
        <p:spPr>
          <a:xfrm>
            <a:off x="9961267" y="3905997"/>
            <a:ext cx="1828800" cy="1828800"/>
          </a:xfrm>
          <a:prstGeom prst="rect">
            <a:avLst/>
          </a:prstGeom>
        </p:spPr>
      </p:pic>
      <p:pic>
        <p:nvPicPr>
          <p:cNvPr id="7" name="Picture 6" descr="Chair image">
            <a:extLst>
              <a:ext uri="{FF2B5EF4-FFF2-40B4-BE49-F238E27FC236}">
                <a16:creationId xmlns:a16="http://schemas.microsoft.com/office/drawing/2014/main" id="{AE873CE6-64C4-4728-BBBD-AD71618F45F2}"/>
              </a:ext>
            </a:extLst>
          </p:cNvPr>
          <p:cNvPicPr>
            <a:picLocks/>
          </p:cNvPicPr>
          <p:nvPr/>
        </p:nvPicPr>
        <p:blipFill>
          <a:blip r:embed="rId6"/>
          <a:stretch>
            <a:fillRect/>
          </a:stretch>
        </p:blipFill>
        <p:spPr>
          <a:xfrm>
            <a:off x="7286438" y="416389"/>
            <a:ext cx="1828800" cy="1828800"/>
          </a:xfrm>
          <a:prstGeom prst="rect">
            <a:avLst/>
          </a:prstGeom>
        </p:spPr>
      </p:pic>
      <p:pic>
        <p:nvPicPr>
          <p:cNvPr id="8" name="Picture 7" descr="Virus image">
            <a:extLst>
              <a:ext uri="{FF2B5EF4-FFF2-40B4-BE49-F238E27FC236}">
                <a16:creationId xmlns:a16="http://schemas.microsoft.com/office/drawing/2014/main" id="{4F971A1E-FB3E-4CC5-AE7F-EBB2165EAAA4}"/>
              </a:ext>
            </a:extLst>
          </p:cNvPr>
          <p:cNvPicPr>
            <a:picLocks/>
          </p:cNvPicPr>
          <p:nvPr/>
        </p:nvPicPr>
        <p:blipFill>
          <a:blip r:embed="rId7"/>
          <a:stretch>
            <a:fillRect/>
          </a:stretch>
        </p:blipFill>
        <p:spPr>
          <a:xfrm>
            <a:off x="4820038" y="416389"/>
            <a:ext cx="1828800" cy="1828800"/>
          </a:xfrm>
          <a:prstGeom prst="rect">
            <a:avLst/>
          </a:prstGeom>
        </p:spPr>
      </p:pic>
      <p:pic>
        <p:nvPicPr>
          <p:cNvPr id="9" name="Picture 8" descr="White-out image">
            <a:extLst>
              <a:ext uri="{FF2B5EF4-FFF2-40B4-BE49-F238E27FC236}">
                <a16:creationId xmlns:a16="http://schemas.microsoft.com/office/drawing/2014/main" id="{626F8984-C2B2-46CE-9DF4-8849E61606FC}"/>
              </a:ext>
            </a:extLst>
          </p:cNvPr>
          <p:cNvPicPr>
            <a:picLocks/>
          </p:cNvPicPr>
          <p:nvPr/>
        </p:nvPicPr>
        <p:blipFill>
          <a:blip r:embed="rId8"/>
          <a:stretch>
            <a:fillRect/>
          </a:stretch>
        </p:blipFill>
        <p:spPr>
          <a:xfrm>
            <a:off x="10100881" y="579146"/>
            <a:ext cx="1828800" cy="1828800"/>
          </a:xfrm>
          <a:prstGeom prst="rect">
            <a:avLst/>
          </a:prstGeom>
        </p:spPr>
      </p:pic>
      <p:pic>
        <p:nvPicPr>
          <p:cNvPr id="10" name="Picture 9" descr="Marker image">
            <a:extLst>
              <a:ext uri="{FF2B5EF4-FFF2-40B4-BE49-F238E27FC236}">
                <a16:creationId xmlns:a16="http://schemas.microsoft.com/office/drawing/2014/main" id="{05EAC67C-396E-4E81-BF3B-F9A6C8F3C9D9}"/>
              </a:ext>
            </a:extLst>
          </p:cNvPr>
          <p:cNvPicPr>
            <a:picLocks/>
          </p:cNvPicPr>
          <p:nvPr/>
        </p:nvPicPr>
        <p:blipFill>
          <a:blip r:embed="rId9" cstate="print"/>
          <a:stretch>
            <a:fillRect/>
          </a:stretch>
        </p:blipFill>
        <p:spPr>
          <a:xfrm>
            <a:off x="9961267" y="374659"/>
            <a:ext cx="914400" cy="914400"/>
          </a:xfrm>
          <a:prstGeom prst="rect">
            <a:avLst/>
          </a:prstGeom>
        </p:spPr>
      </p:pic>
      <p:pic>
        <p:nvPicPr>
          <p:cNvPr id="11" name="Picture 10" descr="Student reading a book image">
            <a:extLst>
              <a:ext uri="{FF2B5EF4-FFF2-40B4-BE49-F238E27FC236}">
                <a16:creationId xmlns:a16="http://schemas.microsoft.com/office/drawing/2014/main" id="{C030C555-F542-4710-9EB6-CEFA596140EB}"/>
              </a:ext>
            </a:extLst>
          </p:cNvPr>
          <p:cNvPicPr>
            <a:picLocks/>
          </p:cNvPicPr>
          <p:nvPr/>
        </p:nvPicPr>
        <p:blipFill>
          <a:blip r:embed="rId10"/>
          <a:stretch>
            <a:fillRect/>
          </a:stretch>
        </p:blipFill>
        <p:spPr>
          <a:xfrm>
            <a:off x="1218190" y="3779230"/>
            <a:ext cx="1898255" cy="2074485"/>
          </a:xfrm>
          <a:prstGeom prst="rect">
            <a:avLst/>
          </a:prstGeom>
        </p:spPr>
      </p:pic>
      <p:sp>
        <p:nvSpPr>
          <p:cNvPr id="13" name="TextBox 12">
            <a:extLst>
              <a:ext uri="{FF2B5EF4-FFF2-40B4-BE49-F238E27FC236}">
                <a16:creationId xmlns:a16="http://schemas.microsoft.com/office/drawing/2014/main" id="{DB05A15B-3144-4815-985C-94083F5AC8A2}"/>
              </a:ext>
            </a:extLst>
          </p:cNvPr>
          <p:cNvSpPr txBox="1"/>
          <p:nvPr/>
        </p:nvSpPr>
        <p:spPr>
          <a:xfrm>
            <a:off x="4745887" y="5939285"/>
            <a:ext cx="2103560" cy="830997"/>
          </a:xfrm>
          <a:prstGeom prst="rect">
            <a:avLst/>
          </a:prstGeom>
          <a:noFill/>
        </p:spPr>
        <p:txBody>
          <a:bodyPr wrap="square" lIns="0" tIns="0" rIns="0" bIns="0" rtlCol="0">
            <a:spAutoFit/>
          </a:bodyPr>
          <a:lstStyle/>
          <a:p>
            <a:pPr algn="ctr"/>
            <a:r>
              <a:rPr lang="en-US" b="1">
                <a:latin typeface="Century Gothic" panose="020B0502020202020204" pitchFamily="34" charset="0"/>
              </a:rPr>
              <a:t>Dust </a:t>
            </a:r>
            <a:r>
              <a:rPr lang="en-US">
                <a:latin typeface="Century Gothic" panose="020B0502020202020204" pitchFamily="34" charset="0"/>
              </a:rPr>
              <a:t>containing metals, pollutants, other particles</a:t>
            </a:r>
          </a:p>
        </p:txBody>
      </p:sp>
      <p:sp>
        <p:nvSpPr>
          <p:cNvPr id="21" name="TextBox 20">
            <a:extLst>
              <a:ext uri="{FF2B5EF4-FFF2-40B4-BE49-F238E27FC236}">
                <a16:creationId xmlns:a16="http://schemas.microsoft.com/office/drawing/2014/main" id="{B7890BE3-5BAD-4DD1-A63D-8326D1629CD3}"/>
              </a:ext>
            </a:extLst>
          </p:cNvPr>
          <p:cNvSpPr txBox="1"/>
          <p:nvPr/>
        </p:nvSpPr>
        <p:spPr>
          <a:xfrm>
            <a:off x="7304181" y="5939284"/>
            <a:ext cx="2103560" cy="276999"/>
          </a:xfrm>
          <a:prstGeom prst="rect">
            <a:avLst/>
          </a:prstGeom>
          <a:noFill/>
        </p:spPr>
        <p:txBody>
          <a:bodyPr wrap="square" lIns="0" tIns="0" rIns="0" bIns="0" rtlCol="0">
            <a:spAutoFit/>
          </a:bodyPr>
          <a:lstStyle/>
          <a:p>
            <a:pPr algn="l"/>
            <a:r>
              <a:rPr lang="en-US" b="1">
                <a:latin typeface="Century Gothic" panose="020B0502020202020204" pitchFamily="34" charset="0"/>
              </a:rPr>
              <a:t>Allergens &amp; Pollen</a:t>
            </a:r>
            <a:endParaRPr lang="en-US">
              <a:latin typeface="Century Gothic" panose="020B0502020202020204" pitchFamily="34" charset="0"/>
            </a:endParaRPr>
          </a:p>
        </p:txBody>
      </p:sp>
      <p:sp>
        <p:nvSpPr>
          <p:cNvPr id="23" name="TextBox 22">
            <a:extLst>
              <a:ext uri="{FF2B5EF4-FFF2-40B4-BE49-F238E27FC236}">
                <a16:creationId xmlns:a16="http://schemas.microsoft.com/office/drawing/2014/main" id="{6909A76D-D3A0-43A4-816D-DFB7EB22ED69}"/>
              </a:ext>
            </a:extLst>
          </p:cNvPr>
          <p:cNvSpPr txBox="1"/>
          <p:nvPr/>
        </p:nvSpPr>
        <p:spPr>
          <a:xfrm>
            <a:off x="9862475" y="5853714"/>
            <a:ext cx="2103560" cy="830997"/>
          </a:xfrm>
          <a:prstGeom prst="rect">
            <a:avLst/>
          </a:prstGeom>
          <a:noFill/>
        </p:spPr>
        <p:txBody>
          <a:bodyPr wrap="square" lIns="0" tIns="0" rIns="0" bIns="0" rtlCol="0">
            <a:spAutoFit/>
          </a:bodyPr>
          <a:lstStyle/>
          <a:p>
            <a:pPr algn="ctr"/>
            <a:r>
              <a:rPr lang="en-US" b="1">
                <a:latin typeface="Century Gothic" panose="020B0502020202020204" pitchFamily="34" charset="0"/>
              </a:rPr>
              <a:t>Traffic-related air pollution &amp; other point sources</a:t>
            </a:r>
            <a:endParaRPr lang="en-US">
              <a:latin typeface="Century Gothic" panose="020B0502020202020204" pitchFamily="34" charset="0"/>
            </a:endParaRPr>
          </a:p>
        </p:txBody>
      </p:sp>
      <p:sp>
        <p:nvSpPr>
          <p:cNvPr id="24" name="TextBox 23">
            <a:extLst>
              <a:ext uri="{FF2B5EF4-FFF2-40B4-BE49-F238E27FC236}">
                <a16:creationId xmlns:a16="http://schemas.microsoft.com/office/drawing/2014/main" id="{C220E648-62AF-4988-BFB9-09170A582928}"/>
              </a:ext>
            </a:extLst>
          </p:cNvPr>
          <p:cNvSpPr txBox="1"/>
          <p:nvPr/>
        </p:nvSpPr>
        <p:spPr>
          <a:xfrm>
            <a:off x="7177021" y="2340991"/>
            <a:ext cx="2103560" cy="830997"/>
          </a:xfrm>
          <a:prstGeom prst="rect">
            <a:avLst/>
          </a:prstGeom>
          <a:noFill/>
        </p:spPr>
        <p:txBody>
          <a:bodyPr wrap="square" lIns="0" tIns="0" rIns="0" bIns="0" rtlCol="0">
            <a:spAutoFit/>
          </a:bodyPr>
          <a:lstStyle/>
          <a:p>
            <a:pPr algn="ctr"/>
            <a:r>
              <a:rPr lang="en-US" b="1">
                <a:latin typeface="Century Gothic" panose="020B0502020202020204" pitchFamily="34" charset="0"/>
              </a:rPr>
              <a:t>Furniture additives </a:t>
            </a:r>
            <a:r>
              <a:rPr lang="en-US">
                <a:latin typeface="Century Gothic" panose="020B0502020202020204" pitchFamily="34" charset="0"/>
              </a:rPr>
              <a:t>stain repellants, flame retardants</a:t>
            </a:r>
          </a:p>
        </p:txBody>
      </p:sp>
      <p:sp>
        <p:nvSpPr>
          <p:cNvPr id="25" name="TextBox 24">
            <a:extLst>
              <a:ext uri="{FF2B5EF4-FFF2-40B4-BE49-F238E27FC236}">
                <a16:creationId xmlns:a16="http://schemas.microsoft.com/office/drawing/2014/main" id="{801165C4-BEA4-4EF8-8587-11ED272ECF3D}"/>
              </a:ext>
            </a:extLst>
          </p:cNvPr>
          <p:cNvSpPr txBox="1"/>
          <p:nvPr/>
        </p:nvSpPr>
        <p:spPr>
          <a:xfrm>
            <a:off x="4692604" y="2340991"/>
            <a:ext cx="2100905" cy="830997"/>
          </a:xfrm>
          <a:prstGeom prst="rect">
            <a:avLst/>
          </a:prstGeom>
          <a:noFill/>
        </p:spPr>
        <p:txBody>
          <a:bodyPr wrap="square" lIns="0" tIns="0" rIns="0" bIns="0" rtlCol="0">
            <a:spAutoFit/>
          </a:bodyPr>
          <a:lstStyle/>
          <a:p>
            <a:pPr algn="ctr"/>
            <a:r>
              <a:rPr lang="en-US" b="1">
                <a:latin typeface="Century Gothic" panose="020B0502020202020204" pitchFamily="34" charset="0"/>
              </a:rPr>
              <a:t>Viral Particles, Microbes &amp; Pathogens</a:t>
            </a:r>
            <a:endParaRPr lang="en-US">
              <a:latin typeface="Century Gothic" panose="020B0502020202020204" pitchFamily="34" charset="0"/>
            </a:endParaRPr>
          </a:p>
        </p:txBody>
      </p:sp>
      <p:sp>
        <p:nvSpPr>
          <p:cNvPr id="26" name="TextBox 25">
            <a:extLst>
              <a:ext uri="{FF2B5EF4-FFF2-40B4-BE49-F238E27FC236}">
                <a16:creationId xmlns:a16="http://schemas.microsoft.com/office/drawing/2014/main" id="{488AB70C-016C-4EB2-849E-0A28067B0E70}"/>
              </a:ext>
            </a:extLst>
          </p:cNvPr>
          <p:cNvSpPr txBox="1"/>
          <p:nvPr/>
        </p:nvSpPr>
        <p:spPr>
          <a:xfrm>
            <a:off x="9823887" y="2321004"/>
            <a:ext cx="2103560" cy="1107996"/>
          </a:xfrm>
          <a:prstGeom prst="rect">
            <a:avLst/>
          </a:prstGeom>
          <a:noFill/>
        </p:spPr>
        <p:txBody>
          <a:bodyPr wrap="square" lIns="0" tIns="0" rIns="0" bIns="0" rtlCol="0">
            <a:spAutoFit/>
          </a:bodyPr>
          <a:lstStyle/>
          <a:p>
            <a:pPr algn="ctr"/>
            <a:r>
              <a:rPr lang="en-US" b="1">
                <a:latin typeface="Century Gothic" panose="020B0502020202020204" pitchFamily="34" charset="0"/>
              </a:rPr>
              <a:t>Gases-emitted </a:t>
            </a:r>
            <a:r>
              <a:rPr lang="en-US">
                <a:latin typeface="Century Gothic" panose="020B0502020202020204" pitchFamily="34" charset="0"/>
              </a:rPr>
              <a:t>from supplies, adhesives, cleaners</a:t>
            </a:r>
          </a:p>
        </p:txBody>
      </p:sp>
      <p:sp>
        <p:nvSpPr>
          <p:cNvPr id="27" name="TextBox 26">
            <a:extLst>
              <a:ext uri="{FF2B5EF4-FFF2-40B4-BE49-F238E27FC236}">
                <a16:creationId xmlns:a16="http://schemas.microsoft.com/office/drawing/2014/main" id="{DF7CFC20-44DB-4774-9D58-9F304FA9E240}"/>
              </a:ext>
            </a:extLst>
          </p:cNvPr>
          <p:cNvSpPr txBox="1"/>
          <p:nvPr/>
        </p:nvSpPr>
        <p:spPr>
          <a:xfrm>
            <a:off x="215156" y="5853715"/>
            <a:ext cx="3904325" cy="830997"/>
          </a:xfrm>
          <a:prstGeom prst="rect">
            <a:avLst/>
          </a:prstGeom>
          <a:noFill/>
        </p:spPr>
        <p:txBody>
          <a:bodyPr wrap="square" lIns="0" tIns="0" rIns="0" bIns="0" rtlCol="0">
            <a:spAutoFit/>
          </a:bodyPr>
          <a:lstStyle/>
          <a:p>
            <a:pPr algn="ctr"/>
            <a:r>
              <a:rPr lang="en-US" b="1">
                <a:latin typeface="Century Gothic" panose="020B0502020202020204" pitchFamily="34" charset="0"/>
              </a:rPr>
              <a:t>School Occupants</a:t>
            </a:r>
          </a:p>
          <a:p>
            <a:pPr algn="ctr"/>
            <a:r>
              <a:rPr lang="en-US">
                <a:latin typeface="Century Gothic" panose="020B0502020202020204" pitchFamily="34" charset="0"/>
              </a:rPr>
              <a:t>Respiration, Carbon Dioxide, Allergens</a:t>
            </a:r>
          </a:p>
        </p:txBody>
      </p:sp>
      <p:sp>
        <p:nvSpPr>
          <p:cNvPr id="18" name="TextBox 17">
            <a:extLst>
              <a:ext uri="{FF2B5EF4-FFF2-40B4-BE49-F238E27FC236}">
                <a16:creationId xmlns:a16="http://schemas.microsoft.com/office/drawing/2014/main" id="{5E879FAE-7782-41F7-A28F-50A63D7FD12F}"/>
              </a:ext>
            </a:extLst>
          </p:cNvPr>
          <p:cNvSpPr txBox="1"/>
          <p:nvPr/>
        </p:nvSpPr>
        <p:spPr>
          <a:xfrm>
            <a:off x="8317065" y="6402335"/>
            <a:ext cx="2218414" cy="276999"/>
          </a:xfrm>
          <a:prstGeom prst="rect">
            <a:avLst/>
          </a:prstGeom>
          <a:noFill/>
        </p:spPr>
        <p:txBody>
          <a:bodyPr wrap="square" rtlCol="0">
            <a:spAutoFit/>
          </a:bodyPr>
          <a:lstStyle/>
          <a:p>
            <a:r>
              <a:rPr lang="en-US" sz="1200"/>
              <a:t>Credit to Perkins &amp; Will</a:t>
            </a:r>
          </a:p>
        </p:txBody>
      </p:sp>
      <p:sp>
        <p:nvSpPr>
          <p:cNvPr id="4" name="Title 3">
            <a:extLst>
              <a:ext uri="{FF2B5EF4-FFF2-40B4-BE49-F238E27FC236}">
                <a16:creationId xmlns:a16="http://schemas.microsoft.com/office/drawing/2014/main" id="{3A28A1BE-63B9-CFA3-A9E1-23CCAC1F96A5}"/>
              </a:ext>
            </a:extLst>
          </p:cNvPr>
          <p:cNvSpPr>
            <a:spLocks noGrp="1"/>
          </p:cNvSpPr>
          <p:nvPr>
            <p:ph type="title" idx="4294967295"/>
          </p:nvPr>
        </p:nvSpPr>
        <p:spPr>
          <a:xfrm>
            <a:off x="2622146" y="2828128"/>
            <a:ext cx="1828801" cy="1325563"/>
          </a:xfrm>
        </p:spPr>
        <p:txBody>
          <a:bodyPr/>
          <a:lstStyle/>
          <a:p>
            <a:pPr marL="0" algn="r" rtl="0" eaLnBrk="1" latinLnBrk="0" hangingPunct="1">
              <a:spcBef>
                <a:spcPts val="0"/>
              </a:spcBef>
              <a:spcAft>
                <a:spcPts val="0"/>
              </a:spcAft>
            </a:pPr>
            <a:r>
              <a:rPr lang="en-US" sz="4000" kern="1200" dirty="0">
                <a:solidFill>
                  <a:schemeClr val="bg1"/>
                </a:solidFill>
                <a:effectLst/>
                <a:latin typeface="Century Gothic" panose="020B0502020202020204" pitchFamily="34" charset="0"/>
                <a:ea typeface="+mn-ea"/>
                <a:cs typeface="+mn-cs"/>
              </a:rPr>
              <a:t>Air Pollutants</a:t>
            </a:r>
            <a:endParaRPr lang="en-US" dirty="0">
              <a:solidFill>
                <a:schemeClr val="bg1"/>
              </a:solidFill>
              <a:effectLst/>
            </a:endParaRPr>
          </a:p>
          <a:p>
            <a:endParaRPr lang="en-US" dirty="0">
              <a:solidFill>
                <a:schemeClr val="bg1"/>
              </a:solidFill>
            </a:endParaRPr>
          </a:p>
        </p:txBody>
      </p:sp>
    </p:spTree>
    <p:extLst>
      <p:ext uri="{BB962C8B-B14F-4D97-AF65-F5344CB8AC3E}">
        <p14:creationId xmlns:p14="http://schemas.microsoft.com/office/powerpoint/2010/main" val="387585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3"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9C6A2F-D8D8-4F37-95F3-B7E3EF21D822}"/>
              </a:ext>
            </a:extLst>
          </p:cNvPr>
          <p:cNvSpPr>
            <a:spLocks noGrp="1"/>
          </p:cNvSpPr>
          <p:nvPr>
            <p:ph type="body" sz="quarter" idx="25"/>
          </p:nvPr>
        </p:nvSpPr>
        <p:spPr>
          <a:xfrm>
            <a:off x="2356525" y="4155175"/>
            <a:ext cx="361666" cy="677108"/>
          </a:xfrm>
        </p:spPr>
        <p:txBody>
          <a:bodyPr/>
          <a:lstStyle/>
          <a:p>
            <a:r>
              <a:rPr lang="en-US" sz="4400"/>
              <a:t>X</a:t>
            </a:r>
          </a:p>
        </p:txBody>
      </p:sp>
      <p:sp>
        <p:nvSpPr>
          <p:cNvPr id="7" name="Text Placeholder 6">
            <a:extLst>
              <a:ext uri="{FF2B5EF4-FFF2-40B4-BE49-F238E27FC236}">
                <a16:creationId xmlns:a16="http://schemas.microsoft.com/office/drawing/2014/main" id="{1924C8FB-E96C-41AF-8D68-5E04C806C643}"/>
              </a:ext>
            </a:extLst>
          </p:cNvPr>
          <p:cNvSpPr>
            <a:spLocks noGrp="1"/>
          </p:cNvSpPr>
          <p:nvPr>
            <p:ph type="body" sz="quarter" idx="27"/>
          </p:nvPr>
        </p:nvSpPr>
        <p:spPr>
          <a:xfrm>
            <a:off x="457201" y="4043281"/>
            <a:ext cx="1644554" cy="1540293"/>
          </a:xfrm>
        </p:spPr>
        <p:txBody>
          <a:bodyPr/>
          <a:lstStyle/>
          <a:p>
            <a:pPr algn="ctr"/>
            <a:r>
              <a:rPr lang="en-US" sz="4400">
                <a:solidFill>
                  <a:srgbClr val="5576D1"/>
                </a:solidFill>
                <a:latin typeface="Century Gothic" panose="020B0502020202020204" pitchFamily="34" charset="0"/>
              </a:rPr>
              <a:t>180 </a:t>
            </a:r>
          </a:p>
          <a:p>
            <a:pPr algn="ctr"/>
            <a:r>
              <a:rPr lang="en-US">
                <a:latin typeface="Century Gothic" panose="020B0502020202020204" pitchFamily="34" charset="0"/>
              </a:rPr>
              <a:t>DAYS IN A SCHOOL YEAR</a:t>
            </a:r>
          </a:p>
        </p:txBody>
      </p:sp>
      <p:sp>
        <p:nvSpPr>
          <p:cNvPr id="8" name="Text Placeholder 7">
            <a:extLst>
              <a:ext uri="{FF2B5EF4-FFF2-40B4-BE49-F238E27FC236}">
                <a16:creationId xmlns:a16="http://schemas.microsoft.com/office/drawing/2014/main" id="{E5984A8A-CC13-4DF0-9EB0-9F5AA0341CB3}"/>
              </a:ext>
            </a:extLst>
          </p:cNvPr>
          <p:cNvSpPr>
            <a:spLocks noGrp="1"/>
          </p:cNvSpPr>
          <p:nvPr>
            <p:ph type="body" sz="quarter" idx="28"/>
          </p:nvPr>
        </p:nvSpPr>
        <p:spPr>
          <a:xfrm>
            <a:off x="5661570" y="4043281"/>
            <a:ext cx="1740067" cy="1540293"/>
          </a:xfrm>
        </p:spPr>
        <p:txBody>
          <a:bodyPr/>
          <a:lstStyle/>
          <a:p>
            <a:r>
              <a:rPr lang="en-US" sz="4400">
                <a:solidFill>
                  <a:srgbClr val="5576D1"/>
                </a:solidFill>
                <a:latin typeface="Century Gothic" panose="020B0502020202020204" pitchFamily="34" charset="0"/>
              </a:rPr>
              <a:t>~6.5 </a:t>
            </a:r>
          </a:p>
          <a:p>
            <a:r>
              <a:rPr lang="en-US">
                <a:latin typeface="Century Gothic" panose="020B0502020202020204" pitchFamily="34" charset="0"/>
              </a:rPr>
              <a:t>HOURS PER SCHOOL DAY</a:t>
            </a:r>
          </a:p>
        </p:txBody>
      </p:sp>
      <p:sp>
        <p:nvSpPr>
          <p:cNvPr id="9" name="Text Placeholder 8">
            <a:extLst>
              <a:ext uri="{FF2B5EF4-FFF2-40B4-BE49-F238E27FC236}">
                <a16:creationId xmlns:a16="http://schemas.microsoft.com/office/drawing/2014/main" id="{0BA3E12A-F273-462D-A578-6065271B8DAF}"/>
              </a:ext>
            </a:extLst>
          </p:cNvPr>
          <p:cNvSpPr>
            <a:spLocks noGrp="1"/>
          </p:cNvSpPr>
          <p:nvPr>
            <p:ph type="body" sz="quarter" idx="29"/>
          </p:nvPr>
        </p:nvSpPr>
        <p:spPr>
          <a:xfrm>
            <a:off x="2972962" y="4043281"/>
            <a:ext cx="1817402" cy="1540293"/>
          </a:xfrm>
        </p:spPr>
        <p:txBody>
          <a:bodyPr/>
          <a:lstStyle/>
          <a:p>
            <a:pPr algn="ctr"/>
            <a:r>
              <a:rPr lang="en-US" sz="4400">
                <a:solidFill>
                  <a:srgbClr val="5576D1"/>
                </a:solidFill>
                <a:latin typeface="Century Gothic" panose="020B0502020202020204" pitchFamily="34" charset="0"/>
              </a:rPr>
              <a:t>13</a:t>
            </a:r>
            <a:r>
              <a:rPr lang="en-US">
                <a:latin typeface="Century Gothic" panose="020B0502020202020204" pitchFamily="34" charset="0"/>
              </a:rPr>
              <a:t> </a:t>
            </a:r>
          </a:p>
          <a:p>
            <a:pPr algn="ctr"/>
            <a:r>
              <a:rPr lang="en-US">
                <a:latin typeface="Century Gothic" panose="020B0502020202020204" pitchFamily="34" charset="0"/>
              </a:rPr>
              <a:t>YEARS OF EDUCATION (K-12)</a:t>
            </a:r>
          </a:p>
        </p:txBody>
      </p:sp>
      <p:sp>
        <p:nvSpPr>
          <p:cNvPr id="10" name="Text Placeholder 5">
            <a:extLst>
              <a:ext uri="{FF2B5EF4-FFF2-40B4-BE49-F238E27FC236}">
                <a16:creationId xmlns:a16="http://schemas.microsoft.com/office/drawing/2014/main" id="{28D00CDD-25E7-4200-A511-34E5328D1D5F}"/>
              </a:ext>
            </a:extLst>
          </p:cNvPr>
          <p:cNvSpPr txBox="1">
            <a:spLocks/>
          </p:cNvSpPr>
          <p:nvPr/>
        </p:nvSpPr>
        <p:spPr>
          <a:xfrm>
            <a:off x="4864301" y="4155175"/>
            <a:ext cx="361666" cy="677108"/>
          </a:xfrm>
          <a:prstGeom prst="rect">
            <a:avLst/>
          </a:prstGeom>
        </p:spPr>
        <p:txBody>
          <a:bodyPr vert="horz" lIns="0" tIns="0" rIns="0" bIns="0" rtlCol="0">
            <a:spAutoFit/>
          </a:bodyPr>
          <a:lstStyle>
            <a:lvl1pPr marL="0" indent="0" algn="l" defTabSz="914400" rtl="0" eaLnBrk="1" latinLnBrk="0" hangingPunct="1">
              <a:lnSpc>
                <a:spcPct val="100000"/>
              </a:lnSpc>
              <a:spcBef>
                <a:spcPts val="0"/>
              </a:spcBef>
              <a:spcAft>
                <a:spcPts val="1200"/>
              </a:spcAft>
              <a:buFont typeface="Segoe UI" panose="020B0502040204020203" pitchFamily="34" charset="0"/>
              <a:buChar char="​"/>
              <a:defRPr sz="3600" b="1" kern="1200">
                <a:solidFill>
                  <a:schemeClr val="tx1"/>
                </a:solidFill>
                <a:latin typeface="+mn-lt"/>
                <a:ea typeface="+mn-ea"/>
                <a:cs typeface="+mn-cs"/>
              </a:defRPr>
            </a:lvl1pPr>
            <a:lvl2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2pPr>
            <a:lvl3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3pPr>
            <a:lvl4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4pPr>
            <a:lvl5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a:t>X</a:t>
            </a:r>
          </a:p>
        </p:txBody>
      </p:sp>
      <p:sp>
        <p:nvSpPr>
          <p:cNvPr id="11" name="Text Placeholder 5">
            <a:extLst>
              <a:ext uri="{FF2B5EF4-FFF2-40B4-BE49-F238E27FC236}">
                <a16:creationId xmlns:a16="http://schemas.microsoft.com/office/drawing/2014/main" id="{7566D8BB-14FD-497E-A6F4-204047D9FCDA}"/>
              </a:ext>
            </a:extLst>
          </p:cNvPr>
          <p:cNvSpPr txBox="1">
            <a:spLocks/>
          </p:cNvSpPr>
          <p:nvPr/>
        </p:nvSpPr>
        <p:spPr>
          <a:xfrm>
            <a:off x="7465357" y="4155175"/>
            <a:ext cx="361666" cy="677108"/>
          </a:xfrm>
          <a:prstGeom prst="rect">
            <a:avLst/>
          </a:prstGeom>
        </p:spPr>
        <p:txBody>
          <a:bodyPr vert="horz" lIns="0" tIns="0" rIns="0" bIns="0" rtlCol="0">
            <a:spAutoFit/>
          </a:bodyPr>
          <a:lstStyle>
            <a:lvl1pPr marL="0" indent="0" algn="l" defTabSz="914400" rtl="0" eaLnBrk="1" latinLnBrk="0" hangingPunct="1">
              <a:lnSpc>
                <a:spcPct val="100000"/>
              </a:lnSpc>
              <a:spcBef>
                <a:spcPts val="0"/>
              </a:spcBef>
              <a:spcAft>
                <a:spcPts val="1200"/>
              </a:spcAft>
              <a:buFont typeface="Segoe UI" panose="020B0502040204020203" pitchFamily="34" charset="0"/>
              <a:buChar char="​"/>
              <a:defRPr sz="3600" b="1" kern="1200">
                <a:solidFill>
                  <a:schemeClr val="tx1"/>
                </a:solidFill>
                <a:latin typeface="+mn-lt"/>
                <a:ea typeface="+mn-ea"/>
                <a:cs typeface="+mn-cs"/>
              </a:defRPr>
            </a:lvl1pPr>
            <a:lvl2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2pPr>
            <a:lvl3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3pPr>
            <a:lvl4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4pPr>
            <a:lvl5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a:t>=</a:t>
            </a:r>
          </a:p>
        </p:txBody>
      </p:sp>
      <p:sp>
        <p:nvSpPr>
          <p:cNvPr id="12" name="Text Placeholder 5">
            <a:extLst>
              <a:ext uri="{FF2B5EF4-FFF2-40B4-BE49-F238E27FC236}">
                <a16:creationId xmlns:a16="http://schemas.microsoft.com/office/drawing/2014/main" id="{F6966C50-F2EA-4818-9E37-11B1ACDC14EE}"/>
              </a:ext>
            </a:extLst>
          </p:cNvPr>
          <p:cNvSpPr txBox="1">
            <a:spLocks/>
          </p:cNvSpPr>
          <p:nvPr/>
        </p:nvSpPr>
        <p:spPr>
          <a:xfrm>
            <a:off x="8463912" y="3139512"/>
            <a:ext cx="3461955" cy="270843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0"/>
              </a:spcBef>
              <a:spcAft>
                <a:spcPts val="1200"/>
              </a:spcAft>
              <a:buFont typeface="Segoe UI" panose="020B0502040204020203" pitchFamily="34" charset="0"/>
              <a:buChar char="​"/>
              <a:defRPr sz="3600" b="1" kern="1200">
                <a:solidFill>
                  <a:schemeClr val="tx1"/>
                </a:solidFill>
                <a:latin typeface="+mn-lt"/>
                <a:ea typeface="+mn-ea"/>
                <a:cs typeface="+mn-cs"/>
              </a:defRPr>
            </a:lvl1pPr>
            <a:lvl2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2pPr>
            <a:lvl3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3pPr>
            <a:lvl4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4pPr>
            <a:lvl5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800">
                <a:solidFill>
                  <a:srgbClr val="5576D1"/>
                </a:solidFill>
                <a:latin typeface="Century Gothic" panose="020B0502020202020204" pitchFamily="34" charset="0"/>
              </a:rPr>
              <a:t>15,210 Hours</a:t>
            </a:r>
          </a:p>
        </p:txBody>
      </p:sp>
      <p:sp>
        <p:nvSpPr>
          <p:cNvPr id="14" name="TextBox 13">
            <a:extLst>
              <a:ext uri="{FF2B5EF4-FFF2-40B4-BE49-F238E27FC236}">
                <a16:creationId xmlns:a16="http://schemas.microsoft.com/office/drawing/2014/main" id="{F9576343-540F-4D50-822C-BD010F3F05D3}"/>
              </a:ext>
            </a:extLst>
          </p:cNvPr>
          <p:cNvSpPr txBox="1"/>
          <p:nvPr/>
        </p:nvSpPr>
        <p:spPr>
          <a:xfrm>
            <a:off x="8317065" y="6402335"/>
            <a:ext cx="2218414" cy="276999"/>
          </a:xfrm>
          <a:prstGeom prst="rect">
            <a:avLst/>
          </a:prstGeom>
          <a:noFill/>
        </p:spPr>
        <p:txBody>
          <a:bodyPr wrap="square" rtlCol="0">
            <a:spAutoFit/>
          </a:bodyPr>
          <a:lstStyle/>
          <a:p>
            <a:r>
              <a:rPr lang="en-US" sz="1200"/>
              <a:t>Credit to Perkins &amp; Will</a:t>
            </a:r>
          </a:p>
        </p:txBody>
      </p:sp>
      <p:sp>
        <p:nvSpPr>
          <p:cNvPr id="2" name="Title 1">
            <a:extLst>
              <a:ext uri="{FF2B5EF4-FFF2-40B4-BE49-F238E27FC236}">
                <a16:creationId xmlns:a16="http://schemas.microsoft.com/office/drawing/2014/main" id="{7AF2A124-34E2-C752-2BC6-4DBD8CFDA83F}"/>
              </a:ext>
            </a:extLst>
          </p:cNvPr>
          <p:cNvSpPr>
            <a:spLocks noGrp="1"/>
          </p:cNvSpPr>
          <p:nvPr>
            <p:ph type="title" idx="4294967295"/>
          </p:nvPr>
        </p:nvSpPr>
        <p:spPr>
          <a:xfrm>
            <a:off x="553193" y="611644"/>
            <a:ext cx="10515600" cy="1325563"/>
          </a:xfrm>
        </p:spPr>
        <p:txBody>
          <a:bodyPr/>
          <a:lstStyle/>
          <a:p>
            <a:pPr marL="0" indent="0" algn="l" rtl="0" eaLnBrk="1" latinLnBrk="0" hangingPunct="1">
              <a:spcBef>
                <a:spcPts val="0"/>
              </a:spcBef>
              <a:spcAft>
                <a:spcPts val="0"/>
              </a:spcAft>
            </a:pPr>
            <a:r>
              <a:rPr lang="en-US" sz="3200" b="1" kern="1200" baseline="0" dirty="0">
                <a:solidFill>
                  <a:srgbClr val="101D35"/>
                </a:solidFill>
                <a:effectLst/>
                <a:latin typeface="Century Gothic" panose="020B0502020202020204" pitchFamily="34" charset="0"/>
                <a:ea typeface="+mn-ea"/>
                <a:cs typeface="Segoe UI" panose="020B0502040204020203" pitchFamily="34" charset="0"/>
              </a:rPr>
              <a:t>Exposure to indoor school environments by the time they graduate…</a:t>
            </a:r>
            <a:endParaRPr lang="en-US" dirty="0">
              <a:effectLst/>
            </a:endParaRPr>
          </a:p>
          <a:p>
            <a:endParaRPr lang="en-US" dirty="0"/>
          </a:p>
        </p:txBody>
      </p:sp>
    </p:spTree>
    <p:extLst>
      <p:ext uri="{BB962C8B-B14F-4D97-AF65-F5344CB8AC3E}">
        <p14:creationId xmlns:p14="http://schemas.microsoft.com/office/powerpoint/2010/main" val="90584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AEB2AD-CACB-44FC-8BD0-2DBFC0F93322}"/>
              </a:ext>
            </a:extLst>
          </p:cNvPr>
          <p:cNvSpPr>
            <a:spLocks noGrp="1"/>
          </p:cNvSpPr>
          <p:nvPr>
            <p:ph type="body" sz="quarter" idx="25"/>
          </p:nvPr>
        </p:nvSpPr>
        <p:spPr>
          <a:xfrm>
            <a:off x="457200" y="802246"/>
            <a:ext cx="7510463" cy="646331"/>
          </a:xfrm>
        </p:spPr>
        <p:txBody>
          <a:bodyPr/>
          <a:lstStyle/>
          <a:p>
            <a:r>
              <a:rPr lang="en-US"/>
              <a:t>Impact of </a:t>
            </a:r>
            <a:r>
              <a:rPr lang="en-US" u="sng">
                <a:solidFill>
                  <a:srgbClr val="FF0000"/>
                </a:solidFill>
              </a:rPr>
              <a:t>Under-Ventilation</a:t>
            </a:r>
          </a:p>
        </p:txBody>
      </p:sp>
      <p:sp>
        <p:nvSpPr>
          <p:cNvPr id="7" name="Text Placeholder 6">
            <a:extLst>
              <a:ext uri="{FF2B5EF4-FFF2-40B4-BE49-F238E27FC236}">
                <a16:creationId xmlns:a16="http://schemas.microsoft.com/office/drawing/2014/main" id="{68696BC6-4070-4CC6-A0C0-D976E34D1888}"/>
              </a:ext>
            </a:extLst>
          </p:cNvPr>
          <p:cNvSpPr>
            <a:spLocks noGrp="1"/>
          </p:cNvSpPr>
          <p:nvPr>
            <p:ph type="body" sz="quarter" idx="28"/>
          </p:nvPr>
        </p:nvSpPr>
        <p:spPr>
          <a:xfrm>
            <a:off x="8518526" y="3283427"/>
            <a:ext cx="3216274" cy="692947"/>
          </a:xfrm>
        </p:spPr>
        <p:txBody>
          <a:bodyPr/>
          <a:lstStyle/>
          <a:p>
            <a:endParaRPr lang="en-US"/>
          </a:p>
        </p:txBody>
      </p:sp>
      <p:sp>
        <p:nvSpPr>
          <p:cNvPr id="8" name="Text Placeholder 7">
            <a:extLst>
              <a:ext uri="{FF2B5EF4-FFF2-40B4-BE49-F238E27FC236}">
                <a16:creationId xmlns:a16="http://schemas.microsoft.com/office/drawing/2014/main" id="{FFD568BF-2BED-4715-9FC9-D1E8FD577669}"/>
              </a:ext>
            </a:extLst>
          </p:cNvPr>
          <p:cNvSpPr>
            <a:spLocks noGrp="1"/>
          </p:cNvSpPr>
          <p:nvPr>
            <p:ph type="body" sz="quarter" idx="29"/>
          </p:nvPr>
        </p:nvSpPr>
        <p:spPr>
          <a:xfrm>
            <a:off x="4487864" y="3283427"/>
            <a:ext cx="3216274" cy="692947"/>
          </a:xfrm>
        </p:spPr>
        <p:txBody>
          <a:bodyPr/>
          <a:lstStyle/>
          <a:p>
            <a:endParaRPr lang="en-US"/>
          </a:p>
        </p:txBody>
      </p:sp>
      <p:pic>
        <p:nvPicPr>
          <p:cNvPr id="9" name="Picture 8" descr="Graphic depicting the interconnectedness of student health, student thinking, and student performance">
            <a:extLst>
              <a:ext uri="{FF2B5EF4-FFF2-40B4-BE49-F238E27FC236}">
                <a16:creationId xmlns:a16="http://schemas.microsoft.com/office/drawing/2014/main" id="{87683949-1965-4D58-B720-CE3B0FAB36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409" y="1901394"/>
            <a:ext cx="10361182" cy="2764066"/>
          </a:xfrm>
          <a:prstGeom prst="rect">
            <a:avLst/>
          </a:prstGeom>
        </p:spPr>
      </p:pic>
      <p:sp>
        <p:nvSpPr>
          <p:cNvPr id="10" name="Content Placeholder 3">
            <a:extLst>
              <a:ext uri="{FF2B5EF4-FFF2-40B4-BE49-F238E27FC236}">
                <a16:creationId xmlns:a16="http://schemas.microsoft.com/office/drawing/2014/main" id="{682526D6-E690-4206-93FC-D8EB0CA82CE8}"/>
              </a:ext>
            </a:extLst>
          </p:cNvPr>
          <p:cNvSpPr txBox="1">
            <a:spLocks/>
          </p:cNvSpPr>
          <p:nvPr/>
        </p:nvSpPr>
        <p:spPr>
          <a:xfrm>
            <a:off x="1066952" y="4776204"/>
            <a:ext cx="3810000" cy="1400375"/>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1pPr>
            <a:lvl2pPr marL="457200" indent="0" algn="ctr" defTabSz="914400" rtl="0" eaLnBrk="1" latinLnBrk="0" hangingPunct="1">
              <a:lnSpc>
                <a:spcPct val="110000"/>
              </a:lnSpc>
              <a:spcBef>
                <a:spcPts val="300"/>
              </a:spcBef>
              <a:spcAft>
                <a:spcPts val="3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300"/>
              </a:spcBef>
              <a:spcAft>
                <a:spcPts val="3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300"/>
              </a:spcBef>
              <a:spcAft>
                <a:spcPts val="3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defRPr/>
            </a:pPr>
            <a:r>
              <a:rPr lang="en-US" sz="1800" b="0">
                <a:solidFill>
                  <a:srgbClr val="00AEEF"/>
                </a:solidFill>
                <a:latin typeface="+mj-lt"/>
                <a:ea typeface="Avenir Book" charset="0"/>
                <a:cs typeface="Avenir Book" charset="0"/>
              </a:rPr>
              <a:t>↑ Viral Infections</a:t>
            </a:r>
          </a:p>
          <a:p>
            <a:r>
              <a:rPr lang="en-US" sz="1800" b="0">
                <a:solidFill>
                  <a:srgbClr val="00AEEF"/>
                </a:solidFill>
                <a:latin typeface="+mj-lt"/>
                <a:ea typeface="Avenir Book" charset="0"/>
                <a:cs typeface="Avenir Book" charset="0"/>
              </a:rPr>
              <a:t>↑ Asthma cases &amp; symptoms</a:t>
            </a:r>
          </a:p>
          <a:p>
            <a:r>
              <a:rPr lang="en-US" sz="1800" b="0">
                <a:solidFill>
                  <a:srgbClr val="00AEEF"/>
                </a:solidFill>
                <a:latin typeface="+mj-lt"/>
                <a:ea typeface="Avenir Book" charset="0"/>
                <a:cs typeface="Avenir Book" charset="0"/>
              </a:rPr>
              <a:t>↑ Prevalence of SBS symptoms</a:t>
            </a:r>
          </a:p>
          <a:p>
            <a:r>
              <a:rPr lang="en-US" sz="1800" b="0">
                <a:solidFill>
                  <a:srgbClr val="00AEEF"/>
                </a:solidFill>
                <a:latin typeface="+mj-lt"/>
                <a:ea typeface="Avenir Book" charset="0"/>
                <a:cs typeface="Avenir Book" charset="0"/>
              </a:rPr>
              <a:t>↑ Wheeze</a:t>
            </a:r>
          </a:p>
          <a:p>
            <a:r>
              <a:rPr lang="en-US" sz="1800" b="0">
                <a:solidFill>
                  <a:srgbClr val="00AEEF"/>
                </a:solidFill>
                <a:latin typeface="+mj-lt"/>
                <a:ea typeface="Avenir Book" charset="0"/>
                <a:cs typeface="Avenir Book" charset="0"/>
              </a:rPr>
              <a:t>↓ IAQ Satisfaction</a:t>
            </a:r>
          </a:p>
        </p:txBody>
      </p:sp>
      <p:sp>
        <p:nvSpPr>
          <p:cNvPr id="11" name="TextBox 10">
            <a:extLst>
              <a:ext uri="{FF2B5EF4-FFF2-40B4-BE49-F238E27FC236}">
                <a16:creationId xmlns:a16="http://schemas.microsoft.com/office/drawing/2014/main" id="{FFF2C17B-CBE5-4FCE-82B3-97CF1C168FE2}"/>
              </a:ext>
            </a:extLst>
          </p:cNvPr>
          <p:cNvSpPr txBox="1"/>
          <p:nvPr/>
        </p:nvSpPr>
        <p:spPr>
          <a:xfrm>
            <a:off x="5038724" y="4776204"/>
            <a:ext cx="2276325" cy="1200329"/>
          </a:xfrm>
          <a:prstGeom prst="rect">
            <a:avLst/>
          </a:prstGeom>
          <a:noFill/>
        </p:spPr>
        <p:txBody>
          <a:bodyPr wrap="square" rtlCol="0">
            <a:spAutoFit/>
          </a:bodyPr>
          <a:lstStyle/>
          <a:p>
            <a:r>
              <a:rPr lang="en-US">
                <a:solidFill>
                  <a:srgbClr val="883176"/>
                </a:solidFill>
                <a:latin typeface="+mj-lt"/>
                <a:ea typeface="Avenir Book" charset="0"/>
                <a:cs typeface="Avenir Book" charset="0"/>
              </a:rPr>
              <a:t>↓ Attention</a:t>
            </a:r>
          </a:p>
          <a:p>
            <a:r>
              <a:rPr lang="en-US">
                <a:solidFill>
                  <a:srgbClr val="883176"/>
                </a:solidFill>
                <a:latin typeface="+mj-lt"/>
                <a:ea typeface="Avenir Book" charset="0"/>
                <a:cs typeface="Avenir Book" charset="0"/>
              </a:rPr>
              <a:t>↓ Comprehension</a:t>
            </a:r>
          </a:p>
          <a:p>
            <a:r>
              <a:rPr lang="en-US">
                <a:solidFill>
                  <a:srgbClr val="883176"/>
                </a:solidFill>
                <a:latin typeface="+mj-lt"/>
                <a:ea typeface="Avenir Book" charset="0"/>
                <a:cs typeface="Avenir Book" charset="0"/>
              </a:rPr>
              <a:t>↓ Decision Making</a:t>
            </a:r>
          </a:p>
          <a:p>
            <a:r>
              <a:rPr lang="en-US">
                <a:solidFill>
                  <a:srgbClr val="883176"/>
                </a:solidFill>
                <a:latin typeface="+mj-lt"/>
                <a:ea typeface="Avenir Book" charset="0"/>
                <a:cs typeface="Avenir Book" charset="0"/>
              </a:rPr>
              <a:t>↓ Concentration</a:t>
            </a:r>
          </a:p>
        </p:txBody>
      </p:sp>
      <p:sp>
        <p:nvSpPr>
          <p:cNvPr id="12" name="TextBox 11">
            <a:extLst>
              <a:ext uri="{FF2B5EF4-FFF2-40B4-BE49-F238E27FC236}">
                <a16:creationId xmlns:a16="http://schemas.microsoft.com/office/drawing/2014/main" id="{F8991273-2098-403A-B9AF-B1D6344EF508}"/>
              </a:ext>
            </a:extLst>
          </p:cNvPr>
          <p:cNvSpPr txBox="1"/>
          <p:nvPr/>
        </p:nvSpPr>
        <p:spPr>
          <a:xfrm>
            <a:off x="8518527" y="4884403"/>
            <a:ext cx="2758064" cy="369332"/>
          </a:xfrm>
          <a:prstGeom prst="rect">
            <a:avLst/>
          </a:prstGeom>
          <a:noFill/>
        </p:spPr>
        <p:txBody>
          <a:bodyPr wrap="square" rtlCol="0">
            <a:spAutoFit/>
          </a:bodyPr>
          <a:lstStyle/>
          <a:p>
            <a:pPr algn="ctr"/>
            <a:r>
              <a:rPr lang="en-US">
                <a:solidFill>
                  <a:srgbClr val="62B346"/>
                </a:solidFill>
                <a:ea typeface="Avenir Book" charset="0"/>
                <a:cs typeface="Avenir Book" charset="0"/>
              </a:rPr>
              <a:t>↓</a:t>
            </a:r>
            <a:r>
              <a:rPr lang="en-US">
                <a:solidFill>
                  <a:srgbClr val="62B346"/>
                </a:solidFill>
                <a:latin typeface="+mj-lt"/>
                <a:ea typeface="Avenir Book" charset="0"/>
                <a:cs typeface="Avenir Book" charset="0"/>
              </a:rPr>
              <a:t> Math, ELA scores</a:t>
            </a:r>
          </a:p>
        </p:txBody>
      </p:sp>
      <p:pic>
        <p:nvPicPr>
          <p:cNvPr id="13" name="Picture 12" descr="Harvard TH Chan School of Public Health logo">
            <a:extLst>
              <a:ext uri="{FF2B5EF4-FFF2-40B4-BE49-F238E27FC236}">
                <a16:creationId xmlns:a16="http://schemas.microsoft.com/office/drawing/2014/main" id="{F5BF0587-1007-4F08-BEDE-6DEF014DE2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9860" y="260010"/>
            <a:ext cx="2390220" cy="427535"/>
          </a:xfrm>
          <a:prstGeom prst="rect">
            <a:avLst/>
          </a:prstGeom>
        </p:spPr>
      </p:pic>
      <p:sp>
        <p:nvSpPr>
          <p:cNvPr id="2" name="Title 1">
            <a:extLst>
              <a:ext uri="{FF2B5EF4-FFF2-40B4-BE49-F238E27FC236}">
                <a16:creationId xmlns:a16="http://schemas.microsoft.com/office/drawing/2014/main" id="{A19CB0C7-C9AA-FC3D-C01D-BE695CEC3960}"/>
              </a:ext>
            </a:extLst>
          </p:cNvPr>
          <p:cNvSpPr>
            <a:spLocks noGrp="1"/>
          </p:cNvSpPr>
          <p:nvPr>
            <p:ph type="title" idx="4294967295"/>
          </p:nvPr>
        </p:nvSpPr>
        <p:spPr>
          <a:xfrm>
            <a:off x="457200" y="-142322"/>
            <a:ext cx="10515600" cy="1325563"/>
          </a:xfrm>
        </p:spPr>
        <p:txBody>
          <a:bodyPr/>
          <a:lstStyle/>
          <a:p>
            <a:r>
              <a:rPr lang="en-US" dirty="0">
                <a:solidFill>
                  <a:schemeClr val="bg1"/>
                </a:solidFill>
              </a:rPr>
              <a:t>Impact of Under-Ventilation</a:t>
            </a:r>
          </a:p>
        </p:txBody>
      </p:sp>
    </p:spTree>
    <p:extLst>
      <p:ext uri="{BB962C8B-B14F-4D97-AF65-F5344CB8AC3E}">
        <p14:creationId xmlns:p14="http://schemas.microsoft.com/office/powerpoint/2010/main" val="422618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Lst>
  </p:timing>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1" ma:contentTypeDescription="Create a new document." ma:contentTypeScope="" ma:versionID="9a3da85973eafb81f49c2989fb6f95f9">
  <xsd:schema xmlns:xsd="http://www.w3.org/2001/XMLSchema" xmlns:xs="http://www.w3.org/2001/XMLSchema" xmlns:p="http://schemas.microsoft.com/office/2006/metadata/properties" xmlns:ns1="http://schemas.microsoft.com/sharepoint/v3" xmlns:ns3="6d1ab2f6-91f9-4f14-952a-3f3eb0d68341" xmlns:ns4="8f2fdac3-5421-455f-b4e4-df6141b3176a" targetNamespace="http://schemas.microsoft.com/office/2006/metadata/properties" ma:root="true" ma:fieldsID="12e6a9f431ed3efe8de9ed8158613050" ns1:_="" ns3:_="" ns4:_="">
    <xsd:import namespace="http://schemas.microsoft.com/sharepoint/v3"/>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9695AC-AAB5-4DBB-9D84-6A01D126FE83}">
  <ds:schemaRefs>
    <ds:schemaRef ds:uri="http://schemas.microsoft.com/sharepoint/v3/contenttype/forms"/>
  </ds:schemaRefs>
</ds:datastoreItem>
</file>

<file path=customXml/itemProps2.xml><?xml version="1.0" encoding="utf-8"?>
<ds:datastoreItem xmlns:ds="http://schemas.openxmlformats.org/officeDocument/2006/customXml" ds:itemID="{7EB7E9F5-CAE4-4736-B84F-15BA70DBEB0B}">
  <ds:schemaRefs>
    <ds:schemaRef ds:uri="http://purl.org/dc/dcmitype/"/>
    <ds:schemaRef ds:uri="http://schemas.microsoft.com/sharepoint/v3"/>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8f2fdac3-5421-455f-b4e4-df6141b3176a"/>
    <ds:schemaRef ds:uri="6d1ab2f6-91f9-4f14-952a-3f3eb0d68341"/>
    <ds:schemaRef ds:uri="http://www.w3.org/XML/1998/namespace"/>
  </ds:schemaRefs>
</ds:datastoreItem>
</file>

<file path=customXml/itemProps3.xml><?xml version="1.0" encoding="utf-8"?>
<ds:datastoreItem xmlns:ds="http://schemas.openxmlformats.org/officeDocument/2006/customXml" ds:itemID="{BC43C086-7014-4A5C-BF38-3181B08C43A0}">
  <ds:schemaRefs>
    <ds:schemaRef ds:uri="6d1ab2f6-91f9-4f14-952a-3f3eb0d68341"/>
    <ds:schemaRef ds:uri="8f2fdac3-5421-455f-b4e4-df6141b31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TotalTime>
  <Words>1339</Words>
  <Application>Microsoft Office PowerPoint</Application>
  <PresentationFormat>Widescreen</PresentationFormat>
  <Paragraphs>162</Paragraphs>
  <Slides>22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Segoe</vt:lpstr>
      <vt:lpstr>Segoe SemiBold</vt:lpstr>
      <vt:lpstr>Arial</vt:lpstr>
      <vt:lpstr>Calibri</vt:lpstr>
      <vt:lpstr>Century Gothic</vt:lpstr>
      <vt:lpstr>Courier New</vt:lpstr>
      <vt:lpstr>Segoe UI</vt:lpstr>
      <vt:lpstr>Segoe UI Semibold</vt:lpstr>
      <vt:lpstr>Wingdings</vt:lpstr>
      <vt:lpstr>ESE​​</vt:lpstr>
      <vt:lpstr>Improving Ventilation and Air Quality in Public Schools (IVAQ) Fund Code 0209</vt:lpstr>
      <vt:lpstr>Context</vt:lpstr>
      <vt:lpstr>What the law calls for</vt:lpstr>
      <vt:lpstr>What the law calls for</vt:lpstr>
      <vt:lpstr>Eligibility</vt:lpstr>
      <vt:lpstr>Improving Air Quality – The Motivation </vt:lpstr>
      <vt:lpstr>Air Pollutants </vt:lpstr>
      <vt:lpstr>Exposure to indoor school environments by the time they graduate… </vt:lpstr>
      <vt:lpstr>Impact of Under-Ventilation</vt:lpstr>
      <vt:lpstr>What can we do to improve the air?</vt:lpstr>
      <vt:lpstr>Components of the Program – Wide Range of Uses</vt:lpstr>
      <vt:lpstr>Components of the Program – Environmental Impact</vt:lpstr>
      <vt:lpstr>Example of a Decision Tree</vt:lpstr>
      <vt:lpstr>Example of a Decision Tree</vt:lpstr>
      <vt:lpstr>Example of a Decision Tree</vt:lpstr>
      <vt:lpstr>Example of a Decision Tree</vt:lpstr>
      <vt:lpstr>Components of the Program</vt:lpstr>
      <vt:lpstr>Components of the Program</vt:lpstr>
      <vt:lpstr>Timing</vt:lpstr>
      <vt:lpstr>Application</vt:lpstr>
      <vt:lpstr>Components of the Program – Capital Expenditures and Federal Procurement 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IVAQ 0209 Webinar</dc:title>
  <dc:creator>DESE</dc:creator>
  <cp:lastModifiedBy>Zou, Dong (EOE)</cp:lastModifiedBy>
  <cp:revision>3</cp:revision>
  <cp:lastPrinted>1601-01-01T00:00:00Z</cp:lastPrinted>
  <dcterms:created xsi:type="dcterms:W3CDTF">2021-07-12T15:36:11Z</dcterms:created>
  <dcterms:modified xsi:type="dcterms:W3CDTF">2023-09-06T18:33:54Z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6 2023 12:00AM</vt:lpwstr>
  </property>
</Properties>
</file>