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AFF75-0130-4170-8C16-688493F0830E}" v="3" dt="2022-11-07T18:35:08.476"/>
  </p1510:revLst>
</p1510:revInfo>
</file>

<file path=ppt/tableStyles.xml><?xml version="1.0" encoding="utf-8"?>
<a:tblStyleLst xmlns:a="http://schemas.openxmlformats.org/drawingml/2006/main" def="{31AE7024-3731-49EE-A312-C0863B0247F9}">
  <a:tblStyle styleId="{31AE7024-3731-49EE-A312-C0863B0247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6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ed34a2fa9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ed34a2fa9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4039e068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74039e068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ed34a2fa9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ed34a2fa9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fc1722cf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6fc1722cf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6fc1722cf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6fc1722cf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ed34a2fa9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ed34a2fa9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0d39a94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0d39a94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70d0e37a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70d0e37a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ed34a2fa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ed34a2fa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ed34a2fa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ed34a2fa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ed34a2fa9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ed34a2fa9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ed34a2fa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ed34a2fa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4039e068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74039e068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d34a2fa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d34a2fa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ed34a2fa9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ed34a2fa9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ed34a2fa9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ed34a2fa9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188400" y="188400"/>
            <a:ext cx="8767200" cy="476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282600" y="282600"/>
            <a:ext cx="8578800" cy="45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13"/>
          <p:cNvCxnSpPr/>
          <p:nvPr/>
        </p:nvCxnSpPr>
        <p:spPr>
          <a:xfrm>
            <a:off x="282600" y="4607275"/>
            <a:ext cx="42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13"/>
          <p:cNvCxnSpPr/>
          <p:nvPr/>
        </p:nvCxnSpPr>
        <p:spPr>
          <a:xfrm>
            <a:off x="8438400" y="536225"/>
            <a:ext cx="42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lnSpcReduction="20000"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0" y="1902600"/>
            <a:ext cx="8520600" cy="2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b="1" i="1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 b="1" i="1">
                <a:solidFill>
                  <a:srgbClr val="783F04"/>
                </a:solidFill>
              </a:rPr>
              <a:t>Community Partnerships that Make a Difference</a:t>
            </a:r>
            <a:endParaRPr sz="2880" b="1" i="1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b="1" i="1">
              <a:solidFill>
                <a:srgbClr val="783F04"/>
              </a:solidFill>
            </a:endParaRPr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2580" b="1">
              <a:solidFill>
                <a:srgbClr val="783F04"/>
              </a:solidFill>
            </a:endParaRPr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580" b="1">
                <a:solidFill>
                  <a:srgbClr val="783F04"/>
                </a:solidFill>
              </a:rPr>
              <a:t>Haverhill Public Schools - Vacation Academies</a:t>
            </a:r>
            <a:endParaRPr sz="2980" b="1" i="1">
              <a:solidFill>
                <a:srgbClr val="783F0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80" b="1">
              <a:solidFill>
                <a:srgbClr val="783F04"/>
              </a:solidFill>
            </a:endParaRPr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80" b="1">
                <a:solidFill>
                  <a:srgbClr val="783F04"/>
                </a:solidFill>
              </a:rPr>
              <a:t>Extended Learning Time </a:t>
            </a:r>
            <a:endParaRPr sz="2580" b="1">
              <a:solidFill>
                <a:srgbClr val="783F04"/>
              </a:solidFill>
            </a:endParaRPr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80" b="1">
              <a:solidFill>
                <a:srgbClr val="783F04"/>
              </a:solidFill>
            </a:endParaRPr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80" b="1">
                <a:solidFill>
                  <a:srgbClr val="783F04"/>
                </a:solidFill>
              </a:rPr>
              <a:t>Funded by Title I</a:t>
            </a:r>
            <a:endParaRPr sz="2580" b="1">
              <a:solidFill>
                <a:srgbClr val="783F04"/>
              </a:solidFill>
            </a:endParaRPr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80" b="1">
              <a:solidFill>
                <a:srgbClr val="783F04"/>
              </a:solidFill>
            </a:endParaRPr>
          </a:p>
        </p:txBody>
      </p:sp>
      <p:pic>
        <p:nvPicPr>
          <p:cNvPr id="64" name="Google Shape;64;p14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923" y="400840"/>
            <a:ext cx="1284140" cy="1372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Under leadership of a Lead Curriculum Supervisor</a:t>
            </a:r>
            <a:endParaRPr i="1"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9 teachers participated in 20 hours of lesson development in Summer, 2022 in preparation for the 2023 Vacation Academies</a:t>
            </a:r>
            <a:endParaRPr sz="12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Using Understanding by Design Unit Templates, teachers worked in a professional learning community to create interdisciplinary units with well structured lessons for multi-grade students</a:t>
            </a:r>
            <a:endParaRPr sz="12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0" name="Google Shape;150;p23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287" y="1095025"/>
            <a:ext cx="374382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Example of unit supply bin provided to each teacher</a:t>
            </a:r>
            <a:endParaRPr i="1"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59" name="Google Shape;159;p24" descr="example of unit supply b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99675"/>
            <a:ext cx="3710275" cy="278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Continuous Growth </a:t>
            </a:r>
            <a:endParaRPr i="1"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6" name="Google Shape;166;p25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450" y="1086975"/>
            <a:ext cx="374382" cy="40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9" name="Google Shape;169;p25"/>
          <p:cNvGraphicFramePr/>
          <p:nvPr>
            <p:extLst>
              <p:ext uri="{D42A27DB-BD31-4B8C-83A1-F6EECF244321}">
                <p14:modId xmlns:p14="http://schemas.microsoft.com/office/powerpoint/2010/main" val="2662219767"/>
              </p:ext>
            </p:extLst>
          </p:nvPr>
        </p:nvGraphicFramePr>
        <p:xfrm>
          <a:off x="4361525" y="1747675"/>
          <a:ext cx="3908275" cy="2245414"/>
        </p:xfrm>
        <a:graphic>
          <a:graphicData uri="http://schemas.openxmlformats.org/drawingml/2006/table">
            <a:tbl>
              <a:tblPr firstRow="1">
                <a:noFill/>
                <a:tableStyleId>{31AE7024-3731-49EE-A312-C0863B0247F9}</a:tableStyleId>
              </a:tblPr>
              <a:tblGrid>
                <a:gridCol w="103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Year</a:t>
                      </a:r>
                      <a:endParaRPr sz="1100" b="1" i="1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# Students</a:t>
                      </a:r>
                      <a:endParaRPr sz="1100" b="1" i="1"/>
                    </a:p>
                  </a:txBody>
                  <a:tcPr marL="91425" marR="9142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# Students</a:t>
                      </a:r>
                      <a:endParaRPr sz="1100" b="1" i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# Staff</a:t>
                      </a:r>
                      <a:endParaRPr sz="1100" b="1" i="1"/>
                    </a:p>
                  </a:txBody>
                  <a:tcPr marL="91425" marR="9142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/>
                        <a:t> # Staff</a:t>
                      </a:r>
                      <a:endParaRPr sz="1100" b="1" i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i="1">
                          <a:solidFill>
                            <a:srgbClr val="783F04"/>
                          </a:solidFill>
                        </a:rPr>
                        <a:t>Vacation Academy</a:t>
                      </a:r>
                      <a:endParaRPr sz="800" b="1" i="1">
                        <a:solidFill>
                          <a:srgbClr val="783F04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783F04"/>
                          </a:solidFill>
                        </a:rPr>
                        <a:t>Feb</a:t>
                      </a:r>
                      <a:endParaRPr sz="1000" b="1">
                        <a:solidFill>
                          <a:srgbClr val="783F04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783F04"/>
                          </a:solidFill>
                        </a:rPr>
                        <a:t>April</a:t>
                      </a:r>
                      <a:endParaRPr sz="1000" b="1">
                        <a:solidFill>
                          <a:srgbClr val="783F04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783F04"/>
                          </a:solidFill>
                        </a:rPr>
                        <a:t>Feb</a:t>
                      </a:r>
                      <a:endParaRPr sz="1000" b="1">
                        <a:solidFill>
                          <a:srgbClr val="783F04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783F04"/>
                          </a:solidFill>
                        </a:rPr>
                        <a:t>April</a:t>
                      </a:r>
                      <a:endParaRPr sz="1000" b="1">
                        <a:solidFill>
                          <a:srgbClr val="783F04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2021</a:t>
                      </a:r>
                      <a:endParaRPr sz="1000" b="1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185</a:t>
                      </a:r>
                      <a:endParaRPr sz="10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199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</a:t>
                      </a:r>
                      <a:endParaRPr sz="10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23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2022</a:t>
                      </a:r>
                      <a:endParaRPr sz="1000" b="1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286</a:t>
                      </a:r>
                      <a:endParaRPr sz="10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323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36</a:t>
                      </a:r>
                      <a:endParaRPr sz="10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32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2023 </a:t>
                      </a:r>
                      <a:endParaRPr sz="10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/>
                        <a:t>(capacity for growth)</a:t>
                      </a:r>
                      <a:endParaRPr sz="700" b="1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564</a:t>
                      </a:r>
                      <a:endParaRPr sz="10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564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47</a:t>
                      </a:r>
                      <a:endParaRPr sz="10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47</a:t>
                      </a:r>
                      <a:endParaRPr sz="10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83F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Budget</a:t>
            </a:r>
            <a:r>
              <a:rPr lang="en"/>
              <a:t> 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32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32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32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32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Costs</a:t>
            </a:r>
            <a:endParaRPr sz="1832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32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2 hours of PD/Visit @ $40 per hour per teacher</a:t>
            </a:r>
            <a:endParaRPr sz="13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18  hours @$40 per hour, per teacher, per week = $720</a:t>
            </a:r>
            <a:endParaRPr sz="13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½ hour of prep time per day built in </a:t>
            </a:r>
            <a:endParaRPr sz="13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Food Service:  </a:t>
            </a:r>
            <a:endParaRPr sz="13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91" b="1" i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breakfast = $2.52     lunch = $4.40$</a:t>
            </a:r>
            <a:endParaRPr sz="1291" b="1" i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Supplies:  $</a:t>
            </a:r>
            <a:r>
              <a:rPr lang="en" sz="1291" b="1" i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3,000 - $5,000</a:t>
            </a:r>
            <a:endParaRPr sz="1291" b="1" i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3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78" name="Google Shape;178;p26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287" y="1015200"/>
            <a:ext cx="374382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/>
              <a:t>Cost for HPS</a:t>
            </a:r>
            <a:endParaRPr sz="2500" i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/>
              <a:t>                  </a:t>
            </a:r>
            <a:r>
              <a:rPr lang="en" sz="1000" i="1"/>
              <a:t>(Approximate)</a:t>
            </a:r>
            <a:endParaRPr sz="1000" i="1"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" sz="17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45,000 per week for 323 students = $140 per student  </a:t>
            </a:r>
            <a:endParaRPr sz="17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Vacation Academy cost per family: $0</a:t>
            </a:r>
            <a:endParaRPr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Comparable to:</a:t>
            </a:r>
            <a:endParaRPr b="1" i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Health Club =$300 (est.)</a:t>
            </a:r>
            <a:endParaRPr sz="1200" b="1" i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Daycare =   $279 (avg)</a:t>
            </a:r>
            <a:endParaRPr sz="1200" b="1" i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86" name="Google Shape;186;p27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721" y="1070850"/>
            <a:ext cx="453850" cy="4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60" i="1"/>
              <a:t>Haverhill Public Schools is grateful for the tremendous support from our community partners to work collaboratively and creatively to provide learning opportunities for all our students and support our families.</a:t>
            </a:r>
            <a:endParaRPr sz="1960" i="1"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3" name="Google Shape;193;p28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450" y="901550"/>
            <a:ext cx="318050" cy="3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 descr="logo of Boys and Girls club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1099" y="1587886"/>
            <a:ext cx="1730266" cy="10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 descr="logo of YMC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3" y="2298427"/>
            <a:ext cx="1431050" cy="10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 descr="logo of YWC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1096" y="2929350"/>
            <a:ext cx="1786200" cy="92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 few words from our</a:t>
            </a:r>
            <a:endParaRPr i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Community Partner</a:t>
            </a:r>
            <a:r>
              <a:rPr lang="en"/>
              <a:t> 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Tracy Fuller</a:t>
            </a:r>
            <a:endParaRPr sz="24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Executive Director of the Haverhill/Plaistow YMCA</a:t>
            </a:r>
            <a:endParaRPr sz="19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4" name="Google Shape;204;p29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05" name="Google Shape;205;p29" descr="logo of YM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2113" y="3410925"/>
            <a:ext cx="706725" cy="5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Q and A</a:t>
            </a:r>
            <a:r>
              <a:rPr lang="en"/>
              <a:t> </a:t>
            </a:r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Does anyone have </a:t>
            </a:r>
            <a:endParaRPr sz="20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questions?</a:t>
            </a:r>
            <a:endParaRPr sz="20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Google Shape;212;p30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13" name="Google Shape;213;p30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845" y="1062775"/>
            <a:ext cx="627250" cy="6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               </a:t>
            </a:r>
            <a:r>
              <a:rPr lang="en" sz="2000" b="1" i="1"/>
              <a:t>2020-2021 </a:t>
            </a:r>
            <a:endParaRPr sz="2000" b="1" i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Haverhill Public Schools offered families three learning options</a:t>
            </a:r>
            <a:endParaRPr sz="2000" b="1" i="1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Full in person</a:t>
            </a:r>
            <a:endParaRPr sz="17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Hybrid of remote and in person</a:t>
            </a:r>
            <a:endParaRPr sz="17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Full remote</a:t>
            </a:r>
            <a:endParaRPr sz="17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3" name="Google Shape;73;p15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287" y="1167600"/>
            <a:ext cx="374382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60" i="1"/>
              <a:t>February 2021</a:t>
            </a:r>
            <a:endParaRPr sz="2060" i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60" i="1"/>
              <a:t>Vacation Academies were  launched </a:t>
            </a:r>
            <a:endParaRPr sz="2060" i="1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      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r>
              <a:rPr lang="en" sz="1716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Who:      Students grades 1-8</a:t>
            </a:r>
            <a:endParaRPr sz="1716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457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6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4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16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          When:    February and April </a:t>
            </a:r>
            <a:endParaRPr sz="1716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4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16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Vacation weeks</a:t>
            </a:r>
            <a:endParaRPr sz="1716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4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16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     </a:t>
            </a:r>
            <a:endParaRPr sz="1716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4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16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  Where:   YWCA</a:t>
            </a:r>
            <a:endParaRPr sz="1716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4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16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                    YMCA</a:t>
            </a:r>
            <a:endParaRPr sz="1716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457200" algn="l" rtl="0">
              <a:lnSpc>
                <a:spcPct val="4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16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            The Boys/Girls Club</a:t>
            </a:r>
            <a:endParaRPr sz="1716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1" name="Google Shape;81;p16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725" y="1062800"/>
            <a:ext cx="374382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i="1"/>
              <a:t>The Goal?</a:t>
            </a:r>
            <a:endParaRPr sz="2700" i="1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600"/>
              <a:buFont typeface="Georgia"/>
              <a:buAutoNum type="arabicPeriod"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Increase contact hours between students, peers and teachers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600"/>
              <a:buFont typeface="Georgia"/>
              <a:buAutoNum type="arabicPeriod"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Academic Support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600"/>
              <a:buFont typeface="Georgia"/>
              <a:buAutoNum type="arabicPeriod"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Social interactions with peers 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600"/>
              <a:buFont typeface="Georgia"/>
              <a:buAutoNum type="arabicPeriod"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Recreation 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600"/>
              <a:buFont typeface="Georgia"/>
              <a:buAutoNum type="arabicPeriod"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Offer working families an option of free high quality child care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" name="Google Shape;89;p17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287" y="1070125"/>
            <a:ext cx="374382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i="1"/>
              <a:t>How?</a:t>
            </a:r>
            <a:endParaRPr sz="2700" i="1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4" b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A</a:t>
            </a:r>
            <a:endParaRPr sz="24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2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2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2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5200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ct val="82142"/>
              <a:buFont typeface="Georgia"/>
              <a:buChar char="●"/>
            </a:pPr>
            <a:r>
              <a:rPr lang="en" sz="5600" b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Academic Support</a:t>
            </a:r>
            <a:r>
              <a:rPr lang="en" sz="5200" b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1200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4" b="1" i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Hands on, theme based, interactve lessons in ELA, Math, Science &amp; Social Studies</a:t>
            </a:r>
            <a:endParaRPr sz="4004" b="1" i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7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Georgia"/>
              <a:buChar char="●"/>
            </a:pPr>
            <a:r>
              <a:rPr lang="en" sz="5604" b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Social Interactions with Peers</a:t>
            </a:r>
            <a:endParaRPr sz="52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4" b="1" i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Core competencies: Self-Management, Social Awareness, Relationship Skills, Self Awareness &amp; Responsible Decision Making</a:t>
            </a:r>
            <a:endParaRPr sz="4004" b="1" i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7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Georgia"/>
              <a:buChar char="●"/>
            </a:pPr>
            <a:r>
              <a:rPr lang="en" sz="5604" b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Recreation</a:t>
            </a:r>
            <a:endParaRPr sz="56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4" b="1" i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Physical activities  ie: Basketball, Gymnastics, Swimming, Sports, STEM activities.</a:t>
            </a:r>
            <a:r>
              <a:rPr lang="en" sz="4004" b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40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83F04"/>
              </a:buClr>
              <a:buSzPct val="89211"/>
              <a:buFont typeface="Georgia"/>
              <a:buChar char="●"/>
            </a:pPr>
            <a:r>
              <a:rPr lang="en" sz="5604" b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Quality Child Care</a:t>
            </a:r>
            <a:r>
              <a:rPr lang="en" sz="3204" b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32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4" b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" sz="4004" b="1" i="1">
                <a:solidFill>
                  <a:srgbClr val="783F04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4 locations, offered at no cost to families                          	8:30 am - 5:30 pm</a:t>
            </a:r>
            <a:endParaRPr sz="4004" b="1" i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4404"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783F04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8" name="Google Shape;98;p18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870" y="771850"/>
            <a:ext cx="416750" cy="4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Planning:</a:t>
            </a:r>
            <a:endParaRPr i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 circle of continuous improvement</a:t>
            </a:r>
            <a:endParaRPr/>
          </a:p>
        </p:txBody>
      </p:sp>
      <p:sp>
        <p:nvSpPr>
          <p:cNvPr id="104" name="Google Shape;104;p19" descr="fall/winter 2022 planning ordering and assembling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6" name="Google Shape;106;p19" descr="arrow pointing up"/>
          <p:cNvPicPr preferRelativeResize="0"/>
          <p:nvPr/>
        </p:nvPicPr>
        <p:blipFill rotWithShape="1">
          <a:blip r:embed="rId3">
            <a:alphaModFix/>
          </a:blip>
          <a:srcRect l="-23961" b="-23961"/>
          <a:stretch/>
        </p:blipFill>
        <p:spPr>
          <a:xfrm rot="721054" flipH="1">
            <a:off x="4723582" y="2442273"/>
            <a:ext cx="585360" cy="84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 descr="PD and Site February Vacation Academy staff survey&#10;"/>
          <p:cNvSpPr txBox="1"/>
          <p:nvPr/>
        </p:nvSpPr>
        <p:spPr>
          <a:xfrm>
            <a:off x="7230550" y="1674475"/>
            <a:ext cx="1242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PD and Site February Vacation Academy staff survey</a:t>
            </a:r>
            <a:endParaRPr sz="1100" dirty="0"/>
          </a:p>
        </p:txBody>
      </p:sp>
      <p:sp>
        <p:nvSpPr>
          <p:cNvPr id="109" name="Google Shape;109;p19" descr="March: revise based on feedback&#10;"/>
          <p:cNvSpPr txBox="1"/>
          <p:nvPr/>
        </p:nvSpPr>
        <p:spPr>
          <a:xfrm>
            <a:off x="6446025" y="3303375"/>
            <a:ext cx="14277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 dirty="0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March: revise based on feedback</a:t>
            </a:r>
            <a:endParaRPr sz="1100" dirty="0"/>
          </a:p>
        </p:txBody>
      </p:sp>
      <p:sp>
        <p:nvSpPr>
          <p:cNvPr id="110" name="Google Shape;110;p19" descr="PD and Site April Vacation Academy staff survey&#10;"/>
          <p:cNvSpPr txBox="1"/>
          <p:nvPr/>
        </p:nvSpPr>
        <p:spPr>
          <a:xfrm>
            <a:off x="4586475" y="3143450"/>
            <a:ext cx="1427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PD and Site April Vacation Academy staff survey</a:t>
            </a:r>
            <a:endParaRPr sz="1500" dirty="0"/>
          </a:p>
        </p:txBody>
      </p:sp>
      <p:sp>
        <p:nvSpPr>
          <p:cNvPr id="112" name="Google Shape;112;p19" descr="Fall/Winter 2022 planning ordering &amp; assembling&#10;"/>
          <p:cNvSpPr txBox="1"/>
          <p:nvPr/>
        </p:nvSpPr>
        <p:spPr>
          <a:xfrm>
            <a:off x="5816975" y="902675"/>
            <a:ext cx="1313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Fall/Winter 2022 planning ordering &amp; assembling</a:t>
            </a:r>
            <a:endParaRPr sz="1100" b="1" dirty="0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9" descr="Summer 2022 PLC/PD&#10;"/>
          <p:cNvSpPr txBox="1"/>
          <p:nvPr/>
        </p:nvSpPr>
        <p:spPr>
          <a:xfrm rot="1059">
            <a:off x="4498200" y="1716975"/>
            <a:ext cx="9738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 dirty="0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Summer 2022 PLC/PD</a:t>
            </a:r>
            <a:endParaRPr sz="1100" dirty="0"/>
          </a:p>
        </p:txBody>
      </p:sp>
      <p:pic>
        <p:nvPicPr>
          <p:cNvPr id="114" name="Google Shape;114;p19" descr="arrow point down"/>
          <p:cNvPicPr preferRelativeResize="0"/>
          <p:nvPr/>
        </p:nvPicPr>
        <p:blipFill rotWithShape="1">
          <a:blip r:embed="rId3">
            <a:alphaModFix/>
          </a:blip>
          <a:srcRect l="-22085" b="-22085"/>
          <a:stretch/>
        </p:blipFill>
        <p:spPr>
          <a:xfrm rot="9087757" flipH="1">
            <a:off x="7189021" y="956699"/>
            <a:ext cx="585359" cy="84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arrow pointing to left"/>
          <p:cNvPicPr preferRelativeResize="0"/>
          <p:nvPr/>
        </p:nvPicPr>
        <p:blipFill rotWithShape="1">
          <a:blip r:embed="rId3">
            <a:alphaModFix/>
          </a:blip>
          <a:srcRect l="-20221" b="-20221"/>
          <a:stretch/>
        </p:blipFill>
        <p:spPr>
          <a:xfrm rot="-7840071" flipH="1">
            <a:off x="7670395" y="2677897"/>
            <a:ext cx="585360" cy="84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 descr="arrow curving up to left"/>
          <p:cNvPicPr preferRelativeResize="0"/>
          <p:nvPr/>
        </p:nvPicPr>
        <p:blipFill rotWithShape="1">
          <a:blip r:embed="rId3">
            <a:alphaModFix/>
          </a:blip>
          <a:srcRect l="-19846" b="-19846"/>
          <a:stretch/>
        </p:blipFill>
        <p:spPr>
          <a:xfrm rot="-3348252" flipH="1">
            <a:off x="6052784" y="3401972"/>
            <a:ext cx="585360" cy="84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 descr="arrowing curving to the right"/>
          <p:cNvPicPr preferRelativeResize="0"/>
          <p:nvPr/>
        </p:nvPicPr>
        <p:blipFill rotWithShape="1">
          <a:blip r:embed="rId3">
            <a:alphaModFix/>
          </a:blip>
          <a:srcRect l="-20729" b="-20743"/>
          <a:stretch/>
        </p:blipFill>
        <p:spPr>
          <a:xfrm rot="4665400" flipH="1">
            <a:off x="5007645" y="1056611"/>
            <a:ext cx="585361" cy="84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 descr="letter 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158" y="2115671"/>
            <a:ext cx="494575" cy="52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Vacation Academy Teaching staff included:</a:t>
            </a:r>
            <a:endParaRPr i="1"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Teachers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Educational support personnel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And two assistant principals who taught to the delight of the students!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6" name="Google Shape;126;p20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287" y="1015200"/>
            <a:ext cx="374382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Teacher feedback</a:t>
            </a:r>
            <a:endParaRPr i="1"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Critical to the success of these partnerships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Vacation Academy evaluation surveys were used  as a vehicle to improve practice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4" name="Google Shape;134;p21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400" y="1175650"/>
            <a:ext cx="374382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result of teacher voice?</a:t>
            </a:r>
            <a:endParaRPr i="1"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Vacation Academy Professional Learning Community included in FY 2022 budget</a:t>
            </a:r>
            <a:endParaRPr sz="1600" b="1">
              <a:solidFill>
                <a:srgbClr val="783F0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Google Shape;142;p22" descr="letter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6150" y="1167600"/>
            <a:ext cx="374382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8713575" y="4757000"/>
            <a:ext cx="4659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cbf261-e971-4a38-83b4-d85e273e70b4">
      <Terms xmlns="http://schemas.microsoft.com/office/infopath/2007/PartnerControls"/>
    </lcf76f155ced4ddcb4097134ff3c332f>
    <TaxCatchAll xmlns="46f7fc10-315f-4884-8231-57a9c90b9c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D2FCE26A5CF42B73DB707666E1E83" ma:contentTypeVersion="14" ma:contentTypeDescription="Create a new document." ma:contentTypeScope="" ma:versionID="10ea5311db7e5690f8b8d4294ebdc2e5">
  <xsd:schema xmlns:xsd="http://www.w3.org/2001/XMLSchema" xmlns:xs="http://www.w3.org/2001/XMLSchema" xmlns:p="http://schemas.microsoft.com/office/2006/metadata/properties" xmlns:ns2="67cbf261-e971-4a38-83b4-d85e273e70b4" xmlns:ns3="46f7fc10-315f-4884-8231-57a9c90b9c56" targetNamespace="http://schemas.microsoft.com/office/2006/metadata/properties" ma:root="true" ma:fieldsID="f7fb3c1b8a94c6bf8850ab4510587630" ns2:_="" ns3:_="">
    <xsd:import namespace="67cbf261-e971-4a38-83b4-d85e273e70b4"/>
    <xsd:import namespace="46f7fc10-315f-4884-8231-57a9c90b9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bf261-e971-4a38-83b4-d85e273e7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7fc10-315f-4884-8231-57a9c90b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dfc3a5-e0cb-420d-bb1c-baaddc6e8637}" ma:internalName="TaxCatchAll" ma:showField="CatchAllData" ma:web="46f7fc10-315f-4884-8231-57a9c90b9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42A-E81B-49F9-9A5E-CE67AF4AF9B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7cbf261-e971-4a38-83b4-d85e273e70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6f7fc10-315f-4884-8231-57a9c90b9c5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955AA8-21BC-4834-BDF6-3286E49863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F06A4F-CC17-4617-91E1-4503BD068B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bf261-e971-4a38-83b4-d85e273e70b4"/>
    <ds:schemaRef ds:uri="46f7fc10-315f-4884-8231-57a9c90b9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558</Words>
  <Application>Microsoft Office PowerPoint</Application>
  <PresentationFormat>On-screen Show (16:9)</PresentationFormat>
  <Paragraphs>153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Georgia</vt:lpstr>
      <vt:lpstr>Simple Light</vt:lpstr>
      <vt:lpstr> Community Partnerships that Make a Difference   Haverhill Public Schools - Vacation Academies  Extended Learning Time   Funded by Title I </vt:lpstr>
      <vt:lpstr>               2020-2021  Haverhill Public Schools offered families three learning options</vt:lpstr>
      <vt:lpstr>February 2021 Vacation Academies were  launched </vt:lpstr>
      <vt:lpstr>The Goal?</vt:lpstr>
      <vt:lpstr>How?</vt:lpstr>
      <vt:lpstr>Planning: A circle of continuous improvement</vt:lpstr>
      <vt:lpstr>Vacation Academy Teaching staff included:</vt:lpstr>
      <vt:lpstr>Teacher feedback</vt:lpstr>
      <vt:lpstr>The result of teacher voice?</vt:lpstr>
      <vt:lpstr>Under leadership of a Lead Curriculum Supervisor</vt:lpstr>
      <vt:lpstr>Example of unit supply bin provided to each teacher</vt:lpstr>
      <vt:lpstr>Continuous Growth </vt:lpstr>
      <vt:lpstr>Budget </vt:lpstr>
      <vt:lpstr>Cost for HPS                   (Approximate)</vt:lpstr>
      <vt:lpstr>Haverhill Public Schools is grateful for the tremendous support from our community partners to work collaboratively and creatively to provide learning opportunities for all our students and support our families.</vt:lpstr>
      <vt:lpstr>A few words from our Community Partner </vt:lpstr>
      <vt:lpstr>Q and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Partnerships</dc:title>
  <dc:creator>DESE</dc:creator>
  <cp:lastModifiedBy>Zou, Dong (EOE)</cp:lastModifiedBy>
  <cp:revision>2</cp:revision>
  <dcterms:modified xsi:type="dcterms:W3CDTF">2022-11-09T18:34:30Z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9 2022 12:00AM</vt:lpwstr>
  </property>
</Properties>
</file>