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7010400" cy="9296400"/>
  <p:embeddedFontLst>
    <p:embeddedFont>
      <p:font typeface="Calibri" panose="020F0502020204030204" pitchFamily="34" charset="0"/>
      <p:regular r:id="rId30"/>
      <p:bold r:id="rId31"/>
      <p:italic r:id="rId32"/>
      <p:boldItalic r:id="rId33"/>
    </p:embeddedFont>
    <p:embeddedFont>
      <p:font typeface="Noto Sans" panose="020B0604020202020204" charset="0"/>
      <p:regular r:id="rId34"/>
    </p:embeddedFont>
    <p:embeddedFont>
      <p:font typeface="Quattrocento Sans" panose="020B0502050000020003"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66kP3QSIG65tYTPFHJNV6gCQ6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034CBA-2F6B-4587-AC38-BA8429FEC53E}" v="712" dt="2022-11-04T18:35:37.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4"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mplicit.harvard.edu/implicit/demo/background/faqs.html%23faq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owThisPolitics/videos/198513863485095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pfo.ubc.ca/2021/03/intersectionality-what-is-it-and-why-it-matt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 name="Google Shape;4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088c1f380_0_23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5" name="Google Shape;105;g7088c1f380_0_2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088c1f380_0_26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1" name="Google Shape;111;g7088c1f380_0_2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088c1f380_0_119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7088c1f380_0_119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80000"/>
              </a:lnSpc>
              <a:spcBef>
                <a:spcPts val="0"/>
              </a:spcBef>
              <a:spcAft>
                <a:spcPts val="0"/>
              </a:spcAft>
              <a:buSzPts val="1400"/>
              <a:buNone/>
            </a:pPr>
            <a:endParaRPr sz="1400">
              <a:solidFill>
                <a:schemeClr val="dk1"/>
              </a:solidFill>
            </a:endParaRPr>
          </a:p>
          <a:p>
            <a:pPr marL="0" lvl="0" indent="0" algn="l" rtl="0">
              <a:lnSpc>
                <a:spcPct val="80000"/>
              </a:lnSpc>
              <a:spcBef>
                <a:spcPts val="0"/>
              </a:spcBef>
              <a:spcAft>
                <a:spcPts val="0"/>
              </a:spcAft>
              <a:buSzPts val="1400"/>
              <a:buNone/>
            </a:pPr>
            <a:endParaRPr sz="1400">
              <a:solidFill>
                <a:schemeClr val="dk1"/>
              </a:solidFill>
            </a:endParaRPr>
          </a:p>
          <a:p>
            <a:pPr marL="0" lvl="0" indent="0" algn="l" rtl="0">
              <a:lnSpc>
                <a:spcPct val="80000"/>
              </a:lnSpc>
              <a:spcBef>
                <a:spcPts val="0"/>
              </a:spcBef>
              <a:spcAft>
                <a:spcPts val="0"/>
              </a:spcAft>
              <a:buSzPts val="1400"/>
              <a:buNone/>
            </a:pPr>
            <a:r>
              <a:rPr lang="en-US" sz="1400">
                <a:solidFill>
                  <a:schemeClr val="dk1"/>
                </a:solidFill>
              </a:rPr>
              <a:t>Implicit bias or social cognition, is the process by which the brain uses "</a:t>
            </a:r>
            <a:r>
              <a:rPr lang="en-US" sz="1400" b="1">
                <a:solidFill>
                  <a:srgbClr val="48365A"/>
                </a:solidFill>
              </a:rPr>
              <a:t>mental associations </a:t>
            </a:r>
            <a:r>
              <a:rPr lang="en-US" sz="1400">
                <a:solidFill>
                  <a:schemeClr val="dk1"/>
                </a:solidFill>
              </a:rPr>
              <a:t>that are so </a:t>
            </a:r>
            <a:r>
              <a:rPr lang="en-US" sz="1400" b="1">
                <a:solidFill>
                  <a:srgbClr val="48365A"/>
                </a:solidFill>
              </a:rPr>
              <a:t>well-established</a:t>
            </a:r>
            <a:r>
              <a:rPr lang="en-US" sz="1400">
                <a:solidFill>
                  <a:schemeClr val="dk1"/>
                </a:solidFill>
              </a:rPr>
              <a:t> as to operate without awareness, without intention, or without control."</a:t>
            </a:r>
            <a:r>
              <a:rPr lang="en-US" sz="1400">
                <a:solidFill>
                  <a:schemeClr val="dk1"/>
                </a:solidFill>
                <a:latin typeface="Calibri"/>
                <a:ea typeface="Calibri"/>
                <a:cs typeface="Calibri"/>
                <a:sym typeface="Calibri"/>
              </a:rPr>
              <a:t>Source: </a:t>
            </a:r>
            <a:r>
              <a:rPr lang="en-US" sz="14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Project Implicit, Harvard University </a:t>
            </a:r>
            <a:endParaRPr sz="1400"/>
          </a:p>
          <a:p>
            <a:pPr marL="0" lvl="0" indent="0" algn="l" rtl="0">
              <a:lnSpc>
                <a:spcPct val="80000"/>
              </a:lnSpc>
              <a:spcBef>
                <a:spcPts val="0"/>
              </a:spcBef>
              <a:spcAft>
                <a:spcPts val="0"/>
              </a:spcAft>
              <a:buSzPts val="1400"/>
              <a:buNone/>
            </a:pPr>
            <a:endParaRPr sz="1400"/>
          </a:p>
          <a:p>
            <a:pPr marL="228600" lvl="0" indent="-177800" algn="l" rtl="0">
              <a:lnSpc>
                <a:spcPct val="90000"/>
              </a:lnSpc>
              <a:spcBef>
                <a:spcPts val="0"/>
              </a:spcBef>
              <a:spcAft>
                <a:spcPts val="0"/>
              </a:spcAft>
              <a:buClr>
                <a:srgbClr val="9F2936"/>
              </a:buClr>
              <a:buSzPts val="1800"/>
              <a:buChar char="•"/>
            </a:pPr>
            <a:r>
              <a:rPr lang="en-US" sz="1800">
                <a:solidFill>
                  <a:schemeClr val="dk1"/>
                </a:solidFill>
              </a:rPr>
              <a:t>Everyone has schema/implicit bias</a:t>
            </a:r>
            <a:endParaRPr sz="1800">
              <a:solidFill>
                <a:schemeClr val="dk1"/>
              </a:solidFill>
            </a:endParaRPr>
          </a:p>
          <a:p>
            <a:pPr marL="698500" lvl="1" indent="-215900" algn="l" rtl="0">
              <a:lnSpc>
                <a:spcPct val="90000"/>
              </a:lnSpc>
              <a:spcBef>
                <a:spcPts val="600"/>
              </a:spcBef>
              <a:spcAft>
                <a:spcPts val="0"/>
              </a:spcAft>
              <a:buClr>
                <a:srgbClr val="9F2936"/>
              </a:buClr>
              <a:buSzPts val="1800"/>
              <a:buChar char="•"/>
            </a:pPr>
            <a:r>
              <a:rPr lang="en-US" sz="1800">
                <a:solidFill>
                  <a:schemeClr val="dk1"/>
                </a:solidFill>
              </a:rPr>
              <a:t>a preference for a group (positive or negative) </a:t>
            </a:r>
            <a:endParaRPr sz="1800">
              <a:solidFill>
                <a:schemeClr val="dk1"/>
              </a:solidFill>
            </a:endParaRPr>
          </a:p>
          <a:p>
            <a:pPr marL="698500" lvl="1" indent="-215900" algn="l" rtl="0">
              <a:lnSpc>
                <a:spcPct val="90000"/>
              </a:lnSpc>
              <a:spcBef>
                <a:spcPts val="600"/>
              </a:spcBef>
              <a:spcAft>
                <a:spcPts val="0"/>
              </a:spcAft>
              <a:buClr>
                <a:srgbClr val="9F2936"/>
              </a:buClr>
              <a:buSzPts val="1800"/>
              <a:buChar char="•"/>
            </a:pPr>
            <a:r>
              <a:rPr lang="en-US" sz="1800">
                <a:solidFill>
                  <a:schemeClr val="dk1"/>
                </a:solidFill>
              </a:rPr>
              <a:t>often operating outside our awareness</a:t>
            </a:r>
            <a:endParaRPr sz="1800">
              <a:solidFill>
                <a:schemeClr val="dk1"/>
              </a:solidFill>
            </a:endParaRPr>
          </a:p>
          <a:p>
            <a:pPr marL="698500" lvl="1" indent="-215900" algn="l" rtl="0">
              <a:lnSpc>
                <a:spcPct val="90000"/>
              </a:lnSpc>
              <a:spcBef>
                <a:spcPts val="600"/>
              </a:spcBef>
              <a:spcAft>
                <a:spcPts val="0"/>
              </a:spcAft>
              <a:buClr>
                <a:srgbClr val="9F2936"/>
              </a:buClr>
              <a:buSzPts val="1800"/>
              <a:buChar char="•"/>
            </a:pPr>
            <a:r>
              <a:rPr lang="en-US" sz="1800">
                <a:solidFill>
                  <a:schemeClr val="dk1"/>
                </a:solidFill>
              </a:rPr>
              <a:t>based on stereotypes and attitudes we hold </a:t>
            </a:r>
            <a:endParaRPr sz="1800">
              <a:solidFill>
                <a:schemeClr val="dk1"/>
              </a:solidFill>
            </a:endParaRPr>
          </a:p>
          <a:p>
            <a:pPr marL="698500" lvl="1" indent="-215900" algn="l" rtl="0">
              <a:lnSpc>
                <a:spcPct val="90000"/>
              </a:lnSpc>
              <a:spcBef>
                <a:spcPts val="600"/>
              </a:spcBef>
              <a:spcAft>
                <a:spcPts val="0"/>
              </a:spcAft>
              <a:buClr>
                <a:srgbClr val="9F2936"/>
              </a:buClr>
              <a:buSzPts val="1800"/>
              <a:buChar char="•"/>
            </a:pPr>
            <a:r>
              <a:rPr lang="en-US" sz="1800">
                <a:solidFill>
                  <a:schemeClr val="dk1"/>
                </a:solidFill>
              </a:rPr>
              <a:t>that tend to develop early in life and </a:t>
            </a:r>
            <a:endParaRPr sz="1800">
              <a:solidFill>
                <a:schemeClr val="dk1"/>
              </a:solidFill>
            </a:endParaRPr>
          </a:p>
          <a:p>
            <a:pPr marL="698500" lvl="1" indent="-215900" algn="l" rtl="0">
              <a:lnSpc>
                <a:spcPct val="90000"/>
              </a:lnSpc>
              <a:spcBef>
                <a:spcPts val="600"/>
              </a:spcBef>
              <a:spcAft>
                <a:spcPts val="0"/>
              </a:spcAft>
              <a:buClr>
                <a:srgbClr val="9F2936"/>
              </a:buClr>
              <a:buSzPts val="1800"/>
              <a:buChar char="•"/>
            </a:pPr>
            <a:r>
              <a:rPr lang="en-US" sz="1800">
                <a:solidFill>
                  <a:schemeClr val="dk1"/>
                </a:solidFill>
              </a:rPr>
              <a:t>tend to strengthen over time</a:t>
            </a:r>
            <a:endParaRPr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088c1f380_0_28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7" name="Google Shape;127;g7088c1f380_0_2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088c1f380_0_32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7088c1f380_0_3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088c1f380_0_31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0" name="Google Shape;140;g7088c1f380_0_3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088c1f380_0_3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8" name="Google Shape;148;g7088c1f380_0_3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088c1f380_0_30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5" name="Google Shape;155;g7088c1f380_0_3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088c1f380_0_29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1" name="Google Shape;161;g7088c1f380_0_29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088c1f380_0_3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SzPts val="1400"/>
              <a:buNone/>
            </a:pPr>
            <a:r>
              <a:rPr lang="en-US" sz="1400" b="1" u="sng">
                <a:solidFill>
                  <a:srgbClr val="0000FF"/>
                </a:solidFill>
                <a:hlinkClick r:id="rId3">
                  <a:extLst>
                    <a:ext uri="{A12FA001-AC4F-418D-AE19-62706E023703}">
                      <ahyp:hlinkClr xmlns:ahyp="http://schemas.microsoft.com/office/drawing/2018/hyperlinkcolor" val="tx"/>
                    </a:ext>
                  </a:extLst>
                </a:hlinkClick>
              </a:rPr>
              <a:t>https://www.facebook.com/NowThisPolitics/videos/1985138634850950/</a:t>
            </a:r>
            <a:r>
              <a:rPr lang="en-US" sz="1400" b="1">
                <a:solidFill>
                  <a:srgbClr val="0000FF"/>
                </a:solidFill>
              </a:rPr>
              <a:t> </a:t>
            </a:r>
            <a:endParaRPr sz="1400" b="1">
              <a:solidFill>
                <a:srgbClr val="0000FF"/>
              </a:solidFill>
            </a:endParaRPr>
          </a:p>
          <a:p>
            <a:pPr marL="0" lvl="0" indent="0" algn="l" rtl="0">
              <a:lnSpc>
                <a:spcPct val="90000"/>
              </a:lnSpc>
              <a:spcBef>
                <a:spcPts val="0"/>
              </a:spcBef>
              <a:spcAft>
                <a:spcPts val="0"/>
              </a:spcAft>
              <a:buSzPts val="1400"/>
              <a:buNone/>
            </a:pPr>
            <a:endParaRPr sz="1400">
              <a:solidFill>
                <a:srgbClr val="000000"/>
              </a:solidFill>
            </a:endParaRPr>
          </a:p>
          <a:p>
            <a:pPr marL="0" lvl="0" indent="0" algn="l" rtl="0">
              <a:lnSpc>
                <a:spcPct val="90000"/>
              </a:lnSpc>
              <a:spcBef>
                <a:spcPts val="0"/>
              </a:spcBef>
              <a:spcAft>
                <a:spcPts val="0"/>
              </a:spcAft>
              <a:buSzPts val="1400"/>
              <a:buNone/>
            </a:pPr>
            <a:r>
              <a:rPr lang="en-US" sz="1400">
                <a:solidFill>
                  <a:srgbClr val="000000"/>
                </a:solidFill>
              </a:rPr>
              <a:t>Example of how to intervene on bias…. How to start working with bias more consciously...</a:t>
            </a:r>
            <a:endParaRPr sz="1400">
              <a:solidFill>
                <a:srgbClr val="000000"/>
              </a:solidFill>
            </a:endParaRPr>
          </a:p>
          <a:p>
            <a:pPr marL="0" lvl="0" indent="0" algn="l" rtl="0">
              <a:lnSpc>
                <a:spcPct val="90000"/>
              </a:lnSpc>
              <a:spcBef>
                <a:spcPts val="0"/>
              </a:spcBef>
              <a:spcAft>
                <a:spcPts val="0"/>
              </a:spcAft>
              <a:buSzPts val="1400"/>
              <a:buNone/>
            </a:pPr>
            <a:endParaRPr sz="1800">
              <a:solidFill>
                <a:srgbClr val="000000"/>
              </a:solidFill>
            </a:endParaRPr>
          </a:p>
          <a:p>
            <a:pPr marL="0" lvl="0" indent="0" algn="l" rtl="0">
              <a:lnSpc>
                <a:spcPct val="90000"/>
              </a:lnSpc>
              <a:spcBef>
                <a:spcPts val="0"/>
              </a:spcBef>
              <a:spcAft>
                <a:spcPts val="0"/>
              </a:spcAft>
              <a:buSzPts val="1400"/>
              <a:buNone/>
            </a:pPr>
            <a:r>
              <a:rPr lang="en-US" sz="1800">
                <a:solidFill>
                  <a:srgbClr val="000000"/>
                </a:solidFill>
              </a:rPr>
              <a:t>New England Journal of Medicine: “Black women have the worst health outcomes related to heart attacks because they aren’t listened to.”</a:t>
            </a:r>
            <a:endParaRPr sz="1800">
              <a:solidFill>
                <a:srgbClr val="000000"/>
              </a:solidFill>
            </a:endParaRPr>
          </a:p>
          <a:p>
            <a:pPr marL="0" lvl="0" indent="0" algn="l" rtl="0">
              <a:lnSpc>
                <a:spcPct val="90000"/>
              </a:lnSpc>
              <a:spcBef>
                <a:spcPts val="0"/>
              </a:spcBef>
              <a:spcAft>
                <a:spcPts val="0"/>
              </a:spcAft>
              <a:buSzPts val="1400"/>
              <a:buNone/>
            </a:pPr>
            <a:endParaRPr sz="1800">
              <a:solidFill>
                <a:srgbClr val="000000"/>
              </a:solidFill>
            </a:endParaRPr>
          </a:p>
          <a:p>
            <a:pPr marL="0" lvl="0" indent="0" algn="l" rtl="0">
              <a:lnSpc>
                <a:spcPct val="90000"/>
              </a:lnSpc>
              <a:spcBef>
                <a:spcPts val="0"/>
              </a:spcBef>
              <a:spcAft>
                <a:spcPts val="0"/>
              </a:spcAft>
              <a:buSzPts val="1400"/>
              <a:buNone/>
            </a:pPr>
            <a:r>
              <a:rPr lang="en-US" sz="1800" b="1">
                <a:solidFill>
                  <a:srgbClr val="000000"/>
                </a:solidFill>
              </a:rPr>
              <a:t>DEBRIEF QUESTION: What strategies to interrupt bias did you hear?</a:t>
            </a:r>
            <a:endParaRPr sz="1800" b="1">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a:p>
            <a:pPr marL="0" lvl="0" indent="0" algn="l" rtl="0">
              <a:lnSpc>
                <a:spcPct val="100000"/>
              </a:lnSpc>
              <a:spcBef>
                <a:spcPts val="0"/>
              </a:spcBef>
              <a:spcAft>
                <a:spcPts val="0"/>
              </a:spcAft>
              <a:buSzPts val="1400"/>
              <a:buNone/>
            </a:pPr>
            <a:endParaRPr/>
          </a:p>
        </p:txBody>
      </p:sp>
      <p:sp>
        <p:nvSpPr>
          <p:cNvPr id="171" name="Google Shape;171;g7088c1f380_0_3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088c1f380_0_2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7088c1f380_0_2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sz="1400"/>
              <a:t>ALBERT</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088c1f380_0_35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8" name="Google Shape;178;g7088c1f380_0_3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088c1f380_0_36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g7088c1f380_0_3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088c1f380_0_3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1" name="Google Shape;191;g7088c1f380_0_3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088c1f380_0_148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7088c1f380_0_148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088c1f380_0_34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g7088c1f380_0_3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088c1f380_0_9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7088c1f380_0_9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088c1f380_0_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8" name="Google Shape;68;g7088c1f380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088c1f380_0_1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5" name="Google Shape;75;g7088c1f380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088c1f380_0_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1" name="Google Shape;81;g7088c1f380_0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088c1f380_0_2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7" name="Google Shape;87;g7088c1f380_0_2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088c1f380_0_2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3" name="Google Shape;93;g7088c1f380_0_2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cf138c25a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cf138c25a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69900" lvl="0" indent="-241300" algn="l" rtl="0">
              <a:lnSpc>
                <a:spcPct val="115000"/>
              </a:lnSpc>
              <a:spcBef>
                <a:spcPts val="0"/>
              </a:spcBef>
              <a:spcAft>
                <a:spcPts val="0"/>
              </a:spcAft>
              <a:buClr>
                <a:schemeClr val="dk1"/>
              </a:buClr>
              <a:buSzPts val="1400"/>
              <a:buNone/>
            </a:pPr>
            <a:r>
              <a:rPr lang="en-US">
                <a:solidFill>
                  <a:schemeClr val="dk1"/>
                </a:solidFill>
              </a:rPr>
              <a:t>Some of our identities fit closer to the center and some are further out</a:t>
            </a:r>
            <a:endParaRPr>
              <a:solidFill>
                <a:schemeClr val="dk1"/>
              </a:solidFill>
            </a:endParaRPr>
          </a:p>
          <a:p>
            <a:pPr marL="469900" lvl="0" indent="-241300" algn="l" rtl="0">
              <a:lnSpc>
                <a:spcPct val="115000"/>
              </a:lnSpc>
              <a:spcBef>
                <a:spcPts val="0"/>
              </a:spcBef>
              <a:spcAft>
                <a:spcPts val="0"/>
              </a:spcAft>
              <a:buClr>
                <a:schemeClr val="dk1"/>
              </a:buClr>
              <a:buSzPts val="1400"/>
              <a:buNone/>
            </a:pPr>
            <a:r>
              <a:rPr lang="en-US">
                <a:solidFill>
                  <a:schemeClr val="dk1"/>
                </a:solidFill>
              </a:rPr>
              <a:t>This has a lot to do with how we’ve experienced socialization and oppression in schools and our life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Image from : </a:t>
            </a:r>
            <a:r>
              <a:rPr lang="en-US" u="sng">
                <a:solidFill>
                  <a:schemeClr val="hlink"/>
                </a:solidFill>
                <a:hlinkClick r:id="rId3"/>
              </a:rPr>
              <a:t>https://vpfo.ubc.ca/2021/03/intersectionality-what-is-it-and-why-it-matters/</a:t>
            </a:r>
            <a:r>
              <a:rPr lang="en-US">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*Continuum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*Intersectionality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*Language for identities – “queer”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2 takeaways: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 very many dimensions of being human around which we can experience oppression that we internalize and enact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*People whose identities sit closer to the center experience the world very differently than people whose identities move toward the margins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3" name="Google Shape;13;p4"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4" name="Google Shape;14;p4"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5" name="Google Shape;15;p4"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 name="Google Shape;16;p4"/>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type="tx">
  <p:cSld name="TITLE_AND_BODY">
    <p:spTree>
      <p:nvGrpSpPr>
        <p:cNvPr id="1" name="Shape 18"/>
        <p:cNvGrpSpPr/>
        <p:nvPr/>
      </p:nvGrpSpPr>
      <p:grpSpPr>
        <a:xfrm>
          <a:off x="0" y="0"/>
          <a:ext cx="0" cy="0"/>
          <a:chOff x="0" y="0"/>
          <a:chExt cx="0" cy="0"/>
        </a:xfrm>
      </p:grpSpPr>
      <p:sp>
        <p:nvSpPr>
          <p:cNvPr id="19" name="Google Shape;19;g7088c1f380_0_98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7088c1f380_0_98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a:lvl1pPr>
            <a:lvl2pPr marL="914400" lvl="1" indent="-406400" algn="l">
              <a:lnSpc>
                <a:spcPct val="90000"/>
              </a:lnSpc>
              <a:spcBef>
                <a:spcPts val="500"/>
              </a:spcBef>
              <a:spcAft>
                <a:spcPts val="0"/>
              </a:spcAft>
              <a:buSzPts val="2800"/>
              <a:buChar char="o"/>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 name="Google Shape;21;g7088c1f380_0_98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p:cSld name="Text-one column bullet points">
    <p:spTree>
      <p:nvGrpSpPr>
        <p:cNvPr id="1" name="Shape 22"/>
        <p:cNvGrpSpPr/>
        <p:nvPr/>
      </p:nvGrpSpPr>
      <p:grpSpPr>
        <a:xfrm>
          <a:off x="0" y="0"/>
          <a:ext cx="0" cy="0"/>
          <a:chOff x="0" y="0"/>
          <a:chExt cx="0" cy="0"/>
        </a:xfrm>
      </p:grpSpPr>
      <p:pic>
        <p:nvPicPr>
          <p:cNvPr id="23" name="Google Shape;2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5" name="Google Shape;25;p5"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5"/>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200" b="0" i="0" u="none" strike="noStrike" cap="none">
              <a:solidFill>
                <a:srgbClr val="8A8FA0"/>
              </a:solidFill>
              <a:latin typeface="Quattrocento Sans"/>
              <a:ea typeface="Quattrocento Sans"/>
              <a:cs typeface="Quattrocento Sans"/>
              <a:sym typeface="Quattrocento Sans"/>
            </a:endParaRPr>
          </a:p>
        </p:txBody>
      </p:sp>
      <p:sp>
        <p:nvSpPr>
          <p:cNvPr id="29" name="Google Shape;29;p5"/>
          <p:cNvSpPr txBox="1">
            <a:spLocks noGrp="1"/>
          </p:cNvSpPr>
          <p:nvPr>
            <p:ph type="title"/>
          </p:nvPr>
        </p:nvSpPr>
        <p:spPr>
          <a:xfrm>
            <a:off x="838200" y="365126"/>
            <a:ext cx="10515600" cy="6386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CUSTOM_16">
    <p:spTree>
      <p:nvGrpSpPr>
        <p:cNvPr id="1" name="Shape 30"/>
        <p:cNvGrpSpPr/>
        <p:nvPr/>
      </p:nvGrpSpPr>
      <p:grpSpPr>
        <a:xfrm>
          <a:off x="0" y="0"/>
          <a:ext cx="0" cy="0"/>
          <a:chOff x="0" y="0"/>
          <a:chExt cx="0" cy="0"/>
        </a:xfrm>
      </p:grpSpPr>
      <p:sp>
        <p:nvSpPr>
          <p:cNvPr id="31" name="Google Shape;31;g7088c1f380_0_832"/>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7088c1f380_0_832"/>
          <p:cNvSpPr txBox="1"/>
          <p:nvPr/>
        </p:nvSpPr>
        <p:spPr>
          <a:xfrm>
            <a:off x="415600" y="593367"/>
            <a:ext cx="113607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33" name="Google Shape;33;g7088c1f380_0_832"/>
          <p:cNvSpPr txBo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rgbClr val="595959"/>
              </a:solidFill>
              <a:latin typeface="Arial"/>
              <a:ea typeface="Arial"/>
              <a:cs typeface="Arial"/>
              <a:sym typeface="Arial"/>
            </a:endParaRPr>
          </a:p>
        </p:txBody>
      </p:sp>
      <p:sp>
        <p:nvSpPr>
          <p:cNvPr id="34" name="Google Shape;34;g7088c1f380_0_832"/>
          <p:cNvSpPr txBox="1">
            <a:spLocks noGrp="1"/>
          </p:cNvSpPr>
          <p:nvPr>
            <p:ph type="body" idx="1"/>
          </p:nvPr>
        </p:nvSpPr>
        <p:spPr>
          <a:xfrm>
            <a:off x="415600" y="1455025"/>
            <a:ext cx="11360700" cy="47184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a:lvl1pPr>
            <a:lvl2pPr marL="914400" lvl="1" indent="-406400" algn="l">
              <a:lnSpc>
                <a:spcPct val="90000"/>
              </a:lnSpc>
              <a:spcBef>
                <a:spcPts val="500"/>
              </a:spcBef>
              <a:spcAft>
                <a:spcPts val="0"/>
              </a:spcAft>
              <a:buSzPts val="2800"/>
              <a:buChar char="o"/>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g7088c1f380_0_832"/>
          <p:cNvSpPr txBox="1">
            <a:spLocks noGrp="1"/>
          </p:cNvSpPr>
          <p:nvPr>
            <p:ph type="sldNum" idx="12"/>
          </p:nvPr>
        </p:nvSpPr>
        <p:spPr>
          <a:xfrm>
            <a:off x="11409045" y="6333134"/>
            <a:ext cx="731700" cy="525000"/>
          </a:xfrm>
          <a:prstGeom prst="rect">
            <a:avLst/>
          </a:prstGeom>
          <a:solidFill>
            <a:srgbClr val="BC5928"/>
          </a:solid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CUSTOM_15">
    <p:spTree>
      <p:nvGrpSpPr>
        <p:cNvPr id="1" name="Shape 36"/>
        <p:cNvGrpSpPr/>
        <p:nvPr/>
      </p:nvGrpSpPr>
      <p:grpSpPr>
        <a:xfrm>
          <a:off x="0" y="0"/>
          <a:ext cx="0" cy="0"/>
          <a:chOff x="0" y="0"/>
          <a:chExt cx="0" cy="0"/>
        </a:xfrm>
      </p:grpSpPr>
      <p:sp>
        <p:nvSpPr>
          <p:cNvPr id="37" name="Google Shape;37;g7088c1f380_0_1334"/>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7088c1f380_0_1334"/>
          <p:cNvSpPr txBox="1"/>
          <p:nvPr/>
        </p:nvSpPr>
        <p:spPr>
          <a:xfrm>
            <a:off x="415600" y="593367"/>
            <a:ext cx="113607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39" name="Google Shape;39;g7088c1f380_0_1334"/>
          <p:cNvSpPr txBox="1"/>
          <p:nvPr/>
        </p:nvSpPr>
        <p:spPr>
          <a:xfrm>
            <a:off x="415600" y="1536633"/>
            <a:ext cx="53331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0" name="Google Shape;40;g7088c1f380_0_1334"/>
          <p:cNvSpPr txBox="1"/>
          <p:nvPr/>
        </p:nvSpPr>
        <p:spPr>
          <a:xfrm>
            <a:off x="6443200" y="1536633"/>
            <a:ext cx="53331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41" name="Google Shape;41;g7088c1f380_0_1334"/>
          <p:cNvSpPr txBox="1">
            <a:spLocks noGrp="1"/>
          </p:cNvSpPr>
          <p:nvPr>
            <p:ph type="body" idx="1"/>
          </p:nvPr>
        </p:nvSpPr>
        <p:spPr>
          <a:xfrm>
            <a:off x="468933" y="1509350"/>
            <a:ext cx="53331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a:lvl1pPr>
            <a:lvl2pPr marL="914400" lvl="1" indent="-406400" algn="l">
              <a:lnSpc>
                <a:spcPct val="90000"/>
              </a:lnSpc>
              <a:spcBef>
                <a:spcPts val="500"/>
              </a:spcBef>
              <a:spcAft>
                <a:spcPts val="0"/>
              </a:spcAft>
              <a:buSzPts val="2800"/>
              <a:buChar char="o"/>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2" name="Google Shape;42;g7088c1f380_0_1334"/>
          <p:cNvSpPr txBox="1">
            <a:spLocks noGrp="1"/>
          </p:cNvSpPr>
          <p:nvPr>
            <p:ph type="body" idx="2"/>
          </p:nvPr>
        </p:nvSpPr>
        <p:spPr>
          <a:xfrm>
            <a:off x="6338300" y="1509350"/>
            <a:ext cx="53331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a:lvl1pPr>
            <a:lvl2pPr marL="914400" lvl="1" indent="-406400" algn="l">
              <a:lnSpc>
                <a:spcPct val="90000"/>
              </a:lnSpc>
              <a:spcBef>
                <a:spcPts val="500"/>
              </a:spcBef>
              <a:spcAft>
                <a:spcPts val="0"/>
              </a:spcAft>
              <a:buSzPts val="2800"/>
              <a:buChar char="o"/>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3" name="Google Shape;43;g7088c1f380_0_1334"/>
          <p:cNvSpPr txBox="1">
            <a:spLocks noGrp="1"/>
          </p:cNvSpPr>
          <p:nvPr>
            <p:ph type="sldNum" idx="12"/>
          </p:nvPr>
        </p:nvSpPr>
        <p:spPr>
          <a:xfrm>
            <a:off x="11409045" y="6333134"/>
            <a:ext cx="731700" cy="525000"/>
          </a:xfrm>
          <a:prstGeom prst="rect">
            <a:avLst/>
          </a:prstGeom>
          <a:solidFill>
            <a:srgbClr val="BC5928"/>
          </a:solid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open?id=1-VE2M3T9b3FzZK1yz_U-38o27zgfDhJ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NowThisPolitics/videos/198513863485095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8wQocQc779nlwJe9GPFlJTbjYwFPpHIG/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llaborative.org/staff/albert-mussad-ph-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ollaborativ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000" b="1">
                <a:solidFill>
                  <a:srgbClr val="FFFFFF"/>
                </a:solidFill>
                <a:latin typeface="Arial"/>
                <a:ea typeface="Arial"/>
                <a:cs typeface="Arial"/>
                <a:sym typeface="Arial"/>
              </a:rPr>
              <a:t>Culturally Responsive Practice in </a:t>
            </a:r>
            <a:endParaRPr sz="3000" b="1">
              <a:solidFill>
                <a:srgbClr val="FFFFFF"/>
              </a:solidFill>
              <a:latin typeface="Arial"/>
              <a:ea typeface="Arial"/>
              <a:cs typeface="Arial"/>
              <a:sym typeface="Arial"/>
            </a:endParaRPr>
          </a:p>
          <a:p>
            <a:pPr marL="0" lvl="0" indent="0" algn="l" rtl="0">
              <a:lnSpc>
                <a:spcPct val="100000"/>
              </a:lnSpc>
              <a:spcBef>
                <a:spcPts val="0"/>
              </a:spcBef>
              <a:spcAft>
                <a:spcPts val="0"/>
              </a:spcAft>
              <a:buSzPts val="4000"/>
              <a:buNone/>
            </a:pPr>
            <a:r>
              <a:rPr lang="en-US" sz="3000" b="1">
                <a:solidFill>
                  <a:srgbClr val="FFFFFF"/>
                </a:solidFill>
                <a:latin typeface="Arial"/>
                <a:ea typeface="Arial"/>
                <a:cs typeface="Arial"/>
                <a:sym typeface="Arial"/>
              </a:rPr>
              <a:t>Using </a:t>
            </a:r>
            <a:r>
              <a:rPr lang="en-US" sz="2800" b="1">
                <a:solidFill>
                  <a:srgbClr val="FFFFFF"/>
                </a:solidFill>
                <a:latin typeface="Arial"/>
                <a:ea typeface="Arial"/>
                <a:cs typeface="Arial"/>
                <a:sym typeface="Arial"/>
              </a:rPr>
              <a:t>Federal Grant Resources</a:t>
            </a:r>
            <a:endParaRPr>
              <a:solidFill>
                <a:srgbClr val="FFFFFF"/>
              </a:solidFill>
            </a:endParaRPr>
          </a:p>
        </p:txBody>
      </p:sp>
      <p:sp>
        <p:nvSpPr>
          <p:cNvPr id="49" name="Google Shape;49;p1"/>
          <p:cNvSpPr txBox="1">
            <a:spLocks noGrp="1"/>
          </p:cNvSpPr>
          <p:nvPr>
            <p:ph type="subTitle" idx="1"/>
          </p:nvPr>
        </p:nvSpPr>
        <p:spPr>
          <a:xfrm>
            <a:off x="5417389" y="3532362"/>
            <a:ext cx="6659592" cy="8262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200"/>
              <a:t>Federal Grant Programs Conference</a:t>
            </a:r>
            <a:endParaRPr sz="2200"/>
          </a:p>
          <a:p>
            <a:pPr marL="0" lvl="0" indent="0" algn="l" rtl="0">
              <a:lnSpc>
                <a:spcPct val="90000"/>
              </a:lnSpc>
              <a:spcBef>
                <a:spcPts val="1000"/>
              </a:spcBef>
              <a:spcAft>
                <a:spcPts val="0"/>
              </a:spcAft>
              <a:buSzPts val="2400"/>
              <a:buNone/>
            </a:pPr>
            <a:r>
              <a:rPr lang="en-US" sz="2200"/>
              <a:t>November 15, 2022</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g7088c1f380_0_238">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 name="Title 1">
            <a:extLst>
              <a:ext uri="{FF2B5EF4-FFF2-40B4-BE49-F238E27FC236}">
                <a16:creationId xmlns:a16="http://schemas.microsoft.com/office/drawing/2014/main" id="{9A83E245-3FB0-9274-44DB-0CCAF595832A}"/>
              </a:ext>
              <a:ext uri="{C183D7F6-B498-43B3-948B-1728B52AA6E4}">
                <adec:decorative xmlns:adec="http://schemas.microsoft.com/office/drawing/2017/decorative" val="1"/>
              </a:ext>
            </a:extLst>
          </p:cNvPr>
          <p:cNvSpPr>
            <a:spLocks noGrp="1"/>
          </p:cNvSpPr>
          <p:nvPr>
            <p:ph type="title"/>
          </p:nvPr>
        </p:nvSpPr>
        <p:spPr>
          <a:xfrm>
            <a:off x="3761874" y="3109684"/>
            <a:ext cx="10515600" cy="638632"/>
          </a:xfrm>
        </p:spPr>
        <p:txBody>
          <a:bodyPr/>
          <a:lstStyle/>
          <a:p>
            <a:pPr rtl="0"/>
            <a:r>
              <a:rPr lang="en-US" sz="4800" b="1" i="0">
                <a:solidFill>
                  <a:srgbClr val="000000"/>
                </a:solidFill>
                <a:effectLst/>
                <a:latin typeface="Arial" panose="020B0604020202020204" pitchFamily="34" charset="0"/>
                <a:ea typeface="Arial" panose="020B0604020202020204" pitchFamily="34" charset="0"/>
                <a:cs typeface="Arial" panose="020B0604020202020204" pitchFamily="34" charset="0"/>
              </a:rPr>
              <a:t>Implicit Bias</a:t>
            </a:r>
            <a:endParaRPr lang="en-US">
              <a:effectLst/>
            </a:endParaRP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7088c1f380_0_268">
            <a:extLst>
              <a:ext uri="{C183D7F6-B498-43B3-948B-1728B52AA6E4}">
                <adec:decorative xmlns:adec="http://schemas.microsoft.com/office/drawing/2017/decorative" val="1"/>
              </a:ext>
            </a:extLst>
          </p:cNvPr>
          <p:cNvSpPr txBox="1">
            <a:spLocks noGrp="1"/>
          </p:cNvSpPr>
          <p:nvPr>
            <p:ph type="body" idx="1"/>
          </p:nvPr>
        </p:nvSpPr>
        <p:spPr>
          <a:xfrm>
            <a:off x="415600" y="220133"/>
            <a:ext cx="11360700" cy="58717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3200"/>
              <a:buNone/>
            </a:pPr>
            <a:endParaRPr/>
          </a:p>
          <a:p>
            <a:pPr marL="228600" lvl="0" indent="0" algn="l" rtl="0">
              <a:lnSpc>
                <a:spcPct val="100000"/>
              </a:lnSpc>
              <a:spcBef>
                <a:spcPts val="0"/>
              </a:spcBef>
              <a:spcAft>
                <a:spcPts val="0"/>
              </a:spcAft>
              <a:buSzPts val="3200"/>
              <a:buNone/>
            </a:pPr>
            <a:endParaRPr>
              <a:solidFill>
                <a:srgbClr val="000000"/>
              </a:solidFill>
            </a:endParaRPr>
          </a:p>
          <a:p>
            <a:pPr marL="0" lvl="0" indent="0" algn="l" rtl="0">
              <a:lnSpc>
                <a:spcPct val="90000"/>
              </a:lnSpc>
              <a:spcBef>
                <a:spcPts val="0"/>
              </a:spcBef>
              <a:spcAft>
                <a:spcPts val="0"/>
              </a:spcAft>
              <a:buSzPts val="3200"/>
              <a:buNone/>
            </a:pPr>
            <a:r>
              <a:rPr lang="en-US" sz="4000" b="1">
                <a:solidFill>
                  <a:srgbClr val="000000"/>
                </a:solidFill>
                <a:latin typeface="Arial"/>
                <a:ea typeface="Arial"/>
                <a:cs typeface="Arial"/>
                <a:sym typeface="Arial"/>
              </a:rPr>
              <a:t>Cultural proficiency requires us to understand our own biases and how they are tied to privilege and even to societal inequalities, a commitment embedded in the principles of equity literacy.</a:t>
            </a:r>
            <a:endParaRPr sz="4000" b="1">
              <a:solidFill>
                <a:srgbClr val="000000"/>
              </a:solidFill>
              <a:latin typeface="Arial"/>
              <a:ea typeface="Arial"/>
              <a:cs typeface="Arial"/>
              <a:sym typeface="Arial"/>
            </a:endParaRPr>
          </a:p>
          <a:p>
            <a:pPr marL="0" lvl="0" indent="0" algn="l" rtl="0">
              <a:lnSpc>
                <a:spcPct val="90000"/>
              </a:lnSpc>
              <a:spcBef>
                <a:spcPts val="0"/>
              </a:spcBef>
              <a:spcAft>
                <a:spcPts val="0"/>
              </a:spcAft>
              <a:buSzPts val="3200"/>
              <a:buNone/>
            </a:pPr>
            <a:r>
              <a:rPr lang="en-US" sz="1400" b="1">
                <a:solidFill>
                  <a:schemeClr val="lt1"/>
                </a:solidFill>
                <a:latin typeface="Arial"/>
                <a:ea typeface="Arial"/>
                <a:cs typeface="Arial"/>
                <a:sym typeface="Arial"/>
              </a:rPr>
              <a:t>, Paul. 2018. </a:t>
            </a:r>
            <a:r>
              <a:rPr lang="en-US" sz="1400" b="1" i="1">
                <a:solidFill>
                  <a:schemeClr val="lt1"/>
                </a:solidFill>
                <a:latin typeface="Arial"/>
                <a:ea typeface="Arial"/>
                <a:cs typeface="Arial"/>
                <a:sym typeface="Arial"/>
              </a:rPr>
              <a:t>Reaching and Teaching Students in Poverty: Strategies for Erasing the Opportunity Gap</a:t>
            </a:r>
            <a:r>
              <a:rPr lang="en-US" sz="1400" b="1">
                <a:solidFill>
                  <a:schemeClr val="lt1"/>
                </a:solidFill>
                <a:latin typeface="Arial"/>
                <a:ea typeface="Arial"/>
                <a:cs typeface="Arial"/>
                <a:sym typeface="Arial"/>
              </a:rPr>
              <a:t>, p. 18. </a:t>
            </a:r>
            <a:endParaRPr sz="3000" b="1">
              <a:solidFill>
                <a:srgbClr val="000000"/>
              </a:solidFill>
              <a:latin typeface="Arial"/>
              <a:ea typeface="Arial"/>
              <a:cs typeface="Arial"/>
              <a:sym typeface="Arial"/>
            </a:endParaRPr>
          </a:p>
        </p:txBody>
      </p:sp>
      <p:sp>
        <p:nvSpPr>
          <p:cNvPr id="114" name="Google Shape;114;g7088c1f380_0_268">
            <a:extLst>
              <a:ext uri="{C183D7F6-B498-43B3-948B-1728B52AA6E4}">
                <adec:decorative xmlns:adec="http://schemas.microsoft.com/office/drawing/2017/decorative" val="1"/>
              </a:ext>
            </a:extLst>
          </p:cNvPr>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15" name="Google Shape;115;g7088c1f380_0_268">
            <a:extLst>
              <a:ext uri="{C183D7F6-B498-43B3-948B-1728B52AA6E4}">
                <adec:decorative xmlns:adec="http://schemas.microsoft.com/office/drawing/2017/decorative" val="1"/>
              </a:ext>
            </a:extLst>
          </p:cNvPr>
          <p:cNvSpPr txBox="1"/>
          <p:nvPr/>
        </p:nvSpPr>
        <p:spPr>
          <a:xfrm>
            <a:off x="462722" y="4952300"/>
            <a:ext cx="8195400" cy="95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Gorski, Paul. 2018. </a:t>
            </a:r>
            <a:r>
              <a:rPr lang="en-US" sz="1400" b="1" i="1" u="none" strike="noStrike" cap="none">
                <a:solidFill>
                  <a:srgbClr val="000000"/>
                </a:solidFill>
                <a:latin typeface="Arial"/>
                <a:ea typeface="Arial"/>
                <a:cs typeface="Arial"/>
                <a:sym typeface="Arial"/>
              </a:rPr>
              <a:t>Reaching and Teaching Students in Poverty: Strategies for Erasing the Opportunity Gap</a:t>
            </a:r>
            <a:r>
              <a:rPr lang="en-US" sz="1400" b="1" i="0" u="none" strike="noStrike" cap="none">
                <a:solidFill>
                  <a:srgbClr val="000000"/>
                </a:solidFill>
                <a:latin typeface="Arial"/>
                <a:ea typeface="Arial"/>
                <a:cs typeface="Arial"/>
                <a:sym typeface="Arial"/>
              </a:rPr>
              <a:t>, p. 18. </a:t>
            </a:r>
            <a:endParaRPr sz="1400" b="0" i="0" u="none" strike="noStrike" cap="none">
              <a:solidFill>
                <a:srgbClr val="0000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6E215836-0D58-8CB6-B7A2-9D1747399044}"/>
              </a:ext>
              <a:ext uri="{C183D7F6-B498-43B3-948B-1728B52AA6E4}">
                <adec:decorative xmlns:adec="http://schemas.microsoft.com/office/drawing/2017/decorative" val="1"/>
              </a:ext>
            </a:extLst>
          </p:cNvPr>
          <p:cNvSpPr>
            <a:spLocks noGrp="1"/>
          </p:cNvSpPr>
          <p:nvPr>
            <p:ph type="title"/>
          </p:nvPr>
        </p:nvSpPr>
        <p:spPr/>
        <p:txBody>
          <a:bodyPr/>
          <a:lstStyle/>
          <a:p>
            <a:r>
              <a:rPr lang="en-US">
                <a:solidFill>
                  <a:schemeClr val="bg1"/>
                </a:solidFill>
              </a:rPr>
              <a:t>Cultural Proficiency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7088c1f380_0_1199"/>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p>
            <a:pPr marL="508000" lvl="0" indent="-457200" algn="l" rtl="0">
              <a:lnSpc>
                <a:spcPct val="100000"/>
              </a:lnSpc>
              <a:spcBef>
                <a:spcPts val="600"/>
              </a:spcBef>
              <a:spcAft>
                <a:spcPts val="0"/>
              </a:spcAft>
              <a:buClr>
                <a:schemeClr val="accent2"/>
              </a:buClr>
              <a:buSzPts val="2800"/>
              <a:buChar char="•"/>
            </a:pPr>
            <a:r>
              <a:rPr lang="en-US" sz="2800">
                <a:solidFill>
                  <a:srgbClr val="000000"/>
                </a:solidFill>
              </a:rPr>
              <a:t>a </a:t>
            </a:r>
            <a:r>
              <a:rPr lang="en-US" sz="2800" b="1">
                <a:solidFill>
                  <a:srgbClr val="000000"/>
                </a:solidFill>
              </a:rPr>
              <a:t>preference </a:t>
            </a:r>
            <a:r>
              <a:rPr lang="en-US" sz="2800">
                <a:solidFill>
                  <a:srgbClr val="000000"/>
                </a:solidFill>
              </a:rPr>
              <a:t>for a group </a:t>
            </a:r>
            <a:endParaRPr sz="2800">
              <a:solidFill>
                <a:srgbClr val="000000"/>
              </a:solidFill>
            </a:endParaRPr>
          </a:p>
          <a:p>
            <a:pPr marL="508000" lvl="0" indent="-457200" algn="l" rtl="0">
              <a:lnSpc>
                <a:spcPct val="100000"/>
              </a:lnSpc>
              <a:spcBef>
                <a:spcPts val="1000"/>
              </a:spcBef>
              <a:spcAft>
                <a:spcPts val="0"/>
              </a:spcAft>
              <a:buClr>
                <a:schemeClr val="accent2"/>
              </a:buClr>
              <a:buSzPts val="2800"/>
              <a:buChar char="•"/>
            </a:pPr>
            <a:r>
              <a:rPr lang="en-US" sz="2800">
                <a:solidFill>
                  <a:srgbClr val="000000"/>
                </a:solidFill>
              </a:rPr>
              <a:t>operate </a:t>
            </a:r>
            <a:r>
              <a:rPr lang="en-US" sz="2800" b="1">
                <a:solidFill>
                  <a:srgbClr val="000000"/>
                </a:solidFill>
              </a:rPr>
              <a:t>outside </a:t>
            </a:r>
            <a:r>
              <a:rPr lang="en-US" sz="2800">
                <a:solidFill>
                  <a:srgbClr val="000000"/>
                </a:solidFill>
              </a:rPr>
              <a:t>our awareness</a:t>
            </a:r>
            <a:endParaRPr sz="2800">
              <a:solidFill>
                <a:srgbClr val="000000"/>
              </a:solidFill>
            </a:endParaRPr>
          </a:p>
          <a:p>
            <a:pPr marL="508000" lvl="0" indent="-457200" algn="l" rtl="0">
              <a:lnSpc>
                <a:spcPct val="100000"/>
              </a:lnSpc>
              <a:spcBef>
                <a:spcPts val="1000"/>
              </a:spcBef>
              <a:spcAft>
                <a:spcPts val="0"/>
              </a:spcAft>
              <a:buClr>
                <a:schemeClr val="accent2"/>
              </a:buClr>
              <a:buSzPts val="2800"/>
              <a:buChar char="•"/>
            </a:pPr>
            <a:r>
              <a:rPr lang="en-US" sz="2800">
                <a:solidFill>
                  <a:srgbClr val="000000"/>
                </a:solidFill>
              </a:rPr>
              <a:t>based on stereotypes and</a:t>
            </a:r>
            <a:br>
              <a:rPr lang="en-US" sz="2800">
                <a:solidFill>
                  <a:srgbClr val="000000"/>
                </a:solidFill>
              </a:rPr>
            </a:br>
            <a:r>
              <a:rPr lang="en-US" sz="2800">
                <a:solidFill>
                  <a:srgbClr val="000000"/>
                </a:solidFill>
              </a:rPr>
              <a:t>attitudes we hold </a:t>
            </a:r>
            <a:endParaRPr sz="2800">
              <a:solidFill>
                <a:srgbClr val="000000"/>
              </a:solidFill>
            </a:endParaRPr>
          </a:p>
          <a:p>
            <a:pPr marL="508000" lvl="0" indent="-457200" algn="l" rtl="0">
              <a:lnSpc>
                <a:spcPct val="100000"/>
              </a:lnSpc>
              <a:spcBef>
                <a:spcPts val="1000"/>
              </a:spcBef>
              <a:spcAft>
                <a:spcPts val="0"/>
              </a:spcAft>
              <a:buClr>
                <a:schemeClr val="accent2"/>
              </a:buClr>
              <a:buSzPts val="2800"/>
              <a:buChar char="•"/>
            </a:pPr>
            <a:r>
              <a:rPr lang="en-US" sz="2800">
                <a:solidFill>
                  <a:srgbClr val="000000"/>
                </a:solidFill>
              </a:rPr>
              <a:t>tend to </a:t>
            </a:r>
            <a:r>
              <a:rPr lang="en-US" sz="2800" b="1">
                <a:solidFill>
                  <a:srgbClr val="000000"/>
                </a:solidFill>
              </a:rPr>
              <a:t>develop early </a:t>
            </a:r>
            <a:r>
              <a:rPr lang="en-US" sz="2800">
                <a:solidFill>
                  <a:srgbClr val="000000"/>
                </a:solidFill>
              </a:rPr>
              <a:t>in life </a:t>
            </a:r>
            <a:endParaRPr sz="2800">
              <a:solidFill>
                <a:srgbClr val="000000"/>
              </a:solidFill>
            </a:endParaRPr>
          </a:p>
          <a:p>
            <a:pPr marL="508000" lvl="0" indent="-457200" algn="l" rtl="0">
              <a:lnSpc>
                <a:spcPct val="100000"/>
              </a:lnSpc>
              <a:spcBef>
                <a:spcPts val="1000"/>
              </a:spcBef>
              <a:spcAft>
                <a:spcPts val="0"/>
              </a:spcAft>
              <a:buClr>
                <a:schemeClr val="accent2"/>
              </a:buClr>
              <a:buSzPts val="2800"/>
              <a:buChar char="•"/>
            </a:pPr>
            <a:r>
              <a:rPr lang="en-US" sz="2800">
                <a:solidFill>
                  <a:srgbClr val="000000"/>
                </a:solidFill>
              </a:rPr>
              <a:t>tend to </a:t>
            </a:r>
            <a:r>
              <a:rPr lang="en-US" sz="2800" b="1">
                <a:solidFill>
                  <a:srgbClr val="000000"/>
                </a:solidFill>
              </a:rPr>
              <a:t>strengthen </a:t>
            </a:r>
            <a:r>
              <a:rPr lang="en-US" sz="2800">
                <a:solidFill>
                  <a:srgbClr val="000000"/>
                </a:solidFill>
              </a:rPr>
              <a:t>over time</a:t>
            </a:r>
            <a:endParaRPr sz="2800">
              <a:solidFill>
                <a:srgbClr val="000000"/>
              </a:solidFill>
            </a:endParaRPr>
          </a:p>
          <a:p>
            <a:pPr marL="508000" lvl="0" indent="-457200" algn="l" rtl="0">
              <a:lnSpc>
                <a:spcPct val="100000"/>
              </a:lnSpc>
              <a:spcBef>
                <a:spcPts val="1000"/>
              </a:spcBef>
              <a:spcAft>
                <a:spcPts val="0"/>
              </a:spcAft>
              <a:buClr>
                <a:schemeClr val="accent2"/>
              </a:buClr>
              <a:buSzPts val="2800"/>
              <a:buChar char="•"/>
            </a:pPr>
            <a:r>
              <a:rPr lang="en-US" sz="2800">
                <a:solidFill>
                  <a:srgbClr val="000000"/>
                </a:solidFill>
              </a:rPr>
              <a:t>are</a:t>
            </a:r>
            <a:r>
              <a:rPr lang="en-US" sz="2800" b="1">
                <a:solidFill>
                  <a:srgbClr val="000000"/>
                </a:solidFill>
              </a:rPr>
              <a:t> malleable</a:t>
            </a:r>
            <a:endParaRPr sz="2800" b="1">
              <a:solidFill>
                <a:srgbClr val="000000"/>
              </a:solidFill>
            </a:endParaRPr>
          </a:p>
          <a:p>
            <a:pPr marL="508000" lvl="0" indent="-457200" algn="l" rtl="0">
              <a:lnSpc>
                <a:spcPct val="100000"/>
              </a:lnSpc>
              <a:spcBef>
                <a:spcPts val="1000"/>
              </a:spcBef>
              <a:spcAft>
                <a:spcPts val="1000"/>
              </a:spcAft>
              <a:buClr>
                <a:schemeClr val="accent2"/>
              </a:buClr>
              <a:buSzPts val="2800"/>
              <a:buChar char="•"/>
            </a:pPr>
            <a:r>
              <a:rPr lang="en-US" sz="2800">
                <a:solidFill>
                  <a:srgbClr val="000000"/>
                </a:solidFill>
              </a:rPr>
              <a:t>often </a:t>
            </a:r>
            <a:r>
              <a:rPr lang="en-US" sz="2800" b="1">
                <a:solidFill>
                  <a:srgbClr val="000000"/>
                </a:solidFill>
              </a:rPr>
              <a:t>contradict</a:t>
            </a:r>
            <a:r>
              <a:rPr lang="en-US" sz="2800">
                <a:solidFill>
                  <a:srgbClr val="000000"/>
                </a:solidFill>
              </a:rPr>
              <a:t> our explicit values </a:t>
            </a:r>
            <a:endParaRPr sz="2800">
              <a:solidFill>
                <a:srgbClr val="000000"/>
              </a:solidFill>
            </a:endParaRPr>
          </a:p>
        </p:txBody>
      </p:sp>
      <p:sp>
        <p:nvSpPr>
          <p:cNvPr id="121" name="Google Shape;121;g7088c1f380_0_1199"/>
          <p:cNvSpPr txBox="1">
            <a:spLocks noGrp="1"/>
          </p:cNvSpPr>
          <p:nvPr>
            <p:ph type="title"/>
          </p:nvPr>
        </p:nvSpPr>
        <p:spPr>
          <a:xfrm>
            <a:off x="838200" y="228600"/>
            <a:ext cx="10515600" cy="81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solidFill>
                  <a:schemeClr val="lt1"/>
                </a:solidFill>
              </a:rPr>
              <a:t>What is Unconscious/Implicit Bias?</a:t>
            </a:r>
            <a:endParaRPr b="1">
              <a:solidFill>
                <a:schemeClr val="lt1"/>
              </a:solidFill>
            </a:endParaRPr>
          </a:p>
        </p:txBody>
      </p:sp>
      <p:sp>
        <p:nvSpPr>
          <p:cNvPr id="122" name="Google Shape;122;g7088c1f380_0_1199"/>
          <p:cNvSpPr txBox="1"/>
          <p:nvPr/>
        </p:nvSpPr>
        <p:spPr>
          <a:xfrm>
            <a:off x="7821333" y="1323536"/>
            <a:ext cx="3317700" cy="1919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Verdana"/>
              <a:buNone/>
            </a:pPr>
            <a:r>
              <a:rPr lang="en-US" sz="2400" b="1" i="0" u="sng" strike="noStrike" cap="none">
                <a:solidFill>
                  <a:srgbClr val="000000"/>
                </a:solidFill>
                <a:latin typeface="Arial"/>
                <a:ea typeface="Arial"/>
                <a:cs typeface="Arial"/>
                <a:sym typeface="Arial"/>
              </a:rPr>
              <a:t>Attitudes</a:t>
            </a: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Verdana"/>
              <a:buNone/>
            </a:pPr>
            <a:r>
              <a:rPr lang="en-US" sz="2400" b="0" i="0" u="none" strike="noStrike" cap="none">
                <a:solidFill>
                  <a:srgbClr val="000000"/>
                </a:solidFill>
                <a:latin typeface="Arial"/>
                <a:ea typeface="Arial"/>
                <a:cs typeface="Arial"/>
                <a:sym typeface="Arial"/>
              </a:rPr>
              <a:t>Evaluative feelings that are positive or negative</a:t>
            </a:r>
            <a:endParaRPr sz="2400" b="0" i="0" u="none" strike="noStrike" cap="none">
              <a:solidFill>
                <a:srgbClr val="000000"/>
              </a:solidFill>
              <a:latin typeface="Arial"/>
              <a:ea typeface="Arial"/>
              <a:cs typeface="Arial"/>
              <a:sym typeface="Arial"/>
            </a:endParaRPr>
          </a:p>
        </p:txBody>
      </p:sp>
      <p:sp>
        <p:nvSpPr>
          <p:cNvPr id="123" name="Google Shape;123;g7088c1f380_0_1199"/>
          <p:cNvSpPr txBox="1"/>
          <p:nvPr/>
        </p:nvSpPr>
        <p:spPr>
          <a:xfrm>
            <a:off x="7821333" y="3748367"/>
            <a:ext cx="3422100" cy="1919700"/>
          </a:xfrm>
          <a:prstGeom prst="rect">
            <a:avLst/>
          </a:prstGeom>
          <a:solidFill>
            <a:srgbClr val="527E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Verdana"/>
              <a:buNone/>
            </a:pPr>
            <a:r>
              <a:rPr lang="en-US" sz="2400" b="1" i="0" u="sng" strike="noStrike" cap="none">
                <a:solidFill>
                  <a:srgbClr val="000000"/>
                </a:solidFill>
                <a:latin typeface="Arial"/>
                <a:ea typeface="Arial"/>
                <a:cs typeface="Arial"/>
                <a:sym typeface="Arial"/>
              </a:rPr>
              <a:t>Stereotypes</a:t>
            </a: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Verdana"/>
              <a:buNone/>
            </a:pPr>
            <a:r>
              <a:rPr lang="en-US" sz="2400" b="0" i="0" u="none" strike="noStrike" cap="none">
                <a:solidFill>
                  <a:srgbClr val="000000"/>
                </a:solidFill>
                <a:latin typeface="Arial"/>
                <a:ea typeface="Arial"/>
                <a:cs typeface="Arial"/>
                <a:sym typeface="Arial"/>
              </a:rPr>
              <a:t>Traits we associate with a category</a:t>
            </a:r>
            <a:endParaRPr sz="2400" b="0" i="0" u="none" strike="noStrike" cap="none">
              <a:solidFill>
                <a:srgbClr val="000000"/>
              </a:solidFill>
              <a:latin typeface="Arial"/>
              <a:ea typeface="Arial"/>
              <a:cs typeface="Arial"/>
              <a:sym typeface="Arial"/>
            </a:endParaRPr>
          </a:p>
        </p:txBody>
      </p:sp>
      <p:sp>
        <p:nvSpPr>
          <p:cNvPr id="124" name="Google Shape;124;g7088c1f380_0_11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10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Effect transition="in" filter="fade">
                                      <p:cBhvr>
                                        <p:cTn id="12" dur="1000"/>
                                        <p:tgtEl>
                                          <p:spTgt spid="1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Effect transition="in" filter="fade">
                                      <p:cBhvr>
                                        <p:cTn id="17" dur="1000"/>
                                        <p:tgtEl>
                                          <p:spTgt spid="1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
                                            <p:txEl>
                                              <p:pRg st="3" end="3"/>
                                            </p:txEl>
                                          </p:spTgt>
                                        </p:tgtEl>
                                        <p:attrNameLst>
                                          <p:attrName>style.visibility</p:attrName>
                                        </p:attrNameLst>
                                      </p:cBhvr>
                                      <p:to>
                                        <p:strVal val="visible"/>
                                      </p:to>
                                    </p:set>
                                    <p:animEffect transition="in" filter="fade">
                                      <p:cBhvr>
                                        <p:cTn id="22" dur="1000"/>
                                        <p:tgtEl>
                                          <p:spTgt spid="1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xEl>
                                              <p:pRg st="4" end="4"/>
                                            </p:txEl>
                                          </p:spTgt>
                                        </p:tgtEl>
                                        <p:attrNameLst>
                                          <p:attrName>style.visibility</p:attrName>
                                        </p:attrNameLst>
                                      </p:cBhvr>
                                      <p:to>
                                        <p:strVal val="visible"/>
                                      </p:to>
                                    </p:set>
                                    <p:animEffect transition="in" filter="fade">
                                      <p:cBhvr>
                                        <p:cTn id="27" dur="1000"/>
                                        <p:tgtEl>
                                          <p:spTgt spid="1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
                                            <p:txEl>
                                              <p:pRg st="5" end="5"/>
                                            </p:txEl>
                                          </p:spTgt>
                                        </p:tgtEl>
                                        <p:attrNameLst>
                                          <p:attrName>style.visibility</p:attrName>
                                        </p:attrNameLst>
                                      </p:cBhvr>
                                      <p:to>
                                        <p:strVal val="visible"/>
                                      </p:to>
                                    </p:set>
                                    <p:animEffect transition="in" filter="fade">
                                      <p:cBhvr>
                                        <p:cTn id="32" dur="1000"/>
                                        <p:tgtEl>
                                          <p:spTgt spid="1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0">
                                            <p:txEl>
                                              <p:pRg st="6" end="6"/>
                                            </p:txEl>
                                          </p:spTgt>
                                        </p:tgtEl>
                                        <p:attrNameLst>
                                          <p:attrName>style.visibility</p:attrName>
                                        </p:attrNameLst>
                                      </p:cBhvr>
                                      <p:to>
                                        <p:strVal val="visible"/>
                                      </p:to>
                                    </p:set>
                                    <p:animEffect transition="in" filter="fade">
                                      <p:cBhvr>
                                        <p:cTn id="37" dur="1000"/>
                                        <p:tgtEl>
                                          <p:spTgt spid="1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1000"/>
                                        <p:tgtEl>
                                          <p:spTgt spid="1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088c1f380_0_286">
            <a:extLst>
              <a:ext uri="{C183D7F6-B498-43B3-948B-1728B52AA6E4}">
                <adec:decorative xmlns:adec="http://schemas.microsoft.com/office/drawing/2017/decorative" val="1"/>
              </a:ext>
            </a:extLst>
          </p:cNvPr>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393700" lvl="0" indent="-342900" algn="l" rtl="0">
              <a:lnSpc>
                <a:spcPct val="100000"/>
              </a:lnSpc>
              <a:spcBef>
                <a:spcPts val="0"/>
              </a:spcBef>
              <a:spcAft>
                <a:spcPts val="0"/>
              </a:spcAft>
              <a:buSzPts val="2400"/>
              <a:buChar char="•"/>
            </a:pPr>
            <a:r>
              <a:rPr lang="en-US" sz="2400" b="1">
                <a:solidFill>
                  <a:srgbClr val="000000"/>
                </a:solidFill>
                <a:latin typeface="Arial"/>
                <a:ea typeface="Arial"/>
                <a:cs typeface="Arial"/>
                <a:sym typeface="Arial"/>
              </a:rPr>
              <a:t>Not speaking directly to a student with a disability,</a:t>
            </a:r>
            <a:r>
              <a:rPr lang="en-US" sz="2400">
                <a:solidFill>
                  <a:srgbClr val="000000"/>
                </a:solidFill>
                <a:latin typeface="Arial"/>
                <a:ea typeface="Arial"/>
                <a:cs typeface="Arial"/>
                <a:sym typeface="Arial"/>
              </a:rPr>
              <a:t> but to the paraprofessional, parent/guardian or teacher instead</a:t>
            </a:r>
            <a:endParaRPr sz="2400">
              <a:solidFill>
                <a:srgbClr val="000000"/>
              </a:solidFill>
              <a:latin typeface="Arial"/>
              <a:ea typeface="Arial"/>
              <a:cs typeface="Arial"/>
              <a:sym typeface="Arial"/>
            </a:endParaRPr>
          </a:p>
          <a:p>
            <a:pPr marL="393700" lvl="0" indent="-342900" algn="l" rtl="0">
              <a:lnSpc>
                <a:spcPct val="115000"/>
              </a:lnSpc>
              <a:spcBef>
                <a:spcPts val="1600"/>
              </a:spcBef>
              <a:spcAft>
                <a:spcPts val="0"/>
              </a:spcAft>
              <a:buSzPts val="2400"/>
              <a:buChar char="•"/>
            </a:pPr>
            <a:r>
              <a:rPr lang="en-US" sz="2400">
                <a:solidFill>
                  <a:srgbClr val="000000"/>
                </a:solidFill>
                <a:latin typeface="Arial"/>
                <a:ea typeface="Arial"/>
                <a:cs typeface="Arial"/>
                <a:sym typeface="Arial"/>
              </a:rPr>
              <a:t>Asking a </a:t>
            </a:r>
            <a:r>
              <a:rPr lang="en-US" sz="2400" b="1">
                <a:solidFill>
                  <a:srgbClr val="000000"/>
                </a:solidFill>
                <a:latin typeface="Arial"/>
                <a:ea typeface="Arial"/>
                <a:cs typeface="Arial"/>
                <a:sym typeface="Arial"/>
              </a:rPr>
              <a:t>student with a disability</a:t>
            </a:r>
            <a:r>
              <a:rPr lang="en-US" sz="2400">
                <a:solidFill>
                  <a:srgbClr val="000000"/>
                </a:solidFill>
                <a:latin typeface="Arial"/>
                <a:ea typeface="Arial"/>
                <a:cs typeface="Arial"/>
                <a:sym typeface="Arial"/>
              </a:rPr>
              <a:t> to take on a specific role (e.g., notetaker) during group work, </a:t>
            </a:r>
            <a:r>
              <a:rPr lang="en-US" sz="2400" b="1">
                <a:solidFill>
                  <a:srgbClr val="000000"/>
                </a:solidFill>
                <a:latin typeface="Arial"/>
                <a:ea typeface="Arial"/>
                <a:cs typeface="Arial"/>
                <a:sym typeface="Arial"/>
              </a:rPr>
              <a:t>assuming</a:t>
            </a:r>
            <a:r>
              <a:rPr lang="en-US" sz="2400">
                <a:solidFill>
                  <a:srgbClr val="000000"/>
                </a:solidFill>
                <a:latin typeface="Arial"/>
                <a:ea typeface="Arial"/>
                <a:cs typeface="Arial"/>
                <a:sym typeface="Arial"/>
              </a:rPr>
              <a:t> that it is the only way the student will be able to contribute</a:t>
            </a:r>
            <a:endParaRPr sz="2400">
              <a:solidFill>
                <a:srgbClr val="000000"/>
              </a:solidFill>
              <a:latin typeface="Arial"/>
              <a:ea typeface="Arial"/>
              <a:cs typeface="Arial"/>
              <a:sym typeface="Arial"/>
            </a:endParaRPr>
          </a:p>
          <a:p>
            <a:pPr marL="393700" lvl="0" indent="-342900" algn="l" rtl="0">
              <a:lnSpc>
                <a:spcPct val="100000"/>
              </a:lnSpc>
              <a:spcBef>
                <a:spcPts val="1600"/>
              </a:spcBef>
              <a:spcAft>
                <a:spcPts val="0"/>
              </a:spcAft>
              <a:buSzPts val="2400"/>
              <a:buChar char="•"/>
            </a:pPr>
            <a:r>
              <a:rPr lang="en-US" sz="2400">
                <a:solidFill>
                  <a:srgbClr val="000000"/>
                </a:solidFill>
                <a:latin typeface="Arial"/>
                <a:ea typeface="Arial"/>
                <a:cs typeface="Arial"/>
                <a:sym typeface="Arial"/>
              </a:rPr>
              <a:t>Assuming that a student from a certain background (e.g., low income/poor or Person of Color) will be </a:t>
            </a:r>
            <a:r>
              <a:rPr lang="en-US" sz="2400" b="1">
                <a:solidFill>
                  <a:srgbClr val="000000"/>
                </a:solidFill>
                <a:latin typeface="Arial"/>
                <a:ea typeface="Arial"/>
                <a:cs typeface="Arial"/>
                <a:sym typeface="Arial"/>
              </a:rPr>
              <a:t>satisfied with lower achievement</a:t>
            </a:r>
            <a:r>
              <a:rPr lang="en-US" sz="2400">
                <a:solidFill>
                  <a:srgbClr val="000000"/>
                </a:solidFill>
                <a:latin typeface="Arial"/>
                <a:ea typeface="Arial"/>
                <a:cs typeface="Arial"/>
                <a:sym typeface="Arial"/>
              </a:rPr>
              <a:t> levels</a:t>
            </a:r>
            <a:endParaRPr sz="2400">
              <a:solidFill>
                <a:srgbClr val="000000"/>
              </a:solidFill>
              <a:latin typeface="Arial"/>
              <a:ea typeface="Arial"/>
              <a:cs typeface="Arial"/>
              <a:sym typeface="Arial"/>
            </a:endParaRPr>
          </a:p>
          <a:p>
            <a:pPr marL="393700" lvl="0" indent="-342900" algn="l" rtl="0">
              <a:lnSpc>
                <a:spcPct val="100000"/>
              </a:lnSpc>
              <a:spcBef>
                <a:spcPts val="1600"/>
              </a:spcBef>
              <a:spcAft>
                <a:spcPts val="1600"/>
              </a:spcAft>
              <a:buSzPts val="2400"/>
              <a:buChar char="•"/>
            </a:pPr>
            <a:r>
              <a:rPr lang="en-US" sz="2400">
                <a:solidFill>
                  <a:srgbClr val="000000"/>
                </a:solidFill>
                <a:latin typeface="Arial"/>
                <a:ea typeface="Arial"/>
                <a:cs typeface="Arial"/>
                <a:sym typeface="Arial"/>
              </a:rPr>
              <a:t>Holding the </a:t>
            </a:r>
            <a:r>
              <a:rPr lang="en-US" sz="2400" b="1">
                <a:solidFill>
                  <a:srgbClr val="000000"/>
                </a:solidFill>
                <a:latin typeface="Arial"/>
                <a:ea typeface="Arial"/>
                <a:cs typeface="Arial"/>
                <a:sym typeface="Arial"/>
              </a:rPr>
              <a:t>unaware expectation </a:t>
            </a:r>
            <a:r>
              <a:rPr lang="en-US" sz="2400">
                <a:solidFill>
                  <a:srgbClr val="000000"/>
                </a:solidFill>
                <a:latin typeface="Arial"/>
                <a:ea typeface="Arial"/>
                <a:cs typeface="Arial"/>
                <a:sym typeface="Arial"/>
              </a:rPr>
              <a:t>that students who speak with </a:t>
            </a:r>
            <a:r>
              <a:rPr lang="en-US" sz="2400" b="1">
                <a:solidFill>
                  <a:srgbClr val="000000"/>
                </a:solidFill>
                <a:latin typeface="Arial"/>
                <a:ea typeface="Arial"/>
                <a:cs typeface="Arial"/>
                <a:sym typeface="Arial"/>
              </a:rPr>
              <a:t>certain accents will be/are poor writers</a:t>
            </a:r>
            <a:endParaRPr/>
          </a:p>
        </p:txBody>
      </p:sp>
      <p:sp>
        <p:nvSpPr>
          <p:cNvPr id="130" name="Google Shape;130;g7088c1f380_0_286">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31" name="Google Shape;131;g7088c1f380_0_286">
            <a:extLst>
              <a:ext uri="{C183D7F6-B498-43B3-948B-1728B52AA6E4}">
                <adec:decorative xmlns:adec="http://schemas.microsoft.com/office/drawing/2017/decorative" val="1"/>
              </a:ext>
            </a:extLst>
          </p:cNvPr>
          <p:cNvSpPr txBox="1">
            <a:spLocks noGrp="1"/>
          </p:cNvSpPr>
          <p:nvPr>
            <p:ph type="title"/>
          </p:nvPr>
        </p:nvSpPr>
        <p:spPr>
          <a:xfrm>
            <a:off x="838200" y="211667"/>
            <a:ext cx="10515600" cy="829733"/>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b="1">
                <a:solidFill>
                  <a:srgbClr val="FFFFFF"/>
                </a:solidFill>
                <a:latin typeface="Arial"/>
                <a:ea typeface="Arial"/>
                <a:cs typeface="Arial"/>
                <a:sym typeface="Arial"/>
              </a:rPr>
              <a:t>Examples of Unconscious Bias in Schools</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g7088c1f380_0_3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 name="Title 1">
            <a:extLst>
              <a:ext uri="{FF2B5EF4-FFF2-40B4-BE49-F238E27FC236}">
                <a16:creationId xmlns:a16="http://schemas.microsoft.com/office/drawing/2014/main" id="{CB7F1F6F-5203-A5A7-DE73-0FEFF133E3A2}"/>
              </a:ext>
            </a:extLst>
          </p:cNvPr>
          <p:cNvSpPr>
            <a:spLocks noGrp="1"/>
          </p:cNvSpPr>
          <p:nvPr>
            <p:ph type="title"/>
          </p:nvPr>
        </p:nvSpPr>
        <p:spPr>
          <a:xfrm>
            <a:off x="3352800" y="3109684"/>
            <a:ext cx="10515600" cy="638632"/>
          </a:xfrm>
        </p:spPr>
        <p:txBody>
          <a:bodyPr/>
          <a:lstStyle/>
          <a:p>
            <a:pPr rtl="0"/>
            <a:r>
              <a:rPr lang="en-US" sz="4800" b="1" i="0">
                <a:solidFill>
                  <a:srgbClr val="101D34"/>
                </a:solidFill>
                <a:effectLst/>
                <a:latin typeface="Quattrocento Sans" panose="020B0502050000020003" pitchFamily="34" charset="0"/>
                <a:ea typeface="Quattrocento Sans" panose="020B0502050000020003" pitchFamily="34" charset="0"/>
                <a:cs typeface="Quattrocento Sans" panose="020B0502050000020003" pitchFamily="34" charset="0"/>
              </a:rPr>
              <a:t>Microaggressions</a:t>
            </a:r>
            <a:r>
              <a:rPr lang="en-US" sz="3200" b="0" i="0">
                <a:solidFill>
                  <a:srgbClr val="101D34"/>
                </a:solidFill>
                <a:effectLst/>
                <a:latin typeface="Quattrocento Sans" panose="020B0502050000020003" pitchFamily="34" charset="0"/>
                <a:ea typeface="Quattrocento Sans" panose="020B0502050000020003" pitchFamily="34" charset="0"/>
                <a:cs typeface="Quattrocento Sans" panose="020B0502050000020003" pitchFamily="34" charset="0"/>
              </a:rPr>
              <a:t> </a:t>
            </a:r>
            <a:endParaRPr lang="en-US">
              <a:effectLst/>
            </a:endParaRPr>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088c1f380_0_316">
            <a:extLst>
              <a:ext uri="{C183D7F6-B498-43B3-948B-1728B52AA6E4}">
                <adec:decorative xmlns:adec="http://schemas.microsoft.com/office/drawing/2017/decorative" val="1"/>
              </a:ext>
            </a:extLst>
          </p:cNvPr>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145" name="Google Shape;145;g7088c1f380_0_316">
            <a:extLst>
              <a:ext uri="{C183D7F6-B498-43B3-948B-1728B52AA6E4}">
                <adec:decorative xmlns:adec="http://schemas.microsoft.com/office/drawing/2017/decorative" val="1"/>
              </a:ext>
            </a:extLst>
          </p:cNvPr>
          <p:cNvSpPr txBox="1"/>
          <p:nvPr/>
        </p:nvSpPr>
        <p:spPr>
          <a:xfrm>
            <a:off x="3408075" y="1433991"/>
            <a:ext cx="5375850" cy="187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Racial microaggressions are the brief and everyday slights, insults, indignities, and denigrating messages sent to People of Color by well-intentioned [people] who are unaware of the hidden messages being communicated.</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t>
            </a:r>
            <a:r>
              <a:rPr lang="en-US" sz="1800" b="0" i="0" u="none" strike="noStrike" cap="none" err="1">
                <a:solidFill>
                  <a:srgbClr val="000000"/>
                </a:solidFill>
                <a:latin typeface="Arial"/>
                <a:ea typeface="Arial"/>
                <a:cs typeface="Arial"/>
                <a:sym typeface="Arial"/>
              </a:rPr>
              <a:t>Derald</a:t>
            </a:r>
            <a:r>
              <a:rPr lang="en-US" sz="1800" b="0" i="0" u="none" strike="noStrike" cap="none">
                <a:solidFill>
                  <a:srgbClr val="000000"/>
                </a:solidFill>
                <a:latin typeface="Arial"/>
                <a:ea typeface="Arial"/>
                <a:cs typeface="Arial"/>
                <a:sym typeface="Arial"/>
              </a:rPr>
              <a:t> Wing Sue, Columbia University</a:t>
            </a:r>
            <a:endParaRPr sz="1400" b="0" i="0" u="none" strike="noStrike" cap="none">
              <a:solidFill>
                <a:srgbClr val="0000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A14A349E-834E-EF66-3D52-937FD5FAF439}"/>
              </a:ext>
              <a:ext uri="{C183D7F6-B498-43B3-948B-1728B52AA6E4}">
                <adec:decorative xmlns:adec="http://schemas.microsoft.com/office/drawing/2017/decorative" val="1"/>
              </a:ext>
            </a:extLst>
          </p:cNvPr>
          <p:cNvSpPr>
            <a:spLocks noGrp="1"/>
          </p:cNvSpPr>
          <p:nvPr>
            <p:ph type="title"/>
          </p:nvPr>
        </p:nvSpPr>
        <p:spPr/>
        <p:txBody>
          <a:bodyPr/>
          <a:lstStyle/>
          <a:p>
            <a:r>
              <a:rPr lang="en-US">
                <a:solidFill>
                  <a:schemeClr val="bg1"/>
                </a:solidFill>
              </a:rPr>
              <a:t>Racial microaggressions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7088c1f380_0_310">
            <a:extLst>
              <a:ext uri="{C183D7F6-B498-43B3-948B-1728B52AA6E4}">
                <adec:decorative xmlns:adec="http://schemas.microsoft.com/office/drawing/2017/decorative" val="1"/>
              </a:ext>
            </a:extLst>
          </p:cNvPr>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SzPts val="3200"/>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SzPts val="3200"/>
              <a:buNone/>
            </a:pPr>
            <a:r>
              <a:rPr lang="en-US" sz="3600">
                <a:solidFill>
                  <a:srgbClr val="000000"/>
                </a:solidFill>
                <a:latin typeface="Arial"/>
                <a:ea typeface="Arial"/>
                <a:cs typeface="Arial"/>
                <a:sym typeface="Arial"/>
              </a:rPr>
              <a:t>“Racial microaggressions create a hostile and invalidating climate for People of Color, saps their spiritual and psychic energies, and their cumulative nature can result in depression, frustration, anger, rage, loss of self esteem, anxiety, etc.”</a:t>
            </a:r>
            <a:endParaRPr sz="3600">
              <a:solidFill>
                <a:srgbClr val="000000"/>
              </a:solidFill>
              <a:latin typeface="Arial"/>
              <a:ea typeface="Arial"/>
              <a:cs typeface="Arial"/>
              <a:sym typeface="Arial"/>
            </a:endParaRPr>
          </a:p>
          <a:p>
            <a:pPr marL="0" lvl="0" indent="0" algn="l" rtl="0">
              <a:lnSpc>
                <a:spcPct val="100000"/>
              </a:lnSpc>
              <a:spcBef>
                <a:spcPts val="0"/>
              </a:spcBef>
              <a:spcAft>
                <a:spcPts val="0"/>
              </a:spcAft>
              <a:buSzPts val="3200"/>
              <a:buNone/>
            </a:pPr>
            <a:endParaRPr sz="1400">
              <a:solidFill>
                <a:srgbClr val="000000"/>
              </a:solidFill>
              <a:latin typeface="Arial"/>
              <a:ea typeface="Arial"/>
              <a:cs typeface="Arial"/>
              <a:sym typeface="Arial"/>
            </a:endParaRPr>
          </a:p>
          <a:p>
            <a:pPr marL="0" lvl="0" indent="0" algn="r" rtl="0">
              <a:lnSpc>
                <a:spcPct val="100000"/>
              </a:lnSpc>
              <a:spcBef>
                <a:spcPts val="0"/>
              </a:spcBef>
              <a:spcAft>
                <a:spcPts val="0"/>
              </a:spcAft>
              <a:buSzPts val="3200"/>
              <a:buNone/>
            </a:pPr>
            <a:r>
              <a:rPr lang="en-US" sz="1800">
                <a:solidFill>
                  <a:srgbClr val="000000"/>
                </a:solidFill>
                <a:latin typeface="Arial"/>
                <a:ea typeface="Arial"/>
                <a:cs typeface="Arial"/>
                <a:sym typeface="Arial"/>
              </a:rPr>
              <a:t>--</a:t>
            </a:r>
            <a:r>
              <a:rPr lang="en-US" sz="1800" err="1">
                <a:solidFill>
                  <a:srgbClr val="000000"/>
                </a:solidFill>
                <a:latin typeface="Arial"/>
                <a:ea typeface="Arial"/>
                <a:cs typeface="Arial"/>
                <a:sym typeface="Arial"/>
              </a:rPr>
              <a:t>Derald</a:t>
            </a:r>
            <a:r>
              <a:rPr lang="en-US" sz="1800">
                <a:solidFill>
                  <a:srgbClr val="000000"/>
                </a:solidFill>
                <a:latin typeface="Arial"/>
                <a:ea typeface="Arial"/>
                <a:cs typeface="Arial"/>
                <a:sym typeface="Arial"/>
              </a:rPr>
              <a:t> Wing Sue, Columbia University</a:t>
            </a:r>
            <a:endParaRPr/>
          </a:p>
        </p:txBody>
      </p:sp>
      <p:sp>
        <p:nvSpPr>
          <p:cNvPr id="151" name="Google Shape;151;g7088c1f380_0_310">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152" name="Google Shape;152;g7088c1f380_0_310">
            <a:extLst>
              <a:ext uri="{C183D7F6-B498-43B3-948B-1728B52AA6E4}">
                <adec:decorative xmlns:adec="http://schemas.microsoft.com/office/drawing/2017/decorative" val="1"/>
              </a:ext>
            </a:extLst>
          </p:cNvPr>
          <p:cNvSpPr txBox="1">
            <a:spLocks noGrp="1"/>
          </p:cNvSpPr>
          <p:nvPr>
            <p:ph type="title"/>
          </p:nvPr>
        </p:nvSpPr>
        <p:spPr>
          <a:xfrm>
            <a:off x="838200" y="220133"/>
            <a:ext cx="10515600" cy="8212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solidFill>
                  <a:schemeClr val="lt1"/>
                </a:solidFill>
              </a:rPr>
              <a:t>Impacts of Microaggressions</a:t>
            </a:r>
            <a:endParaRPr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7088c1f380_0_304">
            <a:extLst>
              <a:ext uri="{C183D7F6-B498-43B3-948B-1728B52AA6E4}">
                <adec:decorative xmlns:adec="http://schemas.microsoft.com/office/drawing/2017/decorative" val="1"/>
              </a:ext>
            </a:extLst>
          </p:cNvPr>
          <p:cNvSpPr txBox="1">
            <a:spLocks noGrp="1"/>
          </p:cNvSpPr>
          <p:nvPr>
            <p:ph type="body" idx="1"/>
          </p:nvPr>
        </p:nvSpPr>
        <p:spPr>
          <a:xfrm>
            <a:off x="0" y="1230403"/>
            <a:ext cx="12192000" cy="504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640"/>
              </a:spcBef>
              <a:spcAft>
                <a:spcPts val="0"/>
              </a:spcAft>
              <a:buSzPts val="3200"/>
              <a:buNone/>
            </a:pPr>
            <a:r>
              <a:rPr lang="en-US" sz="3800"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Common themes to which </a:t>
            </a:r>
            <a:endParaRPr>
              <a:solidFill>
                <a:srgbClr val="0000FF"/>
              </a:solidFill>
            </a:endParaRPr>
          </a:p>
          <a:p>
            <a:pPr marL="0" lvl="0" indent="0" algn="ctr" rtl="0">
              <a:lnSpc>
                <a:spcPct val="100000"/>
              </a:lnSpc>
              <a:spcBef>
                <a:spcPts val="640"/>
              </a:spcBef>
              <a:spcAft>
                <a:spcPts val="0"/>
              </a:spcAft>
              <a:buSzPts val="3200"/>
              <a:buNone/>
            </a:pPr>
            <a:r>
              <a:rPr lang="en-US" sz="3800"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microaggressions attach</a:t>
            </a:r>
            <a:endParaRPr sz="3800" i="1">
              <a:solidFill>
                <a:srgbClr val="0000FF"/>
              </a:solidFill>
              <a:latin typeface="Arial"/>
              <a:ea typeface="Arial"/>
              <a:cs typeface="Arial"/>
              <a:sym typeface="Arial"/>
            </a:endParaRPr>
          </a:p>
          <a:p>
            <a:pPr marL="228600" lvl="0" indent="0" algn="l" rtl="0">
              <a:lnSpc>
                <a:spcPct val="100000"/>
              </a:lnSpc>
              <a:spcBef>
                <a:spcPts val="0"/>
              </a:spcBef>
              <a:spcAft>
                <a:spcPts val="0"/>
              </a:spcAft>
              <a:buSzPts val="3200"/>
              <a:buNone/>
            </a:pPr>
            <a:endParaRPr/>
          </a:p>
        </p:txBody>
      </p:sp>
      <p:sp>
        <p:nvSpPr>
          <p:cNvPr id="158" name="Google Shape;158;g7088c1f380_0_304">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 name="Title 1">
            <a:extLst>
              <a:ext uri="{FF2B5EF4-FFF2-40B4-BE49-F238E27FC236}">
                <a16:creationId xmlns:a16="http://schemas.microsoft.com/office/drawing/2014/main" id="{90752A7F-F230-8BB3-5A0F-6EDF92C05F26}"/>
              </a:ext>
              <a:ext uri="{C183D7F6-B498-43B3-948B-1728B52AA6E4}">
                <adec:decorative xmlns:adec="http://schemas.microsoft.com/office/drawing/2017/decorative" val="1"/>
              </a:ext>
            </a:extLst>
          </p:cNvPr>
          <p:cNvSpPr>
            <a:spLocks noGrp="1"/>
          </p:cNvSpPr>
          <p:nvPr>
            <p:ph type="title"/>
          </p:nvPr>
        </p:nvSpPr>
        <p:spPr>
          <a:xfrm>
            <a:off x="838200" y="1422463"/>
            <a:ext cx="10515600" cy="638632"/>
          </a:xfrm>
        </p:spPr>
        <p:txBody>
          <a:bodyPr/>
          <a:lstStyle/>
          <a:p>
            <a:r>
              <a:rPr lang="en-US">
                <a:solidFill>
                  <a:schemeClr val="bg1"/>
                </a:solidFill>
              </a:rPr>
              <a:t>Common themes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7088c1f380_0_298">
            <a:extLst>
              <a:ext uri="{C183D7F6-B498-43B3-948B-1728B52AA6E4}">
                <adec:decorative xmlns:adec="http://schemas.microsoft.com/office/drawing/2017/decorative" val="1"/>
              </a:ext>
            </a:extLst>
          </p:cNvPr>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solidFill>
                  <a:schemeClr val="lt1"/>
                </a:solidFill>
              </a:rPr>
              <a:t>Good news</a:t>
            </a:r>
            <a:endParaRPr b="1">
              <a:solidFill>
                <a:schemeClr val="lt1"/>
              </a:solidFill>
            </a:endParaRPr>
          </a:p>
        </p:txBody>
      </p:sp>
      <p:sp>
        <p:nvSpPr>
          <p:cNvPr id="164" name="Google Shape;164;g7088c1f380_0_298">
            <a:extLst>
              <a:ext uri="{C183D7F6-B498-43B3-948B-1728B52AA6E4}">
                <adec:decorative xmlns:adec="http://schemas.microsoft.com/office/drawing/2017/decorative" val="1"/>
              </a:ext>
            </a:extLst>
          </p:cNvPr>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165" name="Google Shape;165;g7088c1f380_0_298">
            <a:extLst>
              <a:ext uri="{C183D7F6-B498-43B3-948B-1728B52AA6E4}">
                <adec:decorative xmlns:adec="http://schemas.microsoft.com/office/drawing/2017/decorative" val="1"/>
              </a:ext>
            </a:extLst>
          </p:cNvPr>
          <p:cNvPicPr preferRelativeResize="0"/>
          <p:nvPr/>
        </p:nvPicPr>
        <p:blipFill rotWithShape="1">
          <a:blip r:embed="rId3">
            <a:alphaModFix/>
          </a:blip>
          <a:srcRect l="15268" t="15389" r="34030"/>
          <a:stretch/>
        </p:blipFill>
        <p:spPr>
          <a:xfrm>
            <a:off x="6104466" y="-4810"/>
            <a:ext cx="6087533" cy="6865224"/>
          </a:xfrm>
          <a:prstGeom prst="rect">
            <a:avLst/>
          </a:prstGeom>
          <a:noFill/>
          <a:ln>
            <a:noFill/>
          </a:ln>
        </p:spPr>
      </p:pic>
      <p:sp>
        <p:nvSpPr>
          <p:cNvPr id="167" name="Google Shape;167;g7088c1f380_0_298">
            <a:extLst>
              <a:ext uri="{C183D7F6-B498-43B3-948B-1728B52AA6E4}">
                <adec:decorative xmlns:adec="http://schemas.microsoft.com/office/drawing/2017/decorative" val="1"/>
              </a:ext>
            </a:extLst>
          </p:cNvPr>
          <p:cNvSpPr txBox="1"/>
          <p:nvPr/>
        </p:nvSpPr>
        <p:spPr>
          <a:xfrm>
            <a:off x="554667" y="1543876"/>
            <a:ext cx="4965600" cy="95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accent2"/>
                </a:solidFill>
                <a:latin typeface="Arial"/>
                <a:ea typeface="Arial"/>
                <a:cs typeface="Arial"/>
                <a:sym typeface="Arial"/>
              </a:rPr>
              <a:t>Good news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chemeClr val="accent2"/>
              </a:solidFill>
              <a:latin typeface="Arial"/>
              <a:ea typeface="Arial"/>
              <a:cs typeface="Arial"/>
              <a:sym typeface="Arial"/>
            </a:endParaRPr>
          </a:p>
          <a:p>
            <a:pPr marL="457200" marR="0" lvl="0" indent="-457200" algn="l" rtl="0">
              <a:lnSpc>
                <a:spcPct val="100000"/>
              </a:lnSpc>
              <a:spcBef>
                <a:spcPts val="0"/>
              </a:spcBef>
              <a:spcAft>
                <a:spcPts val="0"/>
              </a:spcAft>
              <a:buClr>
                <a:schemeClr val="accent2"/>
              </a:buClr>
              <a:buSzPts val="3000"/>
              <a:buFont typeface="Arial"/>
              <a:buChar char="•"/>
            </a:pPr>
            <a:r>
              <a:rPr lang="en-US" sz="3000" b="1" i="0" u="none" strike="noStrike" cap="none">
                <a:solidFill>
                  <a:srgbClr val="000000"/>
                </a:solidFill>
                <a:latin typeface="Arial"/>
                <a:ea typeface="Arial"/>
                <a:cs typeface="Arial"/>
                <a:sym typeface="Arial"/>
              </a:rPr>
              <a:t>Motivation</a:t>
            </a:r>
            <a:r>
              <a:rPr lang="en-US" sz="3000" b="0" i="0" u="none" strike="noStrike" cap="none">
                <a:solidFill>
                  <a:srgbClr val="000000"/>
                </a:solidFill>
                <a:latin typeface="Arial"/>
                <a:ea typeface="Arial"/>
                <a:cs typeface="Arial"/>
                <a:sym typeface="Arial"/>
              </a:rPr>
              <a:t> matters.</a:t>
            </a:r>
            <a:endParaRPr sz="3000" b="0" i="0" u="none" strike="noStrike" cap="none">
              <a:solidFill>
                <a:srgbClr val="000000"/>
              </a:solidFill>
              <a:latin typeface="Arial"/>
              <a:ea typeface="Arial"/>
              <a:cs typeface="Arial"/>
              <a:sym typeface="Arial"/>
            </a:endParaRPr>
          </a:p>
          <a:p>
            <a:pPr marL="457200" marR="0" lvl="0" indent="-457200" algn="l" rtl="0">
              <a:lnSpc>
                <a:spcPct val="100000"/>
              </a:lnSpc>
              <a:spcBef>
                <a:spcPts val="1266"/>
              </a:spcBef>
              <a:spcAft>
                <a:spcPts val="0"/>
              </a:spcAft>
              <a:buClr>
                <a:schemeClr val="accent2"/>
              </a:buClr>
              <a:buSzPts val="3000"/>
              <a:buFont typeface="Arial"/>
              <a:buChar char="•"/>
            </a:pPr>
            <a:r>
              <a:rPr lang="en-US" sz="3000" b="1" i="0" u="none" strike="noStrike" cap="none">
                <a:solidFill>
                  <a:srgbClr val="000000"/>
                </a:solidFill>
                <a:latin typeface="Arial"/>
                <a:ea typeface="Arial"/>
                <a:cs typeface="Arial"/>
                <a:sym typeface="Arial"/>
              </a:rPr>
              <a:t>Intervention </a:t>
            </a:r>
            <a:r>
              <a:rPr lang="en-US" sz="3000" b="0" i="0" u="none" strike="noStrike" cap="none">
                <a:solidFill>
                  <a:srgbClr val="000000"/>
                </a:solidFill>
                <a:latin typeface="Arial"/>
                <a:ea typeface="Arial"/>
                <a:cs typeface="Arial"/>
                <a:sym typeface="Arial"/>
              </a:rPr>
              <a:t>works.</a:t>
            </a:r>
            <a:endParaRPr sz="3000" b="0" i="0" u="none" strike="noStrike" cap="none">
              <a:solidFill>
                <a:srgbClr val="000000"/>
              </a:solidFill>
              <a:latin typeface="Arial"/>
              <a:ea typeface="Arial"/>
              <a:cs typeface="Arial"/>
              <a:sym typeface="Arial"/>
            </a:endParaRPr>
          </a:p>
          <a:p>
            <a:pPr marL="457200" marR="0" lvl="0" indent="-457200" algn="l" rtl="0">
              <a:lnSpc>
                <a:spcPct val="100000"/>
              </a:lnSpc>
              <a:spcBef>
                <a:spcPts val="1266"/>
              </a:spcBef>
              <a:spcAft>
                <a:spcPts val="0"/>
              </a:spcAft>
              <a:buClr>
                <a:schemeClr val="accent2"/>
              </a:buClr>
              <a:buSzPts val="3000"/>
              <a:buFont typeface="Arial"/>
              <a:buChar char="•"/>
            </a:pPr>
            <a:r>
              <a:rPr lang="en-US" sz="3000" b="0" i="0" u="none" strike="noStrike" cap="none">
                <a:solidFill>
                  <a:srgbClr val="000000"/>
                </a:solidFill>
                <a:latin typeface="Arial"/>
                <a:ea typeface="Arial"/>
                <a:cs typeface="Arial"/>
                <a:sym typeface="Arial"/>
              </a:rPr>
              <a:t>Bias is </a:t>
            </a:r>
            <a:r>
              <a:rPr lang="en-US" sz="3000" b="1" i="0" u="none" strike="noStrike" cap="none">
                <a:solidFill>
                  <a:srgbClr val="000000"/>
                </a:solidFill>
                <a:latin typeface="Arial"/>
                <a:ea typeface="Arial"/>
                <a:cs typeface="Arial"/>
                <a:sym typeface="Arial"/>
              </a:rPr>
              <a:t>malleable</a:t>
            </a:r>
            <a:r>
              <a:rPr lang="en-US" sz="3000" b="0" i="0" u="none" strike="noStrike" cap="none">
                <a:solidFill>
                  <a:srgbClr val="000000"/>
                </a:solidFill>
                <a:latin typeface="Arial"/>
                <a:ea typeface="Arial"/>
                <a:cs typeface="Arial"/>
                <a:sym typeface="Arial"/>
              </a:rPr>
              <a:t>.</a:t>
            </a:r>
            <a:endParaRPr sz="1400" b="0" i="0" u="none" strike="noStrike" cap="none">
              <a:solidFill>
                <a:srgbClr val="000000"/>
              </a:solidFill>
              <a:latin typeface="Quattrocento Sans"/>
              <a:ea typeface="Quattrocento Sans"/>
              <a:cs typeface="Quattrocento Sans"/>
              <a:sym typeface="Quattrocento Sans"/>
            </a:endParaRPr>
          </a:p>
        </p:txBody>
      </p:sp>
      <p:sp>
        <p:nvSpPr>
          <p:cNvPr id="168" name="Google Shape;168;g7088c1f380_0_298">
            <a:extLst>
              <a:ext uri="{C183D7F6-B498-43B3-948B-1728B52AA6E4}">
                <adec:decorative xmlns:adec="http://schemas.microsoft.com/office/drawing/2017/decorative" val="1"/>
              </a:ext>
            </a:extLst>
          </p:cNvPr>
          <p:cNvSpPr txBox="1"/>
          <p:nvPr/>
        </p:nvSpPr>
        <p:spPr>
          <a:xfrm>
            <a:off x="11449010" y="6370022"/>
            <a:ext cx="731700" cy="524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A8FA0"/>
                </a:solidFill>
                <a:latin typeface="Quattrocento Sans"/>
                <a:ea typeface="Quattrocento Sans"/>
                <a:cs typeface="Quattrocento Sans"/>
                <a:sym typeface="Quattrocento Sans"/>
              </a:rPr>
              <a:t>18</a:t>
            </a:fld>
            <a:endParaRPr sz="1200" b="0" i="0" u="none" strike="noStrike" cap="none">
              <a:solidFill>
                <a:srgbClr val="8A8FA0"/>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7088c1f380_0_35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174" name="Google Shape;174;g7088c1f380_0_352">
            <a:extLst>
              <a:ext uri="{C183D7F6-B498-43B3-948B-1728B52AA6E4}">
                <adec:decorative xmlns:adec="http://schemas.microsoft.com/office/drawing/2017/decorative" val="1"/>
              </a:ext>
            </a:extLst>
          </p:cNvPr>
          <p:cNvSpPr txBox="1">
            <a:spLocks noGrp="1"/>
          </p:cNvSpPr>
          <p:nvPr>
            <p:ph type="title"/>
          </p:nvPr>
        </p:nvSpPr>
        <p:spPr>
          <a:xfrm>
            <a:off x="838200" y="203199"/>
            <a:ext cx="10515600" cy="82973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solidFill>
                  <a:schemeClr val="lt1"/>
                </a:solidFill>
              </a:rPr>
              <a:t>Cultivating awareness to interrupt bias</a:t>
            </a:r>
            <a:endParaRPr b="1">
              <a:solidFill>
                <a:schemeClr val="lt1"/>
              </a:solidFill>
            </a:endParaRPr>
          </a:p>
        </p:txBody>
      </p:sp>
      <p:pic>
        <p:nvPicPr>
          <p:cNvPr id="175" name="Google Shape;175;g7088c1f380_0_352">
            <a:hlinkClick r:id="rId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877140" y="1230400"/>
            <a:ext cx="6437721" cy="504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g7088c1f380_0_25">
            <a:extLst>
              <a:ext uri="{C183D7F6-B498-43B3-948B-1728B52AA6E4}">
                <adec:decorative xmlns:adec="http://schemas.microsoft.com/office/drawing/2017/decorative" val="1"/>
              </a:ext>
            </a:extLst>
          </p:cNvPr>
          <p:cNvSpPr/>
          <p:nvPr/>
        </p:nvSpPr>
        <p:spPr>
          <a:xfrm>
            <a:off x="-63374" y="5186572"/>
            <a:ext cx="12192000" cy="1485300"/>
          </a:xfrm>
          <a:prstGeom prst="rect">
            <a:avLst/>
          </a:prstGeom>
          <a:solidFill>
            <a:srgbClr val="101D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57" name="Google Shape;57;g7088c1f380_0_25">
            <a:extLst>
              <a:ext uri="{C183D7F6-B498-43B3-948B-1728B52AA6E4}">
                <adec:decorative xmlns:adec="http://schemas.microsoft.com/office/drawing/2017/decorative" val="1"/>
              </a:ext>
            </a:extLst>
          </p:cNvPr>
          <p:cNvSpPr txBox="1"/>
          <p:nvPr/>
        </p:nvSpPr>
        <p:spPr>
          <a:xfrm>
            <a:off x="1881605" y="2388300"/>
            <a:ext cx="12192000" cy="1040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Arial"/>
                <a:ea typeface="Arial"/>
                <a:cs typeface="Arial"/>
                <a:sym typeface="Arial"/>
              </a:rPr>
              <a:t>WELCOME! </a:t>
            </a:r>
            <a:endParaRPr sz="6000" b="0" i="0" u="none" strike="noStrike" cap="none">
              <a:solidFill>
                <a:srgbClr val="FFFFFF"/>
              </a:solidFill>
              <a:latin typeface="Arial"/>
              <a:ea typeface="Arial"/>
              <a:cs typeface="Arial"/>
              <a:sym typeface="Arial"/>
            </a:endParaRPr>
          </a:p>
        </p:txBody>
      </p:sp>
      <p:sp>
        <p:nvSpPr>
          <p:cNvPr id="58" name="Google Shape;58;g7088c1f380_0_25">
            <a:extLst>
              <a:ext uri="{C183D7F6-B498-43B3-948B-1728B52AA6E4}">
                <adec:decorative xmlns:adec="http://schemas.microsoft.com/office/drawing/2017/decorative" val="1"/>
              </a:ext>
            </a:extLst>
          </p:cNvPr>
          <p:cNvSpPr txBox="1">
            <a:spLocks noGrp="1"/>
          </p:cNvSpPr>
          <p:nvPr>
            <p:ph type="sldNum" idx="4294967295"/>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 name="Title 1">
            <a:extLst>
              <a:ext uri="{FF2B5EF4-FFF2-40B4-BE49-F238E27FC236}">
                <a16:creationId xmlns:a16="http://schemas.microsoft.com/office/drawing/2014/main" id="{506AE862-313D-0CE8-D48F-D7FAB9772CED}"/>
              </a:ext>
              <a:ext uri="{C183D7F6-B498-43B3-948B-1728B52AA6E4}">
                <adec:decorative xmlns:adec="http://schemas.microsoft.com/office/drawing/2017/decorative" val="1"/>
              </a:ext>
            </a:extLst>
          </p:cNvPr>
          <p:cNvSpPr>
            <a:spLocks noGrp="1"/>
          </p:cNvSpPr>
          <p:nvPr>
            <p:ph type="ctrTitle"/>
          </p:nvPr>
        </p:nvSpPr>
        <p:spPr>
          <a:xfrm>
            <a:off x="0" y="-404993"/>
            <a:ext cx="6678954" cy="1656272"/>
          </a:xfrm>
        </p:spPr>
        <p:txBody>
          <a:bodyPr/>
          <a:lstStyle/>
          <a:p>
            <a:r>
              <a:rPr lang="en-US"/>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7088c1f380_0_358">
            <a:extLst>
              <a:ext uri="{C183D7F6-B498-43B3-948B-1728B52AA6E4}">
                <adec:decorative xmlns:adec="http://schemas.microsoft.com/office/drawing/2017/decorative" val="1"/>
              </a:ext>
            </a:extLst>
          </p:cNvPr>
          <p:cNvSpPr txBox="1">
            <a:spLocks noGrp="1"/>
          </p:cNvSpPr>
          <p:nvPr>
            <p:ph type="body" idx="1"/>
          </p:nvPr>
        </p:nvSpPr>
        <p:spPr>
          <a:xfrm>
            <a:off x="581968" y="1956053"/>
            <a:ext cx="11370900" cy="50496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640"/>
              </a:spcBef>
              <a:spcAft>
                <a:spcPts val="0"/>
              </a:spcAft>
              <a:buSzPts val="3800"/>
              <a:buChar char="•"/>
            </a:pPr>
            <a:r>
              <a:rPr lang="en-US" sz="3800">
                <a:solidFill>
                  <a:srgbClr val="000000"/>
                </a:solidFill>
                <a:latin typeface="Arial"/>
                <a:ea typeface="Arial"/>
                <a:cs typeface="Arial"/>
                <a:sym typeface="Arial"/>
              </a:rPr>
              <a:t>What do I know?</a:t>
            </a:r>
            <a:endParaRPr sz="3800">
              <a:solidFill>
                <a:srgbClr val="000000"/>
              </a:solidFill>
              <a:latin typeface="Arial"/>
              <a:ea typeface="Arial"/>
              <a:cs typeface="Arial"/>
              <a:sym typeface="Arial"/>
            </a:endParaRPr>
          </a:p>
          <a:p>
            <a:pPr marL="571500" lvl="0" indent="-571500" algn="l" rtl="0">
              <a:lnSpc>
                <a:spcPct val="100000"/>
              </a:lnSpc>
              <a:spcBef>
                <a:spcPts val="1800"/>
              </a:spcBef>
              <a:spcAft>
                <a:spcPts val="0"/>
              </a:spcAft>
              <a:buSzPts val="3800"/>
              <a:buChar char="•"/>
            </a:pPr>
            <a:r>
              <a:rPr lang="en-US" sz="3800">
                <a:solidFill>
                  <a:srgbClr val="000000"/>
                </a:solidFill>
                <a:latin typeface="Arial"/>
                <a:ea typeface="Arial"/>
                <a:cs typeface="Arial"/>
                <a:sym typeface="Arial"/>
              </a:rPr>
              <a:t>What don’t I know? What am I assuming?</a:t>
            </a:r>
            <a:endParaRPr sz="3800">
              <a:solidFill>
                <a:srgbClr val="000000"/>
              </a:solidFill>
              <a:latin typeface="Arial"/>
              <a:ea typeface="Arial"/>
              <a:cs typeface="Arial"/>
              <a:sym typeface="Arial"/>
            </a:endParaRPr>
          </a:p>
          <a:p>
            <a:pPr marL="571500" lvl="0" indent="-571500" algn="l" rtl="0">
              <a:lnSpc>
                <a:spcPct val="100000"/>
              </a:lnSpc>
              <a:spcBef>
                <a:spcPts val="1800"/>
              </a:spcBef>
              <a:spcAft>
                <a:spcPts val="1800"/>
              </a:spcAft>
              <a:buSzPts val="3800"/>
              <a:buChar char="•"/>
            </a:pPr>
            <a:r>
              <a:rPr lang="en-US" sz="3800">
                <a:solidFill>
                  <a:srgbClr val="000000"/>
                </a:solidFill>
                <a:latin typeface="Arial"/>
                <a:ea typeface="Arial"/>
                <a:cs typeface="Arial"/>
                <a:sym typeface="Arial"/>
              </a:rPr>
              <a:t>What am I missing?</a:t>
            </a:r>
            <a:endParaRPr>
              <a:solidFill>
                <a:srgbClr val="000000"/>
              </a:solidFill>
            </a:endParaRPr>
          </a:p>
        </p:txBody>
      </p:sp>
      <p:sp>
        <p:nvSpPr>
          <p:cNvPr id="181" name="Google Shape;181;g7088c1f380_0_358">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 name="Title 1">
            <a:extLst>
              <a:ext uri="{FF2B5EF4-FFF2-40B4-BE49-F238E27FC236}">
                <a16:creationId xmlns:a16="http://schemas.microsoft.com/office/drawing/2014/main" id="{DF839893-3B91-23C8-F974-30F581499FFA}"/>
              </a:ext>
              <a:ext uri="{C183D7F6-B498-43B3-948B-1728B52AA6E4}">
                <adec:decorative xmlns:adec="http://schemas.microsoft.com/office/drawing/2017/decorative" val="1"/>
              </a:ext>
            </a:extLst>
          </p:cNvPr>
          <p:cNvSpPr>
            <a:spLocks noGrp="1"/>
          </p:cNvSpPr>
          <p:nvPr>
            <p:ph type="title"/>
          </p:nvPr>
        </p:nvSpPr>
        <p:spPr/>
        <p:txBody>
          <a:bodyPr/>
          <a:lstStyle/>
          <a:p>
            <a:r>
              <a:rPr lang="en-US"/>
              <a:t>Questions</a:t>
            </a:r>
            <a:r>
              <a:rPr lang="en-US" baseline="0"/>
              <a:t> to consider</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7088c1f380_0_364">
            <a:extLst>
              <a:ext uri="{C183D7F6-B498-43B3-948B-1728B52AA6E4}">
                <adec:decorative xmlns:adec="http://schemas.microsoft.com/office/drawing/2017/decorative" val="1"/>
              </a:ext>
            </a:extLst>
          </p:cNvPr>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a:solidFill>
                  <a:srgbClr val="000000"/>
                </a:solidFill>
                <a:latin typeface="Arial"/>
                <a:ea typeface="Arial"/>
                <a:cs typeface="Arial"/>
                <a:sym typeface="Arial"/>
              </a:rPr>
              <a:t>Do not suppress. Rather, openly acknowledge and confront one’s biases. </a:t>
            </a:r>
            <a:endParaRPr sz="1800">
              <a:solidFill>
                <a:srgbClr val="000000"/>
              </a:solidFill>
              <a:latin typeface="Arial"/>
              <a:ea typeface="Arial"/>
              <a:cs typeface="Arial"/>
              <a:sym typeface="Arial"/>
            </a:endParaRPr>
          </a:p>
          <a:p>
            <a:pPr marL="342900" lvl="0" indent="-342900" algn="l" rtl="0">
              <a:lnSpc>
                <a:spcPct val="100000"/>
              </a:lnSpc>
              <a:spcBef>
                <a:spcPts val="1140"/>
              </a:spcBef>
              <a:spcAft>
                <a:spcPts val="0"/>
              </a:spcAft>
              <a:buClr>
                <a:schemeClr val="accent2"/>
              </a:buClr>
              <a:buSzPts val="3200"/>
              <a:buChar char="•"/>
            </a:pPr>
            <a:r>
              <a:rPr lang="en-US" b="1">
                <a:solidFill>
                  <a:srgbClr val="000000"/>
                </a:solidFill>
                <a:latin typeface="Arial"/>
                <a:ea typeface="Arial"/>
                <a:cs typeface="Arial"/>
                <a:sym typeface="Arial"/>
              </a:rPr>
              <a:t>Intention:</a:t>
            </a:r>
            <a:r>
              <a:rPr lang="en-US">
                <a:solidFill>
                  <a:srgbClr val="000000"/>
                </a:solidFill>
                <a:latin typeface="Arial"/>
                <a:ea typeface="Arial"/>
                <a:cs typeface="Arial"/>
                <a:sym typeface="Arial"/>
              </a:rPr>
              <a:t>  Motivation to change </a:t>
            </a:r>
            <a:endParaRPr>
              <a:solidFill>
                <a:srgbClr val="000000"/>
              </a:solidFill>
              <a:latin typeface="Arial"/>
              <a:ea typeface="Arial"/>
              <a:cs typeface="Arial"/>
              <a:sym typeface="Arial"/>
            </a:endParaRPr>
          </a:p>
          <a:p>
            <a:pPr marL="342900" lvl="0" indent="-342900" algn="l" rtl="0">
              <a:lnSpc>
                <a:spcPct val="100000"/>
              </a:lnSpc>
              <a:spcBef>
                <a:spcPts val="1140"/>
              </a:spcBef>
              <a:spcAft>
                <a:spcPts val="0"/>
              </a:spcAft>
              <a:buClr>
                <a:schemeClr val="accent2"/>
              </a:buClr>
              <a:buSzPts val="3200"/>
              <a:buChar char="•"/>
            </a:pPr>
            <a:r>
              <a:rPr lang="en-US" b="1">
                <a:solidFill>
                  <a:srgbClr val="000000"/>
                </a:solidFill>
                <a:latin typeface="Arial"/>
                <a:ea typeface="Arial"/>
                <a:cs typeface="Arial"/>
                <a:sym typeface="Arial"/>
              </a:rPr>
              <a:t>Attention</a:t>
            </a:r>
            <a:r>
              <a:rPr lang="en-US">
                <a:solidFill>
                  <a:srgbClr val="000000"/>
                </a:solidFill>
                <a:latin typeface="Arial"/>
                <a:ea typeface="Arial"/>
                <a:cs typeface="Arial"/>
                <a:sym typeface="Arial"/>
              </a:rPr>
              <a:t>: To when stereotypical responses or assumptions are activated</a:t>
            </a:r>
            <a:endParaRPr>
              <a:solidFill>
                <a:srgbClr val="000000"/>
              </a:solidFill>
              <a:latin typeface="Arial"/>
              <a:ea typeface="Arial"/>
              <a:cs typeface="Arial"/>
              <a:sym typeface="Arial"/>
            </a:endParaRPr>
          </a:p>
          <a:p>
            <a:pPr marL="342900" lvl="0" indent="-342900" algn="l" rtl="0">
              <a:lnSpc>
                <a:spcPct val="100000"/>
              </a:lnSpc>
              <a:spcBef>
                <a:spcPts val="1140"/>
              </a:spcBef>
              <a:spcAft>
                <a:spcPts val="0"/>
              </a:spcAft>
              <a:buClr>
                <a:schemeClr val="accent2"/>
              </a:buClr>
              <a:buSzPts val="3200"/>
              <a:buChar char="•"/>
            </a:pPr>
            <a:r>
              <a:rPr lang="en-US" b="1">
                <a:solidFill>
                  <a:srgbClr val="000000"/>
                </a:solidFill>
                <a:latin typeface="Arial"/>
                <a:ea typeface="Arial"/>
                <a:cs typeface="Arial"/>
                <a:sym typeface="Arial"/>
              </a:rPr>
              <a:t>Time</a:t>
            </a:r>
            <a:r>
              <a:rPr lang="en-US">
                <a:solidFill>
                  <a:srgbClr val="000000"/>
                </a:solidFill>
                <a:latin typeface="Arial"/>
                <a:ea typeface="Arial"/>
                <a:cs typeface="Arial"/>
                <a:sym typeface="Arial"/>
              </a:rPr>
              <a:t>: To practice new strategies </a:t>
            </a:r>
            <a:endParaRPr>
              <a:solidFill>
                <a:srgbClr val="000000"/>
              </a:solidFill>
              <a:latin typeface="Arial"/>
              <a:ea typeface="Arial"/>
              <a:cs typeface="Arial"/>
              <a:sym typeface="Arial"/>
            </a:endParaRPr>
          </a:p>
          <a:p>
            <a:pPr marL="342900" lvl="0" indent="-342900" algn="l" rtl="0">
              <a:lnSpc>
                <a:spcPct val="100000"/>
              </a:lnSpc>
              <a:spcBef>
                <a:spcPts val="2100"/>
              </a:spcBef>
              <a:spcAft>
                <a:spcPts val="0"/>
              </a:spcAft>
              <a:buClr>
                <a:schemeClr val="accent2"/>
              </a:buClr>
              <a:buSzPts val="3200"/>
              <a:buChar char="•"/>
            </a:pPr>
            <a:r>
              <a:rPr lang="en-US" b="1">
                <a:solidFill>
                  <a:srgbClr val="000000"/>
                </a:solidFill>
                <a:latin typeface="Arial"/>
                <a:ea typeface="Arial"/>
                <a:cs typeface="Arial"/>
                <a:sym typeface="Arial"/>
              </a:rPr>
              <a:t>Build alliances: </a:t>
            </a:r>
            <a:r>
              <a:rPr lang="en-US">
                <a:solidFill>
                  <a:srgbClr val="000000"/>
                </a:solidFill>
                <a:latin typeface="Arial"/>
                <a:ea typeface="Arial"/>
                <a:cs typeface="Arial"/>
                <a:sym typeface="Arial"/>
              </a:rPr>
              <a:t>Helps to see our bias</a:t>
            </a:r>
            <a:endParaRPr>
              <a:solidFill>
                <a:srgbClr val="000000"/>
              </a:solidFill>
              <a:latin typeface="Arial"/>
              <a:ea typeface="Arial"/>
              <a:cs typeface="Arial"/>
              <a:sym typeface="Arial"/>
            </a:endParaRPr>
          </a:p>
          <a:p>
            <a:pPr marL="342900" lvl="0" indent="-342900" algn="l" rtl="0">
              <a:lnSpc>
                <a:spcPct val="100000"/>
              </a:lnSpc>
              <a:spcBef>
                <a:spcPts val="2100"/>
              </a:spcBef>
              <a:spcAft>
                <a:spcPts val="500"/>
              </a:spcAft>
              <a:buClr>
                <a:schemeClr val="accent2"/>
              </a:buClr>
              <a:buSzPts val="3200"/>
              <a:buChar char="•"/>
            </a:pPr>
            <a:r>
              <a:rPr lang="en-US" b="1">
                <a:solidFill>
                  <a:srgbClr val="000000"/>
                </a:solidFill>
                <a:latin typeface="Arial"/>
                <a:ea typeface="Arial"/>
                <a:cs typeface="Arial"/>
                <a:sym typeface="Arial"/>
              </a:rPr>
              <a:t>Perspective</a:t>
            </a:r>
            <a:r>
              <a:rPr lang="en-US">
                <a:solidFill>
                  <a:srgbClr val="000000"/>
                </a:solidFill>
                <a:latin typeface="Arial"/>
                <a:ea typeface="Arial"/>
                <a:cs typeface="Arial"/>
                <a:sym typeface="Arial"/>
              </a:rPr>
              <a:t>: Challenge deficit thinking</a:t>
            </a:r>
            <a:endParaRPr>
              <a:solidFill>
                <a:srgbClr val="000000"/>
              </a:solidFill>
            </a:endParaRPr>
          </a:p>
        </p:txBody>
      </p:sp>
      <p:sp>
        <p:nvSpPr>
          <p:cNvPr id="187" name="Google Shape;187;g7088c1f380_0_364">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188" name="Google Shape;188;g7088c1f380_0_364">
            <a:extLst>
              <a:ext uri="{C183D7F6-B498-43B3-948B-1728B52AA6E4}">
                <adec:decorative xmlns:adec="http://schemas.microsoft.com/office/drawing/2017/decorative" val="1"/>
              </a:ext>
            </a:extLst>
          </p:cNvPr>
          <p:cNvSpPr txBox="1">
            <a:spLocks noGrp="1"/>
          </p:cNvSpPr>
          <p:nvPr>
            <p:ph type="title"/>
          </p:nvPr>
        </p:nvSpPr>
        <p:spPr>
          <a:xfrm>
            <a:off x="838200" y="211667"/>
            <a:ext cx="10515600" cy="82973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a:solidFill>
                  <a:schemeClr val="lt1"/>
                </a:solidFill>
              </a:rPr>
              <a:t>How to interrupt bias?</a:t>
            </a:r>
            <a:endParaRPr b="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7088c1f380_0_340">
            <a:extLst>
              <a:ext uri="{C183D7F6-B498-43B3-948B-1728B52AA6E4}">
                <adec:decorative xmlns:adec="http://schemas.microsoft.com/office/drawing/2017/decorative" val="1"/>
              </a:ext>
            </a:extLst>
          </p:cNvPr>
          <p:cNvSpPr txBox="1">
            <a:spLocks noGrp="1"/>
          </p:cNvSpPr>
          <p:nvPr>
            <p:ph type="body" idx="1"/>
          </p:nvPr>
        </p:nvSpPr>
        <p:spPr>
          <a:xfrm>
            <a:off x="0" y="1230403"/>
            <a:ext cx="12192000" cy="5049600"/>
          </a:xfrm>
          <a:prstGeom prst="rect">
            <a:avLst/>
          </a:prstGeom>
          <a:noFill/>
          <a:ln>
            <a:noFill/>
          </a:ln>
        </p:spPr>
        <p:txBody>
          <a:bodyPr spcFirstLastPara="1" wrap="square" lIns="91425" tIns="45700" rIns="91425" bIns="45700" anchor="ctr" anchorCtr="0">
            <a:noAutofit/>
          </a:bodyPr>
          <a:lstStyle/>
          <a:p>
            <a:pPr marL="228600" lvl="0" indent="0" algn="ctr" rtl="0">
              <a:lnSpc>
                <a:spcPct val="100000"/>
              </a:lnSpc>
              <a:spcBef>
                <a:spcPts val="0"/>
              </a:spcBef>
              <a:spcAft>
                <a:spcPts val="0"/>
              </a:spcAft>
              <a:buSzPts val="3200"/>
              <a:buNone/>
            </a:pPr>
            <a:r>
              <a:rPr lang="en-US" sz="4800"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Culturally Responsive </a:t>
            </a:r>
            <a:endParaRPr>
              <a:solidFill>
                <a:srgbClr val="0000FF"/>
              </a:solidFill>
            </a:endParaRPr>
          </a:p>
          <a:p>
            <a:pPr marL="228600" lvl="0" indent="0" algn="ctr" rtl="0">
              <a:lnSpc>
                <a:spcPct val="100000"/>
              </a:lnSpc>
              <a:spcBef>
                <a:spcPts val="0"/>
              </a:spcBef>
              <a:spcAft>
                <a:spcPts val="0"/>
              </a:spcAft>
              <a:buSzPts val="3200"/>
              <a:buNone/>
            </a:pPr>
            <a:r>
              <a:rPr lang="en-US" sz="4800" b="1"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Reflection and Action </a:t>
            </a:r>
            <a:endParaRPr sz="4800" b="1">
              <a:solidFill>
                <a:srgbClr val="0000FF"/>
              </a:solidFill>
              <a:latin typeface="Arial"/>
              <a:ea typeface="Arial"/>
              <a:cs typeface="Arial"/>
              <a:sym typeface="Arial"/>
            </a:endParaRPr>
          </a:p>
          <a:p>
            <a:pPr marL="228600" lvl="0" indent="0" algn="l" rtl="0">
              <a:lnSpc>
                <a:spcPct val="100000"/>
              </a:lnSpc>
              <a:spcBef>
                <a:spcPts val="0"/>
              </a:spcBef>
              <a:spcAft>
                <a:spcPts val="0"/>
              </a:spcAft>
              <a:buSzPts val="3200"/>
              <a:buNone/>
            </a:pPr>
            <a:endParaRPr>
              <a:solidFill>
                <a:srgbClr val="000000"/>
              </a:solidFill>
            </a:endParaRPr>
          </a:p>
        </p:txBody>
      </p:sp>
      <p:sp>
        <p:nvSpPr>
          <p:cNvPr id="194" name="Google Shape;194;g7088c1f380_0_340">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 name="Title 1">
            <a:extLst>
              <a:ext uri="{FF2B5EF4-FFF2-40B4-BE49-F238E27FC236}">
                <a16:creationId xmlns:a16="http://schemas.microsoft.com/office/drawing/2014/main" id="{5094E004-7852-87C1-FC0B-A1119D3CE102}"/>
              </a:ext>
              <a:ext uri="{C183D7F6-B498-43B3-948B-1728B52AA6E4}">
                <adec:decorative xmlns:adec="http://schemas.microsoft.com/office/drawing/2017/decorative" val="1"/>
              </a:ext>
            </a:extLst>
          </p:cNvPr>
          <p:cNvSpPr>
            <a:spLocks noGrp="1"/>
          </p:cNvSpPr>
          <p:nvPr>
            <p:ph type="title"/>
          </p:nvPr>
        </p:nvSpPr>
        <p:spPr/>
        <p:txBody>
          <a:bodyPr/>
          <a:lstStyle/>
          <a:p>
            <a:r>
              <a:rPr lang="en-US"/>
              <a:t> Culturally</a:t>
            </a:r>
            <a:r>
              <a:rPr lang="en-US" baseline="0"/>
              <a:t> Responsive Reflection and Action</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7088c1f380_0_1482">
            <a:extLst>
              <a:ext uri="{C183D7F6-B498-43B3-948B-1728B52AA6E4}">
                <adec:decorative xmlns:adec="http://schemas.microsoft.com/office/drawing/2017/decorative" val="1"/>
              </a:ext>
            </a:extLst>
          </p:cNvPr>
          <p:cNvSpPr txBox="1">
            <a:spLocks noGrp="1"/>
          </p:cNvSpPr>
          <p:nvPr>
            <p:ph type="body" idx="1"/>
          </p:nvPr>
        </p:nvSpPr>
        <p:spPr>
          <a:xfrm>
            <a:off x="6307666" y="1536633"/>
            <a:ext cx="5655734" cy="4555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endParaRPr sz="2600" b="1">
              <a:solidFill>
                <a:srgbClr val="FFFFFF"/>
              </a:solidFill>
            </a:endParaRPr>
          </a:p>
          <a:p>
            <a:pPr marL="457200" lvl="0" indent="0" algn="l" rtl="0">
              <a:lnSpc>
                <a:spcPct val="100000"/>
              </a:lnSpc>
              <a:spcBef>
                <a:spcPts val="1000"/>
              </a:spcBef>
              <a:spcAft>
                <a:spcPts val="0"/>
              </a:spcAft>
              <a:buSzPts val="3200"/>
              <a:buNone/>
            </a:pPr>
            <a:endParaRPr sz="2600" b="1">
              <a:solidFill>
                <a:srgbClr val="171616"/>
              </a:solidFill>
            </a:endParaRPr>
          </a:p>
          <a:p>
            <a:pPr marL="457200" lvl="0" indent="0" algn="l" rtl="0">
              <a:lnSpc>
                <a:spcPct val="100000"/>
              </a:lnSpc>
              <a:spcBef>
                <a:spcPts val="1000"/>
              </a:spcBef>
              <a:spcAft>
                <a:spcPts val="0"/>
              </a:spcAft>
              <a:buSzPts val="3200"/>
              <a:buNone/>
            </a:pPr>
            <a:endParaRPr sz="2600" b="1">
              <a:solidFill>
                <a:srgbClr val="171616"/>
              </a:solidFill>
            </a:endParaRPr>
          </a:p>
          <a:p>
            <a:pPr marL="577850" lvl="0" indent="-514350" algn="l" rtl="0">
              <a:lnSpc>
                <a:spcPct val="100000"/>
              </a:lnSpc>
              <a:spcBef>
                <a:spcPts val="1000"/>
              </a:spcBef>
              <a:spcAft>
                <a:spcPts val="0"/>
              </a:spcAft>
              <a:buClr>
                <a:schemeClr val="accent2"/>
              </a:buClr>
              <a:buSzPts val="2600"/>
              <a:buFont typeface="Arial"/>
              <a:buAutoNum type="arabicPeriod"/>
            </a:pPr>
            <a:r>
              <a:rPr lang="en-US" sz="2600" b="1">
                <a:solidFill>
                  <a:srgbClr val="171616"/>
                </a:solidFill>
              </a:rPr>
              <a:t>Start with Phase I (p. 1), Phase II (p. 5) or Phase III (p. 10).  </a:t>
            </a:r>
            <a:endParaRPr sz="1200" b="1">
              <a:solidFill>
                <a:srgbClr val="171616"/>
              </a:solidFill>
            </a:endParaRPr>
          </a:p>
          <a:p>
            <a:pPr marL="577850" lvl="0" indent="-514350" algn="l" rtl="0">
              <a:lnSpc>
                <a:spcPct val="100000"/>
              </a:lnSpc>
              <a:spcBef>
                <a:spcPts val="2200"/>
              </a:spcBef>
              <a:spcAft>
                <a:spcPts val="0"/>
              </a:spcAft>
              <a:buClr>
                <a:schemeClr val="accent2"/>
              </a:buClr>
              <a:buSzPts val="2600"/>
              <a:buFont typeface="Arial"/>
              <a:buAutoNum type="arabicPeriod"/>
            </a:pPr>
            <a:r>
              <a:rPr lang="en-US" sz="2600" b="1">
                <a:solidFill>
                  <a:srgbClr val="171616"/>
                </a:solidFill>
              </a:rPr>
              <a:t>Circle, underline or highlight prompts that:</a:t>
            </a:r>
            <a:endParaRPr sz="2600" b="1">
              <a:solidFill>
                <a:srgbClr val="171616"/>
              </a:solidFill>
            </a:endParaRPr>
          </a:p>
          <a:p>
            <a:pPr marL="1035050" lvl="1" indent="-514350" algn="l" rtl="0">
              <a:lnSpc>
                <a:spcPct val="100000"/>
              </a:lnSpc>
              <a:spcBef>
                <a:spcPts val="1200"/>
              </a:spcBef>
              <a:spcAft>
                <a:spcPts val="0"/>
              </a:spcAft>
              <a:buClr>
                <a:schemeClr val="accent2"/>
              </a:buClr>
              <a:buSzPts val="2600"/>
              <a:buFont typeface="Arial"/>
              <a:buAutoNum type="alphaLcPeriod"/>
            </a:pPr>
            <a:r>
              <a:rPr lang="en-US" sz="2600" b="1">
                <a:solidFill>
                  <a:srgbClr val="171616"/>
                </a:solidFill>
              </a:rPr>
              <a:t>pique your </a:t>
            </a:r>
            <a:r>
              <a:rPr lang="en-US" sz="2600" b="1" i="1">
                <a:solidFill>
                  <a:srgbClr val="171616"/>
                </a:solidFill>
              </a:rPr>
              <a:t>interest</a:t>
            </a:r>
            <a:endParaRPr sz="2600" b="1" i="1">
              <a:solidFill>
                <a:srgbClr val="171616"/>
              </a:solidFill>
            </a:endParaRPr>
          </a:p>
          <a:p>
            <a:pPr marL="1035050" lvl="1" indent="-514350" algn="l" rtl="0">
              <a:lnSpc>
                <a:spcPct val="100000"/>
              </a:lnSpc>
              <a:spcBef>
                <a:spcPts val="1200"/>
              </a:spcBef>
              <a:spcAft>
                <a:spcPts val="0"/>
              </a:spcAft>
              <a:buClr>
                <a:schemeClr val="accent2"/>
              </a:buClr>
              <a:buSzPts val="2600"/>
              <a:buFont typeface="Arial"/>
              <a:buAutoNum type="alphaLcPeriod"/>
            </a:pPr>
            <a:r>
              <a:rPr lang="en-US" sz="2600" b="1">
                <a:solidFill>
                  <a:srgbClr val="171616"/>
                </a:solidFill>
              </a:rPr>
              <a:t>name a </a:t>
            </a:r>
            <a:r>
              <a:rPr lang="en-US" sz="2600" b="1" i="1">
                <a:solidFill>
                  <a:srgbClr val="171616"/>
                </a:solidFill>
              </a:rPr>
              <a:t>strength </a:t>
            </a:r>
            <a:r>
              <a:rPr lang="en-US" sz="2600" b="1">
                <a:solidFill>
                  <a:srgbClr val="171616"/>
                </a:solidFill>
              </a:rPr>
              <a:t>in your current use of federal grant funds, and</a:t>
            </a:r>
            <a:endParaRPr sz="2600" b="1">
              <a:solidFill>
                <a:srgbClr val="171616"/>
              </a:solidFill>
            </a:endParaRPr>
          </a:p>
          <a:p>
            <a:pPr marL="1035050" lvl="1" indent="-514350" algn="l" rtl="0">
              <a:lnSpc>
                <a:spcPct val="100000"/>
              </a:lnSpc>
              <a:spcBef>
                <a:spcPts val="1200"/>
              </a:spcBef>
              <a:spcAft>
                <a:spcPts val="0"/>
              </a:spcAft>
              <a:buClr>
                <a:schemeClr val="accent2"/>
              </a:buClr>
              <a:buSzPts val="2600"/>
              <a:buFont typeface="Arial"/>
              <a:buAutoNum type="alphaLcPeriod"/>
            </a:pPr>
            <a:r>
              <a:rPr lang="en-US" sz="2600" b="1">
                <a:solidFill>
                  <a:srgbClr val="171616"/>
                </a:solidFill>
              </a:rPr>
              <a:t>invite a </a:t>
            </a:r>
            <a:r>
              <a:rPr lang="en-US" sz="2600" b="1" i="1">
                <a:solidFill>
                  <a:srgbClr val="171616"/>
                </a:solidFill>
              </a:rPr>
              <a:t>growth opportunity </a:t>
            </a:r>
            <a:r>
              <a:rPr lang="en-US" sz="2600" b="1">
                <a:solidFill>
                  <a:srgbClr val="171616"/>
                </a:solidFill>
              </a:rPr>
              <a:t>in your current process.   </a:t>
            </a:r>
            <a:endParaRPr sz="2600" b="1">
              <a:solidFill>
                <a:srgbClr val="171616"/>
              </a:solidFill>
            </a:endParaRPr>
          </a:p>
          <a:p>
            <a:pPr marL="0" lvl="0" indent="0" algn="l" rtl="0">
              <a:lnSpc>
                <a:spcPct val="100000"/>
              </a:lnSpc>
              <a:spcBef>
                <a:spcPts val="2200"/>
              </a:spcBef>
              <a:spcAft>
                <a:spcPts val="0"/>
              </a:spcAft>
              <a:buSzPts val="3200"/>
              <a:buNone/>
            </a:pPr>
            <a:endParaRPr sz="3000" b="1">
              <a:solidFill>
                <a:srgbClr val="171616"/>
              </a:solidFill>
            </a:endParaRPr>
          </a:p>
          <a:p>
            <a:pPr marL="0" lvl="0" indent="0" algn="l" rtl="0">
              <a:lnSpc>
                <a:spcPct val="100000"/>
              </a:lnSpc>
              <a:spcBef>
                <a:spcPts val="1000"/>
              </a:spcBef>
              <a:spcAft>
                <a:spcPts val="0"/>
              </a:spcAft>
              <a:buSzPts val="3200"/>
              <a:buNone/>
            </a:pPr>
            <a:endParaRPr sz="3000" b="1">
              <a:solidFill>
                <a:srgbClr val="171616"/>
              </a:solidFill>
            </a:endParaRPr>
          </a:p>
          <a:p>
            <a:pPr marL="914400" lvl="0" indent="0" algn="l" rtl="0">
              <a:lnSpc>
                <a:spcPct val="100000"/>
              </a:lnSpc>
              <a:spcBef>
                <a:spcPts val="1000"/>
              </a:spcBef>
              <a:spcAft>
                <a:spcPts val="0"/>
              </a:spcAft>
              <a:buSzPts val="3200"/>
              <a:buNone/>
            </a:pPr>
            <a:endParaRPr sz="4800">
              <a:solidFill>
                <a:srgbClr val="FFFFFF"/>
              </a:solidFill>
            </a:endParaRPr>
          </a:p>
        </p:txBody>
      </p:sp>
      <p:sp>
        <p:nvSpPr>
          <p:cNvPr id="200" name="Google Shape;200;g7088c1f380_0_1482">
            <a:extLst>
              <a:ext uri="{C183D7F6-B498-43B3-948B-1728B52AA6E4}">
                <adec:decorative xmlns:adec="http://schemas.microsoft.com/office/drawing/2017/decorative" val="1"/>
              </a:ext>
            </a:extLst>
          </p:cNvPr>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201" name="Google Shape;201;g7088c1f380_0_1482">
            <a:extLst>
              <a:ext uri="{C183D7F6-B498-43B3-948B-1728B52AA6E4}">
                <adec:decorative xmlns:adec="http://schemas.microsoft.com/office/drawing/2017/decorative" val="1"/>
              </a:ext>
            </a:extLst>
          </p:cNvPr>
          <p:cNvPicPr preferRelativeResize="0"/>
          <p:nvPr/>
        </p:nvPicPr>
        <p:blipFill rotWithShape="1">
          <a:blip r:embed="rId3">
            <a:alphaModFix/>
          </a:blip>
          <a:srcRect l="33349" t="4093" r="9612"/>
          <a:stretch/>
        </p:blipFill>
        <p:spPr>
          <a:xfrm flipH="1">
            <a:off x="-4" y="-11469"/>
            <a:ext cx="6129870" cy="6869469"/>
          </a:xfrm>
          <a:prstGeom prst="rect">
            <a:avLst/>
          </a:prstGeom>
          <a:noFill/>
          <a:ln>
            <a:noFill/>
          </a:ln>
        </p:spPr>
      </p:pic>
      <p:sp>
        <p:nvSpPr>
          <p:cNvPr id="2" name="Title 1">
            <a:extLst>
              <a:ext uri="{FF2B5EF4-FFF2-40B4-BE49-F238E27FC236}">
                <a16:creationId xmlns:a16="http://schemas.microsoft.com/office/drawing/2014/main" id="{5A7443AC-4C25-3911-06FD-38CF15AB5AF6}"/>
              </a:ext>
              <a:ext uri="{C183D7F6-B498-43B3-948B-1728B52AA6E4}">
                <adec:decorative xmlns:adec="http://schemas.microsoft.com/office/drawing/2017/decorative" val="1"/>
              </a:ext>
            </a:extLst>
          </p:cNvPr>
          <p:cNvSpPr>
            <a:spLocks noGrp="1"/>
          </p:cNvSpPr>
          <p:nvPr>
            <p:ph type="title"/>
          </p:nvPr>
        </p:nvSpPr>
        <p:spPr/>
        <p:txBody>
          <a:bodyPr/>
          <a:lstStyle/>
          <a:p>
            <a:r>
              <a:rPr lang="en-US"/>
              <a:t>Next steps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7088c1f380_0_34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07" name="Google Shape;207;g7088c1f380_0_346">
            <a:extLst>
              <a:ext uri="{C183D7F6-B498-43B3-948B-1728B52AA6E4}">
                <adec:decorative xmlns:adec="http://schemas.microsoft.com/office/drawing/2017/decorative" val="1"/>
              </a:ext>
            </a:extLst>
          </p:cNvPr>
          <p:cNvSpPr txBox="1"/>
          <p:nvPr/>
        </p:nvSpPr>
        <p:spPr>
          <a:xfrm>
            <a:off x="567750" y="1523300"/>
            <a:ext cx="8195400" cy="95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2800" b="1" i="0" u="sng" strike="noStrike" cap="none">
                <a:solidFill>
                  <a:schemeClr val="hlink"/>
                </a:solidFill>
                <a:latin typeface="Arial"/>
                <a:ea typeface="Arial"/>
                <a:cs typeface="Arial"/>
                <a:sym typeface="Arial"/>
                <a:hlinkClick r:id="rId3"/>
              </a:rPr>
              <a:t>Albert E. Johnson-Mussad, Ph.D.</a:t>
            </a:r>
            <a:endParaRPr sz="2800" b="1" i="0" strike="noStrike" cap="none">
              <a:solidFill>
                <a:srgbClr val="171616"/>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Leadership and Instruction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Continuous Improvement Specialist</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Collaborative for Educational Services</a:t>
            </a:r>
            <a:endParaRPr sz="22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Northampton, MA 01060</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200"/>
              <a:buFont typeface="Arial"/>
              <a:buNone/>
            </a:pPr>
            <a:r>
              <a:rPr lang="en-US" sz="2200" b="1" i="0" u="none" strike="noStrike" cap="none">
                <a:solidFill>
                  <a:srgbClr val="BC5928"/>
                </a:solidFill>
                <a:latin typeface="Arial"/>
                <a:ea typeface="Arial"/>
                <a:cs typeface="Arial"/>
                <a:sym typeface="Arial"/>
              </a:rPr>
              <a:t>413-588-5945 </a:t>
            </a:r>
            <a:r>
              <a:rPr lang="en-US" sz="2200" b="0" i="0" u="none" strike="noStrike" cap="none">
                <a:solidFill>
                  <a:srgbClr val="BC5928"/>
                </a:solidFill>
                <a:latin typeface="Arial"/>
                <a:ea typeface="Arial"/>
                <a:cs typeface="Arial"/>
                <a:sym typeface="Arial"/>
              </a:rPr>
              <a:t>(office)</a:t>
            </a:r>
            <a:endParaRPr sz="2200" b="0" i="0" u="none" strike="noStrike" cap="none">
              <a:solidFill>
                <a:srgbClr val="BC592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BC5928"/>
                </a:solidFill>
                <a:latin typeface="Arial"/>
                <a:ea typeface="Arial"/>
                <a:cs typeface="Arial"/>
                <a:sym typeface="Arial"/>
              </a:rPr>
              <a:t>908-623-0652 </a:t>
            </a:r>
            <a:r>
              <a:rPr lang="en-US" sz="2200" b="0" i="0" u="none" strike="noStrike" cap="none">
                <a:solidFill>
                  <a:srgbClr val="BC5928"/>
                </a:solidFill>
                <a:latin typeface="Arial"/>
                <a:ea typeface="Arial"/>
                <a:cs typeface="Arial"/>
                <a:sym typeface="Arial"/>
              </a:rPr>
              <a:t>(cell)</a:t>
            </a:r>
            <a:endParaRPr sz="2200" b="0" i="0" u="none" strike="noStrike" cap="none">
              <a:solidFill>
                <a:srgbClr val="BC592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BC5928"/>
                </a:solidFill>
                <a:latin typeface="Arial"/>
                <a:ea typeface="Arial"/>
                <a:cs typeface="Arial"/>
                <a:sym typeface="Arial"/>
              </a:rPr>
              <a:t>ajohnsonmussad@collaborative.org</a:t>
            </a:r>
            <a:r>
              <a:rPr lang="en-US" sz="2200" b="1" i="0" u="none" strike="noStrike" cap="none">
                <a:solidFill>
                  <a:srgbClr val="000000"/>
                </a:solidFill>
                <a:latin typeface="Arial"/>
                <a:ea typeface="Arial"/>
                <a:cs typeface="Arial"/>
                <a:sym typeface="Arial"/>
              </a:rPr>
              <a:t> </a:t>
            </a:r>
            <a:endParaRPr sz="1400" b="0" i="0" u="none" strike="noStrike" cap="none">
              <a:solidFill>
                <a:srgbClr val="000000"/>
              </a:solidFill>
              <a:latin typeface="Quattrocento Sans"/>
              <a:ea typeface="Quattrocento Sans"/>
              <a:cs typeface="Quattrocento Sans"/>
              <a:sym typeface="Quattrocento Sans"/>
            </a:endParaRPr>
          </a:p>
        </p:txBody>
      </p:sp>
      <p:pic>
        <p:nvPicPr>
          <p:cNvPr id="209" name="Google Shape;209;g7088c1f380_0_346">
            <a:extLst>
              <a:ext uri="{C183D7F6-B498-43B3-948B-1728B52AA6E4}">
                <adec:decorative xmlns:adec="http://schemas.microsoft.com/office/drawing/2017/decorative" val="1"/>
              </a:ext>
            </a:extLst>
          </p:cNvPr>
          <p:cNvPicPr preferRelativeResize="0"/>
          <p:nvPr/>
        </p:nvPicPr>
        <p:blipFill rotWithShape="1">
          <a:blip r:embed="rId5">
            <a:alphaModFix/>
          </a:blip>
          <a:srcRect l="41807" r="19585"/>
          <a:stretch/>
        </p:blipFill>
        <p:spPr>
          <a:xfrm>
            <a:off x="6695634" y="-12303"/>
            <a:ext cx="3989300" cy="6870303"/>
          </a:xfrm>
          <a:prstGeom prst="rect">
            <a:avLst/>
          </a:prstGeom>
          <a:noFill/>
          <a:ln>
            <a:noFill/>
          </a:ln>
        </p:spPr>
      </p:pic>
      <p:sp>
        <p:nvSpPr>
          <p:cNvPr id="2" name="Title 1">
            <a:extLst>
              <a:ext uri="{FF2B5EF4-FFF2-40B4-BE49-F238E27FC236}">
                <a16:creationId xmlns:a16="http://schemas.microsoft.com/office/drawing/2014/main" id="{2B71AF80-9820-3F7E-7F5E-1BC1A73C1609}"/>
              </a:ext>
              <a:ext uri="{C183D7F6-B498-43B3-948B-1728B52AA6E4}">
                <adec:decorative xmlns:adec="http://schemas.microsoft.com/office/drawing/2017/decorative" val="1"/>
              </a:ext>
            </a:extLst>
          </p:cNvPr>
          <p:cNvSpPr>
            <a:spLocks noGrp="1"/>
          </p:cNvSpPr>
          <p:nvPr>
            <p:ph type="title"/>
          </p:nvPr>
        </p:nvSpPr>
        <p:spPr/>
        <p:txBody>
          <a:bodyPr/>
          <a:lstStyle/>
          <a:p>
            <a:r>
              <a:rPr lang="en-US"/>
              <a:t>Contact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g7088c1f380_0_97">
            <a:extLst>
              <a:ext uri="{C183D7F6-B498-43B3-948B-1728B52AA6E4}">
                <adec:decorative xmlns:adec="http://schemas.microsoft.com/office/drawing/2017/decorative" val="1"/>
              </a:ext>
            </a:extLst>
          </p:cNvPr>
          <p:cNvPicPr preferRelativeResize="0"/>
          <p:nvPr/>
        </p:nvPicPr>
        <p:blipFill rotWithShape="1">
          <a:blip r:embed="rId3">
            <a:alphaModFix/>
          </a:blip>
          <a:srcRect t="15625"/>
          <a:stretch/>
        </p:blipFill>
        <p:spPr>
          <a:xfrm>
            <a:off x="0" y="0"/>
            <a:ext cx="12192000" cy="6858000"/>
          </a:xfrm>
          <a:prstGeom prst="rect">
            <a:avLst/>
          </a:prstGeom>
          <a:noFill/>
          <a:ln>
            <a:noFill/>
          </a:ln>
        </p:spPr>
      </p:pic>
      <p:sp>
        <p:nvSpPr>
          <p:cNvPr id="64" name="Google Shape;64;g7088c1f380_0_97">
            <a:extLst>
              <a:ext uri="{C183D7F6-B498-43B3-948B-1728B52AA6E4}">
                <adec:decorative xmlns:adec="http://schemas.microsoft.com/office/drawing/2017/decorative" val="1"/>
              </a:ext>
            </a:extLst>
          </p:cNvPr>
          <p:cNvSpPr/>
          <p:nvPr/>
        </p:nvSpPr>
        <p:spPr>
          <a:xfrm>
            <a:off x="0" y="4924609"/>
            <a:ext cx="12192000" cy="1485300"/>
          </a:xfrm>
          <a:prstGeom prst="rect">
            <a:avLst/>
          </a:prstGeom>
          <a:solidFill>
            <a:srgbClr val="101D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7088c1f380_0_97">
            <a:extLst>
              <a:ext uri="{C183D7F6-B498-43B3-948B-1728B52AA6E4}">
                <adec:decorative xmlns:adec="http://schemas.microsoft.com/office/drawing/2017/decorative" val="1"/>
              </a:ext>
            </a:extLst>
          </p:cNvPr>
          <p:cNvSpPr txBox="1"/>
          <p:nvPr/>
        </p:nvSpPr>
        <p:spPr>
          <a:xfrm>
            <a:off x="1" y="4928616"/>
            <a:ext cx="12192000" cy="148249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WHAT IS YOUR ACCESSIBILITY?</a:t>
            </a:r>
            <a:endParaRPr sz="3000" b="0" i="0" u="none" strike="noStrike" cap="none">
              <a:solidFill>
                <a:srgbClr val="FFFFFF"/>
              </a:solidFill>
              <a:latin typeface="Arial"/>
              <a:ea typeface="Arial"/>
              <a:cs typeface="Arial"/>
              <a:sym typeface="Arial"/>
            </a:endParaRPr>
          </a:p>
        </p:txBody>
      </p:sp>
      <p:sp>
        <p:nvSpPr>
          <p:cNvPr id="2" name="Title 1">
            <a:extLst>
              <a:ext uri="{FF2B5EF4-FFF2-40B4-BE49-F238E27FC236}">
                <a16:creationId xmlns:a16="http://schemas.microsoft.com/office/drawing/2014/main" id="{0412DBB3-A642-2574-2757-0DCAB7777877}"/>
              </a:ext>
              <a:ext uri="{C183D7F6-B498-43B3-948B-1728B52AA6E4}">
                <adec:decorative xmlns:adec="http://schemas.microsoft.com/office/drawing/2017/decorative" val="1"/>
              </a:ext>
            </a:extLst>
          </p:cNvPr>
          <p:cNvSpPr>
            <a:spLocks noGrp="1"/>
          </p:cNvSpPr>
          <p:nvPr>
            <p:ph type="ctrTitle"/>
          </p:nvPr>
        </p:nvSpPr>
        <p:spPr>
          <a:xfrm>
            <a:off x="2984088" y="6601448"/>
            <a:ext cx="6678954" cy="1656272"/>
          </a:xfrm>
        </p:spPr>
        <p:txBody>
          <a:bodyPr/>
          <a:lstStyle/>
          <a:p>
            <a:r>
              <a:rPr lang="en-US"/>
              <a:t>What is your accessibility?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7088c1f380_0_6">
            <a:extLst>
              <a:ext uri="{C183D7F6-B498-43B3-948B-1728B52AA6E4}">
                <adec:decorative xmlns:adec="http://schemas.microsoft.com/office/drawing/2017/decorative" val="1"/>
              </a:ext>
            </a:extLst>
          </p:cNvPr>
          <p:cNvSpPr txBox="1">
            <a:spLocks noGrp="1"/>
          </p:cNvSpPr>
          <p:nvPr>
            <p:ph type="body" idx="1"/>
          </p:nvPr>
        </p:nvSpPr>
        <p:spPr>
          <a:xfrm>
            <a:off x="415601" y="1536633"/>
            <a:ext cx="6027532"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3200"/>
              <a:buNone/>
            </a:pPr>
            <a:r>
              <a:rPr lang="en-US" sz="2000">
                <a:solidFill>
                  <a:srgbClr val="000000"/>
                </a:solidFill>
                <a:latin typeface="Arial"/>
                <a:ea typeface="Arial"/>
                <a:cs typeface="Arial"/>
                <a:sym typeface="Arial"/>
              </a:rPr>
              <a:t>Federal grant program managers will: </a:t>
            </a:r>
            <a:endParaRPr sz="2000" b="1">
              <a:solidFill>
                <a:srgbClr val="000000"/>
              </a:solidFill>
              <a:latin typeface="Arial"/>
              <a:ea typeface="Arial"/>
              <a:cs typeface="Arial"/>
              <a:sym typeface="Arial"/>
            </a:endParaRPr>
          </a:p>
          <a:p>
            <a:pPr marL="457200" lvl="0" indent="-355600" algn="l" rtl="0">
              <a:lnSpc>
                <a:spcPct val="90000"/>
              </a:lnSpc>
              <a:spcBef>
                <a:spcPts val="1600"/>
              </a:spcBef>
              <a:spcAft>
                <a:spcPts val="0"/>
              </a:spcAft>
              <a:buClr>
                <a:schemeClr val="accent2"/>
              </a:buClr>
              <a:buSzPts val="2000"/>
              <a:buChar char="●"/>
            </a:pPr>
            <a:r>
              <a:rPr lang="en-US" sz="2000" b="1">
                <a:solidFill>
                  <a:srgbClr val="ED7D31"/>
                </a:solidFill>
                <a:latin typeface="Arial"/>
                <a:ea typeface="Arial"/>
                <a:cs typeface="Arial"/>
                <a:sym typeface="Arial"/>
              </a:rPr>
              <a:t>understand</a:t>
            </a:r>
            <a:r>
              <a:rPr lang="en-US" sz="2000" b="1">
                <a:solidFill>
                  <a:srgbClr val="BC5928"/>
                </a:solidFill>
                <a:latin typeface="Arial"/>
                <a:ea typeface="Arial"/>
                <a:cs typeface="Arial"/>
                <a:sym typeface="Arial"/>
              </a:rPr>
              <a:t> </a:t>
            </a:r>
            <a:r>
              <a:rPr lang="en-US" sz="2000">
                <a:solidFill>
                  <a:srgbClr val="000000"/>
                </a:solidFill>
                <a:latin typeface="Arial"/>
                <a:ea typeface="Arial"/>
                <a:cs typeface="Arial"/>
                <a:sym typeface="Arial"/>
              </a:rPr>
              <a:t>key concepts related to culturally responsive practice; and</a:t>
            </a:r>
            <a:endParaRPr sz="2000">
              <a:solidFill>
                <a:srgbClr val="000000"/>
              </a:solidFill>
              <a:latin typeface="Arial"/>
              <a:ea typeface="Arial"/>
              <a:cs typeface="Arial"/>
              <a:sym typeface="Arial"/>
            </a:endParaRPr>
          </a:p>
          <a:p>
            <a:pPr marL="457200" lvl="0" indent="-355600" algn="l" rtl="0">
              <a:lnSpc>
                <a:spcPct val="90000"/>
              </a:lnSpc>
              <a:spcBef>
                <a:spcPts val="2800"/>
              </a:spcBef>
              <a:spcAft>
                <a:spcPts val="1800"/>
              </a:spcAft>
              <a:buClr>
                <a:schemeClr val="accent2"/>
              </a:buClr>
              <a:buSzPts val="2000"/>
              <a:buChar char="●"/>
            </a:pPr>
            <a:r>
              <a:rPr lang="en-US" sz="2000" b="1">
                <a:solidFill>
                  <a:srgbClr val="ED7D31"/>
                </a:solidFill>
                <a:latin typeface="Arial"/>
                <a:ea typeface="Arial"/>
                <a:cs typeface="Arial"/>
                <a:sym typeface="Arial"/>
              </a:rPr>
              <a:t>apply</a:t>
            </a:r>
            <a:r>
              <a:rPr lang="en-US" sz="2000" b="1">
                <a:solidFill>
                  <a:srgbClr val="BC5928"/>
                </a:solidFill>
                <a:latin typeface="Arial"/>
                <a:ea typeface="Arial"/>
                <a:cs typeface="Arial"/>
                <a:sym typeface="Arial"/>
              </a:rPr>
              <a:t> </a:t>
            </a:r>
            <a:r>
              <a:rPr lang="en-US" sz="2000">
                <a:solidFill>
                  <a:srgbClr val="000000"/>
                </a:solidFill>
                <a:latin typeface="Arial"/>
                <a:ea typeface="Arial"/>
                <a:cs typeface="Arial"/>
                <a:sym typeface="Arial"/>
              </a:rPr>
              <a:t>these concepts in planning, implementing, and evaluating federally-funded programs.   </a:t>
            </a:r>
            <a:endParaRPr/>
          </a:p>
        </p:txBody>
      </p:sp>
      <p:sp>
        <p:nvSpPr>
          <p:cNvPr id="72" name="Google Shape;72;g7088c1f380_0_6">
            <a:extLst>
              <a:ext uri="{C183D7F6-B498-43B3-948B-1728B52AA6E4}">
                <adec:decorative xmlns:adec="http://schemas.microsoft.com/office/drawing/2017/decorative" val="1"/>
              </a:ext>
            </a:extLst>
          </p:cNvPr>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2" name="Title 1">
            <a:extLst>
              <a:ext uri="{FF2B5EF4-FFF2-40B4-BE49-F238E27FC236}">
                <a16:creationId xmlns:a16="http://schemas.microsoft.com/office/drawing/2014/main" id="{2CCB8346-78DC-1DE6-1D3C-2B42573EB4AE}"/>
              </a:ext>
              <a:ext uri="{C183D7F6-B498-43B3-948B-1728B52AA6E4}">
                <adec:decorative xmlns:adec="http://schemas.microsoft.com/office/drawing/2017/decorative" val="1"/>
              </a:ext>
            </a:extLst>
          </p:cNvPr>
          <p:cNvSpPr>
            <a:spLocks noGrp="1"/>
          </p:cNvSpPr>
          <p:nvPr>
            <p:ph type="title"/>
          </p:nvPr>
        </p:nvSpPr>
        <p:spPr/>
        <p:txBody>
          <a:bodyPr/>
          <a:lstStyle/>
          <a:p>
            <a:pPr rtl="0"/>
            <a:r>
              <a:rPr lang="en-US" sz="4800" b="1" i="0">
                <a:solidFill>
                  <a:srgbClr val="ED7D31"/>
                </a:solidFill>
                <a:effectLst/>
                <a:latin typeface="Arial" panose="020B0604020202020204" pitchFamily="34" charset="0"/>
                <a:ea typeface="Arial" panose="020B0604020202020204" pitchFamily="34" charset="0"/>
                <a:cs typeface="Arial" panose="020B0604020202020204" pitchFamily="34" charset="0"/>
              </a:rPr>
              <a:t>Goals</a:t>
            </a:r>
            <a:endParaRPr lang="en-US">
              <a:effectLst/>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7088c1f380_0_12">
            <a:extLst>
              <a:ext uri="{C183D7F6-B498-43B3-948B-1728B52AA6E4}">
                <adec:decorative xmlns:adec="http://schemas.microsoft.com/office/drawing/2017/decorative" val="1"/>
              </a:ext>
            </a:extLst>
          </p:cNvPr>
          <p:cNvSpPr txBox="1">
            <a:spLocks noGrp="1"/>
          </p:cNvSpPr>
          <p:nvPr>
            <p:ph type="body" idx="1"/>
          </p:nvPr>
        </p:nvSpPr>
        <p:spPr>
          <a:xfrm>
            <a:off x="0" y="1230403"/>
            <a:ext cx="12192000" cy="504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endParaRPr sz="4800" b="1">
              <a:solidFill>
                <a:srgbClr val="000000"/>
              </a:solidFill>
              <a:latin typeface="Arial"/>
              <a:ea typeface="Arial"/>
              <a:cs typeface="Arial"/>
              <a:sym typeface="Arial"/>
            </a:endParaRPr>
          </a:p>
          <a:p>
            <a:pPr marL="0" lvl="0" indent="0" algn="ctr" rtl="0">
              <a:lnSpc>
                <a:spcPct val="100000"/>
              </a:lnSpc>
              <a:spcBef>
                <a:spcPts val="0"/>
              </a:spcBef>
              <a:spcAft>
                <a:spcPts val="0"/>
              </a:spcAft>
              <a:buSzPts val="3200"/>
              <a:buNone/>
            </a:pPr>
            <a:endParaRPr sz="4800" b="1">
              <a:solidFill>
                <a:srgbClr val="000000"/>
              </a:solidFill>
              <a:latin typeface="Arial"/>
              <a:ea typeface="Arial"/>
              <a:cs typeface="Arial"/>
              <a:sym typeface="Arial"/>
            </a:endParaRPr>
          </a:p>
        </p:txBody>
      </p:sp>
      <p:sp>
        <p:nvSpPr>
          <p:cNvPr id="78" name="Google Shape;78;g7088c1f380_0_1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2" name="Title 1">
            <a:extLst>
              <a:ext uri="{FF2B5EF4-FFF2-40B4-BE49-F238E27FC236}">
                <a16:creationId xmlns:a16="http://schemas.microsoft.com/office/drawing/2014/main" id="{88C7CFC1-CCFA-E49D-38F1-402BF71624CA}"/>
              </a:ext>
              <a:ext uri="{C183D7F6-B498-43B3-948B-1728B52AA6E4}">
                <adec:decorative xmlns:adec="http://schemas.microsoft.com/office/drawing/2017/decorative" val="1"/>
              </a:ext>
            </a:extLst>
          </p:cNvPr>
          <p:cNvSpPr>
            <a:spLocks noGrp="1"/>
          </p:cNvSpPr>
          <p:nvPr>
            <p:ph type="title"/>
          </p:nvPr>
        </p:nvSpPr>
        <p:spPr>
          <a:xfrm>
            <a:off x="1360714" y="3322082"/>
            <a:ext cx="10515600" cy="638632"/>
          </a:xfrm>
        </p:spPr>
        <p:txBody>
          <a:bodyPr/>
          <a:lstStyle/>
          <a:p>
            <a:pPr rtl="0"/>
            <a:r>
              <a:rPr lang="en-US" sz="4800" b="1" i="0">
                <a:solidFill>
                  <a:srgbClr val="000000"/>
                </a:solidFill>
                <a:effectLst/>
                <a:latin typeface="Arial" panose="020B0604020202020204" pitchFamily="34" charset="0"/>
                <a:ea typeface="Arial" panose="020B0604020202020204" pitchFamily="34" charset="0"/>
                <a:cs typeface="Arial" panose="020B0604020202020204" pitchFamily="34" charset="0"/>
              </a:rPr>
              <a:t>Defining Culturally </a:t>
            </a:r>
            <a:br>
              <a:rPr lang="en-US" sz="4800" b="1" i="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en-US" sz="4800" b="1" i="0">
                <a:solidFill>
                  <a:srgbClr val="000000"/>
                </a:solidFill>
                <a:effectLst/>
                <a:latin typeface="Arial" panose="020B0604020202020204" pitchFamily="34" charset="0"/>
                <a:ea typeface="Arial" panose="020B0604020202020204" pitchFamily="34" charset="0"/>
                <a:cs typeface="Arial" panose="020B0604020202020204" pitchFamily="34" charset="0"/>
              </a:rPr>
              <a:t>Responsive Practice </a:t>
            </a:r>
            <a:endParaRPr lang="en-US">
              <a:effectLst/>
            </a:endParaRPr>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7088c1f380_0_18">
            <a:extLst>
              <a:ext uri="{C183D7F6-B498-43B3-948B-1728B52AA6E4}">
                <adec:decorative xmlns:adec="http://schemas.microsoft.com/office/drawing/2017/decorative" val="1"/>
              </a:ext>
            </a:extLst>
          </p:cNvPr>
          <p:cNvSpPr txBox="1">
            <a:spLocks noGrp="1"/>
          </p:cNvSpPr>
          <p:nvPr>
            <p:ph type="body" idx="1"/>
          </p:nvPr>
        </p:nvSpPr>
        <p:spPr>
          <a:xfrm>
            <a:off x="567743" y="1332003"/>
            <a:ext cx="11370900" cy="5049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00"/>
              </a:spcBef>
              <a:spcAft>
                <a:spcPts val="0"/>
              </a:spcAft>
              <a:buClr>
                <a:srgbClr val="000000"/>
              </a:buClr>
              <a:buSzPts val="2400"/>
              <a:buAutoNum type="arabicPeriod"/>
            </a:pPr>
            <a:r>
              <a:rPr lang="en-US" sz="2400">
                <a:solidFill>
                  <a:srgbClr val="000000"/>
                </a:solidFill>
                <a:latin typeface="Arial"/>
                <a:ea typeface="Arial"/>
                <a:cs typeface="Arial"/>
                <a:sym typeface="Arial"/>
              </a:rPr>
              <a:t>Gorski, Paul. 2018. </a:t>
            </a:r>
            <a:r>
              <a:rPr lang="en-US" sz="2400" b="1">
                <a:solidFill>
                  <a:srgbClr val="000000"/>
                </a:solidFill>
                <a:latin typeface="Arial"/>
                <a:ea typeface="Arial"/>
                <a:cs typeface="Arial"/>
                <a:sym typeface="Arial"/>
              </a:rPr>
              <a:t>Reaching and Teaching Students in Poverty: Strategies for Erasing the Opportunity Gap</a:t>
            </a:r>
            <a:r>
              <a:rPr lang="en-US" sz="2400">
                <a:solidFill>
                  <a:srgbClr val="000000"/>
                </a:solidFill>
                <a:latin typeface="Arial"/>
                <a:ea typeface="Arial"/>
                <a:cs typeface="Arial"/>
                <a:sym typeface="Arial"/>
              </a:rPr>
              <a:t>. New York: Teachers College Press. </a:t>
            </a:r>
            <a:endParaRPr sz="2400">
              <a:solidFill>
                <a:srgbClr val="000000"/>
              </a:solidFill>
              <a:latin typeface="Arial"/>
              <a:ea typeface="Arial"/>
              <a:cs typeface="Arial"/>
              <a:sym typeface="Arial"/>
            </a:endParaRPr>
          </a:p>
          <a:p>
            <a:pPr marL="457200" lvl="0" indent="-381000" algn="l" rtl="0">
              <a:lnSpc>
                <a:spcPct val="100000"/>
              </a:lnSpc>
              <a:spcBef>
                <a:spcPts val="2200"/>
              </a:spcBef>
              <a:spcAft>
                <a:spcPts val="0"/>
              </a:spcAft>
              <a:buClr>
                <a:srgbClr val="000000"/>
              </a:buClr>
              <a:buSzPts val="2400"/>
              <a:buAutoNum type="arabicPeriod"/>
            </a:pPr>
            <a:r>
              <a:rPr lang="en-US" sz="2400">
                <a:solidFill>
                  <a:srgbClr val="000000"/>
                </a:solidFill>
                <a:latin typeface="Arial"/>
                <a:ea typeface="Arial"/>
                <a:cs typeface="Arial"/>
                <a:sym typeface="Arial"/>
              </a:rPr>
              <a:t>Jackson, Yvette. 2011. </a:t>
            </a:r>
            <a:r>
              <a:rPr lang="en-US" sz="2400" b="1">
                <a:solidFill>
                  <a:srgbClr val="000000"/>
                </a:solidFill>
                <a:latin typeface="Arial"/>
                <a:ea typeface="Arial"/>
                <a:cs typeface="Arial"/>
                <a:sym typeface="Arial"/>
              </a:rPr>
              <a:t>The Pedagogy of Confidence: Inspiring High Intellectual Performance in Urban Schools</a:t>
            </a:r>
            <a:r>
              <a:rPr lang="en-US" sz="2400">
                <a:solidFill>
                  <a:srgbClr val="000000"/>
                </a:solidFill>
                <a:latin typeface="Arial"/>
                <a:ea typeface="Arial"/>
                <a:cs typeface="Arial"/>
                <a:sym typeface="Arial"/>
              </a:rPr>
              <a:t>. New York: Teachers College Press. </a:t>
            </a:r>
            <a:endParaRPr sz="2400">
              <a:solidFill>
                <a:srgbClr val="000000"/>
              </a:solidFill>
              <a:latin typeface="Arial"/>
              <a:ea typeface="Arial"/>
              <a:cs typeface="Arial"/>
              <a:sym typeface="Arial"/>
            </a:endParaRPr>
          </a:p>
          <a:p>
            <a:pPr marL="457200" lvl="0" indent="-381000" algn="l" rtl="0">
              <a:lnSpc>
                <a:spcPct val="100000"/>
              </a:lnSpc>
              <a:spcBef>
                <a:spcPts val="2800"/>
              </a:spcBef>
              <a:spcAft>
                <a:spcPts val="0"/>
              </a:spcAft>
              <a:buClr>
                <a:srgbClr val="000000"/>
              </a:buClr>
              <a:buSzPts val="2400"/>
              <a:buAutoNum type="arabicPeriod"/>
            </a:pPr>
            <a:r>
              <a:rPr lang="en-US" sz="2400">
                <a:solidFill>
                  <a:srgbClr val="000000"/>
                </a:solidFill>
                <a:latin typeface="Arial"/>
                <a:ea typeface="Arial"/>
                <a:cs typeface="Arial"/>
                <a:sym typeface="Arial"/>
              </a:rPr>
              <a:t>Hammond, </a:t>
            </a:r>
            <a:r>
              <a:rPr lang="en-US" sz="2400" err="1">
                <a:solidFill>
                  <a:srgbClr val="000000"/>
                </a:solidFill>
                <a:latin typeface="Arial"/>
                <a:ea typeface="Arial"/>
                <a:cs typeface="Arial"/>
                <a:sym typeface="Arial"/>
              </a:rPr>
              <a:t>Zaretta</a:t>
            </a:r>
            <a:r>
              <a:rPr lang="en-US" sz="2400">
                <a:solidFill>
                  <a:srgbClr val="000000"/>
                </a:solidFill>
                <a:latin typeface="Arial"/>
                <a:ea typeface="Arial"/>
                <a:cs typeface="Arial"/>
                <a:sym typeface="Arial"/>
              </a:rPr>
              <a:t>. 2015. </a:t>
            </a:r>
            <a:r>
              <a:rPr lang="en-US" sz="2400" b="1">
                <a:solidFill>
                  <a:srgbClr val="000000"/>
                </a:solidFill>
                <a:latin typeface="Arial"/>
                <a:ea typeface="Arial"/>
                <a:cs typeface="Arial"/>
                <a:sym typeface="Arial"/>
              </a:rPr>
              <a:t>Culturally Responsive Teaching &amp; the Brain: Promoting Authentic Engagement and Rigor Among Culturally and  Linguistically Diverse Students</a:t>
            </a:r>
            <a:r>
              <a:rPr lang="en-US" sz="2400">
                <a:solidFill>
                  <a:srgbClr val="000000"/>
                </a:solidFill>
                <a:latin typeface="Arial"/>
                <a:ea typeface="Arial"/>
                <a:cs typeface="Arial"/>
                <a:sym typeface="Arial"/>
              </a:rPr>
              <a:t>. Thousand Oaks, CA: Corwin. </a:t>
            </a:r>
            <a:endParaRPr sz="2400">
              <a:solidFill>
                <a:srgbClr val="000000"/>
              </a:solidFill>
              <a:latin typeface="Arial"/>
              <a:ea typeface="Arial"/>
              <a:cs typeface="Arial"/>
              <a:sym typeface="Arial"/>
            </a:endParaRPr>
          </a:p>
          <a:p>
            <a:pPr marL="457200" lvl="0" indent="-381000" algn="l" rtl="0">
              <a:lnSpc>
                <a:spcPct val="100000"/>
              </a:lnSpc>
              <a:spcBef>
                <a:spcPts val="2800"/>
              </a:spcBef>
              <a:spcAft>
                <a:spcPts val="1800"/>
              </a:spcAft>
              <a:buClr>
                <a:srgbClr val="000000"/>
              </a:buClr>
              <a:buSzPts val="2400"/>
              <a:buAutoNum type="arabicPeriod"/>
            </a:pPr>
            <a:r>
              <a:rPr lang="en-US" sz="2400" err="1">
                <a:solidFill>
                  <a:srgbClr val="000000"/>
                </a:solidFill>
                <a:latin typeface="Arial"/>
                <a:ea typeface="Arial"/>
                <a:cs typeface="Arial"/>
                <a:sym typeface="Arial"/>
              </a:rPr>
              <a:t>Krownapple</a:t>
            </a:r>
            <a:r>
              <a:rPr lang="en-US" sz="2400">
                <a:solidFill>
                  <a:srgbClr val="000000"/>
                </a:solidFill>
                <a:latin typeface="Arial"/>
                <a:ea typeface="Arial"/>
                <a:cs typeface="Arial"/>
                <a:sym typeface="Arial"/>
              </a:rPr>
              <a:t>, John. 2017. </a:t>
            </a:r>
            <a:r>
              <a:rPr lang="en-US" sz="2400" b="1">
                <a:solidFill>
                  <a:srgbClr val="000000"/>
                </a:solidFill>
                <a:latin typeface="Arial"/>
                <a:ea typeface="Arial"/>
                <a:cs typeface="Arial"/>
                <a:sym typeface="Arial"/>
              </a:rPr>
              <a:t>Guiding Teams to Excellence with Equity: Culturally Proficient Facilitation. </a:t>
            </a:r>
            <a:r>
              <a:rPr lang="en-US" sz="2400">
                <a:solidFill>
                  <a:srgbClr val="000000"/>
                </a:solidFill>
                <a:latin typeface="Arial"/>
                <a:ea typeface="Arial"/>
                <a:cs typeface="Arial"/>
                <a:sym typeface="Arial"/>
              </a:rPr>
              <a:t>Thousand Oaks, CA: Corwin. </a:t>
            </a:r>
            <a:endParaRPr/>
          </a:p>
        </p:txBody>
      </p:sp>
      <p:sp>
        <p:nvSpPr>
          <p:cNvPr id="84" name="Google Shape;84;g7088c1f380_0_18">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2" name="Title 1">
            <a:extLst>
              <a:ext uri="{FF2B5EF4-FFF2-40B4-BE49-F238E27FC236}">
                <a16:creationId xmlns:a16="http://schemas.microsoft.com/office/drawing/2014/main" id="{13DE44BA-2318-ABFE-DAD1-B5079AFD7A7D}"/>
              </a:ext>
              <a:ext uri="{C183D7F6-B498-43B3-948B-1728B52AA6E4}">
                <adec:decorative xmlns:adec="http://schemas.microsoft.com/office/drawing/2017/decorative" val="1"/>
              </a:ext>
            </a:extLst>
          </p:cNvPr>
          <p:cNvSpPr>
            <a:spLocks noGrp="1"/>
          </p:cNvSpPr>
          <p:nvPr>
            <p:ph type="title"/>
          </p:nvPr>
        </p:nvSpPr>
        <p:spPr/>
        <p:txBody>
          <a:bodyPr/>
          <a:lstStyle/>
          <a:p>
            <a:r>
              <a:rPr lang="en-US"/>
              <a:t>Resources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7088c1f380_0_262">
            <a:extLst>
              <a:ext uri="{C183D7F6-B498-43B3-948B-1728B52AA6E4}">
                <adec:decorative xmlns:adec="http://schemas.microsoft.com/office/drawing/2017/decorative" val="1"/>
              </a:ext>
            </a:extLst>
          </p:cNvPr>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endParaRPr sz="3800" b="1">
              <a:solidFill>
                <a:srgbClr val="BC5928"/>
              </a:solidFill>
              <a:latin typeface="Arial"/>
              <a:ea typeface="Arial"/>
              <a:cs typeface="Arial"/>
              <a:sym typeface="Arial"/>
            </a:endParaRPr>
          </a:p>
          <a:p>
            <a:pPr marL="0" lvl="0" indent="0" algn="ctr" rtl="0">
              <a:lnSpc>
                <a:spcPct val="100000"/>
              </a:lnSpc>
              <a:spcBef>
                <a:spcPts val="640"/>
              </a:spcBef>
              <a:spcAft>
                <a:spcPts val="0"/>
              </a:spcAft>
              <a:buSzPts val="3200"/>
              <a:buNone/>
            </a:pPr>
            <a:endParaRPr sz="3800" b="1">
              <a:solidFill>
                <a:srgbClr val="BC5928"/>
              </a:solidFill>
              <a:latin typeface="Arial"/>
              <a:ea typeface="Arial"/>
              <a:cs typeface="Arial"/>
              <a:sym typeface="Arial"/>
            </a:endParaRPr>
          </a:p>
          <a:p>
            <a:pPr marL="0" lvl="0" indent="0" algn="ctr" rtl="0">
              <a:lnSpc>
                <a:spcPct val="100000"/>
              </a:lnSpc>
              <a:spcBef>
                <a:spcPts val="640"/>
              </a:spcBef>
              <a:spcAft>
                <a:spcPts val="0"/>
              </a:spcAft>
              <a:buSzPts val="3200"/>
              <a:buNone/>
            </a:pPr>
            <a:endParaRPr sz="3800" b="1">
              <a:solidFill>
                <a:srgbClr val="BC5928"/>
              </a:solidFill>
              <a:latin typeface="Arial"/>
              <a:ea typeface="Arial"/>
              <a:cs typeface="Arial"/>
              <a:sym typeface="Arial"/>
            </a:endParaRPr>
          </a:p>
        </p:txBody>
      </p:sp>
      <p:sp>
        <p:nvSpPr>
          <p:cNvPr id="90" name="Google Shape;90;g7088c1f380_0_26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2" name="Title 1">
            <a:extLst>
              <a:ext uri="{FF2B5EF4-FFF2-40B4-BE49-F238E27FC236}">
                <a16:creationId xmlns:a16="http://schemas.microsoft.com/office/drawing/2014/main" id="{5B737CF1-D368-4456-291C-FEC840AD9657}"/>
              </a:ext>
              <a:ext uri="{C183D7F6-B498-43B3-948B-1728B52AA6E4}">
                <adec:decorative xmlns:adec="http://schemas.microsoft.com/office/drawing/2017/decorative" val="1"/>
              </a:ext>
            </a:extLst>
          </p:cNvPr>
          <p:cNvSpPr>
            <a:spLocks noGrp="1"/>
          </p:cNvSpPr>
          <p:nvPr>
            <p:ph type="title"/>
          </p:nvPr>
        </p:nvSpPr>
        <p:spPr>
          <a:xfrm>
            <a:off x="1108657" y="3116571"/>
            <a:ext cx="10515600" cy="638632"/>
          </a:xfrm>
        </p:spPr>
        <p:txBody>
          <a:bodyPr/>
          <a:lstStyle/>
          <a:p>
            <a:pPr algn="ctr" rtl="0"/>
            <a:r>
              <a:rPr lang="en-US" sz="3800" b="1" i="0">
                <a:solidFill>
                  <a:srgbClr val="ED7D31"/>
                </a:solidFill>
                <a:effectLst/>
                <a:latin typeface="Arial" panose="020B0604020202020204" pitchFamily="34" charset="0"/>
                <a:ea typeface="Arial" panose="020B0604020202020204" pitchFamily="34" charset="0"/>
                <a:cs typeface="Arial" panose="020B0604020202020204" pitchFamily="34" charset="0"/>
              </a:rPr>
              <a:t>Equitable access to opportunity for excellence </a:t>
            </a:r>
            <a:endParaRPr lang="en-US">
              <a:effectLst/>
            </a:endParaRP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7088c1f380_0_256">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2" name="Title 1">
            <a:extLst>
              <a:ext uri="{FF2B5EF4-FFF2-40B4-BE49-F238E27FC236}">
                <a16:creationId xmlns:a16="http://schemas.microsoft.com/office/drawing/2014/main" id="{9CC3746F-E5C1-E6CD-DB98-897D0CD76FCC}"/>
              </a:ext>
              <a:ext uri="{C183D7F6-B498-43B3-948B-1728B52AA6E4}">
                <adec:decorative xmlns:adec="http://schemas.microsoft.com/office/drawing/2017/decorative" val="1"/>
              </a:ext>
            </a:extLst>
          </p:cNvPr>
          <p:cNvSpPr>
            <a:spLocks noGrp="1"/>
          </p:cNvSpPr>
          <p:nvPr>
            <p:ph type="title"/>
          </p:nvPr>
        </p:nvSpPr>
        <p:spPr>
          <a:xfrm>
            <a:off x="3118263" y="2930196"/>
            <a:ext cx="10515600" cy="638632"/>
          </a:xfrm>
        </p:spPr>
        <p:txBody>
          <a:bodyPr/>
          <a:lstStyle/>
          <a:p>
            <a:pPr rtl="0"/>
            <a:r>
              <a:rPr lang="en-US" sz="4800" b="1" i="0">
                <a:solidFill>
                  <a:srgbClr val="000000"/>
                </a:solidFill>
                <a:effectLst/>
                <a:latin typeface="Arial" panose="020B0604020202020204" pitchFamily="34" charset="0"/>
                <a:ea typeface="Arial" panose="020B0604020202020204" pitchFamily="34" charset="0"/>
                <a:cs typeface="Arial" panose="020B0604020202020204" pitchFamily="34" charset="0"/>
              </a:rPr>
              <a:t>Cultural Awareness</a:t>
            </a:r>
            <a:endParaRPr lang="en-US">
              <a:effectLst/>
            </a:endParaRP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4cf138c25a_0_0">
            <a:extLst>
              <a:ext uri="{C183D7F6-B498-43B3-948B-1728B52AA6E4}">
                <adec:decorative xmlns:adec="http://schemas.microsoft.com/office/drawing/2017/decorative" val="1"/>
              </a:ext>
            </a:extLst>
          </p:cNvPr>
          <p:cNvSpPr txBox="1">
            <a:spLocks noGrp="1"/>
          </p:cNvSpPr>
          <p:nvPr>
            <p:ph type="sldNum" idx="12"/>
          </p:nvPr>
        </p:nvSpPr>
        <p:spPr>
          <a:xfrm>
            <a:off x="15212060" y="6333134"/>
            <a:ext cx="975600" cy="525000"/>
          </a:xfrm>
          <a:prstGeom prst="rect">
            <a:avLst/>
          </a:prstGeom>
          <a:noFill/>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9</a:t>
            </a:fld>
            <a:endParaRPr/>
          </a:p>
        </p:txBody>
      </p:sp>
      <p:pic>
        <p:nvPicPr>
          <p:cNvPr id="102" name="Google Shape;102;g14cf138c25a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89600" y="644833"/>
            <a:ext cx="5318848" cy="5143500"/>
          </a:xfrm>
          <a:prstGeom prst="rect">
            <a:avLst/>
          </a:prstGeom>
          <a:noFill/>
          <a:ln>
            <a:noFill/>
          </a:ln>
        </p:spPr>
      </p:pic>
      <p:sp>
        <p:nvSpPr>
          <p:cNvPr id="2" name="Title 1">
            <a:extLst>
              <a:ext uri="{FF2B5EF4-FFF2-40B4-BE49-F238E27FC236}">
                <a16:creationId xmlns:a16="http://schemas.microsoft.com/office/drawing/2014/main" id="{E1FFAC46-2598-2ABA-C8AC-4E5BE08A9A2D}"/>
              </a:ext>
              <a:ext uri="{C183D7F6-B498-43B3-948B-1728B52AA6E4}">
                <adec:decorative xmlns:adec="http://schemas.microsoft.com/office/drawing/2017/decorative" val="1"/>
              </a:ext>
            </a:extLst>
          </p:cNvPr>
          <p:cNvSpPr>
            <a:spLocks noGrp="1"/>
          </p:cNvSpPr>
          <p:nvPr>
            <p:ph type="title"/>
          </p:nvPr>
        </p:nvSpPr>
        <p:spPr>
          <a:xfrm>
            <a:off x="736234" y="51067"/>
            <a:ext cx="11360700" cy="763500"/>
          </a:xfrm>
        </p:spPr>
        <p:txBody>
          <a:bodyPr/>
          <a:lstStyle/>
          <a:p>
            <a:r>
              <a:rPr lang="en-US">
                <a:solidFill>
                  <a:schemeClr val="bg1"/>
                </a:solidFill>
              </a:rPr>
              <a:t>Wheel</a:t>
            </a:r>
            <a:r>
              <a:rPr lang="en-US" baseline="0">
                <a:solidFill>
                  <a:schemeClr val="bg1"/>
                </a:solidFill>
              </a:rPr>
              <a:t> of Power/Privilege</a:t>
            </a:r>
            <a:endParaRPr lang="en-US">
              <a:solidFill>
                <a:schemeClr val="bg1"/>
              </a:solidFill>
            </a:endParaRPr>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E38CF-5623-4F78-A7F4-10645A44DAF1}">
  <ds:schemaRef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46f7fc10-315f-4884-8231-57a9c90b9c56"/>
    <ds:schemaRef ds:uri="67cbf261-e971-4a38-83b4-d85e273e70b4"/>
    <ds:schemaRef ds:uri="http://www.w3.org/XML/1998/namespace"/>
  </ds:schemaRefs>
</ds:datastoreItem>
</file>

<file path=customXml/itemProps2.xml><?xml version="1.0" encoding="utf-8"?>
<ds:datastoreItem xmlns:ds="http://schemas.openxmlformats.org/officeDocument/2006/customXml" ds:itemID="{1BA82B9F-A7E6-4983-BB3D-C471539AD078}">
  <ds:schemaRefs>
    <ds:schemaRef ds:uri="http://schemas.microsoft.com/sharepoint/v3/contenttype/forms"/>
  </ds:schemaRefs>
</ds:datastoreItem>
</file>

<file path=customXml/itemProps3.xml><?xml version="1.0" encoding="utf-8"?>
<ds:datastoreItem xmlns:ds="http://schemas.openxmlformats.org/officeDocument/2006/customXml" ds:itemID="{42F4FF5B-AEA0-479F-B1D3-43E6DA240A51}">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1023</Words>
  <Application>Microsoft Office PowerPoint</Application>
  <PresentationFormat>Widescreen</PresentationFormat>
  <Paragraphs>154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Quattrocento Sans</vt:lpstr>
      <vt:lpstr>Courier New</vt:lpstr>
      <vt:lpstr>Arial</vt:lpstr>
      <vt:lpstr>Noto Sans</vt:lpstr>
      <vt:lpstr>Verdana</vt:lpstr>
      <vt:lpstr>ESE​​</vt:lpstr>
      <vt:lpstr>Culturally Responsive Practice in  Using Federal Grant Resources</vt:lpstr>
      <vt:lpstr>Welcome</vt:lpstr>
      <vt:lpstr>What is your accessibility?</vt:lpstr>
      <vt:lpstr>Goals </vt:lpstr>
      <vt:lpstr>Defining Culturally  Responsive Practice  </vt:lpstr>
      <vt:lpstr>Resources</vt:lpstr>
      <vt:lpstr>Equitable access to opportunity for excellence  </vt:lpstr>
      <vt:lpstr>Cultural Awareness </vt:lpstr>
      <vt:lpstr>Wheel of Power/Privilege</vt:lpstr>
      <vt:lpstr>Implicit Bias </vt:lpstr>
      <vt:lpstr>Cultural Proficiency </vt:lpstr>
      <vt:lpstr>What is Unconscious/Implicit Bias?</vt:lpstr>
      <vt:lpstr>Examples of Unconscious Bias in Schools</vt:lpstr>
      <vt:lpstr>Microaggressions  </vt:lpstr>
      <vt:lpstr>Racial microaggressions</vt:lpstr>
      <vt:lpstr>Impacts of Microaggressions</vt:lpstr>
      <vt:lpstr>Common themes</vt:lpstr>
      <vt:lpstr>Good news</vt:lpstr>
      <vt:lpstr>Cultivating awareness to interrupt bias</vt:lpstr>
      <vt:lpstr>Questions to consider</vt:lpstr>
      <vt:lpstr>How to interrupt bias?</vt:lpstr>
      <vt:lpstr> Culturally Responsive Reflection and Action</vt:lpstr>
      <vt:lpstr>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Responsive Practice in Using Federal Grant Resources</dc:title>
  <dc:creator>DESE</dc:creator>
  <cp:lastModifiedBy>Zou, Dong (EOE)</cp:lastModifiedBy>
  <cp:revision>2</cp:revision>
  <dcterms:created xsi:type="dcterms:W3CDTF">2018-04-11T20:31:52Z</dcterms:created>
  <dcterms:modified xsi:type="dcterms:W3CDTF">2022-11-09T18:34:34Z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