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 id="2147483670" r:id="rId6"/>
    <p:sldMasterId id="2147483682" r:id="rId7"/>
  </p:sldMasterIdLst>
  <p:notesMasterIdLst>
    <p:notesMasterId r:id="rId39"/>
  </p:notesMasterIdLst>
  <p:handoutMasterIdLst>
    <p:handoutMasterId r:id="rId40"/>
  </p:handoutMasterIdLst>
  <p:sldIdLst>
    <p:sldId id="256" r:id="rId8"/>
    <p:sldId id="262" r:id="rId9"/>
    <p:sldId id="263" r:id="rId10"/>
    <p:sldId id="264" r:id="rId11"/>
    <p:sldId id="265" r:id="rId12"/>
    <p:sldId id="266" r:id="rId13"/>
    <p:sldId id="267" r:id="rId14"/>
    <p:sldId id="257" r:id="rId15"/>
    <p:sldId id="268" r:id="rId16"/>
    <p:sldId id="260" r:id="rId17"/>
    <p:sldId id="258" r:id="rId18"/>
    <p:sldId id="259" r:id="rId19"/>
    <p:sldId id="261"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47" autoAdjust="0"/>
    <p:restoredTop sz="86388" autoAdjust="0"/>
  </p:normalViewPr>
  <p:slideViewPr>
    <p:cSldViewPr snapToGrid="0">
      <p:cViewPr varScale="1">
        <p:scale>
          <a:sx n="42" d="100"/>
          <a:sy n="42" d="100"/>
        </p:scale>
        <p:origin x="66"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24A0D-3D2A-4B2C-BBF5-65DE1186F233}" type="doc">
      <dgm:prSet loTypeId="urn:microsoft.com/office/officeart/2005/8/layout/bProcess3" loCatId="process" qsTypeId="urn:microsoft.com/office/officeart/2005/8/quickstyle/simple3" qsCatId="simple" csTypeId="urn:microsoft.com/office/officeart/2005/8/colors/accent1_4" csCatId="accent1" phldr="1"/>
      <dgm:spPr/>
      <dgm:t>
        <a:bodyPr/>
        <a:lstStyle/>
        <a:p>
          <a:endParaRPr lang="en-US"/>
        </a:p>
      </dgm:t>
    </dgm:pt>
    <dgm:pt modelId="{0AC3BAA3-481A-4CD0-B6D9-46C9C2D0A8DC}">
      <dgm:prSet phldrT="[Text]"/>
      <dgm:spPr/>
      <dgm:t>
        <a:bodyPr/>
        <a:lstStyle/>
        <a:p>
          <a:r>
            <a:rPr lang="en-US" b="1" dirty="0"/>
            <a:t>April</a:t>
          </a:r>
          <a:r>
            <a:rPr lang="en-US" dirty="0"/>
            <a:t> – Letter of Notice of ESSA</a:t>
          </a:r>
        </a:p>
      </dgm:t>
    </dgm:pt>
    <dgm:pt modelId="{54C0E385-A741-4420-9001-9BE60AED9DF2}" type="parTrans" cxnId="{8DD57192-6E21-48F8-8F64-F91CD065C0DF}">
      <dgm:prSet/>
      <dgm:spPr/>
      <dgm:t>
        <a:bodyPr/>
        <a:lstStyle/>
        <a:p>
          <a:endParaRPr lang="en-US"/>
        </a:p>
      </dgm:t>
    </dgm:pt>
    <dgm:pt modelId="{41CD5F5F-3322-4644-832A-06EC1E48C91B}" type="sibTrans" cxnId="{8DD57192-6E21-48F8-8F64-F91CD065C0DF}">
      <dgm:prSet/>
      <dgm:spPr/>
      <dgm:t>
        <a:bodyPr/>
        <a:lstStyle/>
        <a:p>
          <a:endParaRPr lang="en-US"/>
        </a:p>
      </dgm:t>
    </dgm:pt>
    <dgm:pt modelId="{E6A711E6-11B7-492E-BDB4-562A9CEA3C30}">
      <dgm:prSet phldrT="[Text]"/>
      <dgm:spPr/>
      <dgm:t>
        <a:bodyPr/>
        <a:lstStyle/>
        <a:p>
          <a:r>
            <a:rPr lang="en-US" b="1" dirty="0"/>
            <a:t>May</a:t>
          </a:r>
          <a:r>
            <a:rPr lang="en-US" dirty="0"/>
            <a:t> – Consultation Meeting</a:t>
          </a:r>
        </a:p>
      </dgm:t>
    </dgm:pt>
    <dgm:pt modelId="{ADFE2E9E-EBF5-4E5D-921B-D3CBD52AA10D}" type="parTrans" cxnId="{2BE33BF9-ECC2-4060-9606-33BB17DBF6CC}">
      <dgm:prSet/>
      <dgm:spPr/>
      <dgm:t>
        <a:bodyPr/>
        <a:lstStyle/>
        <a:p>
          <a:endParaRPr lang="en-US"/>
        </a:p>
      </dgm:t>
    </dgm:pt>
    <dgm:pt modelId="{B63D428F-67BB-43AF-A6B5-EFFA7446A3FE}" type="sibTrans" cxnId="{2BE33BF9-ECC2-4060-9606-33BB17DBF6CC}">
      <dgm:prSet/>
      <dgm:spPr/>
      <dgm:t>
        <a:bodyPr/>
        <a:lstStyle/>
        <a:p>
          <a:endParaRPr lang="en-US"/>
        </a:p>
      </dgm:t>
    </dgm:pt>
    <dgm:pt modelId="{17360877-A9A1-4921-93EB-0BC04908EB33}">
      <dgm:prSet phldrT="[Text]"/>
      <dgm:spPr/>
      <dgm:t>
        <a:bodyPr/>
        <a:lstStyle/>
        <a:p>
          <a:r>
            <a:rPr lang="en-US" b="1" dirty="0"/>
            <a:t>June</a:t>
          </a:r>
          <a:r>
            <a:rPr lang="en-US" dirty="0"/>
            <a:t> – Allocations Provided</a:t>
          </a:r>
        </a:p>
      </dgm:t>
    </dgm:pt>
    <dgm:pt modelId="{586139E5-2472-4784-871D-CA33313DDB4F}" type="parTrans" cxnId="{E96B199D-8BE0-4633-87F3-44AF3E7EA31A}">
      <dgm:prSet/>
      <dgm:spPr/>
      <dgm:t>
        <a:bodyPr/>
        <a:lstStyle/>
        <a:p>
          <a:endParaRPr lang="en-US"/>
        </a:p>
      </dgm:t>
    </dgm:pt>
    <dgm:pt modelId="{D32D5B47-0907-4BEB-A21F-C7E16240D0BB}" type="sibTrans" cxnId="{E96B199D-8BE0-4633-87F3-44AF3E7EA31A}">
      <dgm:prSet/>
      <dgm:spPr/>
      <dgm:t>
        <a:bodyPr/>
        <a:lstStyle/>
        <a:p>
          <a:endParaRPr lang="en-US"/>
        </a:p>
      </dgm:t>
    </dgm:pt>
    <dgm:pt modelId="{A4E0D50E-9E94-490A-B0AD-68D449332464}">
      <dgm:prSet phldrT="[Text]"/>
      <dgm:spPr/>
      <dgm:t>
        <a:bodyPr/>
        <a:lstStyle/>
        <a:p>
          <a:r>
            <a:rPr lang="en-US" b="1" dirty="0"/>
            <a:t>June</a:t>
          </a:r>
          <a:r>
            <a:rPr lang="en-US" dirty="0"/>
            <a:t> – Previous Year Survey Due</a:t>
          </a:r>
        </a:p>
      </dgm:t>
    </dgm:pt>
    <dgm:pt modelId="{395A68A9-7C59-4F9D-A8BE-6EDB4C3D4406}" type="parTrans" cxnId="{4423B7B0-2178-418C-A3C9-8EF58349F75F}">
      <dgm:prSet/>
      <dgm:spPr/>
      <dgm:t>
        <a:bodyPr/>
        <a:lstStyle/>
        <a:p>
          <a:endParaRPr lang="en-US"/>
        </a:p>
      </dgm:t>
    </dgm:pt>
    <dgm:pt modelId="{E1ED8408-43BF-414E-B06E-720604E3991A}" type="sibTrans" cxnId="{4423B7B0-2178-418C-A3C9-8EF58349F75F}">
      <dgm:prSet/>
      <dgm:spPr/>
      <dgm:t>
        <a:bodyPr/>
        <a:lstStyle/>
        <a:p>
          <a:endParaRPr lang="en-US"/>
        </a:p>
      </dgm:t>
    </dgm:pt>
    <dgm:pt modelId="{902C5E3D-BA12-429E-9C95-F30D314D6A1B}">
      <dgm:prSet phldrT="[Text]"/>
      <dgm:spPr/>
      <dgm:t>
        <a:bodyPr/>
        <a:lstStyle/>
        <a:p>
          <a:r>
            <a:rPr lang="en-US" b="1" dirty="0"/>
            <a:t>June – </a:t>
          </a:r>
          <a:r>
            <a:rPr lang="en-US" b="0" dirty="0"/>
            <a:t>Budget Due</a:t>
          </a:r>
        </a:p>
      </dgm:t>
    </dgm:pt>
    <dgm:pt modelId="{76E6C88D-0B75-4397-BEC6-DFC121D11E34}" type="parTrans" cxnId="{205F0EC1-3514-4FC7-B8B5-26DBA1F94F74}">
      <dgm:prSet/>
      <dgm:spPr/>
      <dgm:t>
        <a:bodyPr/>
        <a:lstStyle/>
        <a:p>
          <a:endParaRPr lang="en-US"/>
        </a:p>
      </dgm:t>
    </dgm:pt>
    <dgm:pt modelId="{4E27323A-1EBE-4419-80D8-377053AE9FF7}" type="sibTrans" cxnId="{205F0EC1-3514-4FC7-B8B5-26DBA1F94F74}">
      <dgm:prSet/>
      <dgm:spPr/>
      <dgm:t>
        <a:bodyPr/>
        <a:lstStyle/>
        <a:p>
          <a:endParaRPr lang="en-US"/>
        </a:p>
      </dgm:t>
    </dgm:pt>
    <dgm:pt modelId="{3D98A404-87A3-44BF-A229-EF36EFD36FE2}">
      <dgm:prSet phldrT="[Text]"/>
      <dgm:spPr/>
      <dgm:t>
        <a:bodyPr/>
        <a:lstStyle/>
        <a:p>
          <a:r>
            <a:rPr lang="en-US" b="1" dirty="0"/>
            <a:t>June</a:t>
          </a:r>
          <a:r>
            <a:rPr lang="en-US" dirty="0"/>
            <a:t> – Student Data Due</a:t>
          </a:r>
        </a:p>
      </dgm:t>
    </dgm:pt>
    <dgm:pt modelId="{A0A9ACE3-87F1-40C8-805A-90DB0BD0AA91}" type="parTrans" cxnId="{4938FAFE-A28D-44A0-98F9-090E230A6B9B}">
      <dgm:prSet/>
      <dgm:spPr/>
      <dgm:t>
        <a:bodyPr/>
        <a:lstStyle/>
        <a:p>
          <a:endParaRPr lang="en-US"/>
        </a:p>
      </dgm:t>
    </dgm:pt>
    <dgm:pt modelId="{A74665DC-CB37-454A-9257-928BBB3FBFCD}" type="sibTrans" cxnId="{4938FAFE-A28D-44A0-98F9-090E230A6B9B}">
      <dgm:prSet/>
      <dgm:spPr/>
      <dgm:t>
        <a:bodyPr/>
        <a:lstStyle/>
        <a:p>
          <a:endParaRPr lang="en-US"/>
        </a:p>
      </dgm:t>
    </dgm:pt>
    <dgm:pt modelId="{345895A9-BF90-44B4-9965-32DDD20ACA25}">
      <dgm:prSet phldrT="[Text]"/>
      <dgm:spPr/>
      <dgm:t>
        <a:bodyPr/>
        <a:lstStyle/>
        <a:p>
          <a:r>
            <a:rPr lang="en-US" b="1" dirty="0"/>
            <a:t>June</a:t>
          </a:r>
          <a:r>
            <a:rPr lang="en-US" dirty="0"/>
            <a:t> – Needs Assessment Due</a:t>
          </a:r>
        </a:p>
      </dgm:t>
    </dgm:pt>
    <dgm:pt modelId="{35196DC0-1FEC-4D79-97BD-DC342F1693D7}" type="parTrans" cxnId="{883DAF3E-366A-45C3-9DFF-26E9EE35407C}">
      <dgm:prSet/>
      <dgm:spPr/>
      <dgm:t>
        <a:bodyPr/>
        <a:lstStyle/>
        <a:p>
          <a:endParaRPr lang="en-US"/>
        </a:p>
      </dgm:t>
    </dgm:pt>
    <dgm:pt modelId="{B3C19F20-AC15-45F4-9174-BFE40A66D5BE}" type="sibTrans" cxnId="{883DAF3E-366A-45C3-9DFF-26E9EE35407C}">
      <dgm:prSet/>
      <dgm:spPr/>
      <dgm:t>
        <a:bodyPr/>
        <a:lstStyle/>
        <a:p>
          <a:endParaRPr lang="en-US"/>
        </a:p>
      </dgm:t>
    </dgm:pt>
    <dgm:pt modelId="{EF5D4933-F64F-40F6-B98B-603BB0EF2490}">
      <dgm:prSet phldrT="[Text]"/>
      <dgm:spPr/>
      <dgm:t>
        <a:bodyPr/>
        <a:lstStyle/>
        <a:p>
          <a:r>
            <a:rPr lang="en-US" b="1" dirty="0"/>
            <a:t>August </a:t>
          </a:r>
          <a:r>
            <a:rPr lang="en-US" b="0" dirty="0"/>
            <a:t>– Previous Year Orders Due</a:t>
          </a:r>
        </a:p>
      </dgm:t>
    </dgm:pt>
    <dgm:pt modelId="{49EEFA2B-7DD8-4541-9214-DC1301BF7063}" type="parTrans" cxnId="{5B617EE1-FB5D-43C5-BC3F-511B3E834617}">
      <dgm:prSet/>
      <dgm:spPr/>
      <dgm:t>
        <a:bodyPr/>
        <a:lstStyle/>
        <a:p>
          <a:endParaRPr lang="en-US"/>
        </a:p>
      </dgm:t>
    </dgm:pt>
    <dgm:pt modelId="{D1DABDAA-E9F5-448E-BD74-E4C534F5AFCA}" type="sibTrans" cxnId="{5B617EE1-FB5D-43C5-BC3F-511B3E834617}">
      <dgm:prSet/>
      <dgm:spPr/>
      <dgm:t>
        <a:bodyPr/>
        <a:lstStyle/>
        <a:p>
          <a:endParaRPr lang="en-US"/>
        </a:p>
      </dgm:t>
    </dgm:pt>
    <dgm:pt modelId="{5B0DF43D-CF9F-47ED-BACB-AC5BE9FE73A3}">
      <dgm:prSet phldrT="[Text]"/>
      <dgm:spPr/>
      <dgm:t>
        <a:bodyPr/>
        <a:lstStyle/>
        <a:p>
          <a:r>
            <a:rPr lang="en-US" dirty="0"/>
            <a:t>May – Internal Order Deadline</a:t>
          </a:r>
        </a:p>
      </dgm:t>
    </dgm:pt>
    <dgm:pt modelId="{1581FB40-742F-4144-90FB-0883AB9055AC}" type="parTrans" cxnId="{07054A06-EA42-4A0F-AB86-B05D9BC99FC1}">
      <dgm:prSet/>
      <dgm:spPr/>
      <dgm:t>
        <a:bodyPr/>
        <a:lstStyle/>
        <a:p>
          <a:endParaRPr lang="en-US"/>
        </a:p>
      </dgm:t>
    </dgm:pt>
    <dgm:pt modelId="{4C263A14-446F-42C3-8217-C3F24DC64537}" type="sibTrans" cxnId="{07054A06-EA42-4A0F-AB86-B05D9BC99FC1}">
      <dgm:prSet/>
      <dgm:spPr/>
      <dgm:t>
        <a:bodyPr/>
        <a:lstStyle/>
        <a:p>
          <a:endParaRPr lang="en-US"/>
        </a:p>
      </dgm:t>
    </dgm:pt>
    <dgm:pt modelId="{CEBB1E44-F709-4BD2-B2D2-68E605A86ED4}">
      <dgm:prSet phldrT="[Text]"/>
      <dgm:spPr/>
      <dgm:t>
        <a:bodyPr/>
        <a:lstStyle/>
        <a:p>
          <a:r>
            <a:rPr lang="en-US" b="1" dirty="0"/>
            <a:t>September</a:t>
          </a:r>
          <a:r>
            <a:rPr lang="en-US" b="0" dirty="0"/>
            <a:t> – Estimated New Year ESSA Award</a:t>
          </a:r>
        </a:p>
      </dgm:t>
    </dgm:pt>
    <dgm:pt modelId="{EFF5BEB8-D116-4424-BB90-8F9BAB1BE3C5}" type="parTrans" cxnId="{B5FA90B6-DAA3-4FFE-833D-06B03C73AE74}">
      <dgm:prSet/>
      <dgm:spPr/>
      <dgm:t>
        <a:bodyPr/>
        <a:lstStyle/>
        <a:p>
          <a:endParaRPr lang="en-US"/>
        </a:p>
      </dgm:t>
    </dgm:pt>
    <dgm:pt modelId="{F8978006-A86A-44D8-B15F-85CEC1BA2130}" type="sibTrans" cxnId="{B5FA90B6-DAA3-4FFE-833D-06B03C73AE74}">
      <dgm:prSet/>
      <dgm:spPr/>
      <dgm:t>
        <a:bodyPr/>
        <a:lstStyle/>
        <a:p>
          <a:endParaRPr lang="en-US"/>
        </a:p>
      </dgm:t>
    </dgm:pt>
    <dgm:pt modelId="{DE463C97-9F96-4020-BE31-CE10D0D020EA}">
      <dgm:prSet phldrT="[Text]"/>
      <dgm:spPr/>
      <dgm:t>
        <a:bodyPr/>
        <a:lstStyle/>
        <a:p>
          <a:r>
            <a:rPr lang="en-US" b="1" dirty="0"/>
            <a:t>October/November </a:t>
          </a:r>
          <a:r>
            <a:rPr lang="en-US" b="0" dirty="0"/>
            <a:t>– Monitoring Site Visit (#1)</a:t>
          </a:r>
        </a:p>
      </dgm:t>
    </dgm:pt>
    <dgm:pt modelId="{EBCC6A54-FB69-4451-A12A-99C7DD86F62F}" type="parTrans" cxnId="{A6A09681-E49C-403B-B500-AC3ECDE6A8E5}">
      <dgm:prSet/>
      <dgm:spPr/>
      <dgm:t>
        <a:bodyPr/>
        <a:lstStyle/>
        <a:p>
          <a:endParaRPr lang="en-US"/>
        </a:p>
      </dgm:t>
    </dgm:pt>
    <dgm:pt modelId="{3D5478CE-B88E-4973-9B89-F106086AE07A}" type="sibTrans" cxnId="{A6A09681-E49C-403B-B500-AC3ECDE6A8E5}">
      <dgm:prSet/>
      <dgm:spPr/>
      <dgm:t>
        <a:bodyPr/>
        <a:lstStyle/>
        <a:p>
          <a:endParaRPr lang="en-US"/>
        </a:p>
      </dgm:t>
    </dgm:pt>
    <dgm:pt modelId="{1E62A7C6-827E-49F8-A5FE-FA5E51E4C1AD}">
      <dgm:prSet phldrT="[Text]"/>
      <dgm:spPr/>
      <dgm:t>
        <a:bodyPr/>
        <a:lstStyle/>
        <a:p>
          <a:r>
            <a:rPr lang="en-US" b="1" dirty="0"/>
            <a:t>November</a:t>
          </a:r>
          <a:r>
            <a:rPr lang="en-US" b="0" dirty="0"/>
            <a:t> – Option to Amend (AM1)</a:t>
          </a:r>
        </a:p>
      </dgm:t>
    </dgm:pt>
    <dgm:pt modelId="{E82F2BC8-E7B3-4685-AAD4-31591A7449B9}" type="parTrans" cxnId="{B0C79C29-1862-48B8-9F88-C8AD04896050}">
      <dgm:prSet/>
      <dgm:spPr/>
      <dgm:t>
        <a:bodyPr/>
        <a:lstStyle/>
        <a:p>
          <a:endParaRPr lang="en-US"/>
        </a:p>
      </dgm:t>
    </dgm:pt>
    <dgm:pt modelId="{67D67C11-2BEE-43E5-8367-BD5B19F8291A}" type="sibTrans" cxnId="{B0C79C29-1862-48B8-9F88-C8AD04896050}">
      <dgm:prSet/>
      <dgm:spPr/>
      <dgm:t>
        <a:bodyPr/>
        <a:lstStyle/>
        <a:p>
          <a:endParaRPr lang="en-US"/>
        </a:p>
      </dgm:t>
    </dgm:pt>
    <dgm:pt modelId="{04662723-0BB7-4702-9D9A-E7000D31D0F6}">
      <dgm:prSet phldrT="[Text]"/>
      <dgm:spPr/>
      <dgm:t>
        <a:bodyPr/>
        <a:lstStyle/>
        <a:p>
          <a:r>
            <a:rPr lang="en-US" b="1" dirty="0"/>
            <a:t>March</a:t>
          </a:r>
          <a:r>
            <a:rPr lang="en-US" b="0" dirty="0"/>
            <a:t> – Option to Amend (AM2)</a:t>
          </a:r>
        </a:p>
      </dgm:t>
    </dgm:pt>
    <dgm:pt modelId="{DB138DDA-C2D5-4194-B2ED-92B8722A64C6}" type="parTrans" cxnId="{1D1FFF82-6F4C-4B76-BE10-5FB24E50D460}">
      <dgm:prSet/>
      <dgm:spPr/>
      <dgm:t>
        <a:bodyPr/>
        <a:lstStyle/>
        <a:p>
          <a:endParaRPr lang="en-US"/>
        </a:p>
      </dgm:t>
    </dgm:pt>
    <dgm:pt modelId="{A4CBA7FB-779B-4B45-910A-6B348C40DE37}" type="sibTrans" cxnId="{1D1FFF82-6F4C-4B76-BE10-5FB24E50D460}">
      <dgm:prSet/>
      <dgm:spPr/>
      <dgm:t>
        <a:bodyPr/>
        <a:lstStyle/>
        <a:p>
          <a:endParaRPr lang="en-US"/>
        </a:p>
      </dgm:t>
    </dgm:pt>
    <dgm:pt modelId="{A88D0859-E1A2-4B76-B00A-DAD0AD7C2481}">
      <dgm:prSet phldrT="[Text]"/>
      <dgm:spPr/>
      <dgm:t>
        <a:bodyPr/>
        <a:lstStyle/>
        <a:p>
          <a:r>
            <a:rPr lang="en-US" b="1" dirty="0"/>
            <a:t>April</a:t>
          </a:r>
          <a:r>
            <a:rPr lang="en-US" b="0" dirty="0"/>
            <a:t> – Monitoring Site Visit (#2)</a:t>
          </a:r>
        </a:p>
      </dgm:t>
    </dgm:pt>
    <dgm:pt modelId="{7A499771-E3D3-40C0-B6D8-F19A7BFD9CAF}" type="parTrans" cxnId="{4ADC49C8-051E-4675-9A01-BD2407BDF9C2}">
      <dgm:prSet/>
      <dgm:spPr/>
      <dgm:t>
        <a:bodyPr/>
        <a:lstStyle/>
        <a:p>
          <a:endParaRPr lang="en-US"/>
        </a:p>
      </dgm:t>
    </dgm:pt>
    <dgm:pt modelId="{406BB759-24BA-4871-9FDE-85B6CB646079}" type="sibTrans" cxnId="{4ADC49C8-051E-4675-9A01-BD2407BDF9C2}">
      <dgm:prSet/>
      <dgm:spPr/>
      <dgm:t>
        <a:bodyPr/>
        <a:lstStyle/>
        <a:p>
          <a:endParaRPr lang="en-US"/>
        </a:p>
      </dgm:t>
    </dgm:pt>
    <dgm:pt modelId="{110F6E8B-CA00-41AC-BE5C-613E7FF5C454}" type="pres">
      <dgm:prSet presAssocID="{E1C24A0D-3D2A-4B2C-BBF5-65DE1186F233}" presName="Name0" presStyleCnt="0">
        <dgm:presLayoutVars>
          <dgm:dir/>
          <dgm:resizeHandles val="exact"/>
        </dgm:presLayoutVars>
      </dgm:prSet>
      <dgm:spPr/>
    </dgm:pt>
    <dgm:pt modelId="{5BBD28AA-7D8D-4D44-9FEB-A346A263B78E}" type="pres">
      <dgm:prSet presAssocID="{0AC3BAA3-481A-4CD0-B6D9-46C9C2D0A8DC}" presName="node" presStyleLbl="node1" presStyleIdx="0" presStyleCnt="14">
        <dgm:presLayoutVars>
          <dgm:bulletEnabled val="1"/>
        </dgm:presLayoutVars>
      </dgm:prSet>
      <dgm:spPr/>
    </dgm:pt>
    <dgm:pt modelId="{270DEF75-6A3A-4C63-92DA-79569F12283C}" type="pres">
      <dgm:prSet presAssocID="{41CD5F5F-3322-4644-832A-06EC1E48C91B}" presName="sibTrans" presStyleLbl="sibTrans1D1" presStyleIdx="0" presStyleCnt="13"/>
      <dgm:spPr/>
    </dgm:pt>
    <dgm:pt modelId="{FA5A341E-CDE7-4E7E-9CA3-D1B57F009666}" type="pres">
      <dgm:prSet presAssocID="{41CD5F5F-3322-4644-832A-06EC1E48C91B}" presName="connectorText" presStyleLbl="sibTrans1D1" presStyleIdx="0" presStyleCnt="13"/>
      <dgm:spPr/>
    </dgm:pt>
    <dgm:pt modelId="{1EEFEDE1-B264-4AB9-9799-CC498FB3A45D}" type="pres">
      <dgm:prSet presAssocID="{5B0DF43D-CF9F-47ED-BACB-AC5BE9FE73A3}" presName="node" presStyleLbl="node1" presStyleIdx="1" presStyleCnt="14">
        <dgm:presLayoutVars>
          <dgm:bulletEnabled val="1"/>
        </dgm:presLayoutVars>
      </dgm:prSet>
      <dgm:spPr/>
    </dgm:pt>
    <dgm:pt modelId="{EBFF3600-A8D7-4383-A7D6-1705BBB57C36}" type="pres">
      <dgm:prSet presAssocID="{4C263A14-446F-42C3-8217-C3F24DC64537}" presName="sibTrans" presStyleLbl="sibTrans1D1" presStyleIdx="1" presStyleCnt="13"/>
      <dgm:spPr/>
    </dgm:pt>
    <dgm:pt modelId="{FD28B74B-462D-4714-B0E0-165036421F22}" type="pres">
      <dgm:prSet presAssocID="{4C263A14-446F-42C3-8217-C3F24DC64537}" presName="connectorText" presStyleLbl="sibTrans1D1" presStyleIdx="1" presStyleCnt="13"/>
      <dgm:spPr/>
    </dgm:pt>
    <dgm:pt modelId="{AE48FD09-4971-49F1-91C7-357C48B1FCEC}" type="pres">
      <dgm:prSet presAssocID="{E6A711E6-11B7-492E-BDB4-562A9CEA3C30}" presName="node" presStyleLbl="node1" presStyleIdx="2" presStyleCnt="14">
        <dgm:presLayoutVars>
          <dgm:bulletEnabled val="1"/>
        </dgm:presLayoutVars>
      </dgm:prSet>
      <dgm:spPr/>
    </dgm:pt>
    <dgm:pt modelId="{01A7148A-E607-4B30-B2F1-730E20AED6D3}" type="pres">
      <dgm:prSet presAssocID="{B63D428F-67BB-43AF-A6B5-EFFA7446A3FE}" presName="sibTrans" presStyleLbl="sibTrans1D1" presStyleIdx="2" presStyleCnt="13"/>
      <dgm:spPr/>
    </dgm:pt>
    <dgm:pt modelId="{52B3FCD8-3D63-4E72-BA6B-DB80186D0A06}" type="pres">
      <dgm:prSet presAssocID="{B63D428F-67BB-43AF-A6B5-EFFA7446A3FE}" presName="connectorText" presStyleLbl="sibTrans1D1" presStyleIdx="2" presStyleCnt="13"/>
      <dgm:spPr/>
    </dgm:pt>
    <dgm:pt modelId="{2E550FB0-1BFA-4BCF-9436-CCCBC662AF61}" type="pres">
      <dgm:prSet presAssocID="{3D98A404-87A3-44BF-A229-EF36EFD36FE2}" presName="node" presStyleLbl="node1" presStyleIdx="3" presStyleCnt="14">
        <dgm:presLayoutVars>
          <dgm:bulletEnabled val="1"/>
        </dgm:presLayoutVars>
      </dgm:prSet>
      <dgm:spPr/>
    </dgm:pt>
    <dgm:pt modelId="{548B0C4A-5FEF-4C24-96FA-14384D9E68BC}" type="pres">
      <dgm:prSet presAssocID="{A74665DC-CB37-454A-9257-928BBB3FBFCD}" presName="sibTrans" presStyleLbl="sibTrans1D1" presStyleIdx="3" presStyleCnt="13"/>
      <dgm:spPr/>
    </dgm:pt>
    <dgm:pt modelId="{B8191BCE-94B7-4B37-9338-D45BF608A9BA}" type="pres">
      <dgm:prSet presAssocID="{A74665DC-CB37-454A-9257-928BBB3FBFCD}" presName="connectorText" presStyleLbl="sibTrans1D1" presStyleIdx="3" presStyleCnt="13"/>
      <dgm:spPr/>
    </dgm:pt>
    <dgm:pt modelId="{E7762418-EA22-42C4-9514-BB4068654215}" type="pres">
      <dgm:prSet presAssocID="{345895A9-BF90-44B4-9965-32DDD20ACA25}" presName="node" presStyleLbl="node1" presStyleIdx="4" presStyleCnt="14">
        <dgm:presLayoutVars>
          <dgm:bulletEnabled val="1"/>
        </dgm:presLayoutVars>
      </dgm:prSet>
      <dgm:spPr/>
    </dgm:pt>
    <dgm:pt modelId="{AE0D4D0D-3B43-4A4D-BDC6-02A65B286DB8}" type="pres">
      <dgm:prSet presAssocID="{B3C19F20-AC15-45F4-9174-BFE40A66D5BE}" presName="sibTrans" presStyleLbl="sibTrans1D1" presStyleIdx="4" presStyleCnt="13"/>
      <dgm:spPr/>
    </dgm:pt>
    <dgm:pt modelId="{3C9369CB-3B21-4B46-B6FE-C6EA4F19ECD6}" type="pres">
      <dgm:prSet presAssocID="{B3C19F20-AC15-45F4-9174-BFE40A66D5BE}" presName="connectorText" presStyleLbl="sibTrans1D1" presStyleIdx="4" presStyleCnt="13"/>
      <dgm:spPr/>
    </dgm:pt>
    <dgm:pt modelId="{6618301D-08B4-4083-B4CC-DCE1127A8EF0}" type="pres">
      <dgm:prSet presAssocID="{17360877-A9A1-4921-93EB-0BC04908EB33}" presName="node" presStyleLbl="node1" presStyleIdx="5" presStyleCnt="14">
        <dgm:presLayoutVars>
          <dgm:bulletEnabled val="1"/>
        </dgm:presLayoutVars>
      </dgm:prSet>
      <dgm:spPr/>
    </dgm:pt>
    <dgm:pt modelId="{58B4AED2-6418-48AD-AF7A-999472EE5A55}" type="pres">
      <dgm:prSet presAssocID="{D32D5B47-0907-4BEB-A21F-C7E16240D0BB}" presName="sibTrans" presStyleLbl="sibTrans1D1" presStyleIdx="5" presStyleCnt="13"/>
      <dgm:spPr/>
    </dgm:pt>
    <dgm:pt modelId="{3FEAB1D6-83C6-4D0B-9DB3-D128F86B6159}" type="pres">
      <dgm:prSet presAssocID="{D32D5B47-0907-4BEB-A21F-C7E16240D0BB}" presName="connectorText" presStyleLbl="sibTrans1D1" presStyleIdx="5" presStyleCnt="13"/>
      <dgm:spPr/>
    </dgm:pt>
    <dgm:pt modelId="{249073C8-F1DD-4899-80C7-1120E73775F7}" type="pres">
      <dgm:prSet presAssocID="{A4E0D50E-9E94-490A-B0AD-68D449332464}" presName="node" presStyleLbl="node1" presStyleIdx="6" presStyleCnt="14">
        <dgm:presLayoutVars>
          <dgm:bulletEnabled val="1"/>
        </dgm:presLayoutVars>
      </dgm:prSet>
      <dgm:spPr/>
    </dgm:pt>
    <dgm:pt modelId="{CC8ECC64-81D9-4226-98EC-1AC7B981DF86}" type="pres">
      <dgm:prSet presAssocID="{E1ED8408-43BF-414E-B06E-720604E3991A}" presName="sibTrans" presStyleLbl="sibTrans1D1" presStyleIdx="6" presStyleCnt="13"/>
      <dgm:spPr/>
    </dgm:pt>
    <dgm:pt modelId="{B5220F29-5513-4255-8A1A-10D6CC3A98D5}" type="pres">
      <dgm:prSet presAssocID="{E1ED8408-43BF-414E-B06E-720604E3991A}" presName="connectorText" presStyleLbl="sibTrans1D1" presStyleIdx="6" presStyleCnt="13"/>
      <dgm:spPr/>
    </dgm:pt>
    <dgm:pt modelId="{DB1CB45D-F45C-4AD8-B19F-897F4FD9A2B9}" type="pres">
      <dgm:prSet presAssocID="{902C5E3D-BA12-429E-9C95-F30D314D6A1B}" presName="node" presStyleLbl="node1" presStyleIdx="7" presStyleCnt="14">
        <dgm:presLayoutVars>
          <dgm:bulletEnabled val="1"/>
        </dgm:presLayoutVars>
      </dgm:prSet>
      <dgm:spPr/>
    </dgm:pt>
    <dgm:pt modelId="{50C746A7-424F-43A3-9E40-EE572C4A5EDD}" type="pres">
      <dgm:prSet presAssocID="{4E27323A-1EBE-4419-80D8-377053AE9FF7}" presName="sibTrans" presStyleLbl="sibTrans1D1" presStyleIdx="7" presStyleCnt="13"/>
      <dgm:spPr/>
    </dgm:pt>
    <dgm:pt modelId="{151C2D06-891C-4DBC-B270-EC38B8FDF89D}" type="pres">
      <dgm:prSet presAssocID="{4E27323A-1EBE-4419-80D8-377053AE9FF7}" presName="connectorText" presStyleLbl="sibTrans1D1" presStyleIdx="7" presStyleCnt="13"/>
      <dgm:spPr/>
    </dgm:pt>
    <dgm:pt modelId="{3A46CD42-3DB8-4FAE-8D9E-17B94D6F5AC0}" type="pres">
      <dgm:prSet presAssocID="{EF5D4933-F64F-40F6-B98B-603BB0EF2490}" presName="node" presStyleLbl="node1" presStyleIdx="8" presStyleCnt="14">
        <dgm:presLayoutVars>
          <dgm:bulletEnabled val="1"/>
        </dgm:presLayoutVars>
      </dgm:prSet>
      <dgm:spPr/>
    </dgm:pt>
    <dgm:pt modelId="{2B1CBDE5-DE04-4A54-B61D-D2A7E10427BC}" type="pres">
      <dgm:prSet presAssocID="{D1DABDAA-E9F5-448E-BD74-E4C534F5AFCA}" presName="sibTrans" presStyleLbl="sibTrans1D1" presStyleIdx="8" presStyleCnt="13"/>
      <dgm:spPr/>
    </dgm:pt>
    <dgm:pt modelId="{74B8C59D-3A3F-4523-9EDA-635ADC54A3F8}" type="pres">
      <dgm:prSet presAssocID="{D1DABDAA-E9F5-448E-BD74-E4C534F5AFCA}" presName="connectorText" presStyleLbl="sibTrans1D1" presStyleIdx="8" presStyleCnt="13"/>
      <dgm:spPr/>
    </dgm:pt>
    <dgm:pt modelId="{51FF4BEC-436F-46F6-A2EB-720B60E6538A}" type="pres">
      <dgm:prSet presAssocID="{CEBB1E44-F709-4BD2-B2D2-68E605A86ED4}" presName="node" presStyleLbl="node1" presStyleIdx="9" presStyleCnt="14">
        <dgm:presLayoutVars>
          <dgm:bulletEnabled val="1"/>
        </dgm:presLayoutVars>
      </dgm:prSet>
      <dgm:spPr/>
    </dgm:pt>
    <dgm:pt modelId="{2B970909-A719-489B-895C-F87596E0D334}" type="pres">
      <dgm:prSet presAssocID="{F8978006-A86A-44D8-B15F-85CEC1BA2130}" presName="sibTrans" presStyleLbl="sibTrans1D1" presStyleIdx="9" presStyleCnt="13"/>
      <dgm:spPr/>
    </dgm:pt>
    <dgm:pt modelId="{51FA2809-4191-4944-A80A-C291E28A136F}" type="pres">
      <dgm:prSet presAssocID="{F8978006-A86A-44D8-B15F-85CEC1BA2130}" presName="connectorText" presStyleLbl="sibTrans1D1" presStyleIdx="9" presStyleCnt="13"/>
      <dgm:spPr/>
    </dgm:pt>
    <dgm:pt modelId="{91BC4A62-94FE-4063-89E1-17F33D86B5FB}" type="pres">
      <dgm:prSet presAssocID="{DE463C97-9F96-4020-BE31-CE10D0D020EA}" presName="node" presStyleLbl="node1" presStyleIdx="10" presStyleCnt="14">
        <dgm:presLayoutVars>
          <dgm:bulletEnabled val="1"/>
        </dgm:presLayoutVars>
      </dgm:prSet>
      <dgm:spPr/>
    </dgm:pt>
    <dgm:pt modelId="{ADD015E0-E1EA-40C6-8207-DFB0D072E4DC}" type="pres">
      <dgm:prSet presAssocID="{3D5478CE-B88E-4973-9B89-F106086AE07A}" presName="sibTrans" presStyleLbl="sibTrans1D1" presStyleIdx="10" presStyleCnt="13"/>
      <dgm:spPr/>
    </dgm:pt>
    <dgm:pt modelId="{794C46EC-CB6D-47EF-AB8A-A9B84B028F97}" type="pres">
      <dgm:prSet presAssocID="{3D5478CE-B88E-4973-9B89-F106086AE07A}" presName="connectorText" presStyleLbl="sibTrans1D1" presStyleIdx="10" presStyleCnt="13"/>
      <dgm:spPr/>
    </dgm:pt>
    <dgm:pt modelId="{EB89AF4E-6A7A-4590-8F58-9661CD025AC4}" type="pres">
      <dgm:prSet presAssocID="{1E62A7C6-827E-49F8-A5FE-FA5E51E4C1AD}" presName="node" presStyleLbl="node1" presStyleIdx="11" presStyleCnt="14">
        <dgm:presLayoutVars>
          <dgm:bulletEnabled val="1"/>
        </dgm:presLayoutVars>
      </dgm:prSet>
      <dgm:spPr/>
    </dgm:pt>
    <dgm:pt modelId="{C7BF483E-937C-4275-9294-29963E84C4E4}" type="pres">
      <dgm:prSet presAssocID="{67D67C11-2BEE-43E5-8367-BD5B19F8291A}" presName="sibTrans" presStyleLbl="sibTrans1D1" presStyleIdx="11" presStyleCnt="13"/>
      <dgm:spPr/>
    </dgm:pt>
    <dgm:pt modelId="{0335864C-4AFB-4D88-8A50-AFBB2E8D2CB8}" type="pres">
      <dgm:prSet presAssocID="{67D67C11-2BEE-43E5-8367-BD5B19F8291A}" presName="connectorText" presStyleLbl="sibTrans1D1" presStyleIdx="11" presStyleCnt="13"/>
      <dgm:spPr/>
    </dgm:pt>
    <dgm:pt modelId="{9AEB71FF-0899-4F51-9ABA-0B50959A1EC2}" type="pres">
      <dgm:prSet presAssocID="{04662723-0BB7-4702-9D9A-E7000D31D0F6}" presName="node" presStyleLbl="node1" presStyleIdx="12" presStyleCnt="14">
        <dgm:presLayoutVars>
          <dgm:bulletEnabled val="1"/>
        </dgm:presLayoutVars>
      </dgm:prSet>
      <dgm:spPr/>
    </dgm:pt>
    <dgm:pt modelId="{96892522-8C1D-416B-97B3-21132E53002C}" type="pres">
      <dgm:prSet presAssocID="{A4CBA7FB-779B-4B45-910A-6B348C40DE37}" presName="sibTrans" presStyleLbl="sibTrans1D1" presStyleIdx="12" presStyleCnt="13"/>
      <dgm:spPr/>
    </dgm:pt>
    <dgm:pt modelId="{268B26F0-5E4F-4142-B92E-4B302D7364D3}" type="pres">
      <dgm:prSet presAssocID="{A4CBA7FB-779B-4B45-910A-6B348C40DE37}" presName="connectorText" presStyleLbl="sibTrans1D1" presStyleIdx="12" presStyleCnt="13"/>
      <dgm:spPr/>
    </dgm:pt>
    <dgm:pt modelId="{B496D5CE-A0AC-43A8-93A2-07A0FE9DD1C5}" type="pres">
      <dgm:prSet presAssocID="{A88D0859-E1A2-4B76-B00A-DAD0AD7C2481}" presName="node" presStyleLbl="node1" presStyleIdx="13" presStyleCnt="14">
        <dgm:presLayoutVars>
          <dgm:bulletEnabled val="1"/>
        </dgm:presLayoutVars>
      </dgm:prSet>
      <dgm:spPr/>
    </dgm:pt>
  </dgm:ptLst>
  <dgm:cxnLst>
    <dgm:cxn modelId="{873E3102-1E5F-4755-A66B-25B5268BF353}" type="presOf" srcId="{4C263A14-446F-42C3-8217-C3F24DC64537}" destId="{FD28B74B-462D-4714-B0E0-165036421F22}" srcOrd="1" destOrd="0" presId="urn:microsoft.com/office/officeart/2005/8/layout/bProcess3"/>
    <dgm:cxn modelId="{15834705-DB49-436F-8662-E2D2805AA85E}" type="presOf" srcId="{E1ED8408-43BF-414E-B06E-720604E3991A}" destId="{B5220F29-5513-4255-8A1A-10D6CC3A98D5}" srcOrd="1" destOrd="0" presId="urn:microsoft.com/office/officeart/2005/8/layout/bProcess3"/>
    <dgm:cxn modelId="{07054A06-EA42-4A0F-AB86-B05D9BC99FC1}" srcId="{E1C24A0D-3D2A-4B2C-BBF5-65DE1186F233}" destId="{5B0DF43D-CF9F-47ED-BACB-AC5BE9FE73A3}" srcOrd="1" destOrd="0" parTransId="{1581FB40-742F-4144-90FB-0883AB9055AC}" sibTransId="{4C263A14-446F-42C3-8217-C3F24DC64537}"/>
    <dgm:cxn modelId="{30A6DE11-CE9C-4484-AA42-E0C3305B92C3}" type="presOf" srcId="{3D5478CE-B88E-4973-9B89-F106086AE07A}" destId="{ADD015E0-E1EA-40C6-8207-DFB0D072E4DC}" srcOrd="0" destOrd="0" presId="urn:microsoft.com/office/officeart/2005/8/layout/bProcess3"/>
    <dgm:cxn modelId="{275BD515-C63C-4C72-B734-FBEB0CEDC262}" type="presOf" srcId="{41CD5F5F-3322-4644-832A-06EC1E48C91B}" destId="{FA5A341E-CDE7-4E7E-9CA3-D1B57F009666}" srcOrd="1" destOrd="0" presId="urn:microsoft.com/office/officeart/2005/8/layout/bProcess3"/>
    <dgm:cxn modelId="{B0C79C29-1862-48B8-9F88-C8AD04896050}" srcId="{E1C24A0D-3D2A-4B2C-BBF5-65DE1186F233}" destId="{1E62A7C6-827E-49F8-A5FE-FA5E51E4C1AD}" srcOrd="11" destOrd="0" parTransId="{E82F2BC8-E7B3-4685-AAD4-31591A7449B9}" sibTransId="{67D67C11-2BEE-43E5-8367-BD5B19F8291A}"/>
    <dgm:cxn modelId="{57633D2E-EB2A-435F-9112-C188EDA0B631}" type="presOf" srcId="{D32D5B47-0907-4BEB-A21F-C7E16240D0BB}" destId="{58B4AED2-6418-48AD-AF7A-999472EE5A55}" srcOrd="0" destOrd="0" presId="urn:microsoft.com/office/officeart/2005/8/layout/bProcess3"/>
    <dgm:cxn modelId="{4E202937-7786-484E-8E70-DF01B5C5E457}" type="presOf" srcId="{3D5478CE-B88E-4973-9B89-F106086AE07A}" destId="{794C46EC-CB6D-47EF-AB8A-A9B84B028F97}" srcOrd="1" destOrd="0" presId="urn:microsoft.com/office/officeart/2005/8/layout/bProcess3"/>
    <dgm:cxn modelId="{5732AF3A-3A80-4086-9833-F79D2CF6D00B}" type="presOf" srcId="{A4CBA7FB-779B-4B45-910A-6B348C40DE37}" destId="{96892522-8C1D-416B-97B3-21132E53002C}" srcOrd="0" destOrd="0" presId="urn:microsoft.com/office/officeart/2005/8/layout/bProcess3"/>
    <dgm:cxn modelId="{AA48EC3D-F18D-430D-BEA0-3323EE20852D}" type="presOf" srcId="{B63D428F-67BB-43AF-A6B5-EFFA7446A3FE}" destId="{52B3FCD8-3D63-4E72-BA6B-DB80186D0A06}" srcOrd="1" destOrd="0" presId="urn:microsoft.com/office/officeart/2005/8/layout/bProcess3"/>
    <dgm:cxn modelId="{883DAF3E-366A-45C3-9DFF-26E9EE35407C}" srcId="{E1C24A0D-3D2A-4B2C-BBF5-65DE1186F233}" destId="{345895A9-BF90-44B4-9965-32DDD20ACA25}" srcOrd="4" destOrd="0" parTransId="{35196DC0-1FEC-4D79-97BD-DC342F1693D7}" sibTransId="{B3C19F20-AC15-45F4-9174-BFE40A66D5BE}"/>
    <dgm:cxn modelId="{4F6C503F-AA09-40E9-8039-07DE3F6467BA}" type="presOf" srcId="{902C5E3D-BA12-429E-9C95-F30D314D6A1B}" destId="{DB1CB45D-F45C-4AD8-B19F-897F4FD9A2B9}" srcOrd="0" destOrd="0" presId="urn:microsoft.com/office/officeart/2005/8/layout/bProcess3"/>
    <dgm:cxn modelId="{20732741-B2D5-4C48-A0A9-3F9ED7C111EE}" type="presOf" srcId="{D1DABDAA-E9F5-448E-BD74-E4C534F5AFCA}" destId="{74B8C59D-3A3F-4523-9EDA-635ADC54A3F8}" srcOrd="1" destOrd="0" presId="urn:microsoft.com/office/officeart/2005/8/layout/bProcess3"/>
    <dgm:cxn modelId="{6ECA6765-B106-4F71-80DE-755998F28F55}" type="presOf" srcId="{17360877-A9A1-4921-93EB-0BC04908EB33}" destId="{6618301D-08B4-4083-B4CC-DCE1127A8EF0}" srcOrd="0" destOrd="0" presId="urn:microsoft.com/office/officeart/2005/8/layout/bProcess3"/>
    <dgm:cxn modelId="{970C2549-30AA-4312-B612-ECEA3F55EC30}" type="presOf" srcId="{1E62A7C6-827E-49F8-A5FE-FA5E51E4C1AD}" destId="{EB89AF4E-6A7A-4590-8F58-9661CD025AC4}" srcOrd="0" destOrd="0" presId="urn:microsoft.com/office/officeart/2005/8/layout/bProcess3"/>
    <dgm:cxn modelId="{7B7AD74A-3673-410D-B76A-758B36E593F3}" type="presOf" srcId="{67D67C11-2BEE-43E5-8367-BD5B19F8291A}" destId="{C7BF483E-937C-4275-9294-29963E84C4E4}" srcOrd="0" destOrd="0" presId="urn:microsoft.com/office/officeart/2005/8/layout/bProcess3"/>
    <dgm:cxn modelId="{1783DB4D-68D6-46A0-B61E-761C97B8681E}" type="presOf" srcId="{A4E0D50E-9E94-490A-B0AD-68D449332464}" destId="{249073C8-F1DD-4899-80C7-1120E73775F7}" srcOrd="0" destOrd="0" presId="urn:microsoft.com/office/officeart/2005/8/layout/bProcess3"/>
    <dgm:cxn modelId="{20651A51-8011-4EC5-84A5-C04BD7CECC60}" type="presOf" srcId="{A74665DC-CB37-454A-9257-928BBB3FBFCD}" destId="{548B0C4A-5FEF-4C24-96FA-14384D9E68BC}" srcOrd="0" destOrd="0" presId="urn:microsoft.com/office/officeart/2005/8/layout/bProcess3"/>
    <dgm:cxn modelId="{368E4B7F-23DE-4425-94CD-174C31AD22A0}" type="presOf" srcId="{B63D428F-67BB-43AF-A6B5-EFFA7446A3FE}" destId="{01A7148A-E607-4B30-B2F1-730E20AED6D3}" srcOrd="0" destOrd="0" presId="urn:microsoft.com/office/officeart/2005/8/layout/bProcess3"/>
    <dgm:cxn modelId="{A6A09681-E49C-403B-B500-AC3ECDE6A8E5}" srcId="{E1C24A0D-3D2A-4B2C-BBF5-65DE1186F233}" destId="{DE463C97-9F96-4020-BE31-CE10D0D020EA}" srcOrd="10" destOrd="0" parTransId="{EBCC6A54-FB69-4451-A12A-99C7DD86F62F}" sibTransId="{3D5478CE-B88E-4973-9B89-F106086AE07A}"/>
    <dgm:cxn modelId="{1D1FFF82-6F4C-4B76-BE10-5FB24E50D460}" srcId="{E1C24A0D-3D2A-4B2C-BBF5-65DE1186F233}" destId="{04662723-0BB7-4702-9D9A-E7000D31D0F6}" srcOrd="12" destOrd="0" parTransId="{DB138DDA-C2D5-4194-B2ED-92B8722A64C6}" sibTransId="{A4CBA7FB-779B-4B45-910A-6B348C40DE37}"/>
    <dgm:cxn modelId="{4E6E8283-8C07-4FA1-84A6-5F402996A701}" type="presOf" srcId="{B3C19F20-AC15-45F4-9174-BFE40A66D5BE}" destId="{AE0D4D0D-3B43-4A4D-BDC6-02A65B286DB8}" srcOrd="0" destOrd="0" presId="urn:microsoft.com/office/officeart/2005/8/layout/bProcess3"/>
    <dgm:cxn modelId="{8C992186-F847-4220-B82B-D17C61000E73}" type="presOf" srcId="{D1DABDAA-E9F5-448E-BD74-E4C534F5AFCA}" destId="{2B1CBDE5-DE04-4A54-B61D-D2A7E10427BC}" srcOrd="0" destOrd="0" presId="urn:microsoft.com/office/officeart/2005/8/layout/bProcess3"/>
    <dgm:cxn modelId="{373C8B87-0D32-4307-AC7A-BAE3A8DBD8B8}" type="presOf" srcId="{E1ED8408-43BF-414E-B06E-720604E3991A}" destId="{CC8ECC64-81D9-4226-98EC-1AC7B981DF86}" srcOrd="0" destOrd="0" presId="urn:microsoft.com/office/officeart/2005/8/layout/bProcess3"/>
    <dgm:cxn modelId="{0867C287-58BE-4130-8248-C304BA1048A1}" type="presOf" srcId="{CEBB1E44-F709-4BD2-B2D2-68E605A86ED4}" destId="{51FF4BEC-436F-46F6-A2EB-720B60E6538A}" srcOrd="0" destOrd="0" presId="urn:microsoft.com/office/officeart/2005/8/layout/bProcess3"/>
    <dgm:cxn modelId="{15AC058A-E75E-44D4-813D-C9812A461F40}" type="presOf" srcId="{5B0DF43D-CF9F-47ED-BACB-AC5BE9FE73A3}" destId="{1EEFEDE1-B264-4AB9-9799-CC498FB3A45D}" srcOrd="0" destOrd="0" presId="urn:microsoft.com/office/officeart/2005/8/layout/bProcess3"/>
    <dgm:cxn modelId="{DFE8788B-C89D-4174-BCAF-32AB603C97B9}" type="presOf" srcId="{E6A711E6-11B7-492E-BDB4-562A9CEA3C30}" destId="{AE48FD09-4971-49F1-91C7-357C48B1FCEC}" srcOrd="0" destOrd="0" presId="urn:microsoft.com/office/officeart/2005/8/layout/bProcess3"/>
    <dgm:cxn modelId="{8DD57192-6E21-48F8-8F64-F91CD065C0DF}" srcId="{E1C24A0D-3D2A-4B2C-BBF5-65DE1186F233}" destId="{0AC3BAA3-481A-4CD0-B6D9-46C9C2D0A8DC}" srcOrd="0" destOrd="0" parTransId="{54C0E385-A741-4420-9001-9BE60AED9DF2}" sibTransId="{41CD5F5F-3322-4644-832A-06EC1E48C91B}"/>
    <dgm:cxn modelId="{9B3B349A-EF7F-425D-9906-B25DC0DE75FA}" type="presOf" srcId="{4E27323A-1EBE-4419-80D8-377053AE9FF7}" destId="{50C746A7-424F-43A3-9E40-EE572C4A5EDD}" srcOrd="0" destOrd="0" presId="urn:microsoft.com/office/officeart/2005/8/layout/bProcess3"/>
    <dgm:cxn modelId="{E96B199D-8BE0-4633-87F3-44AF3E7EA31A}" srcId="{E1C24A0D-3D2A-4B2C-BBF5-65DE1186F233}" destId="{17360877-A9A1-4921-93EB-0BC04908EB33}" srcOrd="5" destOrd="0" parTransId="{586139E5-2472-4784-871D-CA33313DDB4F}" sibTransId="{D32D5B47-0907-4BEB-A21F-C7E16240D0BB}"/>
    <dgm:cxn modelId="{593CCE9E-4D0E-4DDD-ACCC-DFBC0BC3BB1F}" type="presOf" srcId="{4C263A14-446F-42C3-8217-C3F24DC64537}" destId="{EBFF3600-A8D7-4383-A7D6-1705BBB57C36}" srcOrd="0" destOrd="0" presId="urn:microsoft.com/office/officeart/2005/8/layout/bProcess3"/>
    <dgm:cxn modelId="{C38753A2-CBB0-4D82-A13F-7BA73CAB2D0E}" type="presOf" srcId="{EF5D4933-F64F-40F6-B98B-603BB0EF2490}" destId="{3A46CD42-3DB8-4FAE-8D9E-17B94D6F5AC0}" srcOrd="0" destOrd="0" presId="urn:microsoft.com/office/officeart/2005/8/layout/bProcess3"/>
    <dgm:cxn modelId="{6D433FA5-CF27-492A-84F8-20110CBA0459}" type="presOf" srcId="{3D98A404-87A3-44BF-A229-EF36EFD36FE2}" destId="{2E550FB0-1BFA-4BCF-9436-CCCBC662AF61}" srcOrd="0" destOrd="0" presId="urn:microsoft.com/office/officeart/2005/8/layout/bProcess3"/>
    <dgm:cxn modelId="{20432DAA-E4F9-4F12-BEC8-27D9FCCBD39A}" type="presOf" srcId="{DE463C97-9F96-4020-BE31-CE10D0D020EA}" destId="{91BC4A62-94FE-4063-89E1-17F33D86B5FB}" srcOrd="0" destOrd="0" presId="urn:microsoft.com/office/officeart/2005/8/layout/bProcess3"/>
    <dgm:cxn modelId="{4423B7B0-2178-418C-A3C9-8EF58349F75F}" srcId="{E1C24A0D-3D2A-4B2C-BBF5-65DE1186F233}" destId="{A4E0D50E-9E94-490A-B0AD-68D449332464}" srcOrd="6" destOrd="0" parTransId="{395A68A9-7C59-4F9D-A8BE-6EDB4C3D4406}" sibTransId="{E1ED8408-43BF-414E-B06E-720604E3991A}"/>
    <dgm:cxn modelId="{DBA84EB6-D6CB-4614-A52F-58A12E1F0085}" type="presOf" srcId="{B3C19F20-AC15-45F4-9174-BFE40A66D5BE}" destId="{3C9369CB-3B21-4B46-B6FE-C6EA4F19ECD6}" srcOrd="1" destOrd="0" presId="urn:microsoft.com/office/officeart/2005/8/layout/bProcess3"/>
    <dgm:cxn modelId="{B5FA90B6-DAA3-4FFE-833D-06B03C73AE74}" srcId="{E1C24A0D-3D2A-4B2C-BBF5-65DE1186F233}" destId="{CEBB1E44-F709-4BD2-B2D2-68E605A86ED4}" srcOrd="9" destOrd="0" parTransId="{EFF5BEB8-D116-4424-BB90-8F9BAB1BE3C5}" sibTransId="{F8978006-A86A-44D8-B15F-85CEC1BA2130}"/>
    <dgm:cxn modelId="{632822BB-7462-4A09-9CC7-1F28C3AAEA4D}" type="presOf" srcId="{04662723-0BB7-4702-9D9A-E7000D31D0F6}" destId="{9AEB71FF-0899-4F51-9ABA-0B50959A1EC2}" srcOrd="0" destOrd="0" presId="urn:microsoft.com/office/officeart/2005/8/layout/bProcess3"/>
    <dgm:cxn modelId="{205F0EC1-3514-4FC7-B8B5-26DBA1F94F74}" srcId="{E1C24A0D-3D2A-4B2C-BBF5-65DE1186F233}" destId="{902C5E3D-BA12-429E-9C95-F30D314D6A1B}" srcOrd="7" destOrd="0" parTransId="{76E6C88D-0B75-4397-BEC6-DFC121D11E34}" sibTransId="{4E27323A-1EBE-4419-80D8-377053AE9FF7}"/>
    <dgm:cxn modelId="{CAC3B4C1-F033-4C96-830E-542E9A991C01}" type="presOf" srcId="{41CD5F5F-3322-4644-832A-06EC1E48C91B}" destId="{270DEF75-6A3A-4C63-92DA-79569F12283C}" srcOrd="0" destOrd="0" presId="urn:microsoft.com/office/officeart/2005/8/layout/bProcess3"/>
    <dgm:cxn modelId="{ED591DC2-C880-4EE6-9780-CC72FC2684D8}" type="presOf" srcId="{A88D0859-E1A2-4B76-B00A-DAD0AD7C2481}" destId="{B496D5CE-A0AC-43A8-93A2-07A0FE9DD1C5}" srcOrd="0" destOrd="0" presId="urn:microsoft.com/office/officeart/2005/8/layout/bProcess3"/>
    <dgm:cxn modelId="{C96817C6-4512-4893-8658-0A715AEE4DB5}" type="presOf" srcId="{D32D5B47-0907-4BEB-A21F-C7E16240D0BB}" destId="{3FEAB1D6-83C6-4D0B-9DB3-D128F86B6159}" srcOrd="1" destOrd="0" presId="urn:microsoft.com/office/officeart/2005/8/layout/bProcess3"/>
    <dgm:cxn modelId="{4ADC49C8-051E-4675-9A01-BD2407BDF9C2}" srcId="{E1C24A0D-3D2A-4B2C-BBF5-65DE1186F233}" destId="{A88D0859-E1A2-4B76-B00A-DAD0AD7C2481}" srcOrd="13" destOrd="0" parTransId="{7A499771-E3D3-40C0-B6D8-F19A7BFD9CAF}" sibTransId="{406BB759-24BA-4871-9FDE-85B6CB646079}"/>
    <dgm:cxn modelId="{122356C8-B935-4AEA-AA85-A149AF5DA441}" type="presOf" srcId="{67D67C11-2BEE-43E5-8367-BD5B19F8291A}" destId="{0335864C-4AFB-4D88-8A50-AFBB2E8D2CB8}" srcOrd="1" destOrd="0" presId="urn:microsoft.com/office/officeart/2005/8/layout/bProcess3"/>
    <dgm:cxn modelId="{A50DC8CF-677F-480D-9333-96950E50EC9F}" type="presOf" srcId="{E1C24A0D-3D2A-4B2C-BBF5-65DE1186F233}" destId="{110F6E8B-CA00-41AC-BE5C-613E7FF5C454}" srcOrd="0" destOrd="0" presId="urn:microsoft.com/office/officeart/2005/8/layout/bProcess3"/>
    <dgm:cxn modelId="{5B617EE1-FB5D-43C5-BC3F-511B3E834617}" srcId="{E1C24A0D-3D2A-4B2C-BBF5-65DE1186F233}" destId="{EF5D4933-F64F-40F6-B98B-603BB0EF2490}" srcOrd="8" destOrd="0" parTransId="{49EEFA2B-7DD8-4541-9214-DC1301BF7063}" sibTransId="{D1DABDAA-E9F5-448E-BD74-E4C534F5AFCA}"/>
    <dgm:cxn modelId="{6C47B8E4-4FDF-42C8-AEFB-9FA388EBEEEF}" type="presOf" srcId="{4E27323A-1EBE-4419-80D8-377053AE9FF7}" destId="{151C2D06-891C-4DBC-B270-EC38B8FDF89D}" srcOrd="1" destOrd="0" presId="urn:microsoft.com/office/officeart/2005/8/layout/bProcess3"/>
    <dgm:cxn modelId="{F313F0E9-4F79-4261-88A5-AC8F6D685B69}" type="presOf" srcId="{F8978006-A86A-44D8-B15F-85CEC1BA2130}" destId="{51FA2809-4191-4944-A80A-C291E28A136F}" srcOrd="1" destOrd="0" presId="urn:microsoft.com/office/officeart/2005/8/layout/bProcess3"/>
    <dgm:cxn modelId="{F482D3F2-8F59-4692-9401-EC7C6B4DD490}" type="presOf" srcId="{0AC3BAA3-481A-4CD0-B6D9-46C9C2D0A8DC}" destId="{5BBD28AA-7D8D-4D44-9FEB-A346A263B78E}" srcOrd="0" destOrd="0" presId="urn:microsoft.com/office/officeart/2005/8/layout/bProcess3"/>
    <dgm:cxn modelId="{480060F4-C169-4729-9391-03A884D2BFC4}" type="presOf" srcId="{F8978006-A86A-44D8-B15F-85CEC1BA2130}" destId="{2B970909-A719-489B-895C-F87596E0D334}" srcOrd="0" destOrd="0" presId="urn:microsoft.com/office/officeart/2005/8/layout/bProcess3"/>
    <dgm:cxn modelId="{FF04B5F8-92B1-4981-AE58-43B4E9E6127C}" type="presOf" srcId="{345895A9-BF90-44B4-9965-32DDD20ACA25}" destId="{E7762418-EA22-42C4-9514-BB4068654215}" srcOrd="0" destOrd="0" presId="urn:microsoft.com/office/officeart/2005/8/layout/bProcess3"/>
    <dgm:cxn modelId="{2BE33BF9-ECC2-4060-9606-33BB17DBF6CC}" srcId="{E1C24A0D-3D2A-4B2C-BBF5-65DE1186F233}" destId="{E6A711E6-11B7-492E-BDB4-562A9CEA3C30}" srcOrd="2" destOrd="0" parTransId="{ADFE2E9E-EBF5-4E5D-921B-D3CBD52AA10D}" sibTransId="{B63D428F-67BB-43AF-A6B5-EFFA7446A3FE}"/>
    <dgm:cxn modelId="{B15506FD-9394-4297-8FA4-38880E8488BC}" type="presOf" srcId="{A74665DC-CB37-454A-9257-928BBB3FBFCD}" destId="{B8191BCE-94B7-4B37-9338-D45BF608A9BA}" srcOrd="1" destOrd="0" presId="urn:microsoft.com/office/officeart/2005/8/layout/bProcess3"/>
    <dgm:cxn modelId="{FA42D1FE-D6E1-4165-A148-EF3D7FB947AB}" type="presOf" srcId="{A4CBA7FB-779B-4B45-910A-6B348C40DE37}" destId="{268B26F0-5E4F-4142-B92E-4B302D7364D3}" srcOrd="1" destOrd="0" presId="urn:microsoft.com/office/officeart/2005/8/layout/bProcess3"/>
    <dgm:cxn modelId="{4938FAFE-A28D-44A0-98F9-090E230A6B9B}" srcId="{E1C24A0D-3D2A-4B2C-BBF5-65DE1186F233}" destId="{3D98A404-87A3-44BF-A229-EF36EFD36FE2}" srcOrd="3" destOrd="0" parTransId="{A0A9ACE3-87F1-40C8-805A-90DB0BD0AA91}" sibTransId="{A74665DC-CB37-454A-9257-928BBB3FBFCD}"/>
    <dgm:cxn modelId="{69B366DD-57EE-44BA-A75B-4901C6E8D98E}" type="presParOf" srcId="{110F6E8B-CA00-41AC-BE5C-613E7FF5C454}" destId="{5BBD28AA-7D8D-4D44-9FEB-A346A263B78E}" srcOrd="0" destOrd="0" presId="urn:microsoft.com/office/officeart/2005/8/layout/bProcess3"/>
    <dgm:cxn modelId="{CDD01B5E-4244-419C-96AB-AE3DA53E8801}" type="presParOf" srcId="{110F6E8B-CA00-41AC-BE5C-613E7FF5C454}" destId="{270DEF75-6A3A-4C63-92DA-79569F12283C}" srcOrd="1" destOrd="0" presId="urn:microsoft.com/office/officeart/2005/8/layout/bProcess3"/>
    <dgm:cxn modelId="{D42AF9D6-2705-4303-9C5D-1C1547906B70}" type="presParOf" srcId="{270DEF75-6A3A-4C63-92DA-79569F12283C}" destId="{FA5A341E-CDE7-4E7E-9CA3-D1B57F009666}" srcOrd="0" destOrd="0" presId="urn:microsoft.com/office/officeart/2005/8/layout/bProcess3"/>
    <dgm:cxn modelId="{526F8A29-3562-48FC-9308-31D22FD545AB}" type="presParOf" srcId="{110F6E8B-CA00-41AC-BE5C-613E7FF5C454}" destId="{1EEFEDE1-B264-4AB9-9799-CC498FB3A45D}" srcOrd="2" destOrd="0" presId="urn:microsoft.com/office/officeart/2005/8/layout/bProcess3"/>
    <dgm:cxn modelId="{B28D5CFA-94BE-4C2C-A562-E20EDA3D1523}" type="presParOf" srcId="{110F6E8B-CA00-41AC-BE5C-613E7FF5C454}" destId="{EBFF3600-A8D7-4383-A7D6-1705BBB57C36}" srcOrd="3" destOrd="0" presId="urn:microsoft.com/office/officeart/2005/8/layout/bProcess3"/>
    <dgm:cxn modelId="{1689D4A2-4249-4B5E-A184-52B1262DCB76}" type="presParOf" srcId="{EBFF3600-A8D7-4383-A7D6-1705BBB57C36}" destId="{FD28B74B-462D-4714-B0E0-165036421F22}" srcOrd="0" destOrd="0" presId="urn:microsoft.com/office/officeart/2005/8/layout/bProcess3"/>
    <dgm:cxn modelId="{B43C8C54-5BED-4DEB-8C18-DFA0C3171407}" type="presParOf" srcId="{110F6E8B-CA00-41AC-BE5C-613E7FF5C454}" destId="{AE48FD09-4971-49F1-91C7-357C48B1FCEC}" srcOrd="4" destOrd="0" presId="urn:microsoft.com/office/officeart/2005/8/layout/bProcess3"/>
    <dgm:cxn modelId="{4B515EE9-6AAD-4702-B856-68A4D707995F}" type="presParOf" srcId="{110F6E8B-CA00-41AC-BE5C-613E7FF5C454}" destId="{01A7148A-E607-4B30-B2F1-730E20AED6D3}" srcOrd="5" destOrd="0" presId="urn:microsoft.com/office/officeart/2005/8/layout/bProcess3"/>
    <dgm:cxn modelId="{4A9D13F8-EB28-461F-9914-99137A5AE06B}" type="presParOf" srcId="{01A7148A-E607-4B30-B2F1-730E20AED6D3}" destId="{52B3FCD8-3D63-4E72-BA6B-DB80186D0A06}" srcOrd="0" destOrd="0" presId="urn:microsoft.com/office/officeart/2005/8/layout/bProcess3"/>
    <dgm:cxn modelId="{20BF5517-A03D-4D35-80CC-A6505331241F}" type="presParOf" srcId="{110F6E8B-CA00-41AC-BE5C-613E7FF5C454}" destId="{2E550FB0-1BFA-4BCF-9436-CCCBC662AF61}" srcOrd="6" destOrd="0" presId="urn:microsoft.com/office/officeart/2005/8/layout/bProcess3"/>
    <dgm:cxn modelId="{0D28879D-ADF1-4B33-8D99-C7829E91388D}" type="presParOf" srcId="{110F6E8B-CA00-41AC-BE5C-613E7FF5C454}" destId="{548B0C4A-5FEF-4C24-96FA-14384D9E68BC}" srcOrd="7" destOrd="0" presId="urn:microsoft.com/office/officeart/2005/8/layout/bProcess3"/>
    <dgm:cxn modelId="{8959AEAC-A2A6-4828-9EFF-D995B6CE8DDA}" type="presParOf" srcId="{548B0C4A-5FEF-4C24-96FA-14384D9E68BC}" destId="{B8191BCE-94B7-4B37-9338-D45BF608A9BA}" srcOrd="0" destOrd="0" presId="urn:microsoft.com/office/officeart/2005/8/layout/bProcess3"/>
    <dgm:cxn modelId="{65D65DC9-C7BD-46DF-A1DE-44CCA3625F48}" type="presParOf" srcId="{110F6E8B-CA00-41AC-BE5C-613E7FF5C454}" destId="{E7762418-EA22-42C4-9514-BB4068654215}" srcOrd="8" destOrd="0" presId="urn:microsoft.com/office/officeart/2005/8/layout/bProcess3"/>
    <dgm:cxn modelId="{6ADD8827-3A96-44A1-94B3-B18F088020AF}" type="presParOf" srcId="{110F6E8B-CA00-41AC-BE5C-613E7FF5C454}" destId="{AE0D4D0D-3B43-4A4D-BDC6-02A65B286DB8}" srcOrd="9" destOrd="0" presId="urn:microsoft.com/office/officeart/2005/8/layout/bProcess3"/>
    <dgm:cxn modelId="{B6FD41D9-3521-43F3-8AA3-E29CAB9FEF25}" type="presParOf" srcId="{AE0D4D0D-3B43-4A4D-BDC6-02A65B286DB8}" destId="{3C9369CB-3B21-4B46-B6FE-C6EA4F19ECD6}" srcOrd="0" destOrd="0" presId="urn:microsoft.com/office/officeart/2005/8/layout/bProcess3"/>
    <dgm:cxn modelId="{BD28AFA7-BE00-47A3-AE78-64BCC0052F30}" type="presParOf" srcId="{110F6E8B-CA00-41AC-BE5C-613E7FF5C454}" destId="{6618301D-08B4-4083-B4CC-DCE1127A8EF0}" srcOrd="10" destOrd="0" presId="urn:microsoft.com/office/officeart/2005/8/layout/bProcess3"/>
    <dgm:cxn modelId="{71B2DCDA-DDAE-4A17-B005-B66B85580A44}" type="presParOf" srcId="{110F6E8B-CA00-41AC-BE5C-613E7FF5C454}" destId="{58B4AED2-6418-48AD-AF7A-999472EE5A55}" srcOrd="11" destOrd="0" presId="urn:microsoft.com/office/officeart/2005/8/layout/bProcess3"/>
    <dgm:cxn modelId="{33669756-EDFC-4A21-ADF7-30CBC1961CCC}" type="presParOf" srcId="{58B4AED2-6418-48AD-AF7A-999472EE5A55}" destId="{3FEAB1D6-83C6-4D0B-9DB3-D128F86B6159}" srcOrd="0" destOrd="0" presId="urn:microsoft.com/office/officeart/2005/8/layout/bProcess3"/>
    <dgm:cxn modelId="{B13FEA4E-A9F8-4B37-98FF-B3B556D9A4C4}" type="presParOf" srcId="{110F6E8B-CA00-41AC-BE5C-613E7FF5C454}" destId="{249073C8-F1DD-4899-80C7-1120E73775F7}" srcOrd="12" destOrd="0" presId="urn:microsoft.com/office/officeart/2005/8/layout/bProcess3"/>
    <dgm:cxn modelId="{1926C59C-9D81-4C2B-963B-C55C6E9FB40E}" type="presParOf" srcId="{110F6E8B-CA00-41AC-BE5C-613E7FF5C454}" destId="{CC8ECC64-81D9-4226-98EC-1AC7B981DF86}" srcOrd="13" destOrd="0" presId="urn:microsoft.com/office/officeart/2005/8/layout/bProcess3"/>
    <dgm:cxn modelId="{83E86305-0B1D-46FB-86F7-73020A1EBB93}" type="presParOf" srcId="{CC8ECC64-81D9-4226-98EC-1AC7B981DF86}" destId="{B5220F29-5513-4255-8A1A-10D6CC3A98D5}" srcOrd="0" destOrd="0" presId="urn:microsoft.com/office/officeart/2005/8/layout/bProcess3"/>
    <dgm:cxn modelId="{DA9BABBD-2AFD-4A73-8D20-FCAFB4E5A3F2}" type="presParOf" srcId="{110F6E8B-CA00-41AC-BE5C-613E7FF5C454}" destId="{DB1CB45D-F45C-4AD8-B19F-897F4FD9A2B9}" srcOrd="14" destOrd="0" presId="urn:microsoft.com/office/officeart/2005/8/layout/bProcess3"/>
    <dgm:cxn modelId="{958C091F-9BFE-4EB4-BD51-B2A1CC63EDBD}" type="presParOf" srcId="{110F6E8B-CA00-41AC-BE5C-613E7FF5C454}" destId="{50C746A7-424F-43A3-9E40-EE572C4A5EDD}" srcOrd="15" destOrd="0" presId="urn:microsoft.com/office/officeart/2005/8/layout/bProcess3"/>
    <dgm:cxn modelId="{6404C8C6-AEB9-4278-B9A8-1BE3041EA1BC}" type="presParOf" srcId="{50C746A7-424F-43A3-9E40-EE572C4A5EDD}" destId="{151C2D06-891C-4DBC-B270-EC38B8FDF89D}" srcOrd="0" destOrd="0" presId="urn:microsoft.com/office/officeart/2005/8/layout/bProcess3"/>
    <dgm:cxn modelId="{E4D35A84-B14A-4D97-AE10-1541BE6E36A5}" type="presParOf" srcId="{110F6E8B-CA00-41AC-BE5C-613E7FF5C454}" destId="{3A46CD42-3DB8-4FAE-8D9E-17B94D6F5AC0}" srcOrd="16" destOrd="0" presId="urn:microsoft.com/office/officeart/2005/8/layout/bProcess3"/>
    <dgm:cxn modelId="{8C254AEB-4EFB-424A-91C2-A04652A0A4D2}" type="presParOf" srcId="{110F6E8B-CA00-41AC-BE5C-613E7FF5C454}" destId="{2B1CBDE5-DE04-4A54-B61D-D2A7E10427BC}" srcOrd="17" destOrd="0" presId="urn:microsoft.com/office/officeart/2005/8/layout/bProcess3"/>
    <dgm:cxn modelId="{616AB713-8020-4084-BEF8-105801363721}" type="presParOf" srcId="{2B1CBDE5-DE04-4A54-B61D-D2A7E10427BC}" destId="{74B8C59D-3A3F-4523-9EDA-635ADC54A3F8}" srcOrd="0" destOrd="0" presId="urn:microsoft.com/office/officeart/2005/8/layout/bProcess3"/>
    <dgm:cxn modelId="{27A3D89E-474B-4423-82FE-36A69F429096}" type="presParOf" srcId="{110F6E8B-CA00-41AC-BE5C-613E7FF5C454}" destId="{51FF4BEC-436F-46F6-A2EB-720B60E6538A}" srcOrd="18" destOrd="0" presId="urn:microsoft.com/office/officeart/2005/8/layout/bProcess3"/>
    <dgm:cxn modelId="{CA275913-14F4-4184-9E6E-01AC1F53380E}" type="presParOf" srcId="{110F6E8B-CA00-41AC-BE5C-613E7FF5C454}" destId="{2B970909-A719-489B-895C-F87596E0D334}" srcOrd="19" destOrd="0" presId="urn:microsoft.com/office/officeart/2005/8/layout/bProcess3"/>
    <dgm:cxn modelId="{8940799D-1C1B-4258-9EFC-FEC416A0C169}" type="presParOf" srcId="{2B970909-A719-489B-895C-F87596E0D334}" destId="{51FA2809-4191-4944-A80A-C291E28A136F}" srcOrd="0" destOrd="0" presId="urn:microsoft.com/office/officeart/2005/8/layout/bProcess3"/>
    <dgm:cxn modelId="{9464D9B9-82E5-4DF1-9713-23F5243D876B}" type="presParOf" srcId="{110F6E8B-CA00-41AC-BE5C-613E7FF5C454}" destId="{91BC4A62-94FE-4063-89E1-17F33D86B5FB}" srcOrd="20" destOrd="0" presId="urn:microsoft.com/office/officeart/2005/8/layout/bProcess3"/>
    <dgm:cxn modelId="{89F8A6EA-4653-4E07-A25A-8D0635722B14}" type="presParOf" srcId="{110F6E8B-CA00-41AC-BE5C-613E7FF5C454}" destId="{ADD015E0-E1EA-40C6-8207-DFB0D072E4DC}" srcOrd="21" destOrd="0" presId="urn:microsoft.com/office/officeart/2005/8/layout/bProcess3"/>
    <dgm:cxn modelId="{AA818F87-2B2C-478C-BC7B-8937F01514A8}" type="presParOf" srcId="{ADD015E0-E1EA-40C6-8207-DFB0D072E4DC}" destId="{794C46EC-CB6D-47EF-AB8A-A9B84B028F97}" srcOrd="0" destOrd="0" presId="urn:microsoft.com/office/officeart/2005/8/layout/bProcess3"/>
    <dgm:cxn modelId="{C1A3676C-E4BA-4B9B-8984-98CFA9509F49}" type="presParOf" srcId="{110F6E8B-CA00-41AC-BE5C-613E7FF5C454}" destId="{EB89AF4E-6A7A-4590-8F58-9661CD025AC4}" srcOrd="22" destOrd="0" presId="urn:microsoft.com/office/officeart/2005/8/layout/bProcess3"/>
    <dgm:cxn modelId="{9417F35F-3D79-418D-AFE7-115AC384B2B3}" type="presParOf" srcId="{110F6E8B-CA00-41AC-BE5C-613E7FF5C454}" destId="{C7BF483E-937C-4275-9294-29963E84C4E4}" srcOrd="23" destOrd="0" presId="urn:microsoft.com/office/officeart/2005/8/layout/bProcess3"/>
    <dgm:cxn modelId="{63EFC418-29B0-4D10-AA4C-52DFB9E9375F}" type="presParOf" srcId="{C7BF483E-937C-4275-9294-29963E84C4E4}" destId="{0335864C-4AFB-4D88-8A50-AFBB2E8D2CB8}" srcOrd="0" destOrd="0" presId="urn:microsoft.com/office/officeart/2005/8/layout/bProcess3"/>
    <dgm:cxn modelId="{7EB7C015-DE6D-4963-AB73-5CDE8CA9298F}" type="presParOf" srcId="{110F6E8B-CA00-41AC-BE5C-613E7FF5C454}" destId="{9AEB71FF-0899-4F51-9ABA-0B50959A1EC2}" srcOrd="24" destOrd="0" presId="urn:microsoft.com/office/officeart/2005/8/layout/bProcess3"/>
    <dgm:cxn modelId="{88A5B201-D4A7-4DCE-BB2C-0AE6FBE6DF28}" type="presParOf" srcId="{110F6E8B-CA00-41AC-BE5C-613E7FF5C454}" destId="{96892522-8C1D-416B-97B3-21132E53002C}" srcOrd="25" destOrd="0" presId="urn:microsoft.com/office/officeart/2005/8/layout/bProcess3"/>
    <dgm:cxn modelId="{F8D36CF0-8E1E-48F0-9644-2E8691DC8BB8}" type="presParOf" srcId="{96892522-8C1D-416B-97B3-21132E53002C}" destId="{268B26F0-5E4F-4142-B92E-4B302D7364D3}" srcOrd="0" destOrd="0" presId="urn:microsoft.com/office/officeart/2005/8/layout/bProcess3"/>
    <dgm:cxn modelId="{F18F7E2E-0E74-4ECA-8588-A09F50A1B8F0}" type="presParOf" srcId="{110F6E8B-CA00-41AC-BE5C-613E7FF5C454}" destId="{B496D5CE-A0AC-43A8-93A2-07A0FE9DD1C5}" srcOrd="2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DEF75-6A3A-4C63-92DA-79569F12283C}">
      <dsp:nvSpPr>
        <dsp:cNvPr id="0" name=""/>
        <dsp:cNvSpPr/>
      </dsp:nvSpPr>
      <dsp:spPr>
        <a:xfrm>
          <a:off x="1173774" y="716624"/>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6565" y="760996"/>
        <a:ext cx="13483" cy="2696"/>
      </dsp:txXfrm>
    </dsp:sp>
    <dsp:sp modelId="{5BBD28AA-7D8D-4D44-9FEB-A346A263B78E}">
      <dsp:nvSpPr>
        <dsp:cNvPr id="0" name=""/>
        <dsp:cNvSpPr/>
      </dsp:nvSpPr>
      <dsp:spPr>
        <a:xfrm>
          <a:off x="3114" y="410606"/>
          <a:ext cx="1172460" cy="703476"/>
        </a:xfrm>
        <a:prstGeom prst="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April</a:t>
          </a:r>
          <a:r>
            <a:rPr lang="en-US" sz="800" kern="1200" dirty="0"/>
            <a:t> – Letter of Notice of ESSA</a:t>
          </a:r>
        </a:p>
      </dsp:txBody>
      <dsp:txXfrm>
        <a:off x="3114" y="410606"/>
        <a:ext cx="1172460" cy="703476"/>
      </dsp:txXfrm>
    </dsp:sp>
    <dsp:sp modelId="{EBFF3600-A8D7-4383-A7D6-1705BBB57C36}">
      <dsp:nvSpPr>
        <dsp:cNvPr id="0" name=""/>
        <dsp:cNvSpPr/>
      </dsp:nvSpPr>
      <dsp:spPr>
        <a:xfrm>
          <a:off x="2615900" y="716624"/>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53987"/>
              <a:satOff val="-495"/>
              <a:lumOff val="42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691" y="760996"/>
        <a:ext cx="13483" cy="2696"/>
      </dsp:txXfrm>
    </dsp:sp>
    <dsp:sp modelId="{1EEFEDE1-B264-4AB9-9799-CC498FB3A45D}">
      <dsp:nvSpPr>
        <dsp:cNvPr id="0" name=""/>
        <dsp:cNvSpPr/>
      </dsp:nvSpPr>
      <dsp:spPr>
        <a:xfrm>
          <a:off x="1445240" y="410606"/>
          <a:ext cx="1172460" cy="703476"/>
        </a:xfrm>
        <a:prstGeom prst="rect">
          <a:avLst/>
        </a:prstGeom>
        <a:gradFill rotWithShape="0">
          <a:gsLst>
            <a:gs pos="0">
              <a:schemeClr val="accent1">
                <a:shade val="50000"/>
                <a:hueOff val="47751"/>
                <a:satOff val="1279"/>
                <a:lumOff val="5636"/>
                <a:alphaOff val="0"/>
                <a:lumMod val="110000"/>
                <a:satMod val="105000"/>
                <a:tint val="67000"/>
              </a:schemeClr>
            </a:gs>
            <a:gs pos="50000">
              <a:schemeClr val="accent1">
                <a:shade val="50000"/>
                <a:hueOff val="47751"/>
                <a:satOff val="1279"/>
                <a:lumOff val="5636"/>
                <a:alphaOff val="0"/>
                <a:lumMod val="105000"/>
                <a:satMod val="103000"/>
                <a:tint val="73000"/>
              </a:schemeClr>
            </a:gs>
            <a:gs pos="100000">
              <a:schemeClr val="accent1">
                <a:shade val="50000"/>
                <a:hueOff val="47751"/>
                <a:satOff val="1279"/>
                <a:lumOff val="56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dirty="0"/>
            <a:t>May – Internal Order Deadline</a:t>
          </a:r>
        </a:p>
      </dsp:txBody>
      <dsp:txXfrm>
        <a:off x="1445240" y="410606"/>
        <a:ext cx="1172460" cy="703476"/>
      </dsp:txXfrm>
    </dsp:sp>
    <dsp:sp modelId="{01A7148A-E607-4B30-B2F1-730E20AED6D3}">
      <dsp:nvSpPr>
        <dsp:cNvPr id="0" name=""/>
        <dsp:cNvSpPr/>
      </dsp:nvSpPr>
      <dsp:spPr>
        <a:xfrm>
          <a:off x="589344" y="1112282"/>
          <a:ext cx="2884251" cy="239065"/>
        </a:xfrm>
        <a:custGeom>
          <a:avLst/>
          <a:gdLst/>
          <a:ahLst/>
          <a:cxnLst/>
          <a:rect l="0" t="0" r="0" b="0"/>
          <a:pathLst>
            <a:path>
              <a:moveTo>
                <a:pt x="2884251" y="0"/>
              </a:moveTo>
              <a:lnTo>
                <a:pt x="2884251" y="136632"/>
              </a:lnTo>
              <a:lnTo>
                <a:pt x="0" y="136632"/>
              </a:lnTo>
              <a:lnTo>
                <a:pt x="0" y="239065"/>
              </a:lnTo>
            </a:path>
          </a:pathLst>
        </a:custGeom>
        <a:noFill/>
        <a:ln w="6350" cap="flat" cmpd="sng" algn="ctr">
          <a:solidFill>
            <a:schemeClr val="accent1">
              <a:shade val="90000"/>
              <a:hueOff val="107974"/>
              <a:satOff val="-989"/>
              <a:lumOff val="854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049" y="1230466"/>
        <a:ext cx="144841" cy="2696"/>
      </dsp:txXfrm>
    </dsp:sp>
    <dsp:sp modelId="{AE48FD09-4971-49F1-91C7-357C48B1FCEC}">
      <dsp:nvSpPr>
        <dsp:cNvPr id="0" name=""/>
        <dsp:cNvSpPr/>
      </dsp:nvSpPr>
      <dsp:spPr>
        <a:xfrm>
          <a:off x="2887366" y="410606"/>
          <a:ext cx="1172460" cy="703476"/>
        </a:xfrm>
        <a:prstGeom prst="rect">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May</a:t>
          </a:r>
          <a:r>
            <a:rPr lang="en-US" sz="800" kern="1200" dirty="0"/>
            <a:t> – Consultation Meeting</a:t>
          </a:r>
        </a:p>
      </dsp:txBody>
      <dsp:txXfrm>
        <a:off x="2887366" y="410606"/>
        <a:ext cx="1172460" cy="703476"/>
      </dsp:txXfrm>
    </dsp:sp>
    <dsp:sp modelId="{548B0C4A-5FEF-4C24-96FA-14384D9E68BC}">
      <dsp:nvSpPr>
        <dsp:cNvPr id="0" name=""/>
        <dsp:cNvSpPr/>
      </dsp:nvSpPr>
      <dsp:spPr>
        <a:xfrm>
          <a:off x="1173774" y="1689766"/>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161961"/>
              <a:satOff val="-1484"/>
              <a:lumOff val="1281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6565" y="1734137"/>
        <a:ext cx="13483" cy="2696"/>
      </dsp:txXfrm>
    </dsp:sp>
    <dsp:sp modelId="{2E550FB0-1BFA-4BCF-9436-CCCBC662AF61}">
      <dsp:nvSpPr>
        <dsp:cNvPr id="0" name=""/>
        <dsp:cNvSpPr/>
      </dsp:nvSpPr>
      <dsp:spPr>
        <a:xfrm>
          <a:off x="3114" y="1383748"/>
          <a:ext cx="1172460" cy="703476"/>
        </a:xfrm>
        <a:prstGeom prst="rect">
          <a:avLst/>
        </a:prstGeom>
        <a:gradFill rotWithShape="0">
          <a:gsLst>
            <a:gs pos="0">
              <a:schemeClr val="accent1">
                <a:shade val="50000"/>
                <a:hueOff val="143253"/>
                <a:satOff val="3838"/>
                <a:lumOff val="16908"/>
                <a:alphaOff val="0"/>
                <a:lumMod val="110000"/>
                <a:satMod val="105000"/>
                <a:tint val="67000"/>
              </a:schemeClr>
            </a:gs>
            <a:gs pos="50000">
              <a:schemeClr val="accent1">
                <a:shade val="50000"/>
                <a:hueOff val="143253"/>
                <a:satOff val="3838"/>
                <a:lumOff val="16908"/>
                <a:alphaOff val="0"/>
                <a:lumMod val="105000"/>
                <a:satMod val="103000"/>
                <a:tint val="73000"/>
              </a:schemeClr>
            </a:gs>
            <a:gs pos="100000">
              <a:schemeClr val="accent1">
                <a:shade val="50000"/>
                <a:hueOff val="143253"/>
                <a:satOff val="3838"/>
                <a:lumOff val="169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June</a:t>
          </a:r>
          <a:r>
            <a:rPr lang="en-US" sz="800" kern="1200" dirty="0"/>
            <a:t> – Student Data Due</a:t>
          </a:r>
        </a:p>
      </dsp:txBody>
      <dsp:txXfrm>
        <a:off x="3114" y="1383748"/>
        <a:ext cx="1172460" cy="703476"/>
      </dsp:txXfrm>
    </dsp:sp>
    <dsp:sp modelId="{AE0D4D0D-3B43-4A4D-BDC6-02A65B286DB8}">
      <dsp:nvSpPr>
        <dsp:cNvPr id="0" name=""/>
        <dsp:cNvSpPr/>
      </dsp:nvSpPr>
      <dsp:spPr>
        <a:xfrm>
          <a:off x="2615900" y="1689766"/>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215948"/>
              <a:satOff val="-1978"/>
              <a:lumOff val="17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691" y="1734137"/>
        <a:ext cx="13483" cy="2696"/>
      </dsp:txXfrm>
    </dsp:sp>
    <dsp:sp modelId="{E7762418-EA22-42C4-9514-BB4068654215}">
      <dsp:nvSpPr>
        <dsp:cNvPr id="0" name=""/>
        <dsp:cNvSpPr/>
      </dsp:nvSpPr>
      <dsp:spPr>
        <a:xfrm>
          <a:off x="1445240" y="1383748"/>
          <a:ext cx="1172460" cy="703476"/>
        </a:xfrm>
        <a:prstGeom prst="rect">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June</a:t>
          </a:r>
          <a:r>
            <a:rPr lang="en-US" sz="800" kern="1200" dirty="0"/>
            <a:t> – Needs Assessment Due</a:t>
          </a:r>
        </a:p>
      </dsp:txBody>
      <dsp:txXfrm>
        <a:off x="1445240" y="1383748"/>
        <a:ext cx="1172460" cy="703476"/>
      </dsp:txXfrm>
    </dsp:sp>
    <dsp:sp modelId="{58B4AED2-6418-48AD-AF7A-999472EE5A55}">
      <dsp:nvSpPr>
        <dsp:cNvPr id="0" name=""/>
        <dsp:cNvSpPr/>
      </dsp:nvSpPr>
      <dsp:spPr>
        <a:xfrm>
          <a:off x="589344" y="2085424"/>
          <a:ext cx="2884251" cy="239065"/>
        </a:xfrm>
        <a:custGeom>
          <a:avLst/>
          <a:gdLst/>
          <a:ahLst/>
          <a:cxnLst/>
          <a:rect l="0" t="0" r="0" b="0"/>
          <a:pathLst>
            <a:path>
              <a:moveTo>
                <a:pt x="2884251" y="0"/>
              </a:moveTo>
              <a:lnTo>
                <a:pt x="2884251" y="136632"/>
              </a:lnTo>
              <a:lnTo>
                <a:pt x="0" y="136632"/>
              </a:lnTo>
              <a:lnTo>
                <a:pt x="0" y="239065"/>
              </a:lnTo>
            </a:path>
          </a:pathLst>
        </a:custGeom>
        <a:noFill/>
        <a:ln w="6350" cap="flat" cmpd="sng" algn="ctr">
          <a:solidFill>
            <a:schemeClr val="accent1">
              <a:shade val="90000"/>
              <a:hueOff val="269935"/>
              <a:satOff val="-2473"/>
              <a:lumOff val="213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049" y="2203608"/>
        <a:ext cx="144841" cy="2696"/>
      </dsp:txXfrm>
    </dsp:sp>
    <dsp:sp modelId="{6618301D-08B4-4083-B4CC-DCE1127A8EF0}">
      <dsp:nvSpPr>
        <dsp:cNvPr id="0" name=""/>
        <dsp:cNvSpPr/>
      </dsp:nvSpPr>
      <dsp:spPr>
        <a:xfrm>
          <a:off x="2887366" y="1383748"/>
          <a:ext cx="1172460" cy="703476"/>
        </a:xfrm>
        <a:prstGeom prst="rect">
          <a:avLst/>
        </a:prstGeom>
        <a:gradFill rotWithShape="0">
          <a:gsLst>
            <a:gs pos="0">
              <a:schemeClr val="accent1">
                <a:shade val="50000"/>
                <a:hueOff val="238756"/>
                <a:satOff val="6396"/>
                <a:lumOff val="28181"/>
                <a:alphaOff val="0"/>
                <a:lumMod val="110000"/>
                <a:satMod val="105000"/>
                <a:tint val="67000"/>
              </a:schemeClr>
            </a:gs>
            <a:gs pos="50000">
              <a:schemeClr val="accent1">
                <a:shade val="50000"/>
                <a:hueOff val="238756"/>
                <a:satOff val="6396"/>
                <a:lumOff val="28181"/>
                <a:alphaOff val="0"/>
                <a:lumMod val="105000"/>
                <a:satMod val="103000"/>
                <a:tint val="73000"/>
              </a:schemeClr>
            </a:gs>
            <a:gs pos="100000">
              <a:schemeClr val="accent1">
                <a:shade val="50000"/>
                <a:hueOff val="238756"/>
                <a:satOff val="6396"/>
                <a:lumOff val="281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June</a:t>
          </a:r>
          <a:r>
            <a:rPr lang="en-US" sz="800" kern="1200" dirty="0"/>
            <a:t> – Allocations Provided</a:t>
          </a:r>
        </a:p>
      </dsp:txBody>
      <dsp:txXfrm>
        <a:off x="2887366" y="1383748"/>
        <a:ext cx="1172460" cy="703476"/>
      </dsp:txXfrm>
    </dsp:sp>
    <dsp:sp modelId="{CC8ECC64-81D9-4226-98EC-1AC7B981DF86}">
      <dsp:nvSpPr>
        <dsp:cNvPr id="0" name=""/>
        <dsp:cNvSpPr/>
      </dsp:nvSpPr>
      <dsp:spPr>
        <a:xfrm>
          <a:off x="1173774" y="2662908"/>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323922"/>
              <a:satOff val="-2968"/>
              <a:lumOff val="256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6565" y="2707279"/>
        <a:ext cx="13483" cy="2696"/>
      </dsp:txXfrm>
    </dsp:sp>
    <dsp:sp modelId="{249073C8-F1DD-4899-80C7-1120E73775F7}">
      <dsp:nvSpPr>
        <dsp:cNvPr id="0" name=""/>
        <dsp:cNvSpPr/>
      </dsp:nvSpPr>
      <dsp:spPr>
        <a:xfrm>
          <a:off x="3114" y="2356889"/>
          <a:ext cx="1172460" cy="703476"/>
        </a:xfrm>
        <a:prstGeom prst="rect">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June</a:t>
          </a:r>
          <a:r>
            <a:rPr lang="en-US" sz="800" kern="1200" dirty="0"/>
            <a:t> – Previous Year Survey Due</a:t>
          </a:r>
        </a:p>
      </dsp:txBody>
      <dsp:txXfrm>
        <a:off x="3114" y="2356889"/>
        <a:ext cx="1172460" cy="703476"/>
      </dsp:txXfrm>
    </dsp:sp>
    <dsp:sp modelId="{50C746A7-424F-43A3-9E40-EE572C4A5EDD}">
      <dsp:nvSpPr>
        <dsp:cNvPr id="0" name=""/>
        <dsp:cNvSpPr/>
      </dsp:nvSpPr>
      <dsp:spPr>
        <a:xfrm>
          <a:off x="2615900" y="2662908"/>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323922"/>
              <a:satOff val="-2968"/>
              <a:lumOff val="256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691" y="2707279"/>
        <a:ext cx="13483" cy="2696"/>
      </dsp:txXfrm>
    </dsp:sp>
    <dsp:sp modelId="{DB1CB45D-F45C-4AD8-B19F-897F4FD9A2B9}">
      <dsp:nvSpPr>
        <dsp:cNvPr id="0" name=""/>
        <dsp:cNvSpPr/>
      </dsp:nvSpPr>
      <dsp:spPr>
        <a:xfrm>
          <a:off x="1445240" y="2356889"/>
          <a:ext cx="1172460" cy="703476"/>
        </a:xfrm>
        <a:prstGeom prst="rect">
          <a:avLst/>
        </a:prstGeom>
        <a:gradFill rotWithShape="0">
          <a:gsLst>
            <a:gs pos="0">
              <a:schemeClr val="accent1">
                <a:shade val="50000"/>
                <a:hueOff val="334258"/>
                <a:satOff val="8955"/>
                <a:lumOff val="39453"/>
                <a:alphaOff val="0"/>
                <a:lumMod val="110000"/>
                <a:satMod val="105000"/>
                <a:tint val="67000"/>
              </a:schemeClr>
            </a:gs>
            <a:gs pos="50000">
              <a:schemeClr val="accent1">
                <a:shade val="50000"/>
                <a:hueOff val="334258"/>
                <a:satOff val="8955"/>
                <a:lumOff val="39453"/>
                <a:alphaOff val="0"/>
                <a:lumMod val="105000"/>
                <a:satMod val="103000"/>
                <a:tint val="73000"/>
              </a:schemeClr>
            </a:gs>
            <a:gs pos="100000">
              <a:schemeClr val="accent1">
                <a:shade val="50000"/>
                <a:hueOff val="334258"/>
                <a:satOff val="8955"/>
                <a:lumOff val="394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June – </a:t>
          </a:r>
          <a:r>
            <a:rPr lang="en-US" sz="800" b="0" kern="1200" dirty="0"/>
            <a:t>Budget Due</a:t>
          </a:r>
        </a:p>
      </dsp:txBody>
      <dsp:txXfrm>
        <a:off x="1445240" y="2356889"/>
        <a:ext cx="1172460" cy="703476"/>
      </dsp:txXfrm>
    </dsp:sp>
    <dsp:sp modelId="{2B1CBDE5-DE04-4A54-B61D-D2A7E10427BC}">
      <dsp:nvSpPr>
        <dsp:cNvPr id="0" name=""/>
        <dsp:cNvSpPr/>
      </dsp:nvSpPr>
      <dsp:spPr>
        <a:xfrm>
          <a:off x="589344" y="3058566"/>
          <a:ext cx="2884251" cy="239065"/>
        </a:xfrm>
        <a:custGeom>
          <a:avLst/>
          <a:gdLst/>
          <a:ahLst/>
          <a:cxnLst/>
          <a:rect l="0" t="0" r="0" b="0"/>
          <a:pathLst>
            <a:path>
              <a:moveTo>
                <a:pt x="2884251" y="0"/>
              </a:moveTo>
              <a:lnTo>
                <a:pt x="2884251" y="136632"/>
              </a:lnTo>
              <a:lnTo>
                <a:pt x="0" y="136632"/>
              </a:lnTo>
              <a:lnTo>
                <a:pt x="0" y="239065"/>
              </a:lnTo>
            </a:path>
          </a:pathLst>
        </a:custGeom>
        <a:noFill/>
        <a:ln w="6350" cap="flat" cmpd="sng" algn="ctr">
          <a:solidFill>
            <a:schemeClr val="accent1">
              <a:shade val="90000"/>
              <a:hueOff val="269935"/>
              <a:satOff val="-2473"/>
              <a:lumOff val="213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049" y="3176750"/>
        <a:ext cx="144841" cy="2696"/>
      </dsp:txXfrm>
    </dsp:sp>
    <dsp:sp modelId="{3A46CD42-3DB8-4FAE-8D9E-17B94D6F5AC0}">
      <dsp:nvSpPr>
        <dsp:cNvPr id="0" name=""/>
        <dsp:cNvSpPr/>
      </dsp:nvSpPr>
      <dsp:spPr>
        <a:xfrm>
          <a:off x="2887366" y="2356889"/>
          <a:ext cx="1172460" cy="703476"/>
        </a:xfrm>
        <a:prstGeom prst="rect">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August </a:t>
          </a:r>
          <a:r>
            <a:rPr lang="en-US" sz="800" b="0" kern="1200" dirty="0"/>
            <a:t>– Previous Year Orders Due</a:t>
          </a:r>
        </a:p>
      </dsp:txBody>
      <dsp:txXfrm>
        <a:off x="2887366" y="2356889"/>
        <a:ext cx="1172460" cy="703476"/>
      </dsp:txXfrm>
    </dsp:sp>
    <dsp:sp modelId="{2B970909-A719-489B-895C-F87596E0D334}">
      <dsp:nvSpPr>
        <dsp:cNvPr id="0" name=""/>
        <dsp:cNvSpPr/>
      </dsp:nvSpPr>
      <dsp:spPr>
        <a:xfrm>
          <a:off x="1173774" y="3636049"/>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215948"/>
              <a:satOff val="-1978"/>
              <a:lumOff val="17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6565" y="3680421"/>
        <a:ext cx="13483" cy="2696"/>
      </dsp:txXfrm>
    </dsp:sp>
    <dsp:sp modelId="{51FF4BEC-436F-46F6-A2EB-720B60E6538A}">
      <dsp:nvSpPr>
        <dsp:cNvPr id="0" name=""/>
        <dsp:cNvSpPr/>
      </dsp:nvSpPr>
      <dsp:spPr>
        <a:xfrm>
          <a:off x="3114" y="3330031"/>
          <a:ext cx="1172460" cy="703476"/>
        </a:xfrm>
        <a:prstGeom prst="rect">
          <a:avLst/>
        </a:prstGeom>
        <a:gradFill rotWithShape="0">
          <a:gsLst>
            <a:gs pos="0">
              <a:schemeClr val="accent1">
                <a:shade val="50000"/>
                <a:hueOff val="238756"/>
                <a:satOff val="6396"/>
                <a:lumOff val="28181"/>
                <a:alphaOff val="0"/>
                <a:lumMod val="110000"/>
                <a:satMod val="105000"/>
                <a:tint val="67000"/>
              </a:schemeClr>
            </a:gs>
            <a:gs pos="50000">
              <a:schemeClr val="accent1">
                <a:shade val="50000"/>
                <a:hueOff val="238756"/>
                <a:satOff val="6396"/>
                <a:lumOff val="28181"/>
                <a:alphaOff val="0"/>
                <a:lumMod val="105000"/>
                <a:satMod val="103000"/>
                <a:tint val="73000"/>
              </a:schemeClr>
            </a:gs>
            <a:gs pos="100000">
              <a:schemeClr val="accent1">
                <a:shade val="50000"/>
                <a:hueOff val="238756"/>
                <a:satOff val="6396"/>
                <a:lumOff val="281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September</a:t>
          </a:r>
          <a:r>
            <a:rPr lang="en-US" sz="800" b="0" kern="1200" dirty="0"/>
            <a:t> – Estimated New Year ESSA Award</a:t>
          </a:r>
        </a:p>
      </dsp:txBody>
      <dsp:txXfrm>
        <a:off x="3114" y="3330031"/>
        <a:ext cx="1172460" cy="703476"/>
      </dsp:txXfrm>
    </dsp:sp>
    <dsp:sp modelId="{ADD015E0-E1EA-40C6-8207-DFB0D072E4DC}">
      <dsp:nvSpPr>
        <dsp:cNvPr id="0" name=""/>
        <dsp:cNvSpPr/>
      </dsp:nvSpPr>
      <dsp:spPr>
        <a:xfrm>
          <a:off x="2615900" y="3636049"/>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161961"/>
              <a:satOff val="-1484"/>
              <a:lumOff val="1281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691" y="3680421"/>
        <a:ext cx="13483" cy="2696"/>
      </dsp:txXfrm>
    </dsp:sp>
    <dsp:sp modelId="{91BC4A62-94FE-4063-89E1-17F33D86B5FB}">
      <dsp:nvSpPr>
        <dsp:cNvPr id="0" name=""/>
        <dsp:cNvSpPr/>
      </dsp:nvSpPr>
      <dsp:spPr>
        <a:xfrm>
          <a:off x="1445240" y="3330031"/>
          <a:ext cx="1172460" cy="703476"/>
        </a:xfrm>
        <a:prstGeom prst="rect">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October/November </a:t>
          </a:r>
          <a:r>
            <a:rPr lang="en-US" sz="800" b="0" kern="1200" dirty="0"/>
            <a:t>– Monitoring Site Visit (#1)</a:t>
          </a:r>
        </a:p>
      </dsp:txBody>
      <dsp:txXfrm>
        <a:off x="1445240" y="3330031"/>
        <a:ext cx="1172460" cy="703476"/>
      </dsp:txXfrm>
    </dsp:sp>
    <dsp:sp modelId="{C7BF483E-937C-4275-9294-29963E84C4E4}">
      <dsp:nvSpPr>
        <dsp:cNvPr id="0" name=""/>
        <dsp:cNvSpPr/>
      </dsp:nvSpPr>
      <dsp:spPr>
        <a:xfrm>
          <a:off x="589344" y="4031707"/>
          <a:ext cx="2884251" cy="239065"/>
        </a:xfrm>
        <a:custGeom>
          <a:avLst/>
          <a:gdLst/>
          <a:ahLst/>
          <a:cxnLst/>
          <a:rect l="0" t="0" r="0" b="0"/>
          <a:pathLst>
            <a:path>
              <a:moveTo>
                <a:pt x="2884251" y="0"/>
              </a:moveTo>
              <a:lnTo>
                <a:pt x="2884251" y="136632"/>
              </a:lnTo>
              <a:lnTo>
                <a:pt x="0" y="136632"/>
              </a:lnTo>
              <a:lnTo>
                <a:pt x="0" y="239065"/>
              </a:lnTo>
            </a:path>
          </a:pathLst>
        </a:custGeom>
        <a:noFill/>
        <a:ln w="6350" cap="flat" cmpd="sng" algn="ctr">
          <a:solidFill>
            <a:schemeClr val="accent1">
              <a:shade val="90000"/>
              <a:hueOff val="107974"/>
              <a:satOff val="-989"/>
              <a:lumOff val="854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049" y="4149892"/>
        <a:ext cx="144841" cy="2696"/>
      </dsp:txXfrm>
    </dsp:sp>
    <dsp:sp modelId="{EB89AF4E-6A7A-4590-8F58-9661CD025AC4}">
      <dsp:nvSpPr>
        <dsp:cNvPr id="0" name=""/>
        <dsp:cNvSpPr/>
      </dsp:nvSpPr>
      <dsp:spPr>
        <a:xfrm>
          <a:off x="2887366" y="3330031"/>
          <a:ext cx="1172460" cy="703476"/>
        </a:xfrm>
        <a:prstGeom prst="rect">
          <a:avLst/>
        </a:prstGeom>
        <a:gradFill rotWithShape="0">
          <a:gsLst>
            <a:gs pos="0">
              <a:schemeClr val="accent1">
                <a:shade val="50000"/>
                <a:hueOff val="143253"/>
                <a:satOff val="3838"/>
                <a:lumOff val="16908"/>
                <a:alphaOff val="0"/>
                <a:lumMod val="110000"/>
                <a:satMod val="105000"/>
                <a:tint val="67000"/>
              </a:schemeClr>
            </a:gs>
            <a:gs pos="50000">
              <a:schemeClr val="accent1">
                <a:shade val="50000"/>
                <a:hueOff val="143253"/>
                <a:satOff val="3838"/>
                <a:lumOff val="16908"/>
                <a:alphaOff val="0"/>
                <a:lumMod val="105000"/>
                <a:satMod val="103000"/>
                <a:tint val="73000"/>
              </a:schemeClr>
            </a:gs>
            <a:gs pos="100000">
              <a:schemeClr val="accent1">
                <a:shade val="50000"/>
                <a:hueOff val="143253"/>
                <a:satOff val="3838"/>
                <a:lumOff val="169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November</a:t>
          </a:r>
          <a:r>
            <a:rPr lang="en-US" sz="800" b="0" kern="1200" dirty="0"/>
            <a:t> – Option to Amend (AM1)</a:t>
          </a:r>
        </a:p>
      </dsp:txBody>
      <dsp:txXfrm>
        <a:off x="2887366" y="3330031"/>
        <a:ext cx="1172460" cy="703476"/>
      </dsp:txXfrm>
    </dsp:sp>
    <dsp:sp modelId="{96892522-8C1D-416B-97B3-21132E53002C}">
      <dsp:nvSpPr>
        <dsp:cNvPr id="0" name=""/>
        <dsp:cNvSpPr/>
      </dsp:nvSpPr>
      <dsp:spPr>
        <a:xfrm>
          <a:off x="1173774" y="4609191"/>
          <a:ext cx="239065" cy="91440"/>
        </a:xfrm>
        <a:custGeom>
          <a:avLst/>
          <a:gdLst/>
          <a:ahLst/>
          <a:cxnLst/>
          <a:rect l="0" t="0" r="0" b="0"/>
          <a:pathLst>
            <a:path>
              <a:moveTo>
                <a:pt x="0" y="45720"/>
              </a:moveTo>
              <a:lnTo>
                <a:pt x="239065" y="45720"/>
              </a:lnTo>
            </a:path>
          </a:pathLst>
        </a:custGeom>
        <a:noFill/>
        <a:ln w="6350" cap="flat" cmpd="sng" algn="ctr">
          <a:solidFill>
            <a:schemeClr val="accent1">
              <a:shade val="90000"/>
              <a:hueOff val="53987"/>
              <a:satOff val="-495"/>
              <a:lumOff val="42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6565" y="4653563"/>
        <a:ext cx="13483" cy="2696"/>
      </dsp:txXfrm>
    </dsp:sp>
    <dsp:sp modelId="{9AEB71FF-0899-4F51-9ABA-0B50959A1EC2}">
      <dsp:nvSpPr>
        <dsp:cNvPr id="0" name=""/>
        <dsp:cNvSpPr/>
      </dsp:nvSpPr>
      <dsp:spPr>
        <a:xfrm>
          <a:off x="3114" y="4303173"/>
          <a:ext cx="1172460" cy="703476"/>
        </a:xfrm>
        <a:prstGeom prst="rect">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March</a:t>
          </a:r>
          <a:r>
            <a:rPr lang="en-US" sz="800" b="0" kern="1200" dirty="0"/>
            <a:t> – Option to Amend (AM2)</a:t>
          </a:r>
        </a:p>
      </dsp:txBody>
      <dsp:txXfrm>
        <a:off x="3114" y="4303173"/>
        <a:ext cx="1172460" cy="703476"/>
      </dsp:txXfrm>
    </dsp:sp>
    <dsp:sp modelId="{B496D5CE-A0AC-43A8-93A2-07A0FE9DD1C5}">
      <dsp:nvSpPr>
        <dsp:cNvPr id="0" name=""/>
        <dsp:cNvSpPr/>
      </dsp:nvSpPr>
      <dsp:spPr>
        <a:xfrm>
          <a:off x="1445240" y="4303173"/>
          <a:ext cx="1172460" cy="703476"/>
        </a:xfrm>
        <a:prstGeom prst="rect">
          <a:avLst/>
        </a:prstGeom>
        <a:gradFill rotWithShape="0">
          <a:gsLst>
            <a:gs pos="0">
              <a:schemeClr val="accent1">
                <a:shade val="50000"/>
                <a:hueOff val="47751"/>
                <a:satOff val="1279"/>
                <a:lumOff val="5636"/>
                <a:alphaOff val="0"/>
                <a:lumMod val="110000"/>
                <a:satMod val="105000"/>
                <a:tint val="67000"/>
              </a:schemeClr>
            </a:gs>
            <a:gs pos="50000">
              <a:schemeClr val="accent1">
                <a:shade val="50000"/>
                <a:hueOff val="47751"/>
                <a:satOff val="1279"/>
                <a:lumOff val="5636"/>
                <a:alphaOff val="0"/>
                <a:lumMod val="105000"/>
                <a:satMod val="103000"/>
                <a:tint val="73000"/>
              </a:schemeClr>
            </a:gs>
            <a:gs pos="100000">
              <a:schemeClr val="accent1">
                <a:shade val="50000"/>
                <a:hueOff val="47751"/>
                <a:satOff val="1279"/>
                <a:lumOff val="56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t>April</a:t>
          </a:r>
          <a:r>
            <a:rPr lang="en-US" sz="800" b="0" kern="1200" dirty="0"/>
            <a:t> – Monitoring Site Visit (#2)</a:t>
          </a:r>
        </a:p>
      </dsp:txBody>
      <dsp:txXfrm>
        <a:off x="1445240" y="4303173"/>
        <a:ext cx="1172460" cy="70347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11/9/2022</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6379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118494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0770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8480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3654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767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057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44371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F73A72-B511-48CA-9F8E-D0B4B7F3C51E}"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205593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73A72-B511-48CA-9F8E-D0B4B7F3C51E}"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260837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73A72-B511-48CA-9F8E-D0B4B7F3C51E}"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2787815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F73A72-B511-48CA-9F8E-D0B4B7F3C51E}"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90204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F73A72-B511-48CA-9F8E-D0B4B7F3C51E}"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355242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F73A72-B511-48CA-9F8E-D0B4B7F3C51E}"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327849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3A72-B511-48CA-9F8E-D0B4B7F3C51E}"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331749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73A72-B511-48CA-9F8E-D0B4B7F3C51E}"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3804822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73A72-B511-48CA-9F8E-D0B4B7F3C51E}"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901688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73A72-B511-48CA-9F8E-D0B4B7F3C51E}"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244105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73A72-B511-48CA-9F8E-D0B4B7F3C51E}"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EA96-5C07-4C73-B20B-617D4F198988}" type="slidenum">
              <a:rPr lang="en-US" smtClean="0"/>
              <a:t>‹#›</a:t>
            </a:fld>
            <a:endParaRPr lang="en-US"/>
          </a:p>
        </p:txBody>
      </p:sp>
    </p:spTree>
    <p:extLst>
      <p:ext uri="{BB962C8B-B14F-4D97-AF65-F5344CB8AC3E}">
        <p14:creationId xmlns:p14="http://schemas.microsoft.com/office/powerpoint/2010/main" val="198593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F9B5B4B-1815-436B-AA36-957D7C464DBC}" type="datetimeFigureOut">
              <a:rPr lang="en-US" smtClean="0"/>
              <a:t>11/9/2022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F3F9630-0DF5-482E-A87B-9258C4388026}"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5373009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F9B5B4B-1815-436B-AA36-957D7C464DB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9630-0DF5-482E-A87B-9258C4388026}"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51128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9B5B4B-1815-436B-AA36-957D7C464DBC}" type="datetimeFigureOut">
              <a:rPr lang="en-US" smtClean="0"/>
              <a:t>11/9/2022</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AF3F9630-0DF5-482E-A87B-9258C4388026}" type="slidenum">
              <a:rPr lang="en-US" smtClean="0"/>
              <a:t>‹#›</a:t>
            </a:fld>
            <a:endParaRPr lang="en-US"/>
          </a:p>
        </p:txBody>
      </p:sp>
    </p:spTree>
    <p:extLst>
      <p:ext uri="{BB962C8B-B14F-4D97-AF65-F5344CB8AC3E}">
        <p14:creationId xmlns:p14="http://schemas.microsoft.com/office/powerpoint/2010/main" val="39031533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F9B5B4B-1815-436B-AA36-957D7C464DB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F9630-0DF5-482E-A87B-9258C4388026}"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877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F9B5B4B-1815-436B-AA36-957D7C464DBC}"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F9630-0DF5-482E-A87B-9258C4388026}"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9691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9B5B4B-1815-436B-AA36-957D7C464DBC}"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F9630-0DF5-482E-A87B-9258C4388026}" type="slidenum">
              <a:rPr lang="en-US" smtClean="0"/>
              <a:t>‹#›</a:t>
            </a:fld>
            <a:endParaRPr lang="en-US"/>
          </a:p>
        </p:txBody>
      </p:sp>
    </p:spTree>
    <p:extLst>
      <p:ext uri="{BB962C8B-B14F-4D97-AF65-F5344CB8AC3E}">
        <p14:creationId xmlns:p14="http://schemas.microsoft.com/office/powerpoint/2010/main" val="3093422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B5B4B-1815-436B-AA36-957D7C464DBC}"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F9630-0DF5-482E-A87B-9258C4388026}" type="slidenum">
              <a:rPr lang="en-US" smtClean="0"/>
              <a:t>‹#›</a:t>
            </a:fld>
            <a:endParaRPr lang="en-US"/>
          </a:p>
        </p:txBody>
      </p:sp>
    </p:spTree>
    <p:extLst>
      <p:ext uri="{BB962C8B-B14F-4D97-AF65-F5344CB8AC3E}">
        <p14:creationId xmlns:p14="http://schemas.microsoft.com/office/powerpoint/2010/main" val="3600446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9B5B4B-1815-436B-AA36-957D7C464DB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F9630-0DF5-482E-A87B-9258C4388026}"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09169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9B5B4B-1815-436B-AA36-957D7C464DBC}" type="datetimeFigureOut">
              <a:rPr lang="en-US" smtClean="0"/>
              <a:t>11/9/2022</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F3F9630-0DF5-482E-A87B-9258C4388026}"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966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9B5B4B-1815-436B-AA36-957D7C464DB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9630-0DF5-482E-A87B-9258C4388026}" type="slidenum">
              <a:rPr lang="en-US" smtClean="0"/>
              <a:t>‹#›</a:t>
            </a:fld>
            <a:endParaRPr lang="en-US"/>
          </a:p>
        </p:txBody>
      </p:sp>
    </p:spTree>
    <p:extLst>
      <p:ext uri="{BB962C8B-B14F-4D97-AF65-F5344CB8AC3E}">
        <p14:creationId xmlns:p14="http://schemas.microsoft.com/office/powerpoint/2010/main" val="2757549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9B5B4B-1815-436B-AA36-957D7C464DB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9630-0DF5-482E-A87B-9258C4388026}" type="slidenum">
              <a:rPr lang="en-US" smtClean="0"/>
              <a:t>‹#›</a:t>
            </a:fld>
            <a:endParaRPr lang="en-US"/>
          </a:p>
        </p:txBody>
      </p:sp>
    </p:spTree>
    <p:extLst>
      <p:ext uri="{BB962C8B-B14F-4D97-AF65-F5344CB8AC3E}">
        <p14:creationId xmlns:p14="http://schemas.microsoft.com/office/powerpoint/2010/main" val="1539310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3747"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2" name="Title 1"/>
          <p:cNvSpPr>
            <a:spLocks noGrp="1"/>
          </p:cNvSpPr>
          <p:nvPr>
            <p:ph type="ctrTitle"/>
          </p:nvPr>
        </p:nvSpPr>
        <p:spPr>
          <a:xfrm>
            <a:off x="4880617" y="1498602"/>
            <a:ext cx="7010400"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80617" y="4927600"/>
            <a:ext cx="70104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11/9/2022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50249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3858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92127"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97" y="0"/>
            <a:ext cx="4592790" cy="6858000"/>
          </a:xfrm>
          <a:prstGeom prst="rect">
            <a:avLst/>
          </a:prstGeom>
        </p:spPr>
      </p:pic>
      <p:sp>
        <p:nvSpPr>
          <p:cNvPr id="7" name="Title 1"/>
          <p:cNvSpPr>
            <a:spLocks noGrp="1"/>
          </p:cNvSpPr>
          <p:nvPr>
            <p:ph type="ctrTitle"/>
          </p:nvPr>
        </p:nvSpPr>
        <p:spPr>
          <a:xfrm>
            <a:off x="237211" y="1498602"/>
            <a:ext cx="7010400"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211" y="4927600"/>
            <a:ext cx="70104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11/9/2022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472442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11/9/2022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52689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11/9/2022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4182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11/9/2022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57708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11/9/2022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22618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455731" y="1701800"/>
            <a:ext cx="3352800"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73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11/9/2022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92147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11/9/2022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16231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11/9/2022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3079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600" y="274639"/>
            <a:ext cx="8534401"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11/9/2022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18436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6.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3A72-B511-48CA-9F8E-D0B4B7F3C51E}" type="datetimeFigureOut">
              <a:rPr lang="en-US" smtClean="0"/>
              <a:t>11/9/2022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AEA96-5C07-4C73-B20B-617D4F198988}" type="slidenum">
              <a:rPr lang="en-US" smtClean="0"/>
              <a:t>‹#›</a:t>
            </a:fld>
            <a:endParaRPr lang="en-US"/>
          </a:p>
        </p:txBody>
      </p:sp>
    </p:spTree>
    <p:extLst>
      <p:ext uri="{BB962C8B-B14F-4D97-AF65-F5344CB8AC3E}">
        <p14:creationId xmlns:p14="http://schemas.microsoft.com/office/powerpoint/2010/main" val="21304054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6F9B5B4B-1815-436B-AA36-957D7C464DBC}" type="datetimeFigureOut">
              <a:rPr lang="en-US" smtClean="0"/>
              <a:t>11/9/2022</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3F9630-0DF5-482E-A87B-9258C4388026}" type="slidenum">
              <a:rPr lang="en-US" smtClean="0"/>
              <a:t>‹#›</a:t>
            </a:fld>
            <a:endParaRPr lang="en-US"/>
          </a:p>
        </p:txBody>
      </p:sp>
    </p:spTree>
    <p:extLst>
      <p:ext uri="{BB962C8B-B14F-4D97-AF65-F5344CB8AC3E}">
        <p14:creationId xmlns:p14="http://schemas.microsoft.com/office/powerpoint/2010/main" val="33821685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92127"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gr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11/9/2022</a:t>
            </a:fld>
            <a:endParaRPr lang="en-US" dirty="0"/>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5829516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rofiles.doe.mass.edu/search/search.aspx?leftNavId=11238"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docs.google.com/presentation/d/1qZw1YZl27b8GIlTkVlte3_xyt4_CH_Hm/edit#slide=id.p1"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presentation/d/1fzp6bqks3N6v-wMQscicVPY25WjTj5vu/edit#slide=id.p1"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mailto:joe.jolly@WELLAN.ORG" TargetMode="External"/><Relationship Id="rId2" Type="http://schemas.openxmlformats.org/officeDocument/2006/relationships/hyperlink" Target="mailto:jboudreau@mountalverniahs.org"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mailto:sryan@fallriverschools.org"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hyperlink" Target="mailto:Richterm@springfieldpublicschools.com"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hyperlink" Target="mailto:Buelj@springfieldpublicschool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SEAequitableservices@mass.gov" TargetMode="External"/><Relationship Id="rId2" Type="http://schemas.openxmlformats.org/officeDocument/2006/relationships/hyperlink" Target="http://www.doe.mass.edu/federalgrants/resources/equitableservices-es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rmAutofit fontScale="90000"/>
          </a:bodyPr>
          <a:lstStyle/>
          <a:p>
            <a:r>
              <a:rPr lang="en-US" dirty="0"/>
              <a:t>Equitable Services to Private Schools under ESSA</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Federal Grant Programs</a:t>
            </a:r>
          </a:p>
          <a:p>
            <a:r>
              <a:rPr lang="en-US" dirty="0"/>
              <a:t>Fall Conference 2022</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 the Applicable Schools to Contact -</a:t>
            </a:r>
            <a:br>
              <a:rPr lang="en-US" sz="3200" dirty="0"/>
            </a:br>
            <a:r>
              <a:rPr lang="en-US" sz="3200" dirty="0"/>
              <a:t>Title II, III, and IV</a:t>
            </a:r>
          </a:p>
        </p:txBody>
      </p:sp>
      <p:sp>
        <p:nvSpPr>
          <p:cNvPr id="3" name="Content Placeholder 2"/>
          <p:cNvSpPr>
            <a:spLocks noGrp="1"/>
          </p:cNvSpPr>
          <p:nvPr>
            <p:ph idx="1"/>
          </p:nvPr>
        </p:nvSpPr>
        <p:spPr>
          <a:xfrm>
            <a:off x="1981200" y="1600200"/>
            <a:ext cx="8229600" cy="4724400"/>
          </a:xfrm>
        </p:spPr>
        <p:txBody>
          <a:bodyPr>
            <a:normAutofit fontScale="92500" lnSpcReduction="20000"/>
          </a:bodyPr>
          <a:lstStyle/>
          <a:p>
            <a:pPr marL="0" indent="0">
              <a:buNone/>
            </a:pPr>
            <a:r>
              <a:rPr lang="en-US" u="sng" dirty="0"/>
              <a:t>Title II, III, IV</a:t>
            </a:r>
          </a:p>
          <a:p>
            <a:r>
              <a:rPr lang="en-US" dirty="0"/>
              <a:t>These Title funds (in the form of services and materials) flow to eligible private schools within the boundaries of the LEA’s municipality.</a:t>
            </a:r>
          </a:p>
          <a:p>
            <a:endParaRPr lang="en-US" sz="1700" dirty="0"/>
          </a:p>
          <a:p>
            <a:r>
              <a:rPr lang="en-US" dirty="0"/>
              <a:t>If starting from scratch, you can review the </a:t>
            </a:r>
            <a:r>
              <a:rPr lang="en-US" dirty="0">
                <a:hlinkClick r:id="rId2"/>
              </a:rPr>
              <a:t>DESE School and District Profiles </a:t>
            </a:r>
            <a:r>
              <a:rPr lang="en-US" dirty="0"/>
              <a:t>website.  Look under the Directories tab.</a:t>
            </a:r>
          </a:p>
          <a:p>
            <a:endParaRPr lang="en-US" sz="1700" dirty="0"/>
          </a:p>
          <a:p>
            <a:r>
              <a:rPr lang="en-US" dirty="0"/>
              <a:t>Review the alphabetical list searching for your municipality on both the Private Schools and Approved Special Education Schools tabs.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4862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 Contact for Each School</a:t>
            </a:r>
          </a:p>
        </p:txBody>
      </p:sp>
      <p:sp>
        <p:nvSpPr>
          <p:cNvPr id="3" name="Content Placeholder 2"/>
          <p:cNvSpPr>
            <a:spLocks noGrp="1"/>
          </p:cNvSpPr>
          <p:nvPr>
            <p:ph idx="1"/>
          </p:nvPr>
        </p:nvSpPr>
        <p:spPr/>
        <p:txBody>
          <a:bodyPr/>
          <a:lstStyle/>
          <a:p>
            <a:r>
              <a:rPr lang="en-US" dirty="0"/>
              <a:t>If building your contact list for the first time, you can use each school’s website to identify the Business Administrator from the posted staff roster.</a:t>
            </a:r>
          </a:p>
          <a:p>
            <a:endParaRPr lang="en-US" dirty="0"/>
          </a:p>
          <a:p>
            <a:pPr marL="0" indent="0">
              <a:buNone/>
            </a:pPr>
            <a:endParaRPr lang="en-US" dirty="0"/>
          </a:p>
        </p:txBody>
      </p:sp>
    </p:spTree>
    <p:extLst>
      <p:ext uri="{BB962C8B-B14F-4D97-AF65-F5344CB8AC3E}">
        <p14:creationId xmlns:p14="http://schemas.microsoft.com/office/powerpoint/2010/main" val="218655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 Your Outreach Strategy</a:t>
            </a:r>
          </a:p>
        </p:txBody>
      </p:sp>
      <p:sp>
        <p:nvSpPr>
          <p:cNvPr id="3" name="Content Placeholder 2"/>
          <p:cNvSpPr>
            <a:spLocks noGrp="1"/>
          </p:cNvSpPr>
          <p:nvPr>
            <p:ph idx="1"/>
          </p:nvPr>
        </p:nvSpPr>
        <p:spPr/>
        <p:txBody>
          <a:bodyPr/>
          <a:lstStyle/>
          <a:p>
            <a:pPr marL="0" indent="0">
              <a:buNone/>
            </a:pPr>
            <a:r>
              <a:rPr lang="en-US" dirty="0"/>
              <a:t>Email each school contact with </a:t>
            </a:r>
          </a:p>
          <a:p>
            <a:pPr lvl="1">
              <a:buFont typeface="Arial" panose="020B0604020202020204" pitchFamily="34" charset="0"/>
              <a:buChar char="•"/>
            </a:pPr>
            <a:r>
              <a:rPr lang="en-US" dirty="0"/>
              <a:t>a message explaining your outreach</a:t>
            </a:r>
          </a:p>
          <a:p>
            <a:pPr lvl="1">
              <a:buFont typeface="Arial" panose="020B0604020202020204" pitchFamily="34" charset="0"/>
              <a:buChar char="•"/>
            </a:pPr>
            <a:endParaRPr lang="en-US" sz="1600" dirty="0"/>
          </a:p>
          <a:p>
            <a:pPr lvl="1">
              <a:buFont typeface="Arial" panose="020B0604020202020204" pitchFamily="34" charset="0"/>
              <a:buChar char="•"/>
            </a:pPr>
            <a:r>
              <a:rPr lang="en-US" dirty="0"/>
              <a:t>a copy of the applicable slide deck explaining the relevant funding opportunity and requirements</a:t>
            </a:r>
          </a:p>
          <a:p>
            <a:pPr lvl="1">
              <a:buFont typeface="Arial" panose="020B0604020202020204" pitchFamily="34" charset="0"/>
              <a:buChar char="•"/>
            </a:pPr>
            <a:endParaRPr lang="en-US" sz="1600" dirty="0"/>
          </a:p>
          <a:p>
            <a:pPr lvl="1">
              <a:buFont typeface="Arial" panose="020B0604020202020204" pitchFamily="34" charset="0"/>
              <a:buChar char="•"/>
            </a:pPr>
            <a:r>
              <a:rPr lang="en-US" dirty="0"/>
              <a:t>Note a deadline for their response, whether accepting or declining participation.  Either response is important to receive and track.</a:t>
            </a:r>
          </a:p>
        </p:txBody>
      </p:sp>
    </p:spTree>
    <p:extLst>
      <p:ext uri="{BB962C8B-B14F-4D97-AF65-F5344CB8AC3E}">
        <p14:creationId xmlns:p14="http://schemas.microsoft.com/office/powerpoint/2010/main" val="134951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a:t>Title I Email </a:t>
            </a:r>
          </a:p>
        </p:txBody>
      </p:sp>
      <p:sp>
        <p:nvSpPr>
          <p:cNvPr id="3" name="Content Placeholder 2"/>
          <p:cNvSpPr>
            <a:spLocks noGrp="1"/>
          </p:cNvSpPr>
          <p:nvPr>
            <p:ph idx="1"/>
          </p:nvPr>
        </p:nvSpPr>
        <p:spPr>
          <a:xfrm>
            <a:off x="1981200" y="1219200"/>
            <a:ext cx="8229600" cy="5334000"/>
          </a:xfrm>
          <a:effectLst>
            <a:glow rad="139700">
              <a:schemeClr val="accent3">
                <a:satMod val="175000"/>
                <a:alpha val="40000"/>
              </a:schemeClr>
            </a:glow>
          </a:effectLst>
        </p:spPr>
        <p:txBody>
          <a:bodyPr>
            <a:normAutofit fontScale="25000" lnSpcReduction="20000"/>
          </a:bodyPr>
          <a:lstStyle/>
          <a:p>
            <a:pPr marL="0" indent="0">
              <a:buNone/>
            </a:pPr>
            <a:r>
              <a:rPr lang="en-US" sz="5600" dirty="0"/>
              <a:t>Dear </a:t>
            </a:r>
            <a:r>
              <a:rPr lang="en-US" sz="5600" b="1" dirty="0">
                <a:ln>
                  <a:solidFill>
                    <a:schemeClr val="bg1"/>
                  </a:solidFill>
                </a:ln>
                <a:solidFill>
                  <a:srgbClr val="FF0000"/>
                </a:solidFill>
              </a:rPr>
              <a:t>XXXX</a:t>
            </a:r>
            <a:r>
              <a:rPr lang="en-US" sz="5600" dirty="0">
                <a:ln>
                  <a:solidFill>
                    <a:schemeClr val="bg1"/>
                  </a:solidFill>
                </a:ln>
              </a:rPr>
              <a:t>,</a:t>
            </a:r>
          </a:p>
          <a:p>
            <a:pPr marL="0" indent="0">
              <a:buNone/>
            </a:pPr>
            <a:r>
              <a:rPr lang="en-US" sz="5600" dirty="0"/>
              <a:t>I am connecting with you to offer participation in Title I funding as part of the FY23 ESSA federal grant program.  As a private school where a Newton student or students attend - who would have attended a FY23 Title I school had they attended school in Newton - you are eligible for possible participation in this funding to support students who are working below standards.</a:t>
            </a:r>
          </a:p>
          <a:p>
            <a:pPr marL="0" indent="0">
              <a:buNone/>
            </a:pPr>
            <a:r>
              <a:rPr lang="en-US" sz="5600" dirty="0"/>
              <a:t> </a:t>
            </a:r>
          </a:p>
          <a:p>
            <a:pPr marL="0" indent="0">
              <a:buNone/>
            </a:pPr>
            <a:r>
              <a:rPr lang="en-US" sz="5600" dirty="0"/>
              <a:t>Attached, please find a full explanation of the </a:t>
            </a:r>
            <a:r>
              <a:rPr lang="en-US" sz="5600" dirty="0">
                <a:hlinkClick r:id="rId2"/>
              </a:rPr>
              <a:t>program benefits and requirements</a:t>
            </a:r>
            <a:r>
              <a:rPr lang="en-US" sz="5600" dirty="0"/>
              <a:t>.  At a high level, if interested in receiving Title I funding, you would need to determine if the following student/s are low-income and by what metric you determine low-income eligibility.  If the student/s are identified as low-income, I will be able to confirm funding after all applicable private schools have responded so that I can calculate funding based upon the confirmed participating schools and students.  </a:t>
            </a:r>
          </a:p>
          <a:p>
            <a:pPr marL="0" indent="0">
              <a:buNone/>
            </a:pPr>
            <a:r>
              <a:rPr lang="en-US" sz="5600" dirty="0"/>
              <a:t> </a:t>
            </a:r>
          </a:p>
          <a:p>
            <a:pPr marL="0" indent="0">
              <a:buNone/>
            </a:pPr>
            <a:r>
              <a:rPr lang="en-US" sz="5600" dirty="0"/>
              <a:t>To provide a definitive by-student, Title I-funding allocation, please:</a:t>
            </a:r>
          </a:p>
          <a:p>
            <a:pPr marL="0" indent="0">
              <a:buNone/>
            </a:pPr>
            <a:r>
              <a:rPr lang="en-US" sz="5600" dirty="0"/>
              <a:t>1.  Determine if you would like to consider participation.  </a:t>
            </a:r>
          </a:p>
          <a:p>
            <a:pPr marL="0" indent="0">
              <a:buNone/>
            </a:pPr>
            <a:r>
              <a:rPr lang="en-US" sz="5600" dirty="0"/>
              <a:t>If no, please respond immediately that you decline to participate in FY23 Title I funding.  </a:t>
            </a:r>
          </a:p>
          <a:p>
            <a:pPr marL="0" indent="0">
              <a:buNone/>
            </a:pPr>
            <a:r>
              <a:rPr lang="en-US" sz="5600" dirty="0"/>
              <a:t> </a:t>
            </a:r>
          </a:p>
          <a:p>
            <a:pPr marL="0" indent="0">
              <a:buNone/>
            </a:pPr>
            <a:r>
              <a:rPr lang="en-US" sz="5600" dirty="0"/>
              <a:t>2.  If yes, please review the student list provided to determine the low-income eligibility of the student/s listed.  If the student or students are determined to be low-income, please respond with the name/s of the eligible student/s and the metrics with which you determined eligibility.</a:t>
            </a:r>
          </a:p>
          <a:p>
            <a:pPr marL="0" indent="0">
              <a:buNone/>
            </a:pPr>
            <a:endParaRPr lang="en-US" sz="5600" dirty="0"/>
          </a:p>
          <a:p>
            <a:pPr marL="0" indent="0">
              <a:buNone/>
            </a:pPr>
            <a:r>
              <a:rPr lang="en-US" sz="5600" b="1" dirty="0">
                <a:solidFill>
                  <a:srgbClr val="FF0000"/>
                </a:solidFill>
              </a:rPr>
              <a:t>Insert student names who attend this private school</a:t>
            </a:r>
          </a:p>
          <a:p>
            <a:pPr marL="0" indent="0">
              <a:buNone/>
            </a:pPr>
            <a:r>
              <a:rPr lang="en-US" sz="5600" b="1" dirty="0"/>
              <a:t> </a:t>
            </a:r>
            <a:endParaRPr lang="en-US" sz="5600" dirty="0"/>
          </a:p>
          <a:p>
            <a:pPr marL="0" indent="0">
              <a:buNone/>
            </a:pPr>
            <a:r>
              <a:rPr lang="en-US" sz="5600" b="1" dirty="0"/>
              <a:t>Please respond as soon as possible to confirm your school's interest in participation but </a:t>
            </a:r>
            <a:r>
              <a:rPr lang="en-US" sz="5600" b="1" i="1" u="sng" dirty="0">
                <a:solidFill>
                  <a:srgbClr val="FF0000"/>
                </a:solidFill>
              </a:rPr>
              <a:t>no later than XXXXXXX</a:t>
            </a:r>
            <a:r>
              <a:rPr lang="en-US" sz="5600" b="1" i="1" u="sng" dirty="0"/>
              <a:t>.</a:t>
            </a:r>
            <a:endParaRPr lang="en-US" sz="5600" dirty="0"/>
          </a:p>
          <a:p>
            <a:pPr marL="0" indent="0">
              <a:buNone/>
            </a:pPr>
            <a:r>
              <a:rPr lang="en-US" sz="5600" dirty="0"/>
              <a:t> </a:t>
            </a:r>
          </a:p>
          <a:p>
            <a:pPr marL="0" indent="0">
              <a:buNone/>
            </a:pPr>
            <a:r>
              <a:rPr lang="en-US" sz="5600" dirty="0"/>
              <a:t>Many thanks,</a:t>
            </a:r>
          </a:p>
          <a:p>
            <a:pPr marL="0" indent="0">
              <a:buNone/>
            </a:pPr>
            <a:r>
              <a:rPr lang="en-US" sz="5600" dirty="0"/>
              <a:t>Amy</a:t>
            </a:r>
          </a:p>
          <a:p>
            <a:endParaRPr lang="en-US" dirty="0"/>
          </a:p>
        </p:txBody>
      </p:sp>
    </p:spTree>
    <p:extLst>
      <p:ext uri="{BB962C8B-B14F-4D97-AF65-F5344CB8AC3E}">
        <p14:creationId xmlns:p14="http://schemas.microsoft.com/office/powerpoint/2010/main" val="139449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Titles II, III, and IV Email</a:t>
            </a:r>
          </a:p>
        </p:txBody>
      </p:sp>
      <p:sp>
        <p:nvSpPr>
          <p:cNvPr id="3" name="Content Placeholder 2"/>
          <p:cNvSpPr>
            <a:spLocks noGrp="1"/>
          </p:cNvSpPr>
          <p:nvPr>
            <p:ph idx="1"/>
          </p:nvPr>
        </p:nvSpPr>
        <p:spPr/>
        <p:txBody>
          <a:bodyPr>
            <a:noAutofit/>
          </a:bodyPr>
          <a:lstStyle/>
          <a:p>
            <a:pPr marL="0" indent="0">
              <a:buNone/>
            </a:pPr>
            <a:r>
              <a:rPr lang="en-US" sz="1400" dirty="0"/>
              <a:t>Hi </a:t>
            </a:r>
            <a:r>
              <a:rPr lang="en-US" sz="1400" b="1" dirty="0">
                <a:solidFill>
                  <a:srgbClr val="FF0000"/>
                </a:solidFill>
              </a:rPr>
              <a:t>XXXX</a:t>
            </a:r>
            <a:r>
              <a:rPr lang="en-US" sz="1400" dirty="0"/>
              <a:t>,</a:t>
            </a:r>
          </a:p>
          <a:p>
            <a:pPr marL="0" indent="0">
              <a:buNone/>
            </a:pPr>
            <a:r>
              <a:rPr lang="en-US" sz="1400" dirty="0"/>
              <a:t>This email begins the outreach process to gauge your private school's interest in participation in equitable services to private school students and teachers through our fiscal year 2023 federal ESSA grant funding. Attached, please find an </a:t>
            </a:r>
            <a:r>
              <a:rPr lang="en-US" sz="1400" dirty="0">
                <a:hlinkClick r:id="rId2"/>
              </a:rPr>
              <a:t>overview of the programs available </a:t>
            </a:r>
            <a:r>
              <a:rPr lang="en-US" sz="1400" dirty="0"/>
              <a:t>to </a:t>
            </a:r>
            <a:r>
              <a:rPr lang="en-US" sz="1400" b="1" dirty="0">
                <a:solidFill>
                  <a:srgbClr val="FF0000"/>
                </a:solidFill>
              </a:rPr>
              <a:t>XXXX</a:t>
            </a:r>
            <a:r>
              <a:rPr lang="en-US" sz="1400" dirty="0"/>
              <a:t>  School through the different Title grants.</a:t>
            </a:r>
          </a:p>
          <a:p>
            <a:pPr marL="0" indent="0">
              <a:buNone/>
            </a:pPr>
            <a:r>
              <a:rPr lang="en-US" sz="1400" dirty="0"/>
              <a:t> </a:t>
            </a:r>
          </a:p>
          <a:p>
            <a:pPr marL="0" indent="0">
              <a:buNone/>
            </a:pPr>
            <a:r>
              <a:rPr lang="en-US" sz="1400" dirty="0"/>
              <a:t>I will not know our specific federal grant allocations until July. From those allocations to Newton, individual private school allocations will be determined based upon the willingness to participate and the eligible enrollment/populations for each private school;  however, I would be grateful for your timely response to confirm if you are interested in a subsequent meeting to discuss opportunities for support through Newton Public Schools or if your school will decline participation for this school year.  </a:t>
            </a:r>
          </a:p>
          <a:p>
            <a:pPr marL="0" indent="0">
              <a:buNone/>
            </a:pPr>
            <a:r>
              <a:rPr lang="en-US" sz="1400" dirty="0"/>
              <a:t> </a:t>
            </a:r>
          </a:p>
          <a:p>
            <a:pPr marL="0" indent="0">
              <a:buNone/>
            </a:pPr>
            <a:r>
              <a:rPr lang="en-US" sz="1400" dirty="0"/>
              <a:t>If interested in possible participation, I will schedule a mutually convenient time for us to meet to discuss next steps.</a:t>
            </a:r>
          </a:p>
          <a:p>
            <a:pPr marL="0" indent="0">
              <a:buNone/>
            </a:pPr>
            <a:r>
              <a:rPr lang="en-US" sz="1400" dirty="0"/>
              <a:t> </a:t>
            </a:r>
          </a:p>
          <a:p>
            <a:pPr marL="0" indent="0">
              <a:buNone/>
            </a:pPr>
            <a:r>
              <a:rPr lang="en-US" sz="1400" b="1" dirty="0"/>
              <a:t>To confirm </a:t>
            </a:r>
            <a:r>
              <a:rPr lang="en-US" sz="1400" b="1" dirty="0">
                <a:solidFill>
                  <a:srgbClr val="FF0000"/>
                </a:solidFill>
              </a:rPr>
              <a:t>XXXX</a:t>
            </a:r>
            <a:r>
              <a:rPr lang="en-US" sz="1400" b="1" dirty="0"/>
              <a:t> School's interest - </a:t>
            </a:r>
            <a:r>
              <a:rPr lang="en-US" sz="1400" b="1" i="1" dirty="0"/>
              <a:t>positive OR negative</a:t>
            </a:r>
            <a:r>
              <a:rPr lang="en-US" sz="1400" b="1" dirty="0"/>
              <a:t>, please print and return the attached Affirmation of Consultation by </a:t>
            </a:r>
            <a:r>
              <a:rPr lang="en-US" sz="1400" b="1" u="sng" dirty="0">
                <a:solidFill>
                  <a:srgbClr val="FF0000"/>
                </a:solidFill>
              </a:rPr>
              <a:t>XXXX</a:t>
            </a:r>
            <a:r>
              <a:rPr lang="en-US" sz="1400" b="1" u="sng" dirty="0"/>
              <a:t>.</a:t>
            </a:r>
            <a:r>
              <a:rPr lang="en-US" sz="1400" dirty="0"/>
              <a:t> </a:t>
            </a:r>
          </a:p>
          <a:p>
            <a:pPr marL="0" indent="0">
              <a:buNone/>
            </a:pPr>
            <a:r>
              <a:rPr lang="en-US" sz="1400" dirty="0"/>
              <a:t> </a:t>
            </a:r>
          </a:p>
          <a:p>
            <a:pPr marL="0" indent="0">
              <a:buNone/>
            </a:pPr>
            <a:r>
              <a:rPr lang="en-US" sz="1400" dirty="0"/>
              <a:t>Many thanks,</a:t>
            </a:r>
          </a:p>
          <a:p>
            <a:pPr marL="0" indent="0">
              <a:buNone/>
            </a:pPr>
            <a:r>
              <a:rPr lang="en-US" sz="1400" dirty="0"/>
              <a:t>Amy</a:t>
            </a:r>
          </a:p>
          <a:p>
            <a:pPr marL="0" indent="0">
              <a:buNone/>
            </a:pPr>
            <a:r>
              <a:rPr lang="en-US" sz="1400" dirty="0"/>
              <a:t> </a:t>
            </a:r>
          </a:p>
          <a:p>
            <a:pPr marL="0" indent="0">
              <a:buNone/>
            </a:pPr>
            <a:r>
              <a:rPr lang="en-US" sz="1400" dirty="0"/>
              <a:t>--</a:t>
            </a:r>
          </a:p>
          <a:p>
            <a:pPr marL="0" indent="0">
              <a:buNone/>
            </a:pPr>
            <a:endParaRPr lang="en-US" sz="1400" dirty="0"/>
          </a:p>
        </p:txBody>
      </p:sp>
    </p:spTree>
    <p:extLst>
      <p:ext uri="{BB962C8B-B14F-4D97-AF65-F5344CB8AC3E}">
        <p14:creationId xmlns:p14="http://schemas.microsoft.com/office/powerpoint/2010/main" val="106920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of Response</a:t>
            </a:r>
          </a:p>
        </p:txBody>
      </p:sp>
      <p:sp>
        <p:nvSpPr>
          <p:cNvPr id="3" name="Content Placeholder 2"/>
          <p:cNvSpPr>
            <a:spLocks noGrp="1"/>
          </p:cNvSpPr>
          <p:nvPr>
            <p:ph idx="1"/>
          </p:nvPr>
        </p:nvSpPr>
        <p:spPr>
          <a:xfrm>
            <a:off x="1981200" y="1371600"/>
            <a:ext cx="8229600" cy="5105400"/>
          </a:xfrm>
        </p:spPr>
        <p:txBody>
          <a:bodyPr>
            <a:normAutofit fontScale="77500" lnSpcReduction="20000"/>
          </a:bodyPr>
          <a:lstStyle/>
          <a:p>
            <a:r>
              <a:rPr lang="en-US" dirty="0"/>
              <a:t>The LEA is responsible for and must be able to show proof of private share outreach.</a:t>
            </a:r>
          </a:p>
          <a:p>
            <a:endParaRPr lang="en-US" dirty="0"/>
          </a:p>
          <a:p>
            <a:r>
              <a:rPr lang="en-US" dirty="0"/>
              <a:t>Catalog your attempted outreach, the responses received – positive or negative, and record of non-response.</a:t>
            </a:r>
          </a:p>
          <a:p>
            <a:endParaRPr lang="en-US" dirty="0"/>
          </a:p>
          <a:p>
            <a:r>
              <a:rPr lang="en-US" dirty="0"/>
              <a:t>For schools who choose to participate in ESSA private share funding, you will need to confirm the Title programs and funding allocations with a mutually-signed Affirmation of Consultation.  </a:t>
            </a:r>
          </a:p>
          <a:p>
            <a:endParaRPr lang="en-US" dirty="0"/>
          </a:p>
          <a:p>
            <a:r>
              <a:rPr lang="en-US" dirty="0"/>
              <a:t>The signed Affirmation of Consultation form/s need to be submitted with your application to obtain grant approval.</a:t>
            </a:r>
          </a:p>
          <a:p>
            <a:pPr marL="0" indent="0">
              <a:buNone/>
            </a:pPr>
            <a:endParaRPr lang="en-US" dirty="0"/>
          </a:p>
        </p:txBody>
      </p:sp>
    </p:spTree>
    <p:extLst>
      <p:ext uri="{BB962C8B-B14F-4D97-AF65-F5344CB8AC3E}">
        <p14:creationId xmlns:p14="http://schemas.microsoft.com/office/powerpoint/2010/main" val="25489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Response Tracking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6431763"/>
              </p:ext>
            </p:extLst>
          </p:nvPr>
        </p:nvGraphicFramePr>
        <p:xfrm>
          <a:off x="2209801" y="1447801"/>
          <a:ext cx="7543797" cy="5072607"/>
        </p:xfrm>
        <a:graphic>
          <a:graphicData uri="http://schemas.openxmlformats.org/drawingml/2006/table">
            <a:tbl>
              <a:tblPr firstRow="1"/>
              <a:tblGrid>
                <a:gridCol w="1811326">
                  <a:extLst>
                    <a:ext uri="{9D8B030D-6E8A-4147-A177-3AD203B41FA5}">
                      <a16:colId xmlns:a16="http://schemas.microsoft.com/office/drawing/2014/main" val="20000"/>
                    </a:ext>
                  </a:extLst>
                </a:gridCol>
                <a:gridCol w="1458558">
                  <a:extLst>
                    <a:ext uri="{9D8B030D-6E8A-4147-A177-3AD203B41FA5}">
                      <a16:colId xmlns:a16="http://schemas.microsoft.com/office/drawing/2014/main" val="20001"/>
                    </a:ext>
                  </a:extLst>
                </a:gridCol>
                <a:gridCol w="921116">
                  <a:extLst>
                    <a:ext uri="{9D8B030D-6E8A-4147-A177-3AD203B41FA5}">
                      <a16:colId xmlns:a16="http://schemas.microsoft.com/office/drawing/2014/main" val="20002"/>
                    </a:ext>
                  </a:extLst>
                </a:gridCol>
                <a:gridCol w="571362">
                  <a:extLst>
                    <a:ext uri="{9D8B030D-6E8A-4147-A177-3AD203B41FA5}">
                      <a16:colId xmlns:a16="http://schemas.microsoft.com/office/drawing/2014/main" val="20003"/>
                    </a:ext>
                  </a:extLst>
                </a:gridCol>
                <a:gridCol w="569855">
                  <a:extLst>
                    <a:ext uri="{9D8B030D-6E8A-4147-A177-3AD203B41FA5}">
                      <a16:colId xmlns:a16="http://schemas.microsoft.com/office/drawing/2014/main" val="20004"/>
                    </a:ext>
                  </a:extLst>
                </a:gridCol>
                <a:gridCol w="569855">
                  <a:extLst>
                    <a:ext uri="{9D8B030D-6E8A-4147-A177-3AD203B41FA5}">
                      <a16:colId xmlns:a16="http://schemas.microsoft.com/office/drawing/2014/main" val="20005"/>
                    </a:ext>
                  </a:extLst>
                </a:gridCol>
                <a:gridCol w="569855">
                  <a:extLst>
                    <a:ext uri="{9D8B030D-6E8A-4147-A177-3AD203B41FA5}">
                      <a16:colId xmlns:a16="http://schemas.microsoft.com/office/drawing/2014/main" val="20006"/>
                    </a:ext>
                  </a:extLst>
                </a:gridCol>
                <a:gridCol w="535935">
                  <a:extLst>
                    <a:ext uri="{9D8B030D-6E8A-4147-A177-3AD203B41FA5}">
                      <a16:colId xmlns:a16="http://schemas.microsoft.com/office/drawing/2014/main" val="20007"/>
                    </a:ext>
                  </a:extLst>
                </a:gridCol>
                <a:gridCol w="535935">
                  <a:extLst>
                    <a:ext uri="{9D8B030D-6E8A-4147-A177-3AD203B41FA5}">
                      <a16:colId xmlns:a16="http://schemas.microsoft.com/office/drawing/2014/main" val="20008"/>
                    </a:ext>
                  </a:extLst>
                </a:gridCol>
              </a:tblGrid>
              <a:tr h="148269">
                <a:tc>
                  <a:txBody>
                    <a:bodyPr/>
                    <a:lstStyle/>
                    <a:p>
                      <a:pPr algn="l" fontAlgn="b"/>
                      <a:r>
                        <a:rPr lang="en-US" sz="7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gridSpan="5">
                  <a:txBody>
                    <a:bodyPr/>
                    <a:lstStyle/>
                    <a:p>
                      <a:pPr algn="ctr" fontAlgn="b"/>
                      <a:r>
                        <a:rPr lang="en-US" sz="1000" b="1" i="0" u="none" strike="noStrike" dirty="0">
                          <a:solidFill>
                            <a:srgbClr val="000000"/>
                          </a:solidFill>
                          <a:effectLst/>
                          <a:latin typeface="Arial"/>
                        </a:rPr>
                        <a:t>FY23 Outreach</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264824">
                <a:tc>
                  <a:txBody>
                    <a:bodyPr/>
                    <a:lstStyle/>
                    <a:p>
                      <a:pPr algn="l" fontAlgn="b"/>
                      <a:r>
                        <a:rPr lang="en-US" sz="800" b="1" i="0" u="none" strike="noStrike">
                          <a:solidFill>
                            <a:srgbClr val="000000"/>
                          </a:solidFill>
                          <a:effectLst/>
                          <a:latin typeface="Arial"/>
                        </a:rPr>
                        <a:t>School</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Contact Email</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Arial"/>
                        </a:rPr>
                        <a:t>Contact Name</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a:rPr>
                        <a:t>Initial Email</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a:rPr>
                        <a:t>2nd Email</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a:rPr>
                        <a:t>3rd/Final Email</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a:rPr>
                        <a:t>Response Date</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a:rPr>
                        <a:t>Y/N</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Signed A of C</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169450">
                <a:tc>
                  <a:txBody>
                    <a:bodyPr/>
                    <a:lstStyle/>
                    <a:p>
                      <a:pPr algn="l" fontAlgn="b"/>
                      <a:r>
                        <a:rPr lang="en-US" sz="700" b="0" i="0" u="none" strike="noStrike">
                          <a:solidFill>
                            <a:srgbClr val="000000"/>
                          </a:solidFill>
                          <a:effectLst/>
                          <a:latin typeface="Calibri"/>
                        </a:rPr>
                        <a:t>Maimonides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kaltieri@maimonides.org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Kathy Altieri</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8/11</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8/17</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8/24</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69450">
                <a:tc>
                  <a:txBody>
                    <a:bodyPr/>
                    <a:lstStyle/>
                    <a:p>
                      <a:pPr algn="l" fontAlgn="b"/>
                      <a:r>
                        <a:rPr lang="en-US" sz="700" b="0" i="0" u="none" strike="noStrike">
                          <a:solidFill>
                            <a:srgbClr val="000000"/>
                          </a:solidFill>
                          <a:effectLst/>
                          <a:latin typeface="Calibri"/>
                        </a:rPr>
                        <a:t>Meadowbrook School of Weston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jaustin@meadowbrook-ma.org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John Austin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69450">
                <a:tc>
                  <a:txBody>
                    <a:bodyPr/>
                    <a:lstStyle/>
                    <a:p>
                      <a:pPr algn="l" fontAlgn="b"/>
                      <a:r>
                        <a:rPr lang="en-US" sz="700" b="0" i="0" u="none" strike="noStrike">
                          <a:solidFill>
                            <a:srgbClr val="000000"/>
                          </a:solidFill>
                          <a:effectLst/>
                          <a:latin typeface="Calibri"/>
                        </a:rPr>
                        <a:t>Metrowest Jewish Day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cathy.lunger@mwjds.org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Cathy </a:t>
                      </a:r>
                      <a:r>
                        <a:rPr lang="en-US" sz="700" b="0" i="0" u="none" strike="noStrike" dirty="0" err="1">
                          <a:solidFill>
                            <a:srgbClr val="000000"/>
                          </a:solidFill>
                          <a:effectLst/>
                          <a:latin typeface="Calibri"/>
                        </a:rPr>
                        <a:t>Lunger</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169450">
                <a:tc>
                  <a:txBody>
                    <a:bodyPr/>
                    <a:lstStyle/>
                    <a:p>
                      <a:pPr algn="l" fontAlgn="b"/>
                      <a:r>
                        <a:rPr lang="en-US" sz="700" b="0" i="0" u="none" strike="noStrike">
                          <a:solidFill>
                            <a:srgbClr val="000000"/>
                          </a:solidFill>
                          <a:effectLst/>
                          <a:latin typeface="Calibri"/>
                        </a:rPr>
                        <a:t>Milton Academy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heidi_vanderbilt-brown@milton.edu</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Heidi Vanderbilt-Brown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8/12</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169450">
                <a:tc>
                  <a:txBody>
                    <a:bodyPr/>
                    <a:lstStyle/>
                    <a:p>
                      <a:pPr algn="l" fontAlgn="b"/>
                      <a:r>
                        <a:rPr lang="en-US" sz="700" b="0" i="0" u="none" strike="noStrike">
                          <a:solidFill>
                            <a:srgbClr val="000000"/>
                          </a:solidFill>
                          <a:effectLst/>
                          <a:latin typeface="Calibri"/>
                        </a:rPr>
                        <a:t>Mt Alvernia Academy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amicheli@maa.school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1" i="0" u="none" strike="noStrike" dirty="0">
                          <a:solidFill>
                            <a:srgbClr val="000000"/>
                          </a:solidFill>
                          <a:effectLst/>
                          <a:latin typeface="Calibri"/>
                        </a:rPr>
                        <a:t>Andrea </a:t>
                      </a:r>
                      <a:r>
                        <a:rPr lang="en-US" sz="700" b="1" i="0" u="none" strike="noStrike" dirty="0" err="1">
                          <a:solidFill>
                            <a:srgbClr val="000000"/>
                          </a:solidFill>
                          <a:effectLst/>
                          <a:latin typeface="Calibri"/>
                        </a:rPr>
                        <a:t>Micheli</a:t>
                      </a:r>
                      <a:endParaRPr lang="en-US" sz="700" b="1"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169450">
                <a:tc>
                  <a:txBody>
                    <a:bodyPr/>
                    <a:lstStyle/>
                    <a:p>
                      <a:pPr algn="l" fontAlgn="b"/>
                      <a:r>
                        <a:rPr lang="en-US" sz="700" b="0" i="0" u="none" strike="noStrike">
                          <a:solidFill>
                            <a:srgbClr val="000000"/>
                          </a:solidFill>
                          <a:effectLst/>
                          <a:latin typeface="Calibri"/>
                        </a:rPr>
                        <a:t>Mt Alvernia High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700" b="0" i="0" u="sng" strike="noStrike">
                          <a:solidFill>
                            <a:srgbClr val="0000FF"/>
                          </a:solidFill>
                          <a:effectLst/>
                          <a:latin typeface="Calibri"/>
                          <a:hlinkClick r:id="rId2"/>
                        </a:rPr>
                        <a:t>jboudreau@mountalverniahs.org</a:t>
                      </a:r>
                      <a:endParaRPr lang="en-US" sz="700" b="0" i="0" u="sng" strike="noStrike">
                        <a:solidFill>
                          <a:srgbClr val="0000FF"/>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700" b="0" i="0" u="none" strike="noStrike" dirty="0">
                          <a:solidFill>
                            <a:srgbClr val="000000"/>
                          </a:solidFill>
                          <a:effectLst/>
                          <a:latin typeface="Calibri"/>
                        </a:rPr>
                        <a:t>Jillian Boudreau</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dirty="0">
                          <a:solidFill>
                            <a:srgbClr val="000000"/>
                          </a:solidFill>
                          <a:effectLst/>
                          <a:latin typeface="Arial"/>
                        </a:rPr>
                        <a:t>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dirty="0">
                          <a:solidFill>
                            <a:srgbClr val="000000"/>
                          </a:solidFill>
                          <a:effectLst/>
                          <a:latin typeface="Arial"/>
                        </a:rPr>
                        <a:t>X</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extLst>
                  <a:ext uri="{0D108BD9-81ED-4DB2-BD59-A6C34878D82A}">
                    <a16:rowId xmlns:a16="http://schemas.microsoft.com/office/drawing/2014/main" val="10007"/>
                  </a:ext>
                </a:extLst>
              </a:tr>
              <a:tr h="169450">
                <a:tc>
                  <a:txBody>
                    <a:bodyPr/>
                    <a:lstStyle/>
                    <a:p>
                      <a:pPr algn="l" fontAlgn="b"/>
                      <a:r>
                        <a:rPr lang="en-US" sz="700" b="0" i="0" u="none" strike="noStrike">
                          <a:solidFill>
                            <a:srgbClr val="000000"/>
                          </a:solidFill>
                          <a:effectLst/>
                          <a:latin typeface="Calibri"/>
                        </a:rPr>
                        <a:t>New England Hebrew Academy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esther.ciment@gmail.com</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Esther </a:t>
                      </a:r>
                      <a:r>
                        <a:rPr lang="en-US" sz="700" b="0" i="0" u="none" strike="noStrike" dirty="0" err="1">
                          <a:solidFill>
                            <a:srgbClr val="000000"/>
                          </a:solidFill>
                          <a:effectLst/>
                          <a:latin typeface="Calibri"/>
                        </a:rPr>
                        <a:t>Ciment</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169450">
                <a:tc>
                  <a:txBody>
                    <a:bodyPr/>
                    <a:lstStyle/>
                    <a:p>
                      <a:pPr algn="l" fontAlgn="b"/>
                      <a:r>
                        <a:rPr lang="en-US" sz="700" b="0" i="0" u="none" strike="noStrike">
                          <a:solidFill>
                            <a:srgbClr val="000000"/>
                          </a:solidFill>
                          <a:effectLst/>
                          <a:latin typeface="Calibri"/>
                        </a:rPr>
                        <a:t>Newton Country Day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kgaissl@newtonsh.org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Kym </a:t>
                      </a:r>
                      <a:r>
                        <a:rPr lang="en-US" sz="700" b="0" i="0" u="none" strike="noStrike" dirty="0" err="1">
                          <a:solidFill>
                            <a:srgbClr val="000000"/>
                          </a:solidFill>
                          <a:effectLst/>
                          <a:latin typeface="Calibri"/>
                        </a:rPr>
                        <a:t>Gaissl</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169450">
                <a:tc>
                  <a:txBody>
                    <a:bodyPr/>
                    <a:lstStyle/>
                    <a:p>
                      <a:pPr algn="l" fontAlgn="b"/>
                      <a:r>
                        <a:rPr lang="en-US" sz="700" b="0" i="0" u="none" strike="noStrike">
                          <a:solidFill>
                            <a:srgbClr val="000000"/>
                          </a:solidFill>
                          <a:effectLst/>
                          <a:latin typeface="Calibri"/>
                        </a:rPr>
                        <a:t>Noble and Greenough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SGinsberg0f@nobles.edu</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Steve Ginsburg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8/11</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8/17</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8/24</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169450">
                <a:tc>
                  <a:txBody>
                    <a:bodyPr/>
                    <a:lstStyle/>
                    <a:p>
                      <a:pPr algn="l" fontAlgn="b"/>
                      <a:r>
                        <a:rPr lang="en-US" sz="700" b="0" i="0" u="none" strike="noStrike">
                          <a:solidFill>
                            <a:srgbClr val="000000"/>
                          </a:solidFill>
                          <a:effectLst/>
                          <a:latin typeface="Calibri"/>
                        </a:rPr>
                        <a:t>Our Lady's Academy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office@ourladysacademy.org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Chandra Minor</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8/11</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8/17</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8/24</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169450">
                <a:tc>
                  <a:txBody>
                    <a:bodyPr/>
                    <a:lstStyle/>
                    <a:p>
                      <a:pPr algn="l" fontAlgn="b"/>
                      <a:r>
                        <a:rPr lang="en-US" sz="700" b="0" i="0" u="none" strike="noStrike">
                          <a:solidFill>
                            <a:srgbClr val="000000"/>
                          </a:solidFill>
                          <a:effectLst/>
                          <a:latin typeface="Calibri"/>
                        </a:rPr>
                        <a:t>Park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boydk@parkschool.org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Kimberly Boyd</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8/29</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r h="169450">
                <a:tc>
                  <a:txBody>
                    <a:bodyPr/>
                    <a:lstStyle/>
                    <a:p>
                      <a:pPr algn="l" fontAlgn="b"/>
                      <a:r>
                        <a:rPr lang="en-US" sz="700" b="0" i="0" u="none" strike="noStrike">
                          <a:solidFill>
                            <a:srgbClr val="000000"/>
                          </a:solidFill>
                          <a:effectLst/>
                          <a:latin typeface="Calibri"/>
                        </a:rPr>
                        <a:t>Rashi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bburnimday@rashi.org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Barbara </a:t>
                      </a:r>
                      <a:r>
                        <a:rPr lang="en-US" sz="700" b="0" i="0" u="none" strike="noStrike" dirty="0" err="1">
                          <a:solidFill>
                            <a:srgbClr val="000000"/>
                          </a:solidFill>
                          <a:effectLst/>
                          <a:latin typeface="Calibri"/>
                        </a:rPr>
                        <a:t>Burnim</a:t>
                      </a:r>
                      <a:r>
                        <a:rPr lang="en-US" sz="700" b="0" i="0" u="none" strike="noStrike" dirty="0">
                          <a:solidFill>
                            <a:srgbClr val="000000"/>
                          </a:solidFill>
                          <a:effectLst/>
                          <a:latin typeface="Calibri"/>
                        </a:rPr>
                        <a:t> Day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3"/>
                  </a:ext>
                </a:extLst>
              </a:tr>
              <a:tr h="169450">
                <a:tc>
                  <a:txBody>
                    <a:bodyPr/>
                    <a:lstStyle/>
                    <a:p>
                      <a:pPr algn="l" fontAlgn="b"/>
                      <a:r>
                        <a:rPr lang="en-US" sz="700" b="0" i="0" u="none" strike="noStrike">
                          <a:solidFill>
                            <a:srgbClr val="000000"/>
                          </a:solidFill>
                          <a:effectLst/>
                          <a:latin typeface="Calibri"/>
                        </a:rPr>
                        <a:t>Rivers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j.wasserman@rivers.org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Jonathan Wasserman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4"/>
                  </a:ext>
                </a:extLst>
              </a:tr>
              <a:tr h="169450">
                <a:tc>
                  <a:txBody>
                    <a:bodyPr/>
                    <a:lstStyle/>
                    <a:p>
                      <a:pPr algn="l" fontAlgn="b"/>
                      <a:r>
                        <a:rPr lang="en-US" sz="700" b="0" i="0" u="none" strike="noStrike">
                          <a:solidFill>
                            <a:srgbClr val="000000"/>
                          </a:solidFill>
                          <a:effectLst/>
                          <a:latin typeface="Calibri"/>
                        </a:rPr>
                        <a:t>Roxbury Latin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michael.stanton@roxburylatin.org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Michael Stanton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8/18</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5"/>
                  </a:ext>
                </a:extLst>
              </a:tr>
              <a:tr h="169450">
                <a:tc>
                  <a:txBody>
                    <a:bodyPr/>
                    <a:lstStyle/>
                    <a:p>
                      <a:pPr algn="l" fontAlgn="b"/>
                      <a:r>
                        <a:rPr lang="en-US" sz="700" b="0" i="0" u="none" strike="noStrike">
                          <a:solidFill>
                            <a:srgbClr val="000000"/>
                          </a:solidFill>
                          <a:effectLst/>
                          <a:latin typeface="Calibri"/>
                        </a:rPr>
                        <a:t>Saint John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jackie.welham@sjspwellesley.org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Jackie </a:t>
                      </a:r>
                      <a:r>
                        <a:rPr lang="en-US" sz="700" b="0" i="0" u="none" strike="noStrike" dirty="0" err="1">
                          <a:solidFill>
                            <a:srgbClr val="000000"/>
                          </a:solidFill>
                          <a:effectLst/>
                          <a:latin typeface="Calibri"/>
                        </a:rPr>
                        <a:t>Welham</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8/23</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6"/>
                  </a:ext>
                </a:extLst>
              </a:tr>
              <a:tr h="169450">
                <a:tc>
                  <a:txBody>
                    <a:bodyPr/>
                    <a:lstStyle/>
                    <a:p>
                      <a:pPr algn="l" fontAlgn="b"/>
                      <a:r>
                        <a:rPr lang="en-US" sz="700" b="0" i="0" u="none" strike="noStrike">
                          <a:solidFill>
                            <a:srgbClr val="000000"/>
                          </a:solidFill>
                          <a:effectLst/>
                          <a:latin typeface="Calibri"/>
                        </a:rPr>
                        <a:t>Shady Hill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maureen.nunez@shs.org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Maureen Nunez</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8/12</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7"/>
                  </a:ext>
                </a:extLst>
              </a:tr>
              <a:tr h="169450">
                <a:tc>
                  <a:txBody>
                    <a:bodyPr/>
                    <a:lstStyle/>
                    <a:p>
                      <a:pPr algn="l" fontAlgn="b"/>
                      <a:r>
                        <a:rPr lang="en-US" sz="700" b="0" i="0" u="none" strike="noStrike">
                          <a:solidFill>
                            <a:srgbClr val="000000"/>
                          </a:solidFill>
                          <a:effectLst/>
                          <a:latin typeface="Calibri"/>
                        </a:rPr>
                        <a:t>Shaloh House Jewish Day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office@shaloh.org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Elana Markov</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8/11</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8/17</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8/24</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8"/>
                  </a:ext>
                </a:extLst>
              </a:tr>
              <a:tr h="169450">
                <a:tc>
                  <a:txBody>
                    <a:bodyPr/>
                    <a:lstStyle/>
                    <a:p>
                      <a:pPr algn="l" fontAlgn="b"/>
                      <a:r>
                        <a:rPr lang="en-US" sz="700" b="0" i="0" u="none" strike="noStrike">
                          <a:solidFill>
                            <a:srgbClr val="000000"/>
                          </a:solidFill>
                          <a:effectLst/>
                          <a:latin typeface="Calibri"/>
                        </a:rPr>
                        <a:t>Solomon Schechter</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Ross.soraci@ssdsboston.org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Ross </a:t>
                      </a:r>
                      <a:r>
                        <a:rPr lang="en-US" sz="700" b="0" i="0" u="none" strike="noStrike" dirty="0" err="1">
                          <a:solidFill>
                            <a:srgbClr val="000000"/>
                          </a:solidFill>
                          <a:effectLst/>
                          <a:latin typeface="Calibri"/>
                        </a:rPr>
                        <a:t>Soraci</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9"/>
                  </a:ext>
                </a:extLst>
              </a:tr>
              <a:tr h="169450">
                <a:tc>
                  <a:txBody>
                    <a:bodyPr/>
                    <a:lstStyle/>
                    <a:p>
                      <a:pPr algn="l" fontAlgn="b"/>
                      <a:r>
                        <a:rPr lang="en-US" sz="700" b="0" i="0" u="none" strike="noStrike">
                          <a:solidFill>
                            <a:srgbClr val="000000"/>
                          </a:solidFill>
                          <a:effectLst/>
                          <a:latin typeface="Calibri"/>
                        </a:rPr>
                        <a:t>St. Columbkille Partnership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700" b="0" i="0" u="none" strike="noStrike">
                          <a:solidFill>
                            <a:srgbClr val="000000"/>
                          </a:solidFill>
                          <a:effectLst/>
                          <a:latin typeface="Calibri"/>
                        </a:rPr>
                        <a:t>lifrim@stcps.org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700" b="0" i="0" u="none" strike="noStrike" dirty="0">
                          <a:solidFill>
                            <a:srgbClr val="000000"/>
                          </a:solidFill>
                          <a:effectLst/>
                          <a:latin typeface="Calibri"/>
                        </a:rPr>
                        <a:t>Lavinia </a:t>
                      </a:r>
                      <a:r>
                        <a:rPr lang="en-US" sz="700" b="0" i="0" u="none" strike="noStrike" dirty="0" err="1">
                          <a:solidFill>
                            <a:srgbClr val="000000"/>
                          </a:solidFill>
                          <a:effectLst/>
                          <a:latin typeface="Calibri"/>
                        </a:rPr>
                        <a:t>Ifrim</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a:solidFill>
                            <a:srgbClr val="000000"/>
                          </a:solidFill>
                          <a:effectLst/>
                          <a:latin typeface="Arial"/>
                        </a:rPr>
                        <a:t>8/24</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dirty="0">
                          <a:solidFill>
                            <a:srgbClr val="000000"/>
                          </a:solidFill>
                          <a:effectLst/>
                          <a:latin typeface="Arial"/>
                        </a:rPr>
                        <a:t>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dirty="0">
                          <a:solidFill>
                            <a:srgbClr val="000000"/>
                          </a:solidFill>
                          <a:effectLst/>
                          <a:latin typeface="Arial"/>
                        </a:rPr>
                        <a:t>X</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extLst>
                  <a:ext uri="{0D108BD9-81ED-4DB2-BD59-A6C34878D82A}">
                    <a16:rowId xmlns:a16="http://schemas.microsoft.com/office/drawing/2014/main" val="10020"/>
                  </a:ext>
                </a:extLst>
              </a:tr>
              <a:tr h="169450">
                <a:tc>
                  <a:txBody>
                    <a:bodyPr/>
                    <a:lstStyle/>
                    <a:p>
                      <a:pPr algn="l" fontAlgn="b"/>
                      <a:r>
                        <a:rPr lang="en-US" sz="700" b="0" i="0" u="none" strike="noStrike">
                          <a:solidFill>
                            <a:srgbClr val="000000"/>
                          </a:solidFill>
                          <a:effectLst/>
                          <a:latin typeface="Calibri"/>
                        </a:rPr>
                        <a:t>St. Joseph Elementary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anoah@saintjoes.com</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Anne Noah</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8/16</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1"/>
                  </a:ext>
                </a:extLst>
              </a:tr>
              <a:tr h="169450">
                <a:tc>
                  <a:txBody>
                    <a:bodyPr/>
                    <a:lstStyle/>
                    <a:p>
                      <a:pPr algn="l" fontAlgn="b"/>
                      <a:r>
                        <a:rPr lang="en-US" sz="700" b="0" i="0" u="none" strike="noStrike">
                          <a:solidFill>
                            <a:srgbClr val="000000"/>
                          </a:solidFill>
                          <a:effectLst/>
                          <a:latin typeface="Calibri"/>
                        </a:rPr>
                        <a:t>St. Peter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700" b="0" i="0" u="none" strike="noStrike">
                          <a:solidFill>
                            <a:srgbClr val="000000"/>
                          </a:solidFill>
                          <a:effectLst/>
                          <a:latin typeface="Calibri"/>
                        </a:rPr>
                        <a:t>ekristiansen@saint-peter-school.org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700" b="0" i="0" u="none" strike="noStrike">
                          <a:solidFill>
                            <a:srgbClr val="000000"/>
                          </a:solidFill>
                          <a:effectLst/>
                          <a:latin typeface="Calibri"/>
                        </a:rPr>
                        <a:t>Evan Kristiansen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a:solidFill>
                            <a:srgbClr val="000000"/>
                          </a:solidFill>
                          <a:effectLst/>
                          <a:latin typeface="Arial"/>
                        </a:rPr>
                        <a:t>8/16</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dirty="0">
                          <a:solidFill>
                            <a:srgbClr val="000000"/>
                          </a:solidFill>
                          <a:effectLst/>
                          <a:latin typeface="Arial"/>
                        </a:rPr>
                        <a:t>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tc>
                  <a:txBody>
                    <a:bodyPr/>
                    <a:lstStyle/>
                    <a:p>
                      <a:pPr algn="ctr" fontAlgn="b"/>
                      <a:r>
                        <a:rPr lang="en-US" sz="800" b="0" i="0" u="none" strike="noStrike" dirty="0">
                          <a:solidFill>
                            <a:srgbClr val="000000"/>
                          </a:solidFill>
                          <a:effectLst/>
                          <a:latin typeface="Arial"/>
                        </a:rPr>
                        <a:t>X</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34A853"/>
                    </a:solidFill>
                  </a:tcPr>
                </a:tc>
                <a:extLst>
                  <a:ext uri="{0D108BD9-81ED-4DB2-BD59-A6C34878D82A}">
                    <a16:rowId xmlns:a16="http://schemas.microsoft.com/office/drawing/2014/main" val="10022"/>
                  </a:ext>
                </a:extLst>
              </a:tr>
              <a:tr h="169450">
                <a:tc>
                  <a:txBody>
                    <a:bodyPr/>
                    <a:lstStyle/>
                    <a:p>
                      <a:pPr algn="l" fontAlgn="b"/>
                      <a:r>
                        <a:rPr lang="en-US" sz="700" b="0" i="0" u="none" strike="noStrike">
                          <a:solidFill>
                            <a:srgbClr val="000000"/>
                          </a:solidFill>
                          <a:effectLst/>
                          <a:latin typeface="Calibri"/>
                        </a:rPr>
                        <a:t>St. Sebastian's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david_riedell@stsebs.org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David Riedell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8/12</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3"/>
                  </a:ext>
                </a:extLst>
              </a:tr>
              <a:tr h="210401">
                <a:tc>
                  <a:txBody>
                    <a:bodyPr/>
                    <a:lstStyle/>
                    <a:p>
                      <a:pPr algn="l" fontAlgn="b"/>
                      <a:r>
                        <a:rPr lang="en-US" sz="700" b="0" i="0" u="none" strike="noStrike">
                          <a:solidFill>
                            <a:srgbClr val="000000"/>
                          </a:solidFill>
                          <a:effectLst/>
                          <a:latin typeface="Calibri"/>
                        </a:rPr>
                        <a:t>Torah Academy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rabbimermelstein@torahacademy.us</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Rabbi </a:t>
                      </a:r>
                      <a:r>
                        <a:rPr lang="en-US" sz="700" b="0" i="0" u="none" strike="noStrike" dirty="0" err="1">
                          <a:solidFill>
                            <a:srgbClr val="000000"/>
                          </a:solidFill>
                          <a:effectLst/>
                          <a:latin typeface="Calibri"/>
                        </a:rPr>
                        <a:t>Binyomin</a:t>
                      </a:r>
                      <a:r>
                        <a:rPr lang="en-US" sz="700" b="0" i="0" u="none" strike="noStrike" dirty="0">
                          <a:solidFill>
                            <a:srgbClr val="000000"/>
                          </a:solidFill>
                          <a:effectLst/>
                          <a:latin typeface="Calibri"/>
                        </a:rPr>
                        <a:t> </a:t>
                      </a:r>
                      <a:r>
                        <a:rPr lang="en-US" sz="700" b="0" i="0" u="none" strike="noStrike" dirty="0" err="1">
                          <a:solidFill>
                            <a:srgbClr val="000000"/>
                          </a:solidFill>
                          <a:effectLst/>
                          <a:latin typeface="Calibri"/>
                        </a:rPr>
                        <a:t>Mermelstein</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4"/>
                  </a:ext>
                </a:extLst>
              </a:tr>
              <a:tr h="169450">
                <a:tc>
                  <a:txBody>
                    <a:bodyPr/>
                    <a:lstStyle/>
                    <a:p>
                      <a:pPr algn="l" fontAlgn="b"/>
                      <a:r>
                        <a:rPr lang="en-US" sz="700" b="0" i="0" u="none" strike="noStrike">
                          <a:solidFill>
                            <a:srgbClr val="000000"/>
                          </a:solidFill>
                          <a:effectLst/>
                          <a:latin typeface="Calibri"/>
                        </a:rPr>
                        <a:t>Veritas Christian Academy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aananth@veritasma.org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err="1">
                          <a:solidFill>
                            <a:srgbClr val="000000"/>
                          </a:solidFill>
                          <a:effectLst/>
                          <a:latin typeface="Calibri"/>
                        </a:rPr>
                        <a:t>Aneena</a:t>
                      </a:r>
                      <a:r>
                        <a:rPr lang="en-US" sz="700" b="0" i="0" u="none" strike="noStrike" dirty="0">
                          <a:solidFill>
                            <a:srgbClr val="000000"/>
                          </a:solidFill>
                          <a:effectLst/>
                          <a:latin typeface="Calibri"/>
                        </a:rPr>
                        <a:t> </a:t>
                      </a:r>
                      <a:r>
                        <a:rPr lang="en-US" sz="700" b="0" i="0" u="none" strike="noStrike" dirty="0" err="1">
                          <a:solidFill>
                            <a:srgbClr val="000000"/>
                          </a:solidFill>
                          <a:effectLst/>
                          <a:latin typeface="Calibri"/>
                        </a:rPr>
                        <a:t>Ananth</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5"/>
                  </a:ext>
                </a:extLst>
              </a:tr>
              <a:tr h="169450">
                <a:tc>
                  <a:txBody>
                    <a:bodyPr/>
                    <a:lstStyle/>
                    <a:p>
                      <a:pPr algn="l" fontAlgn="b"/>
                      <a:r>
                        <a:rPr lang="en-US" sz="700" b="0" i="0" u="none" strike="noStrike">
                          <a:solidFill>
                            <a:srgbClr val="000000"/>
                          </a:solidFill>
                          <a:effectLst/>
                          <a:latin typeface="Calibri"/>
                        </a:rPr>
                        <a:t>Walnut Park Montessori</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smarcucci@jwpschools.org</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Stephanie </a:t>
                      </a:r>
                      <a:r>
                        <a:rPr lang="en-US" sz="700" b="0" i="0" u="none" strike="noStrike" dirty="0" err="1">
                          <a:solidFill>
                            <a:srgbClr val="000000"/>
                          </a:solidFill>
                          <a:effectLst/>
                          <a:latin typeface="Calibri"/>
                        </a:rPr>
                        <a:t>Marcucci</a:t>
                      </a:r>
                      <a:endParaRPr lang="en-US" sz="700" b="0" i="0" u="none" strike="noStrike" dirty="0">
                        <a:solidFill>
                          <a:srgbClr val="000000"/>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8/15</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6"/>
                  </a:ext>
                </a:extLst>
              </a:tr>
              <a:tr h="169450">
                <a:tc>
                  <a:txBody>
                    <a:bodyPr/>
                    <a:lstStyle/>
                    <a:p>
                      <a:pPr algn="l" fontAlgn="b"/>
                      <a:r>
                        <a:rPr lang="en-US" sz="700" b="0" i="0" u="none" strike="noStrike">
                          <a:solidFill>
                            <a:srgbClr val="000000"/>
                          </a:solidFill>
                          <a:effectLst/>
                          <a:latin typeface="Calibri"/>
                        </a:rPr>
                        <a:t>Wellan Montessori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sng" strike="noStrike">
                          <a:solidFill>
                            <a:srgbClr val="0000FF"/>
                          </a:solidFill>
                          <a:effectLst/>
                          <a:latin typeface="Calibri"/>
                          <a:hlinkClick r:id="rId3"/>
                        </a:rPr>
                        <a:t>joe.jolly@WELLAN.ORG</a:t>
                      </a:r>
                      <a:endParaRPr lang="en-US" sz="700" b="0" i="0" u="sng" strike="noStrike">
                        <a:solidFill>
                          <a:srgbClr val="0000FF"/>
                        </a:solidFill>
                        <a:effectLst/>
                        <a:latin typeface="Calibri"/>
                      </a:endParaRP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Joe Jolly</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8/17</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8/19</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7"/>
                  </a:ext>
                </a:extLst>
              </a:tr>
              <a:tr h="169450">
                <a:tc>
                  <a:txBody>
                    <a:bodyPr/>
                    <a:lstStyle/>
                    <a:p>
                      <a:pPr algn="l" fontAlgn="b"/>
                      <a:r>
                        <a:rPr lang="en-US" sz="700" b="0" i="0" u="none" strike="noStrike">
                          <a:solidFill>
                            <a:srgbClr val="000000"/>
                          </a:solidFill>
                          <a:effectLst/>
                          <a:latin typeface="Calibri"/>
                        </a:rPr>
                        <a:t>Winsor School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a:solidFill>
                            <a:srgbClr val="000000"/>
                          </a:solidFill>
                          <a:effectLst/>
                          <a:latin typeface="Calibri"/>
                        </a:rPr>
                        <a:t>lmcneil@winsor.edu</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700" b="0" i="0" u="none" strike="noStrike" dirty="0">
                          <a:solidFill>
                            <a:srgbClr val="000000"/>
                          </a:solidFill>
                          <a:effectLst/>
                          <a:latin typeface="Calibri"/>
                        </a:rPr>
                        <a:t>Elizabeth McNeil</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r" fontAlgn="b"/>
                      <a:r>
                        <a:rPr lang="en-US" sz="800" b="0" i="0" u="none" strike="noStrike">
                          <a:solidFill>
                            <a:srgbClr val="000000"/>
                          </a:solidFill>
                          <a:effectLst/>
                          <a:latin typeface="Arial"/>
                        </a:rPr>
                        <a:t>8/11</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8/19</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b"/>
                      <a:r>
                        <a:rPr lang="en-US" sz="800" b="0" i="0" u="none" strike="noStrike">
                          <a:solidFill>
                            <a:srgbClr val="000000"/>
                          </a:solidFill>
                          <a:effectLst/>
                          <a:latin typeface="Arial"/>
                        </a:rPr>
                        <a:t>N</a:t>
                      </a:r>
                    </a:p>
                  </a:txBody>
                  <a:tcPr marL="6367" marR="6367" marT="63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l" fontAlgn="b"/>
                      <a:r>
                        <a:rPr lang="en-US" sz="800" b="0" i="0" u="none" strike="noStrike" dirty="0">
                          <a:solidFill>
                            <a:srgbClr val="000000"/>
                          </a:solidFill>
                          <a:effectLst/>
                          <a:latin typeface="Arial"/>
                        </a:rPr>
                        <a:t> </a:t>
                      </a:r>
                    </a:p>
                  </a:txBody>
                  <a:tcPr marL="6367" marR="6367" marT="12735" marB="12735"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2451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200" y="3200399"/>
            <a:ext cx="8534400" cy="2151669"/>
          </a:xfrm>
        </p:spPr>
        <p:txBody>
          <a:bodyPr>
            <a:normAutofit/>
          </a:bodyPr>
          <a:lstStyle/>
          <a:p>
            <a:r>
              <a:rPr lang="en-US" sz="3600" b="1" dirty="0"/>
              <a:t>Private School Services</a:t>
            </a:r>
          </a:p>
          <a:p>
            <a:r>
              <a:rPr lang="en-US" sz="3600" b="1" dirty="0"/>
              <a:t>Siobhan Ryan, Director of Title I</a:t>
            </a:r>
          </a:p>
          <a:p>
            <a:r>
              <a:rPr lang="en-US" sz="3600" b="1" dirty="0">
                <a:hlinkClick r:id="rId2"/>
              </a:rPr>
              <a:t>sryan@fallriverschools.org</a:t>
            </a:r>
            <a:r>
              <a:rPr lang="en-US" sz="3600" b="1" dirty="0"/>
              <a:t> </a:t>
            </a:r>
          </a:p>
        </p:txBody>
      </p:sp>
      <p:sp>
        <p:nvSpPr>
          <p:cNvPr id="2" name="Title 1"/>
          <p:cNvSpPr>
            <a:spLocks noGrp="1"/>
          </p:cNvSpPr>
          <p:nvPr>
            <p:ph type="ctrTitle"/>
          </p:nvPr>
        </p:nvSpPr>
        <p:spPr/>
        <p:txBody>
          <a:bodyPr/>
          <a:lstStyle/>
          <a:p>
            <a:r>
              <a:rPr lang="en-US" dirty="0"/>
              <a:t>Fall River Public Schools </a:t>
            </a:r>
            <a:br>
              <a:rPr lang="en-US" dirty="0"/>
            </a:br>
            <a:r>
              <a:rPr lang="en-US" dirty="0"/>
              <a:t>Federal Program</a:t>
            </a:r>
          </a:p>
        </p:txBody>
      </p:sp>
    </p:spTree>
    <p:extLst>
      <p:ext uri="{BB962C8B-B14F-4D97-AF65-F5344CB8AC3E}">
        <p14:creationId xmlns:p14="http://schemas.microsoft.com/office/powerpoint/2010/main" val="2454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River Private Schools</a:t>
            </a:r>
          </a:p>
        </p:txBody>
      </p:sp>
      <p:sp>
        <p:nvSpPr>
          <p:cNvPr id="3" name="Content Placeholder 2"/>
          <p:cNvSpPr>
            <a:spLocks noGrp="1"/>
          </p:cNvSpPr>
          <p:nvPr>
            <p:ph sz="quarter" idx="1"/>
          </p:nvPr>
        </p:nvSpPr>
        <p:spPr/>
        <p:txBody>
          <a:bodyPr/>
          <a:lstStyle/>
          <a:p>
            <a:r>
              <a:rPr lang="en-US" dirty="0"/>
              <a:t>FRPS uses its allocation for prek-8 schools. </a:t>
            </a:r>
          </a:p>
          <a:p>
            <a:r>
              <a:rPr lang="en-US" dirty="0"/>
              <a:t>There are eight prek-8 private schools in the city.</a:t>
            </a:r>
          </a:p>
          <a:p>
            <a:r>
              <a:rPr lang="en-US" dirty="0"/>
              <a:t>Two of those eight schools choose not participate in the Title I program.</a:t>
            </a:r>
          </a:p>
          <a:p>
            <a:r>
              <a:rPr lang="en-US" dirty="0"/>
              <a:t>There are nine schools eligible for Title IIA funds. One does not accept them. </a:t>
            </a:r>
          </a:p>
        </p:txBody>
      </p:sp>
    </p:spTree>
    <p:extLst>
      <p:ext uri="{BB962C8B-B14F-4D97-AF65-F5344CB8AC3E}">
        <p14:creationId xmlns:p14="http://schemas.microsoft.com/office/powerpoint/2010/main" val="79492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Outreach</a:t>
            </a:r>
          </a:p>
        </p:txBody>
      </p:sp>
      <p:graphicFrame>
        <p:nvGraphicFramePr>
          <p:cNvPr id="4" name="Content Placeholder 3"/>
          <p:cNvGraphicFramePr>
            <a:graphicFrameLocks noGrp="1"/>
          </p:cNvGraphicFramePr>
          <p:nvPr>
            <p:ph sz="quarter" idx="1"/>
          </p:nvPr>
        </p:nvGraphicFramePr>
        <p:xfrm>
          <a:off x="2438400" y="1447800"/>
          <a:ext cx="7772400" cy="40284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en-US" dirty="0"/>
                        <a:t>Month</a:t>
                      </a:r>
                    </a:p>
                  </a:txBody>
                  <a:tcPr marL="86360" marR="86360"/>
                </a:tc>
                <a:tc>
                  <a:txBody>
                    <a:bodyPr/>
                    <a:lstStyle/>
                    <a:p>
                      <a:r>
                        <a:rPr lang="en-US" dirty="0"/>
                        <a:t>Task</a:t>
                      </a:r>
                    </a:p>
                  </a:txBody>
                  <a:tcPr marL="86360" marR="86360"/>
                </a:tc>
                <a:extLst>
                  <a:ext uri="{0D108BD9-81ED-4DB2-BD59-A6C34878D82A}">
                    <a16:rowId xmlns:a16="http://schemas.microsoft.com/office/drawing/2014/main" val="10000"/>
                  </a:ext>
                </a:extLst>
              </a:tr>
              <a:tr h="370840">
                <a:tc>
                  <a:txBody>
                    <a:bodyPr/>
                    <a:lstStyle/>
                    <a:p>
                      <a:r>
                        <a:rPr lang="en-US" dirty="0"/>
                        <a:t>Mid-March</a:t>
                      </a:r>
                    </a:p>
                  </a:txBody>
                  <a:tcPr marL="86360" marR="863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Email the Intent to Participate</a:t>
                      </a:r>
                      <a:r>
                        <a:rPr lang="en-US" baseline="0" dirty="0"/>
                        <a:t> form to all prek-8 schools. Include the Income Eligibility form.</a:t>
                      </a:r>
                      <a:endParaRPr lang="en-US" dirty="0"/>
                    </a:p>
                    <a:p>
                      <a:endParaRPr lang="en-US" dirty="0"/>
                    </a:p>
                  </a:txBody>
                  <a:tcPr marL="86360" marR="86360"/>
                </a:tc>
                <a:extLst>
                  <a:ext uri="{0D108BD9-81ED-4DB2-BD59-A6C34878D82A}">
                    <a16:rowId xmlns:a16="http://schemas.microsoft.com/office/drawing/2014/main" val="10001"/>
                  </a:ext>
                </a:extLst>
              </a:tr>
              <a:tr h="370840">
                <a:tc>
                  <a:txBody>
                    <a:bodyPr/>
                    <a:lstStyle/>
                    <a:p>
                      <a:r>
                        <a:rPr lang="en-US" dirty="0"/>
                        <a:t>Mid-April</a:t>
                      </a:r>
                    </a:p>
                  </a:txBody>
                  <a:tcPr marL="86360" marR="86360"/>
                </a:tc>
                <a:tc>
                  <a:txBody>
                    <a:bodyPr/>
                    <a:lstStyle/>
                    <a:p>
                      <a:r>
                        <a:rPr lang="en-US" dirty="0"/>
                        <a:t>Email the invitation to the</a:t>
                      </a:r>
                      <a:r>
                        <a:rPr lang="en-US" baseline="0" dirty="0"/>
                        <a:t> annual consultation with required forms.</a:t>
                      </a:r>
                      <a:endParaRPr lang="en-US" dirty="0"/>
                    </a:p>
                  </a:txBody>
                  <a:tcPr marL="86360" marR="86360"/>
                </a:tc>
                <a:extLst>
                  <a:ext uri="{0D108BD9-81ED-4DB2-BD59-A6C34878D82A}">
                    <a16:rowId xmlns:a16="http://schemas.microsoft.com/office/drawing/2014/main" val="10002"/>
                  </a:ext>
                </a:extLst>
              </a:tr>
              <a:tr h="370840">
                <a:tc>
                  <a:txBody>
                    <a:bodyPr/>
                    <a:lstStyle/>
                    <a:p>
                      <a:r>
                        <a:rPr lang="en-US" dirty="0"/>
                        <a:t>Early</a:t>
                      </a:r>
                      <a:r>
                        <a:rPr lang="en-US" baseline="0" dirty="0"/>
                        <a:t> </a:t>
                      </a:r>
                      <a:r>
                        <a:rPr lang="en-US" dirty="0"/>
                        <a:t>June</a:t>
                      </a:r>
                    </a:p>
                  </a:txBody>
                  <a:tcPr marL="86360" marR="86360"/>
                </a:tc>
                <a:tc>
                  <a:txBody>
                    <a:bodyPr/>
                    <a:lstStyle/>
                    <a:p>
                      <a:r>
                        <a:rPr lang="en-US" dirty="0"/>
                        <a:t>Annual consultation meeting of all private schools eligible for Title I, Title IIA, and Title III.</a:t>
                      </a:r>
                    </a:p>
                  </a:txBody>
                  <a:tcPr marL="86360" marR="86360"/>
                </a:tc>
                <a:extLst>
                  <a:ext uri="{0D108BD9-81ED-4DB2-BD59-A6C34878D82A}">
                    <a16:rowId xmlns:a16="http://schemas.microsoft.com/office/drawing/2014/main" val="10003"/>
                  </a:ext>
                </a:extLst>
              </a:tr>
              <a:tr h="370840">
                <a:tc>
                  <a:txBody>
                    <a:bodyPr/>
                    <a:lstStyle/>
                    <a:p>
                      <a:r>
                        <a:rPr lang="en-US" dirty="0"/>
                        <a:t>September</a:t>
                      </a:r>
                    </a:p>
                  </a:txBody>
                  <a:tcPr marL="86360" marR="86360"/>
                </a:tc>
                <a:tc>
                  <a:txBody>
                    <a:bodyPr/>
                    <a:lstStyle/>
                    <a:p>
                      <a:r>
                        <a:rPr lang="en-US" dirty="0"/>
                        <a:t>Send each schools its Title I and Title IIA allocation</a:t>
                      </a:r>
                      <a:r>
                        <a:rPr lang="en-US" baseline="0" dirty="0"/>
                        <a:t> including Carryover from the previous year.</a:t>
                      </a:r>
                      <a:endParaRPr lang="en-US" dirty="0"/>
                    </a:p>
                  </a:txBody>
                  <a:tcPr marL="86360" marR="863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055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6DC69-C3C1-44D4-A1E0-FF2C566BC978}"/>
              </a:ext>
            </a:extLst>
          </p:cNvPr>
          <p:cNvSpPr>
            <a:spLocks noGrp="1"/>
          </p:cNvSpPr>
          <p:nvPr>
            <p:ph idx="1"/>
          </p:nvPr>
        </p:nvSpPr>
        <p:spPr/>
        <p:txBody>
          <a:bodyPr>
            <a:normAutofit fontScale="92500" lnSpcReduction="10000"/>
          </a:bodyPr>
          <a:lstStyle/>
          <a:p>
            <a:pPr marL="349250" indent="-349250">
              <a:buClr>
                <a:srgbClr val="17468E"/>
              </a:buClr>
              <a:buFont typeface="+mj-lt"/>
              <a:buAutoNum type="arabicPeriod"/>
            </a:pPr>
            <a:r>
              <a:rPr lang="en-US" sz="2800" noProof="0" dirty="0"/>
              <a:t>In key ESEA programs, the law provides for equitable participation of private school students, teachers and other educational personnel, and, in some cases, families….</a:t>
            </a:r>
            <a:r>
              <a:rPr lang="en-US" sz="2600" noProof="0" dirty="0">
                <a:solidFill>
                  <a:schemeClr val="accent2"/>
                </a:solidFill>
              </a:rPr>
              <a:t>Outreach through written offer to participate; Title I follows the eligible student; other Titles to schools within district boundaries</a:t>
            </a:r>
          </a:p>
          <a:p>
            <a:pPr marL="349250" indent="-349250">
              <a:buClr>
                <a:srgbClr val="17468E"/>
              </a:buClr>
              <a:buFont typeface="+mj-lt"/>
              <a:buAutoNum type="arabicPeriod"/>
            </a:pPr>
            <a:r>
              <a:rPr lang="en-US" sz="2800" noProof="0" dirty="0"/>
              <a:t>Consultation must be timely and meaningful…</a:t>
            </a:r>
            <a:r>
              <a:rPr lang="en-US" sz="2600" noProof="0" dirty="0">
                <a:solidFill>
                  <a:schemeClr val="accent2"/>
                </a:solidFill>
              </a:rPr>
              <a:t>Planning</a:t>
            </a:r>
            <a:r>
              <a:rPr lang="en-US" sz="2600" noProof="0" dirty="0"/>
              <a:t> </a:t>
            </a:r>
            <a:r>
              <a:rPr lang="en-US" sz="2600" dirty="0">
                <a:solidFill>
                  <a:schemeClr val="accent2"/>
                </a:solidFill>
              </a:rPr>
              <a:t>m</a:t>
            </a:r>
            <a:r>
              <a:rPr lang="en-US" sz="2600" noProof="0" dirty="0" err="1">
                <a:solidFill>
                  <a:schemeClr val="accent2"/>
                </a:solidFill>
              </a:rPr>
              <a:t>eeting</a:t>
            </a:r>
            <a:r>
              <a:rPr lang="en-US" sz="2600" noProof="0" dirty="0">
                <a:solidFill>
                  <a:schemeClr val="accent2"/>
                </a:solidFill>
              </a:rPr>
              <a:t> and ongoing communication; spring notice, plan before apply, incorporate needs of private school students and seriously consider private school views</a:t>
            </a:r>
          </a:p>
          <a:p>
            <a:pPr marL="349250" indent="-349250">
              <a:buClr>
                <a:srgbClr val="17468E"/>
              </a:buClr>
              <a:buFont typeface="+mj-lt"/>
              <a:buAutoNum type="arabicPeriod"/>
            </a:pPr>
            <a:r>
              <a:rPr lang="en-US" sz="2800" noProof="0" dirty="0"/>
              <a:t>Funds generated for equitable services must be equal on a per-pupil basis…</a:t>
            </a:r>
            <a:r>
              <a:rPr lang="en-US" sz="2600" noProof="0" dirty="0">
                <a:solidFill>
                  <a:schemeClr val="accent2"/>
                </a:solidFill>
              </a:rPr>
              <a:t>Allocation is calculated in application based on reported numbers</a:t>
            </a:r>
            <a:endParaRPr lang="en-US" sz="2800" noProof="0" dirty="0">
              <a:solidFill>
                <a:schemeClr val="accent2"/>
              </a:solidFill>
            </a:endParaRPr>
          </a:p>
          <a:p>
            <a:pPr marL="0" indent="0">
              <a:buNone/>
            </a:pPr>
            <a:endParaRPr lang="en-US" dirty="0"/>
          </a:p>
        </p:txBody>
      </p:sp>
      <p:sp>
        <p:nvSpPr>
          <p:cNvPr id="3" name="Title 2">
            <a:extLst>
              <a:ext uri="{FF2B5EF4-FFF2-40B4-BE49-F238E27FC236}">
                <a16:creationId xmlns:a16="http://schemas.microsoft.com/office/drawing/2014/main" id="{69A1CAA0-7185-4653-A851-9B0720388772}"/>
              </a:ext>
            </a:extLst>
          </p:cNvPr>
          <p:cNvSpPr>
            <a:spLocks noGrp="1"/>
          </p:cNvSpPr>
          <p:nvPr>
            <p:ph type="title"/>
          </p:nvPr>
        </p:nvSpPr>
        <p:spPr/>
        <p:txBody>
          <a:bodyPr/>
          <a:lstStyle/>
          <a:p>
            <a:r>
              <a:rPr lang="en-US" dirty="0"/>
              <a:t>ESSA Equitable Services: Six Key Points</a:t>
            </a:r>
          </a:p>
        </p:txBody>
      </p:sp>
    </p:spTree>
    <p:extLst>
      <p:ext uri="{BB962C8B-B14F-4D97-AF65-F5344CB8AC3E}">
        <p14:creationId xmlns:p14="http://schemas.microsoft.com/office/powerpoint/2010/main" val="32760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944109917"/>
              </p:ext>
            </p:extLst>
          </p:nvPr>
        </p:nvGraphicFramePr>
        <p:xfrm>
          <a:off x="2505694" y="3284911"/>
          <a:ext cx="6460176" cy="3298447"/>
        </p:xfrm>
        <a:graphic>
          <a:graphicData uri="http://schemas.openxmlformats.org/drawingml/2006/table">
            <a:tbl>
              <a:tblPr firstRow="1">
                <a:tableStyleId>{5C22544A-7EE6-4342-B048-85BDC9FD1C3A}</a:tableStyleId>
              </a:tblPr>
              <a:tblGrid>
                <a:gridCol w="1123509">
                  <a:extLst>
                    <a:ext uri="{9D8B030D-6E8A-4147-A177-3AD203B41FA5}">
                      <a16:colId xmlns:a16="http://schemas.microsoft.com/office/drawing/2014/main" val="20000"/>
                    </a:ext>
                  </a:extLst>
                </a:gridCol>
                <a:gridCol w="1825702">
                  <a:extLst>
                    <a:ext uri="{9D8B030D-6E8A-4147-A177-3AD203B41FA5}">
                      <a16:colId xmlns:a16="http://schemas.microsoft.com/office/drawing/2014/main" val="20001"/>
                    </a:ext>
                  </a:extLst>
                </a:gridCol>
                <a:gridCol w="3510965">
                  <a:extLst>
                    <a:ext uri="{9D8B030D-6E8A-4147-A177-3AD203B41FA5}">
                      <a16:colId xmlns:a16="http://schemas.microsoft.com/office/drawing/2014/main" val="20002"/>
                    </a:ext>
                  </a:extLst>
                </a:gridCol>
              </a:tblGrid>
              <a:tr h="299859">
                <a:tc>
                  <a:txBody>
                    <a:bodyPr/>
                    <a:lstStyle/>
                    <a:p>
                      <a:pPr marL="0" marR="0" algn="ctr">
                        <a:spcBef>
                          <a:spcPts val="0"/>
                        </a:spcBef>
                        <a:spcAft>
                          <a:spcPts val="0"/>
                        </a:spcAft>
                      </a:pPr>
                      <a:r>
                        <a:rPr lang="en-US" sz="900" dirty="0">
                          <a:effectLst/>
                        </a:rPr>
                        <a:t>Column 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dirty="0">
                          <a:effectLst/>
                        </a:rPr>
                        <a:t>Column 2</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r>
                        <a:rPr lang="en-US" sz="900" u="sng">
                          <a:effectLst/>
                        </a:rPr>
                        <a:t>Look across the line to Col. 2</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599716">
                <a:tc>
                  <a:txBody>
                    <a:bodyPr/>
                    <a:lstStyle/>
                    <a:p>
                      <a:pPr marL="0" marR="0" algn="ctr">
                        <a:spcBef>
                          <a:spcPts val="0"/>
                        </a:spcBef>
                        <a:spcAft>
                          <a:spcPts val="0"/>
                        </a:spcAft>
                      </a:pPr>
                      <a:r>
                        <a:rPr lang="en-US" sz="900" kern="0" dirty="0">
                          <a:effectLst/>
                        </a:rPr>
                        <a:t>Family Size*</a:t>
                      </a:r>
                      <a:endParaRPr lang="en-US" sz="1000" kern="0" dirty="0">
                        <a:effectLst/>
                      </a:endParaRPr>
                    </a:p>
                    <a:p>
                      <a:pPr marL="0" marR="0" algn="ctr">
                        <a:spcBef>
                          <a:spcPts val="0"/>
                        </a:spcBef>
                        <a:spcAft>
                          <a:spcPts val="0"/>
                        </a:spcAft>
                      </a:pPr>
                      <a:r>
                        <a:rPr lang="en-US" sz="900"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Annual Family Gross Income for 21-22</a:t>
                      </a:r>
                      <a:endParaRPr lang="en-US" sz="1000" b="1">
                        <a:effectLst/>
                        <a:latin typeface="Times New Roman"/>
                      </a:endParaRPr>
                    </a:p>
                  </a:txBody>
                  <a:tcPr marL="68580" marR="68580" marT="0" marB="0"/>
                </a:tc>
                <a:tc>
                  <a:txBody>
                    <a:bodyPr/>
                    <a:lstStyle/>
                    <a:p>
                      <a:pPr marL="0" marR="0">
                        <a:spcBef>
                          <a:spcPts val="0"/>
                        </a:spcBef>
                        <a:spcAft>
                          <a:spcPts val="0"/>
                        </a:spcAft>
                      </a:pPr>
                      <a:r>
                        <a:rPr lang="en-US" sz="900">
                          <a:effectLst/>
                        </a:rPr>
                        <a:t>	</a:t>
                      </a:r>
                      <a:endParaRPr lang="en-US" sz="1200">
                        <a:effectLst/>
                      </a:endParaRPr>
                    </a:p>
                    <a:p>
                      <a:pPr marL="0" marR="0">
                        <a:spcBef>
                          <a:spcPts val="0"/>
                        </a:spcBef>
                        <a:spcAft>
                          <a:spcPts val="0"/>
                        </a:spcAft>
                      </a:pPr>
                      <a:r>
                        <a:rPr lang="en-US" sz="900">
                          <a:effectLst/>
                        </a:rPr>
                        <a:t>	Is your total family gross income</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99859">
                <a:tc>
                  <a:txBody>
                    <a:bodyPr/>
                    <a:lstStyle/>
                    <a:p>
                      <a:pPr marL="0" marR="0" algn="ctr">
                        <a:spcBef>
                          <a:spcPts val="0"/>
                        </a:spcBef>
                        <a:spcAft>
                          <a:spcPts val="0"/>
                        </a:spcAft>
                      </a:pPr>
                      <a:r>
                        <a:rPr lang="en-US" sz="900">
                          <a:effectLst/>
                        </a:rPr>
                        <a:t>One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$23,828</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less than the amount listed in</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99859">
                <a:tc>
                  <a:txBody>
                    <a:bodyPr/>
                    <a:lstStyle/>
                    <a:p>
                      <a:pPr marL="0" marR="0" algn="ctr">
                        <a:spcBef>
                          <a:spcPts val="0"/>
                        </a:spcBef>
                        <a:spcAft>
                          <a:spcPts val="0"/>
                        </a:spcAft>
                      </a:pPr>
                      <a:r>
                        <a:rPr lang="en-US" sz="900">
                          <a:effectLst/>
                        </a:rPr>
                        <a:t>Two</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$32,227</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Column 2?</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99859">
                <a:tc>
                  <a:txBody>
                    <a:bodyPr/>
                    <a:lstStyle/>
                    <a:p>
                      <a:pPr marL="0" marR="0" algn="ctr">
                        <a:spcBef>
                          <a:spcPts val="0"/>
                        </a:spcBef>
                        <a:spcAft>
                          <a:spcPts val="0"/>
                        </a:spcAft>
                      </a:pPr>
                      <a:r>
                        <a:rPr lang="en-US" sz="900">
                          <a:effectLst/>
                        </a:rPr>
                        <a:t>Three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$40,626</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___ yes    ___ no</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99859">
                <a:tc>
                  <a:txBody>
                    <a:bodyPr/>
                    <a:lstStyle/>
                    <a:p>
                      <a:pPr marL="0" marR="0" algn="ctr">
                        <a:spcBef>
                          <a:spcPts val="0"/>
                        </a:spcBef>
                        <a:spcAft>
                          <a:spcPts val="0"/>
                        </a:spcAft>
                      </a:pPr>
                      <a:r>
                        <a:rPr lang="en-US" sz="900">
                          <a:effectLst/>
                        </a:rPr>
                        <a:t>Four</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$49,025</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99859">
                <a:tc>
                  <a:txBody>
                    <a:bodyPr/>
                    <a:lstStyle/>
                    <a:p>
                      <a:pPr marL="0" marR="0" algn="ctr">
                        <a:spcBef>
                          <a:spcPts val="0"/>
                        </a:spcBef>
                        <a:spcAft>
                          <a:spcPts val="0"/>
                        </a:spcAft>
                      </a:pPr>
                      <a:r>
                        <a:rPr lang="en-US" sz="900">
                          <a:effectLst/>
                        </a:rPr>
                        <a:t>Five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$57,424</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(For each additional family</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299859">
                <a:tc>
                  <a:txBody>
                    <a:bodyPr/>
                    <a:lstStyle/>
                    <a:p>
                      <a:pPr marL="0" marR="0" algn="ctr">
                        <a:spcBef>
                          <a:spcPts val="0"/>
                        </a:spcBef>
                        <a:spcAft>
                          <a:spcPts val="0"/>
                        </a:spcAft>
                      </a:pPr>
                      <a:r>
                        <a:rPr lang="en-US" sz="900">
                          <a:effectLst/>
                        </a:rPr>
                        <a:t>Six</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$65,823</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member over eight, add $8,399</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99859">
                <a:tc>
                  <a:txBody>
                    <a:bodyPr/>
                    <a:lstStyle/>
                    <a:p>
                      <a:pPr marL="0" marR="0" algn="ctr">
                        <a:spcBef>
                          <a:spcPts val="0"/>
                        </a:spcBef>
                        <a:spcAft>
                          <a:spcPts val="0"/>
                        </a:spcAft>
                      </a:pPr>
                      <a:r>
                        <a:rPr lang="en-US" sz="900">
                          <a:effectLst/>
                        </a:rPr>
                        <a:t>Seven</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$74,222</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	 to the Annual Gross Income</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299859">
                <a:tc>
                  <a:txBody>
                    <a:bodyPr/>
                    <a:lstStyle/>
                    <a:p>
                      <a:pPr marL="0" marR="0" algn="ctr">
                        <a:spcBef>
                          <a:spcPts val="0"/>
                        </a:spcBef>
                        <a:spcAft>
                          <a:spcPts val="0"/>
                        </a:spcAft>
                      </a:pPr>
                      <a:r>
                        <a:rPr lang="en-US" sz="900">
                          <a:effectLst/>
                        </a:rPr>
                        <a:t>Eight</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900">
                          <a:effectLst/>
                        </a:rPr>
                        <a:t>$82,621</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	 in Column 2.)</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17" name="Rectangle 6"/>
          <p:cNvSpPr>
            <a:spLocks noChangeArrowheads="1"/>
          </p:cNvSpPr>
          <p:nvPr/>
        </p:nvSpPr>
        <p:spPr bwMode="auto">
          <a:xfrm>
            <a:off x="3260488" y="1520278"/>
            <a:ext cx="475662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r>
              <a:rPr lang="en-US" altLang="en-US" sz="1200" b="1" dirty="0">
                <a:solidFill>
                  <a:prstClr val="black"/>
                </a:solidFill>
                <a:latin typeface="Calibri" pitchFamily="34" charset="0"/>
                <a:ea typeface="Times New Roman" pitchFamily="18" charset="0"/>
              </a:rPr>
              <a:t>1. Please provide the following information:</a:t>
            </a:r>
            <a:endParaRPr lang="en-US" altLang="en-US" sz="1200" dirty="0">
              <a:solidFill>
                <a:prstClr val="black"/>
              </a:solidFill>
            </a:endParaRPr>
          </a:p>
          <a:p>
            <a:pPr eaLnBrk="0" hangingPunct="0"/>
            <a:r>
              <a:rPr lang="en-US" altLang="en-US" sz="1200" dirty="0">
                <a:solidFill>
                  <a:prstClr val="black"/>
                </a:solidFill>
                <a:latin typeface="Calibri" pitchFamily="34" charset="0"/>
                <a:ea typeface="Times New Roman" pitchFamily="18" charset="0"/>
              </a:rPr>
              <a:t>Public school district in which you reside: ___________________________</a:t>
            </a:r>
            <a:endParaRPr lang="en-US" altLang="en-US" sz="1200" dirty="0">
              <a:solidFill>
                <a:prstClr val="black"/>
              </a:solidFill>
            </a:endParaRPr>
          </a:p>
          <a:p>
            <a:pPr eaLnBrk="0" hangingPunct="0"/>
            <a:r>
              <a:rPr lang="en-US" altLang="en-US" sz="1200" dirty="0">
                <a:solidFill>
                  <a:prstClr val="black"/>
                </a:solidFill>
                <a:latin typeface="Calibri" pitchFamily="34" charset="0"/>
                <a:ea typeface="Times New Roman" pitchFamily="18" charset="0"/>
              </a:rPr>
              <a:t>Your address: __________________________________________________</a:t>
            </a:r>
            <a:endParaRPr lang="en-US" altLang="en-US" sz="1200" dirty="0">
              <a:solidFill>
                <a:prstClr val="black"/>
              </a:solidFill>
            </a:endParaRPr>
          </a:p>
          <a:p>
            <a:pPr eaLnBrk="0" hangingPunct="0"/>
            <a:r>
              <a:rPr lang="en-US" altLang="en-US" sz="1200" dirty="0">
                <a:solidFill>
                  <a:prstClr val="black"/>
                </a:solidFill>
                <a:latin typeface="Calibri" pitchFamily="34" charset="0"/>
                <a:ea typeface="Times New Roman" pitchFamily="18" charset="0"/>
              </a:rPr>
              <a:t>Total no. of family members: ______________________________________</a:t>
            </a:r>
            <a:endParaRPr lang="en-US" altLang="en-US" sz="1200" dirty="0">
              <a:solidFill>
                <a:prstClr val="black"/>
              </a:solidFill>
            </a:endParaRPr>
          </a:p>
          <a:p>
            <a:pPr eaLnBrk="0" hangingPunct="0"/>
            <a:r>
              <a:rPr lang="en-US" altLang="en-US" sz="1200" dirty="0">
                <a:solidFill>
                  <a:prstClr val="black"/>
                </a:solidFill>
                <a:latin typeface="Calibri" pitchFamily="34" charset="0"/>
                <a:ea typeface="Times New Roman" pitchFamily="18" charset="0"/>
              </a:rPr>
              <a:t>No. of children in your household:  _________________________________</a:t>
            </a:r>
            <a:endParaRPr lang="en-US" altLang="en-US" sz="1200" dirty="0">
              <a:solidFill>
                <a:prstClr val="black"/>
              </a:solidFill>
            </a:endParaRPr>
          </a:p>
          <a:p>
            <a:pPr eaLnBrk="0" hangingPunct="0"/>
            <a:r>
              <a:rPr lang="en-US" altLang="en-US" sz="1200" dirty="0">
                <a:solidFill>
                  <a:prstClr val="black"/>
                </a:solidFill>
                <a:latin typeface="Calibri" pitchFamily="34" charset="0"/>
                <a:ea typeface="Times New Roman" pitchFamily="18" charset="0"/>
              </a:rPr>
              <a:t>No. of children in your household who attend our school: _______________</a:t>
            </a:r>
            <a:endParaRPr lang="en-US" altLang="en-US" sz="1200" dirty="0">
              <a:solidFill>
                <a:prstClr val="black"/>
              </a:solidFill>
            </a:endParaRPr>
          </a:p>
          <a:p>
            <a:pPr eaLnBrk="0" hangingPunct="0"/>
            <a:r>
              <a:rPr lang="en-US" altLang="en-US" sz="1200" b="1" dirty="0">
                <a:solidFill>
                  <a:prstClr val="black"/>
                </a:solidFill>
                <a:latin typeface="Calibri" pitchFamily="34" charset="0"/>
                <a:ea typeface="Times New Roman" pitchFamily="18" charset="0"/>
              </a:rPr>
              <a:t>2. Add together the gross income of all family members</a:t>
            </a:r>
            <a:endParaRPr lang="en-US" altLang="en-US" sz="1200" dirty="0">
              <a:solidFill>
                <a:prstClr val="black"/>
              </a:solidFill>
            </a:endParaRPr>
          </a:p>
          <a:p>
            <a:pPr eaLnBrk="0" hangingPunct="0"/>
            <a:r>
              <a:rPr lang="en-US" altLang="en-US" sz="1200" b="1" dirty="0">
                <a:solidFill>
                  <a:prstClr val="black"/>
                </a:solidFill>
                <a:latin typeface="Calibri" pitchFamily="34" charset="0"/>
                <a:ea typeface="Times New Roman" pitchFamily="18" charset="0"/>
              </a:rPr>
              <a:t>3. Find your family size in Column 1 on the chart below.  </a:t>
            </a:r>
            <a:r>
              <a:rPr lang="en-US" altLang="en-US" sz="1200" dirty="0">
                <a:solidFill>
                  <a:prstClr val="black"/>
                </a:solidFill>
                <a:latin typeface="Calibri" pitchFamily="34" charset="0"/>
                <a:ea typeface="Times New Roman" pitchFamily="18" charset="0"/>
              </a:rPr>
              <a:t> </a:t>
            </a:r>
            <a:endParaRPr lang="en-US" altLang="en-US" sz="1200" dirty="0">
              <a:solidFill>
                <a:prstClr val="black"/>
              </a:solidFill>
            </a:endParaRPr>
          </a:p>
          <a:p>
            <a:pPr eaLnBrk="0" hangingPunct="0"/>
            <a:endParaRPr lang="en-US" altLang="en-US" sz="1200" dirty="0">
              <a:solidFill>
                <a:prstClr val="black"/>
              </a:solidFill>
            </a:endParaRPr>
          </a:p>
        </p:txBody>
      </p:sp>
      <p:sp>
        <p:nvSpPr>
          <p:cNvPr id="18" name="Title 17"/>
          <p:cNvSpPr>
            <a:spLocks noGrp="1"/>
          </p:cNvSpPr>
          <p:nvPr>
            <p:ph type="title" idx="4294967295"/>
          </p:nvPr>
        </p:nvSpPr>
        <p:spPr>
          <a:xfrm>
            <a:off x="1524000" y="274638"/>
            <a:ext cx="8229600" cy="1143000"/>
          </a:xfrm>
        </p:spPr>
        <p:txBody>
          <a:bodyPr/>
          <a:lstStyle/>
          <a:p>
            <a:r>
              <a:rPr lang="en-US" dirty="0"/>
              <a:t>Income Eligibility Form</a:t>
            </a:r>
          </a:p>
        </p:txBody>
      </p:sp>
    </p:spTree>
    <p:extLst>
      <p:ext uri="{BB962C8B-B14F-4D97-AF65-F5344CB8AC3E}">
        <p14:creationId xmlns:p14="http://schemas.microsoft.com/office/powerpoint/2010/main" val="87644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Forms </a:t>
            </a:r>
          </a:p>
        </p:txBody>
      </p:sp>
      <p:sp>
        <p:nvSpPr>
          <p:cNvPr id="3" name="Content Placeholder 2"/>
          <p:cNvSpPr>
            <a:spLocks noGrp="1"/>
          </p:cNvSpPr>
          <p:nvPr>
            <p:ph sz="quarter" idx="1"/>
          </p:nvPr>
        </p:nvSpPr>
        <p:spPr/>
        <p:txBody>
          <a:bodyPr>
            <a:normAutofit/>
          </a:bodyPr>
          <a:lstStyle/>
          <a:p>
            <a:r>
              <a:rPr lang="en-US" sz="3200" dirty="0"/>
              <a:t>Private School Enrollment Data (grade, address, FRPS neighborhood school)</a:t>
            </a:r>
          </a:p>
          <a:p>
            <a:r>
              <a:rPr lang="en-US" sz="3200" dirty="0"/>
              <a:t>Private Schools Low-Income Enrollment Summary (public school attendance area, # of students from each area, # of low-income students)</a:t>
            </a:r>
          </a:p>
          <a:p>
            <a:r>
              <a:rPr lang="en-US" sz="3200" dirty="0"/>
              <a:t>Title I Data Collection form (submitted to DESE in early July)-# of private school students served by grade</a:t>
            </a:r>
          </a:p>
        </p:txBody>
      </p:sp>
    </p:spTree>
    <p:extLst>
      <p:ext uri="{BB962C8B-B14F-4D97-AF65-F5344CB8AC3E}">
        <p14:creationId xmlns:p14="http://schemas.microsoft.com/office/powerpoint/2010/main" val="1274925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Consultation</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3200" dirty="0"/>
              <a:t>The consultation form is online.</a:t>
            </a:r>
          </a:p>
          <a:p>
            <a:pPr>
              <a:buFont typeface="Wingdings" panose="05000000000000000000" pitchFamily="2" charset="2"/>
              <a:buChar char="v"/>
            </a:pPr>
            <a:r>
              <a:rPr lang="en-US" sz="3200" dirty="0"/>
              <a:t>If your district has 21</a:t>
            </a:r>
            <a:r>
              <a:rPr lang="en-US" sz="3200" baseline="30000" dirty="0"/>
              <a:t>st</a:t>
            </a:r>
            <a:r>
              <a:rPr lang="en-US" sz="3200" dirty="0"/>
              <a:t> CCLC, add that to the agenda and the consultation form. </a:t>
            </a:r>
          </a:p>
          <a:p>
            <a:pPr>
              <a:buFont typeface="Wingdings" panose="05000000000000000000" pitchFamily="2" charset="2"/>
              <a:buChar char="v"/>
            </a:pPr>
            <a:r>
              <a:rPr lang="en-US" sz="3200" dirty="0"/>
              <a:t>Have principals sign it at the meeting so you have all your forms ready for the Title I submission in late August/early September.</a:t>
            </a:r>
          </a:p>
        </p:txBody>
      </p:sp>
    </p:spTree>
    <p:extLst>
      <p:ext uri="{BB962C8B-B14F-4D97-AF65-F5344CB8AC3E}">
        <p14:creationId xmlns:p14="http://schemas.microsoft.com/office/powerpoint/2010/main" val="92442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621" y="227083"/>
            <a:ext cx="7772400" cy="449811"/>
          </a:xfrm>
        </p:spPr>
        <p:txBody>
          <a:bodyPr>
            <a:normAutofit fontScale="90000"/>
          </a:bodyPr>
          <a:lstStyle/>
          <a:p>
            <a:r>
              <a:rPr lang="en-US" sz="2800" dirty="0"/>
              <a:t>Sample Agenda</a:t>
            </a:r>
          </a:p>
        </p:txBody>
      </p:sp>
      <p:sp>
        <p:nvSpPr>
          <p:cNvPr id="3" name="Content Placeholder 2"/>
          <p:cNvSpPr>
            <a:spLocks noGrp="1"/>
          </p:cNvSpPr>
          <p:nvPr>
            <p:ph sz="quarter" idx="1"/>
          </p:nvPr>
        </p:nvSpPr>
        <p:spPr>
          <a:xfrm>
            <a:off x="985651" y="605643"/>
            <a:ext cx="10569039" cy="6115791"/>
          </a:xfrm>
        </p:spPr>
        <p:txBody>
          <a:bodyPr>
            <a:noAutofit/>
          </a:bodyPr>
          <a:lstStyle/>
          <a:p>
            <a:pPr lvl="0"/>
            <a:r>
              <a:rPr lang="en-US" sz="1050" b="1" dirty="0"/>
              <a:t>Title I-Preparing for the upcoming year </a:t>
            </a:r>
          </a:p>
          <a:p>
            <a:pPr lvl="1"/>
            <a:r>
              <a:rPr lang="en-US" sz="1050" dirty="0"/>
              <a:t>Changes to Title IA for non-public schools under ESSA</a:t>
            </a:r>
          </a:p>
          <a:p>
            <a:pPr lvl="1"/>
            <a:r>
              <a:rPr lang="en-US" sz="1050" dirty="0"/>
              <a:t>Program development:</a:t>
            </a:r>
          </a:p>
          <a:p>
            <a:pPr lvl="0"/>
            <a:r>
              <a:rPr lang="en-US" sz="1050" dirty="0"/>
              <a:t>Needs assessment</a:t>
            </a:r>
          </a:p>
          <a:p>
            <a:pPr lvl="0"/>
            <a:r>
              <a:rPr lang="en-US" sz="1050" dirty="0"/>
              <a:t>Academic services</a:t>
            </a:r>
          </a:p>
          <a:p>
            <a:pPr lvl="0"/>
            <a:r>
              <a:rPr lang="en-US" sz="1050" dirty="0"/>
              <a:t>Assessment of progress</a:t>
            </a:r>
          </a:p>
          <a:p>
            <a:pPr lvl="0"/>
            <a:r>
              <a:rPr lang="en-US" sz="1050" dirty="0"/>
              <a:t>Parental involvement activities</a:t>
            </a:r>
          </a:p>
          <a:p>
            <a:pPr lvl="0"/>
            <a:r>
              <a:rPr lang="en-US" sz="1050" dirty="0"/>
              <a:t>Professional development opportunities</a:t>
            </a:r>
          </a:p>
          <a:p>
            <a:pPr lvl="0"/>
            <a:r>
              <a:rPr lang="en-US" sz="1050" dirty="0"/>
              <a:t>Evaluation</a:t>
            </a:r>
          </a:p>
          <a:p>
            <a:pPr marL="0" indent="0">
              <a:buNone/>
            </a:pPr>
            <a:endParaRPr lang="en-US" sz="1050" dirty="0"/>
          </a:p>
          <a:p>
            <a:pPr lvl="0"/>
            <a:r>
              <a:rPr lang="en-US" sz="1050" b="1" dirty="0"/>
              <a:t>Providing services to eligible students</a:t>
            </a:r>
          </a:p>
          <a:p>
            <a:r>
              <a:rPr lang="en-US" sz="1050" dirty="0"/>
              <a:t> Types of allowable services include, but are not limited to, the following:</a:t>
            </a:r>
          </a:p>
          <a:p>
            <a:pPr lvl="0"/>
            <a:r>
              <a:rPr lang="en-US" sz="1050" dirty="0"/>
              <a:t>Instructional services provided by public school employees or third-party contractors</a:t>
            </a:r>
          </a:p>
          <a:p>
            <a:pPr lvl="0"/>
            <a:r>
              <a:rPr lang="en-US" sz="1050" dirty="0"/>
              <a:t>Extended-day services</a:t>
            </a:r>
          </a:p>
          <a:p>
            <a:pPr lvl="0"/>
            <a:r>
              <a:rPr lang="en-US" sz="1050" dirty="0"/>
              <a:t>Family literacy programs</a:t>
            </a:r>
          </a:p>
          <a:p>
            <a:pPr lvl="0"/>
            <a:r>
              <a:rPr lang="en-US" sz="1050" dirty="0"/>
              <a:t>Counseling programs</a:t>
            </a:r>
          </a:p>
          <a:p>
            <a:pPr lvl="0"/>
            <a:r>
              <a:rPr lang="en-US" sz="1050" dirty="0"/>
              <a:t>computer-assisted instruction</a:t>
            </a:r>
          </a:p>
          <a:p>
            <a:pPr lvl="0"/>
            <a:r>
              <a:rPr lang="en-US" sz="1050" dirty="0"/>
              <a:t>Home tutoring</a:t>
            </a:r>
          </a:p>
          <a:p>
            <a:pPr lvl="0"/>
            <a:r>
              <a:rPr lang="en-US" sz="1050" dirty="0"/>
              <a:t>Instruction using take home computers</a:t>
            </a:r>
          </a:p>
          <a:p>
            <a:r>
              <a:rPr lang="en-US" sz="1050" dirty="0"/>
              <a:t> </a:t>
            </a:r>
          </a:p>
          <a:p>
            <a:pPr lvl="0"/>
            <a:r>
              <a:rPr lang="en-US" sz="1050" b="1" dirty="0"/>
              <a:t>Bookkeeping</a:t>
            </a:r>
          </a:p>
          <a:p>
            <a:r>
              <a:rPr lang="en-US" sz="1050" dirty="0"/>
              <a:t>Note: District pays consultants/reimburses registrations directly</a:t>
            </a:r>
          </a:p>
          <a:p>
            <a:pPr marL="0" indent="0">
              <a:buNone/>
            </a:pPr>
            <a:endParaRPr lang="en-US" sz="1050" dirty="0"/>
          </a:p>
          <a:p>
            <a:pPr lvl="0"/>
            <a:r>
              <a:rPr lang="en-US" sz="1050" b="1" dirty="0"/>
              <a:t>21</a:t>
            </a:r>
            <a:r>
              <a:rPr lang="en-US" sz="1050" b="1" baseline="30000" dirty="0"/>
              <a:t>st</a:t>
            </a:r>
            <a:r>
              <a:rPr lang="en-US" sz="1050" b="1" dirty="0"/>
              <a:t> CCLC Summer and Fall Programs</a:t>
            </a:r>
          </a:p>
          <a:p>
            <a:pPr marL="0" indent="0">
              <a:buNone/>
            </a:pPr>
            <a:endParaRPr lang="en-US" sz="1050" dirty="0"/>
          </a:p>
          <a:p>
            <a:pPr lvl="0"/>
            <a:r>
              <a:rPr lang="en-US" sz="1050" b="1" dirty="0"/>
              <a:t>What works? What can we improve? </a:t>
            </a:r>
          </a:p>
        </p:txBody>
      </p:sp>
    </p:spTree>
    <p:extLst>
      <p:ext uri="{BB962C8B-B14F-4D97-AF65-F5344CB8AC3E}">
        <p14:creationId xmlns:p14="http://schemas.microsoft.com/office/powerpoint/2010/main" val="143266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Services </a:t>
            </a:r>
          </a:p>
        </p:txBody>
      </p:sp>
      <p:sp>
        <p:nvSpPr>
          <p:cNvPr id="3" name="Content Placeholder 2"/>
          <p:cNvSpPr>
            <a:spLocks noGrp="1"/>
          </p:cNvSpPr>
          <p:nvPr>
            <p:ph sz="quarter" idx="1"/>
          </p:nvPr>
        </p:nvSpPr>
        <p:spPr/>
        <p:txBody>
          <a:bodyPr/>
          <a:lstStyle/>
          <a:p>
            <a:pPr marL="0" indent="0" algn="ctr">
              <a:buNone/>
            </a:pPr>
            <a:r>
              <a:rPr lang="en-US" b="1" dirty="0"/>
              <a:t>Title I</a:t>
            </a:r>
          </a:p>
          <a:p>
            <a:pPr>
              <a:buFont typeface="Wingdings" panose="05000000000000000000" pitchFamily="2" charset="2"/>
              <a:buChar char="v"/>
            </a:pPr>
            <a:r>
              <a:rPr lang="en-US" sz="3200" dirty="0"/>
              <a:t>Interventions</a:t>
            </a:r>
          </a:p>
          <a:p>
            <a:pPr>
              <a:buFont typeface="Wingdings" panose="05000000000000000000" pitchFamily="2" charset="2"/>
              <a:buChar char="v"/>
            </a:pPr>
            <a:r>
              <a:rPr lang="en-US" sz="3200" dirty="0"/>
              <a:t>After school tutoring</a:t>
            </a:r>
          </a:p>
          <a:p>
            <a:pPr>
              <a:buFont typeface="Wingdings" panose="05000000000000000000" pitchFamily="2" charset="2"/>
              <a:buChar char="v"/>
            </a:pPr>
            <a:r>
              <a:rPr lang="en-US" sz="3200" dirty="0"/>
              <a:t>Two schools have pooled funds to hire specialists </a:t>
            </a:r>
          </a:p>
          <a:p>
            <a:pPr>
              <a:buFont typeface="Wingdings" panose="05000000000000000000" pitchFamily="2" charset="2"/>
              <a:buChar char="v"/>
            </a:pPr>
            <a:r>
              <a:rPr lang="en-US" sz="3200" dirty="0"/>
              <a:t>Online platform to provide Tier II support</a:t>
            </a:r>
          </a:p>
          <a:p>
            <a:pPr>
              <a:buFont typeface="Wingdings" panose="05000000000000000000" pitchFamily="2" charset="2"/>
              <a:buChar char="v"/>
            </a:pPr>
            <a:r>
              <a:rPr lang="en-US" sz="3200" dirty="0"/>
              <a:t>Summer programs</a:t>
            </a:r>
          </a:p>
          <a:p>
            <a:pPr>
              <a:buFont typeface="Wingdings" panose="05000000000000000000" pitchFamily="2" charset="2"/>
              <a:buChar char="v"/>
            </a:pPr>
            <a:r>
              <a:rPr lang="en-US" sz="3200" dirty="0"/>
              <a:t>Chromebooks</a:t>
            </a:r>
            <a:endParaRPr lang="en-US" dirty="0"/>
          </a:p>
        </p:txBody>
      </p:sp>
    </p:spTree>
    <p:extLst>
      <p:ext uri="{BB962C8B-B14F-4D97-AF65-F5344CB8AC3E}">
        <p14:creationId xmlns:p14="http://schemas.microsoft.com/office/powerpoint/2010/main" val="194927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IIA Services</a:t>
            </a:r>
          </a:p>
        </p:txBody>
      </p:sp>
      <p:sp>
        <p:nvSpPr>
          <p:cNvPr id="3" name="Content Placeholder 2"/>
          <p:cNvSpPr>
            <a:spLocks noGrp="1"/>
          </p:cNvSpPr>
          <p:nvPr>
            <p:ph sz="quarter" idx="1"/>
          </p:nvPr>
        </p:nvSpPr>
        <p:spPr/>
        <p:txBody>
          <a:bodyPr>
            <a:normAutofit/>
          </a:bodyPr>
          <a:lstStyle/>
          <a:p>
            <a:r>
              <a:rPr lang="en-US" sz="3200" dirty="0"/>
              <a:t>Training in the Orton-</a:t>
            </a:r>
            <a:r>
              <a:rPr lang="en-US" sz="3200" dirty="0" err="1"/>
              <a:t>Gillingham</a:t>
            </a:r>
            <a:r>
              <a:rPr lang="en-US" sz="3200" dirty="0"/>
              <a:t> approach to literacy</a:t>
            </a:r>
          </a:p>
          <a:p>
            <a:r>
              <a:rPr lang="en-US" sz="3200" dirty="0"/>
              <a:t>Attend conferences</a:t>
            </a:r>
          </a:p>
          <a:p>
            <a:r>
              <a:rPr lang="en-US" sz="3200" dirty="0"/>
              <a:t>SEL workshops</a:t>
            </a:r>
          </a:p>
          <a:p>
            <a:r>
              <a:rPr lang="en-US" sz="3200" dirty="0"/>
              <a:t>College courses</a:t>
            </a:r>
          </a:p>
        </p:txBody>
      </p:sp>
    </p:spTree>
    <p:extLst>
      <p:ext uri="{BB962C8B-B14F-4D97-AF65-F5344CB8AC3E}">
        <p14:creationId xmlns:p14="http://schemas.microsoft.com/office/powerpoint/2010/main" val="58314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ESSA Equitable Services </a:t>
            </a:r>
            <a:br>
              <a:rPr lang="en-US" dirty="0"/>
            </a:br>
            <a:r>
              <a:rPr lang="en-US" i="1" dirty="0"/>
              <a:t>Site Visits/Monitoring</a:t>
            </a:r>
          </a:p>
        </p:txBody>
      </p:sp>
      <p:sp>
        <p:nvSpPr>
          <p:cNvPr id="5" name="Subtitle 4"/>
          <p:cNvSpPr>
            <a:spLocks noGrp="1"/>
          </p:cNvSpPr>
          <p:nvPr>
            <p:ph type="subTitle" idx="1"/>
          </p:nvPr>
        </p:nvSpPr>
        <p:spPr/>
        <p:txBody>
          <a:bodyPr/>
          <a:lstStyle/>
          <a:p>
            <a:r>
              <a:rPr lang="en-US" dirty="0">
                <a:solidFill>
                  <a:schemeClr val="tx2"/>
                </a:solidFill>
              </a:rPr>
              <a:t>Springfield Public Schools</a:t>
            </a:r>
          </a:p>
        </p:txBody>
      </p:sp>
      <p:pic>
        <p:nvPicPr>
          <p:cNvPr id="4" name="Picture 3" descr="Springfield Public Schools seal">
            <a:extLst>
              <a:ext uri="{FF2B5EF4-FFF2-40B4-BE49-F238E27FC236}">
                <a16:creationId xmlns:a16="http://schemas.microsoft.com/office/drawing/2014/main" id="{1D5D4CC9-9A2A-6CF7-F1D7-674F1188E7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25" b="98828" l="4883" r="97461">
                        <a14:foregroundMark x1="83398" y1="13867" x2="60742" y2="7617"/>
                        <a14:foregroundMark x1="60742" y1="7617" x2="41797" y2="7617"/>
                        <a14:foregroundMark x1="41797" y1="7617" x2="26172" y2="15820"/>
                        <a14:foregroundMark x1="26172" y1="15820" x2="13086" y2="33203"/>
                        <a14:foregroundMark x1="13086" y1="33203" x2="8594" y2="53320"/>
                        <a14:foregroundMark x1="8594" y1="53320" x2="11328" y2="71484"/>
                        <a14:foregroundMark x1="11328" y1="71484" x2="18164" y2="82031"/>
                        <a14:foregroundMark x1="18164" y1="82031" x2="32617" y2="89844"/>
                        <a14:foregroundMark x1="32617" y1="89844" x2="55273" y2="91406"/>
                        <a14:foregroundMark x1="55273" y1="91406" x2="78711" y2="82227"/>
                        <a14:foregroundMark x1="78711" y1="82227" x2="92578" y2="69141"/>
                        <a14:foregroundMark x1="92578" y1="69141" x2="96484" y2="57617"/>
                        <a14:foregroundMark x1="96484" y1="57617" x2="89844" y2="33008"/>
                        <a14:foregroundMark x1="89844" y1="33008" x2="70703" y2="13086"/>
                        <a14:foregroundMark x1="70703" y1="13086" x2="41797" y2="8008"/>
                        <a14:foregroundMark x1="41797" y1="8008" x2="32227" y2="9570"/>
                        <a14:foregroundMark x1="33398" y1="3711" x2="43555" y2="3320"/>
                        <a14:foregroundMark x1="43555" y1="3320" x2="69531" y2="5469"/>
                        <a14:foregroundMark x1="93359" y1="28516" x2="97656" y2="41406"/>
                        <a14:foregroundMark x1="97656" y1="41406" x2="93164" y2="70508"/>
                        <a14:foregroundMark x1="1788" y1="37891" x2="1367" y2="38672"/>
                        <a14:foregroundMark x1="6836" y1="28516" x2="1788" y2="37891"/>
                        <a14:foregroundMark x1="1367" y1="38672" x2="5078" y2="65625"/>
                        <a14:foregroundMark x1="5078" y1="65625" x2="6641" y2="68750"/>
                        <a14:foregroundMark x1="33594" y1="93359" x2="48047" y2="94727"/>
                        <a14:foregroundMark x1="48047" y1="94727" x2="68555" y2="90234"/>
                        <a14:foregroundMark x1="42383" y1="98633" x2="52344" y2="98828"/>
                        <a14:foregroundMark x1="52344" y1="98828" x2="61328" y2="97656"/>
                        <a14:backgroundMark x1="1563" y1="37891" x2="1563" y2="37891"/>
                      </a14:backgroundRemoval>
                    </a14:imgEffect>
                  </a14:imgLayer>
                </a14:imgProps>
              </a:ext>
            </a:extLst>
          </a:blip>
          <a:stretch>
            <a:fillRect/>
          </a:stretch>
        </p:blipFill>
        <p:spPr>
          <a:xfrm>
            <a:off x="9820222" y="463958"/>
            <a:ext cx="2069287" cy="2069287"/>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97" y="381000"/>
            <a:ext cx="10157354" cy="1397000"/>
          </a:xfrm>
        </p:spPr>
        <p:txBody>
          <a:bodyPr>
            <a:normAutofit/>
          </a:bodyPr>
          <a:lstStyle/>
          <a:p>
            <a:r>
              <a:rPr lang="en-US" dirty="0"/>
              <a:t>Springfield’s Equitable Services Under ESSA - Site Visits/Monitoring</a:t>
            </a:r>
          </a:p>
        </p:txBody>
      </p:sp>
      <p:sp>
        <p:nvSpPr>
          <p:cNvPr id="3" name="Content Placeholder 2"/>
          <p:cNvSpPr>
            <a:spLocks noGrp="1"/>
          </p:cNvSpPr>
          <p:nvPr>
            <p:ph idx="1"/>
          </p:nvPr>
        </p:nvSpPr>
        <p:spPr>
          <a:xfrm>
            <a:off x="1118898" y="2362200"/>
            <a:ext cx="9244303" cy="4013200"/>
          </a:xfrm>
        </p:spPr>
        <p:txBody>
          <a:bodyPr>
            <a:normAutofit/>
          </a:bodyPr>
          <a:lstStyle/>
          <a:p>
            <a:r>
              <a:rPr lang="en-US" dirty="0"/>
              <a:t>Springfield utilizes multiple methods for maintaining compliance under ESSA for Equitable Services. </a:t>
            </a:r>
          </a:p>
          <a:p>
            <a:r>
              <a:rPr lang="en-US" dirty="0"/>
              <a:t>All methods are discussed initially during our Private School consultation process, in addition to email reminders.</a:t>
            </a:r>
          </a:p>
          <a:p>
            <a:pPr lvl="1"/>
            <a:r>
              <a:rPr lang="en-US" b="1" dirty="0"/>
              <a:t>Inventory</a:t>
            </a:r>
          </a:p>
          <a:p>
            <a:pPr lvl="1"/>
            <a:r>
              <a:rPr lang="en-US" b="1" dirty="0"/>
              <a:t>Annual to Semi-Annual Visits to the Private Schools </a:t>
            </a:r>
          </a:p>
          <a:p>
            <a:pPr lvl="1"/>
            <a:r>
              <a:rPr lang="en-US" b="1" dirty="0"/>
              <a:t>Surveys</a:t>
            </a:r>
            <a:endParaRPr lang="en-U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Springfield’s ESSA Equitable Services – Site Visits/Monitoring</a:t>
            </a:r>
          </a:p>
        </p:txBody>
      </p:sp>
      <p:sp>
        <p:nvSpPr>
          <p:cNvPr id="3" name="Content Placeholder 2"/>
          <p:cNvSpPr>
            <a:spLocks noGrp="1"/>
          </p:cNvSpPr>
          <p:nvPr>
            <p:ph idx="1"/>
          </p:nvPr>
        </p:nvSpPr>
        <p:spPr>
          <a:xfrm>
            <a:off x="152400" y="1676400"/>
            <a:ext cx="6934200" cy="4953000"/>
          </a:xfrm>
        </p:spPr>
        <p:txBody>
          <a:bodyPr numCol="1">
            <a:normAutofit fontScale="77500" lnSpcReduction="20000"/>
          </a:bodyPr>
          <a:lstStyle/>
          <a:p>
            <a:pPr marL="426645" lvl="1" indent="0">
              <a:buNone/>
            </a:pPr>
            <a:r>
              <a:rPr lang="en-US" b="1" dirty="0"/>
              <a:t>Annual to Semi-Annual Visits to the Private Schools </a:t>
            </a:r>
          </a:p>
          <a:p>
            <a:pPr lvl="1"/>
            <a:r>
              <a:rPr lang="en-US" sz="1800" dirty="0"/>
              <a:t>1-2 Visits per year </a:t>
            </a:r>
            <a:br>
              <a:rPr lang="en-US" sz="1800" dirty="0"/>
            </a:br>
            <a:r>
              <a:rPr lang="en-US" sz="1800" dirty="0"/>
              <a:t>(with virtual option due to COVID)</a:t>
            </a:r>
          </a:p>
          <a:p>
            <a:pPr lvl="2"/>
            <a:r>
              <a:rPr lang="en-US" dirty="0"/>
              <a:t>Approx. 45min-1hr</a:t>
            </a:r>
          </a:p>
          <a:p>
            <a:pPr lvl="2"/>
            <a:r>
              <a:rPr lang="en-US" dirty="0"/>
              <a:t>Meet with school official(s)</a:t>
            </a:r>
          </a:p>
          <a:p>
            <a:pPr lvl="2"/>
            <a:r>
              <a:rPr lang="en-US" dirty="0"/>
              <a:t>Verify Implementation of Title I </a:t>
            </a:r>
            <a:br>
              <a:rPr lang="en-US" dirty="0"/>
            </a:br>
            <a:r>
              <a:rPr lang="en-US" dirty="0"/>
              <a:t>Materials/Services</a:t>
            </a:r>
          </a:p>
          <a:p>
            <a:pPr lvl="2"/>
            <a:r>
              <a:rPr lang="en-US" dirty="0"/>
              <a:t>Budget/Spending Review</a:t>
            </a:r>
          </a:p>
          <a:p>
            <a:pPr marL="1279936" lvl="3" indent="0">
              <a:buNone/>
            </a:pPr>
            <a:endParaRPr lang="en-US" dirty="0"/>
          </a:p>
          <a:p>
            <a:pPr lvl="1"/>
            <a:r>
              <a:rPr lang="en-US" sz="1800" dirty="0"/>
              <a:t>Timeline: Provided during </a:t>
            </a:r>
            <a:br>
              <a:rPr lang="en-US" sz="1800" dirty="0"/>
            </a:br>
            <a:r>
              <a:rPr lang="en-US" sz="1800" dirty="0"/>
              <a:t>consultation process (Fall &amp; Spring)</a:t>
            </a:r>
          </a:p>
          <a:p>
            <a:pPr lvl="1"/>
            <a:r>
              <a:rPr lang="en-US" sz="1800" i="1" u="sng" dirty="0"/>
              <a:t>Visit Topics/Review:</a:t>
            </a:r>
          </a:p>
          <a:p>
            <a:pPr lvl="2"/>
            <a:r>
              <a:rPr lang="en-US" dirty="0"/>
              <a:t>Class observation of relevant instruction, materials, etc.</a:t>
            </a:r>
          </a:p>
          <a:p>
            <a:pPr lvl="2"/>
            <a:r>
              <a:rPr lang="en-US" dirty="0"/>
              <a:t>Check inventory log</a:t>
            </a:r>
          </a:p>
          <a:p>
            <a:pPr lvl="2"/>
            <a:r>
              <a:rPr lang="en-US" dirty="0"/>
              <a:t>General check-in </a:t>
            </a:r>
          </a:p>
          <a:p>
            <a:pPr lvl="3"/>
            <a:r>
              <a:rPr lang="en-US" dirty="0"/>
              <a:t>Budget/Spending, Questions, Order issues, Vendor issues, etc.</a:t>
            </a:r>
          </a:p>
          <a:p>
            <a:pPr lvl="2"/>
            <a:r>
              <a:rPr lang="en-US" dirty="0"/>
              <a:t>Amendment and planning needs</a:t>
            </a:r>
          </a:p>
          <a:p>
            <a:pPr lvl="1"/>
            <a:endParaRPr lang="en-US" dirty="0"/>
          </a:p>
          <a:p>
            <a:pPr lvl="1"/>
            <a:endParaRPr lang="en-US" dirty="0"/>
          </a:p>
        </p:txBody>
      </p:sp>
      <p:graphicFrame>
        <p:nvGraphicFramePr>
          <p:cNvPr id="4" name="Diagram 3" descr="Sample listing of actions by month">
            <a:extLst>
              <a:ext uri="{FF2B5EF4-FFF2-40B4-BE49-F238E27FC236}">
                <a16:creationId xmlns:a16="http://schemas.microsoft.com/office/drawing/2014/main" id="{A6FAE807-2C48-A357-407E-420773BB8D47}"/>
              </a:ext>
            </a:extLst>
          </p:cNvPr>
          <p:cNvGraphicFramePr/>
          <p:nvPr>
            <p:extLst>
              <p:ext uri="{D42A27DB-BD31-4B8C-83A1-F6EECF244321}">
                <p14:modId xmlns:p14="http://schemas.microsoft.com/office/powerpoint/2010/main" val="2480737444"/>
              </p:ext>
            </p:extLst>
          </p:nvPr>
        </p:nvGraphicFramePr>
        <p:xfrm>
          <a:off x="7543801" y="1212144"/>
          <a:ext cx="4062941"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BD9BEB65-FFF8-6750-A906-AE9401FB34FB}"/>
              </a:ext>
            </a:extLst>
          </p:cNvPr>
          <p:cNvSpPr txBox="1">
            <a:spLocks/>
          </p:cNvSpPr>
          <p:nvPr/>
        </p:nvSpPr>
        <p:spPr>
          <a:xfrm>
            <a:off x="3200400" y="1670807"/>
            <a:ext cx="4596342" cy="4953000"/>
          </a:xfrm>
          <a:prstGeom prst="rect">
            <a:avLst/>
          </a:prstGeom>
        </p:spPr>
        <p:txBody>
          <a:bodyPr vert="horz" lIns="121899" tIns="60949" rIns="121899" bIns="60949" numCol="1"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9pPr>
          </a:lstStyle>
          <a:p>
            <a:pPr marL="1279936" lvl="3" indent="0">
              <a:buClr>
                <a:srgbClr val="70AD47">
                  <a:lumMod val="50000"/>
                </a:srgbClr>
              </a:buClr>
              <a:buNone/>
            </a:pPr>
            <a:endParaRPr lang="en-US" sz="1400" dirty="0">
              <a:solidFill>
                <a:prstClr val="black"/>
              </a:solidFill>
              <a:latin typeface="Century Gothic" panose="020B0502020202020204"/>
            </a:endParaRPr>
          </a:p>
          <a:p>
            <a:pPr lvl="2">
              <a:buClr>
                <a:srgbClr val="70AD47">
                  <a:lumMod val="50000"/>
                </a:srgbClr>
              </a:buClr>
            </a:pPr>
            <a:r>
              <a:rPr lang="en-US" sz="1400" i="1" u="sng" dirty="0">
                <a:solidFill>
                  <a:prstClr val="black"/>
                </a:solidFill>
                <a:latin typeface="Century Gothic" panose="020B0502020202020204"/>
              </a:rPr>
              <a:t>Third-Party Provider (consultant):</a:t>
            </a:r>
          </a:p>
          <a:p>
            <a:pPr lvl="3">
              <a:buClr>
                <a:srgbClr val="70AD47">
                  <a:lumMod val="50000"/>
                </a:srgbClr>
              </a:buClr>
            </a:pPr>
            <a:r>
              <a:rPr lang="en-US" sz="1400" dirty="0">
                <a:solidFill>
                  <a:prstClr val="black"/>
                </a:solidFill>
                <a:latin typeface="Century Gothic" panose="020B0502020202020204"/>
              </a:rPr>
              <a:t>Provide additional invoice detail showing evidence of students served.</a:t>
            </a:r>
          </a:p>
          <a:p>
            <a:pPr lvl="3">
              <a:buClr>
                <a:srgbClr val="70AD47">
                  <a:lumMod val="50000"/>
                </a:srgbClr>
              </a:buClr>
            </a:pPr>
            <a:r>
              <a:rPr lang="en-US" sz="1400" dirty="0">
                <a:solidFill>
                  <a:prstClr val="black"/>
                </a:solidFill>
                <a:latin typeface="Century Gothic" panose="020B0502020202020204"/>
              </a:rPr>
              <a:t>Observation of services being provided.</a:t>
            </a:r>
          </a:p>
          <a:p>
            <a:pPr lvl="3">
              <a:buClr>
                <a:srgbClr val="70AD47">
                  <a:lumMod val="50000"/>
                </a:srgbClr>
              </a:buClr>
            </a:pPr>
            <a:r>
              <a:rPr lang="en-US" sz="1400" dirty="0">
                <a:solidFill>
                  <a:prstClr val="black"/>
                </a:solidFill>
                <a:latin typeface="Century Gothic" panose="020B0502020202020204"/>
              </a:rPr>
              <a:t>In conjunction with Private School Officials.</a:t>
            </a:r>
          </a:p>
          <a:p>
            <a:pPr marL="1279936" lvl="3" indent="0">
              <a:buClr>
                <a:srgbClr val="70AD47">
                  <a:lumMod val="50000"/>
                </a:srgbClr>
              </a:buClr>
              <a:buNone/>
            </a:pPr>
            <a:endParaRPr lang="en-US" sz="1400" dirty="0">
              <a:solidFill>
                <a:prstClr val="black"/>
              </a:solidFill>
              <a:latin typeface="Century Gothic" panose="020B0502020202020204"/>
            </a:endParaRPr>
          </a:p>
          <a:p>
            <a:pPr lvl="3">
              <a:buClr>
                <a:srgbClr val="70AD47">
                  <a:lumMod val="50000"/>
                </a:srgbClr>
              </a:buClr>
            </a:pPr>
            <a:endParaRPr lang="en-US" sz="1400" dirty="0">
              <a:solidFill>
                <a:prstClr val="black"/>
              </a:solidFill>
              <a:latin typeface="Century Gothic" panose="020B0502020202020204"/>
            </a:endParaRPr>
          </a:p>
        </p:txBody>
      </p:sp>
    </p:spTree>
    <p:extLst>
      <p:ext uri="{BB962C8B-B14F-4D97-AF65-F5344CB8AC3E}">
        <p14:creationId xmlns:p14="http://schemas.microsoft.com/office/powerpoint/2010/main" val="159738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3200"/>
            <a:ext cx="10157354" cy="1397000"/>
          </a:xfrm>
        </p:spPr>
        <p:txBody>
          <a:bodyPr/>
          <a:lstStyle/>
          <a:p>
            <a:r>
              <a:rPr lang="en-US" dirty="0"/>
              <a:t>Springfield’s ESSA Equitable Services  Site Visits/Monitoring</a:t>
            </a:r>
          </a:p>
        </p:txBody>
      </p:sp>
      <p:sp>
        <p:nvSpPr>
          <p:cNvPr id="3" name="Content Placeholder 2"/>
          <p:cNvSpPr>
            <a:spLocks noGrp="1"/>
          </p:cNvSpPr>
          <p:nvPr>
            <p:ph idx="1"/>
          </p:nvPr>
        </p:nvSpPr>
        <p:spPr>
          <a:xfrm>
            <a:off x="358382" y="1536272"/>
            <a:ext cx="7292351" cy="5162670"/>
          </a:xfrm>
        </p:spPr>
        <p:txBody>
          <a:bodyPr>
            <a:normAutofit fontScale="92500" lnSpcReduction="10000"/>
          </a:bodyPr>
          <a:lstStyle/>
          <a:p>
            <a:pPr marL="426645" lvl="1" indent="0">
              <a:buNone/>
            </a:pPr>
            <a:r>
              <a:rPr lang="en-US" b="1" dirty="0"/>
              <a:t>Inventory</a:t>
            </a:r>
          </a:p>
          <a:p>
            <a:pPr lvl="2"/>
            <a:r>
              <a:rPr lang="en-US" i="1" u="sng" dirty="0"/>
              <a:t>Inventory Tracking Form</a:t>
            </a:r>
            <a:r>
              <a:rPr lang="en-US" dirty="0"/>
              <a:t>: Tracks all physical item purchases</a:t>
            </a:r>
          </a:p>
          <a:p>
            <a:pPr lvl="2"/>
            <a:r>
              <a:rPr lang="en-US" i="1" u="sng" dirty="0"/>
              <a:t>Inventory Labels: </a:t>
            </a:r>
            <a:r>
              <a:rPr lang="en-US" dirty="0"/>
              <a:t>To be placed by Private Schools on any physical items</a:t>
            </a:r>
          </a:p>
          <a:p>
            <a:pPr lvl="3"/>
            <a:r>
              <a:rPr lang="en-US" dirty="0"/>
              <a:t>Forms are explained/shown during consultation</a:t>
            </a:r>
          </a:p>
          <a:p>
            <a:pPr lvl="3"/>
            <a:r>
              <a:rPr lang="en-US" dirty="0"/>
              <a:t>Forms are provided once all qualifying documentation is met</a:t>
            </a:r>
          </a:p>
          <a:p>
            <a:pPr marL="426645" lvl="1" indent="0">
              <a:buNone/>
            </a:pPr>
            <a:r>
              <a:rPr lang="en-US" dirty="0"/>
              <a:t>Maintenance of a local inventory of Title program materials is a prerequisite for participation.</a:t>
            </a:r>
          </a:p>
          <a:p>
            <a:pPr marL="426645" lvl="1" indent="0">
              <a:buNone/>
            </a:pPr>
            <a:r>
              <a:rPr lang="en-US" dirty="0"/>
              <a:t>The LEA retains the title to the books, other materials, and equipment purchased with Title I funds. Materials, etc. purchased with Title I funds may be used only by Title I participants. </a:t>
            </a:r>
          </a:p>
          <a:p>
            <a:pPr marL="426645" lvl="1" indent="0">
              <a:buNone/>
            </a:pPr>
            <a:r>
              <a:rPr lang="en-US" dirty="0"/>
              <a:t>Each item purchased with Title I funds must be labeled “Property of _________School District.” The labels should not be either easily erased or removable.</a:t>
            </a:r>
          </a:p>
          <a:p>
            <a:pPr lvl="3"/>
            <a:endParaRPr lang="en-US" b="1" dirty="0"/>
          </a:p>
          <a:p>
            <a:pPr lvl="1"/>
            <a:endParaRPr lang="en-US" b="1" dirty="0"/>
          </a:p>
          <a:p>
            <a:pPr marL="426645" lvl="1" indent="0">
              <a:buNone/>
            </a:pPr>
            <a:endParaRPr lang="en-US" dirty="0"/>
          </a:p>
        </p:txBody>
      </p:sp>
      <p:pic>
        <p:nvPicPr>
          <p:cNvPr id="6" name="Picture 5" descr="Snapshot of inventory tracking form, not filled out.">
            <a:extLst>
              <a:ext uri="{FF2B5EF4-FFF2-40B4-BE49-F238E27FC236}">
                <a16:creationId xmlns:a16="http://schemas.microsoft.com/office/drawing/2014/main" id="{084F8C95-5811-17BB-F1A7-0AAB9D7C2D63}"/>
              </a:ext>
            </a:extLst>
          </p:cNvPr>
          <p:cNvPicPr>
            <a:picLocks noChangeAspect="1"/>
          </p:cNvPicPr>
          <p:nvPr/>
        </p:nvPicPr>
        <p:blipFill>
          <a:blip r:embed="rId3"/>
          <a:stretch>
            <a:fillRect/>
          </a:stretch>
        </p:blipFill>
        <p:spPr>
          <a:xfrm>
            <a:off x="7564407" y="933101"/>
            <a:ext cx="3711845" cy="4991799"/>
          </a:xfrm>
          <a:prstGeom prst="rect">
            <a:avLst/>
          </a:prstGeom>
          <a:ln>
            <a:solidFill>
              <a:schemeClr val="tx2"/>
            </a:solidFill>
          </a:ln>
        </p:spPr>
      </p:pic>
      <p:pic>
        <p:nvPicPr>
          <p:cNvPr id="5" name="Picture 4" descr="Snapshot of label to put on items purchased using ESSA funds.">
            <a:extLst>
              <a:ext uri="{FF2B5EF4-FFF2-40B4-BE49-F238E27FC236}">
                <a16:creationId xmlns:a16="http://schemas.microsoft.com/office/drawing/2014/main" id="{9AD3118A-86CF-7680-C4AF-2399AE49DAF9}"/>
              </a:ext>
            </a:extLst>
          </p:cNvPr>
          <p:cNvPicPr>
            <a:picLocks noChangeAspect="1"/>
          </p:cNvPicPr>
          <p:nvPr/>
        </p:nvPicPr>
        <p:blipFill>
          <a:blip r:embed="rId4"/>
          <a:stretch>
            <a:fillRect/>
          </a:stretch>
        </p:blipFill>
        <p:spPr>
          <a:xfrm>
            <a:off x="9014220" y="4449085"/>
            <a:ext cx="2819400" cy="2205714"/>
          </a:xfrm>
          <a:prstGeom prst="rect">
            <a:avLst/>
          </a:prstGeom>
          <a:ln>
            <a:solidFill>
              <a:schemeClr val="accent1"/>
            </a:solidFill>
          </a:ln>
        </p:spPr>
      </p:pic>
    </p:spTree>
    <p:extLst>
      <p:ext uri="{BB962C8B-B14F-4D97-AF65-F5344CB8AC3E}">
        <p14:creationId xmlns:p14="http://schemas.microsoft.com/office/powerpoint/2010/main" val="229059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BBCDD-1EDF-4A66-B875-4F8DEA724AD8}"/>
              </a:ext>
            </a:extLst>
          </p:cNvPr>
          <p:cNvSpPr>
            <a:spLocks noGrp="1"/>
          </p:cNvSpPr>
          <p:nvPr>
            <p:ph idx="1"/>
          </p:nvPr>
        </p:nvSpPr>
        <p:spPr/>
        <p:txBody>
          <a:bodyPr>
            <a:normAutofit lnSpcReduction="10000"/>
          </a:bodyPr>
          <a:lstStyle/>
          <a:p>
            <a:pPr marL="514350" indent="-514350">
              <a:buClr>
                <a:srgbClr val="17468E"/>
              </a:buClr>
              <a:buFont typeface="+mj-lt"/>
              <a:buAutoNum type="arabicPeriod" startAt="4"/>
            </a:pPr>
            <a:r>
              <a:rPr lang="en-US" sz="2800" noProof="0" dirty="0"/>
              <a:t>A public agency must control funds. Private schools do not receive funds…</a:t>
            </a:r>
            <a:r>
              <a:rPr lang="en-US" sz="2400" noProof="0" dirty="0">
                <a:solidFill>
                  <a:schemeClr val="accent2"/>
                </a:solidFill>
              </a:rPr>
              <a:t>You hire, purchase, supervise, and inventory materials</a:t>
            </a:r>
          </a:p>
          <a:p>
            <a:pPr marL="514350" indent="-514350">
              <a:buClr>
                <a:srgbClr val="17468E"/>
              </a:buClr>
              <a:buFont typeface="+mj-lt"/>
              <a:buAutoNum type="arabicPeriod" startAt="4"/>
            </a:pPr>
            <a:endParaRPr lang="en-US" sz="2800" noProof="0" dirty="0">
              <a:solidFill>
                <a:schemeClr val="accent2"/>
              </a:solidFill>
            </a:endParaRPr>
          </a:p>
          <a:p>
            <a:pPr marL="514350" indent="-514350">
              <a:buClr>
                <a:srgbClr val="17468E"/>
              </a:buClr>
              <a:buFont typeface="+mj-lt"/>
              <a:buAutoNum type="arabicPeriod" startAt="4"/>
            </a:pPr>
            <a:r>
              <a:rPr lang="en-US" sz="2800" noProof="0" dirty="0"/>
              <a:t>Services must be secular, neutral, and non-ideological; supplemental; and costs must be allowable, necessary, and reasonable…</a:t>
            </a:r>
            <a:r>
              <a:rPr lang="en-US" sz="2400" noProof="0" dirty="0">
                <a:solidFill>
                  <a:schemeClr val="accent2"/>
                </a:solidFill>
              </a:rPr>
              <a:t>You determine what meets federal grant guidelines</a:t>
            </a:r>
          </a:p>
          <a:p>
            <a:pPr marL="514350" indent="-514350">
              <a:buClr>
                <a:srgbClr val="17468E"/>
              </a:buClr>
              <a:buFont typeface="+mj-lt"/>
              <a:buAutoNum type="arabicPeriod" startAt="4"/>
            </a:pPr>
            <a:endParaRPr lang="en-US" sz="2800" noProof="0" dirty="0">
              <a:solidFill>
                <a:schemeClr val="accent2"/>
              </a:solidFill>
            </a:endParaRPr>
          </a:p>
          <a:p>
            <a:pPr marL="514350" indent="-514350">
              <a:buClr>
                <a:srgbClr val="17468E"/>
              </a:buClr>
              <a:buFont typeface="+mj-lt"/>
              <a:buAutoNum type="arabicPeriod" startAt="4"/>
            </a:pPr>
            <a:r>
              <a:rPr lang="en-US" sz="2800" noProof="0" dirty="0"/>
              <a:t>Private school officials have the right to file a formal complaint…</a:t>
            </a:r>
            <a:r>
              <a:rPr lang="en-US" sz="2400" noProof="0" dirty="0">
                <a:solidFill>
                  <a:schemeClr val="accent2"/>
                </a:solidFill>
              </a:rPr>
              <a:t>if key elements above are not adhered to</a:t>
            </a:r>
            <a:endParaRPr lang="en-US" sz="2800" noProof="0" dirty="0">
              <a:solidFill>
                <a:schemeClr val="accent2"/>
              </a:solidFill>
            </a:endParaRPr>
          </a:p>
          <a:p>
            <a:pPr marL="0" indent="0">
              <a:buNone/>
            </a:pPr>
            <a:endParaRPr lang="en-US" dirty="0"/>
          </a:p>
        </p:txBody>
      </p:sp>
      <p:sp>
        <p:nvSpPr>
          <p:cNvPr id="3" name="Title 2">
            <a:extLst>
              <a:ext uri="{FF2B5EF4-FFF2-40B4-BE49-F238E27FC236}">
                <a16:creationId xmlns:a16="http://schemas.microsoft.com/office/drawing/2014/main" id="{52D44BC8-49BE-48E2-AB38-B0CC6D029DFC}"/>
              </a:ext>
            </a:extLst>
          </p:cNvPr>
          <p:cNvSpPr>
            <a:spLocks noGrp="1"/>
          </p:cNvSpPr>
          <p:nvPr>
            <p:ph type="title"/>
          </p:nvPr>
        </p:nvSpPr>
        <p:spPr/>
        <p:txBody>
          <a:bodyPr/>
          <a:lstStyle/>
          <a:p>
            <a:r>
              <a:rPr lang="en-US" dirty="0"/>
              <a:t>ESSA Equitable Services: Six Key Points</a:t>
            </a:r>
          </a:p>
        </p:txBody>
      </p:sp>
    </p:spTree>
    <p:extLst>
      <p:ext uri="{BB962C8B-B14F-4D97-AF65-F5344CB8AC3E}">
        <p14:creationId xmlns:p14="http://schemas.microsoft.com/office/powerpoint/2010/main" val="666759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Springfield’s ESSA Equitable Services – Site Visits/Monitoring</a:t>
            </a:r>
          </a:p>
        </p:txBody>
      </p:sp>
      <p:sp>
        <p:nvSpPr>
          <p:cNvPr id="3" name="Content Placeholder 2"/>
          <p:cNvSpPr>
            <a:spLocks noGrp="1"/>
          </p:cNvSpPr>
          <p:nvPr>
            <p:ph idx="1"/>
          </p:nvPr>
        </p:nvSpPr>
        <p:spPr>
          <a:xfrm>
            <a:off x="457200" y="1600200"/>
            <a:ext cx="5410200" cy="4470400"/>
          </a:xfrm>
        </p:spPr>
        <p:txBody>
          <a:bodyPr/>
          <a:lstStyle/>
          <a:p>
            <a:pPr marL="426645" lvl="1" indent="0">
              <a:buNone/>
            </a:pPr>
            <a:r>
              <a:rPr lang="en-US" b="1" dirty="0"/>
              <a:t>End of Year survey</a:t>
            </a:r>
          </a:p>
          <a:p>
            <a:pPr lvl="3"/>
            <a:r>
              <a:rPr lang="en-US" dirty="0"/>
              <a:t>Review services/materials efficiency</a:t>
            </a:r>
          </a:p>
          <a:p>
            <a:pPr lvl="3"/>
            <a:r>
              <a:rPr lang="en-US" dirty="0"/>
              <a:t>Helps build better relationship by seeing how your district can better support</a:t>
            </a:r>
          </a:p>
        </p:txBody>
      </p:sp>
      <p:pic>
        <p:nvPicPr>
          <p:cNvPr id="6" name="Picture 5" descr="Snapshot of end of year survey for private schools used by Springfield Public Schools.">
            <a:extLst>
              <a:ext uri="{FF2B5EF4-FFF2-40B4-BE49-F238E27FC236}">
                <a16:creationId xmlns:a16="http://schemas.microsoft.com/office/drawing/2014/main" id="{A45D34D7-44AE-9007-4E39-597C4C107805}"/>
              </a:ext>
            </a:extLst>
          </p:cNvPr>
          <p:cNvPicPr>
            <a:picLocks noChangeAspect="1"/>
          </p:cNvPicPr>
          <p:nvPr/>
        </p:nvPicPr>
        <p:blipFill>
          <a:blip r:embed="rId3"/>
          <a:stretch>
            <a:fillRect/>
          </a:stretch>
        </p:blipFill>
        <p:spPr>
          <a:xfrm>
            <a:off x="6271442" y="1524000"/>
            <a:ext cx="4267648" cy="2513302"/>
          </a:xfrm>
          <a:prstGeom prst="rect">
            <a:avLst/>
          </a:prstGeom>
        </p:spPr>
      </p:pic>
      <p:pic>
        <p:nvPicPr>
          <p:cNvPr id="8" name="Picture 7" descr="Second half of end of year survey for private schools used by Springfield Public Schools.">
            <a:extLst>
              <a:ext uri="{FF2B5EF4-FFF2-40B4-BE49-F238E27FC236}">
                <a16:creationId xmlns:a16="http://schemas.microsoft.com/office/drawing/2014/main" id="{615FEDD2-FEA7-2946-9F42-1060CBCC4FD1}"/>
              </a:ext>
            </a:extLst>
          </p:cNvPr>
          <p:cNvPicPr>
            <a:picLocks noChangeAspect="1"/>
          </p:cNvPicPr>
          <p:nvPr/>
        </p:nvPicPr>
        <p:blipFill>
          <a:blip r:embed="rId4"/>
          <a:stretch>
            <a:fillRect/>
          </a:stretch>
        </p:blipFill>
        <p:spPr>
          <a:xfrm>
            <a:off x="6271442" y="4026945"/>
            <a:ext cx="4267648" cy="2513302"/>
          </a:xfrm>
          <a:prstGeom prst="rect">
            <a:avLst/>
          </a:prstGeom>
        </p:spPr>
      </p:pic>
    </p:spTree>
    <p:extLst>
      <p:ext uri="{BB962C8B-B14F-4D97-AF65-F5344CB8AC3E}">
        <p14:creationId xmlns:p14="http://schemas.microsoft.com/office/powerpoint/2010/main" val="10427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Springfield’s ESSA </a:t>
            </a:r>
            <a:r>
              <a:rPr lang="en-US" dirty="0"/>
              <a:t>Equitable Services – Site Visits/Monitoring</a:t>
            </a:r>
          </a:p>
        </p:txBody>
      </p:sp>
      <p:sp>
        <p:nvSpPr>
          <p:cNvPr id="3" name="Content Placeholder 2"/>
          <p:cNvSpPr>
            <a:spLocks noGrp="1"/>
          </p:cNvSpPr>
          <p:nvPr>
            <p:ph idx="1"/>
          </p:nvPr>
        </p:nvSpPr>
        <p:spPr>
          <a:xfrm>
            <a:off x="457200" y="1600200"/>
            <a:ext cx="7924800" cy="4470400"/>
          </a:xfrm>
        </p:spPr>
        <p:txBody>
          <a:bodyPr/>
          <a:lstStyle/>
          <a:p>
            <a:pPr marL="426645" lvl="1" indent="0">
              <a:buNone/>
            </a:pPr>
            <a:r>
              <a:rPr lang="en-US" sz="2400" b="1" dirty="0"/>
              <a:t>Questions</a:t>
            </a:r>
          </a:p>
          <a:p>
            <a:pPr lvl="3"/>
            <a:r>
              <a:rPr lang="en-US" sz="2000" dirty="0"/>
              <a:t>Grant Director: Mindie (Richter) </a:t>
            </a:r>
            <a:r>
              <a:rPr lang="en-US" sz="2000" dirty="0" err="1"/>
              <a:t>Befford</a:t>
            </a:r>
            <a:r>
              <a:rPr lang="en-US" sz="2000" dirty="0"/>
              <a:t>  </a:t>
            </a:r>
            <a:r>
              <a:rPr lang="en-US" sz="2000" dirty="0">
                <a:hlinkClick r:id="rId3"/>
              </a:rPr>
              <a:t>Richterm@springfieldpublicschools.com</a:t>
            </a:r>
            <a:r>
              <a:rPr lang="en-US" sz="2000" dirty="0"/>
              <a:t> </a:t>
            </a:r>
          </a:p>
          <a:p>
            <a:pPr lvl="3"/>
            <a:r>
              <a:rPr lang="en-US" sz="2000" dirty="0"/>
              <a:t>Senior Grant Analyst: Jenn Buel </a:t>
            </a:r>
            <a:r>
              <a:rPr lang="en-US" sz="2000" dirty="0">
                <a:hlinkClick r:id="rId4"/>
              </a:rPr>
              <a:t>Buelj@springfieldpublicschools.com</a:t>
            </a:r>
            <a:r>
              <a:rPr lang="en-US" sz="2000" dirty="0"/>
              <a:t> </a:t>
            </a:r>
          </a:p>
          <a:p>
            <a:pPr lvl="3"/>
            <a:endParaRPr lang="en-US" dirty="0"/>
          </a:p>
        </p:txBody>
      </p:sp>
    </p:spTree>
    <p:extLst>
      <p:ext uri="{BB962C8B-B14F-4D97-AF65-F5344CB8AC3E}">
        <p14:creationId xmlns:p14="http://schemas.microsoft.com/office/powerpoint/2010/main" val="230231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86013D-A0B4-4F9E-8F7A-F2C9342F34B9}"/>
              </a:ext>
            </a:extLst>
          </p:cNvPr>
          <p:cNvSpPr>
            <a:spLocks noGrp="1"/>
          </p:cNvSpPr>
          <p:nvPr>
            <p:ph idx="1"/>
          </p:nvPr>
        </p:nvSpPr>
        <p:spPr>
          <a:xfrm>
            <a:off x="838200" y="2086984"/>
            <a:ext cx="10515600" cy="4246909"/>
          </a:xfrm>
        </p:spPr>
        <p:txBody>
          <a:bodyPr>
            <a:normAutofit fontScale="92500" lnSpcReduction="20000"/>
          </a:bodyPr>
          <a:lstStyle/>
          <a:p>
            <a:r>
              <a:rPr lang="en-US" dirty="0"/>
              <a:t>Equitable Services Webpage: </a:t>
            </a:r>
            <a:r>
              <a:rPr lang="en-US" sz="2400" dirty="0">
                <a:hlinkClick r:id="rId2"/>
              </a:rPr>
              <a:t>www.doe.mass.edu/federalgrants/resources/equitableservices-essa/</a:t>
            </a:r>
            <a:endParaRPr lang="en-US" sz="2400" dirty="0"/>
          </a:p>
          <a:p>
            <a:pPr lvl="1"/>
            <a:r>
              <a:rPr lang="en-US" sz="2000" dirty="0"/>
              <a:t>USED guidance – question and answer</a:t>
            </a:r>
          </a:p>
          <a:p>
            <a:pPr lvl="1"/>
            <a:r>
              <a:rPr lang="en-US" sz="2000" dirty="0"/>
              <a:t>DESE resource guide – step-by-step guide</a:t>
            </a:r>
          </a:p>
          <a:p>
            <a:pPr lvl="1"/>
            <a:r>
              <a:rPr lang="en-US" sz="2000" dirty="0"/>
              <a:t>Sample offer of consultation to private schools</a:t>
            </a:r>
          </a:p>
          <a:p>
            <a:pPr lvl="1"/>
            <a:r>
              <a:rPr lang="en-US" sz="2000" dirty="0"/>
              <a:t>Suggested timelines related to equitable services</a:t>
            </a:r>
          </a:p>
          <a:p>
            <a:pPr lvl="1"/>
            <a:endParaRPr lang="en-US" sz="2000" dirty="0"/>
          </a:p>
          <a:p>
            <a:r>
              <a:rPr lang="en-US" dirty="0"/>
              <a:t>ESSA Ombudsman</a:t>
            </a:r>
          </a:p>
          <a:p>
            <a:pPr lvl="1"/>
            <a:r>
              <a:rPr lang="en-US" dirty="0"/>
              <a:t>Alex Lilley</a:t>
            </a:r>
          </a:p>
          <a:p>
            <a:pPr lvl="1"/>
            <a:r>
              <a:rPr lang="en-US" dirty="0">
                <a:hlinkClick r:id="rId3"/>
              </a:rPr>
              <a:t>ESEAequitableservices@mass.gov</a:t>
            </a:r>
            <a:endParaRPr lang="en-US" dirty="0"/>
          </a:p>
          <a:p>
            <a:pPr marL="457200" lvl="1" indent="0">
              <a:buNone/>
            </a:pPr>
            <a:endParaRPr lang="en-US" dirty="0"/>
          </a:p>
          <a:p>
            <a:r>
              <a:rPr lang="en-US" dirty="0"/>
              <a:t>ESSA statute</a:t>
            </a:r>
          </a:p>
          <a:p>
            <a:pPr lvl="1"/>
            <a:r>
              <a:rPr lang="en-US" dirty="0"/>
              <a:t>Title I, Sec. 1117(a)(3)(B) and Title VIII, Sec. 8501(a)(3)(B)…for all other Title programs</a:t>
            </a:r>
          </a:p>
        </p:txBody>
      </p:sp>
      <p:sp>
        <p:nvSpPr>
          <p:cNvPr id="3" name="Title 2">
            <a:extLst>
              <a:ext uri="{FF2B5EF4-FFF2-40B4-BE49-F238E27FC236}">
                <a16:creationId xmlns:a16="http://schemas.microsoft.com/office/drawing/2014/main" id="{D2354940-0587-477F-8254-4BDFEDFB8A8F}"/>
              </a:ext>
            </a:extLst>
          </p:cNvPr>
          <p:cNvSpPr>
            <a:spLocks noGrp="1"/>
          </p:cNvSpPr>
          <p:nvPr>
            <p:ph type="title"/>
          </p:nvPr>
        </p:nvSpPr>
        <p:spPr/>
        <p:txBody>
          <a:bodyPr/>
          <a:lstStyle/>
          <a:p>
            <a:r>
              <a:rPr lang="en-US" dirty="0"/>
              <a:t>Guidance and Resources</a:t>
            </a:r>
          </a:p>
        </p:txBody>
      </p:sp>
    </p:spTree>
    <p:extLst>
      <p:ext uri="{BB962C8B-B14F-4D97-AF65-F5344CB8AC3E}">
        <p14:creationId xmlns:p14="http://schemas.microsoft.com/office/powerpoint/2010/main" val="122839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8060-0B88-46C9-BE91-3BED76F3AC89}"/>
              </a:ext>
            </a:extLst>
          </p:cNvPr>
          <p:cNvSpPr>
            <a:spLocks noGrp="1"/>
          </p:cNvSpPr>
          <p:nvPr>
            <p:ph idx="1"/>
          </p:nvPr>
        </p:nvSpPr>
        <p:spPr/>
        <p:txBody>
          <a:bodyPr/>
          <a:lstStyle/>
          <a:p>
            <a:r>
              <a:rPr lang="en-US" dirty="0"/>
              <a:t>Outreach process and strategies: </a:t>
            </a:r>
          </a:p>
          <a:p>
            <a:pPr lvl="1"/>
            <a:r>
              <a:rPr lang="en-US" dirty="0"/>
              <a:t>Amy Mistrot, Newton Public Schools</a:t>
            </a:r>
          </a:p>
          <a:p>
            <a:pPr lvl="1"/>
            <a:endParaRPr lang="en-US" dirty="0"/>
          </a:p>
          <a:p>
            <a:r>
              <a:rPr lang="en-US" dirty="0"/>
              <a:t>Consultation process and services: </a:t>
            </a:r>
          </a:p>
          <a:p>
            <a:pPr lvl="1"/>
            <a:r>
              <a:rPr lang="en-US" dirty="0"/>
              <a:t>Siobhan Ryan, Fall River Public Schools</a:t>
            </a:r>
          </a:p>
          <a:p>
            <a:pPr lvl="1"/>
            <a:endParaRPr lang="en-US" dirty="0"/>
          </a:p>
          <a:p>
            <a:r>
              <a:rPr lang="en-US" dirty="0"/>
              <a:t>Monitoring/Site Visits – Title I: </a:t>
            </a:r>
          </a:p>
          <a:p>
            <a:pPr lvl="1"/>
            <a:r>
              <a:rPr lang="en-US" dirty="0"/>
              <a:t>Jenn Buel, Springfield Public Schools</a:t>
            </a:r>
          </a:p>
          <a:p>
            <a:endParaRPr lang="en-US" dirty="0"/>
          </a:p>
        </p:txBody>
      </p:sp>
      <p:sp>
        <p:nvSpPr>
          <p:cNvPr id="3" name="Title 2">
            <a:extLst>
              <a:ext uri="{FF2B5EF4-FFF2-40B4-BE49-F238E27FC236}">
                <a16:creationId xmlns:a16="http://schemas.microsoft.com/office/drawing/2014/main" id="{F98B8A51-D14B-4458-9529-63B4B02374E7}"/>
              </a:ext>
            </a:extLst>
          </p:cNvPr>
          <p:cNvSpPr>
            <a:spLocks noGrp="1"/>
          </p:cNvSpPr>
          <p:nvPr>
            <p:ph type="title"/>
          </p:nvPr>
        </p:nvSpPr>
        <p:spPr/>
        <p:txBody>
          <a:bodyPr/>
          <a:lstStyle/>
          <a:p>
            <a:r>
              <a:rPr lang="en-US" dirty="0"/>
              <a:t>Panel – How is this actually done?</a:t>
            </a:r>
          </a:p>
        </p:txBody>
      </p:sp>
    </p:spTree>
    <p:extLst>
      <p:ext uri="{BB962C8B-B14F-4D97-AF65-F5344CB8AC3E}">
        <p14:creationId xmlns:p14="http://schemas.microsoft.com/office/powerpoint/2010/main" val="276059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7801"/>
            <a:ext cx="7772400" cy="1470025"/>
          </a:xfrm>
        </p:spPr>
        <p:txBody>
          <a:bodyPr/>
          <a:lstStyle/>
          <a:p>
            <a:r>
              <a:rPr lang="en-US" dirty="0"/>
              <a:t>ESSA Private Share Outreach</a:t>
            </a:r>
          </a:p>
        </p:txBody>
      </p:sp>
      <p:sp>
        <p:nvSpPr>
          <p:cNvPr id="3" name="Subtitle 2"/>
          <p:cNvSpPr>
            <a:spLocks noGrp="1"/>
          </p:cNvSpPr>
          <p:nvPr>
            <p:ph type="subTitle" idx="1"/>
          </p:nvPr>
        </p:nvSpPr>
        <p:spPr>
          <a:xfrm>
            <a:off x="2895600" y="3200400"/>
            <a:ext cx="6400800" cy="2438400"/>
          </a:xfrm>
        </p:spPr>
        <p:txBody>
          <a:bodyPr>
            <a:normAutofit fontScale="92500" lnSpcReduction="20000"/>
          </a:bodyPr>
          <a:lstStyle/>
          <a:p>
            <a:r>
              <a:rPr lang="en-US" dirty="0">
                <a:solidFill>
                  <a:schemeClr val="tx1"/>
                </a:solidFill>
              </a:rPr>
              <a:t>DESE Federal Grants Conference 11/15/22</a:t>
            </a:r>
          </a:p>
          <a:p>
            <a:endParaRPr lang="en-US" dirty="0">
              <a:solidFill>
                <a:schemeClr val="tx1"/>
              </a:solidFill>
            </a:endParaRPr>
          </a:p>
          <a:p>
            <a:r>
              <a:rPr lang="en-US" sz="2100" dirty="0">
                <a:solidFill>
                  <a:schemeClr val="tx1"/>
                </a:solidFill>
              </a:rPr>
              <a:t>Amy </a:t>
            </a:r>
            <a:r>
              <a:rPr lang="en-US" sz="2100" dirty="0" err="1">
                <a:solidFill>
                  <a:schemeClr val="tx1"/>
                </a:solidFill>
              </a:rPr>
              <a:t>Mistrot</a:t>
            </a:r>
            <a:endParaRPr lang="en-US" sz="2100">
              <a:solidFill>
                <a:schemeClr val="tx1"/>
              </a:solidFill>
            </a:endParaRPr>
          </a:p>
          <a:p>
            <a:r>
              <a:rPr lang="en-US" sz="2100">
                <a:solidFill>
                  <a:schemeClr val="tx1"/>
                </a:solidFill>
              </a:rPr>
              <a:t>Director </a:t>
            </a:r>
            <a:r>
              <a:rPr lang="en-US" sz="2100" dirty="0">
                <a:solidFill>
                  <a:schemeClr val="tx1"/>
                </a:solidFill>
              </a:rPr>
              <a:t>of Business Operations</a:t>
            </a:r>
          </a:p>
          <a:p>
            <a:r>
              <a:rPr lang="en-US" sz="2100" dirty="0">
                <a:solidFill>
                  <a:schemeClr val="tx1"/>
                </a:solidFill>
              </a:rPr>
              <a:t>Newton Public Schools</a:t>
            </a:r>
          </a:p>
          <a:p>
            <a:r>
              <a:rPr lang="en-US" sz="2100" dirty="0">
                <a:solidFill>
                  <a:schemeClr val="tx1"/>
                </a:solidFill>
              </a:rPr>
              <a:t>mistrota@newton.k12.ma.us</a:t>
            </a:r>
          </a:p>
          <a:p>
            <a:endParaRPr lang="en-US" dirty="0">
              <a:solidFill>
                <a:schemeClr val="tx1"/>
              </a:solidFill>
            </a:endParaRPr>
          </a:p>
        </p:txBody>
      </p:sp>
    </p:spTree>
    <p:extLst>
      <p:ext uri="{BB962C8B-B14F-4D97-AF65-F5344CB8AC3E}">
        <p14:creationId xmlns:p14="http://schemas.microsoft.com/office/powerpoint/2010/main" val="186807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Differentiated Outreach</a:t>
            </a:r>
          </a:p>
        </p:txBody>
      </p:sp>
      <p:sp>
        <p:nvSpPr>
          <p:cNvPr id="3" name="Content Placeholder 2"/>
          <p:cNvSpPr>
            <a:spLocks noGrp="1"/>
          </p:cNvSpPr>
          <p:nvPr>
            <p:ph idx="1"/>
          </p:nvPr>
        </p:nvSpPr>
        <p:spPr/>
        <p:txBody>
          <a:bodyPr/>
          <a:lstStyle/>
          <a:p>
            <a:r>
              <a:rPr lang="en-US" dirty="0"/>
              <a:t>Title I and Titles II, III, and IV require slightly different outreach due to the nature of the funding.</a:t>
            </a:r>
          </a:p>
          <a:p>
            <a:pPr marL="0" indent="0">
              <a:buNone/>
            </a:pPr>
            <a:endParaRPr lang="en-US" dirty="0"/>
          </a:p>
          <a:p>
            <a:r>
              <a:rPr lang="en-US" dirty="0"/>
              <a:t>Develop a strategy for Title I outreach and Titles II, III, and IV outreach based upon the grant requirements.</a:t>
            </a:r>
          </a:p>
        </p:txBody>
      </p:sp>
    </p:spTree>
    <p:extLst>
      <p:ext uri="{BB962C8B-B14F-4D97-AF65-F5344CB8AC3E}">
        <p14:creationId xmlns:p14="http://schemas.microsoft.com/office/powerpoint/2010/main" val="79014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 the Applicable Schools to Contact -</a:t>
            </a:r>
            <a:br>
              <a:rPr lang="en-US" sz="3200" dirty="0"/>
            </a:br>
            <a:r>
              <a:rPr lang="en-US" sz="3200" dirty="0"/>
              <a:t>Title I </a:t>
            </a:r>
          </a:p>
        </p:txBody>
      </p:sp>
      <p:sp>
        <p:nvSpPr>
          <p:cNvPr id="3" name="Content Placeholder 2"/>
          <p:cNvSpPr>
            <a:spLocks noGrp="1"/>
          </p:cNvSpPr>
          <p:nvPr>
            <p:ph idx="1"/>
          </p:nvPr>
        </p:nvSpPr>
        <p:spPr>
          <a:xfrm>
            <a:off x="1981200" y="1600200"/>
            <a:ext cx="8229600" cy="4724400"/>
          </a:xfrm>
        </p:spPr>
        <p:txBody>
          <a:bodyPr>
            <a:normAutofit fontScale="77500" lnSpcReduction="20000"/>
          </a:bodyPr>
          <a:lstStyle/>
          <a:p>
            <a:pPr marL="0" indent="0">
              <a:buNone/>
            </a:pPr>
            <a:r>
              <a:rPr lang="en-US" u="sng" dirty="0"/>
              <a:t>Title I</a:t>
            </a:r>
          </a:p>
          <a:p>
            <a:r>
              <a:rPr lang="en-US" dirty="0"/>
              <a:t>Title I funds (in the form of services and materials) follow the LEA’s eligible students to the private schools that they attend – both inside and outside the LEA’s municipal boundaries. </a:t>
            </a:r>
          </a:p>
          <a:p>
            <a:endParaRPr lang="en-US" sz="2100" dirty="0"/>
          </a:p>
          <a:p>
            <a:r>
              <a:rPr lang="en-US" dirty="0"/>
              <a:t>The School Attending Children (SAC) Report is the best source to start this outreach.  SAC Report is due to DESE annually at the end of February.</a:t>
            </a:r>
          </a:p>
          <a:p>
            <a:endParaRPr lang="en-US" sz="1900" dirty="0"/>
          </a:p>
          <a:p>
            <a:r>
              <a:rPr lang="en-US" dirty="0"/>
              <a:t>Identify the Data Administrator or the person responsible for annually gathering this data for your district to access this list, including the reported names of the students who attend each school.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7550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Title I – Outreach</a:t>
            </a:r>
          </a:p>
        </p:txBody>
      </p:sp>
      <p:sp>
        <p:nvSpPr>
          <p:cNvPr id="3" name="Content Placeholder 2"/>
          <p:cNvSpPr>
            <a:spLocks noGrp="1"/>
          </p:cNvSpPr>
          <p:nvPr>
            <p:ph idx="1"/>
          </p:nvPr>
        </p:nvSpPr>
        <p:spPr>
          <a:xfrm>
            <a:off x="1981200" y="1600200"/>
            <a:ext cx="8229600" cy="4724400"/>
          </a:xfrm>
        </p:spPr>
        <p:txBody>
          <a:bodyPr>
            <a:normAutofit fontScale="92500" lnSpcReduction="20000"/>
          </a:bodyPr>
          <a:lstStyle/>
          <a:p>
            <a:r>
              <a:rPr lang="en-US" sz="3000" dirty="0"/>
              <a:t>Outreach is only to those private schools that enroll your resident students who would have attended a Title I school in your district (Title I-eligible students).</a:t>
            </a:r>
          </a:p>
          <a:p>
            <a:endParaRPr lang="en-US" sz="3000" dirty="0"/>
          </a:p>
          <a:p>
            <a:r>
              <a:rPr lang="en-US" sz="3000" dirty="0"/>
              <a:t>The funds follow the students who would have attended the LEA school/s identified as Title I (TA or SW) schools for the fiscal year of the grant funds.</a:t>
            </a:r>
          </a:p>
          <a:p>
            <a:endParaRPr lang="en-US" sz="3000" dirty="0"/>
          </a:p>
          <a:p>
            <a:r>
              <a:rPr lang="en-US" sz="3000" dirty="0"/>
              <a:t>Your Data Administrator can cross reference the students’ home addresses to know if they would have attended a district Title I school had they attended public school in your district</a:t>
            </a:r>
            <a:r>
              <a:rPr lang="en-US" dirty="0"/>
              <a:t>.</a:t>
            </a:r>
          </a:p>
        </p:txBody>
      </p:sp>
    </p:spTree>
    <p:extLst>
      <p:ext uri="{BB962C8B-B14F-4D97-AF65-F5344CB8AC3E}">
        <p14:creationId xmlns:p14="http://schemas.microsoft.com/office/powerpoint/2010/main" val="91519152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8D0BCAEB-BC9D-4351-BBF4-C9C4925DC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34A98-F106-45CE-8E8A-DD686612E616}">
  <ds:schemaRefs>
    <ds:schemaRef ds:uri="http://purl.org/dc/elements/1.1/"/>
    <ds:schemaRef ds:uri="http://schemas.openxmlformats.org/package/2006/metadata/core-properties"/>
    <ds:schemaRef ds:uri="http://purl.org/dc/terms/"/>
    <ds:schemaRef ds:uri="46f7fc10-315f-4884-8231-57a9c90b9c56"/>
    <ds:schemaRef ds:uri="http://schemas.microsoft.com/office/2006/documentManagement/types"/>
    <ds:schemaRef ds:uri="http://purl.org/dc/dcmitype/"/>
    <ds:schemaRef ds:uri="http://schemas.microsoft.com/office/2006/metadata/properties"/>
    <ds:schemaRef ds:uri="http://schemas.microsoft.com/office/infopath/2007/PartnerControls"/>
    <ds:schemaRef ds:uri="67cbf261-e971-4a38-83b4-d85e273e70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178</TotalTime>
  <Words>2929</Words>
  <Application>Microsoft Office PowerPoint</Application>
  <PresentationFormat>Widescreen</PresentationFormat>
  <Paragraphs>555</Paragraphs>
  <Slides>31</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Arial</vt:lpstr>
      <vt:lpstr>Calibri</vt:lpstr>
      <vt:lpstr>Century Gothic</vt:lpstr>
      <vt:lpstr>Franklin Gothic Book</vt:lpstr>
      <vt:lpstr>Perpetua</vt:lpstr>
      <vt:lpstr>Times New Roman</vt:lpstr>
      <vt:lpstr>Wingdings</vt:lpstr>
      <vt:lpstr>Wingdings 2</vt:lpstr>
      <vt:lpstr>Office Theme</vt:lpstr>
      <vt:lpstr>1_Office Theme</vt:lpstr>
      <vt:lpstr>Equity</vt:lpstr>
      <vt:lpstr>Class open house presentation</vt:lpstr>
      <vt:lpstr>Equitable Services to Private Schools under ESSA</vt:lpstr>
      <vt:lpstr>ESSA Equitable Services: Six Key Points</vt:lpstr>
      <vt:lpstr>ESSA Equitable Services: Six Key Points</vt:lpstr>
      <vt:lpstr>Guidance and Resources</vt:lpstr>
      <vt:lpstr>Panel – How is this actually done?</vt:lpstr>
      <vt:lpstr>ESSA Private Share Outreach</vt:lpstr>
      <vt:lpstr>Plan Differentiated Outreach</vt:lpstr>
      <vt:lpstr>Identify the Applicable Schools to Contact - Title I </vt:lpstr>
      <vt:lpstr>Title I – Outreach</vt:lpstr>
      <vt:lpstr>Identify the Applicable Schools to Contact - Title II, III, and IV</vt:lpstr>
      <vt:lpstr>Identify a Contact for Each School</vt:lpstr>
      <vt:lpstr>Plan Your Outreach Strategy</vt:lpstr>
      <vt:lpstr>Title I Email </vt:lpstr>
      <vt:lpstr>Titles II, III, and IV Email</vt:lpstr>
      <vt:lpstr>Record of Response</vt:lpstr>
      <vt:lpstr>Outreach Response Tracking</vt:lpstr>
      <vt:lpstr>Fall River Public Schools  Federal Program</vt:lpstr>
      <vt:lpstr>Fall River Private Schools</vt:lpstr>
      <vt:lpstr>Timeline of Outreach</vt:lpstr>
      <vt:lpstr>Income Eligibility Form</vt:lpstr>
      <vt:lpstr>Other Forms </vt:lpstr>
      <vt:lpstr>Annual Consultation</vt:lpstr>
      <vt:lpstr>Sample Agenda</vt:lpstr>
      <vt:lpstr>Types of Services </vt:lpstr>
      <vt:lpstr>Title IIA Services</vt:lpstr>
      <vt:lpstr>ESSA Equitable Services  Site Visits/Monitoring</vt:lpstr>
      <vt:lpstr>Springfield’s Equitable Services Under ESSA - Site Visits/Monitoring</vt:lpstr>
      <vt:lpstr>Springfield’s ESSA Equitable Services – Site Visits/Monitoring</vt:lpstr>
      <vt:lpstr>Springfield’s ESSA Equitable Services  Site Visits/Monitoring</vt:lpstr>
      <vt:lpstr>Springfield’s ESSA Equitable Services – Site Visits/Monitoring</vt:lpstr>
      <vt:lpstr>Springfield’s ESSA Equitable Services – Site Visits/Monitoring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Services to Private Schools under ESSA</dc:title>
  <dc:creator>DESE</dc:creator>
  <cp:lastModifiedBy>Zou, Dong (EOE)</cp:lastModifiedBy>
  <cp:revision>4</cp:revision>
  <dcterms:created xsi:type="dcterms:W3CDTF">2022-10-11T20:32:22Z</dcterms:created>
  <dcterms:modified xsi:type="dcterms:W3CDTF">2022-11-09T18:34:36Z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