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7" r:id="rId5"/>
    <p:sldId id="291" r:id="rId6"/>
    <p:sldId id="292" r:id="rId7"/>
    <p:sldId id="296" r:id="rId8"/>
    <p:sldId id="290" r:id="rId9"/>
    <p:sldId id="293" r:id="rId10"/>
    <p:sldId id="289" r:id="rId11"/>
    <p:sldId id="294" r:id="rId12"/>
    <p:sldId id="295" r:id="rId13"/>
    <p:sldId id="282" r:id="rId14"/>
    <p:sldId id="283" r:id="rId15"/>
    <p:sldId id="284" r:id="rId16"/>
    <p:sldId id="285" r:id="rId17"/>
    <p:sldId id="286" r:id="rId18"/>
    <p:sldId id="287" r:id="rId19"/>
    <p:sldId id="288" r:id="rId20"/>
    <p:sldId id="298" r:id="rId21"/>
    <p:sldId id="297" r:id="rId2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91"/>
            <p14:sldId id="292"/>
            <p14:sldId id="296"/>
            <p14:sldId id="290"/>
            <p14:sldId id="293"/>
            <p14:sldId id="289"/>
            <p14:sldId id="294"/>
            <p14:sldId id="295"/>
            <p14:sldId id="282"/>
            <p14:sldId id="283"/>
            <p14:sldId id="284"/>
            <p14:sldId id="285"/>
            <p14:sldId id="286"/>
            <p14:sldId id="287"/>
            <p14:sldId id="288"/>
            <p14:sldId id="298"/>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p:cViewPr varScale="1">
        <p:scale>
          <a:sx n="55" d="100"/>
          <a:sy n="55" d="100"/>
        </p:scale>
        <p:origin x="102" y="348"/>
      </p:cViewPr>
      <p:guideLst>
        <p:guide orient="horz" pos="2160"/>
        <p:guide pos="3840"/>
      </p:guideLst>
    </p:cSldViewPr>
  </p:slideViewPr>
  <p:outlineViewPr>
    <p:cViewPr>
      <p:scale>
        <a:sx n="33" d="100"/>
        <a:sy n="33" d="100"/>
      </p:scale>
      <p:origin x="0" y="-21408"/>
    </p:cViewPr>
  </p:outlineViewPr>
  <p:notesTextViewPr>
    <p:cViewPr>
      <p:scale>
        <a:sx n="1" d="1"/>
        <a:sy n="1" d="1"/>
      </p:scale>
      <p:origin x="0" y="0"/>
    </p:cViewPr>
  </p:notesTextViewPr>
  <p:notesViewPr>
    <p:cSldViewPr snapToGrid="0">
      <p:cViewPr varScale="1">
        <p:scale>
          <a:sx n="57" d="100"/>
          <a:sy n="57" d="100"/>
        </p:scale>
        <p:origin x="2059"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5" name="Title 4"/>
          <p:cNvSpPr>
            <a:spLocks noGrp="1"/>
          </p:cNvSpPr>
          <p:nvPr>
            <p:ph type="title"/>
          </p:nvPr>
        </p:nvSpPr>
        <p:spPr>
          <a:xfrm>
            <a:off x="838200" y="365126"/>
            <a:ext cx="10515600" cy="638632"/>
          </a:xfrm>
        </p:spPr>
        <p:txBody>
          <a:bodyPr/>
          <a:lstStyle/>
          <a:p>
            <a:r>
              <a:rPr lang="en-US" dirty="0"/>
              <a:t>Click to edit Master title style</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11/9/2022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4400" dirty="0"/>
              <a:t>Grant Management:</a:t>
            </a:r>
            <a:endParaRPr lang="en-US" sz="4400" dirty="0"/>
          </a:p>
        </p:txBody>
      </p:sp>
      <p:sp>
        <p:nvSpPr>
          <p:cNvPr id="3" name="Subtitle 2"/>
          <p:cNvSpPr>
            <a:spLocks noGrp="1"/>
          </p:cNvSpPr>
          <p:nvPr>
            <p:ph type="subTitle" idx="1"/>
          </p:nvPr>
        </p:nvSpPr>
        <p:spPr>
          <a:xfrm>
            <a:off x="5417389" y="3400023"/>
            <a:ext cx="6659592" cy="1077086"/>
          </a:xfrm>
        </p:spPr>
        <p:txBody>
          <a:bodyPr/>
          <a:lstStyle/>
          <a:p>
            <a:r>
              <a:rPr lang="en-US" altLang="zh-CN" sz="3600" dirty="0"/>
              <a:t>Rules of the Road</a:t>
            </a:r>
            <a:endParaRPr lang="zh-CN" altLang="en-US" sz="3600" dirty="0"/>
          </a:p>
        </p:txBody>
      </p:sp>
      <p:sp>
        <p:nvSpPr>
          <p:cNvPr id="4" name="TextBox 3"/>
          <p:cNvSpPr txBox="1"/>
          <p:nvPr/>
        </p:nvSpPr>
        <p:spPr>
          <a:xfrm>
            <a:off x="3951514" y="5690507"/>
            <a:ext cx="4286251" cy="1200329"/>
          </a:xfrm>
          <a:prstGeom prst="rect">
            <a:avLst/>
          </a:prstGeom>
          <a:solidFill>
            <a:schemeClr val="bg1"/>
          </a:solidFill>
        </p:spPr>
        <p:txBody>
          <a:bodyPr wrap="square" rtlCol="0">
            <a:spAutoFit/>
          </a:bodyPr>
          <a:lstStyle/>
          <a:p>
            <a:endParaRPr lang="en-US" dirty="0"/>
          </a:p>
          <a:p>
            <a:pPr algn="ctr"/>
            <a:r>
              <a:rPr lang="en-US" i="1" dirty="0"/>
              <a:t>Andrew O’Leary </a:t>
            </a:r>
          </a:p>
          <a:p>
            <a:pPr algn="ctr"/>
            <a:r>
              <a:rPr lang="en-US" i="1" dirty="0"/>
              <a:t>New Bedford Public Schools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a:t> A grant is a contract agreement with a funder, headed by a grant manager who is responsible for all documentation, monitoring and reporting- from submission, through implementation, with grants auditable for several years beyond the close date </a:t>
            </a:r>
          </a:p>
          <a:p>
            <a:endParaRPr lang="en-US"/>
          </a:p>
          <a:p>
            <a:r>
              <a:rPr lang="en-US"/>
              <a:t>Submit all grant proposals, amendment requests and NBPS “Service Transfers Requests” to the Business Office for review (before taking them to the Superintendent’s Office and copying the Fiscal Office)</a:t>
            </a:r>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7" name="Title 6" hidden="1"/>
          <p:cNvSpPr>
            <a:spLocks noGrp="1"/>
          </p:cNvSpPr>
          <p:nvPr>
            <p:ph type="title"/>
          </p:nvPr>
        </p:nvSpPr>
        <p:spPr/>
        <p:txBody>
          <a:bodyPr/>
          <a:lstStyle/>
          <a:p>
            <a:r>
              <a:rPr lang="en-US" dirty="0"/>
              <a:t>Grant Management: Rules of the Road</a:t>
            </a:r>
          </a:p>
        </p:txBody>
      </p:sp>
      <p:sp>
        <p:nvSpPr>
          <p:cNvPr id="3" name="Rectangle 2"/>
          <p:cNvSpPr/>
          <p:nvPr/>
        </p:nvSpPr>
        <p:spPr>
          <a:xfrm>
            <a:off x="840920" y="436740"/>
            <a:ext cx="7208375" cy="553998"/>
          </a:xfrm>
          <a:prstGeom prst="rect">
            <a:avLst/>
          </a:prstGeom>
        </p:spPr>
        <p:txBody>
          <a:bodyPr wrap="square">
            <a:spAutoFit/>
          </a:bodyPr>
          <a:lstStyle/>
          <a:p>
            <a:r>
              <a:rPr lang="en-US" sz="3000" dirty="0">
                <a:solidFill>
                  <a:schemeClr val="bg1"/>
                </a:solidFill>
                <a:latin typeface="+mj-lt"/>
              </a:rPr>
              <a:t>Grant Management: Rules of the Road</a:t>
            </a:r>
            <a:endParaRPr lang="en-US" sz="3000" dirty="0">
              <a:latin typeface="+mj-lt"/>
            </a:endParaRP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395864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t>All awarded grants must have a formal payment notice/approval letter that lists start date, end date, funding amount and payment or reimbursement structure. “Project Duration Periods” must be strictly adhered to. (Example: You cannot pre-pay for summer camp from a June ending grant.)</a:t>
            </a:r>
          </a:p>
          <a:p>
            <a:pPr marL="0" indent="0">
              <a:buNone/>
            </a:pPr>
            <a:endParaRPr lang="en-US" sz="600" dirty="0"/>
          </a:p>
          <a:p>
            <a:r>
              <a:rPr lang="en-US" sz="2800" dirty="0"/>
              <a:t>Supply orders or vendor services shall not commence until NBPS PO# is issued. Without an approved PO the contract is not legally valid under MGL and vendor runs the risk of nonpayment. (Do not sign contracts. Contracts that bind the district to legal obligations can only be signed by School Committee, Superintendent, Business Manager or Mayor). </a:t>
            </a:r>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5" name="Title 4"/>
          <p:cNvSpPr>
            <a:spLocks noGrp="1"/>
          </p:cNvSpPr>
          <p:nvPr>
            <p:ph type="title"/>
          </p:nvPr>
        </p:nvSpPr>
        <p:spPr/>
        <p:txBody>
          <a:bodyPr/>
          <a:lstStyle/>
          <a:p>
            <a:r>
              <a:rPr lang="en-US" dirty="0">
                <a:solidFill>
                  <a:schemeClr val="bg1"/>
                </a:solidFill>
              </a:rPr>
              <a:t>Grant Management: Rules of the Road</a:t>
            </a: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219690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67743" y="1326524"/>
            <a:ext cx="11370972" cy="4953625"/>
          </a:xfrm>
        </p:spPr>
        <p:txBody>
          <a:bodyPr/>
          <a:lstStyle/>
          <a:p>
            <a:r>
              <a:rPr lang="en-US" sz="3000" dirty="0"/>
              <a:t>Fiscal will reject or hold requisitions and orders that do not meet 30B procurement rules. Payment to personnel will strictly follow NBPS personnel contracts and require full pre-approval and require full pre-approval and administrative sign off. </a:t>
            </a:r>
          </a:p>
          <a:p>
            <a:pPr marL="0" indent="0">
              <a:buNone/>
            </a:pPr>
            <a:endParaRPr lang="en-US" sz="1400" dirty="0"/>
          </a:p>
          <a:p>
            <a:r>
              <a:rPr lang="en-US" sz="3000" dirty="0"/>
              <a:t>Grant manager maintains easily accessible files that track all fiscal and programmatic activities. Where assigned to a grant fund, a grant clerk should regularly monitor expenditures by overall fund, by line, by PO and by vendor, reporting to grant manager when spending milestones are reached or when concerns anise.  </a:t>
            </a:r>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5" name="Title 4"/>
          <p:cNvSpPr>
            <a:spLocks noGrp="1"/>
          </p:cNvSpPr>
          <p:nvPr>
            <p:ph type="title"/>
          </p:nvPr>
        </p:nvSpPr>
        <p:spPr/>
        <p:txBody>
          <a:bodyPr/>
          <a:lstStyle/>
          <a:p>
            <a:r>
              <a:rPr lang="en-US" dirty="0">
                <a:solidFill>
                  <a:schemeClr val="bg1"/>
                </a:solidFill>
              </a:rPr>
              <a:t>Grant Management: Rules of the Road</a:t>
            </a: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239370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67743" y="1159329"/>
            <a:ext cx="11370972" cy="5120820"/>
          </a:xfrm>
        </p:spPr>
        <p:txBody>
          <a:bodyPr/>
          <a:lstStyle/>
          <a:p>
            <a:pPr marL="285750" indent="-285750"/>
            <a:r>
              <a:rPr lang="en-US" sz="2500" dirty="0"/>
              <a:t>Line item adjustments: For MADESE funds: You may expand/increase a line by 10% (</a:t>
            </a:r>
            <a:r>
              <a:rPr lang="en-US" sz="2500" b="1" dirty="0"/>
              <a:t>NOT TO EXCEED $10,000</a:t>
            </a:r>
            <a:r>
              <a:rPr lang="en-US" sz="2500" dirty="0"/>
              <a:t>) without a formal amendment to MADESE </a:t>
            </a:r>
            <a:r>
              <a:rPr lang="en-US" sz="2500" i="1" dirty="0"/>
              <a:t>if you have available funding in other lines to offset the increase</a:t>
            </a:r>
            <a:r>
              <a:rPr lang="en-US" sz="2500" dirty="0"/>
              <a:t>. </a:t>
            </a:r>
          </a:p>
          <a:p>
            <a:pPr marL="1200150" lvl="2" indent="-285750"/>
            <a:r>
              <a:rPr lang="en-US" sz="2500" dirty="0"/>
              <a:t>If you need to expand a line by more than 10% you must do an amendment request to MADESE.</a:t>
            </a:r>
          </a:p>
          <a:p>
            <a:pPr marL="1200150" lvl="2" indent="-285750"/>
            <a:r>
              <a:rPr lang="en-US" sz="2500" dirty="0"/>
              <a:t>Rules for other funders vary. Call the Fiscal or Business Office for specifics.</a:t>
            </a:r>
          </a:p>
          <a:p>
            <a:pPr marL="914400" lvl="2" indent="0">
              <a:buNone/>
            </a:pPr>
            <a:endParaRPr lang="en-US" sz="500" dirty="0"/>
          </a:p>
          <a:p>
            <a:pPr marL="285750" indent="-285750"/>
            <a:r>
              <a:rPr lang="en-US" sz="2500" dirty="0"/>
              <a:t>All grant paid staff should be aware of their position’s funding status and certify twice per year as grant paid employees, knowing the end date of their fund, at which point their position is eliminated entirely or eliminated contingent on re-approval of grant fund. Grant manager is responsible for notifying staff of status, semi-annual certification and funding end dates. </a:t>
            </a:r>
          </a:p>
          <a:p>
            <a:pPr marL="1200150" lvl="2" indent="-285750">
              <a:buFont typeface="Arial" panose="020B0604020202020204" pitchFamily="34" charset="0"/>
              <a:buChar char="•"/>
            </a:pPr>
            <a:endParaRPr lang="en-US" dirty="0"/>
          </a:p>
          <a:p>
            <a:pPr marL="914400" lvl="2"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5" name="Title 4"/>
          <p:cNvSpPr>
            <a:spLocks noGrp="1"/>
          </p:cNvSpPr>
          <p:nvPr>
            <p:ph type="title"/>
          </p:nvPr>
        </p:nvSpPr>
        <p:spPr/>
        <p:txBody>
          <a:bodyPr/>
          <a:lstStyle/>
          <a:p>
            <a:r>
              <a:rPr lang="en-US" dirty="0">
                <a:solidFill>
                  <a:schemeClr val="bg1"/>
                </a:solidFill>
              </a:rPr>
              <a:t>Grant Management: Rules of the Road</a:t>
            </a: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231745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285750" indent="-285750"/>
            <a:r>
              <a:rPr lang="en-US" sz="3000" dirty="0"/>
              <a:t>June 30</a:t>
            </a:r>
            <a:r>
              <a:rPr lang="en-US" sz="3000" baseline="30000" dirty="0"/>
              <a:t>th</a:t>
            </a:r>
            <a:r>
              <a:rPr lang="en-US" sz="3000" dirty="0"/>
              <a:t> is the end of the Fiscal Year date City Hall temporarily stops/closes all fiscal activity, </a:t>
            </a:r>
            <a:r>
              <a:rPr lang="en-US" sz="3000" i="1" dirty="0"/>
              <a:t>regardless of your project duration period. </a:t>
            </a:r>
            <a:r>
              <a:rPr lang="en-US" sz="3000" dirty="0"/>
              <a:t>Any outstanding requisitions are cancelled as of that date. Service Transfer Requests done after June 30</a:t>
            </a:r>
            <a:r>
              <a:rPr lang="en-US" sz="3000" baseline="30000" dirty="0"/>
              <a:t>th</a:t>
            </a:r>
            <a:r>
              <a:rPr lang="en-US" sz="3000" dirty="0"/>
              <a:t> for activities that took place prior to June 30</a:t>
            </a:r>
            <a:r>
              <a:rPr lang="en-US" sz="3000" baseline="30000" dirty="0"/>
              <a:t>th</a:t>
            </a:r>
            <a:r>
              <a:rPr lang="en-US" sz="3000" dirty="0"/>
              <a:t> will not be honored. After that date </a:t>
            </a:r>
            <a:r>
              <a:rPr lang="en-US" sz="3000" b="1" i="1" dirty="0"/>
              <a:t>no </a:t>
            </a:r>
            <a:r>
              <a:rPr lang="en-US" sz="3000" dirty="0"/>
              <a:t>invoices/bills for activities prior to that date can be processed. </a:t>
            </a:r>
          </a:p>
          <a:p>
            <a:pPr marL="0" indent="0">
              <a:buNone/>
            </a:pPr>
            <a:r>
              <a:rPr lang="en-US" sz="3000" dirty="0"/>
              <a:t>	Example: If a consultant provides a workshop or service 	late in June and invoices you in July, he or she cannot be 	paid. Requisition activity does not resume until mid-July. </a:t>
            </a:r>
            <a:endParaRPr lang="en-US" sz="3000" b="1" i="1"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5" name="Title 4"/>
          <p:cNvSpPr>
            <a:spLocks noGrp="1"/>
          </p:cNvSpPr>
          <p:nvPr>
            <p:ph type="title"/>
          </p:nvPr>
        </p:nvSpPr>
        <p:spPr/>
        <p:txBody>
          <a:bodyPr/>
          <a:lstStyle/>
          <a:p>
            <a:r>
              <a:rPr lang="en-US" dirty="0">
                <a:solidFill>
                  <a:schemeClr val="bg1"/>
                </a:solidFill>
              </a:rPr>
              <a:t>Grant Management: Rules of the Road</a:t>
            </a: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85229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285750" indent="-285750"/>
            <a:r>
              <a:rPr lang="en-US" sz="2800" b="1" dirty="0"/>
              <a:t>Deadlines:</a:t>
            </a:r>
          </a:p>
          <a:p>
            <a:pPr marL="742950" lvl="1" indent="-285750">
              <a:buFont typeface="Arial" panose="020B0604020202020204" pitchFamily="34" charset="0"/>
              <a:buChar char="•"/>
            </a:pPr>
            <a:r>
              <a:rPr lang="en-US" dirty="0"/>
              <a:t>Service transfer Requests- </a:t>
            </a:r>
            <a:r>
              <a:rPr lang="en-US" u="sng" dirty="0"/>
              <a:t>April 2</a:t>
            </a:r>
            <a:r>
              <a:rPr lang="en-US" u="sng" baseline="30000" dirty="0"/>
              <a:t>nd</a:t>
            </a:r>
            <a:r>
              <a:rPr lang="en-US" dirty="0"/>
              <a:t>, for any expense known to you now &amp; ASAP after that for anything that is unanticipated. However, any late Service Transfer Requests must be discussed with Federal Director first and will also need to be signed by the Superintendent. </a:t>
            </a:r>
          </a:p>
          <a:p>
            <a:pPr marL="457200" lvl="1" indent="0">
              <a:buNone/>
            </a:pPr>
            <a:endParaRPr lang="en-US" sz="800" dirty="0"/>
          </a:p>
          <a:p>
            <a:pPr marL="742950" lvl="1" indent="-285750">
              <a:buFont typeface="Arial" panose="020B0604020202020204" pitchFamily="34" charset="0"/>
              <a:buChar char="•"/>
            </a:pPr>
            <a:r>
              <a:rPr lang="en-US" dirty="0"/>
              <a:t>MADESE </a:t>
            </a:r>
            <a:r>
              <a:rPr lang="en-US" i="1" dirty="0"/>
              <a:t>Amendments &amp; Supplies Requisitions</a:t>
            </a:r>
            <a:r>
              <a:rPr lang="en-US" dirty="0"/>
              <a:t>: </a:t>
            </a:r>
          </a:p>
          <a:p>
            <a:pPr marL="457200" lvl="1" indent="0">
              <a:buNone/>
            </a:pPr>
            <a:r>
              <a:rPr lang="en-US" dirty="0"/>
              <a:t>		</a:t>
            </a:r>
            <a:r>
              <a:rPr lang="en-US" u="sng" dirty="0"/>
              <a:t>April 30</a:t>
            </a:r>
            <a:r>
              <a:rPr lang="en-US" u="sng" baseline="30000" dirty="0"/>
              <a:t>th</a:t>
            </a:r>
            <a:r>
              <a:rPr lang="en-US" dirty="0"/>
              <a:t> for all </a:t>
            </a:r>
            <a:r>
              <a:rPr lang="en-US" b="1" dirty="0"/>
              <a:t>June ending </a:t>
            </a:r>
            <a:r>
              <a:rPr lang="en-US" dirty="0"/>
              <a:t>grants. </a:t>
            </a:r>
          </a:p>
          <a:p>
            <a:pPr marL="742950" lvl="1" indent="-285750">
              <a:buFont typeface="Arial" panose="020B0604020202020204" pitchFamily="34" charset="0"/>
              <a:buChar char="•"/>
            </a:pPr>
            <a:r>
              <a:rPr lang="en-US" dirty="0"/>
              <a:t>MADESE </a:t>
            </a:r>
            <a:r>
              <a:rPr lang="en-US" i="1" dirty="0"/>
              <a:t>Amendments &amp; Supplies Requisitions</a:t>
            </a:r>
            <a:r>
              <a:rPr lang="en-US" dirty="0"/>
              <a:t>: </a:t>
            </a:r>
          </a:p>
          <a:p>
            <a:pPr marL="457200" lvl="1" indent="0">
              <a:buNone/>
            </a:pPr>
            <a:r>
              <a:rPr lang="en-US" dirty="0"/>
              <a:t>		</a:t>
            </a:r>
            <a:r>
              <a:rPr lang="en-US" u="sng" dirty="0"/>
              <a:t>May 31</a:t>
            </a:r>
            <a:r>
              <a:rPr lang="en-US" u="sng" baseline="30000" dirty="0"/>
              <a:t>st</a:t>
            </a:r>
            <a:r>
              <a:rPr lang="en-US" dirty="0"/>
              <a:t> for all </a:t>
            </a:r>
            <a:r>
              <a:rPr lang="en-US" b="1" dirty="0"/>
              <a:t>August ending </a:t>
            </a:r>
            <a:r>
              <a:rPr lang="en-US" dirty="0"/>
              <a:t>grants. </a:t>
            </a:r>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5" name="Title 4"/>
          <p:cNvSpPr>
            <a:spLocks noGrp="1"/>
          </p:cNvSpPr>
          <p:nvPr>
            <p:ph type="title"/>
          </p:nvPr>
        </p:nvSpPr>
        <p:spPr/>
        <p:txBody>
          <a:bodyPr/>
          <a:lstStyle/>
          <a:p>
            <a:r>
              <a:rPr lang="en-US" dirty="0">
                <a:solidFill>
                  <a:schemeClr val="bg1"/>
                </a:solidFill>
              </a:rPr>
              <a:t>Grant Management: Rules of the Road</a:t>
            </a: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116550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81742" y="1230403"/>
            <a:ext cx="10311493" cy="5049746"/>
          </a:xfrm>
        </p:spPr>
        <p:txBody>
          <a:bodyPr/>
          <a:lstStyle/>
          <a:p>
            <a:pPr marL="0" indent="0">
              <a:buNone/>
            </a:pPr>
            <a:r>
              <a:rPr lang="en-US" sz="2800" dirty="0"/>
              <a:t>Andrew  O’Leary</a:t>
            </a:r>
          </a:p>
          <a:p>
            <a:pPr marL="0" indent="0">
              <a:buNone/>
            </a:pPr>
            <a:r>
              <a:rPr lang="en-US" sz="2400" dirty="0"/>
              <a:t>Assistant Superintendent of Operations &amp; Finance x14200</a:t>
            </a:r>
          </a:p>
          <a:p>
            <a:pPr marL="0" indent="0">
              <a:buNone/>
            </a:pPr>
            <a:endParaRPr lang="en-US" sz="1000" dirty="0"/>
          </a:p>
          <a:p>
            <a:pPr marL="0" indent="0">
              <a:buNone/>
            </a:pPr>
            <a:r>
              <a:rPr lang="en-US" sz="2800" dirty="0"/>
              <a:t>Fiscal and Grants Audit Office</a:t>
            </a:r>
          </a:p>
          <a:p>
            <a:pPr lvl="1"/>
            <a:r>
              <a:rPr lang="en-US" sz="2400" dirty="0"/>
              <a:t>Kelly Gomes, Senior Accountant x14201</a:t>
            </a:r>
          </a:p>
          <a:p>
            <a:pPr lvl="1"/>
            <a:r>
              <a:rPr lang="en-US" sz="2400" dirty="0"/>
              <a:t>Rosemary Andrade, Grant Facilitator x14255</a:t>
            </a:r>
          </a:p>
          <a:p>
            <a:pPr lvl="1"/>
            <a:r>
              <a:rPr lang="en-US" sz="2400" dirty="0"/>
              <a:t>Nancy Santos, Bookkeeper x14256</a:t>
            </a:r>
          </a:p>
          <a:p>
            <a:pPr marL="457200" lvl="1" indent="0">
              <a:buNone/>
            </a:pPr>
            <a:endParaRPr lang="en-US" sz="1000" dirty="0"/>
          </a:p>
          <a:p>
            <a:pPr marL="0" indent="0">
              <a:buNone/>
            </a:pPr>
            <a:r>
              <a:rPr lang="en-US" sz="2800" dirty="0"/>
              <a:t>Supplemental Services Office</a:t>
            </a:r>
          </a:p>
          <a:p>
            <a:pPr lvl="1"/>
            <a:r>
              <a:rPr lang="en-US" sz="2400" dirty="0"/>
              <a:t>Jennifer Ferland, Director x14206</a:t>
            </a:r>
          </a:p>
          <a:p>
            <a:pPr lvl="1"/>
            <a:r>
              <a:rPr lang="en-US" sz="2400" dirty="0"/>
              <a:t>Susana Mattos, Facilitator x14277</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5" name="Title 4"/>
          <p:cNvSpPr>
            <a:spLocks noGrp="1"/>
          </p:cNvSpPr>
          <p:nvPr>
            <p:ph type="title"/>
          </p:nvPr>
        </p:nvSpPr>
        <p:spPr/>
        <p:txBody>
          <a:bodyPr/>
          <a:lstStyle/>
          <a:p>
            <a:r>
              <a:rPr lang="en-US" dirty="0">
                <a:solidFill>
                  <a:schemeClr val="bg1"/>
                </a:solidFill>
              </a:rPr>
              <a:t>Grant Management: Rules of the Road</a:t>
            </a:r>
          </a:p>
        </p:txBody>
      </p:sp>
      <p:sp>
        <p:nvSpPr>
          <p:cNvPr id="6" name="TextBox 5"/>
          <p:cNvSpPr txBox="1"/>
          <p:nvPr/>
        </p:nvSpPr>
        <p:spPr>
          <a:xfrm>
            <a:off x="334736" y="6408962"/>
            <a:ext cx="5355772" cy="307777"/>
          </a:xfrm>
          <a:prstGeom prst="rect">
            <a:avLst/>
          </a:prstGeom>
          <a:solidFill>
            <a:schemeClr val="bg1"/>
          </a:solidFill>
        </p:spPr>
        <p:txBody>
          <a:bodyPr wrap="square" rtlCol="0">
            <a:spAutoFit/>
          </a:bodyPr>
          <a:lstStyle/>
          <a:p>
            <a:r>
              <a:rPr lang="en-US" sz="1400" i="1" dirty="0"/>
              <a:t>New Bedford Public Schools</a:t>
            </a:r>
            <a:r>
              <a:rPr lang="en-US" sz="1400" dirty="0"/>
              <a:t>              </a:t>
            </a:r>
            <a:endParaRPr lang="en-US" sz="1400" i="1" dirty="0"/>
          </a:p>
        </p:txBody>
      </p:sp>
    </p:spTree>
    <p:extLst>
      <p:ext uri="{BB962C8B-B14F-4D97-AF65-F5344CB8AC3E}">
        <p14:creationId xmlns:p14="http://schemas.microsoft.com/office/powerpoint/2010/main" val="193133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DE33B-7ECE-6FB8-4349-FE9A4513B8CD}"/>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3B779189-DB66-A238-DD58-6FAB39BAA424}"/>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Young New Bedford students from the early 1900's. &#10;">
            <a:extLst>
              <a:ext uri="{FF2B5EF4-FFF2-40B4-BE49-F238E27FC236}">
                <a16:creationId xmlns:a16="http://schemas.microsoft.com/office/drawing/2014/main" id="{E8C7D684-D661-FF20-4919-5E6ED8C6E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3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C9BE0C-E66E-419D-B861-45F244B16426}"/>
              </a:ext>
            </a:extLst>
          </p:cNvPr>
          <p:cNvSpPr>
            <a:spLocks noGrp="1"/>
          </p:cNvSpPr>
          <p:nvPr>
            <p:ph type="title"/>
          </p:nvPr>
        </p:nvSpPr>
        <p:spPr>
          <a:xfrm>
            <a:off x="327171" y="325369"/>
            <a:ext cx="5830348" cy="1956841"/>
          </a:xfrm>
        </p:spPr>
        <p:txBody>
          <a:bodyPr vert="horz" lIns="91440" tIns="45720" rIns="91440" bIns="45720" rtlCol="0" anchor="b">
            <a:normAutofit fontScale="90000"/>
          </a:bodyPr>
          <a:lstStyle/>
          <a:p>
            <a:r>
              <a:rPr lang="en-US" sz="5400" dirty="0">
                <a:latin typeface="+mj-lt"/>
                <a:cs typeface="+mj-cs"/>
              </a:rPr>
              <a:t>Education President</a:t>
            </a:r>
            <a:br>
              <a:rPr lang="en-US" sz="5400" dirty="0">
                <a:latin typeface="+mj-lt"/>
                <a:cs typeface="+mj-cs"/>
              </a:rPr>
            </a:br>
            <a:br>
              <a:rPr lang="en-US" sz="5400" dirty="0">
                <a:latin typeface="+mj-lt"/>
                <a:cs typeface="+mj-cs"/>
              </a:rPr>
            </a:br>
            <a:r>
              <a:rPr lang="en-US" sz="5400" dirty="0">
                <a:latin typeface="+mj-lt"/>
                <a:cs typeface="+mj-cs"/>
              </a:rPr>
              <a:t>Title 1, 1965</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BD058C-CCC2-4B1A-B49B-9CBAE8B1D9B0}"/>
              </a:ext>
            </a:extLst>
          </p:cNvPr>
          <p:cNvSpPr>
            <a:spLocks noGrp="1"/>
          </p:cNvSpPr>
          <p:nvPr>
            <p:ph idx="1"/>
          </p:nvPr>
        </p:nvSpPr>
        <p:spPr>
          <a:xfrm>
            <a:off x="640080" y="2872899"/>
            <a:ext cx="4243589" cy="3320668"/>
          </a:xfrm>
        </p:spPr>
        <p:txBody>
          <a:bodyPr vert="horz" lIns="91440" tIns="45720" rIns="91440" bIns="45720" rtlCol="0">
            <a:normAutofit fontScale="77500" lnSpcReduction="20000"/>
          </a:bodyPr>
          <a:lstStyle/>
          <a:p>
            <a:pPr>
              <a:lnSpc>
                <a:spcPct val="90000"/>
              </a:lnSpc>
            </a:pPr>
            <a:r>
              <a:rPr lang="en-US" sz="2200" dirty="0">
                <a:solidFill>
                  <a:schemeClr val="tx1"/>
                </a:solidFill>
                <a:latin typeface="+mn-lt"/>
                <a:cs typeface="+mn-cs"/>
              </a:rPr>
              <a:t>Signed into law by President Lyndon B. Johnson on April 11, 1965</a:t>
            </a:r>
          </a:p>
          <a:p>
            <a:pPr>
              <a:lnSpc>
                <a:spcPct val="90000"/>
              </a:lnSpc>
            </a:pPr>
            <a:r>
              <a:rPr lang="en-US" sz="2200" dirty="0">
                <a:solidFill>
                  <a:schemeClr val="tx1"/>
                </a:solidFill>
                <a:latin typeface="+mn-lt"/>
                <a:cs typeface="+mn-cs"/>
              </a:rPr>
              <a:t>Lyndon B. Johnson at the ESEA signing ceremony, with his childhood schoolteacher Ms. Kate </a:t>
            </a:r>
            <a:r>
              <a:rPr lang="en-US" sz="2200" dirty="0" err="1">
                <a:solidFill>
                  <a:schemeClr val="tx1"/>
                </a:solidFill>
                <a:latin typeface="+mn-lt"/>
                <a:cs typeface="+mn-cs"/>
              </a:rPr>
              <a:t>Deadrich</a:t>
            </a:r>
            <a:r>
              <a:rPr lang="en-US" sz="2200" dirty="0">
                <a:solidFill>
                  <a:schemeClr val="tx1"/>
                </a:solidFill>
                <a:latin typeface="+mn-lt"/>
                <a:cs typeface="+mn-cs"/>
              </a:rPr>
              <a:t> </a:t>
            </a:r>
            <a:r>
              <a:rPr lang="en-US" sz="2200" dirty="0" err="1">
                <a:solidFill>
                  <a:schemeClr val="tx1"/>
                </a:solidFill>
                <a:latin typeface="+mn-lt"/>
                <a:cs typeface="+mn-cs"/>
              </a:rPr>
              <a:t>Loney</a:t>
            </a:r>
            <a:r>
              <a:rPr lang="en-US" sz="2200" dirty="0">
                <a:solidFill>
                  <a:schemeClr val="tx1"/>
                </a:solidFill>
                <a:latin typeface="+mn-lt"/>
                <a:cs typeface="+mn-cs"/>
              </a:rPr>
              <a:t>. </a:t>
            </a:r>
          </a:p>
          <a:p>
            <a:pPr>
              <a:lnSpc>
                <a:spcPct val="90000"/>
              </a:lnSpc>
            </a:pPr>
            <a:r>
              <a:rPr lang="en-US" sz="2200" dirty="0">
                <a:solidFill>
                  <a:schemeClr val="tx1"/>
                </a:solidFill>
                <a:latin typeface="+mn-lt"/>
                <a:cs typeface="+mn-cs"/>
              </a:rPr>
              <a:t>The Johnson Administration saw the passage of over 60 education bills, more education legislation than in any other presidential administration. In comparison, only six major education bills were passed from the time of Lincoln to Kennedy.</a:t>
            </a:r>
          </a:p>
          <a:p>
            <a:pPr>
              <a:lnSpc>
                <a:spcPct val="90000"/>
              </a:lnSpc>
            </a:pPr>
            <a:endParaRPr lang="en-US" sz="2200" dirty="0">
              <a:solidFill>
                <a:schemeClr val="tx1"/>
              </a:solidFill>
              <a:latin typeface="+mn-lt"/>
              <a:cs typeface="+mn-cs"/>
            </a:endParaRPr>
          </a:p>
        </p:txBody>
      </p:sp>
      <p:pic>
        <p:nvPicPr>
          <p:cNvPr id="1026" name="Picture 2" descr="Lyndon B. Johnson and his wife signing the Title I law in 1965. ">
            <a:extLst>
              <a:ext uri="{FF2B5EF4-FFF2-40B4-BE49-F238E27FC236}">
                <a16:creationId xmlns:a16="http://schemas.microsoft.com/office/drawing/2014/main" id="{E181BA4E-E66D-0F8E-F0FF-88A68D302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79" r="-1" b="2197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6C61E83-B89F-4B52-8344-B0368ED078AD}"/>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FF27229C-EC7B-4063-A33B-28A5E87E32ED}" type="slidenum">
              <a:rPr lang="en-US" altLang="zh-CN">
                <a:solidFill>
                  <a:srgbClr val="FFFFFF"/>
                </a:solidFill>
                <a:latin typeface="Calibri" panose="020F0502020204030204"/>
              </a:rPr>
              <a:pPr>
                <a:spcAft>
                  <a:spcPts val="600"/>
                </a:spcAft>
                <a:defRPr/>
              </a:pPr>
              <a:t>18</a:t>
            </a:fld>
            <a:endParaRPr lang="en-US" altLang="zh-CN">
              <a:solidFill>
                <a:srgbClr val="FFFFFF"/>
              </a:solidFill>
              <a:latin typeface="Calibri" panose="020F0502020204030204"/>
            </a:endParaRPr>
          </a:p>
        </p:txBody>
      </p:sp>
    </p:spTree>
    <p:extLst>
      <p:ext uri="{BB962C8B-B14F-4D97-AF65-F5344CB8AC3E}">
        <p14:creationId xmlns:p14="http://schemas.microsoft.com/office/powerpoint/2010/main" val="354758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7293-86C1-4BC6-9D3D-7EEBBAC94CFF}"/>
              </a:ext>
            </a:extLst>
          </p:cNvPr>
          <p:cNvSpPr>
            <a:spLocks noGrp="1"/>
          </p:cNvSpPr>
          <p:nvPr>
            <p:ph idx="1"/>
          </p:nvPr>
        </p:nvSpPr>
        <p:spPr/>
        <p:txBody>
          <a:bodyPr/>
          <a:lstStyle/>
          <a:p>
            <a:endParaRPr lang="en-US" sz="2800" dirty="0"/>
          </a:p>
          <a:p>
            <a:r>
              <a:rPr lang="en-US" sz="2800" dirty="0"/>
              <a:t>“Many Superintendents and school boards have shared we have a great strategic plan. It was a very inclusive process and clearly states our values and priorities”…(but not the plan forward).” </a:t>
            </a:r>
          </a:p>
          <a:p>
            <a:pPr marL="0" indent="0">
              <a:buNone/>
            </a:pPr>
            <a:endParaRPr lang="en-US" sz="2800" dirty="0"/>
          </a:p>
          <a:p>
            <a:pPr marL="0" indent="0">
              <a:buNone/>
            </a:pPr>
            <a:r>
              <a:rPr lang="en-US" sz="2800" dirty="0"/>
              <a:t> 			- Nate Levenson, Smarter Budgets, Smarter Schools</a:t>
            </a:r>
          </a:p>
          <a:p>
            <a:pPr marL="0" indent="0">
              <a:buNone/>
            </a:pPr>
            <a:endParaRPr lang="en-US" sz="2800" dirty="0"/>
          </a:p>
          <a:p>
            <a:endParaRPr lang="en-US" dirty="0"/>
          </a:p>
        </p:txBody>
      </p:sp>
      <p:sp>
        <p:nvSpPr>
          <p:cNvPr id="3" name="Slide Number Placeholder 2">
            <a:extLst>
              <a:ext uri="{FF2B5EF4-FFF2-40B4-BE49-F238E27FC236}">
                <a16:creationId xmlns:a16="http://schemas.microsoft.com/office/drawing/2014/main" id="{D2B8F110-3276-4B80-B413-B384740CEE1B}"/>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4" name="Title 3">
            <a:extLst>
              <a:ext uri="{FF2B5EF4-FFF2-40B4-BE49-F238E27FC236}">
                <a16:creationId xmlns:a16="http://schemas.microsoft.com/office/drawing/2014/main" id="{57AEE019-F55B-43F4-B435-A09539E2CDFF}"/>
              </a:ext>
            </a:extLst>
          </p:cNvPr>
          <p:cNvSpPr>
            <a:spLocks noGrp="1"/>
          </p:cNvSpPr>
          <p:nvPr>
            <p:ph type="title"/>
          </p:nvPr>
        </p:nvSpPr>
        <p:spPr/>
        <p:txBody>
          <a:bodyPr/>
          <a:lstStyle/>
          <a:p>
            <a:r>
              <a:rPr lang="en-US" dirty="0">
                <a:solidFill>
                  <a:schemeClr val="bg1"/>
                </a:solidFill>
              </a:rPr>
              <a:t>Shared &amp; Effective Strategic Planning</a:t>
            </a:r>
          </a:p>
        </p:txBody>
      </p:sp>
    </p:spTree>
    <p:extLst>
      <p:ext uri="{BB962C8B-B14F-4D97-AF65-F5344CB8AC3E}">
        <p14:creationId xmlns:p14="http://schemas.microsoft.com/office/powerpoint/2010/main" val="98865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7293-86C1-4BC6-9D3D-7EEBBAC94CFF}"/>
              </a:ext>
            </a:extLst>
          </p:cNvPr>
          <p:cNvSpPr>
            <a:spLocks noGrp="1"/>
          </p:cNvSpPr>
          <p:nvPr>
            <p:ph idx="1"/>
          </p:nvPr>
        </p:nvSpPr>
        <p:spPr/>
        <p:txBody>
          <a:bodyPr/>
          <a:lstStyle/>
          <a:p>
            <a:pPr marL="0" indent="0">
              <a:buNone/>
            </a:pPr>
            <a:endParaRPr lang="en-US" sz="2800" dirty="0"/>
          </a:p>
          <a:p>
            <a:r>
              <a:rPr lang="en-US" sz="2800" dirty="0"/>
              <a:t>“Strategy is problem-solving. It is how you overcome the obstacles that stand between where you are and what you want to achieve.”</a:t>
            </a:r>
          </a:p>
          <a:p>
            <a:endParaRPr lang="en-US" sz="2800" dirty="0"/>
          </a:p>
          <a:p>
            <a:pPr marL="0" indent="0">
              <a:buNone/>
            </a:pPr>
            <a:r>
              <a:rPr lang="en-US" sz="2800" dirty="0"/>
              <a:t>			- Richard </a:t>
            </a:r>
            <a:r>
              <a:rPr lang="en-US" sz="2800" dirty="0" err="1"/>
              <a:t>Rumelt</a:t>
            </a:r>
            <a:r>
              <a:rPr lang="en-US" sz="2800" dirty="0"/>
              <a:t>, </a:t>
            </a:r>
            <a:r>
              <a:rPr lang="en-US" sz="1800" i="1" dirty="0"/>
              <a:t>The Crux: How Leaders Become Strategists 											 (Public Affairs, May 2022).</a:t>
            </a:r>
          </a:p>
          <a:p>
            <a:endParaRPr lang="en-US" sz="2800" dirty="0"/>
          </a:p>
          <a:p>
            <a:endParaRPr lang="en-US" dirty="0"/>
          </a:p>
        </p:txBody>
      </p:sp>
      <p:sp>
        <p:nvSpPr>
          <p:cNvPr id="3" name="Slide Number Placeholder 2">
            <a:extLst>
              <a:ext uri="{FF2B5EF4-FFF2-40B4-BE49-F238E27FC236}">
                <a16:creationId xmlns:a16="http://schemas.microsoft.com/office/drawing/2014/main" id="{D2B8F110-3276-4B80-B413-B384740CEE1B}"/>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
        <p:nvSpPr>
          <p:cNvPr id="4" name="Title 3">
            <a:extLst>
              <a:ext uri="{FF2B5EF4-FFF2-40B4-BE49-F238E27FC236}">
                <a16:creationId xmlns:a16="http://schemas.microsoft.com/office/drawing/2014/main" id="{57AEE019-F55B-43F4-B435-A09539E2CDFF}"/>
              </a:ext>
            </a:extLst>
          </p:cNvPr>
          <p:cNvSpPr>
            <a:spLocks noGrp="1"/>
          </p:cNvSpPr>
          <p:nvPr>
            <p:ph type="title"/>
          </p:nvPr>
        </p:nvSpPr>
        <p:spPr/>
        <p:txBody>
          <a:bodyPr/>
          <a:lstStyle/>
          <a:p>
            <a:r>
              <a:rPr lang="en-US" dirty="0">
                <a:solidFill>
                  <a:schemeClr val="bg1"/>
                </a:solidFill>
              </a:rPr>
              <a:t>Shared &amp; Effective Strategic Planning</a:t>
            </a:r>
          </a:p>
        </p:txBody>
      </p:sp>
    </p:spTree>
    <p:extLst>
      <p:ext uri="{BB962C8B-B14F-4D97-AF65-F5344CB8AC3E}">
        <p14:creationId xmlns:p14="http://schemas.microsoft.com/office/powerpoint/2010/main" val="108750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8F110-3276-4B80-B413-B384740CEE1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4" name="Title 3">
            <a:extLst>
              <a:ext uri="{FF2B5EF4-FFF2-40B4-BE49-F238E27FC236}">
                <a16:creationId xmlns:a16="http://schemas.microsoft.com/office/drawing/2014/main" id="{57AEE019-F55B-43F4-B435-A09539E2CDFF}"/>
              </a:ext>
            </a:extLst>
          </p:cNvPr>
          <p:cNvSpPr>
            <a:spLocks noGrp="1"/>
          </p:cNvSpPr>
          <p:nvPr>
            <p:ph type="title"/>
          </p:nvPr>
        </p:nvSpPr>
        <p:spPr/>
        <p:txBody>
          <a:bodyPr/>
          <a:lstStyle/>
          <a:p>
            <a:r>
              <a:rPr lang="en-US" dirty="0">
                <a:solidFill>
                  <a:schemeClr val="bg1"/>
                </a:solidFill>
              </a:rPr>
              <a:t>Shared &amp; Effective Strategic Planning</a:t>
            </a:r>
          </a:p>
        </p:txBody>
      </p:sp>
      <p:pic>
        <p:nvPicPr>
          <p:cNvPr id="3074" name="Picture 2" descr="interlocking strategic planning goals for the school district. ">
            <a:extLst>
              <a:ext uri="{FF2B5EF4-FFF2-40B4-BE49-F238E27FC236}">
                <a16:creationId xmlns:a16="http://schemas.microsoft.com/office/drawing/2014/main" id="{49B6B672-E68B-474E-8644-7EE223E69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8" y="1244225"/>
            <a:ext cx="4959335" cy="494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3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7293-86C1-4BC6-9D3D-7EEBBAC94CFF}"/>
              </a:ext>
            </a:extLst>
          </p:cNvPr>
          <p:cNvSpPr>
            <a:spLocks noGrp="1"/>
          </p:cNvSpPr>
          <p:nvPr>
            <p:ph idx="1"/>
          </p:nvPr>
        </p:nvSpPr>
        <p:spPr/>
        <p:txBody>
          <a:bodyPr/>
          <a:lstStyle/>
          <a:p>
            <a:pPr marL="0" indent="0">
              <a:buNone/>
            </a:pPr>
            <a:endParaRPr lang="en-US" dirty="0"/>
          </a:p>
          <a:p>
            <a:r>
              <a:rPr lang="en-US" dirty="0"/>
              <a:t>School system budgets “are constructed incongruently over decades to fund enrollment, build schools, support programs, hire staff, etc. What exists today are funding arrangements so complex that it is difficult to use resources strategically or track their effects.”</a:t>
            </a:r>
          </a:p>
          <a:p>
            <a:pPr marL="0" indent="0">
              <a:buNone/>
            </a:pPr>
            <a:r>
              <a:rPr lang="en-US" i="1" dirty="0"/>
              <a:t>			– Smart School Budgeting, The Rennie Center</a:t>
            </a:r>
            <a:endParaRPr lang="en-US" dirty="0"/>
          </a:p>
          <a:p>
            <a:pPr marL="0" indent="0">
              <a:buNone/>
            </a:pPr>
            <a:br>
              <a:rPr lang="en-US" dirty="0"/>
            </a:br>
            <a:endParaRPr lang="en-US" dirty="0"/>
          </a:p>
        </p:txBody>
      </p:sp>
      <p:sp>
        <p:nvSpPr>
          <p:cNvPr id="3" name="Slide Number Placeholder 2">
            <a:extLst>
              <a:ext uri="{FF2B5EF4-FFF2-40B4-BE49-F238E27FC236}">
                <a16:creationId xmlns:a16="http://schemas.microsoft.com/office/drawing/2014/main" id="{D2B8F110-3276-4B80-B413-B384740CEE1B}"/>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4" name="Title 3">
            <a:extLst>
              <a:ext uri="{FF2B5EF4-FFF2-40B4-BE49-F238E27FC236}">
                <a16:creationId xmlns:a16="http://schemas.microsoft.com/office/drawing/2014/main" id="{57AEE019-F55B-43F4-B435-A09539E2CDFF}"/>
              </a:ext>
            </a:extLst>
          </p:cNvPr>
          <p:cNvSpPr>
            <a:spLocks noGrp="1"/>
          </p:cNvSpPr>
          <p:nvPr>
            <p:ph type="title"/>
          </p:nvPr>
        </p:nvSpPr>
        <p:spPr/>
        <p:txBody>
          <a:bodyPr/>
          <a:lstStyle/>
          <a:p>
            <a:r>
              <a:rPr lang="en-US" dirty="0"/>
              <a:t>Shared Strategic Plan </a:t>
            </a:r>
          </a:p>
        </p:txBody>
      </p:sp>
    </p:spTree>
    <p:extLst>
      <p:ext uri="{BB962C8B-B14F-4D97-AF65-F5344CB8AC3E}">
        <p14:creationId xmlns:p14="http://schemas.microsoft.com/office/powerpoint/2010/main" val="10177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7293-86C1-4BC6-9D3D-7EEBBAC94CFF}"/>
              </a:ext>
            </a:extLst>
          </p:cNvPr>
          <p:cNvSpPr>
            <a:spLocks noGrp="1"/>
          </p:cNvSpPr>
          <p:nvPr>
            <p:ph idx="1"/>
          </p:nvPr>
        </p:nvSpPr>
        <p:spPr/>
        <p:txBody>
          <a:bodyPr/>
          <a:lstStyle/>
          <a:p>
            <a:r>
              <a:rPr lang="en-US" sz="2800" dirty="0"/>
              <a:t>“Many Superintendents and school boards have shared we have a great strategic plan. It was a very inclusive process an clearly states our values and priorities”…(but not the plan forward).” </a:t>
            </a:r>
          </a:p>
          <a:p>
            <a:r>
              <a:rPr lang="en-US" sz="2800" dirty="0"/>
              <a:t>“Strategy is problem-solving. It is how you overcome the obstacles that stand between where you are and what you want to achieve.”</a:t>
            </a:r>
          </a:p>
          <a:p>
            <a:r>
              <a:rPr lang="en-US" sz="2800" dirty="0"/>
              <a:t>School system budgets “are constructed incongruently over decades to fund enrollment, build schools, support programs, hire staff, etc. What exists today are funding arrangements so complex that it is difficult to use resources strategically or track their effects.”</a:t>
            </a:r>
          </a:p>
          <a:p>
            <a:endParaRPr lang="en-US" dirty="0"/>
          </a:p>
        </p:txBody>
      </p:sp>
      <p:sp>
        <p:nvSpPr>
          <p:cNvPr id="3" name="Slide Number Placeholder 2">
            <a:extLst>
              <a:ext uri="{FF2B5EF4-FFF2-40B4-BE49-F238E27FC236}">
                <a16:creationId xmlns:a16="http://schemas.microsoft.com/office/drawing/2014/main" id="{D2B8F110-3276-4B80-B413-B384740CEE1B}"/>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4" name="Title 3">
            <a:extLst>
              <a:ext uri="{FF2B5EF4-FFF2-40B4-BE49-F238E27FC236}">
                <a16:creationId xmlns:a16="http://schemas.microsoft.com/office/drawing/2014/main" id="{57AEE019-F55B-43F4-B435-A09539E2CDFF}"/>
              </a:ext>
            </a:extLst>
          </p:cNvPr>
          <p:cNvSpPr>
            <a:spLocks noGrp="1"/>
          </p:cNvSpPr>
          <p:nvPr>
            <p:ph type="title"/>
          </p:nvPr>
        </p:nvSpPr>
        <p:spPr/>
        <p:txBody>
          <a:bodyPr/>
          <a:lstStyle/>
          <a:p>
            <a:r>
              <a:rPr lang="en-US" dirty="0">
                <a:solidFill>
                  <a:schemeClr val="bg1"/>
                </a:solidFill>
              </a:rPr>
              <a:t>Shared &amp; Effective Strategic Planning</a:t>
            </a:r>
          </a:p>
        </p:txBody>
      </p:sp>
    </p:spTree>
    <p:extLst>
      <p:ext uri="{BB962C8B-B14F-4D97-AF65-F5344CB8AC3E}">
        <p14:creationId xmlns:p14="http://schemas.microsoft.com/office/powerpoint/2010/main" val="279782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A72FE-6291-4207-A7E1-DB72259DA030}"/>
              </a:ext>
            </a:extLst>
          </p:cNvPr>
          <p:cNvSpPr>
            <a:spLocks noGrp="1"/>
          </p:cNvSpPr>
          <p:nvPr>
            <p:ph idx="1"/>
          </p:nvPr>
        </p:nvSpPr>
        <p:spPr>
          <a:xfrm>
            <a:off x="539909" y="1585518"/>
            <a:ext cx="10948814" cy="4451349"/>
          </a:xfrm>
        </p:spPr>
        <p:txBody>
          <a:bodyPr/>
          <a:lstStyle/>
          <a:p>
            <a:pPr marL="285750" indent="-285750">
              <a:spcBef>
                <a:spcPts val="0"/>
              </a:spcBef>
              <a:buFont typeface="Arial"/>
              <a:buChar char="•"/>
            </a:pPr>
            <a:r>
              <a:rPr lang="en-US" sz="2800" dirty="0">
                <a:latin typeface="Candara"/>
                <a:ea typeface="+mj-lt"/>
                <a:cs typeface="+mj-lt"/>
              </a:rPr>
              <a:t>Budget and fund authority in the school operating and grant budgets belongs to the School Committee under M.G.L. Ch. 71:34</a:t>
            </a:r>
            <a:br>
              <a:rPr lang="en-US" sz="2800" dirty="0">
                <a:latin typeface="Candara"/>
                <a:ea typeface="+mj-lt"/>
                <a:cs typeface="+mj-lt"/>
              </a:rPr>
            </a:br>
            <a:endParaRPr lang="en-US" sz="2800" dirty="0">
              <a:latin typeface="Candara"/>
              <a:cs typeface="Calibri"/>
            </a:endParaRPr>
          </a:p>
          <a:p>
            <a:pPr marL="285750" indent="-285750">
              <a:spcBef>
                <a:spcPts val="0"/>
              </a:spcBef>
              <a:buFont typeface="Arial"/>
              <a:buChar char="•"/>
            </a:pPr>
            <a:r>
              <a:rPr lang="en-US" sz="2800" dirty="0">
                <a:latin typeface="Candara"/>
                <a:ea typeface="+mj-lt"/>
                <a:cs typeface="+mj-lt"/>
              </a:rPr>
              <a:t>New Bedford School Committee Policy Per district policy (NBPS Policy DBE/DBF), CMR 603.10, and M.G.L. 71:34, the School Committee shall establish the total appropriation for the support of the public schools and determine expenditures within the total appropriation.</a:t>
            </a:r>
            <a:endParaRPr lang="en-US" sz="2800" dirty="0"/>
          </a:p>
        </p:txBody>
      </p:sp>
      <p:sp>
        <p:nvSpPr>
          <p:cNvPr id="3" name="Slide Number Placeholder 2">
            <a:extLst>
              <a:ext uri="{FF2B5EF4-FFF2-40B4-BE49-F238E27FC236}">
                <a16:creationId xmlns:a16="http://schemas.microsoft.com/office/drawing/2014/main" id="{3714D397-048B-44FD-AA95-29BBCE3CF9B5}"/>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4" name="Title 3">
            <a:extLst>
              <a:ext uri="{FF2B5EF4-FFF2-40B4-BE49-F238E27FC236}">
                <a16:creationId xmlns:a16="http://schemas.microsoft.com/office/drawing/2014/main" id="{6CDC78D0-7B0E-42E1-8EE7-F8444215847F}"/>
              </a:ext>
            </a:extLst>
          </p:cNvPr>
          <p:cNvSpPr>
            <a:spLocks noGrp="1"/>
          </p:cNvSpPr>
          <p:nvPr>
            <p:ph type="title"/>
          </p:nvPr>
        </p:nvSpPr>
        <p:spPr/>
        <p:txBody>
          <a:bodyPr/>
          <a:lstStyle/>
          <a:p>
            <a:r>
              <a:rPr lang="en-US" sz="3200" dirty="0">
                <a:solidFill>
                  <a:schemeClr val="bg1"/>
                </a:solidFill>
                <a:latin typeface="Candara"/>
                <a:ea typeface="+mj-lt"/>
                <a:cs typeface="+mj-lt"/>
              </a:rPr>
              <a:t>District level Budget and fund authority</a:t>
            </a:r>
            <a:endParaRPr lang="en-US" dirty="0">
              <a:solidFill>
                <a:schemeClr val="bg1"/>
              </a:solidFill>
            </a:endParaRPr>
          </a:p>
        </p:txBody>
      </p:sp>
    </p:spTree>
    <p:extLst>
      <p:ext uri="{BB962C8B-B14F-4D97-AF65-F5344CB8AC3E}">
        <p14:creationId xmlns:p14="http://schemas.microsoft.com/office/powerpoint/2010/main" val="60827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AA3FDB-93F9-4C27-AD77-96D59BB6DC8A}"/>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4" name="Title 3">
            <a:extLst>
              <a:ext uri="{FF2B5EF4-FFF2-40B4-BE49-F238E27FC236}">
                <a16:creationId xmlns:a16="http://schemas.microsoft.com/office/drawing/2014/main" id="{C7A46EDC-88A9-4B54-92FD-4DA47B28D813}"/>
              </a:ext>
            </a:extLst>
          </p:cNvPr>
          <p:cNvSpPr>
            <a:spLocks noGrp="1"/>
          </p:cNvSpPr>
          <p:nvPr>
            <p:ph type="title"/>
          </p:nvPr>
        </p:nvSpPr>
        <p:spPr/>
        <p:txBody>
          <a:bodyPr/>
          <a:lstStyle/>
          <a:p>
            <a:r>
              <a:rPr lang="en-US" dirty="0">
                <a:solidFill>
                  <a:schemeClr val="bg1"/>
                </a:solidFill>
              </a:rPr>
              <a:t>Nate Levenson – Smarter School Budgeting </a:t>
            </a:r>
          </a:p>
        </p:txBody>
      </p:sp>
      <p:pic>
        <p:nvPicPr>
          <p:cNvPr id="1026" name="Picture 2" descr="Smarter Budgets, Smarter Schools, Second Edition: How to Survive and Thrive  in Tight Times: Levenson, Nathan: 9781682537411: Amazon.com: Books">
            <a:extLst>
              <a:ext uri="{FF2B5EF4-FFF2-40B4-BE49-F238E27FC236}">
                <a16:creationId xmlns:a16="http://schemas.microsoft.com/office/drawing/2014/main" id="{BB623D9B-D60B-495B-9133-D9388E3A2C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5953" y="1298804"/>
            <a:ext cx="3171825" cy="4705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arter Budgets, Smarter Schools: How To Survive and Thrive in Tight Times:  Levenson, Nathan: 9781612501383: Amazon.com: Books">
            <a:extLst>
              <a:ext uri="{FF2B5EF4-FFF2-40B4-BE49-F238E27FC236}">
                <a16:creationId xmlns:a16="http://schemas.microsoft.com/office/drawing/2014/main" id="{41B0102D-8AF7-4031-AA01-7CF4263A8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224" y="1270229"/>
            <a:ext cx="3171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A72FE-6291-4207-A7E1-DB72259DA030}"/>
              </a:ext>
            </a:extLst>
          </p:cNvPr>
          <p:cNvSpPr>
            <a:spLocks noGrp="1"/>
          </p:cNvSpPr>
          <p:nvPr>
            <p:ph idx="1"/>
          </p:nvPr>
        </p:nvSpPr>
        <p:spPr>
          <a:xfrm>
            <a:off x="539909" y="1585518"/>
            <a:ext cx="9661104" cy="3808603"/>
          </a:xfrm>
        </p:spPr>
        <p:txBody>
          <a:bodyPr/>
          <a:lstStyle/>
          <a:p>
            <a:pPr marL="285750" indent="-285750">
              <a:spcBef>
                <a:spcPts val="0"/>
              </a:spcBef>
              <a:buFont typeface="Arial"/>
              <a:buChar char="•"/>
            </a:pPr>
            <a:r>
              <a:rPr lang="en-US" sz="2200" dirty="0">
                <a:latin typeface="Candara"/>
                <a:ea typeface="+mj-lt"/>
                <a:cs typeface="+mj-lt"/>
              </a:rPr>
              <a:t> </a:t>
            </a:r>
            <a:r>
              <a:rPr lang="en-US" sz="2200" i="1" dirty="0"/>
              <a:t>The Power of Procurement: How Effective District Procurement Operations Can Make a Difference for Students</a:t>
            </a:r>
            <a:r>
              <a:rPr lang="en-US" sz="2200" dirty="0"/>
              <a:t>, helps systems establish a clear and measurable vision for procurement. Specifically, the report guides systems through setting goals for how procurement impacts student learning; the staff’s experience in ordering and using goods and services; and the time it takes to receive deliveries. As part of the vision-setting process, the report also provides guidance on how sound procurement processes can help districts make smarter use of available funds; get needed supplies and supports to classrooms faster; expand capacity; and track and communicate performance. The second part of the resource includes steps districts can take to achieve their vision. There are recommendations for assessing current operations, launching initiatives, and implementing changes and evaluating their impact.</a:t>
            </a:r>
          </a:p>
        </p:txBody>
      </p:sp>
      <p:sp>
        <p:nvSpPr>
          <p:cNvPr id="3" name="Slide Number Placeholder 2">
            <a:extLst>
              <a:ext uri="{FF2B5EF4-FFF2-40B4-BE49-F238E27FC236}">
                <a16:creationId xmlns:a16="http://schemas.microsoft.com/office/drawing/2014/main" id="{3714D397-048B-44FD-AA95-29BBCE3CF9B5}"/>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4" name="Title 3">
            <a:extLst>
              <a:ext uri="{FF2B5EF4-FFF2-40B4-BE49-F238E27FC236}">
                <a16:creationId xmlns:a16="http://schemas.microsoft.com/office/drawing/2014/main" id="{6CDC78D0-7B0E-42E1-8EE7-F8444215847F}"/>
              </a:ext>
            </a:extLst>
          </p:cNvPr>
          <p:cNvSpPr>
            <a:spLocks noGrp="1"/>
          </p:cNvSpPr>
          <p:nvPr>
            <p:ph type="title"/>
          </p:nvPr>
        </p:nvSpPr>
        <p:spPr/>
        <p:txBody>
          <a:bodyPr/>
          <a:lstStyle/>
          <a:p>
            <a:r>
              <a:rPr lang="en-US" dirty="0">
                <a:solidFill>
                  <a:schemeClr val="bg1"/>
                </a:solidFill>
              </a:rPr>
              <a:t>Procurement is strategy and budget in action </a:t>
            </a:r>
          </a:p>
        </p:txBody>
      </p:sp>
      <p:pic>
        <p:nvPicPr>
          <p:cNvPr id="2050" name="Picture 2" descr="Chiefs for Change | LinkedIn">
            <a:extLst>
              <a:ext uri="{FF2B5EF4-FFF2-40B4-BE49-F238E27FC236}">
                <a16:creationId xmlns:a16="http://schemas.microsoft.com/office/drawing/2014/main" id="{1F349A59-F601-4564-8079-E3E61B4F0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091" y="473669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6759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EF04A1-A66F-40F0-8672-B45C969ED12D}">
  <ds:schemaRefs>
    <ds:schemaRef ds:uri="http://schemas.microsoft.com/sharepoint/v3/contenttype/forms"/>
  </ds:schemaRefs>
</ds:datastoreItem>
</file>

<file path=customXml/itemProps2.xml><?xml version="1.0" encoding="utf-8"?>
<ds:datastoreItem xmlns:ds="http://schemas.openxmlformats.org/officeDocument/2006/customXml" ds:itemID="{63FCFBE1-2B8A-455D-8898-4EC67B9ABA14}">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46f7fc10-315f-4884-8231-57a9c90b9c56"/>
    <ds:schemaRef ds:uri="67cbf261-e971-4a38-83b4-d85e273e70b4"/>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0D4963-F538-4A77-A058-DB0328273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7702</TotalTime>
  <Words>1397</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Candara</vt:lpstr>
      <vt:lpstr>Courier New</vt:lpstr>
      <vt:lpstr>Segoe</vt:lpstr>
      <vt:lpstr>Segoe UI</vt:lpstr>
      <vt:lpstr>Segoe UI Semibold</vt:lpstr>
      <vt:lpstr>Wingdings</vt:lpstr>
      <vt:lpstr>ESE​​</vt:lpstr>
      <vt:lpstr>Grant Management:</vt:lpstr>
      <vt:lpstr>Shared &amp; Effective Strategic Planning</vt:lpstr>
      <vt:lpstr>Shared &amp; Effective Strategic Planning</vt:lpstr>
      <vt:lpstr>Shared &amp; Effective Strategic Planning</vt:lpstr>
      <vt:lpstr>Shared Strategic Plan </vt:lpstr>
      <vt:lpstr>Shared &amp; Effective Strategic Planning</vt:lpstr>
      <vt:lpstr>District level Budget and fund authority</vt:lpstr>
      <vt:lpstr>Nate Levenson – Smarter School Budgeting </vt:lpstr>
      <vt:lpstr>Procurement is strategy and budget in action </vt:lpstr>
      <vt:lpstr>Grant Management: Rules of the Road</vt:lpstr>
      <vt:lpstr>Grant Management: Rules of the Road</vt:lpstr>
      <vt:lpstr>Grant Management: Rules of the Road</vt:lpstr>
      <vt:lpstr>Grant Management: Rules of the Road</vt:lpstr>
      <vt:lpstr>Grant Management: Rules of the Road</vt:lpstr>
      <vt:lpstr>Grant Management: Rules of the Road</vt:lpstr>
      <vt:lpstr>Grant Management: Rules of the Road</vt:lpstr>
      <vt:lpstr>17</vt:lpstr>
      <vt:lpstr>Education President  Title 1, 1965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Management: Rules of the Road</dc:title>
  <dc:creator>DESE</dc:creator>
  <cp:lastModifiedBy>Zou, Dong (EOE)</cp:lastModifiedBy>
  <cp:revision>53</cp:revision>
  <cp:lastPrinted>2017-08-07T14:46:10Z</cp:lastPrinted>
  <dcterms:created xsi:type="dcterms:W3CDTF">2018-04-11T20:31:52Z</dcterms:created>
  <dcterms:modified xsi:type="dcterms:W3CDTF">2022-11-09T18:34:39Z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