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80" r:id="rId5"/>
    <p:sldId id="286" r:id="rId6"/>
    <p:sldId id="288" r:id="rId7"/>
    <p:sldId id="289" r:id="rId8"/>
    <p:sldId id="319" r:id="rId9"/>
    <p:sldId id="284" r:id="rId10"/>
    <p:sldId id="287" r:id="rId11"/>
    <p:sldId id="357" r:id="rId12"/>
    <p:sldId id="354" r:id="rId13"/>
    <p:sldId id="355" r:id="rId14"/>
    <p:sldId id="356" r:id="rId15"/>
    <p:sldId id="361" r:id="rId16"/>
    <p:sldId id="362" r:id="rId17"/>
    <p:sldId id="363" r:id="rId18"/>
    <p:sldId id="353" r:id="rId19"/>
    <p:sldId id="359" r:id="rId20"/>
    <p:sldId id="360" r:id="rId21"/>
    <p:sldId id="327"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4C788-35C2-40CF-A17A-047617DC3DDE}" v="1" dt="2022-11-02T00:18:55.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7" autoAdjust="0"/>
    <p:restoredTop sz="86388" autoAdjust="0"/>
  </p:normalViewPr>
  <p:slideViewPr>
    <p:cSldViewPr snapToGrid="0">
      <p:cViewPr varScale="1">
        <p:scale>
          <a:sx n="88" d="100"/>
          <a:sy n="88" d="100"/>
        </p:scale>
        <p:origin x="144" y="234"/>
      </p:cViewPr>
      <p:guideLst/>
    </p:cSldViewPr>
  </p:slideViewPr>
  <p:outlineViewPr>
    <p:cViewPr>
      <p:scale>
        <a:sx n="33" d="100"/>
        <a:sy n="33" d="100"/>
      </p:scale>
      <p:origin x="0" y="-804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11/9/2022</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ofiles.doe.mass.edu/"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reportcards.doe.mass.edu/" TargetMode="External"/><Relationship Id="rId5" Type="http://schemas.openxmlformats.org/officeDocument/2006/relationships/hyperlink" Target="https://profiles.doe.mass.edu/statereport/computersciencecourse.aspx" TargetMode="External"/><Relationship Id="rId4" Type="http://schemas.openxmlformats.org/officeDocument/2006/relationships/hyperlink" Target="https://profiles.doe.mass.edu/statereport/Curriculumdata.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95488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51052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84817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31912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111612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5a6d002c6c_0_21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5a6d002c6c_0_21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https://www.doe.mass.edu/instruction/impd/default.html</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52772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https://www.doe.mass.edu/instruction/curate/default.html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864731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edba41a4c8_0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edba41a4c8_0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 we are collecting curriculum data</a:t>
            </a:r>
            <a:endParaRPr/>
          </a:p>
          <a:p>
            <a:pPr marL="0" lvl="0" indent="0" algn="l" rtl="0">
              <a:spcBef>
                <a:spcPts val="0"/>
              </a:spcBef>
              <a:spcAft>
                <a:spcPts val="0"/>
              </a:spcAft>
              <a:buNone/>
            </a:pPr>
            <a:r>
              <a:rPr lang="en"/>
              <a:t>School and District Profiles: </a:t>
            </a:r>
            <a:r>
              <a:rPr lang="en" u="sng">
                <a:solidFill>
                  <a:schemeClr val="hlink"/>
                </a:solidFill>
                <a:hlinkClick r:id="rId3"/>
              </a:rPr>
              <a:t>https://profiles.doe.mass.edu/</a:t>
            </a:r>
            <a:r>
              <a:rPr lang="en"/>
              <a:t> </a:t>
            </a:r>
            <a:endParaRPr/>
          </a:p>
          <a:p>
            <a:pPr marL="0" lvl="0" indent="0" algn="l" rtl="0">
              <a:spcBef>
                <a:spcPts val="0"/>
              </a:spcBef>
              <a:spcAft>
                <a:spcPts val="0"/>
              </a:spcAft>
              <a:buNone/>
            </a:pPr>
            <a:r>
              <a:rPr lang="en"/>
              <a:t>Curriculum Data: </a:t>
            </a:r>
            <a:r>
              <a:rPr lang="en" u="sng">
                <a:solidFill>
                  <a:schemeClr val="hlink"/>
                </a:solidFill>
                <a:hlinkClick r:id="rId4"/>
              </a:rPr>
              <a:t>https://profiles.doe.mass.edu/statereport/Curriculumdata.aspx</a:t>
            </a:r>
            <a:r>
              <a:rPr lang="en"/>
              <a:t> </a:t>
            </a:r>
            <a:endParaRPr/>
          </a:p>
          <a:p>
            <a:pPr marL="0" lvl="0" indent="0" algn="l" rtl="0">
              <a:spcBef>
                <a:spcPts val="0"/>
              </a:spcBef>
              <a:spcAft>
                <a:spcPts val="0"/>
              </a:spcAft>
              <a:buNone/>
            </a:pPr>
            <a:r>
              <a:rPr lang="en"/>
              <a:t>DLCS Course Report: </a:t>
            </a:r>
            <a:r>
              <a:rPr lang="en" u="sng">
                <a:solidFill>
                  <a:schemeClr val="hlink"/>
                </a:solidFill>
                <a:hlinkClick r:id="rId5"/>
              </a:rPr>
              <a:t>https://profiles.doe.mass.edu/statereport/computersciencecourse.aspx</a:t>
            </a:r>
            <a:r>
              <a:rPr lang="en"/>
              <a:t> </a:t>
            </a:r>
            <a:endParaRPr/>
          </a:p>
          <a:p>
            <a:pPr marL="0" lvl="0" indent="0" algn="l" rtl="0">
              <a:spcBef>
                <a:spcPts val="0"/>
              </a:spcBef>
              <a:spcAft>
                <a:spcPts val="0"/>
              </a:spcAft>
              <a:buNone/>
            </a:pPr>
            <a:r>
              <a:rPr lang="en"/>
              <a:t>Statewide Reports: assessment and accountability, educator preparation, educators, students, finance, and high school and beyond</a:t>
            </a:r>
            <a:endParaRPr/>
          </a:p>
          <a:p>
            <a:pPr marL="0" lvl="0" indent="0" algn="l" rtl="0">
              <a:spcBef>
                <a:spcPts val="0"/>
              </a:spcBef>
              <a:spcAft>
                <a:spcPts val="0"/>
              </a:spcAft>
              <a:buNone/>
            </a:pPr>
            <a:r>
              <a:rPr lang="en"/>
              <a:t>Search School or District</a:t>
            </a:r>
            <a:endParaRPr/>
          </a:p>
          <a:p>
            <a:pPr marL="0" lvl="0" indent="0" algn="l" rtl="0">
              <a:spcBef>
                <a:spcPts val="0"/>
              </a:spcBef>
              <a:spcAft>
                <a:spcPts val="0"/>
              </a:spcAft>
              <a:buNone/>
            </a:pPr>
            <a:r>
              <a:rPr lang="en"/>
              <a:t>School and District Report Cards (Parent facing): </a:t>
            </a:r>
            <a:r>
              <a:rPr lang="en" u="sng">
                <a:solidFill>
                  <a:schemeClr val="hlink"/>
                </a:solidFill>
                <a:hlinkClick r:id="rId6"/>
              </a:rPr>
              <a:t>https://reportcards.doe.mass.edu/</a:t>
            </a:r>
            <a:r>
              <a:rPr lang="en"/>
              <a:t> </a:t>
            </a:r>
            <a:endParaRPr/>
          </a:p>
        </p:txBody>
      </p:sp>
    </p:spTree>
    <p:extLst>
      <p:ext uri="{BB962C8B-B14F-4D97-AF65-F5344CB8AC3E}">
        <p14:creationId xmlns:p14="http://schemas.microsoft.com/office/powerpoint/2010/main" val="120760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a:t>Research continues to show that curriculum matters. [read slide bullets]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7249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theory of action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49577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05307707c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05307707c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2018, CIS developed the Instructional Materials Professional Development (IMPD Focal Area). This Focal Area identified 3 goals (see slide). </a:t>
            </a:r>
            <a:endParaRPr/>
          </a:p>
          <a:p>
            <a:pPr marL="0" lvl="0" indent="0" algn="l" rtl="0">
              <a:spcBef>
                <a:spcPts val="0"/>
              </a:spcBef>
              <a:spcAft>
                <a:spcPts val="0"/>
              </a:spcAft>
              <a:buNone/>
            </a:pPr>
            <a:endParaRPr/>
          </a:p>
          <a:p>
            <a:pPr marL="0" lvl="0" indent="0" algn="l" rtl="0">
              <a:spcBef>
                <a:spcPts val="0"/>
              </a:spcBef>
              <a:spcAft>
                <a:spcPts val="0"/>
              </a:spcAft>
              <a:buNone/>
            </a:pPr>
            <a:r>
              <a:rPr lang="en"/>
              <a:t>CIS developed a multi-year strategic plan that aims to achieve these goals. To achieve these goals, we first needed to define quality and identify high-quality instructional materials. Curriculum Ratings by Teachers (CURATE) is the project that set out to do that. CURATE results in user-friendly published reports that determine the quality of curricular materials used across MA. </a:t>
            </a:r>
            <a:endParaRPr/>
          </a:p>
          <a:p>
            <a:pPr marL="0" lvl="0" indent="0" algn="l" rtl="0">
              <a:spcBef>
                <a:spcPts val="0"/>
              </a:spcBef>
              <a:spcAft>
                <a:spcPts val="0"/>
              </a:spcAft>
              <a:buNone/>
            </a:pPr>
            <a:endParaRPr/>
          </a:p>
          <a:p>
            <a:pPr marL="0" lvl="0" indent="0" algn="l" rtl="0">
              <a:spcBef>
                <a:spcPts val="0"/>
              </a:spcBef>
              <a:spcAft>
                <a:spcPts val="0"/>
              </a:spcAft>
              <a:buNone/>
            </a:pPr>
            <a:r>
              <a:rPr lang="en"/>
              <a:t>But we know that signaling quality is not enough. Therefore in Year 2, we launched the Evaluating and Selecting Network which builds off the work from CURATE in order to support districts to narrow down further through programs that are considered high-quality based on district local contexts.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last year, additional projects have been launched to address the rest of our IMPD goals. But today we will only focus on the Evaluating and Selecting Network.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17270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02861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79677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3548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https://www.doe.mass.edu/instruction/impd/implement-ma-process/story.html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847590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8051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0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doe.mass.edu/instruction/impd/implement-ma-process/story.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rofiles.doe.mass.edu/" TargetMode="External"/><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760674"/>
            <a:ext cx="10650508" cy="2668326"/>
          </a:xfrm>
        </p:spPr>
        <p:txBody>
          <a:bodyPr>
            <a:normAutofit fontScale="90000"/>
          </a:bodyPr>
          <a:lstStyle/>
          <a:p>
            <a:r>
              <a:rPr lang="en-US" altLang="zh-CN" dirty="0">
                <a:solidFill>
                  <a:srgbClr val="002060"/>
                </a:solidFill>
                <a:latin typeface="Segoe SemiBold" panose="020B0703040204020203" pitchFamily="34" charset="0"/>
                <a:cs typeface="Segoe SemiBold" panose="020B0703040204020203" pitchFamily="34" charset="0"/>
              </a:rPr>
              <a:t>High-Quality Mathematics Curriculum &amp; Professional Learning</a:t>
            </a:r>
            <a:endParaRPr lang="en-US" dirty="0">
              <a:solidFill>
                <a:srgbClr val="002060"/>
              </a:solidFill>
            </a:endParaRPr>
          </a:p>
        </p:txBody>
      </p:sp>
      <p:sp>
        <p:nvSpPr>
          <p:cNvPr id="3" name="Subtitle 2"/>
          <p:cNvSpPr>
            <a:spLocks noGrp="1"/>
          </p:cNvSpPr>
          <p:nvPr>
            <p:ph type="subTitle" idx="1"/>
          </p:nvPr>
        </p:nvSpPr>
        <p:spPr>
          <a:xfrm>
            <a:off x="5417389" y="4565311"/>
            <a:ext cx="6659592" cy="826214"/>
          </a:xfrm>
        </p:spPr>
        <p:txBody>
          <a:bodyPr/>
          <a:lstStyle/>
          <a:p>
            <a:r>
              <a:rPr lang="en-US" altLang="zh-CN" dirty="0">
                <a:solidFill>
                  <a:schemeClr val="tx1">
                    <a:lumMod val="50000"/>
                  </a:schemeClr>
                </a:solidFill>
              </a:rPr>
              <a:t>November 15</a:t>
            </a:r>
            <a:r>
              <a:rPr lang="en-US" altLang="zh-CN" baseline="30000" dirty="0">
                <a:solidFill>
                  <a:schemeClr val="tx1">
                    <a:lumMod val="50000"/>
                  </a:schemeClr>
                </a:solidFill>
              </a:rPr>
              <a:t>th</a:t>
            </a:r>
            <a:r>
              <a:rPr lang="en-US" altLang="zh-CN" dirty="0">
                <a:solidFill>
                  <a:schemeClr val="tx1">
                    <a:lumMod val="50000"/>
                  </a:schemeClr>
                </a:solidFill>
              </a:rPr>
              <a:t>, 2022</a:t>
            </a:r>
            <a:endParaRPr lang="zh-CN" altLang="en-US" dirty="0">
              <a:solidFill>
                <a:schemeClr val="tx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10</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868625" y="4173741"/>
            <a:ext cx="1941525"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3517236" y="4154418"/>
            <a:ext cx="2372056"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9294467" y="4164343"/>
            <a:ext cx="2133898"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9" name="Content Placeholder 8"/>
          <p:cNvSpPr>
            <a:spLocks noGrp="1"/>
          </p:cNvSpPr>
          <p:nvPr>
            <p:ph idx="1"/>
          </p:nvPr>
        </p:nvSpPr>
        <p:spPr>
          <a:xfrm>
            <a:off x="5642042" y="4140398"/>
            <a:ext cx="4513635" cy="1999145"/>
          </a:xfrm>
          <a:solidFill>
            <a:schemeClr val="accent1">
              <a:lumMod val="50000"/>
            </a:schemeClr>
          </a:solidFill>
        </p:spPr>
        <p:txBody>
          <a:bodyPr/>
          <a:lstStyle/>
          <a:p>
            <a:r>
              <a:rPr lang="en-US" sz="2000" dirty="0">
                <a:solidFill>
                  <a:schemeClr val="bg1"/>
                </a:solidFill>
              </a:rPr>
              <a:t>Launch Professional Development for teachers &amp; administrators</a:t>
            </a:r>
          </a:p>
          <a:p>
            <a:r>
              <a:rPr lang="en-US" sz="2000" dirty="0">
                <a:solidFill>
                  <a:schemeClr val="bg1"/>
                </a:solidFill>
              </a:rPr>
              <a:t>Stipends for Implementation Council</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400580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11</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868625" y="4173741"/>
            <a:ext cx="1941525"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3517236" y="4154418"/>
            <a:ext cx="2372056"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6596378" y="4126352"/>
            <a:ext cx="1991003"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9" name="Content Placeholder 8"/>
          <p:cNvSpPr>
            <a:spLocks noGrp="1"/>
          </p:cNvSpPr>
          <p:nvPr>
            <p:ph idx="1"/>
          </p:nvPr>
        </p:nvSpPr>
        <p:spPr>
          <a:xfrm>
            <a:off x="6302710" y="4126352"/>
            <a:ext cx="5389936" cy="2293903"/>
          </a:xfrm>
          <a:solidFill>
            <a:schemeClr val="accent1">
              <a:lumMod val="50000"/>
            </a:schemeClr>
          </a:solidFill>
        </p:spPr>
        <p:txBody>
          <a:bodyPr>
            <a:normAutofit/>
          </a:bodyPr>
          <a:lstStyle/>
          <a:p>
            <a:r>
              <a:rPr lang="en-US" sz="2000" dirty="0">
                <a:solidFill>
                  <a:schemeClr val="bg1"/>
                </a:solidFill>
              </a:rPr>
              <a:t>Staffing of leadership and coaching</a:t>
            </a:r>
          </a:p>
          <a:p>
            <a:r>
              <a:rPr lang="en-US" sz="2000" dirty="0">
                <a:solidFill>
                  <a:schemeClr val="bg1"/>
                </a:solidFill>
              </a:rPr>
              <a:t>Ongoing Professional Development</a:t>
            </a:r>
          </a:p>
          <a:p>
            <a:r>
              <a:rPr lang="en-US" sz="2000" dirty="0">
                <a:solidFill>
                  <a:schemeClr val="bg1"/>
                </a:solidFill>
              </a:rPr>
              <a:t>Stipends for Implementation Council</a:t>
            </a:r>
          </a:p>
          <a:p>
            <a:r>
              <a:rPr lang="en-US" sz="2000" dirty="0">
                <a:solidFill>
                  <a:schemeClr val="bg1"/>
                </a:solidFill>
              </a:rPr>
              <a:t>Infrastructure (online access, communication with families, </a:t>
            </a:r>
            <a:r>
              <a:rPr lang="en-US" sz="2000" dirty="0" err="1">
                <a:solidFill>
                  <a:schemeClr val="bg1"/>
                </a:solidFill>
              </a:rPr>
              <a:t>etc</a:t>
            </a:r>
            <a:r>
              <a:rPr lang="en-US" sz="2000" dirty="0">
                <a:solidFill>
                  <a:schemeClr val="bg1"/>
                </a:solidFill>
              </a:rPr>
              <a:t>)</a:t>
            </a:r>
          </a:p>
          <a:p>
            <a:r>
              <a:rPr lang="en-US" sz="2000" dirty="0">
                <a:solidFill>
                  <a:schemeClr val="bg1"/>
                </a:solidFill>
              </a:rPr>
              <a:t>Teacher collaboration time</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95951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4208480"/>
            <a:ext cx="10515600" cy="1931063"/>
          </a:xfrm>
          <a:solidFill>
            <a:schemeClr val="accent1">
              <a:lumMod val="50000"/>
            </a:schemeClr>
          </a:solidFill>
        </p:spPr>
        <p:txBody>
          <a:bodyPr/>
          <a:lstStyle/>
          <a:p>
            <a:r>
              <a:rPr lang="en-US" sz="2000" dirty="0">
                <a:solidFill>
                  <a:schemeClr val="bg1"/>
                </a:solidFill>
              </a:rPr>
              <a:t>Staffing of leadership and coaching</a:t>
            </a:r>
          </a:p>
          <a:p>
            <a:r>
              <a:rPr lang="en-US" sz="2000" dirty="0">
                <a:solidFill>
                  <a:schemeClr val="bg1"/>
                </a:solidFill>
              </a:rPr>
              <a:t>Stipends for Curriculum Council</a:t>
            </a:r>
          </a:p>
          <a:p>
            <a:r>
              <a:rPr lang="en-US" sz="2000" dirty="0">
                <a:solidFill>
                  <a:schemeClr val="bg1"/>
                </a:solidFill>
              </a:rPr>
              <a:t>PD for Curriculum Council</a:t>
            </a:r>
          </a:p>
        </p:txBody>
      </p:sp>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12</a:t>
            </a:fld>
            <a:endParaRPr lang="zh-CN" altLang="en-US" dirty="0"/>
          </a:p>
        </p:txBody>
      </p:sp>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210" y="1258683"/>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515" y="1272973"/>
            <a:ext cx="2372056" cy="2886478"/>
          </a:xfrm>
          <a:prstGeom prst="rect">
            <a:avLst/>
          </a:prstGeom>
        </p:spPr>
      </p:pic>
      <p:sp>
        <p:nvSpPr>
          <p:cNvPr id="13" name="Content Placeholder 8">
            <a:extLst>
              <a:ext uri="{FF2B5EF4-FFF2-40B4-BE49-F238E27FC236}">
                <a16:creationId xmlns:a16="http://schemas.microsoft.com/office/drawing/2014/main" id="{492B75FD-FB50-44D9-9F94-4AEA6E4B1A49}"/>
              </a:ext>
            </a:extLst>
          </p:cNvPr>
          <p:cNvSpPr txBox="1">
            <a:spLocks/>
          </p:cNvSpPr>
          <p:nvPr/>
        </p:nvSpPr>
        <p:spPr>
          <a:xfrm>
            <a:off x="6591659" y="4227904"/>
            <a:ext cx="4762141" cy="1678788"/>
          </a:xfrm>
          <a:prstGeom prst="rect">
            <a:avLst/>
          </a:prstGeom>
          <a:solidFill>
            <a:schemeClr val="accent1">
              <a:lumMod val="5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chemeClr val="bg1"/>
                </a:solidFill>
              </a:rPr>
              <a:t>Field testing materials</a:t>
            </a:r>
          </a:p>
          <a:p>
            <a:r>
              <a:rPr lang="en-US" sz="2000">
                <a:solidFill>
                  <a:schemeClr val="bg1"/>
                </a:solidFill>
              </a:rPr>
              <a:t>Purchase costs (printing, manipulatives, digital accounts)</a:t>
            </a:r>
          </a:p>
          <a:p>
            <a:r>
              <a:rPr lang="en-US" sz="2000">
                <a:solidFill>
                  <a:schemeClr val="bg1"/>
                </a:solidFill>
              </a:rPr>
              <a:t>Stipends for Curriculum Council</a:t>
            </a:r>
          </a:p>
          <a:p>
            <a:endParaRPr lang="en-US" sz="2000" dirty="0">
              <a:solidFill>
                <a:schemeClr val="bg1"/>
              </a:solidFill>
            </a:endParaRPr>
          </a:p>
        </p:txBody>
      </p:sp>
    </p:spTree>
    <p:extLst>
      <p:ext uri="{BB962C8B-B14F-4D97-AF65-F5344CB8AC3E}">
        <p14:creationId xmlns:p14="http://schemas.microsoft.com/office/powerpoint/2010/main" val="386946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13</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868625" y="4173741"/>
            <a:ext cx="1941525"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3517236" y="4154418"/>
            <a:ext cx="2372056"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9294467" y="4164343"/>
            <a:ext cx="2133898"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9" name="Content Placeholder 8"/>
          <p:cNvSpPr>
            <a:spLocks noGrp="1"/>
          </p:cNvSpPr>
          <p:nvPr>
            <p:ph idx="1"/>
          </p:nvPr>
        </p:nvSpPr>
        <p:spPr>
          <a:xfrm>
            <a:off x="4326673" y="4164343"/>
            <a:ext cx="6478860" cy="1975200"/>
          </a:xfrm>
          <a:solidFill>
            <a:schemeClr val="accent1">
              <a:lumMod val="50000"/>
            </a:schemeClr>
          </a:solidFill>
        </p:spPr>
        <p:txBody>
          <a:bodyPr/>
          <a:lstStyle/>
          <a:p>
            <a:r>
              <a:rPr lang="en-US" sz="2000" dirty="0">
                <a:solidFill>
                  <a:schemeClr val="bg1"/>
                </a:solidFill>
              </a:rPr>
              <a:t>Launch Professional Development for teachers &amp; administrators</a:t>
            </a:r>
          </a:p>
          <a:p>
            <a:r>
              <a:rPr lang="en-US" sz="2000" dirty="0">
                <a:solidFill>
                  <a:schemeClr val="bg1"/>
                </a:solidFill>
              </a:rPr>
              <a:t>Stipends for Implementation Council</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374335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14</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868625" y="4173741"/>
            <a:ext cx="1941525"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3517236" y="4154418"/>
            <a:ext cx="2372056"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6596378" y="4126352"/>
            <a:ext cx="1991003"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9" name="Content Placeholder 8"/>
          <p:cNvSpPr>
            <a:spLocks noGrp="1"/>
          </p:cNvSpPr>
          <p:nvPr>
            <p:ph idx="1"/>
          </p:nvPr>
        </p:nvSpPr>
        <p:spPr>
          <a:xfrm>
            <a:off x="3958682" y="4173741"/>
            <a:ext cx="7395117" cy="1965802"/>
          </a:xfrm>
          <a:solidFill>
            <a:schemeClr val="accent1">
              <a:lumMod val="50000"/>
            </a:schemeClr>
          </a:solidFill>
        </p:spPr>
        <p:txBody>
          <a:bodyPr>
            <a:normAutofit fontScale="92500"/>
          </a:bodyPr>
          <a:lstStyle/>
          <a:p>
            <a:r>
              <a:rPr lang="en-US" sz="2000" dirty="0">
                <a:solidFill>
                  <a:schemeClr val="bg1"/>
                </a:solidFill>
              </a:rPr>
              <a:t>Staffing of leadership and coaching</a:t>
            </a:r>
          </a:p>
          <a:p>
            <a:r>
              <a:rPr lang="en-US" sz="2000" dirty="0">
                <a:solidFill>
                  <a:schemeClr val="bg1"/>
                </a:solidFill>
              </a:rPr>
              <a:t>Ongoing Professional Development</a:t>
            </a:r>
          </a:p>
          <a:p>
            <a:r>
              <a:rPr lang="en-US" sz="2000" dirty="0">
                <a:solidFill>
                  <a:schemeClr val="bg1"/>
                </a:solidFill>
              </a:rPr>
              <a:t>Stipends for Implementation Council</a:t>
            </a:r>
          </a:p>
          <a:p>
            <a:r>
              <a:rPr lang="en-US" sz="2000" dirty="0">
                <a:solidFill>
                  <a:schemeClr val="bg1"/>
                </a:solidFill>
              </a:rPr>
              <a:t>Infrastructure (online access, communication with families, </a:t>
            </a:r>
            <a:r>
              <a:rPr lang="en-US" sz="2000" dirty="0" err="1">
                <a:solidFill>
                  <a:schemeClr val="bg1"/>
                </a:solidFill>
              </a:rPr>
              <a:t>etc</a:t>
            </a:r>
            <a:r>
              <a:rPr lang="en-US" sz="2000" dirty="0">
                <a:solidFill>
                  <a:schemeClr val="bg1"/>
                </a:solidFill>
              </a:rPr>
              <a:t>)</a:t>
            </a:r>
          </a:p>
          <a:p>
            <a:r>
              <a:rPr lang="en-US" sz="2000" dirty="0">
                <a:solidFill>
                  <a:schemeClr val="bg1"/>
                </a:solidFill>
              </a:rPr>
              <a:t>Teacher collaboration time</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62801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0BF522-284F-4E09-8A83-25A96916A84C}"/>
              </a:ext>
            </a:extLst>
          </p:cNvPr>
          <p:cNvSpPr>
            <a:spLocks noGrp="1"/>
          </p:cNvSpPr>
          <p:nvPr>
            <p:ph idx="1"/>
          </p:nvPr>
        </p:nvSpPr>
        <p:spPr/>
        <p:txBody>
          <a:bodyPr/>
          <a:lstStyle/>
          <a:p>
            <a:endParaRPr lang="en-US" dirty="0"/>
          </a:p>
        </p:txBody>
      </p:sp>
      <p:sp>
        <p:nvSpPr>
          <p:cNvPr id="317" name="Google Shape;317;p40"/>
          <p:cNvSpPr txBox="1">
            <a:spLocks noGrp="1"/>
          </p:cNvSpPr>
          <p:nvPr>
            <p:ph type="title"/>
          </p:nvPr>
        </p:nvSpPr>
        <p:spPr>
          <a:xfrm>
            <a:off x="451624" y="218114"/>
            <a:ext cx="10515600" cy="1042852"/>
          </a:xfrm>
          <a:prstGeom prst="rect">
            <a:avLst/>
          </a:prstGeom>
        </p:spPr>
        <p:txBody>
          <a:bodyPr spcFirstLastPara="1" wrap="square" lIns="91425" tIns="45700" rIns="91425" bIns="45700" anchor="ctr" anchorCtr="0">
            <a:noAutofit/>
          </a:bodyPr>
          <a:lstStyle/>
          <a:p>
            <a:r>
              <a:rPr lang="en-US" b="1" dirty="0" err="1"/>
              <a:t>IMplement</a:t>
            </a:r>
            <a:r>
              <a:rPr lang="en-US" b="1" dirty="0"/>
              <a:t> MA Guide</a:t>
            </a:r>
            <a:endParaRPr b="1" dirty="0"/>
          </a:p>
        </p:txBody>
      </p:sp>
      <p:pic>
        <p:nvPicPr>
          <p:cNvPr id="319" name="Google Shape;319;p40" descr="Screenshot of DESE website describing the IMplement MA Process"/>
          <p:cNvPicPr preferRelativeResize="0"/>
          <p:nvPr/>
        </p:nvPicPr>
        <p:blipFill>
          <a:blip r:embed="rId3">
            <a:alphaModFix/>
          </a:blip>
          <a:stretch>
            <a:fillRect/>
          </a:stretch>
        </p:blipFill>
        <p:spPr>
          <a:xfrm>
            <a:off x="562083" y="2247387"/>
            <a:ext cx="5147341" cy="3350526"/>
          </a:xfrm>
          <a:prstGeom prst="rect">
            <a:avLst/>
          </a:prstGeom>
          <a:noFill/>
          <a:ln>
            <a:noFill/>
          </a:ln>
        </p:spPr>
      </p:pic>
      <p:sp>
        <p:nvSpPr>
          <p:cNvPr id="320" name="Google Shape;320;p40">
            <a:extLst>
              <a:ext uri="{C183D7F6-B498-43B3-948B-1728B52AA6E4}">
                <adec:decorative xmlns:adec="http://schemas.microsoft.com/office/drawing/2017/decorative" val="1"/>
              </a:ext>
            </a:extLst>
          </p:cNvPr>
          <p:cNvSpPr txBox="1"/>
          <p:nvPr/>
        </p:nvSpPr>
        <p:spPr>
          <a:xfrm>
            <a:off x="504934" y="1341167"/>
            <a:ext cx="5384100" cy="538569"/>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900" kern="0">
              <a:solidFill>
                <a:srgbClr val="000000"/>
              </a:solidFill>
              <a:latin typeface="Quattrocento Sans"/>
              <a:ea typeface="Quattrocento Sans"/>
              <a:cs typeface="Quattrocento Sans"/>
              <a:sym typeface="Quattrocento Sans"/>
            </a:endParaRPr>
          </a:p>
        </p:txBody>
      </p:sp>
      <p:sp>
        <p:nvSpPr>
          <p:cNvPr id="321" name="Google Shape;321;p40"/>
          <p:cNvSpPr txBox="1"/>
          <p:nvPr/>
        </p:nvSpPr>
        <p:spPr>
          <a:xfrm>
            <a:off x="5889034" y="1037518"/>
            <a:ext cx="6158200" cy="2185173"/>
          </a:xfrm>
          <a:prstGeom prst="rect">
            <a:avLst/>
          </a:prstGeom>
          <a:solidFill>
            <a:schemeClr val="bg2"/>
          </a:solidFill>
          <a:ln>
            <a:noFill/>
          </a:ln>
        </p:spPr>
        <p:txBody>
          <a:bodyPr spcFirstLastPara="1" wrap="square" lIns="121900" tIns="121900" rIns="121900" bIns="121900" anchor="t" anchorCtr="0">
            <a:spAutoFit/>
          </a:bodyPr>
          <a:lstStyle/>
          <a:p>
            <a:pPr defTabSz="1219170">
              <a:buClr>
                <a:srgbClr val="000000"/>
              </a:buClr>
            </a:pPr>
            <a:r>
              <a:rPr lang="en-US" sz="2100" b="1" i="1" kern="0" dirty="0">
                <a:solidFill>
                  <a:srgbClr val="0060C7"/>
                </a:solidFill>
                <a:latin typeface="Proxima Nova"/>
                <a:ea typeface="Proxima Nova"/>
                <a:cs typeface="Proxima Nova"/>
                <a:sym typeface="Proxima Nova"/>
              </a:rPr>
              <a:t>How can DESE support Massachusetts districts to make a selection for high quality core instructional materials that is a best fit for their local context? How do districts distinguish the strong horse from the imagined unicorn?</a:t>
            </a:r>
            <a:endParaRPr sz="2100" b="1" kern="0" dirty="0">
              <a:solidFill>
                <a:srgbClr val="0060C7"/>
              </a:solidFill>
              <a:latin typeface="Proxima Nova"/>
              <a:ea typeface="Proxima Nova"/>
              <a:cs typeface="Proxima Nova"/>
              <a:sym typeface="Proxima Nova"/>
            </a:endParaRPr>
          </a:p>
        </p:txBody>
      </p:sp>
      <p:sp>
        <p:nvSpPr>
          <p:cNvPr id="322" name="Google Shape;322;p40"/>
          <p:cNvSpPr txBox="1"/>
          <p:nvPr/>
        </p:nvSpPr>
        <p:spPr>
          <a:xfrm>
            <a:off x="459134" y="5676238"/>
            <a:ext cx="5269500" cy="830956"/>
          </a:xfrm>
          <a:prstGeom prst="rect">
            <a:avLst/>
          </a:prstGeom>
          <a:solidFill>
            <a:schemeClr val="accent4"/>
          </a:solidFill>
          <a:ln w="9525" cap="flat" cmpd="sng">
            <a:solidFill>
              <a:srgbClr val="0060C7"/>
            </a:solidFill>
            <a:prstDash val="solid"/>
            <a:round/>
            <a:headEnd type="none" w="sm" len="sm"/>
            <a:tailEnd type="none" w="sm" len="sm"/>
          </a:ln>
        </p:spPr>
        <p:txBody>
          <a:bodyPr spcFirstLastPara="1" wrap="square" lIns="121900" tIns="121900" rIns="121900" bIns="121900" anchor="t" anchorCtr="0">
            <a:spAutoFit/>
          </a:bodyPr>
          <a:lstStyle/>
          <a:p>
            <a:pPr algn="ctr" defTabSz="1219170">
              <a:buClr>
                <a:srgbClr val="000000"/>
              </a:buClr>
            </a:pPr>
            <a:r>
              <a:rPr lang="en-US" sz="1900" b="1" kern="0">
                <a:solidFill>
                  <a:srgbClr val="FFFFFF"/>
                </a:solidFill>
                <a:latin typeface="Proxima Nova"/>
                <a:ea typeface="Proxima Nova"/>
                <a:cs typeface="Proxima Nova"/>
                <a:sym typeface="Proxima Nova"/>
              </a:rPr>
              <a:t>https://www.doe.mass.edu/instruction/impd/</a:t>
            </a:r>
            <a:endParaRPr sz="1900" b="1" kern="0">
              <a:solidFill>
                <a:srgbClr val="FFFFFF"/>
              </a:solidFill>
              <a:latin typeface="Proxima Nova"/>
              <a:ea typeface="Proxima Nova"/>
              <a:cs typeface="Proxima Nova"/>
              <a:sym typeface="Proxima Nova"/>
            </a:endParaRPr>
          </a:p>
        </p:txBody>
      </p:sp>
      <p:sp>
        <p:nvSpPr>
          <p:cNvPr id="318" name="Google Shape;318;p40"/>
          <p:cNvSpPr txBox="1"/>
          <p:nvPr/>
        </p:nvSpPr>
        <p:spPr>
          <a:xfrm>
            <a:off x="5889034" y="3044283"/>
            <a:ext cx="6069900" cy="3607970"/>
          </a:xfrm>
          <a:prstGeom prst="rect">
            <a:avLst/>
          </a:prstGeom>
          <a:solidFill>
            <a:srgbClr val="F1C232"/>
          </a:solidFill>
          <a:ln>
            <a:noFill/>
          </a:ln>
        </p:spPr>
        <p:txBody>
          <a:bodyPr spcFirstLastPara="1" wrap="square" lIns="121900" tIns="121900" rIns="121900" bIns="121900" anchor="ctr" anchorCtr="0">
            <a:noAutofit/>
          </a:bodyPr>
          <a:lstStyle/>
          <a:p>
            <a:pPr defTabSz="1219170">
              <a:buClr>
                <a:srgbClr val="000000"/>
              </a:buClr>
            </a:pPr>
            <a:r>
              <a:rPr lang="en-US" sz="2400" kern="0" dirty="0">
                <a:solidFill>
                  <a:srgbClr val="000000"/>
                </a:solidFill>
                <a:latin typeface="Proxima Nova"/>
                <a:ea typeface="Proxima Nova"/>
                <a:cs typeface="Proxima Nova"/>
                <a:sym typeface="Proxima Nova"/>
              </a:rPr>
              <a:t>Introducing the </a:t>
            </a:r>
            <a:r>
              <a:rPr lang="en-US" sz="2400" u="sng" kern="0" dirty="0" err="1">
                <a:solidFill>
                  <a:srgbClr val="00B0F0"/>
                </a:solidFill>
                <a:latin typeface="Proxima Nova"/>
                <a:ea typeface="Proxima Nova"/>
                <a:cs typeface="Proxima Nova"/>
                <a:sym typeface="Proxima Nova"/>
                <a:hlinkClick r:id="rId4"/>
              </a:rPr>
              <a:t>IMplement</a:t>
            </a:r>
            <a:r>
              <a:rPr lang="en-US" sz="2400" u="sng" kern="0" dirty="0">
                <a:solidFill>
                  <a:srgbClr val="00B0F0"/>
                </a:solidFill>
                <a:latin typeface="Proxima Nova"/>
                <a:ea typeface="Proxima Nova"/>
                <a:cs typeface="Proxima Nova"/>
                <a:sym typeface="Proxima Nova"/>
                <a:hlinkClick r:id="rId4"/>
              </a:rPr>
              <a:t> MA Guide</a:t>
            </a:r>
            <a:r>
              <a:rPr lang="en-US" sz="2400" kern="0" dirty="0">
                <a:solidFill>
                  <a:srgbClr val="000000"/>
                </a:solidFill>
                <a:latin typeface="Proxima Nova"/>
                <a:ea typeface="Proxima Nova"/>
                <a:cs typeface="Proxima Nova"/>
                <a:sym typeface="Proxima Nova"/>
              </a:rPr>
              <a:t>, the Department of Elementary and Secondary Education's (DESE) high-quality instructional materials adoption process. Grounded in equity for students, the </a:t>
            </a:r>
            <a:r>
              <a:rPr lang="en-US" sz="2400" kern="0" dirty="0" err="1">
                <a:solidFill>
                  <a:srgbClr val="000000"/>
                </a:solidFill>
                <a:latin typeface="Proxima Nova"/>
                <a:ea typeface="Proxima Nova"/>
                <a:cs typeface="Proxima Nova"/>
                <a:sym typeface="Proxima Nova"/>
              </a:rPr>
              <a:t>IMplement</a:t>
            </a:r>
            <a:r>
              <a:rPr lang="en-US" sz="2400" kern="0" dirty="0">
                <a:solidFill>
                  <a:srgbClr val="000000"/>
                </a:solidFill>
                <a:latin typeface="Proxima Nova"/>
                <a:ea typeface="Proxima Nova"/>
                <a:cs typeface="Proxima Nova"/>
                <a:sym typeface="Proxima Nova"/>
              </a:rPr>
              <a:t> MA Guide outlines an inclusive four-phase process to select and implement the high-quality instructional materials that best meet each district's local needs.</a:t>
            </a:r>
            <a:endParaRPr sz="2400" kern="0" dirty="0">
              <a:solidFill>
                <a:srgbClr val="222222"/>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3EF0D9-641A-4700-ADE2-0A57A700CA52}"/>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DD7F03E6-A3F4-44E0-A440-CAF3BDDC2AE5}"/>
              </a:ext>
            </a:extLst>
          </p:cNvPr>
          <p:cNvSpPr>
            <a:spLocks noGrp="1"/>
          </p:cNvSpPr>
          <p:nvPr>
            <p:ph type="title"/>
          </p:nvPr>
        </p:nvSpPr>
        <p:spPr/>
        <p:txBody>
          <a:bodyPr/>
          <a:lstStyle/>
          <a:p>
            <a:r>
              <a:rPr lang="en-US" dirty="0"/>
              <a:t>Curriculum Matters</a:t>
            </a:r>
          </a:p>
        </p:txBody>
      </p:sp>
      <p:sp>
        <p:nvSpPr>
          <p:cNvPr id="4" name="Slide Number Placeholder 3">
            <a:extLst>
              <a:ext uri="{FF2B5EF4-FFF2-40B4-BE49-F238E27FC236}">
                <a16:creationId xmlns:a16="http://schemas.microsoft.com/office/drawing/2014/main" id="{ED00A425-7D81-496E-974A-E7488EC03AC6}"/>
              </a:ext>
            </a:extLst>
          </p:cNvPr>
          <p:cNvSpPr>
            <a:spLocks noGrp="1"/>
          </p:cNvSpPr>
          <p:nvPr>
            <p:ph type="sldNum" idx="4294967295"/>
          </p:nvPr>
        </p:nvSpPr>
        <p:spPr/>
        <p:txBody>
          <a:bodyPr/>
          <a:lstStyle/>
          <a:p>
            <a:fld id="{FF27229C-EC7B-4063-A33B-28A5E87E32ED}" type="slidenum">
              <a:rPr lang="zh-CN" altLang="en-US" smtClean="0"/>
              <a:pPr/>
              <a:t>16</a:t>
            </a:fld>
            <a:endParaRPr lang="zh-CN" altLang="en-US" dirty="0"/>
          </a:p>
        </p:txBody>
      </p:sp>
      <p:pic>
        <p:nvPicPr>
          <p:cNvPr id="10" name="Picture 9" descr="Screenshot of DESE website headlined &quot;Curriculum Matters: Instructional Materials and Professional Development&quot;">
            <a:extLst>
              <a:ext uri="{FF2B5EF4-FFF2-40B4-BE49-F238E27FC236}">
                <a16:creationId xmlns:a16="http://schemas.microsoft.com/office/drawing/2014/main" id="{B72860BC-92AC-44CF-BD5A-7720B8523693}"/>
              </a:ext>
            </a:extLst>
          </p:cNvPr>
          <p:cNvPicPr>
            <a:picLocks noChangeAspect="1"/>
          </p:cNvPicPr>
          <p:nvPr/>
        </p:nvPicPr>
        <p:blipFill rotWithShape="1">
          <a:blip r:embed="rId3"/>
          <a:srcRect b="82059"/>
          <a:stretch/>
        </p:blipFill>
        <p:spPr>
          <a:xfrm>
            <a:off x="662641" y="1154063"/>
            <a:ext cx="11181003" cy="1230403"/>
          </a:xfrm>
          <a:prstGeom prst="rect">
            <a:avLst/>
          </a:prstGeom>
        </p:spPr>
      </p:pic>
      <p:pic>
        <p:nvPicPr>
          <p:cNvPr id="11" name="Picture 10" descr="List of links to curriculum resources on DESE website">
            <a:extLst>
              <a:ext uri="{FF2B5EF4-FFF2-40B4-BE49-F238E27FC236}">
                <a16:creationId xmlns:a16="http://schemas.microsoft.com/office/drawing/2014/main" id="{8ACC4595-0EC3-493E-9677-826D224A0AE7}"/>
              </a:ext>
            </a:extLst>
          </p:cNvPr>
          <p:cNvPicPr>
            <a:picLocks noChangeAspect="1"/>
          </p:cNvPicPr>
          <p:nvPr/>
        </p:nvPicPr>
        <p:blipFill rotWithShape="1">
          <a:blip r:embed="rId3"/>
          <a:srcRect t="51516"/>
          <a:stretch/>
        </p:blipFill>
        <p:spPr>
          <a:xfrm>
            <a:off x="662641" y="2384466"/>
            <a:ext cx="11181003" cy="3325033"/>
          </a:xfrm>
          <a:prstGeom prst="rect">
            <a:avLst/>
          </a:prstGeom>
        </p:spPr>
      </p:pic>
    </p:spTree>
    <p:extLst>
      <p:ext uri="{BB962C8B-B14F-4D97-AF65-F5344CB8AC3E}">
        <p14:creationId xmlns:p14="http://schemas.microsoft.com/office/powerpoint/2010/main" val="270077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B424CA-C5C8-4010-97D4-89CBF14C044D}"/>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DD7F03E6-A3F4-44E0-A440-CAF3BDDC2AE5}"/>
              </a:ext>
            </a:extLst>
          </p:cNvPr>
          <p:cNvSpPr>
            <a:spLocks noGrp="1"/>
          </p:cNvSpPr>
          <p:nvPr>
            <p:ph type="title"/>
          </p:nvPr>
        </p:nvSpPr>
        <p:spPr/>
        <p:txBody>
          <a:bodyPr/>
          <a:lstStyle/>
          <a:p>
            <a:r>
              <a:rPr lang="en-US" dirty="0"/>
              <a:t>CURATE</a:t>
            </a:r>
          </a:p>
        </p:txBody>
      </p:sp>
      <p:sp>
        <p:nvSpPr>
          <p:cNvPr id="4" name="Slide Number Placeholder 3">
            <a:extLst>
              <a:ext uri="{FF2B5EF4-FFF2-40B4-BE49-F238E27FC236}">
                <a16:creationId xmlns:a16="http://schemas.microsoft.com/office/drawing/2014/main" id="{ED00A425-7D81-496E-974A-E7488EC03AC6}"/>
              </a:ext>
            </a:extLst>
          </p:cNvPr>
          <p:cNvSpPr>
            <a:spLocks noGrp="1"/>
          </p:cNvSpPr>
          <p:nvPr>
            <p:ph type="sldNum" idx="4294967295"/>
          </p:nvPr>
        </p:nvSpPr>
        <p:spPr/>
        <p:txBody>
          <a:bodyPr/>
          <a:lstStyle/>
          <a:p>
            <a:endParaRPr lang="zh-CN" altLang="en-US" dirty="0"/>
          </a:p>
        </p:txBody>
      </p:sp>
      <p:pic>
        <p:nvPicPr>
          <p:cNvPr id="3" name="Picture 2" descr="Screenshot of DESE CURATE website">
            <a:extLst>
              <a:ext uri="{FF2B5EF4-FFF2-40B4-BE49-F238E27FC236}">
                <a16:creationId xmlns:a16="http://schemas.microsoft.com/office/drawing/2014/main" id="{E753C814-E20F-4949-B677-6563E79B9335}"/>
              </a:ext>
            </a:extLst>
          </p:cNvPr>
          <p:cNvPicPr>
            <a:picLocks noChangeAspect="1"/>
          </p:cNvPicPr>
          <p:nvPr/>
        </p:nvPicPr>
        <p:blipFill>
          <a:blip r:embed="rId3"/>
          <a:stretch>
            <a:fillRect/>
          </a:stretch>
        </p:blipFill>
        <p:spPr>
          <a:xfrm>
            <a:off x="1120140" y="1161522"/>
            <a:ext cx="9951720" cy="5377421"/>
          </a:xfrm>
          <a:prstGeom prst="rect">
            <a:avLst/>
          </a:prstGeom>
        </p:spPr>
      </p:pic>
    </p:spTree>
    <p:extLst>
      <p:ext uri="{BB962C8B-B14F-4D97-AF65-F5344CB8AC3E}">
        <p14:creationId xmlns:p14="http://schemas.microsoft.com/office/powerpoint/2010/main" val="61897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pic>
        <p:nvPicPr>
          <p:cNvPr id="1347" name="Google Shape;1347;p174" descr="Screenshot of DESE school profiles website with the &quot;curriculum data&quot; link highlighted">
            <a:hlinkClick r:id="rId3"/>
          </p:cNvPr>
          <p:cNvPicPr preferRelativeResize="0"/>
          <p:nvPr/>
        </p:nvPicPr>
        <p:blipFill rotWithShape="1">
          <a:blip r:embed="rId4">
            <a:alphaModFix/>
          </a:blip>
          <a:srcRect b="20185"/>
          <a:stretch/>
        </p:blipFill>
        <p:spPr>
          <a:xfrm>
            <a:off x="1162196" y="1107601"/>
            <a:ext cx="8222147" cy="4426288"/>
          </a:xfrm>
          <a:prstGeom prst="rect">
            <a:avLst/>
          </a:prstGeom>
          <a:noFill/>
          <a:ln>
            <a:noFill/>
          </a:ln>
        </p:spPr>
      </p:pic>
      <p:sp>
        <p:nvSpPr>
          <p:cNvPr id="2" name="Content Placeholder 1">
            <a:extLst>
              <a:ext uri="{FF2B5EF4-FFF2-40B4-BE49-F238E27FC236}">
                <a16:creationId xmlns:a16="http://schemas.microsoft.com/office/drawing/2014/main" id="{E90699A9-293D-485C-BD25-38B874C2EFD1}"/>
              </a:ext>
            </a:extLst>
          </p:cNvPr>
          <p:cNvSpPr>
            <a:spLocks noGrp="1"/>
          </p:cNvSpPr>
          <p:nvPr>
            <p:ph idx="1"/>
          </p:nvPr>
        </p:nvSpPr>
        <p:spPr/>
        <p:txBody>
          <a:bodyPr/>
          <a:lstStyle/>
          <a:p>
            <a:endParaRPr lang="en-US" dirty="0"/>
          </a:p>
        </p:txBody>
      </p:sp>
      <p:sp>
        <p:nvSpPr>
          <p:cNvPr id="1348" name="Google Shape;1348;p174"/>
          <p:cNvSpPr txBox="1">
            <a:spLocks noGrp="1"/>
          </p:cNvSpPr>
          <p:nvPr>
            <p:ph type="title"/>
          </p:nvPr>
        </p:nvSpPr>
        <p:spPr>
          <a:prstGeom prst="rect">
            <a:avLst/>
          </a:prstGeom>
        </p:spPr>
        <p:txBody>
          <a:bodyPr spcFirstLastPara="1" wrap="square" lIns="121900" tIns="60933" rIns="121900" bIns="60933" anchor="ctr" anchorCtr="0">
            <a:noAutofit/>
          </a:bodyPr>
          <a:lstStyle/>
          <a:p>
            <a:r>
              <a:rPr lang="en" sz="3067" b="1" dirty="0">
                <a:solidFill>
                  <a:srgbClr val="FFFFFF"/>
                </a:solidFill>
              </a:rPr>
              <a:t>Curriculum Data </a:t>
            </a:r>
            <a:endParaRPr sz="3067" b="1" dirty="0">
              <a:solidFill>
                <a:srgbClr val="FFFFFF"/>
              </a:solidFill>
            </a:endParaRPr>
          </a:p>
        </p:txBody>
      </p:sp>
      <p:sp>
        <p:nvSpPr>
          <p:cNvPr id="1349" name="Google Shape;1349;p174"/>
          <p:cNvSpPr txBox="1">
            <a:spLocks noGrp="1"/>
          </p:cNvSpPr>
          <p:nvPr>
            <p:ph type="sldNum" idx="4294967295"/>
          </p:nvPr>
        </p:nvSpPr>
        <p:spPr>
          <a:xfrm>
            <a:off x="9448800" y="6356350"/>
            <a:ext cx="2743200" cy="365125"/>
          </a:xfrm>
          <a:prstGeom prst="rect">
            <a:avLst/>
          </a:prstGeom>
        </p:spPr>
        <p:txBody>
          <a:bodyPr spcFirstLastPara="1" wrap="square" lIns="121900" tIns="60933" rIns="121900" bIns="60933" anchor="ctr" anchorCtr="0">
            <a:noAutofit/>
          </a:bodyPr>
          <a:lstStyle/>
          <a:p>
            <a:pPr defTabSz="1219170"/>
            <a:fld id="{00000000-1234-1234-1234-123412341234}" type="slidenum">
              <a:rPr lang="en" sz="1200" kern="0"/>
              <a:pPr defTabSz="1219170"/>
              <a:t>18</a:t>
            </a:fld>
            <a:endParaRPr sz="1200" kern="0"/>
          </a:p>
        </p:txBody>
      </p:sp>
      <p:pic>
        <p:nvPicPr>
          <p:cNvPr id="1351" name="Google Shape;1351;p174" descr="List of links to click on for curriculum data">
            <a:hlinkClick r:id="rId3"/>
          </p:cNvPr>
          <p:cNvPicPr preferRelativeResize="0"/>
          <p:nvPr/>
        </p:nvPicPr>
        <p:blipFill>
          <a:blip r:embed="rId5">
            <a:alphaModFix/>
          </a:blip>
          <a:stretch>
            <a:fillRect/>
          </a:stretch>
        </p:blipFill>
        <p:spPr>
          <a:xfrm>
            <a:off x="9067567" y="451267"/>
            <a:ext cx="2433367" cy="5766000"/>
          </a:xfrm>
          <a:prstGeom prst="rect">
            <a:avLst/>
          </a:prstGeom>
          <a:noFill/>
          <a:ln>
            <a:noFill/>
          </a:ln>
        </p:spPr>
      </p:pic>
      <p:sp>
        <p:nvSpPr>
          <p:cNvPr id="1352" name="Google Shape;1352;p174"/>
          <p:cNvSpPr txBox="1"/>
          <p:nvPr/>
        </p:nvSpPr>
        <p:spPr>
          <a:xfrm>
            <a:off x="3195333" y="1792034"/>
            <a:ext cx="1445200" cy="307736"/>
          </a:xfrm>
          <a:prstGeom prst="rect">
            <a:avLst/>
          </a:prstGeom>
          <a:noFill/>
          <a:ln w="19050" cap="flat" cmpd="sng">
            <a:solidFill>
              <a:srgbClr val="FF99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400" kern="0">
                <a:solidFill>
                  <a:srgbClr val="101D34"/>
                </a:solidFill>
                <a:latin typeface="Quattrocento Sans"/>
                <a:ea typeface="Quattrocento Sans"/>
                <a:cs typeface="Quattrocento Sans"/>
                <a:sym typeface="Quattrocento Sans"/>
              </a:rPr>
              <a:t>c</a:t>
            </a:r>
            <a:endParaRPr sz="400" kern="0">
              <a:solidFill>
                <a:srgbClr val="101D34"/>
              </a:solidFill>
              <a:latin typeface="Quattrocento Sans"/>
              <a:ea typeface="Quattrocento Sans"/>
              <a:cs typeface="Quattrocento Sans"/>
              <a:sym typeface="Quattrocento Sans"/>
            </a:endParaRPr>
          </a:p>
        </p:txBody>
      </p:sp>
      <p:sp>
        <p:nvSpPr>
          <p:cNvPr id="1353" name="Google Shape;1353;p174"/>
          <p:cNvSpPr txBox="1"/>
          <p:nvPr/>
        </p:nvSpPr>
        <p:spPr>
          <a:xfrm>
            <a:off x="1778624" y="3505730"/>
            <a:ext cx="1445200" cy="307736"/>
          </a:xfrm>
          <a:prstGeom prst="rect">
            <a:avLst/>
          </a:prstGeom>
          <a:noFill/>
          <a:ln w="19050" cap="flat" cmpd="sng">
            <a:solidFill>
              <a:srgbClr val="FF99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r>
              <a:rPr lang="en" sz="400" kern="0" dirty="0">
                <a:solidFill>
                  <a:srgbClr val="101D34"/>
                </a:solidFill>
                <a:latin typeface="Quattrocento Sans"/>
                <a:ea typeface="Quattrocento Sans"/>
                <a:cs typeface="Quattrocento Sans"/>
                <a:sym typeface="Quattrocento Sans"/>
              </a:rPr>
              <a:t>c</a:t>
            </a:r>
            <a:endParaRPr sz="400" kern="0" dirty="0">
              <a:solidFill>
                <a:srgbClr val="101D34"/>
              </a:solidFill>
              <a:latin typeface="Quattrocento Sans"/>
              <a:ea typeface="Quattrocento Sans"/>
              <a:cs typeface="Quattrocento Sans"/>
              <a:sym typeface="Quattrocento Sans"/>
            </a:endParaRPr>
          </a:p>
        </p:txBody>
      </p:sp>
      <p:pic>
        <p:nvPicPr>
          <p:cNvPr id="1355" name="Google Shape;1355;p174" descr="Search bar"/>
          <p:cNvPicPr preferRelativeResize="0"/>
          <p:nvPr/>
        </p:nvPicPr>
        <p:blipFill>
          <a:blip r:embed="rId6">
            <a:alphaModFix/>
          </a:blip>
          <a:stretch>
            <a:fillRect/>
          </a:stretch>
        </p:blipFill>
        <p:spPr>
          <a:xfrm>
            <a:off x="7170430" y="1792033"/>
            <a:ext cx="1863271" cy="365200"/>
          </a:xfrm>
          <a:prstGeom prst="rect">
            <a:avLst/>
          </a:prstGeom>
          <a:noFill/>
          <a:ln>
            <a:noFill/>
          </a:ln>
        </p:spPr>
      </p:pic>
      <p:sp>
        <p:nvSpPr>
          <p:cNvPr id="1356" name="Google Shape;1356;p174">
            <a:extLst>
              <a:ext uri="{C183D7F6-B498-43B3-948B-1728B52AA6E4}">
                <adec:decorative xmlns:adec="http://schemas.microsoft.com/office/drawing/2017/decorative" val="1"/>
              </a:ext>
            </a:extLst>
          </p:cNvPr>
          <p:cNvSpPr txBox="1"/>
          <p:nvPr/>
        </p:nvSpPr>
        <p:spPr>
          <a:xfrm>
            <a:off x="7170433" y="1792034"/>
            <a:ext cx="1818800" cy="389746"/>
          </a:xfrm>
          <a:prstGeom prst="rect">
            <a:avLst/>
          </a:prstGeom>
          <a:noFill/>
          <a:ln w="19050" cap="flat" cmpd="sng">
            <a:solidFill>
              <a:srgbClr val="FF9900"/>
            </a:solidFill>
            <a:prstDash val="solid"/>
            <a:round/>
            <a:headEnd type="none" w="sm" len="sm"/>
            <a:tailEnd type="none" w="sm" len="sm"/>
          </a:ln>
        </p:spPr>
        <p:txBody>
          <a:bodyPr spcFirstLastPara="1" wrap="square" lIns="121900" tIns="121900" rIns="121900" bIns="121900" anchor="t" anchorCtr="0">
            <a:spAutoFit/>
          </a:bodyPr>
          <a:lstStyle/>
          <a:p>
            <a:pPr defTabSz="1219170">
              <a:buClr>
                <a:srgbClr val="000000"/>
              </a:buClr>
            </a:pPr>
            <a:endParaRPr sz="933" kern="0">
              <a:solidFill>
                <a:srgbClr val="101D34"/>
              </a:solidFill>
              <a:latin typeface="Quattrocento Sans"/>
              <a:ea typeface="Quattrocento Sans"/>
              <a:cs typeface="Quattrocento Sans"/>
              <a:sym typeface="Quattrocento Sans"/>
            </a:endParaRPr>
          </a:p>
        </p:txBody>
      </p:sp>
      <p:pic>
        <p:nvPicPr>
          <p:cNvPr id="2052" name="Picture 4" descr="Clip Art New &amp; Clip Art New Clip Art Images - HDClipartAll">
            <a:extLst>
              <a:ext uri="{FF2B5EF4-FFF2-40B4-BE49-F238E27FC236}">
                <a16:creationId xmlns:a16="http://schemas.microsoft.com/office/drawing/2014/main" id="{9CDA77BD-B9FC-4EC7-9CC3-24CCD6CC49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55" y="3320746"/>
            <a:ext cx="1044375" cy="94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94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1277822"/>
            <a:ext cx="12191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7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413-237-8537</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6013540"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Ian.T.Stith@mass.gov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dirty="0">
                <a:latin typeface="Segoe SemiBold" panose="020B0703040204020203" pitchFamily="34" charset="0"/>
                <a:cs typeface="Segoe SemiBold" panose="020B0703040204020203" pitchFamily="34" charset="0"/>
              </a:rPr>
              <a:t>Ian Stith, PhD	      Acting Co-Director of STEM</a:t>
            </a:r>
            <a:endParaRPr lang="zh-CN" altLang="en-US" sz="2000" b="1" dirty="0">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329762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52714-1228-D829-7D9C-2D874670BA2A}"/>
              </a:ext>
            </a:extLst>
          </p:cNvPr>
          <p:cNvSpPr>
            <a:spLocks noGrp="1"/>
          </p:cNvSpPr>
          <p:nvPr>
            <p:ph type="sldNum" sz="quarter" idx="4294967295"/>
          </p:nvPr>
        </p:nvSpPr>
        <p:spPr/>
        <p:txBody>
          <a:bodyPr/>
          <a:lstStyle/>
          <a:p>
            <a:fld id="{FF27229C-EC7B-4063-A33B-28A5E87E32ED}" type="slidenum">
              <a:rPr lang="zh-CN" altLang="en-US" smtClean="0"/>
              <a:pPr/>
              <a:t>2</a:t>
            </a:fld>
            <a:endParaRPr lang="zh-CN" altLang="en-US"/>
          </a:p>
        </p:txBody>
      </p:sp>
      <p:sp>
        <p:nvSpPr>
          <p:cNvPr id="3" name="Content Placeholder 2">
            <a:extLst>
              <a:ext uri="{FF2B5EF4-FFF2-40B4-BE49-F238E27FC236}">
                <a16:creationId xmlns:a16="http://schemas.microsoft.com/office/drawing/2014/main" id="{A7345350-80EB-3BD7-3E19-17FDCD5AFD73}"/>
              </a:ext>
            </a:extLst>
          </p:cNvPr>
          <p:cNvSpPr txBox="1">
            <a:spLocks noGrp="1"/>
          </p:cNvSpPr>
          <p:nvPr>
            <p:ph type="title" idx="4294967295"/>
          </p:nvPr>
        </p:nvSpPr>
        <p:spPr>
          <a:xfrm>
            <a:off x="569728" y="674370"/>
            <a:ext cx="11052544" cy="1691640"/>
          </a:xfrm>
          <a:prstGeom prst="rect">
            <a:avLst/>
          </a:prstGeom>
          <a:noFill/>
          <a:ln w="38100">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3200" b="0"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Segoe UI" panose="020B0502040204020203" pitchFamily="34" charset="0"/>
              </a:rPr>
              <a:t>All students should have learning experiences that are engaging, rigorous, culturally relevant, and affirm and support their identities. </a:t>
            </a:r>
          </a:p>
        </p:txBody>
      </p:sp>
      <p:sp>
        <p:nvSpPr>
          <p:cNvPr id="4" name="Content Placeholder 2">
            <a:extLst>
              <a:ext uri="{FF2B5EF4-FFF2-40B4-BE49-F238E27FC236}">
                <a16:creationId xmlns:a16="http://schemas.microsoft.com/office/drawing/2014/main" id="{94141141-DD0E-41CA-E744-DBA1324C8D97}"/>
              </a:ext>
            </a:extLst>
          </p:cNvPr>
          <p:cNvSpPr txBox="1">
            <a:spLocks/>
          </p:cNvSpPr>
          <p:nvPr/>
        </p:nvSpPr>
        <p:spPr>
          <a:xfrm>
            <a:off x="569728" y="3021331"/>
            <a:ext cx="2722112" cy="2316479"/>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a:p>
            <a:pPr marL="0" indent="0" algn="ctr">
              <a:buNone/>
            </a:pPr>
            <a:r>
              <a:rPr lang="en-US"/>
              <a:t>Curriculum Frameworks</a:t>
            </a:r>
          </a:p>
        </p:txBody>
      </p:sp>
      <p:sp>
        <p:nvSpPr>
          <p:cNvPr id="5" name="Content Placeholder 2">
            <a:extLst>
              <a:ext uri="{FF2B5EF4-FFF2-40B4-BE49-F238E27FC236}">
                <a16:creationId xmlns:a16="http://schemas.microsoft.com/office/drawing/2014/main" id="{5AA39CB7-3703-0EE8-7628-2FA2E6D2388E}"/>
              </a:ext>
            </a:extLst>
          </p:cNvPr>
          <p:cNvSpPr txBox="1">
            <a:spLocks/>
          </p:cNvSpPr>
          <p:nvPr/>
        </p:nvSpPr>
        <p:spPr>
          <a:xfrm>
            <a:off x="8900162" y="3074672"/>
            <a:ext cx="2722112" cy="2316479"/>
          </a:xfrm>
          <a:prstGeom prst="rect">
            <a:avLst/>
          </a:prstGeom>
          <a:ln w="381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a:p>
            <a:pPr marL="0" indent="0" algn="ctr">
              <a:buNone/>
            </a:pPr>
            <a:r>
              <a:rPr lang="en-US"/>
              <a:t>Equitable Instruction</a:t>
            </a:r>
          </a:p>
        </p:txBody>
      </p:sp>
      <p:grpSp>
        <p:nvGrpSpPr>
          <p:cNvPr id="8" name="Group 7" descr="Arrow that says &quot;curricular materials.&quot;">
            <a:extLst>
              <a:ext uri="{FF2B5EF4-FFF2-40B4-BE49-F238E27FC236}">
                <a16:creationId xmlns:a16="http://schemas.microsoft.com/office/drawing/2014/main" id="{9D9EE599-AAA0-0A0B-9035-99A42A5FA1EE}"/>
              </a:ext>
            </a:extLst>
          </p:cNvPr>
          <p:cNvGrpSpPr/>
          <p:nvPr/>
        </p:nvGrpSpPr>
        <p:grpSpPr>
          <a:xfrm>
            <a:off x="3371850" y="3771901"/>
            <a:ext cx="5429250" cy="922019"/>
            <a:chOff x="3371850" y="3771901"/>
            <a:chExt cx="5429250" cy="922019"/>
          </a:xfrm>
        </p:grpSpPr>
        <p:sp>
          <p:nvSpPr>
            <p:cNvPr id="6" name="Arrow: Right 5">
              <a:extLst>
                <a:ext uri="{FF2B5EF4-FFF2-40B4-BE49-F238E27FC236}">
                  <a16:creationId xmlns:a16="http://schemas.microsoft.com/office/drawing/2014/main" id="{F7884CA7-4DBF-9F64-23F5-F013E802E13C}"/>
                </a:ext>
              </a:extLst>
            </p:cNvPr>
            <p:cNvSpPr/>
            <p:nvPr/>
          </p:nvSpPr>
          <p:spPr>
            <a:xfrm>
              <a:off x="3371850" y="3771901"/>
              <a:ext cx="5429250" cy="922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51ECE2-0ACC-2710-4538-A9464ACBB38F}"/>
                </a:ext>
              </a:extLst>
            </p:cNvPr>
            <p:cNvSpPr txBox="1"/>
            <p:nvPr/>
          </p:nvSpPr>
          <p:spPr>
            <a:xfrm>
              <a:off x="4366260" y="4048244"/>
              <a:ext cx="3440430" cy="369332"/>
            </a:xfrm>
            <a:prstGeom prst="rect">
              <a:avLst/>
            </a:prstGeom>
            <a:noFill/>
          </p:spPr>
          <p:txBody>
            <a:bodyPr wrap="square" rtlCol="0">
              <a:spAutoFit/>
            </a:bodyPr>
            <a:lstStyle/>
            <a:p>
              <a:pPr algn="ctr"/>
              <a:r>
                <a:rPr lang="en-US">
                  <a:solidFill>
                    <a:schemeClr val="bg1"/>
                  </a:solidFill>
                </a:rPr>
                <a:t>Curricular Materials</a:t>
              </a:r>
            </a:p>
          </p:txBody>
        </p:sp>
      </p:grpSp>
    </p:spTree>
    <p:extLst>
      <p:ext uri="{BB962C8B-B14F-4D97-AF65-F5344CB8AC3E}">
        <p14:creationId xmlns:p14="http://schemas.microsoft.com/office/powerpoint/2010/main" val="38075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lnSpcReduction="10000"/>
          </a:bodyPr>
          <a:lstStyle/>
          <a:p>
            <a:pPr rtl="0" fontAlgn="base">
              <a:spcBef>
                <a:spcPts val="1000"/>
              </a:spcBef>
              <a:spcAft>
                <a:spcPts val="0"/>
              </a:spcAft>
              <a:buFont typeface="Arial" panose="020B0604020202020204" pitchFamily="34" charset="0"/>
              <a:buChar char="•"/>
            </a:pPr>
            <a:r>
              <a:rPr lang="en-US" sz="2800" i="0" u="none" strike="noStrike">
                <a:solidFill>
                  <a:srgbClr val="ED7D31"/>
                </a:solidFill>
                <a:effectLst/>
                <a:latin typeface="+mn-lt"/>
              </a:rPr>
              <a:t>The materials teachers put in front of students matter.</a:t>
            </a:r>
          </a:p>
          <a:p>
            <a:pPr marL="742950" lvl="1" indent="-285750" rtl="0" fontAlgn="base">
              <a:spcBef>
                <a:spcPts val="0"/>
              </a:spcBef>
              <a:spcAft>
                <a:spcPts val="0"/>
              </a:spcAft>
              <a:buFont typeface="Arial" panose="020B0604020202020204" pitchFamily="34" charset="0"/>
              <a:buChar char="•"/>
            </a:pPr>
            <a:r>
              <a:rPr lang="en-US" sz="2500" b="0" i="0" u="none" strike="noStrike">
                <a:solidFill>
                  <a:srgbClr val="101D34"/>
                </a:solidFill>
                <a:effectLst/>
                <a:latin typeface="+mn-lt"/>
              </a:rPr>
              <a:t>Providing teachers with access to high-quality, standards-aligned, culturally relevant curricular materials and professional learning can significantly improve student outcomes.</a:t>
            </a:r>
          </a:p>
          <a:p>
            <a:pPr marL="457200" lvl="1" indent="0" rtl="0" fontAlgn="base">
              <a:spcBef>
                <a:spcPts val="0"/>
              </a:spcBef>
              <a:spcAft>
                <a:spcPts val="0"/>
              </a:spcAft>
              <a:buNone/>
            </a:pPr>
            <a:endParaRPr lang="en-US" sz="600" b="0" i="0" u="none" strike="noStrike">
              <a:solidFill>
                <a:srgbClr val="101D34"/>
              </a:solidFill>
              <a:effectLst/>
              <a:latin typeface="+mn-lt"/>
            </a:endParaRPr>
          </a:p>
          <a:p>
            <a:pPr rtl="0" fontAlgn="base">
              <a:spcBef>
                <a:spcPts val="0"/>
              </a:spcBef>
              <a:spcAft>
                <a:spcPts val="0"/>
              </a:spcAft>
              <a:buFont typeface="Arial" panose="020B0604020202020204" pitchFamily="34" charset="0"/>
              <a:buChar char="•"/>
            </a:pPr>
            <a:r>
              <a:rPr lang="en-US" sz="2800" i="0" u="none" strike="noStrike">
                <a:solidFill>
                  <a:srgbClr val="ED7D31"/>
                </a:solidFill>
                <a:effectLst/>
                <a:latin typeface="+mn-lt"/>
              </a:rPr>
              <a:t>Good materials make teaching and learning easier.</a:t>
            </a:r>
          </a:p>
          <a:p>
            <a:pPr marL="742950" lvl="1" indent="-285750" rtl="0" fontAlgn="base">
              <a:spcBef>
                <a:spcPts val="0"/>
              </a:spcBef>
              <a:spcAft>
                <a:spcPts val="0"/>
              </a:spcAft>
              <a:buFont typeface="Arial" panose="020B0604020202020204" pitchFamily="34" charset="0"/>
              <a:buChar char="•"/>
            </a:pPr>
            <a:r>
              <a:rPr lang="en-US" sz="2500" b="0" i="0" u="none" strike="noStrike">
                <a:solidFill>
                  <a:srgbClr val="101D34"/>
                </a:solidFill>
                <a:effectLst/>
                <a:latin typeface="+mn-lt"/>
              </a:rPr>
              <a:t>Well-designed curricular materials can refocus teachers’ workloads, deepen their pedagogical content knowledge, and increase coherence within and across grades.</a:t>
            </a:r>
            <a:br>
              <a:rPr lang="en-US" sz="600" b="0" i="0" u="none" strike="noStrike">
                <a:solidFill>
                  <a:srgbClr val="E38526"/>
                </a:solidFill>
                <a:effectLst/>
                <a:latin typeface="+mn-lt"/>
              </a:rPr>
            </a:br>
            <a:endParaRPr lang="en-US" sz="600" b="0" i="0" u="none" strike="noStrike">
              <a:solidFill>
                <a:srgbClr val="E38526"/>
              </a:solidFill>
              <a:effectLst/>
              <a:latin typeface="+mn-lt"/>
            </a:endParaRPr>
          </a:p>
          <a:p>
            <a:pPr rtl="0" fontAlgn="base">
              <a:spcBef>
                <a:spcPts val="0"/>
              </a:spcBef>
              <a:spcAft>
                <a:spcPts val="0"/>
              </a:spcAft>
              <a:buFont typeface="Arial" panose="020B0604020202020204" pitchFamily="34" charset="0"/>
              <a:buChar char="•"/>
            </a:pPr>
            <a:r>
              <a:rPr lang="en-US" sz="2800" i="0" u="none" strike="noStrike">
                <a:solidFill>
                  <a:srgbClr val="ED7D31"/>
                </a:solidFill>
                <a:effectLst/>
                <a:latin typeface="+mn-lt"/>
              </a:rPr>
              <a:t>Well-aligned materials are not necessarily more expensive.</a:t>
            </a:r>
          </a:p>
          <a:p>
            <a:pPr marL="742950" lvl="1" indent="-285750" rtl="0" fontAlgn="base">
              <a:spcBef>
                <a:spcPts val="0"/>
              </a:spcBef>
              <a:spcAft>
                <a:spcPts val="0"/>
              </a:spcAft>
              <a:buFont typeface="Arial" panose="020B0604020202020204" pitchFamily="34" charset="0"/>
              <a:buChar char="•"/>
            </a:pPr>
            <a:r>
              <a:rPr lang="en-US" sz="2500" b="0" i="0" u="none" strike="noStrike">
                <a:solidFill>
                  <a:srgbClr val="101D34"/>
                </a:solidFill>
                <a:effectLst/>
                <a:latin typeface="+mn-lt"/>
              </a:rPr>
              <a:t>Ensuring curricular materials’ quality and alignment to standards costs less, builds more human capacity, and scales more easily than many other “interventions” in education.</a:t>
            </a:r>
          </a:p>
        </p:txBody>
      </p:sp>
      <p:sp>
        <p:nvSpPr>
          <p:cNvPr id="8" name="Title 7"/>
          <p:cNvSpPr>
            <a:spLocks noGrp="1"/>
          </p:cNvSpPr>
          <p:nvPr>
            <p:ph type="title"/>
          </p:nvPr>
        </p:nvSpPr>
        <p:spPr/>
        <p:txBody>
          <a:bodyPr>
            <a:normAutofit fontScale="90000"/>
          </a:bodyPr>
          <a:lstStyle/>
          <a:p>
            <a:r>
              <a:rPr lang="en-US"/>
              <a:t>Research is showing that </a:t>
            </a:r>
            <a:r>
              <a:rPr lang="en-US" b="1" u="sng"/>
              <a:t>curriculum matters</a:t>
            </a:r>
            <a:r>
              <a:rPr lang="en-US"/>
              <a:t>.</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4123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3591B-B79F-B5FB-5959-AF9BE3B6C3C1}"/>
              </a:ext>
            </a:extLst>
          </p:cNvPr>
          <p:cNvSpPr>
            <a:spLocks noGrp="1"/>
          </p:cNvSpPr>
          <p:nvPr>
            <p:ph idx="1"/>
          </p:nvPr>
        </p:nvSpPr>
        <p:spPr/>
        <p:txBody>
          <a:bodyPr/>
          <a:lstStyle/>
          <a:p>
            <a:pPr marL="0" indent="0">
              <a:spcAft>
                <a:spcPts val="1200"/>
              </a:spcAft>
              <a:buNone/>
            </a:pPr>
            <a:r>
              <a:rPr lang="en-US" dirty="0"/>
              <a:t>If schools and districts have the information and supports they need to provide teachers with </a:t>
            </a:r>
            <a:r>
              <a:rPr lang="en-US" dirty="0">
                <a:solidFill>
                  <a:srgbClr val="E38526"/>
                </a:solidFill>
              </a:rPr>
              <a:t>access</a:t>
            </a:r>
            <a:r>
              <a:rPr lang="en-US" dirty="0"/>
              <a:t> to high-quality, standards-aligned, culturally relevant curricular materials…</a:t>
            </a:r>
          </a:p>
          <a:p>
            <a:pPr marL="0" indent="0">
              <a:spcAft>
                <a:spcPts val="1200"/>
              </a:spcAft>
              <a:buNone/>
            </a:pPr>
            <a:r>
              <a:rPr lang="en-US" dirty="0"/>
              <a:t>and if sustainable and collaborative </a:t>
            </a:r>
            <a:r>
              <a:rPr lang="en-US" dirty="0">
                <a:solidFill>
                  <a:srgbClr val="E38526"/>
                </a:solidFill>
              </a:rPr>
              <a:t>professional learning </a:t>
            </a:r>
            <a:r>
              <a:rPr lang="en-US" dirty="0"/>
              <a:t>structures help teachers use those materials to orchestrate student learning experiences </a:t>
            </a:r>
            <a:r>
              <a:rPr lang="en-US" dirty="0">
                <a:solidFill>
                  <a:srgbClr val="E38526"/>
                </a:solidFill>
              </a:rPr>
              <a:t>skillfully</a:t>
            </a:r>
            <a:r>
              <a:rPr lang="en-US" dirty="0"/>
              <a:t>…</a:t>
            </a:r>
          </a:p>
          <a:p>
            <a:pPr marL="0" indent="0">
              <a:spcAft>
                <a:spcPts val="1200"/>
              </a:spcAft>
              <a:buNone/>
            </a:pPr>
            <a:r>
              <a:rPr lang="en-US" dirty="0"/>
              <a:t>then teacher and student experiences, and ultimately student outcomes, will improve.	</a:t>
            </a:r>
          </a:p>
        </p:txBody>
      </p:sp>
      <p:sp>
        <p:nvSpPr>
          <p:cNvPr id="2" name="Title 1">
            <a:extLst>
              <a:ext uri="{FF2B5EF4-FFF2-40B4-BE49-F238E27FC236}">
                <a16:creationId xmlns:a16="http://schemas.microsoft.com/office/drawing/2014/main" id="{548647A3-C908-2E2E-121A-1B1BC1BEFA67}"/>
              </a:ext>
            </a:extLst>
          </p:cNvPr>
          <p:cNvSpPr>
            <a:spLocks noGrp="1"/>
          </p:cNvSpPr>
          <p:nvPr>
            <p:ph type="title"/>
          </p:nvPr>
        </p:nvSpPr>
        <p:spPr/>
        <p:txBody>
          <a:bodyPr>
            <a:normAutofit fontScale="90000"/>
          </a:bodyPr>
          <a:lstStyle/>
          <a:p>
            <a:r>
              <a:rPr lang="en-US" dirty="0"/>
              <a:t>Strengthening Curriculum in MA: Theory of Action</a:t>
            </a:r>
          </a:p>
        </p:txBody>
      </p:sp>
      <p:sp>
        <p:nvSpPr>
          <p:cNvPr id="4" name="Slide Number Placeholder 3">
            <a:extLst>
              <a:ext uri="{FF2B5EF4-FFF2-40B4-BE49-F238E27FC236}">
                <a16:creationId xmlns:a16="http://schemas.microsoft.com/office/drawing/2014/main" id="{61610B97-AB1E-55B2-2711-4510E4456D80}"/>
              </a:ext>
            </a:extLst>
          </p:cNvPr>
          <p:cNvSpPr>
            <a:spLocks noGrp="1"/>
          </p:cNvSpPr>
          <p:nvPr>
            <p:ph type="sldNum" sz="quarter" idx="4294967295"/>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3581793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31" name="Google Shape;783;p134" descr="Different curriculum options and providers.">
            <a:extLst>
              <a:ext uri="{FF2B5EF4-FFF2-40B4-BE49-F238E27FC236}">
                <a16:creationId xmlns:a16="http://schemas.microsoft.com/office/drawing/2014/main" id="{2E19DB35-8D69-4310-B4F9-C70009CC2996}"/>
              </a:ext>
            </a:extLst>
          </p:cNvPr>
          <p:cNvSpPr/>
          <p:nvPr/>
        </p:nvSpPr>
        <p:spPr>
          <a:xfrm>
            <a:off x="3165388" y="5429855"/>
            <a:ext cx="2022000" cy="1088612"/>
          </a:xfrm>
          <a:prstGeom prst="ellipse">
            <a:avLst/>
          </a:prstGeom>
          <a:solidFill>
            <a:srgbClr val="FFD966">
              <a:alpha val="75420"/>
            </a:srgbClr>
          </a:solidFill>
          <a:ln>
            <a:noFill/>
          </a:ln>
        </p:spPr>
        <p:txBody>
          <a:bodyPr spcFirstLastPara="1" wrap="square" lIns="121900" tIns="121900" rIns="121900" bIns="121900" anchor="t" anchorCtr="0">
            <a:noAutofit/>
          </a:bodyPr>
          <a:lstStyle/>
          <a:p>
            <a:pPr algn="ctr" defTabSz="1219170">
              <a:buClr>
                <a:srgbClr val="000000"/>
              </a:buClr>
            </a:pPr>
            <a:endParaRPr lang="en-US" sz="1600" b="1" kern="0" dirty="0">
              <a:solidFill>
                <a:srgbClr val="000000"/>
              </a:solidFill>
              <a:latin typeface="Quattrocento Sans"/>
              <a:ea typeface="Quattrocento Sans"/>
              <a:cs typeface="Quattrocento Sans"/>
              <a:sym typeface="Quattrocento Sans"/>
            </a:endParaRPr>
          </a:p>
        </p:txBody>
      </p:sp>
      <p:sp>
        <p:nvSpPr>
          <p:cNvPr id="2" name="Content Placeholder 1">
            <a:extLst>
              <a:ext uri="{FF2B5EF4-FFF2-40B4-BE49-F238E27FC236}">
                <a16:creationId xmlns:a16="http://schemas.microsoft.com/office/drawing/2014/main" id="{37AEFAD6-C9EB-4A70-9BC4-D47AC33F9E34}"/>
              </a:ext>
            </a:extLst>
          </p:cNvPr>
          <p:cNvSpPr>
            <a:spLocks noGrp="1"/>
          </p:cNvSpPr>
          <p:nvPr>
            <p:ph idx="1"/>
          </p:nvPr>
        </p:nvSpPr>
        <p:spPr/>
        <p:txBody>
          <a:bodyPr/>
          <a:lstStyle/>
          <a:p>
            <a:endParaRPr lang="en-US"/>
          </a:p>
        </p:txBody>
      </p:sp>
      <p:sp>
        <p:nvSpPr>
          <p:cNvPr id="757" name="Google Shape;757;p134"/>
          <p:cNvSpPr txBox="1">
            <a:spLocks noGrp="1"/>
          </p:cNvSpPr>
          <p:nvPr>
            <p:ph type="title"/>
          </p:nvPr>
        </p:nvSpPr>
        <p:spPr>
          <a:xfrm>
            <a:off x="704386" y="142338"/>
            <a:ext cx="10515600" cy="1042852"/>
          </a:xfrm>
          <a:prstGeom prst="rect">
            <a:avLst/>
          </a:prstGeom>
        </p:spPr>
        <p:txBody>
          <a:bodyPr spcFirstLastPara="1" wrap="square" lIns="121900" tIns="60933" rIns="121900" bIns="60933" anchor="ctr" anchorCtr="0">
            <a:noAutofit/>
          </a:bodyPr>
          <a:lstStyle/>
          <a:p>
            <a:r>
              <a:rPr lang="en-US" sz="3200" b="1" dirty="0">
                <a:latin typeface="Segoe UI" panose="020B0502040204020203" pitchFamily="34" charset="0"/>
                <a:cs typeface="Segoe UI" panose="020B0502040204020203" pitchFamily="34" charset="0"/>
              </a:rPr>
              <a:t>Curriculum Matters</a:t>
            </a:r>
            <a:endParaRPr sz="3067" b="1" dirty="0"/>
          </a:p>
        </p:txBody>
      </p:sp>
      <p:sp>
        <p:nvSpPr>
          <p:cNvPr id="758" name="Google Shape;758;p134"/>
          <p:cNvSpPr txBox="1">
            <a:spLocks noGrp="1"/>
          </p:cNvSpPr>
          <p:nvPr>
            <p:ph type="sldNum" idx="4294967295"/>
          </p:nvPr>
        </p:nvSpPr>
        <p:spPr>
          <a:xfrm>
            <a:off x="9448800" y="6356350"/>
            <a:ext cx="2743200" cy="365125"/>
          </a:xfrm>
          <a:prstGeom prst="rect">
            <a:avLst/>
          </a:prstGeom>
        </p:spPr>
        <p:txBody>
          <a:bodyPr spcFirstLastPara="1" wrap="square" lIns="121900" tIns="60933" rIns="121900" bIns="60933" anchor="ctr" anchorCtr="0">
            <a:noAutofit/>
          </a:bodyPr>
          <a:lstStyle/>
          <a:p>
            <a:pPr defTabSz="1219170"/>
            <a:fld id="{00000000-1234-1234-1234-123412341234}" type="slidenum">
              <a:rPr lang="en" kern="0"/>
              <a:pPr defTabSz="1219170"/>
              <a:t>5</a:t>
            </a:fld>
            <a:endParaRPr kern="0"/>
          </a:p>
        </p:txBody>
      </p:sp>
      <p:sp>
        <p:nvSpPr>
          <p:cNvPr id="759" name="Google Shape;759;p134">
            <a:extLst>
              <a:ext uri="{C183D7F6-B498-43B3-948B-1728B52AA6E4}">
                <adec:decorative xmlns:adec="http://schemas.microsoft.com/office/drawing/2017/decorative" val="1"/>
              </a:ext>
            </a:extLst>
          </p:cNvPr>
          <p:cNvSpPr/>
          <p:nvPr/>
        </p:nvSpPr>
        <p:spPr>
          <a:xfrm>
            <a:off x="422084" y="1076467"/>
            <a:ext cx="7850400" cy="5442000"/>
          </a:xfrm>
          <a:prstGeom prst="ellipse">
            <a:avLst/>
          </a:prstGeom>
          <a:solidFill>
            <a:srgbClr val="CFE2F3"/>
          </a:solid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Quattrocento Sans"/>
              <a:ea typeface="Quattrocento Sans"/>
              <a:cs typeface="Quattrocento Sans"/>
              <a:sym typeface="Quattrocento Sans"/>
            </a:endParaRPr>
          </a:p>
        </p:txBody>
      </p:sp>
      <p:grpSp>
        <p:nvGrpSpPr>
          <p:cNvPr id="760" name="Google Shape;760;p134" descr="Oval that says Curriculum Matters."/>
          <p:cNvGrpSpPr/>
          <p:nvPr/>
        </p:nvGrpSpPr>
        <p:grpSpPr>
          <a:xfrm>
            <a:off x="2296166" y="3048906"/>
            <a:ext cx="4057351" cy="1536705"/>
            <a:chOff x="3495236" y="147395"/>
            <a:chExt cx="2166000" cy="2166000"/>
          </a:xfrm>
        </p:grpSpPr>
        <p:sp>
          <p:nvSpPr>
            <p:cNvPr id="761" name="Google Shape;761;p134"/>
            <p:cNvSpPr/>
            <p:nvPr/>
          </p:nvSpPr>
          <p:spPr>
            <a:xfrm>
              <a:off x="3495236" y="147395"/>
              <a:ext cx="2166000" cy="2166000"/>
            </a:xfrm>
            <a:prstGeom prst="ellipse">
              <a:avLst/>
            </a:prstGeom>
            <a:solidFill>
              <a:srgbClr val="8E7CC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Quattrocento Sans"/>
                <a:ea typeface="Quattrocento Sans"/>
                <a:cs typeface="Quattrocento Sans"/>
                <a:sym typeface="Quattrocento Sans"/>
              </a:endParaRPr>
            </a:p>
          </p:txBody>
        </p:sp>
        <p:sp>
          <p:nvSpPr>
            <p:cNvPr id="762" name="Google Shape;762;p134"/>
            <p:cNvSpPr txBox="1"/>
            <p:nvPr/>
          </p:nvSpPr>
          <p:spPr>
            <a:xfrm>
              <a:off x="3694981" y="878943"/>
              <a:ext cx="1816800" cy="702900"/>
            </a:xfrm>
            <a:prstGeom prst="rect">
              <a:avLst/>
            </a:prstGeom>
            <a:solidFill>
              <a:srgbClr val="8E7CC3"/>
            </a:solidFill>
            <a:ln>
              <a:noFill/>
            </a:ln>
          </p:spPr>
          <p:txBody>
            <a:bodyPr spcFirstLastPara="1" wrap="square" lIns="121900" tIns="121900" rIns="121900" bIns="121900" anchor="ctr" anchorCtr="0">
              <a:noAutofit/>
            </a:bodyPr>
            <a:lstStyle/>
            <a:p>
              <a:pPr algn="ctr" defTabSz="1219170">
                <a:buClr>
                  <a:srgbClr val="000000"/>
                </a:buClr>
              </a:pPr>
              <a:r>
                <a:rPr lang="en" sz="1733" kern="0">
                  <a:solidFill>
                    <a:srgbClr val="FFFFFF"/>
                  </a:solidFill>
                  <a:latin typeface="Quattrocento Sans"/>
                  <a:ea typeface="Quattrocento Sans"/>
                  <a:cs typeface="Quattrocento Sans"/>
                  <a:sym typeface="Quattrocento Sans"/>
                </a:rPr>
                <a:t>Curriculum Matters</a:t>
              </a:r>
              <a:endParaRPr sz="1733" kern="0">
                <a:solidFill>
                  <a:srgbClr val="FFFFFF"/>
                </a:solidFill>
                <a:latin typeface="Quattrocento Sans"/>
                <a:ea typeface="Quattrocento Sans"/>
                <a:cs typeface="Quattrocento Sans"/>
                <a:sym typeface="Quattrocento Sans"/>
              </a:endParaRPr>
            </a:p>
          </p:txBody>
        </p:sp>
      </p:grpSp>
      <p:sp>
        <p:nvSpPr>
          <p:cNvPr id="763" name="Google Shape;763;p134"/>
          <p:cNvSpPr/>
          <p:nvPr/>
        </p:nvSpPr>
        <p:spPr>
          <a:xfrm>
            <a:off x="422085" y="2944687"/>
            <a:ext cx="2366281" cy="1328800"/>
          </a:xfrm>
          <a:prstGeom prst="ellipse">
            <a:avLst/>
          </a:prstGeom>
          <a:solidFill>
            <a:srgbClr val="B6D7A8">
              <a:alpha val="78650"/>
            </a:srgbClr>
          </a:solidFill>
          <a:ln>
            <a:noFill/>
          </a:ln>
        </p:spPr>
        <p:txBody>
          <a:bodyPr spcFirstLastPara="1" wrap="square" lIns="121900" tIns="121900" rIns="121900" bIns="121900" anchor="ctr" anchorCtr="0">
            <a:noAutofit/>
          </a:bodyPr>
          <a:lstStyle/>
          <a:p>
            <a:pPr algn="ctr" defTabSz="1219170">
              <a:buClr>
                <a:srgbClr val="000000"/>
              </a:buClr>
            </a:pPr>
            <a:r>
              <a:rPr lang="en" sz="1867" b="1" kern="0" dirty="0">
                <a:solidFill>
                  <a:srgbClr val="000000"/>
                </a:solidFill>
                <a:latin typeface="Hind"/>
                <a:ea typeface="Hind"/>
                <a:cs typeface="Hind"/>
                <a:sym typeface="Hind"/>
              </a:rPr>
              <a:t>Accelerating Math Instruction</a:t>
            </a:r>
            <a:endParaRPr sz="1867" b="1" kern="0" dirty="0">
              <a:solidFill>
                <a:srgbClr val="000000"/>
              </a:solidFill>
              <a:latin typeface="Hind"/>
              <a:ea typeface="Hind"/>
              <a:cs typeface="Hind"/>
              <a:sym typeface="Hind"/>
            </a:endParaRPr>
          </a:p>
        </p:txBody>
      </p:sp>
      <p:sp>
        <p:nvSpPr>
          <p:cNvPr id="764" name="Google Shape;764;p134" descr="Oval that says G.L.E.A.M. which stands for growing learning equity across Massachusetts."/>
          <p:cNvSpPr/>
          <p:nvPr/>
        </p:nvSpPr>
        <p:spPr>
          <a:xfrm>
            <a:off x="4707333" y="1874833"/>
            <a:ext cx="1881600" cy="1333200"/>
          </a:xfrm>
          <a:prstGeom prst="ellipse">
            <a:avLst/>
          </a:prstGeom>
          <a:solidFill>
            <a:srgbClr val="B6D7A8">
              <a:alpha val="78650"/>
            </a:srgbClr>
          </a:solidFill>
          <a:ln>
            <a:noFill/>
          </a:ln>
        </p:spPr>
        <p:txBody>
          <a:bodyPr spcFirstLastPara="1" wrap="square" lIns="121900" tIns="121900" rIns="121900" bIns="121900" anchor="t" anchorCtr="0">
            <a:noAutofit/>
          </a:bodyPr>
          <a:lstStyle/>
          <a:p>
            <a:pPr algn="ctr" defTabSz="1219170">
              <a:buClr>
                <a:srgbClr val="000000"/>
              </a:buClr>
            </a:pPr>
            <a:endParaRPr sz="933" kern="0">
              <a:solidFill>
                <a:srgbClr val="000000"/>
              </a:solidFill>
              <a:latin typeface="Quattrocento Sans"/>
              <a:ea typeface="Quattrocento Sans"/>
              <a:cs typeface="Quattrocento Sans"/>
              <a:sym typeface="Quattrocento Sans"/>
            </a:endParaRPr>
          </a:p>
        </p:txBody>
      </p:sp>
      <p:grpSp>
        <p:nvGrpSpPr>
          <p:cNvPr id="765" name="Google Shape;765;p134" descr="Oval that says CURATE, which stands for Curriculum Ratings by Teachers."/>
          <p:cNvGrpSpPr/>
          <p:nvPr/>
        </p:nvGrpSpPr>
        <p:grpSpPr>
          <a:xfrm>
            <a:off x="3052353" y="1752767"/>
            <a:ext cx="1877600" cy="1328800"/>
            <a:chOff x="883238" y="1674813"/>
            <a:chExt cx="1408200" cy="996600"/>
          </a:xfrm>
        </p:grpSpPr>
        <p:sp>
          <p:nvSpPr>
            <p:cNvPr id="766" name="Google Shape;766;p134"/>
            <p:cNvSpPr/>
            <p:nvPr/>
          </p:nvSpPr>
          <p:spPr>
            <a:xfrm>
              <a:off x="883238" y="1674813"/>
              <a:ext cx="1408200" cy="996600"/>
            </a:xfrm>
            <a:prstGeom prst="ellipse">
              <a:avLst/>
            </a:prstGeom>
            <a:solidFill>
              <a:srgbClr val="FFF2CC">
                <a:alpha val="74300"/>
              </a:srgbClr>
            </a:solidFill>
            <a:ln>
              <a:noFill/>
            </a:ln>
          </p:spPr>
          <p:txBody>
            <a:bodyPr spcFirstLastPara="1" wrap="square" lIns="121900" tIns="121900" rIns="121900" bIns="121900" anchor="t" anchorCtr="0">
              <a:noAutofit/>
            </a:bodyPr>
            <a:lstStyle/>
            <a:p>
              <a:pPr algn="ctr" defTabSz="1219170">
                <a:buClr>
                  <a:srgbClr val="000000"/>
                </a:buClr>
              </a:pPr>
              <a:endParaRPr sz="1467" kern="0">
                <a:solidFill>
                  <a:srgbClr val="000000"/>
                </a:solidFill>
                <a:latin typeface="Quattrocento Sans"/>
                <a:ea typeface="Quattrocento Sans"/>
                <a:cs typeface="Quattrocento Sans"/>
                <a:sym typeface="Quattrocento Sans"/>
              </a:endParaRPr>
            </a:p>
          </p:txBody>
        </p:sp>
        <p:pic>
          <p:nvPicPr>
            <p:cNvPr id="767" name="Google Shape;767;p134"/>
            <p:cNvPicPr preferRelativeResize="0"/>
            <p:nvPr/>
          </p:nvPicPr>
          <p:blipFill>
            <a:blip r:embed="rId3">
              <a:alphaModFix/>
            </a:blip>
            <a:stretch>
              <a:fillRect/>
            </a:stretch>
          </p:blipFill>
          <p:spPr>
            <a:xfrm>
              <a:off x="926400" y="1991563"/>
              <a:ext cx="1353026" cy="390116"/>
            </a:xfrm>
            <a:prstGeom prst="rect">
              <a:avLst/>
            </a:prstGeom>
            <a:noFill/>
            <a:ln>
              <a:noFill/>
            </a:ln>
          </p:spPr>
        </p:pic>
      </p:grpSp>
      <p:grpSp>
        <p:nvGrpSpPr>
          <p:cNvPr id="768" name="Google Shape;768;p134" descr="Oval that says Professional Learning Partner Guide, which is a curriculum provider"/>
          <p:cNvGrpSpPr/>
          <p:nvPr/>
        </p:nvGrpSpPr>
        <p:grpSpPr>
          <a:xfrm>
            <a:off x="1340201" y="1874833"/>
            <a:ext cx="1877600" cy="1333200"/>
            <a:chOff x="2205125" y="1308900"/>
            <a:chExt cx="1408200" cy="999900"/>
          </a:xfrm>
        </p:grpSpPr>
        <p:sp>
          <p:nvSpPr>
            <p:cNvPr id="769" name="Google Shape;769;p134"/>
            <p:cNvSpPr/>
            <p:nvPr/>
          </p:nvSpPr>
          <p:spPr>
            <a:xfrm>
              <a:off x="2205125" y="1308900"/>
              <a:ext cx="1408200" cy="999900"/>
            </a:xfrm>
            <a:prstGeom prst="ellipse">
              <a:avLst/>
            </a:prstGeom>
            <a:solidFill>
              <a:srgbClr val="FFD966">
                <a:alpha val="75420"/>
              </a:srgbClr>
            </a:solidFill>
            <a:ln>
              <a:noFill/>
            </a:ln>
          </p:spPr>
          <p:txBody>
            <a:bodyPr spcFirstLastPara="1" wrap="square" lIns="121900" tIns="121900" rIns="121900" bIns="121900" anchor="t" anchorCtr="0">
              <a:noAutofit/>
            </a:bodyPr>
            <a:lstStyle/>
            <a:p>
              <a:pPr algn="ctr" defTabSz="1219170">
                <a:buClr>
                  <a:srgbClr val="000000"/>
                </a:buClr>
              </a:pPr>
              <a:endParaRPr sz="933" kern="0">
                <a:solidFill>
                  <a:srgbClr val="000000"/>
                </a:solidFill>
                <a:latin typeface="Quattrocento Sans"/>
                <a:ea typeface="Quattrocento Sans"/>
                <a:cs typeface="Quattrocento Sans"/>
                <a:sym typeface="Quattrocento Sans"/>
              </a:endParaRPr>
            </a:p>
          </p:txBody>
        </p:sp>
        <p:pic>
          <p:nvPicPr>
            <p:cNvPr id="770" name="Google Shape;770;p134"/>
            <p:cNvPicPr preferRelativeResize="0"/>
            <p:nvPr/>
          </p:nvPicPr>
          <p:blipFill>
            <a:blip r:embed="rId4">
              <a:alphaModFix/>
            </a:blip>
            <a:stretch>
              <a:fillRect/>
            </a:stretch>
          </p:blipFill>
          <p:spPr>
            <a:xfrm>
              <a:off x="2232712" y="1596963"/>
              <a:ext cx="1353025" cy="423775"/>
            </a:xfrm>
            <a:prstGeom prst="rect">
              <a:avLst/>
            </a:prstGeom>
            <a:noFill/>
            <a:ln>
              <a:noFill/>
            </a:ln>
          </p:spPr>
        </p:pic>
      </p:grpSp>
      <p:pic>
        <p:nvPicPr>
          <p:cNvPr id="771" name="Google Shape;771;p13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924985" y="2128568"/>
            <a:ext cx="1446300" cy="740521"/>
          </a:xfrm>
          <a:prstGeom prst="rect">
            <a:avLst/>
          </a:prstGeom>
          <a:noFill/>
          <a:ln>
            <a:noFill/>
          </a:ln>
        </p:spPr>
      </p:pic>
      <p:grpSp>
        <p:nvGrpSpPr>
          <p:cNvPr id="772" name="Google Shape;772;p134" descr="Oval that says OpenSciEd, which is a curriculum provider"/>
          <p:cNvGrpSpPr/>
          <p:nvPr/>
        </p:nvGrpSpPr>
        <p:grpSpPr>
          <a:xfrm>
            <a:off x="1058908" y="4005395"/>
            <a:ext cx="2022000" cy="1328800"/>
            <a:chOff x="1502000" y="3248075"/>
            <a:chExt cx="1516500" cy="996600"/>
          </a:xfrm>
        </p:grpSpPr>
        <p:sp>
          <p:nvSpPr>
            <p:cNvPr id="773" name="Google Shape;773;p134"/>
            <p:cNvSpPr/>
            <p:nvPr/>
          </p:nvSpPr>
          <p:spPr>
            <a:xfrm>
              <a:off x="1502000" y="3248075"/>
              <a:ext cx="1516500" cy="996600"/>
            </a:xfrm>
            <a:prstGeom prst="ellipse">
              <a:avLst/>
            </a:prstGeom>
            <a:solidFill>
              <a:srgbClr val="FFF2CC">
                <a:alpha val="74300"/>
              </a:srgbClr>
            </a:solidFill>
            <a:ln>
              <a:noFill/>
            </a:ln>
          </p:spPr>
          <p:txBody>
            <a:bodyPr spcFirstLastPara="1" wrap="square" lIns="121900" tIns="121900" rIns="121900" bIns="121900" anchor="t" anchorCtr="0">
              <a:noAutofit/>
            </a:bodyPr>
            <a:lstStyle/>
            <a:p>
              <a:pPr algn="ctr" defTabSz="1219170">
                <a:buClr>
                  <a:srgbClr val="000000"/>
                </a:buClr>
              </a:pPr>
              <a:endParaRPr sz="533" kern="0">
                <a:solidFill>
                  <a:srgbClr val="000000"/>
                </a:solidFill>
                <a:latin typeface="Quattrocento Sans"/>
                <a:ea typeface="Quattrocento Sans"/>
                <a:cs typeface="Quattrocento Sans"/>
                <a:sym typeface="Quattrocento Sans"/>
              </a:endParaRPr>
            </a:p>
          </p:txBody>
        </p:sp>
        <p:pic>
          <p:nvPicPr>
            <p:cNvPr id="774" name="Google Shape;774;p134"/>
            <p:cNvPicPr preferRelativeResize="0"/>
            <p:nvPr/>
          </p:nvPicPr>
          <p:blipFill>
            <a:blip r:embed="rId6">
              <a:alphaModFix/>
            </a:blip>
            <a:stretch>
              <a:fillRect/>
            </a:stretch>
          </p:blipFill>
          <p:spPr>
            <a:xfrm>
              <a:off x="1557547" y="3500214"/>
              <a:ext cx="1411200" cy="492311"/>
            </a:xfrm>
            <a:prstGeom prst="rect">
              <a:avLst/>
            </a:prstGeom>
            <a:noFill/>
            <a:ln>
              <a:noFill/>
            </a:ln>
          </p:spPr>
        </p:pic>
      </p:grpSp>
      <p:sp>
        <p:nvSpPr>
          <p:cNvPr id="775" name="Google Shape;775;p134"/>
          <p:cNvSpPr/>
          <p:nvPr/>
        </p:nvSpPr>
        <p:spPr>
          <a:xfrm>
            <a:off x="5690948" y="3685030"/>
            <a:ext cx="2677237" cy="1080399"/>
          </a:xfrm>
          <a:prstGeom prst="ellipse">
            <a:avLst/>
          </a:prstGeom>
          <a:solidFill>
            <a:srgbClr val="B6D7A8">
              <a:alpha val="78650"/>
            </a:srgbClr>
          </a:solidFill>
          <a:ln>
            <a:noFill/>
          </a:ln>
        </p:spPr>
        <p:txBody>
          <a:bodyPr spcFirstLastPara="1" wrap="square" lIns="121900" tIns="121900" rIns="121900" bIns="121900" anchor="ctr" anchorCtr="0">
            <a:noAutofit/>
          </a:bodyPr>
          <a:lstStyle/>
          <a:p>
            <a:pPr algn="ctr" defTabSz="1219170">
              <a:buClr>
                <a:srgbClr val="000000"/>
              </a:buClr>
            </a:pPr>
            <a:r>
              <a:rPr lang="en" sz="1467" b="1" kern="0" dirty="0">
                <a:solidFill>
                  <a:srgbClr val="000000"/>
                </a:solidFill>
                <a:latin typeface="Poppins"/>
                <a:ea typeface="Poppins"/>
                <a:cs typeface="Poppins"/>
                <a:sym typeface="Poppins"/>
              </a:rPr>
              <a:t>   HQIM Implementation Grant</a:t>
            </a:r>
            <a:endParaRPr sz="1467" b="1" kern="0" dirty="0">
              <a:solidFill>
                <a:srgbClr val="000000"/>
              </a:solidFill>
              <a:latin typeface="Poppins"/>
              <a:ea typeface="Poppins"/>
              <a:cs typeface="Poppins"/>
              <a:sym typeface="Poppins"/>
            </a:endParaRPr>
          </a:p>
        </p:txBody>
      </p:sp>
      <p:sp>
        <p:nvSpPr>
          <p:cNvPr id="776" name="Google Shape;776;p134"/>
          <p:cNvSpPr/>
          <p:nvPr/>
        </p:nvSpPr>
        <p:spPr>
          <a:xfrm>
            <a:off x="6060033" y="2417167"/>
            <a:ext cx="2022000" cy="1328800"/>
          </a:xfrm>
          <a:prstGeom prst="ellipse">
            <a:avLst/>
          </a:prstGeom>
          <a:solidFill>
            <a:srgbClr val="FFD966">
              <a:alpha val="75420"/>
            </a:srgbClr>
          </a:solidFill>
          <a:ln>
            <a:noFill/>
          </a:ln>
        </p:spPr>
        <p:txBody>
          <a:bodyPr spcFirstLastPara="1" wrap="square" lIns="121900" tIns="121900" rIns="121900" bIns="121900" anchor="t" anchorCtr="0">
            <a:noAutofit/>
          </a:bodyPr>
          <a:lstStyle/>
          <a:p>
            <a:pPr algn="ctr" defTabSz="1219170">
              <a:buClr>
                <a:srgbClr val="000000"/>
              </a:buClr>
            </a:pPr>
            <a:r>
              <a:rPr lang="en" sz="2133" b="1" kern="0">
                <a:solidFill>
                  <a:srgbClr val="000000"/>
                </a:solidFill>
                <a:latin typeface="Quattrocento Sans"/>
                <a:ea typeface="Quattrocento Sans"/>
                <a:cs typeface="Quattrocento Sans"/>
                <a:sym typeface="Quattrocento Sans"/>
              </a:rPr>
              <a:t>Mass Literacy Guide</a:t>
            </a:r>
            <a:endParaRPr sz="2133" b="1" kern="0">
              <a:solidFill>
                <a:srgbClr val="000000"/>
              </a:solidFill>
              <a:latin typeface="Quattrocento Sans"/>
              <a:ea typeface="Quattrocento Sans"/>
              <a:cs typeface="Quattrocento Sans"/>
              <a:sym typeface="Quattrocento Sans"/>
            </a:endParaRPr>
          </a:p>
        </p:txBody>
      </p:sp>
      <p:sp>
        <p:nvSpPr>
          <p:cNvPr id="777" name="Google Shape;777;p134"/>
          <p:cNvSpPr/>
          <p:nvPr/>
        </p:nvSpPr>
        <p:spPr>
          <a:xfrm>
            <a:off x="5196343" y="4462329"/>
            <a:ext cx="2022000" cy="1328800"/>
          </a:xfrm>
          <a:prstGeom prst="ellipse">
            <a:avLst/>
          </a:prstGeom>
          <a:solidFill>
            <a:srgbClr val="FFF2CC">
              <a:alpha val="74300"/>
            </a:srgbClr>
          </a:solidFill>
          <a:ln>
            <a:noFill/>
          </a:ln>
        </p:spPr>
        <p:txBody>
          <a:bodyPr spcFirstLastPara="1" wrap="square" lIns="121900" tIns="121900" rIns="121900" bIns="121900" anchor="t" anchorCtr="0">
            <a:noAutofit/>
          </a:bodyPr>
          <a:lstStyle/>
          <a:p>
            <a:pPr algn="ctr" defTabSz="1219170">
              <a:buClr>
                <a:srgbClr val="000000"/>
              </a:buClr>
            </a:pPr>
            <a:r>
              <a:rPr lang="en" sz="1600" b="1" kern="0">
                <a:solidFill>
                  <a:srgbClr val="000000"/>
                </a:solidFill>
                <a:latin typeface="Quattrocento Sans"/>
                <a:ea typeface="Quattrocento Sans"/>
                <a:cs typeface="Quattrocento Sans"/>
                <a:sym typeface="Quattrocento Sans"/>
              </a:rPr>
              <a:t>Evaluating and Selecting Network</a:t>
            </a:r>
            <a:endParaRPr sz="1600" b="1" kern="0">
              <a:solidFill>
                <a:srgbClr val="000000"/>
              </a:solidFill>
              <a:latin typeface="Quattrocento Sans"/>
              <a:ea typeface="Quattrocento Sans"/>
              <a:cs typeface="Quattrocento Sans"/>
              <a:sym typeface="Quattrocento Sans"/>
            </a:endParaRPr>
          </a:p>
        </p:txBody>
      </p:sp>
      <p:sp>
        <p:nvSpPr>
          <p:cNvPr id="778" name="Google Shape;778;p134">
            <a:extLst>
              <a:ext uri="{C183D7F6-B498-43B3-948B-1728B52AA6E4}">
                <adec:decorative xmlns:adec="http://schemas.microsoft.com/office/drawing/2017/decorative" val="1"/>
              </a:ext>
            </a:extLst>
          </p:cNvPr>
          <p:cNvSpPr txBox="1"/>
          <p:nvPr/>
        </p:nvSpPr>
        <p:spPr>
          <a:xfrm>
            <a:off x="9718333" y="1157800"/>
            <a:ext cx="2174400" cy="533504"/>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Quattrocento Sans"/>
              <a:ea typeface="Quattrocento Sans"/>
              <a:cs typeface="Quattrocento Sans"/>
              <a:sym typeface="Quattrocento Sans"/>
            </a:endParaRPr>
          </a:p>
        </p:txBody>
      </p:sp>
      <p:sp>
        <p:nvSpPr>
          <p:cNvPr id="779" name="Google Shape;779;p134"/>
          <p:cNvSpPr txBox="1"/>
          <p:nvPr/>
        </p:nvSpPr>
        <p:spPr>
          <a:xfrm>
            <a:off x="8872800" y="564385"/>
            <a:ext cx="3319200" cy="6037959"/>
          </a:xfrm>
          <a:prstGeom prst="rect">
            <a:avLst/>
          </a:prstGeom>
          <a:solidFill>
            <a:srgbClr val="8E7CC3"/>
          </a:solidFill>
          <a:ln>
            <a:noFill/>
          </a:ln>
        </p:spPr>
        <p:txBody>
          <a:bodyPr spcFirstLastPara="1" wrap="square" lIns="121900" tIns="121900" rIns="121900" bIns="121900" anchor="t" anchorCtr="0">
            <a:spAutoFit/>
          </a:bodyPr>
          <a:lstStyle/>
          <a:p>
            <a:pPr defTabSz="1219170">
              <a:buClr>
                <a:srgbClr val="000000"/>
              </a:buClr>
            </a:pPr>
            <a:r>
              <a:rPr lang="en" sz="1600" b="1" kern="0">
                <a:solidFill>
                  <a:srgbClr val="FFFFFF"/>
                </a:solidFill>
                <a:latin typeface="Quattrocento Sans"/>
                <a:ea typeface="Quattrocento Sans"/>
                <a:cs typeface="Quattrocento Sans"/>
                <a:sym typeface="Quattrocento Sans"/>
              </a:rPr>
              <a:t>Curriculum Matters Goals: </a:t>
            </a:r>
            <a:endParaRPr sz="1600" b="1" kern="0">
              <a:solidFill>
                <a:srgbClr val="FFFFFF"/>
              </a:solidFill>
              <a:latin typeface="Quattrocento Sans"/>
              <a:ea typeface="Quattrocento Sans"/>
              <a:cs typeface="Quattrocento Sans"/>
              <a:sym typeface="Quattrocento Sans"/>
            </a:endParaRPr>
          </a:p>
          <a:p>
            <a:pPr marL="609585" indent="-406390" defTabSz="1219170">
              <a:buClr>
                <a:srgbClr val="FFFFFF"/>
              </a:buClr>
              <a:buSzPts val="1200"/>
              <a:buFont typeface="Quattrocento Sans"/>
              <a:buAutoNum type="arabicPeriod"/>
            </a:pPr>
            <a:r>
              <a:rPr lang="en" sz="1600" kern="0">
                <a:solidFill>
                  <a:srgbClr val="FFFFFF"/>
                </a:solidFill>
                <a:latin typeface="Quattrocento Sans"/>
                <a:ea typeface="Quattrocento Sans"/>
                <a:cs typeface="Quattrocento Sans"/>
                <a:sym typeface="Quattrocento Sans"/>
              </a:rPr>
              <a:t>More </a:t>
            </a:r>
            <a:r>
              <a:rPr lang="en" sz="1867" b="1" kern="0">
                <a:solidFill>
                  <a:srgbClr val="FFD966"/>
                </a:solidFill>
                <a:latin typeface="Quattrocento Sans"/>
                <a:ea typeface="Quattrocento Sans"/>
                <a:cs typeface="Quattrocento Sans"/>
                <a:sym typeface="Quattrocento Sans"/>
              </a:rPr>
              <a:t>widespread </a:t>
            </a:r>
            <a:r>
              <a:rPr lang="en" sz="1600" kern="0">
                <a:solidFill>
                  <a:srgbClr val="FFFFFF"/>
                </a:solidFill>
                <a:latin typeface="Quattrocento Sans"/>
                <a:ea typeface="Quattrocento Sans"/>
                <a:cs typeface="Quattrocento Sans"/>
                <a:sym typeface="Quattrocento Sans"/>
              </a:rPr>
              <a:t>and </a:t>
            </a:r>
            <a:r>
              <a:rPr lang="en" sz="1867" b="1" kern="0">
                <a:solidFill>
                  <a:srgbClr val="FFD966"/>
                </a:solidFill>
                <a:latin typeface="Quattrocento Sans"/>
                <a:ea typeface="Quattrocento Sans"/>
                <a:cs typeface="Quattrocento Sans"/>
                <a:sym typeface="Quattrocento Sans"/>
              </a:rPr>
              <a:t>systematic use</a:t>
            </a:r>
            <a:r>
              <a:rPr lang="en" sz="1867" b="1" kern="0">
                <a:solidFill>
                  <a:srgbClr val="FFFFFF"/>
                </a:solidFill>
                <a:latin typeface="Quattrocento Sans"/>
                <a:ea typeface="Quattrocento Sans"/>
                <a:cs typeface="Quattrocento Sans"/>
                <a:sym typeface="Quattrocento Sans"/>
              </a:rPr>
              <a:t> </a:t>
            </a:r>
            <a:r>
              <a:rPr lang="en" sz="1600" kern="0">
                <a:solidFill>
                  <a:srgbClr val="FFFFFF"/>
                </a:solidFill>
                <a:latin typeface="Quattrocento Sans"/>
                <a:ea typeface="Quattrocento Sans"/>
                <a:cs typeface="Quattrocento Sans"/>
                <a:sym typeface="Quattrocento Sans"/>
              </a:rPr>
              <a:t>of high-quality, standards-aligned, and culturally responsive curricular materials</a:t>
            </a:r>
            <a:endParaRPr sz="1600" kern="0">
              <a:solidFill>
                <a:srgbClr val="FFFFFF"/>
              </a:solidFill>
              <a:latin typeface="Quattrocento Sans"/>
              <a:ea typeface="Quattrocento Sans"/>
              <a:cs typeface="Quattrocento Sans"/>
              <a:sym typeface="Quattrocento Sans"/>
            </a:endParaRPr>
          </a:p>
          <a:p>
            <a:pPr marL="609585" indent="-406390" defTabSz="1219170">
              <a:spcBef>
                <a:spcPts val="1333"/>
              </a:spcBef>
              <a:buClr>
                <a:srgbClr val="FFFFFF"/>
              </a:buClr>
              <a:buSzPts val="1200"/>
              <a:buFont typeface="Quattrocento Sans"/>
              <a:buAutoNum type="arabicPeriod"/>
            </a:pPr>
            <a:r>
              <a:rPr lang="en" sz="1600" kern="0">
                <a:solidFill>
                  <a:srgbClr val="FFFFFF"/>
                </a:solidFill>
                <a:latin typeface="Quattrocento Sans"/>
                <a:ea typeface="Quattrocento Sans"/>
                <a:cs typeface="Quattrocento Sans"/>
                <a:sym typeface="Quattrocento Sans"/>
              </a:rPr>
              <a:t>More in-service professional learning (PL) focused on educators identifying high-quality, standards-aligned, and culturally responsive curricular materials and </a:t>
            </a:r>
            <a:r>
              <a:rPr lang="en" sz="1867" b="1" kern="0">
                <a:solidFill>
                  <a:srgbClr val="FFD966"/>
                </a:solidFill>
                <a:latin typeface="Quattrocento Sans"/>
                <a:ea typeface="Quattrocento Sans"/>
                <a:cs typeface="Quattrocento Sans"/>
                <a:sym typeface="Quattrocento Sans"/>
              </a:rPr>
              <a:t>using them skillfully</a:t>
            </a:r>
            <a:endParaRPr sz="1867" b="1" kern="0">
              <a:solidFill>
                <a:srgbClr val="FFD966"/>
              </a:solidFill>
              <a:latin typeface="Quattrocento Sans"/>
              <a:ea typeface="Quattrocento Sans"/>
              <a:cs typeface="Quattrocento Sans"/>
              <a:sym typeface="Quattrocento Sans"/>
            </a:endParaRPr>
          </a:p>
          <a:p>
            <a:pPr marL="609585" indent="-406390" defTabSz="1219170">
              <a:spcBef>
                <a:spcPts val="1333"/>
              </a:spcBef>
              <a:buClr>
                <a:srgbClr val="FFFFFF"/>
              </a:buClr>
              <a:buSzPts val="1200"/>
              <a:buFont typeface="Quattrocento Sans"/>
              <a:buAutoNum type="arabicPeriod"/>
            </a:pPr>
            <a:r>
              <a:rPr lang="en" sz="1600" kern="0">
                <a:solidFill>
                  <a:srgbClr val="FFFFFF"/>
                </a:solidFill>
                <a:latin typeface="Quattrocento Sans"/>
                <a:ea typeface="Quattrocento Sans"/>
                <a:cs typeface="Quattrocento Sans"/>
                <a:sym typeface="Quattrocento Sans"/>
              </a:rPr>
              <a:t>More emphasis in educator preparation (prep) on candidates’ </a:t>
            </a:r>
            <a:r>
              <a:rPr lang="en" sz="1867" b="1" kern="0">
                <a:solidFill>
                  <a:srgbClr val="FFD966"/>
                </a:solidFill>
                <a:latin typeface="Quattrocento Sans"/>
                <a:ea typeface="Quattrocento Sans"/>
                <a:cs typeface="Quattrocento Sans"/>
                <a:sym typeface="Quattrocento Sans"/>
              </a:rPr>
              <a:t>identifying high-quality, standards-aligned curricular materials</a:t>
            </a:r>
            <a:r>
              <a:rPr lang="en" sz="1600" kern="0">
                <a:solidFill>
                  <a:srgbClr val="FFFFFF"/>
                </a:solidFill>
                <a:latin typeface="Quattrocento Sans"/>
                <a:ea typeface="Quattrocento Sans"/>
                <a:cs typeface="Quattrocento Sans"/>
                <a:sym typeface="Quattrocento Sans"/>
              </a:rPr>
              <a:t> and using them skillfully</a:t>
            </a:r>
            <a:endParaRPr sz="1600" kern="0">
              <a:solidFill>
                <a:srgbClr val="FFFFFF"/>
              </a:solidFill>
              <a:latin typeface="Quattrocento Sans"/>
              <a:ea typeface="Quattrocento Sans"/>
              <a:cs typeface="Quattrocento Sans"/>
              <a:sym typeface="Quattrocento Sans"/>
            </a:endParaRPr>
          </a:p>
        </p:txBody>
      </p:sp>
      <p:sp>
        <p:nvSpPr>
          <p:cNvPr id="780" name="Google Shape;780;p134"/>
          <p:cNvSpPr txBox="1"/>
          <p:nvPr/>
        </p:nvSpPr>
        <p:spPr>
          <a:xfrm>
            <a:off x="3193184" y="1076467"/>
            <a:ext cx="2174400" cy="86173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000" b="1" kern="0">
                <a:solidFill>
                  <a:srgbClr val="000000"/>
                </a:solidFill>
                <a:latin typeface="Quattrocento Sans"/>
                <a:ea typeface="Quattrocento Sans"/>
                <a:cs typeface="Quattrocento Sans"/>
                <a:sym typeface="Quattrocento Sans"/>
              </a:rPr>
              <a:t>Theory of Action</a:t>
            </a:r>
            <a:endParaRPr sz="2000" b="1" kern="0">
              <a:solidFill>
                <a:srgbClr val="000000"/>
              </a:solidFill>
              <a:latin typeface="Quattrocento Sans"/>
              <a:ea typeface="Quattrocento Sans"/>
              <a:cs typeface="Quattrocento Sans"/>
              <a:sym typeface="Quattrocento Sans"/>
            </a:endParaRPr>
          </a:p>
        </p:txBody>
      </p:sp>
      <p:pic>
        <p:nvPicPr>
          <p:cNvPr id="781" name="Google Shape;781;p134" descr="Animated arrow pointing at text box from list of curriculum providers"/>
          <p:cNvPicPr preferRelativeResize="0"/>
          <p:nvPr/>
        </p:nvPicPr>
        <p:blipFill>
          <a:blip r:embed="rId7">
            <a:alphaModFix/>
          </a:blip>
          <a:stretch>
            <a:fillRect/>
          </a:stretch>
        </p:blipFill>
        <p:spPr>
          <a:xfrm rot="1510224">
            <a:off x="4726425" y="-229653"/>
            <a:ext cx="4183553" cy="3399141"/>
          </a:xfrm>
          <a:prstGeom prst="rect">
            <a:avLst/>
          </a:prstGeom>
          <a:noFill/>
          <a:ln>
            <a:noFill/>
          </a:ln>
        </p:spPr>
      </p:pic>
      <p:sp>
        <p:nvSpPr>
          <p:cNvPr id="28" name="Google Shape;764;p134">
            <a:extLst>
              <a:ext uri="{FF2B5EF4-FFF2-40B4-BE49-F238E27FC236}">
                <a16:creationId xmlns:a16="http://schemas.microsoft.com/office/drawing/2014/main" id="{801B6C39-E592-4395-AC6A-27D468BBE66F}"/>
              </a:ext>
            </a:extLst>
          </p:cNvPr>
          <p:cNvSpPr/>
          <p:nvPr/>
        </p:nvSpPr>
        <p:spPr>
          <a:xfrm>
            <a:off x="3865651" y="4212603"/>
            <a:ext cx="1772919" cy="1537477"/>
          </a:xfrm>
          <a:prstGeom prst="ellipse">
            <a:avLst/>
          </a:prstGeom>
          <a:solidFill>
            <a:srgbClr val="B6D7A8">
              <a:alpha val="78650"/>
            </a:srgbClr>
          </a:solidFill>
          <a:ln>
            <a:noFill/>
          </a:ln>
        </p:spPr>
        <p:txBody>
          <a:bodyPr spcFirstLastPara="1" wrap="square" lIns="121900" tIns="121900" rIns="121900" bIns="121900" anchor="t" anchorCtr="0">
            <a:noAutofit/>
          </a:bodyPr>
          <a:lstStyle/>
          <a:p>
            <a:pPr algn="ctr" defTabSz="1219170">
              <a:buClr>
                <a:srgbClr val="000000"/>
              </a:buClr>
            </a:pPr>
            <a:r>
              <a:rPr lang="en-US" sz="1467" b="1" kern="0" dirty="0">
                <a:solidFill>
                  <a:srgbClr val="000000"/>
                </a:solidFill>
                <a:latin typeface="Quattrocento Sans"/>
                <a:ea typeface="Quattrocento Sans"/>
                <a:cs typeface="Quattrocento Sans"/>
                <a:sym typeface="Quattrocento Sans"/>
              </a:rPr>
              <a:t>Open Access Professional Learning (OAPL)</a:t>
            </a:r>
            <a:endParaRPr sz="1467" b="1" kern="0" dirty="0">
              <a:solidFill>
                <a:srgbClr val="000000"/>
              </a:solidFill>
              <a:latin typeface="Quattrocento Sans"/>
              <a:ea typeface="Quattrocento Sans"/>
              <a:cs typeface="Quattrocento Sans"/>
              <a:sym typeface="Quattrocento Sans"/>
            </a:endParaRPr>
          </a:p>
        </p:txBody>
      </p:sp>
      <p:sp>
        <p:nvSpPr>
          <p:cNvPr id="783" name="Google Shape;783;p134" descr="Oval that says appleseeds, which is a curriculum provider"/>
          <p:cNvSpPr/>
          <p:nvPr/>
        </p:nvSpPr>
        <p:spPr>
          <a:xfrm>
            <a:off x="3247757" y="5396058"/>
            <a:ext cx="2022000" cy="1088612"/>
          </a:xfrm>
          <a:prstGeom prst="ellipse">
            <a:avLst/>
          </a:prstGeom>
          <a:solidFill>
            <a:schemeClr val="accent1">
              <a:lumMod val="60000"/>
              <a:lumOff val="40000"/>
              <a:alpha val="75420"/>
            </a:schemeClr>
          </a:solidFill>
          <a:ln>
            <a:noFill/>
          </a:ln>
        </p:spPr>
        <p:txBody>
          <a:bodyPr spcFirstLastPara="1" wrap="square" lIns="121900" tIns="121900" rIns="121900" bIns="121900" anchor="t" anchorCtr="0">
            <a:noAutofit/>
          </a:bodyPr>
          <a:lstStyle/>
          <a:p>
            <a:pPr algn="ctr" defTabSz="1219170">
              <a:buClr>
                <a:srgbClr val="000000"/>
              </a:buClr>
            </a:pPr>
            <a:endParaRPr lang="en-US" sz="1600" b="1" kern="0" dirty="0">
              <a:solidFill>
                <a:srgbClr val="000000"/>
              </a:solidFill>
              <a:latin typeface="Quattrocento Sans"/>
              <a:ea typeface="Quattrocento Sans"/>
              <a:cs typeface="Quattrocento Sans"/>
              <a:sym typeface="Quattrocento Sans"/>
            </a:endParaRPr>
          </a:p>
        </p:txBody>
      </p:sp>
      <p:pic>
        <p:nvPicPr>
          <p:cNvPr id="1026" name="Picture 2" descr="Picture of the appleseeds logo">
            <a:extLst>
              <a:ext uri="{FF2B5EF4-FFF2-40B4-BE49-F238E27FC236}">
                <a16:creationId xmlns:a16="http://schemas.microsoft.com/office/drawing/2014/main" id="{181A7AC3-4094-4F81-AC15-11AEF5AA9D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9340" y="5674683"/>
            <a:ext cx="603088" cy="652205"/>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783;p134">
            <a:extLst>
              <a:ext uri="{FF2B5EF4-FFF2-40B4-BE49-F238E27FC236}">
                <a16:creationId xmlns:a16="http://schemas.microsoft.com/office/drawing/2014/main" id="{1F3B89EB-EA36-45B5-9BFF-A9ECFA4789E0}"/>
              </a:ext>
            </a:extLst>
          </p:cNvPr>
          <p:cNvSpPr/>
          <p:nvPr/>
        </p:nvSpPr>
        <p:spPr>
          <a:xfrm>
            <a:off x="1814457" y="5023091"/>
            <a:ext cx="2127660" cy="1088612"/>
          </a:xfrm>
          <a:prstGeom prst="ellipse">
            <a:avLst/>
          </a:prstGeom>
          <a:solidFill>
            <a:srgbClr val="FFD966">
              <a:alpha val="75420"/>
            </a:srgbClr>
          </a:solidFill>
          <a:ln>
            <a:noFill/>
          </a:ln>
        </p:spPr>
        <p:txBody>
          <a:bodyPr spcFirstLastPara="1" wrap="square" lIns="121900" tIns="121900" rIns="121900" bIns="121900" anchor="t" anchorCtr="0">
            <a:noAutofit/>
          </a:bodyPr>
          <a:lstStyle/>
          <a:p>
            <a:pPr algn="ctr" defTabSz="1219170">
              <a:buClr>
                <a:srgbClr val="000000"/>
              </a:buClr>
            </a:pPr>
            <a:r>
              <a:rPr lang="en" sz="1600" b="1" kern="0" dirty="0">
                <a:solidFill>
                  <a:srgbClr val="000000"/>
                </a:solidFill>
                <a:latin typeface="Quattrocento Sans"/>
                <a:ea typeface="Quattrocento Sans"/>
                <a:cs typeface="Quattrocento Sans"/>
                <a:sym typeface="Quattrocento Sans"/>
              </a:rPr>
              <a:t>Investigating </a:t>
            </a:r>
          </a:p>
          <a:p>
            <a:pPr algn="ctr" defTabSz="1219170">
              <a:buClr>
                <a:srgbClr val="000000"/>
              </a:buClr>
            </a:pPr>
            <a:r>
              <a:rPr lang="en-US" sz="1600" b="1" kern="0" dirty="0">
                <a:solidFill>
                  <a:srgbClr val="000000"/>
                </a:solidFill>
                <a:latin typeface="Quattrocento Sans"/>
                <a:ea typeface="Quattrocento Sans"/>
                <a:cs typeface="Quattrocento Sans"/>
                <a:sym typeface="Quattrocento Sans"/>
              </a:rPr>
              <a:t>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8200" y="4584700"/>
            <a:ext cx="10515600" cy="1554843"/>
          </a:xfrm>
        </p:spPr>
        <p:txBody>
          <a:bodyPr/>
          <a:lstStyle/>
          <a:p>
            <a:pPr marL="0" indent="0" algn="ctr">
              <a:buNone/>
            </a:pPr>
            <a:r>
              <a:rPr lang="en-US" dirty="0"/>
              <a:t>At DESE, we support the district process by providing guidance, assistance, resources, funding, and opportunities.</a:t>
            </a:r>
          </a:p>
        </p:txBody>
      </p:sp>
      <p:sp>
        <p:nvSpPr>
          <p:cNvPr id="8" name="Title 7"/>
          <p:cNvSpPr>
            <a:spLocks noGrp="1"/>
          </p:cNvSpPr>
          <p:nvPr>
            <p:ph type="title"/>
          </p:nvPr>
        </p:nvSpPr>
        <p:spPr/>
        <p:txBody>
          <a:bodyPr/>
          <a:lstStyle/>
          <a:p>
            <a:r>
              <a:rPr lang="en-US" b="1" dirty="0">
                <a:latin typeface="Segoe UI" panose="020B0502040204020203" pitchFamily="34" charset="0"/>
                <a:cs typeface="Segoe UI" panose="020B0502040204020203" pitchFamily="34" charset="0"/>
              </a:rPr>
              <a:t>Curriculum Matters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6</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Icon of a rocket with the word &quot;launch&quot;">
            <a:extLst>
              <a:ext uri="{FF2B5EF4-FFF2-40B4-BE49-F238E27FC236}">
                <a16:creationId xmlns:a16="http://schemas.microsoft.com/office/drawing/2014/main" id="{8DEDC1E6-13AE-15E7-102A-584DB8F02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Tree>
    <p:extLst>
      <p:ext uri="{BB962C8B-B14F-4D97-AF65-F5344CB8AC3E}">
        <p14:creationId xmlns:p14="http://schemas.microsoft.com/office/powerpoint/2010/main" val="42878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7</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3517236" y="4208480"/>
            <a:ext cx="2372056"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6596378" y="4173741"/>
            <a:ext cx="2014222"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9294467" y="4164343"/>
            <a:ext cx="2133898"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6" name="Content Placeholder 8">
            <a:extLst>
              <a:ext uri="{FF2B5EF4-FFF2-40B4-BE49-F238E27FC236}">
                <a16:creationId xmlns:a16="http://schemas.microsoft.com/office/drawing/2014/main" id="{0C82A33B-A590-4015-8833-120A45DF1BC3}"/>
              </a:ext>
              <a:ext uri="{C183D7F6-B498-43B3-948B-1728B52AA6E4}">
                <adec:decorative xmlns:adec="http://schemas.microsoft.com/office/drawing/2017/decorative" val="1"/>
              </a:ext>
            </a:extLst>
          </p:cNvPr>
          <p:cNvSpPr txBox="1">
            <a:spLocks/>
          </p:cNvSpPr>
          <p:nvPr/>
        </p:nvSpPr>
        <p:spPr>
          <a:xfrm>
            <a:off x="838200" y="4208480"/>
            <a:ext cx="1971950"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Tree>
    <p:extLst>
      <p:ext uri="{BB962C8B-B14F-4D97-AF65-F5344CB8AC3E}">
        <p14:creationId xmlns:p14="http://schemas.microsoft.com/office/powerpoint/2010/main" val="315158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8</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3517236" y="4208480"/>
            <a:ext cx="2372056"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6596378" y="4173741"/>
            <a:ext cx="2014222"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9294467" y="4164343"/>
            <a:ext cx="2133898"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9" name="Content Placeholder 8"/>
          <p:cNvSpPr>
            <a:spLocks noGrp="1"/>
          </p:cNvSpPr>
          <p:nvPr>
            <p:ph idx="1"/>
          </p:nvPr>
        </p:nvSpPr>
        <p:spPr>
          <a:xfrm>
            <a:off x="838200" y="4207084"/>
            <a:ext cx="4006174" cy="1932459"/>
          </a:xfrm>
          <a:solidFill>
            <a:schemeClr val="accent1">
              <a:lumMod val="50000"/>
            </a:schemeClr>
          </a:solidFill>
        </p:spPr>
        <p:txBody>
          <a:bodyPr/>
          <a:lstStyle/>
          <a:p>
            <a:r>
              <a:rPr lang="en-US" sz="2000" dirty="0">
                <a:solidFill>
                  <a:schemeClr val="bg1"/>
                </a:solidFill>
              </a:rPr>
              <a:t>Staffing of leadership and coaching</a:t>
            </a:r>
          </a:p>
          <a:p>
            <a:r>
              <a:rPr lang="en-US" sz="2000" dirty="0">
                <a:solidFill>
                  <a:schemeClr val="bg1"/>
                </a:solidFill>
              </a:rPr>
              <a:t>Stipends for Curriculum Council</a:t>
            </a:r>
          </a:p>
          <a:p>
            <a:r>
              <a:rPr lang="en-US" sz="2000" dirty="0">
                <a:solidFill>
                  <a:schemeClr val="bg1"/>
                </a:solidFill>
              </a:rPr>
              <a:t>PD for Curriculum Council</a:t>
            </a:r>
          </a:p>
        </p:txBody>
      </p:sp>
    </p:spTree>
    <p:extLst>
      <p:ext uri="{BB962C8B-B14F-4D97-AF65-F5344CB8AC3E}">
        <p14:creationId xmlns:p14="http://schemas.microsoft.com/office/powerpoint/2010/main" val="242023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Curriculum Matters: </a:t>
            </a:r>
            <a:r>
              <a:rPr lang="en-US" i="1" dirty="0">
                <a:latin typeface="Segoe UI" panose="020B0502040204020203" pitchFamily="34" charset="0"/>
                <a:cs typeface="Segoe UI" panose="020B0502040204020203" pitchFamily="34" charset="0"/>
              </a:rPr>
              <a:t>What are the costs?</a:t>
            </a:r>
          </a:p>
        </p:txBody>
      </p:sp>
      <p:sp>
        <p:nvSpPr>
          <p:cNvPr id="2" name="Slide Number Placeholder 1"/>
          <p:cNvSpPr>
            <a:spLocks noGrp="1"/>
          </p:cNvSpPr>
          <p:nvPr>
            <p:ph type="sldNum" sz="quarter" idx="4294967295"/>
          </p:nvPr>
        </p:nvSpPr>
        <p:spPr/>
        <p:txBody>
          <a:bodyPr/>
          <a:lstStyle/>
          <a:p>
            <a:fld id="{FF27229C-EC7B-4063-A33B-28A5E87E32ED}" type="slidenum">
              <a:rPr lang="zh-CN" altLang="en-US" smtClean="0"/>
              <a:pPr/>
              <a:t>9</a:t>
            </a:fld>
            <a:endParaRPr lang="zh-CN" altLang="en-US" dirty="0"/>
          </a:p>
        </p:txBody>
      </p:sp>
      <p:pic>
        <p:nvPicPr>
          <p:cNvPr id="4" name="Picture 3" descr="Implement &amp; Monitor">
            <a:extLst>
              <a:ext uri="{FF2B5EF4-FFF2-40B4-BE49-F238E27FC236}">
                <a16:creationId xmlns:a16="http://schemas.microsoft.com/office/drawing/2014/main" id="{B1ED9FF2-0B3F-57F5-EBF5-D4B9D655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67" y="1258684"/>
            <a:ext cx="2133898" cy="2915057"/>
          </a:xfrm>
          <a:prstGeom prst="rect">
            <a:avLst/>
          </a:prstGeom>
        </p:spPr>
      </p:pic>
      <p:pic>
        <p:nvPicPr>
          <p:cNvPr id="6" name="Picture 5" descr="Launch">
            <a:extLst>
              <a:ext uri="{FF2B5EF4-FFF2-40B4-BE49-F238E27FC236}">
                <a16:creationId xmlns:a16="http://schemas.microsoft.com/office/drawing/2014/main" id="{8DEDC1E6-13AE-15E7-102A-584DB8F02DE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378" y="1292025"/>
            <a:ext cx="1991003" cy="2848373"/>
          </a:xfrm>
          <a:prstGeom prst="rect">
            <a:avLst/>
          </a:prstGeom>
        </p:spPr>
      </p:pic>
      <p:pic>
        <p:nvPicPr>
          <p:cNvPr id="10" name="Picture 9" descr="Learn &amp; Prepare">
            <a:extLst>
              <a:ext uri="{FF2B5EF4-FFF2-40B4-BE49-F238E27FC236}">
                <a16:creationId xmlns:a16="http://schemas.microsoft.com/office/drawing/2014/main" id="{E4AB6A47-138E-0010-B4F2-775C3BCBD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58684"/>
            <a:ext cx="1971950" cy="2915057"/>
          </a:xfrm>
          <a:prstGeom prst="rect">
            <a:avLst/>
          </a:prstGeom>
        </p:spPr>
      </p:pic>
      <p:pic>
        <p:nvPicPr>
          <p:cNvPr id="12" name="Picture 11" descr="Investigate &amp; Select">
            <a:extLst>
              <a:ext uri="{FF2B5EF4-FFF2-40B4-BE49-F238E27FC236}">
                <a16:creationId xmlns:a16="http://schemas.microsoft.com/office/drawing/2014/main" id="{7C1BE803-25CE-C7D6-5B0A-707ADD1EEA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236" y="1287263"/>
            <a:ext cx="2372056" cy="2886478"/>
          </a:xfrm>
          <a:prstGeom prst="rect">
            <a:avLst/>
          </a:prstGeom>
        </p:spPr>
      </p:pic>
      <p:sp>
        <p:nvSpPr>
          <p:cNvPr id="11" name="Content Placeholder 8">
            <a:extLst>
              <a:ext uri="{FF2B5EF4-FFF2-40B4-BE49-F238E27FC236}">
                <a16:creationId xmlns:a16="http://schemas.microsoft.com/office/drawing/2014/main" id="{3DE9F172-96EC-9C23-7D82-ABC99DE6E0A3}"/>
              </a:ext>
              <a:ext uri="{C183D7F6-B498-43B3-948B-1728B52AA6E4}">
                <adec:decorative xmlns:adec="http://schemas.microsoft.com/office/drawing/2017/decorative" val="1"/>
              </a:ext>
            </a:extLst>
          </p:cNvPr>
          <p:cNvSpPr txBox="1">
            <a:spLocks/>
          </p:cNvSpPr>
          <p:nvPr/>
        </p:nvSpPr>
        <p:spPr>
          <a:xfrm>
            <a:off x="868625" y="4173741"/>
            <a:ext cx="1941525"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4" name="Content Placeholder 8">
            <a:extLst>
              <a:ext uri="{FF2B5EF4-FFF2-40B4-BE49-F238E27FC236}">
                <a16:creationId xmlns:a16="http://schemas.microsoft.com/office/drawing/2014/main" id="{938D9FAB-FD9C-1012-652D-ECF32B081EA5}"/>
              </a:ext>
              <a:ext uri="{C183D7F6-B498-43B3-948B-1728B52AA6E4}">
                <adec:decorative xmlns:adec="http://schemas.microsoft.com/office/drawing/2017/decorative" val="1"/>
              </a:ext>
            </a:extLst>
          </p:cNvPr>
          <p:cNvSpPr txBox="1">
            <a:spLocks/>
          </p:cNvSpPr>
          <p:nvPr/>
        </p:nvSpPr>
        <p:spPr>
          <a:xfrm>
            <a:off x="6596378" y="4173741"/>
            <a:ext cx="2014222" cy="61542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5" name="Content Placeholder 8">
            <a:extLst>
              <a:ext uri="{FF2B5EF4-FFF2-40B4-BE49-F238E27FC236}">
                <a16:creationId xmlns:a16="http://schemas.microsoft.com/office/drawing/2014/main" id="{084D0B2B-FF22-D18E-4F44-FC5DFB21AE74}"/>
              </a:ext>
              <a:ext uri="{C183D7F6-B498-43B3-948B-1728B52AA6E4}">
                <adec:decorative xmlns:adec="http://schemas.microsoft.com/office/drawing/2017/decorative" val="1"/>
              </a:ext>
            </a:extLst>
          </p:cNvPr>
          <p:cNvSpPr txBox="1">
            <a:spLocks/>
          </p:cNvSpPr>
          <p:nvPr/>
        </p:nvSpPr>
        <p:spPr>
          <a:xfrm>
            <a:off x="9294467" y="4164343"/>
            <a:ext cx="2133898" cy="624827"/>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9" name="Content Placeholder 8"/>
          <p:cNvSpPr>
            <a:spLocks noGrp="1"/>
          </p:cNvSpPr>
          <p:nvPr>
            <p:ph idx="1"/>
          </p:nvPr>
        </p:nvSpPr>
        <p:spPr>
          <a:xfrm>
            <a:off x="2324100" y="4173741"/>
            <a:ext cx="5029200" cy="1965802"/>
          </a:xfrm>
          <a:solidFill>
            <a:schemeClr val="accent1">
              <a:lumMod val="50000"/>
            </a:schemeClr>
          </a:solidFill>
        </p:spPr>
        <p:txBody>
          <a:bodyPr/>
          <a:lstStyle/>
          <a:p>
            <a:r>
              <a:rPr lang="en-US" sz="2000" dirty="0">
                <a:solidFill>
                  <a:schemeClr val="bg1"/>
                </a:solidFill>
              </a:rPr>
              <a:t>Field testing materials</a:t>
            </a:r>
          </a:p>
          <a:p>
            <a:r>
              <a:rPr lang="en-US" sz="2000" dirty="0">
                <a:solidFill>
                  <a:schemeClr val="bg1"/>
                </a:solidFill>
              </a:rPr>
              <a:t>Purchase costs (printing, manipulatives, digital accounts)</a:t>
            </a:r>
          </a:p>
          <a:p>
            <a:r>
              <a:rPr lang="en-US" sz="2000" dirty="0">
                <a:solidFill>
                  <a:schemeClr val="bg1"/>
                </a:solidFill>
              </a:rPr>
              <a:t>Stipends for Curriculum Council</a:t>
            </a:r>
          </a:p>
          <a:p>
            <a:endParaRPr lang="en-US" sz="2000" dirty="0">
              <a:solidFill>
                <a:schemeClr val="bg1"/>
              </a:solidFill>
            </a:endParaRPr>
          </a:p>
        </p:txBody>
      </p:sp>
    </p:spTree>
    <p:extLst>
      <p:ext uri="{BB962C8B-B14F-4D97-AF65-F5344CB8AC3E}">
        <p14:creationId xmlns:p14="http://schemas.microsoft.com/office/powerpoint/2010/main" val="3479929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id="{D30EEBFD-BBD1-42CD-8261-8B192944B5AC}" vid="{A56C49A4-62D7-4481-B793-D42E0C814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7D9B7-653C-4F46-9F74-9D324BF15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34A98-F106-45CE-8E8A-DD686612E616}">
  <ds:schemaRef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46f7fc10-315f-4884-8231-57a9c90b9c56"/>
    <ds:schemaRef ds:uri="67cbf261-e971-4a38-83b4-d85e273e70b4"/>
    <ds:schemaRef ds:uri="http://www.w3.org/XML/1998/namespac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TotalTime>
  <Words>1207</Words>
  <Application>Microsoft Office PowerPoint</Application>
  <PresentationFormat>Widescreen</PresentationFormat>
  <Paragraphs>141</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Hind</vt:lpstr>
      <vt:lpstr>Poppins</vt:lpstr>
      <vt:lpstr>Proxima Nova</vt:lpstr>
      <vt:lpstr>Quattrocento Sans</vt:lpstr>
      <vt:lpstr>Segoe</vt:lpstr>
      <vt:lpstr>Segoe SemiBold</vt:lpstr>
      <vt:lpstr>Segoe UI</vt:lpstr>
      <vt:lpstr>Office Theme</vt:lpstr>
      <vt:lpstr>High-Quality Mathematics Curriculum &amp; Professional Learning</vt:lpstr>
      <vt:lpstr>All students should have learning experiences that are engaging, rigorous, culturally relevant, and affirm and support their identities. </vt:lpstr>
      <vt:lpstr>Research is showing that curriculum matters.</vt:lpstr>
      <vt:lpstr>Strengthening Curriculum in MA: Theory of Action</vt:lpstr>
      <vt:lpstr>Curriculum Matters</vt:lpstr>
      <vt:lpstr>Curriculum Matters</vt:lpstr>
      <vt:lpstr>Curriculum Matters: What are the costs?</vt:lpstr>
      <vt:lpstr>Curriculum Matters: What are the costs?</vt:lpstr>
      <vt:lpstr>Curriculum Matters: What are the costs?</vt:lpstr>
      <vt:lpstr>Curriculum Matters: What are the costs?</vt:lpstr>
      <vt:lpstr>Curriculum Matters: What are the costs?</vt:lpstr>
      <vt:lpstr>Curriculum Matters: What are the costs?</vt:lpstr>
      <vt:lpstr>Curriculum Matters: What are the costs?</vt:lpstr>
      <vt:lpstr>Curriculum Matters: What are the costs?</vt:lpstr>
      <vt:lpstr>IMplement MA Guide</vt:lpstr>
      <vt:lpstr>Curriculum Matters</vt:lpstr>
      <vt:lpstr>CURATE</vt:lpstr>
      <vt:lpstr>Curriculum Data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Math: District Panel</dc:title>
  <dc:creator>DESE</dc:creator>
  <cp:lastModifiedBy>Zou, Dong (EOE)</cp:lastModifiedBy>
  <cp:revision>5</cp:revision>
  <dcterms:created xsi:type="dcterms:W3CDTF">2022-10-11T20:32:22Z</dcterms:created>
  <dcterms:modified xsi:type="dcterms:W3CDTF">2022-11-09T18:44:07Z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