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9" r:id="rId5"/>
  </p:sldMasterIdLst>
  <p:notesMasterIdLst>
    <p:notesMasterId r:id="rId26"/>
  </p:notesMasterIdLst>
  <p:handoutMasterIdLst>
    <p:handoutMasterId r:id="rId27"/>
  </p:handoutMasterIdLst>
  <p:sldIdLst>
    <p:sldId id="256" r:id="rId6"/>
    <p:sldId id="261" r:id="rId7"/>
    <p:sldId id="262" r:id="rId8"/>
    <p:sldId id="263" r:id="rId9"/>
    <p:sldId id="264" r:id="rId10"/>
    <p:sldId id="275" r:id="rId11"/>
    <p:sldId id="276" r:id="rId12"/>
    <p:sldId id="271" r:id="rId13"/>
    <p:sldId id="272" r:id="rId14"/>
    <p:sldId id="277" r:id="rId15"/>
    <p:sldId id="273" r:id="rId16"/>
    <p:sldId id="274" r:id="rId17"/>
    <p:sldId id="258" r:id="rId18"/>
    <p:sldId id="259" r:id="rId19"/>
    <p:sldId id="260" r:id="rId20"/>
    <p:sldId id="278" r:id="rId21"/>
    <p:sldId id="265" r:id="rId22"/>
    <p:sldId id="257" r:id="rId23"/>
    <p:sldId id="269"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SE Resources/Initiatives related to Behavioral and Mental Health &amp; Social Emotional Wellness" id="{2654C6D2-7DAB-4216-870A-3F45FEEDB17B}">
          <p14:sldIdLst>
            <p14:sldId id="256"/>
            <p14:sldId id="261"/>
            <p14:sldId id="262"/>
            <p14:sldId id="263"/>
            <p14:sldId id="264"/>
            <p14:sldId id="275"/>
            <p14:sldId id="276"/>
            <p14:sldId id="271"/>
          </p14:sldIdLst>
        </p14:section>
        <p14:section name=" Building comprehensive mental health systems to support students, families, and school staff." id="{B58CBA23-721F-406C-B3D8-2C0F1F50FCB8}">
          <p14:sldIdLst>
            <p14:sldId id="272"/>
            <p14:sldId id="277"/>
            <p14:sldId id="273"/>
            <p14:sldId id="274"/>
            <p14:sldId id="258"/>
            <p14:sldId id="259"/>
            <p14:sldId id="260"/>
            <p14:sldId id="278"/>
            <p14:sldId id="265"/>
            <p14:sldId id="257"/>
            <p14:sldId id="269"/>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97E7"/>
    <a:srgbClr val="AFCBFD"/>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B4458-3D8F-4039-AF87-05BFD5A4DDD1}" v="1" dt="2022-11-03T14:53:43.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93792" autoAdjust="0"/>
  </p:normalViewPr>
  <p:slideViewPr>
    <p:cSldViewPr snapToGrid="0">
      <p:cViewPr varScale="1">
        <p:scale>
          <a:sx n="81" d="100"/>
          <a:sy n="81" d="100"/>
        </p:scale>
        <p:origin x="108" y="582"/>
      </p:cViewPr>
      <p:guideLst/>
    </p:cSldViewPr>
  </p:slideViewPr>
  <p:outlineViewPr>
    <p:cViewPr>
      <p:scale>
        <a:sx n="33" d="100"/>
        <a:sy n="33" d="100"/>
      </p:scale>
      <p:origin x="0" y="-33992"/>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11/9/2022</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3939549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6e97c670cc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6e97c670cc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62c4e13b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62c4e13b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5eeedbbde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5eeedbbde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646284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269851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71a0c55bf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71a0c55bf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71a0c55bf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71a0c55bf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6e97c670cc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6e97c670c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6e97c670cc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6e97c670cc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6e97c670cc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6e97c670cc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6e97c670cc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6e97c670cc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0614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2">
  <p:cSld name="Main point 2">
    <p:bg>
      <p:bgPr>
        <a:solidFill>
          <a:srgbClr val="52227F"/>
        </a:solidFill>
        <a:effectLst/>
      </p:bgPr>
    </p:bg>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95" name="Google Shape;95;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20384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033067" y="896808"/>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8716751" y="44572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2240403" y="1585233"/>
            <a:ext cx="7711200" cy="194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4" name="Google Shape;14;p2"/>
          <p:cNvSpPr txBox="1">
            <a:spLocks noGrp="1"/>
          </p:cNvSpPr>
          <p:nvPr>
            <p:ph type="subTitle" idx="1"/>
          </p:nvPr>
        </p:nvSpPr>
        <p:spPr>
          <a:xfrm>
            <a:off x="2240403" y="4065933"/>
            <a:ext cx="7711200" cy="1212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1993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cxnSp>
        <p:nvCxnSpPr>
          <p:cNvPr id="17" name="Google Shape;17;p3"/>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641000" y="2353267"/>
            <a:ext cx="10962800" cy="1210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541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894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cxnSp>
        <p:nvCxnSpPr>
          <p:cNvPr id="26" name="Google Shape;26;p5"/>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5172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5"/>
          <p:cNvSpPr txBox="1">
            <a:spLocks noGrp="1"/>
          </p:cNvSpPr>
          <p:nvPr>
            <p:ph type="body" idx="2"/>
          </p:nvPr>
        </p:nvSpPr>
        <p:spPr>
          <a:xfrm>
            <a:off x="63416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820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cxnSp>
        <p:nvCxnSpPr>
          <p:cNvPr id="35" name="Google Shape;35;p7"/>
          <p:cNvCxnSpPr/>
          <p:nvPr/>
        </p:nvCxnSpPr>
        <p:spPr>
          <a:xfrm>
            <a:off x="652291" y="1883036"/>
            <a:ext cx="4420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5172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517200" y="2125367"/>
            <a:ext cx="3744000" cy="35748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8" name="Google Shape;38;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250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1" name="Google Shape;41;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8738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4" name="Google Shape;44;p9"/>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354000" y="1612100"/>
            <a:ext cx="5393600" cy="20084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6" name="Google Shape;46;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Clr>
                <a:schemeClr val="accent5"/>
              </a:buClr>
              <a:buSzPts val="2100"/>
              <a:buNone/>
              <a:defRPr sz="2800">
                <a:solidFill>
                  <a:schemeClr val="accent5"/>
                </a:solidFill>
              </a:defRPr>
            </a:lvl2pPr>
            <a:lvl3pPr lvl="2" algn="ctr">
              <a:lnSpc>
                <a:spcPct val="100000"/>
              </a:lnSpc>
              <a:spcBef>
                <a:spcPts val="0"/>
              </a:spcBef>
              <a:spcAft>
                <a:spcPts val="0"/>
              </a:spcAft>
              <a:buClr>
                <a:schemeClr val="accent5"/>
              </a:buClr>
              <a:buSzPts val="2100"/>
              <a:buNone/>
              <a:defRPr sz="2800">
                <a:solidFill>
                  <a:schemeClr val="accent5"/>
                </a:solidFill>
              </a:defRPr>
            </a:lvl3pPr>
            <a:lvl4pPr lvl="3" algn="ctr">
              <a:lnSpc>
                <a:spcPct val="100000"/>
              </a:lnSpc>
              <a:spcBef>
                <a:spcPts val="0"/>
              </a:spcBef>
              <a:spcAft>
                <a:spcPts val="0"/>
              </a:spcAft>
              <a:buClr>
                <a:schemeClr val="accent5"/>
              </a:buClr>
              <a:buSzPts val="2100"/>
              <a:buNone/>
              <a:defRPr sz="2800">
                <a:solidFill>
                  <a:schemeClr val="accent5"/>
                </a:solidFill>
              </a:defRPr>
            </a:lvl4pPr>
            <a:lvl5pPr lvl="4" algn="ctr">
              <a:lnSpc>
                <a:spcPct val="100000"/>
              </a:lnSpc>
              <a:spcBef>
                <a:spcPts val="0"/>
              </a:spcBef>
              <a:spcAft>
                <a:spcPts val="0"/>
              </a:spcAft>
              <a:buClr>
                <a:schemeClr val="accent5"/>
              </a:buClr>
              <a:buSzPts val="2100"/>
              <a:buNone/>
              <a:defRPr sz="2800">
                <a:solidFill>
                  <a:schemeClr val="accent5"/>
                </a:solidFill>
              </a:defRPr>
            </a:lvl5pPr>
            <a:lvl6pPr lvl="5" algn="ctr">
              <a:lnSpc>
                <a:spcPct val="100000"/>
              </a:lnSpc>
              <a:spcBef>
                <a:spcPts val="0"/>
              </a:spcBef>
              <a:spcAft>
                <a:spcPts val="0"/>
              </a:spcAft>
              <a:buClr>
                <a:schemeClr val="accent5"/>
              </a:buClr>
              <a:buSzPts val="2100"/>
              <a:buNone/>
              <a:defRPr sz="2800">
                <a:solidFill>
                  <a:schemeClr val="accent5"/>
                </a:solidFill>
              </a:defRPr>
            </a:lvl6pPr>
            <a:lvl7pPr lvl="6" algn="ctr">
              <a:lnSpc>
                <a:spcPct val="100000"/>
              </a:lnSpc>
              <a:spcBef>
                <a:spcPts val="0"/>
              </a:spcBef>
              <a:spcAft>
                <a:spcPts val="0"/>
              </a:spcAft>
              <a:buClr>
                <a:schemeClr val="accent5"/>
              </a:buClr>
              <a:buSzPts val="2100"/>
              <a:buNone/>
              <a:defRPr sz="2800">
                <a:solidFill>
                  <a:schemeClr val="accent5"/>
                </a:solidFill>
              </a:defRPr>
            </a:lvl7pPr>
            <a:lvl8pPr lvl="7" algn="ctr">
              <a:lnSpc>
                <a:spcPct val="100000"/>
              </a:lnSpc>
              <a:spcBef>
                <a:spcPts val="0"/>
              </a:spcBef>
              <a:spcAft>
                <a:spcPts val="0"/>
              </a:spcAft>
              <a:buClr>
                <a:schemeClr val="accent5"/>
              </a:buClr>
              <a:buSzPts val="2100"/>
              <a:buNone/>
              <a:defRPr sz="2800">
                <a:solidFill>
                  <a:schemeClr val="accent5"/>
                </a:solidFill>
              </a:defRPr>
            </a:lvl8pPr>
            <a:lvl9pPr lvl="8" algn="ctr">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47" name="Google Shape;47;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2097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153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sp>
        <p:nvSpPr>
          <p:cNvPr id="53" name="Google Shape;53;p11"/>
          <p:cNvSpPr/>
          <p:nvPr/>
        </p:nvSpPr>
        <p:spPr>
          <a:xfrm>
            <a:off x="200" y="6769100"/>
            <a:ext cx="12191600" cy="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1"/>
          <p:cNvSpPr txBox="1">
            <a:spLocks noGrp="1"/>
          </p:cNvSpPr>
          <p:nvPr>
            <p:ph type="title" hasCustomPrompt="1"/>
          </p:nvPr>
        </p:nvSpPr>
        <p:spPr>
          <a:xfrm>
            <a:off x="517200" y="1536600"/>
            <a:ext cx="111576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7333">
                <a:solidFill>
                  <a:schemeClr val="accent5"/>
                </a:solidFill>
              </a:defRPr>
            </a:lvl1pPr>
            <a:lvl2pPr lvl="1" algn="ctr">
              <a:spcBef>
                <a:spcPts val="0"/>
              </a:spcBef>
              <a:spcAft>
                <a:spcPts val="0"/>
              </a:spcAft>
              <a:buClr>
                <a:schemeClr val="accent5"/>
              </a:buClr>
              <a:buSzPts val="13000"/>
              <a:buNone/>
              <a:defRPr sz="17333">
                <a:solidFill>
                  <a:schemeClr val="accent5"/>
                </a:solidFill>
              </a:defRPr>
            </a:lvl2pPr>
            <a:lvl3pPr lvl="2" algn="ctr">
              <a:spcBef>
                <a:spcPts val="0"/>
              </a:spcBef>
              <a:spcAft>
                <a:spcPts val="0"/>
              </a:spcAft>
              <a:buClr>
                <a:schemeClr val="accent5"/>
              </a:buClr>
              <a:buSzPts val="13000"/>
              <a:buNone/>
              <a:defRPr sz="17333">
                <a:solidFill>
                  <a:schemeClr val="accent5"/>
                </a:solidFill>
              </a:defRPr>
            </a:lvl3pPr>
            <a:lvl4pPr lvl="3" algn="ctr">
              <a:spcBef>
                <a:spcPts val="0"/>
              </a:spcBef>
              <a:spcAft>
                <a:spcPts val="0"/>
              </a:spcAft>
              <a:buClr>
                <a:schemeClr val="accent5"/>
              </a:buClr>
              <a:buSzPts val="13000"/>
              <a:buNone/>
              <a:defRPr sz="17333">
                <a:solidFill>
                  <a:schemeClr val="accent5"/>
                </a:solidFill>
              </a:defRPr>
            </a:lvl4pPr>
            <a:lvl5pPr lvl="4" algn="ctr">
              <a:spcBef>
                <a:spcPts val="0"/>
              </a:spcBef>
              <a:spcAft>
                <a:spcPts val="0"/>
              </a:spcAft>
              <a:buClr>
                <a:schemeClr val="accent5"/>
              </a:buClr>
              <a:buSzPts val="13000"/>
              <a:buNone/>
              <a:defRPr sz="17333">
                <a:solidFill>
                  <a:schemeClr val="accent5"/>
                </a:solidFill>
              </a:defRPr>
            </a:lvl5pPr>
            <a:lvl6pPr lvl="5" algn="ctr">
              <a:spcBef>
                <a:spcPts val="0"/>
              </a:spcBef>
              <a:spcAft>
                <a:spcPts val="0"/>
              </a:spcAft>
              <a:buClr>
                <a:schemeClr val="accent5"/>
              </a:buClr>
              <a:buSzPts val="13000"/>
              <a:buNone/>
              <a:defRPr sz="17333">
                <a:solidFill>
                  <a:schemeClr val="accent5"/>
                </a:solidFill>
              </a:defRPr>
            </a:lvl6pPr>
            <a:lvl7pPr lvl="6" algn="ctr">
              <a:spcBef>
                <a:spcPts val="0"/>
              </a:spcBef>
              <a:spcAft>
                <a:spcPts val="0"/>
              </a:spcAft>
              <a:buClr>
                <a:schemeClr val="accent5"/>
              </a:buClr>
              <a:buSzPts val="13000"/>
              <a:buNone/>
              <a:defRPr sz="17333">
                <a:solidFill>
                  <a:schemeClr val="accent5"/>
                </a:solidFill>
              </a:defRPr>
            </a:lvl7pPr>
            <a:lvl8pPr lvl="7" algn="ctr">
              <a:spcBef>
                <a:spcPts val="0"/>
              </a:spcBef>
              <a:spcAft>
                <a:spcPts val="0"/>
              </a:spcAft>
              <a:buClr>
                <a:schemeClr val="accent5"/>
              </a:buClr>
              <a:buSzPts val="13000"/>
              <a:buNone/>
              <a:defRPr sz="17333">
                <a:solidFill>
                  <a:schemeClr val="accent5"/>
                </a:solidFill>
              </a:defRPr>
            </a:lvl8pPr>
            <a:lvl9pPr lvl="8" algn="ctr">
              <a:spcBef>
                <a:spcPts val="0"/>
              </a:spcBef>
              <a:spcAft>
                <a:spcPts val="0"/>
              </a:spcAft>
              <a:buClr>
                <a:schemeClr val="accent5"/>
              </a:buClr>
              <a:buSzPts val="13000"/>
              <a:buNone/>
              <a:defRPr sz="17333">
                <a:solidFill>
                  <a:schemeClr val="accent5"/>
                </a:solidFill>
              </a:defRPr>
            </a:lvl9pPr>
          </a:lstStyle>
          <a:p>
            <a:r>
              <a:t>xx%</a:t>
            </a:r>
          </a:p>
        </p:txBody>
      </p:sp>
      <p:sp>
        <p:nvSpPr>
          <p:cNvPr id="55" name="Google Shape;55;p11"/>
          <p:cNvSpPr txBox="1">
            <a:spLocks noGrp="1"/>
          </p:cNvSpPr>
          <p:nvPr>
            <p:ph type="body" idx="1"/>
          </p:nvPr>
        </p:nvSpPr>
        <p:spPr>
          <a:xfrm>
            <a:off x="517200" y="3892600"/>
            <a:ext cx="111576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897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4018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dirty="0"/>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3"/>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Roboto"/>
                <a:ea typeface="Roboto"/>
                <a:cs typeface="Roboto"/>
                <a:sym typeface="Roboto"/>
              </a:defRPr>
            </a:lvl1pPr>
            <a:lvl2pPr lvl="1" algn="r">
              <a:buNone/>
              <a:defRPr sz="1333">
                <a:solidFill>
                  <a:schemeClr val="dk1"/>
                </a:solidFill>
                <a:latin typeface="Roboto"/>
                <a:ea typeface="Roboto"/>
                <a:cs typeface="Roboto"/>
                <a:sym typeface="Roboto"/>
              </a:defRPr>
            </a:lvl2pPr>
            <a:lvl3pPr lvl="2" algn="r">
              <a:buNone/>
              <a:defRPr sz="1333">
                <a:solidFill>
                  <a:schemeClr val="dk1"/>
                </a:solidFill>
                <a:latin typeface="Roboto"/>
                <a:ea typeface="Roboto"/>
                <a:cs typeface="Roboto"/>
                <a:sym typeface="Roboto"/>
              </a:defRPr>
            </a:lvl3pPr>
            <a:lvl4pPr lvl="3" algn="r">
              <a:buNone/>
              <a:defRPr sz="1333">
                <a:solidFill>
                  <a:schemeClr val="dk1"/>
                </a:solidFill>
                <a:latin typeface="Roboto"/>
                <a:ea typeface="Roboto"/>
                <a:cs typeface="Roboto"/>
                <a:sym typeface="Roboto"/>
              </a:defRPr>
            </a:lvl4pPr>
            <a:lvl5pPr lvl="4" algn="r">
              <a:buNone/>
              <a:defRPr sz="1333">
                <a:solidFill>
                  <a:schemeClr val="dk1"/>
                </a:solidFill>
                <a:latin typeface="Roboto"/>
                <a:ea typeface="Roboto"/>
                <a:cs typeface="Roboto"/>
                <a:sym typeface="Roboto"/>
              </a:defRPr>
            </a:lvl5pPr>
            <a:lvl6pPr lvl="5" algn="r">
              <a:buNone/>
              <a:defRPr sz="1333">
                <a:solidFill>
                  <a:schemeClr val="dk1"/>
                </a:solidFill>
                <a:latin typeface="Roboto"/>
                <a:ea typeface="Roboto"/>
                <a:cs typeface="Roboto"/>
                <a:sym typeface="Roboto"/>
              </a:defRPr>
            </a:lvl6pPr>
            <a:lvl7pPr lvl="6" algn="r">
              <a:buNone/>
              <a:defRPr sz="1333">
                <a:solidFill>
                  <a:schemeClr val="dk1"/>
                </a:solidFill>
                <a:latin typeface="Roboto"/>
                <a:ea typeface="Roboto"/>
                <a:cs typeface="Roboto"/>
                <a:sym typeface="Roboto"/>
              </a:defRPr>
            </a:lvl7pPr>
            <a:lvl8pPr lvl="7" algn="r">
              <a:buNone/>
              <a:defRPr sz="1333">
                <a:solidFill>
                  <a:schemeClr val="dk1"/>
                </a:solidFill>
                <a:latin typeface="Roboto"/>
                <a:ea typeface="Roboto"/>
                <a:cs typeface="Roboto"/>
                <a:sym typeface="Roboto"/>
              </a:defRPr>
            </a:lvl8pPr>
            <a:lvl9pPr lvl="8" algn="r">
              <a:buNone/>
              <a:defRPr sz="1333">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9872023"/>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7.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phoneixcharteracademy.org/" TargetMode="External"/><Relationship Id="rId7" Type="http://schemas.openxmlformats.org/officeDocument/2006/relationships/image" Target="../media/image16.png"/><Relationship Id="rId12"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hyperlink" Target="https://tinyurl.com/2p99r89a" TargetMode="External"/><Relationship Id="rId10" Type="http://schemas.openxmlformats.org/officeDocument/2006/relationships/image" Target="../media/image19.jpg"/><Relationship Id="rId4" Type="http://schemas.openxmlformats.org/officeDocument/2006/relationships/hyperlink" Target="http://www.lahouse.org/" TargetMode="Externa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doe.mass.edu/sfs/"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hyperlink" Target="http://www.doe.mass.edu/sfs" TargetMode="External"/><Relationship Id="rId5" Type="http://schemas.openxmlformats.org/officeDocument/2006/relationships/image" Target="../media/image24.png"/><Relationship Id="rId4" Type="http://schemas.openxmlformats.org/officeDocument/2006/relationships/hyperlink" Target="mailto:achievement@doe.mass.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doe.mass.edu/grants/2022/awards/613-311-332.doc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doe.mass.edu/grants/2022/119/" TargetMode="External"/><Relationship Id="rId3" Type="http://schemas.openxmlformats.org/officeDocument/2006/relationships/hyperlink" Target="https://www.doe.mass.edu/federalgrants/essa/" TargetMode="External"/><Relationship Id="rId7" Type="http://schemas.openxmlformats.org/officeDocument/2006/relationships/hyperlink" Target="https://www.doe.mass.edu/federalgrants/esser/esser2-qrg.doc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doe.mass.edu/federalgrants/esser/" TargetMode="External"/><Relationship Id="rId5" Type="http://schemas.openxmlformats.org/officeDocument/2006/relationships/hyperlink" Target="https://www.doe.mass.edu/federalgrants/titleiv-a/default.html" TargetMode="External"/><Relationship Id="rId4" Type="http://schemas.openxmlformats.org/officeDocument/2006/relationships/hyperlink" Target="https://www.doe.mass.edu/federalgrants/titlei-a/default.html" TargetMode="External"/><Relationship Id="rId9" Type="http://schemas.openxmlformats.org/officeDocument/2006/relationships/hyperlink" Target="https://www.doe.mass.edu/grants/entitlement-allocation.aspx?view=code&amp;fy=2022&amp;code=119"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doe.mass.edu/news/newsletter-signup.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doe.mass.edu/sfss/prof-dev/" TargetMode="External"/><Relationship Id="rId5" Type="http://schemas.openxmlformats.org/officeDocument/2006/relationships/hyperlink" Target="https://www.doe.mass.edu/sfs/mental-wellness/default.html" TargetMode="External"/><Relationship Id="rId4" Type="http://schemas.openxmlformats.org/officeDocument/2006/relationships/hyperlink" Target="https://us14.campaign-archive.com/home/?u=d8f37d1a90dacd97f207f0b4a&amp;id=118247082b"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p:txBody>
          <a:bodyPr>
            <a:normAutofit/>
          </a:bodyPr>
          <a:lstStyle/>
          <a:p>
            <a:pPr algn="ctr"/>
            <a:r>
              <a:rPr lang="en-US" altLang="en-US" sz="3200" dirty="0">
                <a:latin typeface="+mn-lt"/>
              </a:rPr>
              <a:t>DESE Resources/Initiatives related to Behavioral and Mental Health &amp; Social Emotional Wellness</a:t>
            </a:r>
            <a:br>
              <a:rPr lang="en-US" sz="3200" dirty="0">
                <a:effectLst/>
                <a:latin typeface="+mn-lt"/>
                <a:ea typeface="Calibri" panose="020F0502020204030204" pitchFamily="34" charset="0"/>
              </a:rPr>
            </a:br>
            <a:endParaRPr lang="en-US" sz="3200" dirty="0">
              <a:latin typeface="+mn-lt"/>
            </a:endParaRP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p:txBody>
          <a:bodyPr>
            <a:normAutofit fontScale="55000" lnSpcReduction="20000"/>
          </a:bodyPr>
          <a:lstStyle/>
          <a:p>
            <a:pPr algn="r">
              <a:lnSpc>
                <a:spcPct val="100000"/>
              </a:lnSpc>
            </a:pPr>
            <a:r>
              <a:rPr lang="en-US" altLang="zh-CN" sz="3600" dirty="0">
                <a:solidFill>
                  <a:schemeClr val="tx1">
                    <a:lumMod val="50000"/>
                  </a:schemeClr>
                </a:solidFill>
                <a:latin typeface="Segoe"/>
              </a:rPr>
              <a:t>Federal Grants Program Conference  – November 15, 2022</a:t>
            </a:r>
          </a:p>
          <a:p>
            <a:pPr algn="r">
              <a:lnSpc>
                <a:spcPct val="100000"/>
              </a:lnSpc>
            </a:pPr>
            <a:r>
              <a:rPr lang="en-US" altLang="zh-CN" sz="2800" dirty="0">
                <a:solidFill>
                  <a:schemeClr val="tx1">
                    <a:lumMod val="50000"/>
                  </a:schemeClr>
                </a:solidFill>
                <a:latin typeface="Segoe"/>
              </a:rPr>
              <a:t>Chris Pond &amp; </a:t>
            </a:r>
            <a:r>
              <a:rPr lang="en-US" altLang="zh-CN" sz="2800" i="1" dirty="0">
                <a:solidFill>
                  <a:schemeClr val="tx1">
                    <a:lumMod val="50000"/>
                  </a:schemeClr>
                </a:solidFill>
                <a:latin typeface="Segoe"/>
              </a:rPr>
              <a:t>Kristen McKinnon</a:t>
            </a:r>
          </a:p>
          <a:p>
            <a:pPr algn="r">
              <a:lnSpc>
                <a:spcPct val="100000"/>
              </a:lnSpc>
            </a:pPr>
            <a:r>
              <a:rPr lang="en-US" altLang="zh-CN" sz="2800" i="1" dirty="0">
                <a:solidFill>
                  <a:schemeClr val="tx1">
                    <a:lumMod val="50000"/>
                  </a:schemeClr>
                </a:solidFill>
                <a:latin typeface="Segoe"/>
              </a:rPr>
              <a:t>Assistant Director &amp; Behavioral and Mental Health Specialist   </a:t>
            </a:r>
            <a:br>
              <a:rPr lang="en-US" altLang="zh-CN" sz="2800" i="1" dirty="0">
                <a:solidFill>
                  <a:schemeClr val="tx1">
                    <a:lumMod val="50000"/>
                  </a:schemeClr>
                </a:solidFill>
                <a:latin typeface="Segoe"/>
              </a:rPr>
            </a:br>
            <a:r>
              <a:rPr lang="en-US" altLang="zh-CN" sz="2800" i="1" dirty="0">
                <a:solidFill>
                  <a:schemeClr val="tx1">
                    <a:lumMod val="50000"/>
                  </a:schemeClr>
                </a:solidFill>
                <a:latin typeface="Segoe"/>
              </a:rPr>
              <a:t>Student &amp; Family Support (SFS)</a:t>
            </a:r>
            <a:endParaRPr lang="en-US" dirty="0"/>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9D2C-4D2C-48DF-9616-190F12880203}"/>
              </a:ext>
            </a:extLst>
          </p:cNvPr>
          <p:cNvSpPr>
            <a:spLocks noGrp="1"/>
          </p:cNvSpPr>
          <p:nvPr>
            <p:ph type="title"/>
          </p:nvPr>
        </p:nvSpPr>
        <p:spPr/>
        <p:txBody>
          <a:bodyPr/>
          <a:lstStyle/>
          <a:p>
            <a:pPr algn="ctr"/>
            <a:r>
              <a:rPr lang="en-US" dirty="0"/>
              <a:t>Phoenix Charter Academy</a:t>
            </a:r>
          </a:p>
        </p:txBody>
      </p:sp>
    </p:spTree>
    <p:extLst>
      <p:ext uri="{BB962C8B-B14F-4D97-AF65-F5344CB8AC3E}">
        <p14:creationId xmlns:p14="http://schemas.microsoft.com/office/powerpoint/2010/main" val="1995402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sp>
        <p:nvSpPr>
          <p:cNvPr id="148" name="Google Shape;148;p31"/>
          <p:cNvSpPr txBox="1">
            <a:spLocks noGrp="1"/>
          </p:cNvSpPr>
          <p:nvPr>
            <p:ph type="title" idx="4294967295"/>
          </p:nvPr>
        </p:nvSpPr>
        <p:spPr>
          <a:xfrm>
            <a:off x="378533" y="292199"/>
            <a:ext cx="7303200" cy="1591465"/>
          </a:xfrm>
          <a:prstGeom prst="rect">
            <a:avLst/>
          </a:prstGeom>
          <a:solidFill>
            <a:srgbClr val="3C0B67"/>
          </a:solidFill>
          <a:ln w="28575" cap="flat" cmpd="sng">
            <a:solidFill>
              <a:srgbClr val="F8971D"/>
            </a:solidFill>
            <a:prstDash val="solid"/>
            <a:round/>
            <a:headEnd type="none" w="sm" len="sm"/>
            <a:tailEnd type="none" w="sm" len="sm"/>
          </a:ln>
          <a:effectLst>
            <a:outerShdw blurRad="57150" dist="28575" dir="2040000" algn="bl" rotWithShape="0">
              <a:srgbClr val="000000">
                <a:alpha val="50000"/>
              </a:srgbClr>
            </a:outerShdw>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8971D"/>
                </a:solidFill>
                <a:effectLst/>
                <a:uLnTx/>
                <a:uFillTx/>
                <a:latin typeface="Century Gothic"/>
                <a:ea typeface="Century Gothic"/>
                <a:cs typeface="Century Gothic"/>
                <a:sym typeface="Century Gothic"/>
              </a:rPr>
              <a:t>MTSS @ Phoenix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8971D"/>
                </a:solidFill>
                <a:effectLst/>
                <a:uLnTx/>
                <a:uFillTx/>
                <a:latin typeface="Century Gothic"/>
                <a:ea typeface="Century Gothic"/>
                <a:cs typeface="Century Gothic"/>
                <a:sym typeface="Century Gothic"/>
              </a:rPr>
              <a:t>Charter Academy: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67" b="1" i="1" u="none" strike="noStrike" kern="1200" cap="none" spc="0" normalizeH="0" baseline="0" noProof="0" dirty="0">
              <a:ln>
                <a:noFill/>
              </a:ln>
              <a:solidFill>
                <a:schemeClr val="lt1"/>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F0D02A68-8C48-46F8-A858-E3C3DEB693FD}"/>
              </a:ext>
            </a:extLst>
          </p:cNvPr>
          <p:cNvSpPr txBox="1"/>
          <p:nvPr/>
        </p:nvSpPr>
        <p:spPr>
          <a:xfrm>
            <a:off x="220338" y="2342229"/>
            <a:ext cx="8083296" cy="4154984"/>
          </a:xfrm>
          <a:prstGeom prst="rect">
            <a:avLst/>
          </a:prstGeom>
          <a:noFill/>
        </p:spPr>
        <p:txBody>
          <a:bodyPr wrap="square" rtlCol="0">
            <a:spAutoFit/>
          </a:bodyPr>
          <a:lstStyle/>
          <a:p>
            <a:pPr lvl="0" algn="ctr">
              <a:defRPr/>
            </a:pPr>
            <a:r>
              <a:rPr lang="en-US" sz="2400" b="1" i="1" dirty="0">
                <a:solidFill>
                  <a:schemeClr val="lt2"/>
                </a:solidFill>
                <a:latin typeface="Century Gothic"/>
                <a:ea typeface="Century Gothic"/>
                <a:cs typeface="Century Gothic"/>
                <a:sym typeface="Century Gothic"/>
              </a:rPr>
              <a:t>Using Federal Grant Funds to Support Social-Emotional Learning &amp; </a:t>
            </a:r>
          </a:p>
          <a:p>
            <a:pPr lvl="0" algn="ctr">
              <a:defRPr/>
            </a:pPr>
            <a:r>
              <a:rPr lang="en-US" sz="2400" b="1" i="1" dirty="0">
                <a:solidFill>
                  <a:schemeClr val="lt2"/>
                </a:solidFill>
                <a:latin typeface="Century Gothic"/>
                <a:ea typeface="Century Gothic"/>
                <a:cs typeface="Century Gothic"/>
                <a:sym typeface="Century Gothic"/>
              </a:rPr>
              <a:t>Student Mental Health</a:t>
            </a:r>
          </a:p>
          <a:p>
            <a:pPr lvl="0" algn="ctr">
              <a:defRPr/>
            </a:pPr>
            <a:endParaRPr lang="en-US" sz="2400" b="1" i="1" dirty="0">
              <a:solidFill>
                <a:schemeClr val="lt1"/>
              </a:solidFill>
              <a:latin typeface="Century Gothic"/>
              <a:ea typeface="Century Gothic"/>
              <a:cs typeface="Century Gothic"/>
              <a:sym typeface="Century Gothic"/>
            </a:endParaRPr>
          </a:p>
          <a:p>
            <a:pPr lvl="0" algn="ctr">
              <a:defRPr/>
            </a:pPr>
            <a:r>
              <a:rPr lang="en-US" sz="2400" b="1" dirty="0">
                <a:solidFill>
                  <a:srgbClr val="F8971D"/>
                </a:solidFill>
                <a:latin typeface="Century Gothic"/>
                <a:ea typeface="Century Gothic"/>
                <a:cs typeface="Century Gothic"/>
                <a:sym typeface="Century Gothic"/>
              </a:rPr>
              <a:t>Federal Grants Programs Conference Breakout Room</a:t>
            </a:r>
          </a:p>
          <a:p>
            <a:pPr marL="304792" lvl="0">
              <a:defRPr/>
            </a:pPr>
            <a:r>
              <a:rPr lang="en-US" sz="2400" b="1" i="1" dirty="0">
                <a:solidFill>
                  <a:schemeClr val="lt1"/>
                </a:solidFill>
                <a:latin typeface="Century Gothic"/>
                <a:ea typeface="Century Gothic"/>
                <a:cs typeface="Century Gothic"/>
                <a:sym typeface="Century Gothic"/>
              </a:rPr>
              <a:t>Erin McNiff: </a:t>
            </a:r>
            <a:r>
              <a:rPr lang="en-US" sz="2400" dirty="0">
                <a:solidFill>
                  <a:schemeClr val="lt1"/>
                </a:solidFill>
                <a:latin typeface="Century Gothic"/>
                <a:ea typeface="Century Gothic"/>
                <a:cs typeface="Century Gothic"/>
                <a:sym typeface="Century Gothic"/>
              </a:rPr>
              <a:t>School Social Worker &amp; Program Coordinator </a:t>
            </a:r>
          </a:p>
          <a:p>
            <a:pPr marL="304792" lvl="0">
              <a:defRPr/>
            </a:pPr>
            <a:r>
              <a:rPr lang="en-US" sz="2400" dirty="0">
                <a:solidFill>
                  <a:schemeClr val="lt1"/>
                </a:solidFill>
                <a:latin typeface="Century Gothic"/>
                <a:ea typeface="Century Gothic"/>
                <a:cs typeface="Century Gothic"/>
                <a:sym typeface="Century Gothic"/>
              </a:rPr>
              <a:t>@ Phoenix Lawrence</a:t>
            </a:r>
            <a:br>
              <a:rPr lang="en-US" sz="2400" dirty="0">
                <a:solidFill>
                  <a:schemeClr val="lt1"/>
                </a:solidFill>
                <a:latin typeface="Century Gothic"/>
                <a:ea typeface="Century Gothic"/>
                <a:cs typeface="Century Gothic"/>
                <a:sym typeface="Century Gothic"/>
              </a:rPr>
            </a:br>
            <a:endParaRPr lang="en-US" sz="2400" dirty="0">
              <a:solidFill>
                <a:schemeClr val="lt1"/>
              </a:solidFill>
              <a:latin typeface="Century Gothic"/>
              <a:ea typeface="Century Gothic"/>
              <a:cs typeface="Century Gothic"/>
              <a:sym typeface="Century Gothic"/>
            </a:endParaRPr>
          </a:p>
          <a:p>
            <a:pPr marL="304792" lvl="0">
              <a:defRPr/>
            </a:pPr>
            <a:r>
              <a:rPr lang="en-US" sz="2400" b="1" i="1" dirty="0">
                <a:solidFill>
                  <a:schemeClr val="lt1"/>
                </a:solidFill>
                <a:latin typeface="Century Gothic"/>
                <a:ea typeface="Century Gothic"/>
                <a:cs typeface="Century Gothic"/>
                <a:sym typeface="Century Gothic"/>
              </a:rPr>
              <a:t>Sol </a:t>
            </a:r>
            <a:r>
              <a:rPr lang="en-US" sz="2400" b="1" i="1" dirty="0" err="1">
                <a:solidFill>
                  <a:schemeClr val="lt1"/>
                </a:solidFill>
                <a:latin typeface="Century Gothic"/>
                <a:ea typeface="Century Gothic"/>
                <a:cs typeface="Century Gothic"/>
                <a:sym typeface="Century Gothic"/>
              </a:rPr>
              <a:t>Pakes</a:t>
            </a:r>
            <a:r>
              <a:rPr lang="en-US" sz="2400" b="1" i="1" dirty="0">
                <a:solidFill>
                  <a:schemeClr val="lt1"/>
                </a:solidFill>
                <a:latin typeface="Century Gothic"/>
                <a:ea typeface="Century Gothic"/>
                <a:cs typeface="Century Gothic"/>
                <a:sym typeface="Century Gothic"/>
              </a:rPr>
              <a:t>: </a:t>
            </a:r>
            <a:r>
              <a:rPr lang="en-US" sz="2400" dirty="0">
                <a:solidFill>
                  <a:schemeClr val="lt1"/>
                </a:solidFill>
                <a:latin typeface="Century Gothic"/>
                <a:ea typeface="Century Gothic"/>
                <a:cs typeface="Century Gothic"/>
                <a:sym typeface="Century Gothic"/>
              </a:rPr>
              <a:t>Director of Development @ Phoenix Network </a:t>
            </a:r>
            <a:endParaRPr lang="en-US" sz="2400" dirty="0"/>
          </a:p>
        </p:txBody>
      </p:sp>
      <p:pic>
        <p:nvPicPr>
          <p:cNvPr id="149" name="Google Shape;149;p31" descr="photo of students"/>
          <p:cNvPicPr preferRelativeResize="0"/>
          <p:nvPr/>
        </p:nvPicPr>
        <p:blipFill>
          <a:blip r:embed="rId3">
            <a:alphaModFix/>
          </a:blip>
          <a:stretch>
            <a:fillRect/>
          </a:stretch>
        </p:blipFill>
        <p:spPr>
          <a:xfrm>
            <a:off x="8303635" y="292201"/>
            <a:ext cx="3456531" cy="2595367"/>
          </a:xfrm>
          <a:prstGeom prst="rect">
            <a:avLst/>
          </a:prstGeom>
          <a:noFill/>
          <a:ln w="28575" cap="flat" cmpd="sng">
            <a:solidFill>
              <a:srgbClr val="F8971D"/>
            </a:solidFill>
            <a:prstDash val="solid"/>
            <a:round/>
            <a:headEnd type="none" w="sm" len="sm"/>
            <a:tailEnd type="none" w="sm" len="sm"/>
          </a:ln>
          <a:effectLst>
            <a:outerShdw blurRad="57150" dist="28575" dir="2040000" algn="bl" rotWithShape="0">
              <a:srgbClr val="000000">
                <a:alpha val="50000"/>
              </a:srgbClr>
            </a:outerShdw>
          </a:effectLst>
        </p:spPr>
      </p:pic>
      <p:pic>
        <p:nvPicPr>
          <p:cNvPr id="150" name="Google Shape;150;p31" descr="mural "/>
          <p:cNvPicPr preferRelativeResize="0"/>
          <p:nvPr/>
        </p:nvPicPr>
        <p:blipFill>
          <a:blip r:embed="rId4">
            <a:alphaModFix/>
          </a:blip>
          <a:stretch>
            <a:fillRect/>
          </a:stretch>
        </p:blipFill>
        <p:spPr>
          <a:xfrm>
            <a:off x="8303634" y="3346133"/>
            <a:ext cx="3456533" cy="2186211"/>
          </a:xfrm>
          <a:prstGeom prst="rect">
            <a:avLst/>
          </a:prstGeom>
          <a:noFill/>
          <a:ln w="38100" cap="flat" cmpd="sng">
            <a:solidFill>
              <a:srgbClr val="3C0B67"/>
            </a:solidFill>
            <a:prstDash val="solid"/>
            <a:round/>
            <a:headEnd type="none" w="sm" len="sm"/>
            <a:tailEnd type="none" w="sm" len="sm"/>
          </a:ln>
        </p:spPr>
      </p:pic>
      <p:pic>
        <p:nvPicPr>
          <p:cNvPr id="146" name="Google Shape;146;p31" descr="Phoenix Charter School graphic"/>
          <p:cNvPicPr preferRelativeResize="0"/>
          <p:nvPr/>
        </p:nvPicPr>
        <p:blipFill rotWithShape="1">
          <a:blip r:embed="rId5">
            <a:alphaModFix/>
          </a:blip>
          <a:srcRect b="14133"/>
          <a:stretch/>
        </p:blipFill>
        <p:spPr>
          <a:xfrm>
            <a:off x="9880067" y="5737100"/>
            <a:ext cx="1880099" cy="8505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Lst>
          <a:lin ang="5400000" scaled="1"/>
        </a:gradFill>
        <a:effectLst/>
      </p:bgPr>
    </p:bg>
    <p:spTree>
      <p:nvGrpSpPr>
        <p:cNvPr id="1" name="Shape 154"/>
        <p:cNvGrpSpPr/>
        <p:nvPr/>
      </p:nvGrpSpPr>
      <p:grpSpPr>
        <a:xfrm>
          <a:off x="0" y="0"/>
          <a:ext cx="0" cy="0"/>
          <a:chOff x="0" y="0"/>
          <a:chExt cx="0" cy="0"/>
        </a:xfrm>
      </p:grpSpPr>
      <p:pic>
        <p:nvPicPr>
          <p:cNvPr id="155" name="Google Shape;155;p32" descr="Phoenix Charter School Graphic"/>
          <p:cNvPicPr preferRelativeResize="0"/>
          <p:nvPr/>
        </p:nvPicPr>
        <p:blipFill rotWithShape="1">
          <a:blip r:embed="rId3">
            <a:alphaModFix/>
          </a:blip>
          <a:srcRect b="14133"/>
          <a:stretch/>
        </p:blipFill>
        <p:spPr>
          <a:xfrm>
            <a:off x="9722334" y="431833"/>
            <a:ext cx="2105965" cy="952768"/>
          </a:xfrm>
          <a:prstGeom prst="rect">
            <a:avLst/>
          </a:prstGeom>
          <a:noFill/>
          <a:ln>
            <a:noFill/>
          </a:ln>
        </p:spPr>
      </p:pic>
      <p:sp>
        <p:nvSpPr>
          <p:cNvPr id="157" name="Google Shape;157;p32"/>
          <p:cNvSpPr txBox="1">
            <a:spLocks noGrp="1"/>
          </p:cNvSpPr>
          <p:nvPr>
            <p:ph type="title"/>
          </p:nvPr>
        </p:nvSpPr>
        <p:spPr>
          <a:xfrm>
            <a:off x="415600" y="526417"/>
            <a:ext cx="11360800" cy="763600"/>
          </a:xfrm>
          <a:prstGeom prst="rect">
            <a:avLst/>
          </a:prstGeom>
        </p:spPr>
        <p:txBody>
          <a:bodyPr spcFirstLastPara="1" vert="horz" wrap="square" lIns="121900" tIns="121900" rIns="121900" bIns="121900" rtlCol="0" anchor="ctr" anchorCtr="0">
            <a:noAutofit/>
          </a:bodyPr>
          <a:lstStyle/>
          <a:p>
            <a:r>
              <a:rPr lang="en" sz="4267" b="1" dirty="0">
                <a:solidFill>
                  <a:srgbClr val="F8971D"/>
                </a:solidFill>
              </a:rPr>
              <a:t>Organizational Challenges</a:t>
            </a:r>
            <a:endParaRPr sz="4267" b="1" dirty="0">
              <a:solidFill>
                <a:srgbClr val="F8971D"/>
              </a:solidFill>
            </a:endParaRPr>
          </a:p>
        </p:txBody>
      </p:sp>
      <p:sp>
        <p:nvSpPr>
          <p:cNvPr id="158" name="Google Shape;158;p32"/>
          <p:cNvSpPr txBox="1"/>
          <p:nvPr/>
        </p:nvSpPr>
        <p:spPr>
          <a:xfrm>
            <a:off x="415600" y="1614300"/>
            <a:ext cx="8223600" cy="4493882"/>
          </a:xfrm>
          <a:prstGeom prst="rect">
            <a:avLst/>
          </a:prstGeom>
          <a:noFill/>
          <a:ln>
            <a:noFill/>
          </a:ln>
        </p:spPr>
        <p:txBody>
          <a:bodyPr spcFirstLastPara="1" wrap="square" lIns="121900" tIns="121900" rIns="121900" bIns="121900" anchor="t" anchorCtr="0">
            <a:spAutoFit/>
          </a:bodyPr>
          <a:lstStyle/>
          <a:p>
            <a:pPr marL="609585" indent="-474121">
              <a:lnSpc>
                <a:spcPct val="115000"/>
              </a:lnSpc>
              <a:buClr>
                <a:schemeClr val="dk2"/>
              </a:buClr>
              <a:buSzPts val="2000"/>
              <a:buFont typeface="Century Gothic"/>
              <a:buAutoNum type="arabicPeriod"/>
            </a:pPr>
            <a:r>
              <a:rPr lang="en" sz="2667" dirty="0">
                <a:solidFill>
                  <a:schemeClr val="dk2"/>
                </a:solidFill>
                <a:latin typeface="Century Gothic"/>
                <a:ea typeface="Century Gothic"/>
                <a:cs typeface="Century Gothic"/>
                <a:sym typeface="Century Gothic"/>
              </a:rPr>
              <a:t>Three distinct campuses, each with a unique vision, as well as and distinct strengths and needs;</a:t>
            </a:r>
            <a:endParaRPr sz="2667" dirty="0">
              <a:solidFill>
                <a:schemeClr val="dk2"/>
              </a:solidFill>
              <a:latin typeface="Century Gothic"/>
              <a:ea typeface="Century Gothic"/>
              <a:cs typeface="Century Gothic"/>
              <a:sym typeface="Century Gothic"/>
            </a:endParaRPr>
          </a:p>
          <a:p>
            <a:pPr marL="1219170">
              <a:lnSpc>
                <a:spcPct val="115000"/>
              </a:lnSpc>
            </a:pPr>
            <a:endParaRPr sz="1333" dirty="0">
              <a:solidFill>
                <a:schemeClr val="dk2"/>
              </a:solidFill>
              <a:latin typeface="Century Gothic"/>
              <a:ea typeface="Century Gothic"/>
              <a:cs typeface="Century Gothic"/>
              <a:sym typeface="Century Gothic"/>
            </a:endParaRPr>
          </a:p>
          <a:p>
            <a:pPr marL="609585" indent="-474121">
              <a:lnSpc>
                <a:spcPct val="115000"/>
              </a:lnSpc>
              <a:buClr>
                <a:schemeClr val="dk2"/>
              </a:buClr>
              <a:buSzPts val="2000"/>
              <a:buFont typeface="Century Gothic"/>
              <a:buAutoNum type="arabicPeriod"/>
            </a:pPr>
            <a:r>
              <a:rPr lang="en" sz="2667" dirty="0">
                <a:solidFill>
                  <a:schemeClr val="dk2"/>
                </a:solidFill>
                <a:latin typeface="Century Gothic"/>
                <a:ea typeface="Century Gothic"/>
                <a:cs typeface="Century Gothic"/>
                <a:sym typeface="Century Gothic"/>
              </a:rPr>
              <a:t>Increased student need for SEL and mental health services; macro-disruptions on the societal level (e.g., COVID-19, social media)</a:t>
            </a:r>
            <a:endParaRPr sz="2667" dirty="0">
              <a:solidFill>
                <a:schemeClr val="dk2"/>
              </a:solidFill>
              <a:latin typeface="Century Gothic"/>
              <a:ea typeface="Century Gothic"/>
              <a:cs typeface="Century Gothic"/>
              <a:sym typeface="Century Gothic"/>
            </a:endParaRPr>
          </a:p>
          <a:p>
            <a:pPr marL="609585">
              <a:lnSpc>
                <a:spcPct val="115000"/>
              </a:lnSpc>
            </a:pPr>
            <a:endParaRPr sz="1333" dirty="0">
              <a:solidFill>
                <a:schemeClr val="dk2"/>
              </a:solidFill>
              <a:latin typeface="Century Gothic"/>
              <a:ea typeface="Century Gothic"/>
              <a:cs typeface="Century Gothic"/>
              <a:sym typeface="Century Gothic"/>
            </a:endParaRPr>
          </a:p>
          <a:p>
            <a:pPr marL="609585" indent="-474121">
              <a:lnSpc>
                <a:spcPct val="115000"/>
              </a:lnSpc>
              <a:buClr>
                <a:schemeClr val="dk2"/>
              </a:buClr>
              <a:buSzPts val="2000"/>
              <a:buFont typeface="Century Gothic"/>
              <a:buAutoNum type="arabicPeriod"/>
            </a:pPr>
            <a:r>
              <a:rPr lang="en" sz="2667" dirty="0">
                <a:solidFill>
                  <a:schemeClr val="dk2"/>
                </a:solidFill>
                <a:latin typeface="Century Gothic"/>
                <a:ea typeface="Century Gothic"/>
                <a:cs typeface="Century Gothic"/>
                <a:sym typeface="Century Gothic"/>
              </a:rPr>
              <a:t>Evolving / expanding funding landscape </a:t>
            </a:r>
            <a:br>
              <a:rPr lang="en" sz="2667" dirty="0">
                <a:solidFill>
                  <a:schemeClr val="dk2"/>
                </a:solidFill>
                <a:latin typeface="Century Gothic"/>
                <a:ea typeface="Century Gothic"/>
                <a:cs typeface="Century Gothic"/>
                <a:sym typeface="Century Gothic"/>
              </a:rPr>
            </a:br>
            <a:r>
              <a:rPr lang="en" sz="2667" dirty="0">
                <a:solidFill>
                  <a:schemeClr val="dk2"/>
                </a:solidFill>
                <a:latin typeface="Century Gothic"/>
                <a:ea typeface="Century Gothic"/>
                <a:cs typeface="Century Gothic"/>
                <a:sym typeface="Century Gothic"/>
              </a:rPr>
              <a:t>(e.g., ESSER funds)</a:t>
            </a:r>
            <a:endParaRPr sz="2667" dirty="0">
              <a:solidFill>
                <a:schemeClr val="dk2"/>
              </a:solidFill>
              <a:latin typeface="Century Gothic"/>
              <a:ea typeface="Century Gothic"/>
              <a:cs typeface="Century Gothic"/>
              <a:sym typeface="Century Gothic"/>
            </a:endParaRPr>
          </a:p>
        </p:txBody>
      </p:sp>
      <p:pic>
        <p:nvPicPr>
          <p:cNvPr id="159" name="Google Shape;159;p32" descr="photo of students"/>
          <p:cNvPicPr preferRelativeResize="0"/>
          <p:nvPr/>
        </p:nvPicPr>
        <p:blipFill>
          <a:blip r:embed="rId4">
            <a:alphaModFix/>
          </a:blip>
          <a:stretch>
            <a:fillRect/>
          </a:stretch>
        </p:blipFill>
        <p:spPr>
          <a:xfrm>
            <a:off x="9007200" y="1770167"/>
            <a:ext cx="2821101" cy="2115301"/>
          </a:xfrm>
          <a:prstGeom prst="rect">
            <a:avLst/>
          </a:prstGeom>
          <a:noFill/>
          <a:ln w="28575" cap="flat" cmpd="sng">
            <a:solidFill>
              <a:srgbClr val="3C0B67"/>
            </a:solidFill>
            <a:prstDash val="solid"/>
            <a:round/>
            <a:headEnd type="none" w="sm" len="sm"/>
            <a:tailEnd type="none" w="sm" len="sm"/>
          </a:ln>
        </p:spPr>
      </p:pic>
      <p:pic>
        <p:nvPicPr>
          <p:cNvPr id="160" name="Google Shape;160;p32" descr="photo of staff"/>
          <p:cNvPicPr preferRelativeResize="0"/>
          <p:nvPr/>
        </p:nvPicPr>
        <p:blipFill>
          <a:blip r:embed="rId5">
            <a:alphaModFix/>
          </a:blip>
          <a:stretch>
            <a:fillRect/>
          </a:stretch>
        </p:blipFill>
        <p:spPr>
          <a:xfrm>
            <a:off x="9011702" y="4271033"/>
            <a:ext cx="2812084" cy="2115299"/>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64"/>
        <p:cNvGrpSpPr/>
        <p:nvPr/>
      </p:nvGrpSpPr>
      <p:grpSpPr>
        <a:xfrm>
          <a:off x="0" y="0"/>
          <a:ext cx="0" cy="0"/>
          <a:chOff x="0" y="0"/>
          <a:chExt cx="0" cy="0"/>
        </a:xfrm>
      </p:grpSpPr>
      <p:sp>
        <p:nvSpPr>
          <p:cNvPr id="168" name="Google Shape;168;p33"/>
          <p:cNvSpPr txBox="1">
            <a:spLocks noGrp="1"/>
          </p:cNvSpPr>
          <p:nvPr>
            <p:ph type="title"/>
          </p:nvPr>
        </p:nvSpPr>
        <p:spPr>
          <a:xfrm>
            <a:off x="415600" y="526417"/>
            <a:ext cx="11360800" cy="763600"/>
          </a:xfrm>
          <a:prstGeom prst="rect">
            <a:avLst/>
          </a:prstGeom>
        </p:spPr>
        <p:txBody>
          <a:bodyPr spcFirstLastPara="1" vert="horz" wrap="square" lIns="121900" tIns="121900" rIns="121900" bIns="121900" rtlCol="0" anchor="ctr" anchorCtr="0">
            <a:noAutofit/>
          </a:bodyPr>
          <a:lstStyle/>
          <a:p>
            <a:r>
              <a:rPr lang="en" sz="3733" b="1" dirty="0">
                <a:solidFill>
                  <a:srgbClr val="F8971D"/>
                </a:solidFill>
              </a:rPr>
              <a:t>Promising Practices - Organizational</a:t>
            </a:r>
            <a:endParaRPr sz="3733" b="1" dirty="0">
              <a:solidFill>
                <a:srgbClr val="F8971D"/>
              </a:solidFill>
            </a:endParaRPr>
          </a:p>
        </p:txBody>
      </p:sp>
      <p:sp>
        <p:nvSpPr>
          <p:cNvPr id="167" name="Google Shape;167;p33"/>
          <p:cNvSpPr txBox="1"/>
          <p:nvPr/>
        </p:nvSpPr>
        <p:spPr>
          <a:xfrm>
            <a:off x="415600" y="1493234"/>
            <a:ext cx="9061600" cy="4918229"/>
          </a:xfrm>
          <a:prstGeom prst="rect">
            <a:avLst/>
          </a:prstGeom>
          <a:noFill/>
          <a:ln>
            <a:noFill/>
          </a:ln>
        </p:spPr>
        <p:txBody>
          <a:bodyPr spcFirstLastPara="1" wrap="square" lIns="121900" tIns="121900" rIns="121900" bIns="121900" anchor="t" anchorCtr="0">
            <a:spAutoFit/>
          </a:bodyPr>
          <a:lstStyle/>
          <a:p>
            <a:pPr marL="609585" indent="-457189">
              <a:lnSpc>
                <a:spcPct val="115000"/>
              </a:lnSpc>
              <a:buClr>
                <a:schemeClr val="dk2"/>
              </a:buClr>
              <a:buSzPts val="1800"/>
              <a:buFont typeface="Century Gothic"/>
              <a:buAutoNum type="arabicPeriod"/>
            </a:pPr>
            <a:r>
              <a:rPr lang="en" sz="2400">
                <a:solidFill>
                  <a:schemeClr val="dk2"/>
                </a:solidFill>
                <a:latin typeface="Century Gothic"/>
                <a:ea typeface="Century Gothic"/>
                <a:cs typeface="Century Gothic"/>
                <a:sym typeface="Century Gothic"/>
              </a:rPr>
              <a:t>Unity of mission and clarity / transparency of funding priorities</a:t>
            </a:r>
            <a:endParaRPr sz="2400">
              <a:solidFill>
                <a:schemeClr val="dk2"/>
              </a:solidFill>
              <a:latin typeface="Century Gothic"/>
              <a:ea typeface="Century Gothic"/>
              <a:cs typeface="Century Gothic"/>
              <a:sym typeface="Century Gothic"/>
            </a:endParaRPr>
          </a:p>
          <a:p>
            <a:pPr marL="609585">
              <a:lnSpc>
                <a:spcPct val="115000"/>
              </a:lnSpc>
            </a:pPr>
            <a:endParaRPr sz="2400">
              <a:solidFill>
                <a:schemeClr val="dk2"/>
              </a:solidFill>
              <a:latin typeface="Century Gothic"/>
              <a:ea typeface="Century Gothic"/>
              <a:cs typeface="Century Gothic"/>
              <a:sym typeface="Century Gothic"/>
            </a:endParaRPr>
          </a:p>
          <a:p>
            <a:pPr marL="609585" indent="-457189">
              <a:lnSpc>
                <a:spcPct val="115000"/>
              </a:lnSpc>
              <a:buClr>
                <a:schemeClr val="dk2"/>
              </a:buClr>
              <a:buSzPts val="1800"/>
              <a:buFont typeface="Century Gothic"/>
              <a:buAutoNum type="arabicPeriod"/>
            </a:pPr>
            <a:r>
              <a:rPr lang="en" sz="2400">
                <a:solidFill>
                  <a:schemeClr val="dk2"/>
                </a:solidFill>
                <a:latin typeface="Century Gothic"/>
                <a:ea typeface="Century Gothic"/>
                <a:cs typeface="Century Gothic"/>
                <a:sym typeface="Century Gothic"/>
              </a:rPr>
              <a:t>Continuity of collaboration between district-level team and program / implementation teams </a:t>
            </a:r>
            <a:endParaRPr sz="2400">
              <a:solidFill>
                <a:schemeClr val="dk2"/>
              </a:solidFill>
              <a:latin typeface="Century Gothic"/>
              <a:ea typeface="Century Gothic"/>
              <a:cs typeface="Century Gothic"/>
              <a:sym typeface="Century Gothic"/>
            </a:endParaRPr>
          </a:p>
          <a:p>
            <a:pPr marL="609585">
              <a:lnSpc>
                <a:spcPct val="115000"/>
              </a:lnSpc>
            </a:pPr>
            <a:endParaRPr sz="2400">
              <a:solidFill>
                <a:schemeClr val="dk2"/>
              </a:solidFill>
              <a:latin typeface="Century Gothic"/>
              <a:ea typeface="Century Gothic"/>
              <a:cs typeface="Century Gothic"/>
              <a:sym typeface="Century Gothic"/>
            </a:endParaRPr>
          </a:p>
          <a:p>
            <a:pPr marL="609585" indent="-457189">
              <a:lnSpc>
                <a:spcPct val="115000"/>
              </a:lnSpc>
              <a:buClr>
                <a:schemeClr val="dk2"/>
              </a:buClr>
              <a:buSzPts val="1800"/>
              <a:buFont typeface="Century Gothic"/>
              <a:buAutoNum type="arabicPeriod"/>
            </a:pPr>
            <a:r>
              <a:rPr lang="en" sz="2400">
                <a:solidFill>
                  <a:schemeClr val="dk2"/>
                </a:solidFill>
                <a:latin typeface="Century Gothic"/>
                <a:ea typeface="Century Gothic"/>
                <a:cs typeface="Century Gothic"/>
                <a:sym typeface="Century Gothic"/>
              </a:rPr>
              <a:t>Partnerships with community-based organizations, which provide:</a:t>
            </a:r>
            <a:endParaRPr sz="2400">
              <a:solidFill>
                <a:schemeClr val="dk2"/>
              </a:solidFill>
              <a:latin typeface="Century Gothic"/>
              <a:ea typeface="Century Gothic"/>
              <a:cs typeface="Century Gothic"/>
              <a:sym typeface="Century Gothic"/>
            </a:endParaRPr>
          </a:p>
          <a:p>
            <a:pPr marL="1219170" lvl="1" indent="-457189">
              <a:lnSpc>
                <a:spcPct val="115000"/>
              </a:lnSpc>
              <a:buClr>
                <a:schemeClr val="dk2"/>
              </a:buClr>
              <a:buSzPts val="1800"/>
              <a:buFont typeface="Century Gothic"/>
              <a:buAutoNum type="alphaLcPeriod"/>
            </a:pPr>
            <a:r>
              <a:rPr lang="en" sz="2400">
                <a:solidFill>
                  <a:schemeClr val="dk2"/>
                </a:solidFill>
                <a:latin typeface="Century Gothic"/>
                <a:ea typeface="Century Gothic"/>
                <a:cs typeface="Century Gothic"/>
                <a:sym typeface="Century Gothic"/>
              </a:rPr>
              <a:t>Additional expertise in mental health and SEL </a:t>
            </a:r>
            <a:endParaRPr sz="2400">
              <a:solidFill>
                <a:schemeClr val="dk2"/>
              </a:solidFill>
              <a:latin typeface="Century Gothic"/>
              <a:ea typeface="Century Gothic"/>
              <a:cs typeface="Century Gothic"/>
              <a:sym typeface="Century Gothic"/>
            </a:endParaRPr>
          </a:p>
          <a:p>
            <a:pPr marL="1219170" lvl="1" indent="-457189">
              <a:lnSpc>
                <a:spcPct val="115000"/>
              </a:lnSpc>
              <a:buClr>
                <a:schemeClr val="dk2"/>
              </a:buClr>
              <a:buSzPts val="1800"/>
              <a:buFont typeface="Century Gothic"/>
              <a:buAutoNum type="alphaLcPeriod"/>
            </a:pPr>
            <a:r>
              <a:rPr lang="en" sz="2400">
                <a:solidFill>
                  <a:schemeClr val="dk2"/>
                </a:solidFill>
                <a:latin typeface="Century Gothic"/>
                <a:ea typeface="Century Gothic"/>
                <a:cs typeface="Century Gothic"/>
                <a:sym typeface="Century Gothic"/>
              </a:rPr>
              <a:t>Community context &amp; cultural relevance</a:t>
            </a:r>
            <a:endParaRPr sz="2400">
              <a:solidFill>
                <a:schemeClr val="dk2"/>
              </a:solidFill>
              <a:latin typeface="Century Gothic"/>
              <a:ea typeface="Century Gothic"/>
              <a:cs typeface="Century Gothic"/>
              <a:sym typeface="Century Gothic"/>
            </a:endParaRPr>
          </a:p>
          <a:p>
            <a:pPr marL="1219170" lvl="1" indent="-457189">
              <a:lnSpc>
                <a:spcPct val="115000"/>
              </a:lnSpc>
              <a:buClr>
                <a:schemeClr val="dk2"/>
              </a:buClr>
              <a:buSzPts val="1800"/>
              <a:buFont typeface="Century Gothic"/>
              <a:buAutoNum type="alphaLcPeriod"/>
            </a:pPr>
            <a:r>
              <a:rPr lang="en" sz="2400">
                <a:solidFill>
                  <a:schemeClr val="dk2"/>
                </a:solidFill>
                <a:latin typeface="Century Gothic"/>
                <a:ea typeface="Century Gothic"/>
                <a:cs typeface="Century Gothic"/>
                <a:sym typeface="Century Gothic"/>
              </a:rPr>
              <a:t>Increased capacity for program implementation</a:t>
            </a:r>
            <a:endParaRPr sz="2400">
              <a:solidFill>
                <a:schemeClr val="dk2"/>
              </a:solidFill>
              <a:latin typeface="Century Gothic"/>
              <a:ea typeface="Century Gothic"/>
              <a:cs typeface="Century Gothic"/>
              <a:sym typeface="Century Gothic"/>
            </a:endParaRPr>
          </a:p>
        </p:txBody>
      </p:sp>
      <p:sp>
        <p:nvSpPr>
          <p:cNvPr id="169" name="Google Shape;169;p33" descr="graphic: parenthesis"/>
          <p:cNvSpPr/>
          <p:nvPr/>
        </p:nvSpPr>
        <p:spPr>
          <a:xfrm>
            <a:off x="9084633" y="4108133"/>
            <a:ext cx="735200" cy="22712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 name="Google Shape;170;p33"/>
          <p:cNvSpPr txBox="1"/>
          <p:nvPr/>
        </p:nvSpPr>
        <p:spPr>
          <a:xfrm>
            <a:off x="10023917" y="4689534"/>
            <a:ext cx="1502800" cy="1723508"/>
          </a:xfrm>
          <a:prstGeom prst="rect">
            <a:avLst/>
          </a:prstGeom>
          <a:noFill/>
          <a:ln>
            <a:noFill/>
          </a:ln>
        </p:spPr>
        <p:txBody>
          <a:bodyPr spcFirstLastPara="1" wrap="square" lIns="121900" tIns="121900" rIns="121900" bIns="121900" anchor="t" anchorCtr="0">
            <a:spAutoFit/>
          </a:bodyPr>
          <a:lstStyle/>
          <a:p>
            <a:pPr algn="ctr"/>
            <a:r>
              <a:rPr lang="en" sz="2400" b="1">
                <a:latin typeface="Century Gothic"/>
                <a:ea typeface="Century Gothic"/>
                <a:cs typeface="Century Gothic"/>
                <a:sym typeface="Century Gothic"/>
              </a:rPr>
              <a:t>Case study on next slide!</a:t>
            </a:r>
            <a:endParaRPr sz="2400" b="1">
              <a:latin typeface="Century Gothic"/>
              <a:ea typeface="Century Gothic"/>
              <a:cs typeface="Century Gothic"/>
              <a:sym typeface="Century Gothic"/>
            </a:endParaRPr>
          </a:p>
        </p:txBody>
      </p:sp>
      <p:pic>
        <p:nvPicPr>
          <p:cNvPr id="171" name="Google Shape;171;p33" descr="photo of graduate"/>
          <p:cNvPicPr preferRelativeResize="0"/>
          <p:nvPr/>
        </p:nvPicPr>
        <p:blipFill rotWithShape="1">
          <a:blip r:embed="rId3">
            <a:alphaModFix/>
          </a:blip>
          <a:srcRect l="11676" b="8382"/>
          <a:stretch/>
        </p:blipFill>
        <p:spPr>
          <a:xfrm>
            <a:off x="9934565" y="1745634"/>
            <a:ext cx="1893735" cy="2618948"/>
          </a:xfrm>
          <a:prstGeom prst="rect">
            <a:avLst/>
          </a:prstGeom>
          <a:noFill/>
          <a:ln w="28575" cap="flat" cmpd="sng">
            <a:solidFill>
              <a:srgbClr val="52227F"/>
            </a:solidFill>
            <a:prstDash val="solid"/>
            <a:round/>
            <a:headEnd type="none" w="sm" len="sm"/>
            <a:tailEnd type="none" w="sm" len="sm"/>
          </a:ln>
        </p:spPr>
      </p:pic>
      <p:pic>
        <p:nvPicPr>
          <p:cNvPr id="165" name="Google Shape;165;p33" descr="Phoenix Charter Graphic"/>
          <p:cNvPicPr preferRelativeResize="0"/>
          <p:nvPr/>
        </p:nvPicPr>
        <p:blipFill rotWithShape="1">
          <a:blip r:embed="rId4">
            <a:alphaModFix/>
          </a:blip>
          <a:srcRect b="14133"/>
          <a:stretch/>
        </p:blipFill>
        <p:spPr>
          <a:xfrm>
            <a:off x="9722334" y="431833"/>
            <a:ext cx="2105965" cy="9527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415600" y="370569"/>
            <a:ext cx="9014000" cy="763600"/>
          </a:xfrm>
          <a:prstGeom prst="rect">
            <a:avLst/>
          </a:prstGeom>
        </p:spPr>
        <p:txBody>
          <a:bodyPr spcFirstLastPara="1" vert="horz" wrap="square" lIns="121900" tIns="121900" rIns="121900" bIns="121900" rtlCol="0" anchor="ctr" anchorCtr="0">
            <a:noAutofit/>
          </a:bodyPr>
          <a:lstStyle/>
          <a:p>
            <a:r>
              <a:rPr lang="en" sz="4000" b="1" dirty="0">
                <a:solidFill>
                  <a:srgbClr val="F8971D"/>
                </a:solidFill>
              </a:rPr>
              <a:t>Promising Practices - Case Study</a:t>
            </a:r>
            <a:endParaRPr sz="4000" b="1" dirty="0">
              <a:solidFill>
                <a:srgbClr val="F8971D"/>
              </a:solidFill>
            </a:endParaRPr>
          </a:p>
        </p:txBody>
      </p:sp>
      <p:sp>
        <p:nvSpPr>
          <p:cNvPr id="177" name="Google Shape;177;p34"/>
          <p:cNvSpPr txBox="1"/>
          <p:nvPr/>
        </p:nvSpPr>
        <p:spPr>
          <a:xfrm>
            <a:off x="306367" y="1256636"/>
            <a:ext cx="8622400" cy="5320006"/>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b="1">
                <a:solidFill>
                  <a:schemeClr val="dk2"/>
                </a:solidFill>
                <a:latin typeface="Century Gothic"/>
                <a:ea typeface="Century Gothic"/>
                <a:cs typeface="Century Gothic"/>
                <a:sym typeface="Century Gothic"/>
              </a:rPr>
              <a:t>Partnering with Community-Based Organization: </a:t>
            </a:r>
            <a:endParaRPr sz="2400" b="1">
              <a:solidFill>
                <a:schemeClr val="dk2"/>
              </a:solidFill>
              <a:latin typeface="Century Gothic"/>
              <a:ea typeface="Century Gothic"/>
              <a:cs typeface="Century Gothic"/>
              <a:sym typeface="Century Gothic"/>
            </a:endParaRPr>
          </a:p>
          <a:p>
            <a:pPr algn="ctr">
              <a:lnSpc>
                <a:spcPct val="115000"/>
              </a:lnSpc>
            </a:pPr>
            <a:r>
              <a:rPr lang="en" sz="2400" b="1">
                <a:solidFill>
                  <a:schemeClr val="dk2"/>
                </a:solidFill>
                <a:latin typeface="Century Gothic"/>
                <a:ea typeface="Century Gothic"/>
                <a:cs typeface="Century Gothic"/>
                <a:sym typeface="Century Gothic"/>
              </a:rPr>
              <a:t>The Makerspace</a:t>
            </a:r>
            <a:endParaRPr sz="2400" b="1">
              <a:solidFill>
                <a:schemeClr val="dk2"/>
              </a:solidFill>
              <a:latin typeface="Century Gothic"/>
              <a:ea typeface="Century Gothic"/>
              <a:cs typeface="Century Gothic"/>
              <a:sym typeface="Century Gothic"/>
            </a:endParaRPr>
          </a:p>
          <a:p>
            <a:pPr>
              <a:lnSpc>
                <a:spcPct val="115000"/>
              </a:lnSpc>
            </a:pPr>
            <a:endParaRPr sz="1200" b="1">
              <a:solidFill>
                <a:schemeClr val="dk2"/>
              </a:solidFill>
              <a:latin typeface="Century Gothic"/>
              <a:ea typeface="Century Gothic"/>
              <a:cs typeface="Century Gothic"/>
              <a:sym typeface="Century Gothic"/>
            </a:endParaRPr>
          </a:p>
          <a:p>
            <a:pPr>
              <a:lnSpc>
                <a:spcPct val="115000"/>
              </a:lnSpc>
            </a:pPr>
            <a:r>
              <a:rPr lang="en" sz="2267">
                <a:solidFill>
                  <a:schemeClr val="dk2"/>
                </a:solidFill>
                <a:latin typeface="Century Gothic"/>
                <a:ea typeface="Century Gothic"/>
                <a:cs typeface="Century Gothic"/>
                <a:sym typeface="Century Gothic"/>
              </a:rPr>
              <a:t>Phoenix Lawrence and La House have partnered to provide formalized art based therapeutic supports in several ways:</a:t>
            </a:r>
            <a:br>
              <a:rPr lang="en" sz="2267">
                <a:solidFill>
                  <a:schemeClr val="dk2"/>
                </a:solidFill>
                <a:latin typeface="Century Gothic"/>
                <a:ea typeface="Century Gothic"/>
                <a:cs typeface="Century Gothic"/>
                <a:sym typeface="Century Gothic"/>
              </a:rPr>
            </a:br>
            <a:endParaRPr sz="2267">
              <a:solidFill>
                <a:schemeClr val="dk2"/>
              </a:solidFill>
              <a:latin typeface="Century Gothic"/>
              <a:ea typeface="Century Gothic"/>
              <a:cs typeface="Century Gothic"/>
              <a:sym typeface="Century Gothic"/>
            </a:endParaRPr>
          </a:p>
          <a:p>
            <a:pPr marL="609585" indent="-448722">
              <a:lnSpc>
                <a:spcPct val="115000"/>
              </a:lnSpc>
              <a:buClr>
                <a:schemeClr val="dk2"/>
              </a:buClr>
              <a:buSzPts val="1700"/>
              <a:buFont typeface="Century Gothic"/>
              <a:buChar char="❖"/>
            </a:pPr>
            <a:r>
              <a:rPr lang="en" sz="2267">
                <a:solidFill>
                  <a:schemeClr val="dk2"/>
                </a:solidFill>
                <a:latin typeface="Century Gothic"/>
                <a:ea typeface="Century Gothic"/>
                <a:cs typeface="Century Gothic"/>
                <a:sym typeface="Century Gothic"/>
              </a:rPr>
              <a:t>Weekly open studio classes with therapeutic milieu- </a:t>
            </a:r>
            <a:r>
              <a:rPr lang="en" sz="2267" i="1">
                <a:solidFill>
                  <a:schemeClr val="dk2"/>
                </a:solidFill>
                <a:latin typeface="Century Gothic"/>
                <a:ea typeface="Century Gothic"/>
                <a:cs typeface="Century Gothic"/>
                <a:sym typeface="Century Gothic"/>
              </a:rPr>
              <a:t>serving all PAL students</a:t>
            </a:r>
            <a:endParaRPr sz="2267" i="1">
              <a:solidFill>
                <a:schemeClr val="dk2"/>
              </a:solidFill>
              <a:latin typeface="Century Gothic"/>
              <a:ea typeface="Century Gothic"/>
              <a:cs typeface="Century Gothic"/>
              <a:sym typeface="Century Gothic"/>
            </a:endParaRPr>
          </a:p>
          <a:p>
            <a:pPr marL="609585" indent="-448722">
              <a:lnSpc>
                <a:spcPct val="115000"/>
              </a:lnSpc>
              <a:buClr>
                <a:schemeClr val="dk2"/>
              </a:buClr>
              <a:buSzPts val="1700"/>
              <a:buFont typeface="Century Gothic"/>
              <a:buChar char="❖"/>
            </a:pPr>
            <a:r>
              <a:rPr lang="en" sz="2267">
                <a:solidFill>
                  <a:schemeClr val="dk2"/>
                </a:solidFill>
                <a:latin typeface="Century Gothic"/>
                <a:ea typeface="Century Gothic"/>
                <a:cs typeface="Century Gothic"/>
                <a:sym typeface="Century Gothic"/>
              </a:rPr>
              <a:t>Small focus group classes targeted to a particular medium and interest (branding, tufting, wordsmithing)- </a:t>
            </a:r>
            <a:r>
              <a:rPr lang="en" sz="2267" i="1">
                <a:solidFill>
                  <a:schemeClr val="dk2"/>
                </a:solidFill>
                <a:latin typeface="Century Gothic"/>
                <a:ea typeface="Century Gothic"/>
                <a:cs typeface="Century Gothic"/>
                <a:sym typeface="Century Gothic"/>
              </a:rPr>
              <a:t>small group classes</a:t>
            </a:r>
            <a:endParaRPr sz="2267" i="1">
              <a:solidFill>
                <a:schemeClr val="dk2"/>
              </a:solidFill>
              <a:latin typeface="Century Gothic"/>
              <a:ea typeface="Century Gothic"/>
              <a:cs typeface="Century Gothic"/>
              <a:sym typeface="Century Gothic"/>
            </a:endParaRPr>
          </a:p>
          <a:p>
            <a:pPr marL="609585" indent="-448722">
              <a:lnSpc>
                <a:spcPct val="115000"/>
              </a:lnSpc>
              <a:buClr>
                <a:schemeClr val="dk2"/>
              </a:buClr>
              <a:buSzPts val="1700"/>
              <a:buFont typeface="Century Gothic"/>
              <a:buChar char="❖"/>
            </a:pPr>
            <a:r>
              <a:rPr lang="en" sz="2267">
                <a:solidFill>
                  <a:schemeClr val="dk2"/>
                </a:solidFill>
                <a:latin typeface="Century Gothic"/>
                <a:ea typeface="Century Gothic"/>
                <a:cs typeface="Century Gothic"/>
                <a:sym typeface="Century Gothic"/>
              </a:rPr>
              <a:t>Individual therapy sessions with licensed art therapist and sessions with art facilitator- </a:t>
            </a:r>
            <a:r>
              <a:rPr lang="en" sz="2267" i="1">
                <a:solidFill>
                  <a:schemeClr val="dk2"/>
                </a:solidFill>
                <a:latin typeface="Century Gothic"/>
                <a:ea typeface="Century Gothic"/>
                <a:cs typeface="Century Gothic"/>
                <a:sym typeface="Century Gothic"/>
              </a:rPr>
              <a:t>individual level support</a:t>
            </a:r>
            <a:endParaRPr sz="2267" i="1">
              <a:solidFill>
                <a:schemeClr val="dk2"/>
              </a:solidFill>
              <a:latin typeface="Century Gothic"/>
              <a:ea typeface="Century Gothic"/>
              <a:cs typeface="Century Gothic"/>
              <a:sym typeface="Century Gothic"/>
            </a:endParaRPr>
          </a:p>
        </p:txBody>
      </p:sp>
      <p:pic>
        <p:nvPicPr>
          <p:cNvPr id="180" name="Google Shape;180;p34" descr="photo of staff"/>
          <p:cNvPicPr preferRelativeResize="0"/>
          <p:nvPr/>
        </p:nvPicPr>
        <p:blipFill rotWithShape="1">
          <a:blip r:embed="rId3">
            <a:alphaModFix/>
          </a:blip>
          <a:srcRect l="10223" r="12615" b="10730"/>
          <a:stretch/>
        </p:blipFill>
        <p:spPr>
          <a:xfrm>
            <a:off x="9191100" y="4143133"/>
            <a:ext cx="2637200" cy="2291800"/>
          </a:xfrm>
          <a:prstGeom prst="rect">
            <a:avLst/>
          </a:prstGeom>
          <a:noFill/>
          <a:ln w="28575" cap="flat" cmpd="sng">
            <a:solidFill>
              <a:srgbClr val="52227F"/>
            </a:solidFill>
            <a:prstDash val="solid"/>
            <a:round/>
            <a:headEnd type="none" w="sm" len="sm"/>
            <a:tailEnd type="none" w="sm" len="sm"/>
          </a:ln>
          <a:effectLst>
            <a:outerShdw blurRad="57150" dist="19050" dir="2760000" algn="bl" rotWithShape="0">
              <a:srgbClr val="000000">
                <a:alpha val="50000"/>
              </a:srgbClr>
            </a:outerShdw>
          </a:effectLst>
        </p:spPr>
      </p:pic>
      <p:pic>
        <p:nvPicPr>
          <p:cNvPr id="181" name="Google Shape;181;p34" descr="Phoenix Charter graphic"/>
          <p:cNvPicPr preferRelativeResize="0"/>
          <p:nvPr/>
        </p:nvPicPr>
        <p:blipFill>
          <a:blip r:embed="rId4">
            <a:alphaModFix/>
          </a:blip>
          <a:stretch>
            <a:fillRect/>
          </a:stretch>
        </p:blipFill>
        <p:spPr>
          <a:xfrm>
            <a:off x="9605134" y="352433"/>
            <a:ext cx="2223167" cy="1111584"/>
          </a:xfrm>
          <a:prstGeom prst="rect">
            <a:avLst/>
          </a:prstGeom>
          <a:noFill/>
          <a:ln>
            <a:noFill/>
          </a:ln>
        </p:spPr>
      </p:pic>
      <p:pic>
        <p:nvPicPr>
          <p:cNvPr id="179" name="Google Shape;179;p34" descr="plus sign graphic"/>
          <p:cNvPicPr preferRelativeResize="0"/>
          <p:nvPr/>
        </p:nvPicPr>
        <p:blipFill>
          <a:blip r:embed="rId5">
            <a:alphaModFix/>
          </a:blip>
          <a:stretch>
            <a:fillRect/>
          </a:stretch>
        </p:blipFill>
        <p:spPr>
          <a:xfrm>
            <a:off x="10409080" y="1464035"/>
            <a:ext cx="615267" cy="615300"/>
          </a:xfrm>
          <a:prstGeom prst="rect">
            <a:avLst/>
          </a:prstGeom>
          <a:noFill/>
          <a:ln>
            <a:noFill/>
          </a:ln>
        </p:spPr>
      </p:pic>
      <p:pic>
        <p:nvPicPr>
          <p:cNvPr id="178" name="Google Shape;178;p34" descr="LA House graphic"/>
          <p:cNvPicPr preferRelativeResize="0"/>
          <p:nvPr/>
        </p:nvPicPr>
        <p:blipFill>
          <a:blip r:embed="rId6">
            <a:alphaModFix/>
          </a:blip>
          <a:stretch>
            <a:fillRect/>
          </a:stretch>
        </p:blipFill>
        <p:spPr>
          <a:xfrm>
            <a:off x="9605118" y="2030601"/>
            <a:ext cx="2223167" cy="9050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85"/>
        <p:cNvGrpSpPr/>
        <p:nvPr/>
      </p:nvGrpSpPr>
      <p:grpSpPr>
        <a:xfrm>
          <a:off x="0" y="0"/>
          <a:ext cx="0" cy="0"/>
          <a:chOff x="0" y="0"/>
          <a:chExt cx="0" cy="0"/>
        </a:xfrm>
      </p:grpSpPr>
      <p:sp>
        <p:nvSpPr>
          <p:cNvPr id="191" name="Google Shape;191;p35"/>
          <p:cNvSpPr txBox="1">
            <a:spLocks noGrp="1"/>
          </p:cNvSpPr>
          <p:nvPr>
            <p:ph type="title"/>
          </p:nvPr>
        </p:nvSpPr>
        <p:spPr>
          <a:xfrm>
            <a:off x="415600" y="526433"/>
            <a:ext cx="9014000" cy="763600"/>
          </a:xfrm>
          <a:prstGeom prst="rect">
            <a:avLst/>
          </a:prstGeom>
        </p:spPr>
        <p:txBody>
          <a:bodyPr spcFirstLastPara="1" vert="horz" wrap="square" lIns="121900" tIns="121900" rIns="121900" bIns="121900" rtlCol="0" anchor="ctr" anchorCtr="0">
            <a:noAutofit/>
          </a:bodyPr>
          <a:lstStyle/>
          <a:p>
            <a:r>
              <a:rPr lang="en" sz="4000" b="1" dirty="0">
                <a:solidFill>
                  <a:srgbClr val="F8971D"/>
                </a:solidFill>
              </a:rPr>
              <a:t>Find Out More &amp; Stay Connected!</a:t>
            </a:r>
            <a:endParaRPr sz="4000" b="1" dirty="0">
              <a:solidFill>
                <a:srgbClr val="F8971D"/>
              </a:solidFill>
            </a:endParaRPr>
          </a:p>
        </p:txBody>
      </p:sp>
      <p:sp>
        <p:nvSpPr>
          <p:cNvPr id="193" name="Google Shape;193;p35"/>
          <p:cNvSpPr txBox="1"/>
          <p:nvPr/>
        </p:nvSpPr>
        <p:spPr>
          <a:xfrm>
            <a:off x="273600" y="1366400"/>
            <a:ext cx="9014000" cy="3294708"/>
          </a:xfrm>
          <a:prstGeom prst="rect">
            <a:avLst/>
          </a:prstGeom>
          <a:noFill/>
          <a:ln>
            <a:noFill/>
          </a:ln>
        </p:spPr>
        <p:txBody>
          <a:bodyPr spcFirstLastPara="1" wrap="square" lIns="121900" tIns="121900" rIns="121900" bIns="121900" anchor="t" anchorCtr="0">
            <a:spAutoFit/>
          </a:bodyPr>
          <a:lstStyle/>
          <a:p>
            <a:pPr>
              <a:lnSpc>
                <a:spcPct val="115000"/>
              </a:lnSpc>
            </a:pPr>
            <a:r>
              <a:rPr lang="en" sz="2400" b="1" dirty="0">
                <a:solidFill>
                  <a:schemeClr val="dk2"/>
                </a:solidFill>
                <a:latin typeface="Century Gothic"/>
                <a:ea typeface="Century Gothic"/>
                <a:cs typeface="Century Gothic"/>
                <a:sym typeface="Century Gothic"/>
              </a:rPr>
              <a:t>You can visit our websites at:</a:t>
            </a:r>
            <a:endParaRPr sz="2400" b="1" dirty="0">
              <a:solidFill>
                <a:schemeClr val="dk2"/>
              </a:solidFill>
              <a:latin typeface="Century Gothic"/>
              <a:ea typeface="Century Gothic"/>
              <a:cs typeface="Century Gothic"/>
              <a:sym typeface="Century Gothic"/>
            </a:endParaRPr>
          </a:p>
          <a:p>
            <a:pPr marL="609585" indent="-423323">
              <a:lnSpc>
                <a:spcPct val="115000"/>
              </a:lnSpc>
              <a:spcBef>
                <a:spcPts val="1333"/>
              </a:spcBef>
              <a:buClr>
                <a:schemeClr val="dk2"/>
              </a:buClr>
              <a:buSzPts val="1400"/>
              <a:buFont typeface="Century Gothic"/>
              <a:buChar char="❖"/>
            </a:pPr>
            <a:r>
              <a:rPr lang="en" sz="2400" u="sng" dirty="0">
                <a:solidFill>
                  <a:schemeClr val="hlink"/>
                </a:solidFill>
                <a:latin typeface="Century Gothic"/>
                <a:ea typeface="Century Gothic"/>
                <a:cs typeface="Century Gothic"/>
                <a:sym typeface="Century Gothic"/>
                <a:hlinkClick r:id="rId3"/>
              </a:rPr>
              <a:t>www.phoneixcharteracademy.org</a:t>
            </a:r>
            <a:endParaRPr sz="2400" dirty="0">
              <a:solidFill>
                <a:schemeClr val="dk2"/>
              </a:solidFill>
              <a:latin typeface="Century Gothic"/>
              <a:ea typeface="Century Gothic"/>
              <a:cs typeface="Century Gothic"/>
              <a:sym typeface="Century Gothic"/>
            </a:endParaRPr>
          </a:p>
          <a:p>
            <a:pPr marL="609585" indent="-423323">
              <a:lnSpc>
                <a:spcPct val="115000"/>
              </a:lnSpc>
              <a:spcBef>
                <a:spcPts val="1333"/>
              </a:spcBef>
              <a:buClr>
                <a:schemeClr val="dk2"/>
              </a:buClr>
              <a:buSzPts val="1400"/>
              <a:buFont typeface="Century Gothic"/>
              <a:buChar char="❖"/>
            </a:pPr>
            <a:r>
              <a:rPr lang="en" sz="2400" u="sng" dirty="0">
                <a:solidFill>
                  <a:schemeClr val="hlink"/>
                </a:solidFill>
                <a:latin typeface="Century Gothic"/>
                <a:ea typeface="Century Gothic"/>
                <a:cs typeface="Century Gothic"/>
                <a:sym typeface="Century Gothic"/>
                <a:hlinkClick r:id="rId4"/>
              </a:rPr>
              <a:t>www.lahouse.org</a:t>
            </a:r>
            <a:r>
              <a:rPr lang="en" sz="2400" dirty="0">
                <a:solidFill>
                  <a:schemeClr val="dk2"/>
                </a:solidFill>
                <a:latin typeface="Century Gothic"/>
                <a:ea typeface="Century Gothic"/>
                <a:cs typeface="Century Gothic"/>
                <a:sym typeface="Century Gothic"/>
              </a:rPr>
              <a:t> </a:t>
            </a:r>
          </a:p>
          <a:p>
            <a:pPr marL="186262">
              <a:lnSpc>
                <a:spcPct val="115000"/>
              </a:lnSpc>
              <a:spcBef>
                <a:spcPts val="1333"/>
              </a:spcBef>
              <a:buClr>
                <a:schemeClr val="dk2"/>
              </a:buClr>
              <a:buSzPts val="1400"/>
            </a:pPr>
            <a:r>
              <a:rPr lang="en" sz="2400" b="1" dirty="0">
                <a:solidFill>
                  <a:schemeClr val="dk2"/>
                </a:solidFill>
                <a:latin typeface="Century Gothic"/>
                <a:ea typeface="Century Gothic"/>
                <a:cs typeface="Century Gothic"/>
                <a:sym typeface="Century Gothic"/>
              </a:rPr>
              <a:t>To learn more about the Makerspace, feel </a:t>
            </a:r>
            <a:br>
              <a:rPr lang="en" sz="2400" b="1" dirty="0">
                <a:solidFill>
                  <a:schemeClr val="dk2"/>
                </a:solidFill>
                <a:latin typeface="Century Gothic"/>
                <a:ea typeface="Century Gothic"/>
                <a:cs typeface="Century Gothic"/>
                <a:sym typeface="Century Gothic"/>
              </a:rPr>
            </a:br>
            <a:r>
              <a:rPr lang="en" sz="2400" b="1" dirty="0">
                <a:solidFill>
                  <a:schemeClr val="dk2"/>
                </a:solidFill>
                <a:latin typeface="Century Gothic"/>
                <a:ea typeface="Century Gothic"/>
                <a:cs typeface="Century Gothic"/>
                <a:sym typeface="Century Gothic"/>
              </a:rPr>
              <a:t>free to check out our brand new video @ </a:t>
            </a:r>
            <a:r>
              <a:rPr lang="en" sz="2400" u="sng" dirty="0">
                <a:solidFill>
                  <a:schemeClr val="accent5"/>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https://tinyurl.com/2p99r89a</a:t>
            </a:r>
            <a:endParaRPr sz="2000" dirty="0">
              <a:solidFill>
                <a:schemeClr val="dk2"/>
              </a:solidFill>
              <a:latin typeface="Century Gothic"/>
              <a:ea typeface="Century Gothic"/>
              <a:cs typeface="Century Gothic"/>
              <a:sym typeface="Century Gothic"/>
            </a:endParaRPr>
          </a:p>
        </p:txBody>
      </p:sp>
      <p:pic>
        <p:nvPicPr>
          <p:cNvPr id="192" name="Google Shape;192;p35" descr="Makerspace graphic"/>
          <p:cNvPicPr preferRelativeResize="0"/>
          <p:nvPr/>
        </p:nvPicPr>
        <p:blipFill>
          <a:blip r:embed="rId6">
            <a:alphaModFix/>
          </a:blip>
          <a:stretch>
            <a:fillRect/>
          </a:stretch>
        </p:blipFill>
        <p:spPr>
          <a:xfrm>
            <a:off x="5551600" y="4324424"/>
            <a:ext cx="2369733" cy="1194429"/>
          </a:xfrm>
          <a:prstGeom prst="rect">
            <a:avLst/>
          </a:prstGeom>
          <a:noFill/>
          <a:ln>
            <a:noFill/>
          </a:ln>
        </p:spPr>
      </p:pic>
      <p:pic>
        <p:nvPicPr>
          <p:cNvPr id="188" name="Google Shape;188;p35" descr="QR Code"/>
          <p:cNvPicPr preferRelativeResize="0"/>
          <p:nvPr/>
        </p:nvPicPr>
        <p:blipFill>
          <a:blip r:embed="rId7">
            <a:alphaModFix/>
          </a:blip>
          <a:stretch>
            <a:fillRect/>
          </a:stretch>
        </p:blipFill>
        <p:spPr>
          <a:xfrm>
            <a:off x="8431200" y="3679500"/>
            <a:ext cx="661768" cy="661803"/>
          </a:xfrm>
          <a:prstGeom prst="rect">
            <a:avLst/>
          </a:prstGeom>
          <a:noFill/>
          <a:ln>
            <a:noFill/>
          </a:ln>
        </p:spPr>
      </p:pic>
      <p:pic>
        <p:nvPicPr>
          <p:cNvPr id="189" name="Google Shape;189;p35" descr="QR code graphic"/>
          <p:cNvPicPr preferRelativeResize="0"/>
          <p:nvPr/>
        </p:nvPicPr>
        <p:blipFill>
          <a:blip r:embed="rId8">
            <a:alphaModFix/>
          </a:blip>
          <a:stretch>
            <a:fillRect/>
          </a:stretch>
        </p:blipFill>
        <p:spPr>
          <a:xfrm>
            <a:off x="8431201" y="4520401"/>
            <a:ext cx="661767" cy="661767"/>
          </a:xfrm>
          <a:prstGeom prst="rect">
            <a:avLst/>
          </a:prstGeom>
          <a:noFill/>
          <a:ln>
            <a:noFill/>
          </a:ln>
        </p:spPr>
      </p:pic>
      <p:pic>
        <p:nvPicPr>
          <p:cNvPr id="190" name="Google Shape;190;p35" descr="QR code graphic"/>
          <p:cNvPicPr preferRelativeResize="0"/>
          <p:nvPr/>
        </p:nvPicPr>
        <p:blipFill>
          <a:blip r:embed="rId9">
            <a:alphaModFix/>
          </a:blip>
          <a:stretch>
            <a:fillRect/>
          </a:stretch>
        </p:blipFill>
        <p:spPr>
          <a:xfrm>
            <a:off x="8405734" y="5491667"/>
            <a:ext cx="712700" cy="712669"/>
          </a:xfrm>
          <a:prstGeom prst="rect">
            <a:avLst/>
          </a:prstGeom>
          <a:noFill/>
          <a:ln>
            <a:noFill/>
          </a:ln>
        </p:spPr>
      </p:pic>
      <p:pic>
        <p:nvPicPr>
          <p:cNvPr id="187" name="Google Shape;187;p35" descr="photo of students"/>
          <p:cNvPicPr preferRelativeResize="0"/>
          <p:nvPr/>
        </p:nvPicPr>
        <p:blipFill rotWithShape="1">
          <a:blip r:embed="rId10">
            <a:alphaModFix/>
          </a:blip>
          <a:srcRect b="12526"/>
          <a:stretch/>
        </p:blipFill>
        <p:spPr>
          <a:xfrm>
            <a:off x="9772001" y="843234"/>
            <a:ext cx="2111700" cy="2462965"/>
          </a:xfrm>
          <a:prstGeom prst="rect">
            <a:avLst/>
          </a:prstGeom>
          <a:noFill/>
          <a:ln w="28575" cap="flat" cmpd="sng">
            <a:solidFill>
              <a:schemeClr val="accent1"/>
            </a:solidFill>
            <a:prstDash val="solid"/>
            <a:round/>
            <a:headEnd type="none" w="sm" len="sm"/>
            <a:tailEnd type="none" w="sm" len="sm"/>
          </a:ln>
        </p:spPr>
      </p:pic>
      <p:pic>
        <p:nvPicPr>
          <p:cNvPr id="194" name="Google Shape;194;p35" descr="photo of students"/>
          <p:cNvPicPr preferRelativeResize="0"/>
          <p:nvPr/>
        </p:nvPicPr>
        <p:blipFill>
          <a:blip r:embed="rId11">
            <a:alphaModFix/>
          </a:blip>
          <a:stretch>
            <a:fillRect/>
          </a:stretch>
        </p:blipFill>
        <p:spPr>
          <a:xfrm>
            <a:off x="9771999" y="3679485"/>
            <a:ext cx="2111700" cy="1701367"/>
          </a:xfrm>
          <a:prstGeom prst="rect">
            <a:avLst/>
          </a:prstGeom>
          <a:noFill/>
          <a:ln w="28575" cap="flat" cmpd="sng">
            <a:solidFill>
              <a:srgbClr val="3C0B67"/>
            </a:solidFill>
            <a:prstDash val="solid"/>
            <a:round/>
            <a:headEnd type="none" w="sm" len="sm"/>
            <a:tailEnd type="none" w="sm" len="sm"/>
          </a:ln>
        </p:spPr>
      </p:pic>
      <p:pic>
        <p:nvPicPr>
          <p:cNvPr id="186" name="Google Shape;186;p35" descr="Phoenix Charter graphic"/>
          <p:cNvPicPr preferRelativeResize="0"/>
          <p:nvPr/>
        </p:nvPicPr>
        <p:blipFill rotWithShape="1">
          <a:blip r:embed="rId12">
            <a:alphaModFix/>
          </a:blip>
          <a:srcRect b="14133"/>
          <a:stretch/>
        </p:blipFill>
        <p:spPr>
          <a:xfrm>
            <a:off x="9840118" y="5593050"/>
            <a:ext cx="2043597" cy="9245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9642-691B-4F33-80F1-98D11C05DCA8}"/>
              </a:ext>
            </a:extLst>
          </p:cNvPr>
          <p:cNvSpPr>
            <a:spLocks noGrp="1"/>
          </p:cNvSpPr>
          <p:nvPr>
            <p:ph type="title"/>
          </p:nvPr>
        </p:nvSpPr>
        <p:spPr/>
        <p:txBody>
          <a:bodyPr/>
          <a:lstStyle/>
          <a:p>
            <a:pPr algn="ctr"/>
            <a:r>
              <a:rPr lang="en-US" dirty="0"/>
              <a:t>Plymouth Public School</a:t>
            </a:r>
          </a:p>
        </p:txBody>
      </p:sp>
    </p:spTree>
    <p:extLst>
      <p:ext uri="{BB962C8B-B14F-4D97-AF65-F5344CB8AC3E}">
        <p14:creationId xmlns:p14="http://schemas.microsoft.com/office/powerpoint/2010/main" val="251846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prstGeom prst="rect">
            <a:avLst/>
          </a:prstGeom>
        </p:spPr>
        <p:txBody>
          <a:bodyPr spcFirstLastPara="1" wrap="square" lIns="121900" tIns="121900" rIns="121900" bIns="121900" anchor="b" anchorCtr="0">
            <a:normAutofit/>
          </a:bodyPr>
          <a:lstStyle/>
          <a:p>
            <a:r>
              <a:rPr lang="en" dirty="0"/>
              <a:t>Plymouth Public Schools</a:t>
            </a:r>
            <a:endParaRPr dirty="0"/>
          </a:p>
        </p:txBody>
      </p:sp>
      <p:sp>
        <p:nvSpPr>
          <p:cNvPr id="64" name="Google Shape;64;p13"/>
          <p:cNvSpPr txBox="1">
            <a:spLocks noGrp="1"/>
          </p:cNvSpPr>
          <p:nvPr>
            <p:ph type="subTitle" idx="1"/>
          </p:nvPr>
        </p:nvSpPr>
        <p:spPr>
          <a:prstGeom prst="rect">
            <a:avLst/>
          </a:prstGeom>
        </p:spPr>
        <p:txBody>
          <a:bodyPr spcFirstLastPara="1" wrap="square" lIns="121900" tIns="121900" rIns="121900" bIns="121900" anchor="t" anchorCtr="0">
            <a:normAutofit lnSpcReduction="10000"/>
          </a:bodyPr>
          <a:lstStyle/>
          <a:p>
            <a:pPr marL="0" indent="0"/>
            <a:r>
              <a:rPr lang="en"/>
              <a:t>Using SEL data collection to support multi-tiered systems of support</a:t>
            </a:r>
            <a:endParaRPr/>
          </a:p>
        </p:txBody>
      </p:sp>
      <p:pic>
        <p:nvPicPr>
          <p:cNvPr id="65" name="Google Shape;65;p13" descr="Plymouth Public Schools graphic"/>
          <p:cNvPicPr preferRelativeResize="0"/>
          <p:nvPr/>
        </p:nvPicPr>
        <p:blipFill>
          <a:blip r:embed="rId3">
            <a:alphaModFix/>
          </a:blip>
          <a:stretch>
            <a:fillRect/>
          </a:stretch>
        </p:blipFill>
        <p:spPr>
          <a:xfrm>
            <a:off x="203200" y="203200"/>
            <a:ext cx="5419667" cy="15073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prstGeom prst="rect">
            <a:avLst/>
          </a:prstGeom>
        </p:spPr>
        <p:txBody>
          <a:bodyPr spcFirstLastPara="1" wrap="square" lIns="121900" tIns="121900" rIns="121900" bIns="121900" anchor="b" anchorCtr="0">
            <a:normAutofit/>
          </a:bodyPr>
          <a:lstStyle/>
          <a:p>
            <a:pPr algn="ctr"/>
            <a:r>
              <a:rPr lang="en"/>
              <a:t>District Wide SEL Data Collection</a:t>
            </a:r>
            <a:endParaRPr/>
          </a:p>
        </p:txBody>
      </p:sp>
      <p:sp>
        <p:nvSpPr>
          <p:cNvPr id="71" name="Google Shape;71;p14"/>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Bef>
                <a:spcPts val="1600"/>
              </a:spcBef>
              <a:buNone/>
            </a:pPr>
            <a:r>
              <a:rPr lang="en" sz="2000" dirty="0">
                <a:latin typeface="Segoe UI Symbol" panose="020B0502040204020203" pitchFamily="34" charset="0"/>
                <a:ea typeface="Segoe UI Symbol" panose="020B0502040204020203" pitchFamily="34" charset="0"/>
              </a:rPr>
              <a:t>In an effort to use data driven practices to support MTSS interventions,, we have prioritized:</a:t>
            </a:r>
            <a:endParaRPr sz="2000" dirty="0">
              <a:latin typeface="Segoe UI Symbol" panose="020B0502040204020203" pitchFamily="34" charset="0"/>
              <a:ea typeface="Segoe UI Symbol" panose="020B0502040204020203" pitchFamily="34" charset="0"/>
            </a:endParaRPr>
          </a:p>
          <a:p>
            <a:pPr indent="-440256">
              <a:spcBef>
                <a:spcPts val="1600"/>
              </a:spcBef>
              <a:buSzPct val="100000"/>
            </a:pPr>
            <a:r>
              <a:rPr lang="en" sz="2000" dirty="0">
                <a:latin typeface="Segoe UI Symbol" panose="020B0502040204020203" pitchFamily="34" charset="0"/>
                <a:ea typeface="Segoe UI Symbol" panose="020B0502040204020203" pitchFamily="34" charset="0"/>
              </a:rPr>
              <a:t>Creating and monitoring SEL interventions at the Tier 1, 2, and 3 level</a:t>
            </a:r>
            <a:endParaRPr sz="2000" dirty="0">
              <a:latin typeface="Segoe UI Symbol" panose="020B0502040204020203" pitchFamily="34" charset="0"/>
              <a:ea typeface="Segoe UI Symbol" panose="020B0502040204020203" pitchFamily="34" charset="0"/>
            </a:endParaRPr>
          </a:p>
          <a:p>
            <a:pPr indent="-440256">
              <a:buSzPct val="100000"/>
            </a:pPr>
            <a:r>
              <a:rPr lang="en" sz="2000" dirty="0">
                <a:latin typeface="Segoe UI Symbol" panose="020B0502040204020203" pitchFamily="34" charset="0"/>
                <a:ea typeface="Segoe UI Symbol" panose="020B0502040204020203" pitchFamily="34" charset="0"/>
              </a:rPr>
              <a:t>Consistent use of student surveys regarding social emotional learning</a:t>
            </a:r>
            <a:endParaRPr sz="2000" dirty="0">
              <a:latin typeface="Segoe UI Symbol" panose="020B0502040204020203" pitchFamily="34" charset="0"/>
              <a:ea typeface="Segoe UI Symbol" panose="020B0502040204020203" pitchFamily="34" charset="0"/>
            </a:endParaRPr>
          </a:p>
          <a:p>
            <a:pPr marL="0" indent="0">
              <a:spcBef>
                <a:spcPts val="1600"/>
              </a:spcBef>
              <a:buNone/>
            </a:pPr>
            <a:r>
              <a:rPr lang="en" sz="2000" dirty="0">
                <a:latin typeface="Segoe UI Symbol" panose="020B0502040204020203" pitchFamily="34" charset="0"/>
                <a:ea typeface="Segoe UI Symbol" panose="020B0502040204020203" pitchFamily="34" charset="0"/>
              </a:rPr>
              <a:t>To reach this goal, PPS uses Panorama, an all-in-one data platform that tracks student social emotional learning competencies through their educational career in the district.</a:t>
            </a:r>
            <a:endParaRPr sz="2000" dirty="0">
              <a:latin typeface="Segoe UI Symbol" panose="020B0502040204020203" pitchFamily="34" charset="0"/>
              <a:ea typeface="Segoe UI Symbol" panose="020B0502040204020203" pitchFamily="34" charset="0"/>
            </a:endParaRPr>
          </a:p>
          <a:p>
            <a:pPr marL="0" indent="0">
              <a:spcBef>
                <a:spcPts val="1600"/>
              </a:spcBef>
              <a:buNone/>
            </a:pPr>
            <a:endParaRPr sz="2000" dirty="0">
              <a:latin typeface="Segoe UI Symbol" panose="020B0502040204020203" pitchFamily="34" charset="0"/>
              <a:ea typeface="Segoe UI Symbol" panose="020B0502040204020203" pitchFamily="34" charset="0"/>
            </a:endParaRPr>
          </a:p>
          <a:p>
            <a:pPr marL="0" indent="0">
              <a:spcBef>
                <a:spcPts val="1600"/>
              </a:spcBef>
              <a:buNone/>
            </a:pPr>
            <a:r>
              <a:rPr lang="en" sz="2000" b="1" dirty="0">
                <a:latin typeface="Segoe UI Symbol" panose="020B0502040204020203" pitchFamily="34" charset="0"/>
                <a:ea typeface="Segoe UI Symbol" panose="020B0502040204020203" pitchFamily="34" charset="0"/>
              </a:rPr>
              <a:t>Challenges: </a:t>
            </a:r>
            <a:r>
              <a:rPr lang="en" sz="2000" dirty="0">
                <a:latin typeface="Segoe UI Symbol" panose="020B0502040204020203" pitchFamily="34" charset="0"/>
                <a:ea typeface="Segoe UI Symbol" panose="020B0502040204020203" pitchFamily="34" charset="0"/>
              </a:rPr>
              <a:t>Due to the size of our district (over 7,000 students across 13 schools), maintaining consistency in utilization of the platform has been difficult</a:t>
            </a:r>
            <a:endParaRPr sz="2000" dirty="0">
              <a:latin typeface="Segoe UI Symbol" panose="020B0502040204020203" pitchFamily="34" charset="0"/>
              <a:ea typeface="Segoe UI Symbol" panose="020B0502040204020203" pitchFamily="34" charset="0"/>
            </a:endParaRPr>
          </a:p>
          <a:p>
            <a:pPr marL="0" indent="0">
              <a:spcBef>
                <a:spcPts val="1600"/>
              </a:spcBef>
              <a:buNone/>
            </a:pPr>
            <a:endParaRPr sz="2400" dirty="0"/>
          </a:p>
          <a:p>
            <a:pPr indent="0">
              <a:spcBef>
                <a:spcPts val="1600"/>
              </a:spcBef>
              <a:spcAft>
                <a:spcPts val="160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body" idx="1"/>
          </p:nvPr>
        </p:nvSpPr>
        <p:spPr>
          <a:xfrm>
            <a:off x="517200" y="432000"/>
            <a:ext cx="11157600" cy="6426000"/>
          </a:xfrm>
          <a:prstGeom prst="rect">
            <a:avLst/>
          </a:prstGeom>
        </p:spPr>
        <p:txBody>
          <a:bodyPr spcFirstLastPara="1" wrap="square" lIns="121900" tIns="121900" rIns="121900" bIns="121900" anchor="t" anchorCtr="0">
            <a:normAutofit fontScale="25000" lnSpcReduction="20000"/>
          </a:bodyPr>
          <a:lstStyle/>
          <a:p>
            <a:pPr marL="0" indent="0">
              <a:buNone/>
            </a:pPr>
            <a:r>
              <a:rPr lang="en" sz="8533" b="1" dirty="0"/>
              <a:t>Promising Practices: </a:t>
            </a:r>
            <a:r>
              <a:rPr lang="en" sz="8533" dirty="0"/>
              <a:t>Through our partnership with Panorama, we have been able to:</a:t>
            </a:r>
            <a:endParaRPr sz="8533" dirty="0"/>
          </a:p>
          <a:p>
            <a:pPr marL="0" indent="0">
              <a:spcBef>
                <a:spcPts val="1600"/>
              </a:spcBef>
              <a:buNone/>
            </a:pPr>
            <a:endParaRPr sz="8533" dirty="0"/>
          </a:p>
          <a:p>
            <a:pPr indent="-440256">
              <a:lnSpc>
                <a:spcPct val="150000"/>
              </a:lnSpc>
              <a:spcBef>
                <a:spcPts val="1600"/>
              </a:spcBef>
              <a:buSzPct val="100000"/>
            </a:pPr>
            <a:r>
              <a:rPr lang="en" sz="8533" dirty="0"/>
              <a:t>Provide staff with a library of interventions. Using Playbook – Panorama’s professional learning library – school leaders and educators can move from understanding data to taking action and implementing specific strategies or interventions</a:t>
            </a:r>
            <a:endParaRPr sz="8533" dirty="0"/>
          </a:p>
          <a:p>
            <a:pPr indent="-440256">
              <a:lnSpc>
                <a:spcPct val="150000"/>
              </a:lnSpc>
              <a:buSzPct val="100000"/>
            </a:pPr>
            <a:r>
              <a:rPr lang="en" sz="8533" dirty="0"/>
              <a:t>Streamline the CST process</a:t>
            </a:r>
            <a:endParaRPr sz="8533" dirty="0"/>
          </a:p>
          <a:p>
            <a:pPr indent="-440256">
              <a:lnSpc>
                <a:spcPct val="150000"/>
              </a:lnSpc>
              <a:buSzPct val="100000"/>
            </a:pPr>
            <a:r>
              <a:rPr lang="en" sz="8533" dirty="0"/>
              <a:t>Roll out teacher and student surveys twice a year. These surveys address belonging, teacher-student relationships, student engagement, school safety, and other SEL related topics.  Panorama’s Social-Emotional Learning measures are well-aligned CASEL framework.</a:t>
            </a:r>
            <a:endParaRPr sz="8533" dirty="0"/>
          </a:p>
          <a:p>
            <a:pPr indent="-440256">
              <a:lnSpc>
                <a:spcPct val="150000"/>
              </a:lnSpc>
              <a:buSzPct val="100000"/>
            </a:pPr>
            <a:r>
              <a:rPr lang="en" sz="8533" dirty="0"/>
              <a:t>This year we have created building based teams to support the utilization of the platform as a “boots on the ground” model</a:t>
            </a:r>
            <a:endParaRPr sz="8533" dirty="0"/>
          </a:p>
          <a:p>
            <a:pPr marL="2438339" indent="0">
              <a:lnSpc>
                <a:spcPct val="150000"/>
              </a:lnSpc>
              <a:spcBef>
                <a:spcPts val="1600"/>
              </a:spcBef>
              <a:buNone/>
            </a:pPr>
            <a:endParaRPr sz="2957" dirty="0"/>
          </a:p>
          <a:p>
            <a:pPr indent="0">
              <a:lnSpc>
                <a:spcPct val="150000"/>
              </a:lnSpc>
              <a:spcBef>
                <a:spcPts val="1600"/>
              </a:spcBef>
              <a:buNone/>
            </a:pPr>
            <a:endParaRPr sz="1867" dirty="0"/>
          </a:p>
          <a:p>
            <a:pPr indent="0">
              <a:lnSpc>
                <a:spcPct val="150000"/>
              </a:lnSpc>
              <a:spcBef>
                <a:spcPts val="1600"/>
              </a:spcBef>
              <a:spcAft>
                <a:spcPts val="1600"/>
              </a:spcAft>
              <a:buNone/>
            </a:pPr>
            <a:endParaRPr dirty="0"/>
          </a:p>
        </p:txBody>
      </p:sp>
      <p:sp>
        <p:nvSpPr>
          <p:cNvPr id="2" name="Title 1">
            <a:extLst>
              <a:ext uri="{FF2B5EF4-FFF2-40B4-BE49-F238E27FC236}">
                <a16:creationId xmlns:a16="http://schemas.microsoft.com/office/drawing/2014/main" id="{F40C2458-27E2-42BF-8E60-04B732314783}"/>
              </a:ext>
            </a:extLst>
          </p:cNvPr>
          <p:cNvSpPr>
            <a:spLocks noGrp="1"/>
          </p:cNvSpPr>
          <p:nvPr>
            <p:ph type="title"/>
          </p:nvPr>
        </p:nvSpPr>
        <p:spPr/>
        <p:txBody>
          <a:bodyPr/>
          <a:lstStyle/>
          <a:p>
            <a:r>
              <a:rPr lang="en-US" dirty="0"/>
              <a:t>Promising Practices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normAutofit/>
          </a:bodyPr>
          <a:lstStyle/>
          <a:p>
            <a:r>
              <a:rPr lang="en-US" sz="3000" dirty="0">
                <a:latin typeface="Segoe UI Emoji" panose="020B0502040204020203" pitchFamily="34" charset="0"/>
                <a:ea typeface="Segoe UI Emoji" panose="020B0502040204020203" pitchFamily="34" charset="0"/>
              </a:rPr>
              <a:t>Major Themes</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p:txBody>
          <a:bodyPr>
            <a:normAutofit/>
          </a:bodyPr>
          <a:lstStyle/>
          <a:p>
            <a:endParaRPr lang="en-US" sz="2000" dirty="0">
              <a:latin typeface="Segoe UI" panose="020B0502040204020203" pitchFamily="34" charset="0"/>
              <a:cs typeface="Segoe UI" panose="020B0502040204020203" pitchFamily="34" charset="0"/>
            </a:endParaRPr>
          </a:p>
          <a:p>
            <a:r>
              <a:rPr lang="en-US" sz="2000" dirty="0">
                <a:latin typeface="Segoe UI" panose="020B0502040204020203" pitchFamily="34" charset="0"/>
                <a:cs typeface="Segoe UI" panose="020B0502040204020203" pitchFamily="34" charset="0"/>
              </a:rPr>
              <a:t>DESE is supporting schools/collaboratives with funding, guidance, and professional development.</a:t>
            </a:r>
            <a:br>
              <a:rPr lang="en-US" sz="2000" dirty="0">
                <a:latin typeface="Segoe UI" panose="020B0502040204020203" pitchFamily="34" charset="0"/>
                <a:cs typeface="Segoe UI" panose="020B0502040204020203" pitchFamily="34" charset="0"/>
              </a:rPr>
            </a:br>
            <a:endParaRPr lang="en-US" sz="2000" dirty="0">
              <a:latin typeface="Segoe UI" panose="020B0502040204020203" pitchFamily="34" charset="0"/>
              <a:cs typeface="Segoe UI" panose="020B0502040204020203" pitchFamily="34" charset="0"/>
            </a:endParaRPr>
          </a:p>
          <a:p>
            <a:r>
              <a:rPr lang="en-US" sz="2000" dirty="0">
                <a:latin typeface="Segoe UI" panose="020B0502040204020203" pitchFamily="34" charset="0"/>
                <a:cs typeface="Segoe UI" panose="020B0502040204020203" pitchFamily="34" charset="0"/>
              </a:rPr>
              <a:t>We’re seeing promising practices across the state. </a:t>
            </a:r>
            <a:br>
              <a:rPr lang="en-US" sz="2000" dirty="0">
                <a:latin typeface="Segoe UI" panose="020B0502040204020203" pitchFamily="34" charset="0"/>
                <a:cs typeface="Segoe UI" panose="020B0502040204020203" pitchFamily="34" charset="0"/>
              </a:rPr>
            </a:br>
            <a:endParaRPr lang="en-US" sz="2000" dirty="0">
              <a:latin typeface="Segoe UI" panose="020B0502040204020203" pitchFamily="34" charset="0"/>
              <a:cs typeface="Segoe UI" panose="020B0502040204020203" pitchFamily="34" charset="0"/>
            </a:endParaRPr>
          </a:p>
          <a:p>
            <a:r>
              <a:rPr lang="en-US" sz="2000" dirty="0">
                <a:latin typeface="Segoe UI" panose="020B0502040204020203" pitchFamily="34" charset="0"/>
                <a:cs typeface="Segoe UI" panose="020B0502040204020203" pitchFamily="34" charset="0"/>
              </a:rPr>
              <a:t>Statewide advisory groups are informing the efforts.</a:t>
            </a:r>
          </a:p>
          <a:p>
            <a:endParaRPr lang="en-US" dirty="0"/>
          </a:p>
        </p:txBody>
      </p:sp>
    </p:spTree>
    <p:extLst>
      <p:ext uri="{BB962C8B-B14F-4D97-AF65-F5344CB8AC3E}">
        <p14:creationId xmlns:p14="http://schemas.microsoft.com/office/powerpoint/2010/main" val="1766890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225-A617-4B30-88E7-F999F1186F70}"/>
              </a:ext>
            </a:extLst>
          </p:cNvPr>
          <p:cNvSpPr>
            <a:spLocks noGrp="1"/>
          </p:cNvSpPr>
          <p:nvPr>
            <p:ph type="title"/>
          </p:nvPr>
        </p:nvSpPr>
        <p:spPr/>
        <p:txBody>
          <a:bodyPr/>
          <a:lstStyle/>
          <a:p>
            <a:pPr algn="ctr"/>
            <a:r>
              <a:rPr lang="en-US" dirty="0"/>
              <a:t>Thank You</a:t>
            </a:r>
          </a:p>
        </p:txBody>
      </p:sp>
      <p:sp>
        <p:nvSpPr>
          <p:cNvPr id="3" name="Text Placeholder 2">
            <a:extLst>
              <a:ext uri="{FF2B5EF4-FFF2-40B4-BE49-F238E27FC236}">
                <a16:creationId xmlns:a16="http://schemas.microsoft.com/office/drawing/2014/main" id="{AC0E6B5D-0277-4545-BA30-8497106C43AA}"/>
              </a:ext>
            </a:extLst>
          </p:cNvPr>
          <p:cNvSpPr>
            <a:spLocks noGrp="1"/>
          </p:cNvSpPr>
          <p:nvPr>
            <p:ph type="body" idx="1"/>
          </p:nvPr>
        </p:nvSpPr>
        <p:spPr/>
        <p:txBody>
          <a:bodyPr/>
          <a:lstStyle/>
          <a:p>
            <a:r>
              <a:rPr lang="en-US" dirty="0"/>
              <a:t>	</a:t>
            </a:r>
            <a:r>
              <a:rPr lang="en-US" altLang="zh-CN" sz="2000" dirty="0">
                <a:solidFill>
                  <a:schemeClr val="bg1"/>
                </a:solidFill>
                <a:latin typeface="Segoe SemiBold"/>
                <a:cs typeface="Segoe SemiBold" panose="020B0703040204020203" pitchFamily="34" charset="0"/>
              </a:rPr>
              <a:t>781.338.3010</a:t>
            </a:r>
            <a:r>
              <a:rPr lang="en-US" altLang="zh-CN" sz="2800" dirty="0">
                <a:solidFill>
                  <a:schemeClr val="bg1"/>
                </a:solidFill>
                <a:latin typeface="Segoe SemiBold"/>
                <a:cs typeface="Segoe SemiBold" panose="020B0703040204020203" pitchFamily="34" charset="0"/>
              </a:rPr>
              <a:t>	</a:t>
            </a:r>
            <a:endParaRPr lang="zh-CN" altLang="en-US" sz="2800" dirty="0">
              <a:solidFill>
                <a:schemeClr val="bg1"/>
              </a:solidFill>
              <a:latin typeface="Segoe SemiBold" panose="020B0703040204020203" pitchFamily="34" charset="0"/>
              <a:cs typeface="Segoe SemiBold" panose="020B0703040204020203" pitchFamily="34" charset="0"/>
            </a:endParaRPr>
          </a:p>
          <a:p>
            <a:r>
              <a:rPr lang="en-US" dirty="0"/>
              <a:t>			</a:t>
            </a:r>
          </a:p>
        </p:txBody>
      </p:sp>
      <p:pic>
        <p:nvPicPr>
          <p:cNvPr id="4" name="图片 6">
            <a:extLst>
              <a:ext uri="{FF2B5EF4-FFF2-40B4-BE49-F238E27FC236}">
                <a16:creationId xmlns:a16="http://schemas.microsoft.com/office/drawing/2014/main" id="{B772AE11-A1AE-4C5E-9041-F844DAD3B8FE}"/>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891" t="25979" r="24249" b="25362"/>
          <a:stretch/>
        </p:blipFill>
        <p:spPr>
          <a:xfrm>
            <a:off x="1426780" y="3712387"/>
            <a:ext cx="336075" cy="321542"/>
          </a:xfrm>
          <a:prstGeom prst="rect">
            <a:avLst/>
          </a:prstGeom>
        </p:spPr>
      </p:pic>
      <p:pic>
        <p:nvPicPr>
          <p:cNvPr id="6" name="图片 9">
            <a:extLst>
              <a:ext uri="{FF2B5EF4-FFF2-40B4-BE49-F238E27FC236}">
                <a16:creationId xmlns:a16="http://schemas.microsoft.com/office/drawing/2014/main" id="{29259AC5-8E73-4AA4-8B96-5C4F8EC6EB5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060" t="19266" r="18307" b="28003"/>
          <a:stretch/>
        </p:blipFill>
        <p:spPr>
          <a:xfrm>
            <a:off x="4885117" y="3685814"/>
            <a:ext cx="423731" cy="374688"/>
          </a:xfrm>
          <a:prstGeom prst="rect">
            <a:avLst/>
          </a:prstGeom>
        </p:spPr>
      </p:pic>
      <p:sp>
        <p:nvSpPr>
          <p:cNvPr id="7" name="文本框 10">
            <a:extLst>
              <a:ext uri="{FF2B5EF4-FFF2-40B4-BE49-F238E27FC236}">
                <a16:creationId xmlns:a16="http://schemas.microsoft.com/office/drawing/2014/main" id="{72D91BEF-768A-485D-8333-5E26A4AE207E}"/>
              </a:ext>
            </a:extLst>
          </p:cNvPr>
          <p:cNvSpPr txBox="1"/>
          <p:nvPr/>
        </p:nvSpPr>
        <p:spPr>
          <a:xfrm>
            <a:off x="5424462" y="3685814"/>
            <a:ext cx="4695811" cy="400110"/>
          </a:xfrm>
          <a:prstGeom prst="rect">
            <a:avLst/>
          </a:prstGeom>
          <a:noFill/>
        </p:spPr>
        <p:txBody>
          <a:bodyPr wrap="square" rtlCol="0" anchor="t">
            <a:spAutoFit/>
          </a:bodyPr>
          <a:lstStyle/>
          <a:p>
            <a:r>
              <a:rPr lang="en-US" altLang="zh-CN" sz="2000" dirty="0">
                <a:solidFill>
                  <a:schemeClr val="bg1"/>
                </a:solidFill>
                <a:latin typeface="Segoe SemiBold"/>
                <a:cs typeface="Segoe SemiBold" panose="020B0703040204020203" pitchFamily="34" charset="0"/>
                <a:hlinkClick r:id="rId4"/>
              </a:rPr>
              <a:t>achievement@doe.mass.edu</a:t>
            </a:r>
            <a:endParaRPr lang="zh-CN" altLang="en-US" sz="2000" dirty="0">
              <a:solidFill>
                <a:schemeClr val="bg1"/>
              </a:solidFill>
              <a:latin typeface="Segoe SemiBold"/>
              <a:cs typeface="Segoe SemiBold" panose="020B0703040204020203" pitchFamily="34" charset="0"/>
            </a:endParaRPr>
          </a:p>
        </p:txBody>
      </p:sp>
      <p:pic>
        <p:nvPicPr>
          <p:cNvPr id="8" name="图片 12">
            <a:extLst>
              <a:ext uri="{FF2B5EF4-FFF2-40B4-BE49-F238E27FC236}">
                <a16:creationId xmlns:a16="http://schemas.microsoft.com/office/drawing/2014/main" id="{0E18EFFB-31A3-438E-8B2E-525CC7F3C05C}"/>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5847" t="18945" r="20669" b="17724"/>
          <a:stretch/>
        </p:blipFill>
        <p:spPr>
          <a:xfrm>
            <a:off x="1375079" y="4462480"/>
            <a:ext cx="439476" cy="363901"/>
          </a:xfrm>
          <a:prstGeom prst="rect">
            <a:avLst/>
          </a:prstGeom>
        </p:spPr>
      </p:pic>
      <p:sp>
        <p:nvSpPr>
          <p:cNvPr id="10" name="文本框 13">
            <a:extLst>
              <a:ext uri="{FF2B5EF4-FFF2-40B4-BE49-F238E27FC236}">
                <a16:creationId xmlns:a16="http://schemas.microsoft.com/office/drawing/2014/main" id="{7127A8E3-A9AC-49EF-934D-572D236AA480}"/>
              </a:ext>
            </a:extLst>
          </p:cNvPr>
          <p:cNvSpPr txBox="1"/>
          <p:nvPr/>
        </p:nvSpPr>
        <p:spPr>
          <a:xfrm>
            <a:off x="1992952" y="4461338"/>
            <a:ext cx="2770670" cy="707886"/>
          </a:xfrm>
          <a:prstGeom prst="rect">
            <a:avLst/>
          </a:prstGeom>
          <a:noFill/>
        </p:spPr>
        <p:txBody>
          <a:bodyPr wrap="square" rtlCol="0" anchor="t">
            <a:spAutoFit/>
          </a:bodyPr>
          <a:lstStyle/>
          <a:p>
            <a:r>
              <a:rPr lang="en-US" altLang="zh-CN" sz="2000" dirty="0">
                <a:solidFill>
                  <a:schemeClr val="bg1"/>
                </a:solidFill>
                <a:latin typeface="Segoe SemiBold"/>
                <a:cs typeface="Segoe SemiBold" panose="020B0703040204020203" pitchFamily="34" charset="0"/>
                <a:hlinkClick r:id="rId6"/>
              </a:rPr>
              <a:t>www.doe.mass.edu/sfs</a:t>
            </a:r>
            <a:endParaRPr lang="en-US" altLang="zh-CN" sz="2000" dirty="0">
              <a:solidFill>
                <a:schemeClr val="bg1"/>
              </a:solidFill>
              <a:latin typeface="Segoe SemiBold" panose="020B0703040204020203" pitchFamily="34" charset="0"/>
              <a:cs typeface="Segoe SemiBold" panose="020B0703040204020203" pitchFamily="34" charset="0"/>
            </a:endParaRPr>
          </a:p>
          <a:p>
            <a:endParaRPr lang="en-US" altLang="zh-CN" sz="2000" dirty="0">
              <a:solidFill>
                <a:schemeClr val="bg1"/>
              </a:solidFill>
              <a:latin typeface="Segoe SemiBold" panose="020B0703040204020203" pitchFamily="34" charset="0"/>
              <a:cs typeface="Segoe SemiBold" panose="020B0703040204020203" pitchFamily="34" charset="0"/>
            </a:endParaRPr>
          </a:p>
        </p:txBody>
      </p:sp>
      <p:pic>
        <p:nvPicPr>
          <p:cNvPr id="11" name="图片 15">
            <a:extLst>
              <a:ext uri="{FF2B5EF4-FFF2-40B4-BE49-F238E27FC236}">
                <a16:creationId xmlns:a16="http://schemas.microsoft.com/office/drawing/2014/main" id="{37D4B38C-C765-4686-B6A0-F65D07A51B4A}"/>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5639" t="15745" r="18234" b="17372"/>
          <a:stretch/>
        </p:blipFill>
        <p:spPr>
          <a:xfrm flipH="1">
            <a:off x="4885117" y="4461338"/>
            <a:ext cx="439479" cy="444494"/>
          </a:xfrm>
          <a:prstGeom prst="rect">
            <a:avLst/>
          </a:prstGeom>
        </p:spPr>
      </p:pic>
      <p:sp>
        <p:nvSpPr>
          <p:cNvPr id="12" name="文本框 16">
            <a:extLst>
              <a:ext uri="{FF2B5EF4-FFF2-40B4-BE49-F238E27FC236}">
                <a16:creationId xmlns:a16="http://schemas.microsoft.com/office/drawing/2014/main" id="{0778438D-3ABB-438C-9795-C40C26E43F24}"/>
              </a:ext>
            </a:extLst>
          </p:cNvPr>
          <p:cNvSpPr txBox="1"/>
          <p:nvPr/>
        </p:nvSpPr>
        <p:spPr>
          <a:xfrm>
            <a:off x="5446092" y="4461336"/>
            <a:ext cx="6444588" cy="400111"/>
          </a:xfrm>
          <a:prstGeom prst="rect">
            <a:avLst/>
          </a:prstGeom>
          <a:noFill/>
        </p:spPr>
        <p:txBody>
          <a:bodyPr wrap="square" rtlCol="0">
            <a:spAutoFit/>
          </a:bodyPr>
          <a:lstStyle/>
          <a:p>
            <a:r>
              <a:rPr lang="en-US" altLang="zh-CN" sz="2000" dirty="0">
                <a:solidFill>
                  <a:schemeClr val="bg1"/>
                </a:solidFill>
                <a:latin typeface="Segoe SemiBold" panose="020B0703040204020203" pitchFamily="34" charset="0"/>
                <a:cs typeface="Segoe SemiBold" panose="020B0703040204020203" pitchFamily="34" charset="0"/>
                <a:hlinkClick r:id="rId8"/>
              </a:rPr>
              <a:t>Office of Student &amp; Family Support (SFS)</a:t>
            </a:r>
            <a:endParaRPr lang="zh-CN" altLang="en-US" sz="2000" dirty="0">
              <a:solidFill>
                <a:schemeClr val="bg1"/>
              </a:solidFill>
              <a:latin typeface="Segoe SemiBold" panose="020B0703040204020203" pitchFamily="34" charset="0"/>
              <a:cs typeface="Segoe SemiBold" panose="020B0703040204020203" pitchFamily="34" charset="0"/>
            </a:endParaRPr>
          </a:p>
        </p:txBody>
      </p:sp>
    </p:spTree>
    <p:extLst>
      <p:ext uri="{BB962C8B-B14F-4D97-AF65-F5344CB8AC3E}">
        <p14:creationId xmlns:p14="http://schemas.microsoft.com/office/powerpoint/2010/main" val="4271056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normAutofit/>
          </a:bodyPr>
          <a:lstStyle/>
          <a:p>
            <a:r>
              <a:rPr lang="en-US" sz="3000" dirty="0">
                <a:latin typeface="Segoe UI Emoji" panose="020B0502040204020203" pitchFamily="34" charset="0"/>
                <a:ea typeface="Segoe UI Emoji" panose="020B0502040204020203" pitchFamily="34" charset="0"/>
              </a:rPr>
              <a:t>DESE Grant Funding</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p:txBody>
          <a:bodyPr>
            <a:normAutofit/>
          </a:bodyPr>
          <a:lstStyle/>
          <a:p>
            <a:pPr marL="0" indent="0">
              <a:buNone/>
            </a:pPr>
            <a:r>
              <a:rPr lang="en-US" sz="2000" i="1" dirty="0">
                <a:latin typeface="Segoe UI" panose="020B0502040204020203" pitchFamily="34" charset="0"/>
                <a:cs typeface="Segoe UI" panose="020B0502040204020203" pitchFamily="34" charset="0"/>
              </a:rPr>
              <a:t>Example includes:</a:t>
            </a:r>
            <a:br>
              <a:rPr lang="en-US" sz="2000" i="1" dirty="0">
                <a:latin typeface="Segoe UI" panose="020B0502040204020203" pitchFamily="34" charset="0"/>
                <a:cs typeface="Segoe UI" panose="020B0502040204020203" pitchFamily="34" charset="0"/>
              </a:rPr>
            </a:br>
            <a:endParaRPr lang="en-US" sz="2000" i="1" dirty="0">
              <a:solidFill>
                <a:schemeClr val="tx1">
                  <a:lumMod val="50000"/>
                </a:schemeClr>
              </a:solidFill>
              <a:latin typeface="Segoe UI" panose="020B0502040204020203" pitchFamily="34" charset="0"/>
              <a:cs typeface="Segoe UI" panose="020B0502040204020203" pitchFamily="34" charset="0"/>
            </a:endParaRPr>
          </a:p>
          <a:p>
            <a:pPr>
              <a:buFont typeface="Arial" panose="020B0604020202020204" pitchFamily="34" charset="0"/>
              <a:buChar char="•"/>
            </a:pPr>
            <a:r>
              <a:rPr lang="en-US" sz="2000" i="1" dirty="0">
                <a:solidFill>
                  <a:schemeClr val="tx1">
                    <a:lumMod val="50000"/>
                  </a:schemeClr>
                </a:solidFill>
                <a:latin typeface="Segoe UI" panose="020B0502040204020203" pitchFamily="34" charset="0"/>
                <a:cs typeface="Segoe UI" panose="020B0502040204020203" pitchFamily="34" charset="0"/>
              </a:rPr>
              <a:t>Supporting Students’ SEL, Behavioral &amp; Mental Health (MH), and Wellness through MTSS (SEL &amp; MH Grant)</a:t>
            </a:r>
          </a:p>
          <a:p>
            <a:pPr lvl="2">
              <a:buFont typeface="Arial" panose="020B0604020202020204" pitchFamily="34" charset="0"/>
              <a:buChar char="•"/>
            </a:pPr>
            <a:r>
              <a:rPr lang="en-US" dirty="0">
                <a:latin typeface="Segoe UI" panose="020B0502040204020203" pitchFamily="34" charset="0"/>
                <a:ea typeface="MS Mincho" panose="02020609040205080304" pitchFamily="49" charset="-128"/>
                <a:cs typeface="Segoe UI" panose="020B0502040204020203" pitchFamily="34" charset="0"/>
              </a:rPr>
              <a:t>developing comprehensive, integrated multi-tiered systems for student, family, and educator social-emotional and/or mental health supports; and</a:t>
            </a:r>
          </a:p>
          <a:p>
            <a:pPr lvl="2">
              <a:buFont typeface="Arial" panose="020B0604020202020204" pitchFamily="34" charset="0"/>
              <a:buChar char="•"/>
            </a:pPr>
            <a:r>
              <a:rPr lang="en-US" dirty="0">
                <a:latin typeface="Segoe UI" panose="020B0502040204020203" pitchFamily="34" charset="0"/>
                <a:ea typeface="MS Mincho" panose="02020609040205080304" pitchFamily="49" charset="-128"/>
                <a:cs typeface="Segoe UI" panose="020B0502040204020203" pitchFamily="34" charset="0"/>
              </a:rPr>
              <a:t>building sustainable infrastructure to facilitate integrated coordination between school and community-based services and/or providers.</a:t>
            </a:r>
          </a:p>
          <a:p>
            <a:pPr marL="914400" lvl="2" indent="0">
              <a:buNone/>
            </a:pPr>
            <a:endParaRPr lang="en-US" i="1" dirty="0">
              <a:solidFill>
                <a:schemeClr val="tx1">
                  <a:lumMod val="50000"/>
                </a:schemeClr>
              </a:solidFill>
              <a:latin typeface="Segoe UI" panose="020B0502040204020203" pitchFamily="34" charset="0"/>
              <a:cs typeface="Segoe UI" panose="020B0502040204020203" pitchFamily="34" charset="0"/>
            </a:endParaRPr>
          </a:p>
          <a:p>
            <a:pPr>
              <a:buFont typeface="Arial" panose="020B0604020202020204" pitchFamily="34" charset="0"/>
              <a:buChar char="•"/>
            </a:pPr>
            <a:r>
              <a:rPr lang="en-US" sz="2000" i="1" dirty="0">
                <a:solidFill>
                  <a:schemeClr val="tx1">
                    <a:lumMod val="50000"/>
                  </a:schemeClr>
                </a:solidFill>
                <a:latin typeface="Segoe UI" panose="020B0502040204020203" pitchFamily="34" charset="0"/>
                <a:cs typeface="Segoe UI" panose="020B0502040204020203" pitchFamily="34" charset="0"/>
              </a:rPr>
              <a:t>FY23 continuation </a:t>
            </a:r>
            <a:r>
              <a:rPr lang="en-US" sz="2000" dirty="0">
                <a:latin typeface="Segoe UI" panose="020B0502040204020203" pitchFamily="34" charset="0"/>
                <a:ea typeface="MS Mincho" panose="02020609040205080304" pitchFamily="49" charset="-128"/>
                <a:cs typeface="Segoe UI" panose="020B0502040204020203" pitchFamily="34" charset="0"/>
              </a:rPr>
              <a:t>SEL Mental Health Grant awardees- </a:t>
            </a:r>
            <a:r>
              <a:rPr lang="en-US" sz="2000" u="sng"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https://www.doe.mass.edu/grants/2022/awards/613-311-332.docx</a:t>
            </a:r>
            <a:endParaRPr lang="en-US" sz="2000" i="1" dirty="0">
              <a:solidFill>
                <a:schemeClr val="tx1">
                  <a:lumMod val="50000"/>
                </a:schemeClr>
              </a:solidFill>
              <a:latin typeface="Segoe UI" panose="020B0502040204020203" pitchFamily="34" charset="0"/>
              <a:cs typeface="Segoe UI" panose="020B0502040204020203" pitchFamily="34" charset="0"/>
            </a:endParaRPr>
          </a:p>
          <a:p>
            <a:endParaRPr lang="en-US" sz="9000" dirty="0">
              <a:latin typeface="Segoe UI" panose="020B0502040204020203" pitchFamily="34" charset="0"/>
              <a:cs typeface="Segoe UI" panose="020B0502040204020203" pitchFamily="34" charset="0"/>
            </a:endParaRPr>
          </a:p>
          <a:p>
            <a:endParaRPr lang="en-US" dirty="0"/>
          </a:p>
        </p:txBody>
      </p:sp>
    </p:spTree>
    <p:extLst>
      <p:ext uri="{BB962C8B-B14F-4D97-AF65-F5344CB8AC3E}">
        <p14:creationId xmlns:p14="http://schemas.microsoft.com/office/powerpoint/2010/main" val="1599083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sz="3000" dirty="0">
                <a:latin typeface="Segoe UI Emoji" panose="020B0502040204020203" pitchFamily="34" charset="0"/>
                <a:ea typeface="Segoe UI Emoji" panose="020B0502040204020203" pitchFamily="34" charset="0"/>
              </a:rPr>
              <a:t>Funding Sources through DESE-Formula</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a:xfrm>
            <a:off x="838200" y="2086984"/>
            <a:ext cx="10515600" cy="4626050"/>
          </a:xfrm>
        </p:spPr>
        <p:txBody>
          <a:bodyPr>
            <a:normAutofit fontScale="25000" lnSpcReduction="20000"/>
          </a:bodyPr>
          <a:lstStyle/>
          <a:p>
            <a:pPr marL="0" indent="0">
              <a:buNone/>
            </a:pPr>
            <a:r>
              <a:rPr lang="en-US" sz="8000" i="1" dirty="0">
                <a:latin typeface="Segoe UI" panose="020B0502040204020203" pitchFamily="34" charset="0"/>
                <a:cs typeface="Segoe UI" panose="020B0502040204020203" pitchFamily="34" charset="0"/>
              </a:rPr>
              <a:t>Examples include:</a:t>
            </a:r>
            <a:endParaRPr lang="en-US" sz="8000" dirty="0">
              <a:latin typeface="Segoe UI" panose="020B0502040204020203" pitchFamily="34" charset="0"/>
              <a:cs typeface="Segoe UI" panose="020B0502040204020203" pitchFamily="34" charset="0"/>
              <a:hlinkClick r:id="rId3"/>
            </a:endParaRPr>
          </a:p>
          <a:p>
            <a:pPr>
              <a:buFont typeface="Arial" panose="020B0604020202020204" pitchFamily="34" charset="0"/>
              <a:buChar char="•"/>
            </a:pPr>
            <a:r>
              <a:rPr lang="en-US" sz="8000" dirty="0">
                <a:latin typeface="Segoe UI" panose="020B0502040204020203" pitchFamily="34" charset="0"/>
                <a:cs typeface="Segoe UI" panose="020B0502040204020203" pitchFamily="34" charset="0"/>
                <a:hlinkClick r:id="rId3"/>
              </a:rPr>
              <a:t>ESSA</a:t>
            </a:r>
            <a:r>
              <a:rPr lang="en-US" sz="8000" dirty="0">
                <a:latin typeface="Segoe UI" panose="020B0502040204020203" pitchFamily="34" charset="0"/>
                <a:cs typeface="Segoe UI" panose="020B0502040204020203" pitchFamily="34" charset="0"/>
              </a:rPr>
              <a:t> (e.g., Titles </a:t>
            </a:r>
            <a:r>
              <a:rPr lang="en-US" sz="8000" dirty="0">
                <a:latin typeface="Segoe UI" panose="020B0502040204020203" pitchFamily="34" charset="0"/>
                <a:cs typeface="Segoe UI" panose="020B0502040204020203" pitchFamily="34" charset="0"/>
                <a:hlinkClick r:id="rId4"/>
              </a:rPr>
              <a:t>I</a:t>
            </a:r>
            <a:r>
              <a:rPr lang="en-US" sz="8000" dirty="0">
                <a:latin typeface="Segoe UI" panose="020B0502040204020203" pitchFamily="34" charset="0"/>
                <a:cs typeface="Segoe UI" panose="020B0502040204020203" pitchFamily="34" charset="0"/>
              </a:rPr>
              <a:t>, </a:t>
            </a:r>
            <a:r>
              <a:rPr lang="en-US" sz="8000" dirty="0">
                <a:latin typeface="Segoe UI" panose="020B0502040204020203" pitchFamily="34" charset="0"/>
                <a:cs typeface="Segoe UI" panose="020B0502040204020203" pitchFamily="34" charset="0"/>
                <a:hlinkClick r:id="rId5"/>
              </a:rPr>
              <a:t>IVA</a:t>
            </a:r>
            <a:r>
              <a:rPr lang="en-US" sz="8000" dirty="0">
                <a:latin typeface="Segoe UI" panose="020B0502040204020203" pitchFamily="34" charset="0"/>
                <a:cs typeface="Segoe UI" panose="020B0502040204020203" pitchFamily="34" charset="0"/>
              </a:rPr>
              <a:t>…) for districts </a:t>
            </a:r>
          </a:p>
          <a:p>
            <a:pPr>
              <a:buFont typeface="Arial" panose="020B0604020202020204" pitchFamily="34" charset="0"/>
              <a:buChar char="•"/>
            </a:pPr>
            <a:r>
              <a:rPr lang="en-US" sz="8000" dirty="0">
                <a:latin typeface="Segoe UI" panose="020B0502040204020203" pitchFamily="34" charset="0"/>
                <a:cs typeface="Segoe UI" panose="020B0502040204020203" pitchFamily="34" charset="0"/>
                <a:hlinkClick r:id="rId6"/>
              </a:rPr>
              <a:t>ESSER</a:t>
            </a:r>
            <a:r>
              <a:rPr lang="en-US" sz="8000" dirty="0">
                <a:latin typeface="Segoe UI" panose="020B0502040204020203" pitchFamily="34" charset="0"/>
                <a:cs typeface="Segoe UI" panose="020B0502040204020203" pitchFamily="34" charset="0"/>
              </a:rPr>
              <a:t> funding (I, II, III)</a:t>
            </a:r>
            <a:br>
              <a:rPr lang="en-US" sz="8000" dirty="0">
                <a:latin typeface="Segoe UI" panose="020B0502040204020203" pitchFamily="34" charset="0"/>
                <a:cs typeface="Segoe UI" panose="020B0502040204020203" pitchFamily="34" charset="0"/>
              </a:rPr>
            </a:br>
            <a:endParaRPr lang="en-US" sz="8000" i="1" dirty="0">
              <a:latin typeface="Segoe UI" panose="020B0502040204020203" pitchFamily="34" charset="0"/>
              <a:cs typeface="Segoe UI" panose="020B0502040204020203" pitchFamily="34" charset="0"/>
            </a:endParaRPr>
          </a:p>
          <a:p>
            <a:pPr lvl="1">
              <a:buFont typeface="Arial" panose="020B0604020202020204" pitchFamily="34" charset="0"/>
              <a:buChar char="•"/>
            </a:pPr>
            <a:r>
              <a:rPr lang="en-US" sz="8000" i="1" dirty="0">
                <a:latin typeface="Segoe UI" panose="020B0502040204020203" pitchFamily="34" charset="0"/>
                <a:cs typeface="Segoe UI" panose="020B0502040204020203" pitchFamily="34" charset="0"/>
              </a:rPr>
              <a:t>II </a:t>
            </a:r>
            <a:r>
              <a:rPr lang="en-US" sz="8000" i="1" dirty="0">
                <a:latin typeface="Segoe UI" panose="020B0502040204020203" pitchFamily="34" charset="0"/>
                <a:cs typeface="Segoe UI" panose="020B0502040204020203" pitchFamily="34" charset="0"/>
                <a:hlinkClick r:id="rId7"/>
              </a:rPr>
              <a:t>QRG</a:t>
            </a:r>
            <a:r>
              <a:rPr lang="en-US" sz="8000" i="1" dirty="0">
                <a:latin typeface="Segoe UI" panose="020B0502040204020203" pitchFamily="34" charset="0"/>
                <a:cs typeface="Segoe UI" panose="020B0502040204020203" pitchFamily="34" charset="0"/>
              </a:rPr>
              <a:t>: Allowable fund use includes: </a:t>
            </a:r>
            <a:r>
              <a:rPr lang="en-US" sz="8000" b="1" i="1" dirty="0">
                <a:latin typeface="Segoe UI" panose="020B0502040204020203" pitchFamily="34" charset="0"/>
                <a:cs typeface="Segoe UI" panose="020B0502040204020203" pitchFamily="34" charset="0"/>
              </a:rPr>
              <a:t>Social Emotional Supports</a:t>
            </a:r>
            <a:r>
              <a:rPr lang="en-US" sz="8000" b="1" i="1" dirty="0">
                <a:solidFill>
                  <a:srgbClr val="1F497D"/>
                </a:solidFill>
                <a:effectLst/>
                <a:latin typeface="Segoe UI" panose="020B0502040204020203" pitchFamily="34" charset="0"/>
                <a:ea typeface="Calibri" panose="020F0502020204030204" pitchFamily="34" charset="0"/>
                <a:cs typeface="Segoe UI" panose="020B0502040204020203" pitchFamily="34" charset="0"/>
              </a:rPr>
              <a:t>, </a:t>
            </a:r>
            <a:r>
              <a:rPr lang="en-US" sz="8000" i="1" dirty="0">
                <a:solidFill>
                  <a:srgbClr val="1F497D"/>
                </a:solidFill>
                <a:effectLst/>
                <a:latin typeface="Segoe UI" panose="020B0502040204020203" pitchFamily="34" charset="0"/>
                <a:ea typeface="Calibri" panose="020F0502020204030204" pitchFamily="34" charset="0"/>
                <a:cs typeface="Segoe UI" panose="020B0502040204020203" pitchFamily="34" charset="0"/>
              </a:rPr>
              <a:t>Parent and Student Engagement</a:t>
            </a:r>
            <a:r>
              <a:rPr lang="en-US" sz="8000" b="1" i="1" dirty="0">
                <a:solidFill>
                  <a:srgbClr val="1F497D"/>
                </a:solidFill>
                <a:effectLst/>
                <a:latin typeface="Segoe UI" panose="020B0502040204020203" pitchFamily="34" charset="0"/>
                <a:ea typeface="Calibri" panose="020F0502020204030204" pitchFamily="34" charset="0"/>
                <a:cs typeface="Segoe UI" panose="020B0502040204020203" pitchFamily="34" charset="0"/>
              </a:rPr>
              <a:t>: </a:t>
            </a:r>
            <a:r>
              <a:rPr lang="en-US" sz="8000" b="1" i="1" dirty="0">
                <a:latin typeface="Segoe UI" panose="020B0502040204020203" pitchFamily="34" charset="0"/>
                <a:cs typeface="Segoe UI" panose="020B0502040204020203" pitchFamily="34" charset="0"/>
              </a:rPr>
              <a:t>to address student mental health and wellbeing and engagement in learning</a:t>
            </a:r>
            <a:br>
              <a:rPr lang="en-US" sz="8000" b="1" i="1" dirty="0">
                <a:latin typeface="Segoe UI" panose="020B0502040204020203" pitchFamily="34" charset="0"/>
                <a:cs typeface="Segoe UI" panose="020B0502040204020203" pitchFamily="34" charset="0"/>
              </a:rPr>
            </a:br>
            <a:endParaRPr lang="en-US" sz="8000" b="1" i="1" dirty="0">
              <a:latin typeface="Segoe UI" panose="020B0502040204020203" pitchFamily="34" charset="0"/>
              <a:cs typeface="Segoe UI" panose="020B0502040204020203" pitchFamily="34" charset="0"/>
            </a:endParaRPr>
          </a:p>
          <a:p>
            <a:pPr lvl="1">
              <a:buFont typeface="Arial" panose="020B0604020202020204" pitchFamily="34" charset="0"/>
              <a:buChar char="•"/>
            </a:pPr>
            <a:r>
              <a:rPr lang="en-US" sz="8000" i="1" dirty="0">
                <a:latin typeface="Segoe UI" panose="020B0502040204020203" pitchFamily="34" charset="0"/>
                <a:cs typeface="Segoe UI" panose="020B0502040204020203" pitchFamily="34" charset="0"/>
              </a:rPr>
              <a:t>III:  To help schools and districts safely reopen and sustain the safe operation of schools and must respond to the academic, </a:t>
            </a:r>
            <a:r>
              <a:rPr lang="en-US" sz="8000" b="1" i="1" dirty="0">
                <a:latin typeface="Segoe UI" panose="020B0502040204020203" pitchFamily="34" charset="0"/>
                <a:cs typeface="Segoe UI" panose="020B0502040204020203" pitchFamily="34" charset="0"/>
              </a:rPr>
              <a:t>social, emotional, </a:t>
            </a:r>
            <a:r>
              <a:rPr lang="en-US" sz="8000" i="1" dirty="0">
                <a:latin typeface="Segoe UI" panose="020B0502040204020203" pitchFamily="34" charset="0"/>
                <a:cs typeface="Segoe UI" panose="020B0502040204020203" pitchFamily="34" charset="0"/>
              </a:rPr>
              <a:t>and mental health needs of all students, and particularly those disproportionately impacted by the COVID-19 pandemic. </a:t>
            </a:r>
          </a:p>
          <a:p>
            <a:pPr lvl="2">
              <a:buFont typeface="Arial" panose="020B0604020202020204" pitchFamily="34" charset="0"/>
              <a:buChar char="•"/>
            </a:pPr>
            <a:r>
              <a:rPr lang="en-US" sz="8000" b="0" i="0" dirty="0">
                <a:solidFill>
                  <a:srgbClr val="212529"/>
                </a:solidFill>
                <a:effectLst/>
                <a:latin typeface="Segoe UI" panose="020B0502040204020203" pitchFamily="34" charset="0"/>
                <a:cs typeface="Segoe UI" panose="020B0502040204020203" pitchFamily="34" charset="0"/>
                <a:hlinkClick r:id="rId8"/>
              </a:rPr>
              <a:t>In </a:t>
            </a:r>
            <a:r>
              <a:rPr lang="en-US" sz="8000" dirty="0">
                <a:solidFill>
                  <a:srgbClr val="212529"/>
                </a:solidFill>
                <a:latin typeface="Segoe UI" panose="020B0502040204020203" pitchFamily="34" charset="0"/>
                <a:cs typeface="Segoe UI" panose="020B0502040204020203" pitchFamily="34" charset="0"/>
                <a:hlinkClick r:id="rId8"/>
              </a:rPr>
              <a:t>FC 119 RFP</a:t>
            </a:r>
            <a:r>
              <a:rPr lang="en-US" sz="8000" dirty="0">
                <a:solidFill>
                  <a:srgbClr val="212529"/>
                </a:solidFill>
                <a:latin typeface="Segoe UI" panose="020B0502040204020203" pitchFamily="34" charset="0"/>
                <a:cs typeface="Segoe UI" panose="020B0502040204020203" pitchFamily="34" charset="0"/>
              </a:rPr>
              <a:t> (4-yr total </a:t>
            </a:r>
            <a:r>
              <a:rPr lang="en-US" sz="8000" dirty="0">
                <a:solidFill>
                  <a:srgbClr val="212529"/>
                </a:solidFill>
                <a:latin typeface="Segoe UI" panose="020B0502040204020203" pitchFamily="34" charset="0"/>
                <a:cs typeface="Segoe UI" panose="020B0502040204020203" pitchFamily="34" charset="0"/>
                <a:hlinkClick r:id="rId9"/>
              </a:rPr>
              <a:t>amounts posted</a:t>
            </a:r>
            <a:r>
              <a:rPr lang="en-US" sz="8000" dirty="0">
                <a:solidFill>
                  <a:srgbClr val="212529"/>
                </a:solidFill>
                <a:latin typeface="Segoe UI" panose="020B0502040204020203" pitchFamily="34" charset="0"/>
                <a:cs typeface="Segoe UI" panose="020B0502040204020203" pitchFamily="34" charset="0"/>
              </a:rPr>
              <a:t>): </a:t>
            </a:r>
            <a:r>
              <a:rPr lang="en-US" sz="8000" b="0" i="0" dirty="0">
                <a:solidFill>
                  <a:srgbClr val="212529"/>
                </a:solidFill>
                <a:effectLst/>
                <a:latin typeface="Segoe UI" panose="020B0502040204020203" pitchFamily="34" charset="0"/>
                <a:cs typeface="Segoe UI" panose="020B0502040204020203" pitchFamily="34" charset="0"/>
              </a:rPr>
              <a:t>20% min. of district ESSER III funds to address lost instructional time through the implementation of evidence-based interventions and ensure that those interventions respond to students' </a:t>
            </a:r>
            <a:r>
              <a:rPr lang="en-US" sz="8000" b="1" i="0" dirty="0">
                <a:solidFill>
                  <a:srgbClr val="212529"/>
                </a:solidFill>
                <a:effectLst/>
                <a:latin typeface="Segoe UI" panose="020B0502040204020203" pitchFamily="34" charset="0"/>
                <a:cs typeface="Segoe UI" panose="020B0502040204020203" pitchFamily="34" charset="0"/>
              </a:rPr>
              <a:t>social, emotional</a:t>
            </a:r>
            <a:r>
              <a:rPr lang="en-US" sz="8000" b="0" i="0" dirty="0">
                <a:solidFill>
                  <a:srgbClr val="212529"/>
                </a:solidFill>
                <a:effectLst/>
                <a:latin typeface="Segoe UI" panose="020B0502040204020203" pitchFamily="34" charset="0"/>
                <a:cs typeface="Segoe UI" panose="020B0502040204020203" pitchFamily="34" charset="0"/>
              </a:rPr>
              <a:t>, and academic needs and address the disproportionate impact of COVID-19 on underrepresented student subgroups…</a:t>
            </a:r>
          </a:p>
          <a:p>
            <a:pPr lvl="2">
              <a:buFont typeface="Arial" panose="020B0604020202020204" pitchFamily="34" charset="0"/>
              <a:buChar char="•"/>
            </a:pPr>
            <a:r>
              <a:rPr lang="en-US" sz="8000" dirty="0">
                <a:latin typeface="Segoe UI" panose="020B0502040204020203" pitchFamily="34" charset="0"/>
                <a:cs typeface="Segoe UI" panose="020B0502040204020203" pitchFamily="34" charset="0"/>
              </a:rPr>
              <a:t>Submitted early Oct. 2021, with updated plans due approx. </a:t>
            </a:r>
            <a:r>
              <a:rPr lang="en-US" sz="8000" dirty="0">
                <a:solidFill>
                  <a:schemeClr val="tx1"/>
                </a:solidFill>
                <a:latin typeface="Segoe UI" panose="020B0502040204020203" pitchFamily="34" charset="0"/>
                <a:cs typeface="Segoe UI" panose="020B0502040204020203" pitchFamily="34" charset="0"/>
              </a:rPr>
              <a:t>every 6 months until 9/30/23 </a:t>
            </a:r>
          </a:p>
          <a:p>
            <a:endParaRPr lang="en-US" sz="2000" dirty="0">
              <a:latin typeface="Segoe UI" panose="020B0502040204020203" pitchFamily="34" charset="0"/>
              <a:cs typeface="Segoe UI" panose="020B0502040204020203" pitchFamily="34" charset="0"/>
            </a:endParaRPr>
          </a:p>
          <a:p>
            <a:endParaRPr lang="en-US" dirty="0"/>
          </a:p>
        </p:txBody>
      </p:sp>
    </p:spTree>
    <p:extLst>
      <p:ext uri="{BB962C8B-B14F-4D97-AF65-F5344CB8AC3E}">
        <p14:creationId xmlns:p14="http://schemas.microsoft.com/office/powerpoint/2010/main" val="2994237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sz="3000" dirty="0">
                <a:latin typeface="Segoe UI Emoji" panose="020B0502040204020203" pitchFamily="34" charset="0"/>
                <a:ea typeface="Segoe UI Emoji" panose="020B0502040204020203" pitchFamily="34" charset="0"/>
              </a:rPr>
              <a:t>Guidance/Information/Professional Development</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a:xfrm>
            <a:off x="838200" y="2086984"/>
            <a:ext cx="10515600" cy="4626050"/>
          </a:xfrm>
        </p:spPr>
        <p:txBody>
          <a:bodyPr>
            <a:normAutofit/>
          </a:bodyPr>
          <a:lstStyle/>
          <a:p>
            <a:pPr marL="0" indent="0">
              <a:buNone/>
            </a:pPr>
            <a:r>
              <a:rPr lang="en-US" sz="2000" i="1" dirty="0">
                <a:latin typeface="Segoe UI" panose="020B0502040204020203" pitchFamily="34" charset="0"/>
                <a:cs typeface="Segoe UI" panose="020B0502040204020203" pitchFamily="34" charset="0"/>
              </a:rPr>
              <a:t>Examples include:</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Holistic Support and Enrichment, SEL, Health and Safety Newsletter</a:t>
            </a:r>
          </a:p>
          <a:p>
            <a:pPr marL="457200" lvl="1" indent="0">
              <a:buNone/>
            </a:pPr>
            <a:r>
              <a:rPr lang="en-US" sz="2000" dirty="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hlinkClick r:id="rId3"/>
              </a:rPr>
              <a:t>Sign-up</a:t>
            </a:r>
            <a:r>
              <a:rPr lang="en-US" sz="2000" dirty="0">
                <a:latin typeface="Segoe UI" panose="020B0502040204020203" pitchFamily="34" charset="0"/>
                <a:cs typeface="Segoe UI" panose="020B0502040204020203" pitchFamily="34" charset="0"/>
              </a:rPr>
              <a:t> &amp; </a:t>
            </a:r>
            <a:r>
              <a:rPr lang="en-US" sz="2000" dirty="0">
                <a:latin typeface="Segoe UI" panose="020B0502040204020203" pitchFamily="34" charset="0"/>
                <a:cs typeface="Segoe UI" panose="020B0502040204020203" pitchFamily="34" charset="0"/>
                <a:hlinkClick r:id="rId4"/>
              </a:rPr>
              <a:t>See Past Issues</a:t>
            </a:r>
            <a:endParaRPr lang="en-US" sz="2000" dirty="0">
              <a:latin typeface="Segoe UI" panose="020B0502040204020203" pitchFamily="34" charset="0"/>
              <a:cs typeface="Segoe UI" panose="020B0502040204020203" pitchFamily="34" charset="0"/>
            </a:endParaRPr>
          </a:p>
          <a:p>
            <a:pPr marL="457200" lvl="1" indent="0">
              <a:buNone/>
            </a:pPr>
            <a:endParaRPr lang="en-US" sz="2000" dirty="0">
              <a:solidFill>
                <a:srgbClr val="0368D4"/>
              </a:solidFill>
              <a:latin typeface="Segoe UI" panose="020B0502040204020203" pitchFamily="34" charset="0"/>
              <a:cs typeface="Segoe UI" panose="020B0502040204020203" pitchFamily="34" charset="0"/>
            </a:endParaRPr>
          </a:p>
          <a:p>
            <a:pPr lvl="1">
              <a:buFont typeface="Arial" panose="020B0604020202020204" pitchFamily="34" charset="0"/>
              <a:buChar char="•"/>
            </a:pPr>
            <a:r>
              <a:rPr lang="en-US" sz="2000" dirty="0">
                <a:solidFill>
                  <a:srgbClr val="0368D4"/>
                </a:solidFill>
                <a:latin typeface="Segoe UI" panose="020B0502040204020203" pitchFamily="34" charset="0"/>
                <a:cs typeface="Segoe UI" panose="020B0502040204020203" pitchFamily="34" charset="0"/>
                <a:hlinkClick r:id="rId5"/>
              </a:rPr>
              <a:t>Mental &amp; Behavioral Health and Wellness Supports</a:t>
            </a:r>
            <a:endParaRPr lang="en-US" sz="2000" dirty="0">
              <a:solidFill>
                <a:srgbClr val="0368D4"/>
              </a:solidFill>
              <a:latin typeface="Segoe UI" panose="020B0502040204020203" pitchFamily="34" charset="0"/>
              <a:cs typeface="Segoe UI" panose="020B0502040204020203" pitchFamily="34" charset="0"/>
            </a:endParaRPr>
          </a:p>
          <a:p>
            <a:pPr marL="457200" lvl="1" indent="0">
              <a:buNone/>
            </a:pPr>
            <a:endParaRPr lang="en-US" sz="2000" dirty="0">
              <a:solidFill>
                <a:srgbClr val="0368D4"/>
              </a:solidFill>
              <a:latin typeface="Segoe UI" panose="020B0502040204020203" pitchFamily="34" charset="0"/>
              <a:cs typeface="Segoe UI" panose="020B0502040204020203" pitchFamily="34" charset="0"/>
            </a:endParaRPr>
          </a:p>
          <a:p>
            <a:pPr marL="628650" lvl="2" indent="0">
              <a:buNone/>
            </a:pPr>
            <a:r>
              <a:rPr lang="en-US" dirty="0">
                <a:solidFill>
                  <a:srgbClr val="036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Multi-Tiered Systems of Support (MTSS) Academies</a:t>
            </a:r>
          </a:p>
          <a:p>
            <a:pPr lvl="1">
              <a:buFont typeface="Arial" panose="020B0604020202020204" pitchFamily="34" charset="0"/>
              <a:buChar char="•"/>
            </a:pPr>
            <a:r>
              <a:rPr lang="en-US" sz="2000" dirty="0">
                <a:latin typeface="Segoe UI" panose="020B0502040204020203" pitchFamily="34" charset="0"/>
                <a:ea typeface="MS Mincho" panose="02020609040205080304" pitchFamily="49" charset="-128"/>
                <a:cs typeface="Segoe UI" panose="020B0502040204020203" pitchFamily="34" charset="0"/>
              </a:rPr>
              <a:t>E.g., SEL/Mental Health, Systemic Student Support (S3), and Culturally Responsive Teaching</a:t>
            </a:r>
          </a:p>
          <a:p>
            <a:endParaRPr lang="en-US" sz="2000" dirty="0">
              <a:latin typeface="Segoe UI" panose="020B0502040204020203" pitchFamily="34" charset="0"/>
              <a:cs typeface="Segoe UI" panose="020B0502040204020203" pitchFamily="34" charset="0"/>
            </a:endParaRPr>
          </a:p>
          <a:p>
            <a:endParaRPr lang="en-US" dirty="0"/>
          </a:p>
        </p:txBody>
      </p:sp>
    </p:spTree>
    <p:extLst>
      <p:ext uri="{BB962C8B-B14F-4D97-AF65-F5344CB8AC3E}">
        <p14:creationId xmlns:p14="http://schemas.microsoft.com/office/powerpoint/2010/main" val="115080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E38D9-7ACA-4B25-867C-023A56CA92AC}"/>
              </a:ext>
            </a:extLst>
          </p:cNvPr>
          <p:cNvSpPr>
            <a:spLocks noGrp="1"/>
          </p:cNvSpPr>
          <p:nvPr>
            <p:ph type="title"/>
          </p:nvPr>
        </p:nvSpPr>
        <p:spPr/>
        <p:txBody>
          <a:bodyPr/>
          <a:lstStyle/>
          <a:p>
            <a:r>
              <a:rPr lang="en-US" dirty="0"/>
              <a:t>District Presentations</a:t>
            </a:r>
          </a:p>
        </p:txBody>
      </p:sp>
      <p:sp>
        <p:nvSpPr>
          <p:cNvPr id="2" name="Content Placeholder 1">
            <a:extLst>
              <a:ext uri="{FF2B5EF4-FFF2-40B4-BE49-F238E27FC236}">
                <a16:creationId xmlns:a16="http://schemas.microsoft.com/office/drawing/2014/main" id="{B35DE325-8884-4491-8699-BFED48D3CBB1}"/>
              </a:ext>
            </a:extLst>
          </p:cNvPr>
          <p:cNvSpPr>
            <a:spLocks noGrp="1"/>
          </p:cNvSpPr>
          <p:nvPr>
            <p:ph idx="1"/>
          </p:nvPr>
        </p:nvSpPr>
        <p:spPr/>
        <p:txBody>
          <a:bodyPr/>
          <a:lstStyle/>
          <a:p>
            <a:r>
              <a:rPr lang="en-US" dirty="0"/>
              <a:t>Agawam</a:t>
            </a:r>
          </a:p>
          <a:p>
            <a:r>
              <a:rPr lang="en-US" dirty="0"/>
              <a:t>Phoenix Charter Academy- Lawrence</a:t>
            </a:r>
          </a:p>
          <a:p>
            <a:r>
              <a:rPr lang="en-US" dirty="0"/>
              <a:t>Plymouth</a:t>
            </a:r>
          </a:p>
        </p:txBody>
      </p:sp>
    </p:spTree>
    <p:extLst>
      <p:ext uri="{BB962C8B-B14F-4D97-AF65-F5344CB8AC3E}">
        <p14:creationId xmlns:p14="http://schemas.microsoft.com/office/powerpoint/2010/main" val="48175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6288-30AE-4690-9021-412BB69A14B1}"/>
              </a:ext>
            </a:extLst>
          </p:cNvPr>
          <p:cNvSpPr>
            <a:spLocks noGrp="1"/>
          </p:cNvSpPr>
          <p:nvPr>
            <p:ph type="title"/>
          </p:nvPr>
        </p:nvSpPr>
        <p:spPr/>
        <p:txBody>
          <a:bodyPr/>
          <a:lstStyle/>
          <a:p>
            <a:pPr algn="ctr"/>
            <a:r>
              <a:rPr lang="en-US" dirty="0"/>
              <a:t>AGAWAM Public School</a:t>
            </a:r>
          </a:p>
        </p:txBody>
      </p:sp>
    </p:spTree>
    <p:extLst>
      <p:ext uri="{BB962C8B-B14F-4D97-AF65-F5344CB8AC3E}">
        <p14:creationId xmlns:p14="http://schemas.microsoft.com/office/powerpoint/2010/main" val="387551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p:txBody>
          <a:bodyPr/>
          <a:lstStyle/>
          <a:p>
            <a:r>
              <a:rPr lang="en-US"/>
              <a:t>The Challenge: Pandemic Angst! </a:t>
            </a:r>
          </a:p>
        </p:txBody>
      </p:sp>
      <p:sp>
        <p:nvSpPr>
          <p:cNvPr id="55" name="Google Shape;55;p13"/>
          <p:cNvSpPr txBox="1">
            <a:spLocks noGrp="1"/>
          </p:cNvSpPr>
          <p:nvPr>
            <p:ph type="body" idx="1"/>
          </p:nvPr>
        </p:nvSpPr>
        <p:spPr/>
        <p:txBody>
          <a:bodyPr>
            <a:normAutofit lnSpcReduction="10000"/>
          </a:bodyPr>
          <a:lstStyle/>
          <a:p>
            <a:r>
              <a:rPr lang="en-US"/>
              <a:t>Our </a:t>
            </a:r>
            <a:r>
              <a:rPr lang="en-US" dirty="0"/>
              <a:t>number of psychiatric crisis referrals had increased. </a:t>
            </a:r>
          </a:p>
          <a:p>
            <a:r>
              <a:rPr lang="en-US" dirty="0"/>
              <a:t>Due to the lack of intensive mental health options and hospitalization services, most students are turned away or were waiting for days for assistance, even weeks in the ER for a placement. </a:t>
            </a:r>
          </a:p>
          <a:p>
            <a:r>
              <a:rPr lang="en-US" dirty="0"/>
              <a:t>Many of our students were not deemed in need for further intensive support.</a:t>
            </a:r>
          </a:p>
          <a:p>
            <a:r>
              <a:rPr lang="en-US" dirty="0"/>
              <a:t>Students would come back to school the next day with no information, no supports in place,  leaving staff vulnerable in creating support plans that were not meetings student’s high level needs.  </a:t>
            </a:r>
          </a:p>
          <a:p>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9"/>
        <p:cNvGrpSpPr/>
        <p:nvPr/>
      </p:nvGrpSpPr>
      <p:grpSpPr>
        <a:xfrm>
          <a:off x="0" y="0"/>
          <a:ext cx="0" cy="0"/>
          <a:chOff x="0" y="0"/>
          <a:chExt cx="0" cy="0"/>
        </a:xfrm>
      </p:grpSpPr>
      <p:sp>
        <p:nvSpPr>
          <p:cNvPr id="61" name="Google Shape;61;p14" descr="Cyclical Graphic: "/>
          <p:cNvSpPr/>
          <p:nvPr/>
        </p:nvSpPr>
        <p:spPr>
          <a:xfrm>
            <a:off x="4396667" y="1554323"/>
            <a:ext cx="3386800" cy="33868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endParaRPr sz="2400"/>
          </a:p>
        </p:txBody>
      </p:sp>
      <p:sp>
        <p:nvSpPr>
          <p:cNvPr id="68" name="Google Shape;68;p14" descr=" Cyclical Graphic: Building comprehensive mental health systems to support students, families, and school staff.">
            <a:extLst>
              <a:ext uri="{C183D7F6-B498-43B3-948B-1728B52AA6E4}">
                <adec:decorative xmlns:adec="http://schemas.microsoft.com/office/drawing/2017/decorative" val="0"/>
              </a:ext>
            </a:extLst>
          </p:cNvPr>
          <p:cNvSpPr txBox="1">
            <a:spLocks noGrp="1"/>
          </p:cNvSpPr>
          <p:nvPr>
            <p:ph type="title" idx="4294967295"/>
          </p:nvPr>
        </p:nvSpPr>
        <p:spPr>
          <a:xfrm>
            <a:off x="5127712" y="2761487"/>
            <a:ext cx="1924800" cy="1052859"/>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Roboto"/>
                <a:ea typeface="Roboto"/>
                <a:cs typeface="Roboto"/>
                <a:sym typeface="Roboto"/>
              </a:rPr>
              <a:t> Building comprehensive mental health systems to support students, families, and school staff.</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72" name="Google Shape;72;p14" descr="Rotated Cyclical Graphic "/>
          <p:cNvSpPr/>
          <p:nvPr/>
        </p:nvSpPr>
        <p:spPr>
          <a:xfrm rot="1800047">
            <a:off x="4293124" y="1448579"/>
            <a:ext cx="3587915" cy="3587915"/>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75" name="Google Shape;75;p14" descr="Rotated cyclical graphic "/>
          <p:cNvSpPr/>
          <p:nvPr/>
        </p:nvSpPr>
        <p:spPr>
          <a:xfrm rot="-9000757" flipH="1">
            <a:off x="4294604" y="1446411"/>
            <a:ext cx="3586968" cy="3586968"/>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76" name="Google Shape;76;p14" descr="Arrow as part of cyclical graphic"/>
          <p:cNvSpPr/>
          <p:nvPr/>
        </p:nvSpPr>
        <p:spPr>
          <a:xfrm rot="-1027861">
            <a:off x="7314499" y="3799776"/>
            <a:ext cx="416896" cy="416896"/>
          </a:xfrm>
          <a:prstGeom prst="rtTriangle">
            <a:avLst/>
          </a:prstGeom>
          <a:solidFill>
            <a:srgbClr val="085631"/>
          </a:solidFill>
          <a:ln>
            <a:noFill/>
          </a:ln>
        </p:spPr>
        <p:txBody>
          <a:bodyPr spcFirstLastPara="1" wrap="square" lIns="121900" tIns="121900" rIns="121900" bIns="121900" anchor="ctr" anchorCtr="0">
            <a:noAutofit/>
          </a:bodyPr>
          <a:lstStyle/>
          <a:p>
            <a:endParaRPr sz="2400"/>
          </a:p>
        </p:txBody>
      </p:sp>
      <p:sp>
        <p:nvSpPr>
          <p:cNvPr id="74" name="Google Shape;74;p14" descr="arrow cyclical graphic"/>
          <p:cNvSpPr/>
          <p:nvPr/>
        </p:nvSpPr>
        <p:spPr>
          <a:xfrm rot="-8100000">
            <a:off x="5853887" y="1345624"/>
            <a:ext cx="484227" cy="484227"/>
          </a:xfrm>
          <a:prstGeom prst="rtTriangle">
            <a:avLst/>
          </a:prstGeom>
          <a:solidFill>
            <a:srgbClr val="65F0AD"/>
          </a:solidFill>
          <a:ln>
            <a:noFill/>
          </a:ln>
        </p:spPr>
        <p:txBody>
          <a:bodyPr spcFirstLastPara="1" wrap="square" lIns="121900" tIns="121900" rIns="121900" bIns="121900" anchor="ctr" anchorCtr="0">
            <a:noAutofit/>
          </a:bodyPr>
          <a:lstStyle/>
          <a:p>
            <a:endParaRPr sz="2400"/>
          </a:p>
        </p:txBody>
      </p:sp>
      <p:sp>
        <p:nvSpPr>
          <p:cNvPr id="73" name="Google Shape;73;p14" descr="cyclical graphic"/>
          <p:cNvSpPr/>
          <p:nvPr/>
        </p:nvSpPr>
        <p:spPr>
          <a:xfrm rot="-1800047" flipH="1">
            <a:off x="4295941" y="1448579"/>
            <a:ext cx="3587915" cy="3587915"/>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grpSp>
        <p:nvGrpSpPr>
          <p:cNvPr id="62" name="Google Shape;62;p14" descr="square text box: last year's information"/>
          <p:cNvGrpSpPr/>
          <p:nvPr/>
        </p:nvGrpSpPr>
        <p:grpSpPr>
          <a:xfrm>
            <a:off x="273667" y="710200"/>
            <a:ext cx="4659800" cy="3148400"/>
            <a:chOff x="212525" y="627325"/>
            <a:chExt cx="3494850" cy="2361300"/>
          </a:xfrm>
        </p:grpSpPr>
        <p:cxnSp>
          <p:nvCxnSpPr>
            <p:cNvPr id="63" name="Google Shape;63;p14"/>
            <p:cNvCxnSpPr/>
            <p:nvPr/>
          </p:nvCxnSpPr>
          <p:spPr>
            <a:xfrm>
              <a:off x="3304775" y="827500"/>
              <a:ext cx="402600" cy="1251000"/>
            </a:xfrm>
            <a:prstGeom prst="straightConnector1">
              <a:avLst/>
            </a:prstGeom>
            <a:noFill/>
            <a:ln w="19050" cap="flat" cmpd="sng">
              <a:solidFill>
                <a:srgbClr val="65F0AD"/>
              </a:solidFill>
              <a:prstDash val="solid"/>
              <a:round/>
              <a:headEnd type="oval" w="med" len="med"/>
              <a:tailEnd type="none" w="sm" len="sm"/>
            </a:ln>
          </p:spPr>
        </p:cxnSp>
        <p:sp>
          <p:nvSpPr>
            <p:cNvPr id="64" name="Google Shape;64;p14"/>
            <p:cNvSpPr txBox="1"/>
            <p:nvPr/>
          </p:nvSpPr>
          <p:spPr>
            <a:xfrm>
              <a:off x="212525" y="627325"/>
              <a:ext cx="3067500" cy="2361300"/>
            </a:xfrm>
            <a:prstGeom prst="rect">
              <a:avLst/>
            </a:prstGeom>
            <a:solidFill>
              <a:schemeClr val="bg1"/>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lnSpc>
                  <a:spcPct val="115000"/>
                </a:lnSpc>
              </a:pPr>
              <a:r>
                <a:rPr lang="en" sz="1067" b="1" dirty="0">
                  <a:latin typeface="Roboto"/>
                  <a:ea typeface="Roboto"/>
                  <a:cs typeface="Roboto"/>
                  <a:sym typeface="Roboto"/>
                </a:rPr>
                <a:t>Last year:</a:t>
              </a:r>
              <a:endParaRPr sz="1067" b="1" dirty="0">
                <a:latin typeface="Roboto"/>
                <a:ea typeface="Roboto"/>
                <a:cs typeface="Roboto"/>
                <a:sym typeface="Roboto"/>
              </a:endParaRPr>
            </a:p>
            <a:p>
              <a:pPr>
                <a:lnSpc>
                  <a:spcPct val="115000"/>
                </a:lnSpc>
              </a:pPr>
              <a:r>
                <a:rPr lang="en" sz="1067" b="1" dirty="0">
                  <a:latin typeface="Roboto"/>
                  <a:ea typeface="Roboto"/>
                  <a:cs typeface="Roboto"/>
                  <a:sym typeface="Roboto"/>
                </a:rPr>
                <a:t>Focused on piloting mental health screening</a:t>
              </a:r>
              <a:endParaRPr sz="1067" b="1" dirty="0">
                <a:latin typeface="Roboto"/>
                <a:ea typeface="Roboto"/>
                <a:cs typeface="Roboto"/>
                <a:sym typeface="Roboto"/>
              </a:endParaRPr>
            </a:p>
            <a:p>
              <a:pPr marL="609585" indent="-372524">
                <a:lnSpc>
                  <a:spcPct val="115000"/>
                </a:lnSpc>
                <a:buSzPts val="800"/>
                <a:buFont typeface="Roboto"/>
                <a:buChar char="●"/>
              </a:pPr>
              <a:r>
                <a:rPr lang="en" sz="1067" b="1" dirty="0">
                  <a:latin typeface="Roboto"/>
                  <a:ea typeface="Roboto"/>
                  <a:cs typeface="Roboto"/>
                  <a:sym typeface="Roboto"/>
                </a:rPr>
                <a:t>We built off current practices: Used the SOS (Signs of Suicide) program Pre-Covid.  </a:t>
              </a:r>
              <a:endParaRPr sz="1067" b="1" dirty="0">
                <a:latin typeface="Roboto"/>
                <a:ea typeface="Roboto"/>
                <a:cs typeface="Roboto"/>
                <a:sym typeface="Roboto"/>
              </a:endParaRPr>
            </a:p>
            <a:p>
              <a:pPr marL="609585" indent="-372524">
                <a:lnSpc>
                  <a:spcPct val="115000"/>
                </a:lnSpc>
                <a:buSzPts val="800"/>
                <a:buFont typeface="Roboto"/>
                <a:buChar char="●"/>
              </a:pPr>
              <a:r>
                <a:rPr lang="en" sz="1067" b="1" dirty="0">
                  <a:latin typeface="Roboto"/>
                  <a:ea typeface="Roboto"/>
                  <a:cs typeface="Roboto"/>
                  <a:sym typeface="Roboto"/>
                </a:rPr>
                <a:t>SOS is an evidence-based, universal prevention program for middle and high school students </a:t>
              </a:r>
              <a:endParaRPr sz="1067" b="1" dirty="0">
                <a:latin typeface="Roboto"/>
                <a:ea typeface="Roboto"/>
                <a:cs typeface="Roboto"/>
                <a:sym typeface="Roboto"/>
              </a:endParaRPr>
            </a:p>
            <a:p>
              <a:pPr marL="609585" indent="-372524">
                <a:lnSpc>
                  <a:spcPct val="115000"/>
                </a:lnSpc>
                <a:buSzPts val="800"/>
                <a:buFont typeface="Roboto"/>
                <a:buChar char="●"/>
              </a:pPr>
              <a:r>
                <a:rPr lang="en" sz="1067" b="1" dirty="0">
                  <a:latin typeface="Roboto"/>
                  <a:ea typeface="Roboto"/>
                  <a:cs typeface="Roboto"/>
                  <a:sym typeface="Roboto"/>
                </a:rPr>
                <a:t>SOS includes Brief Screen for Adolescent Depression screening (BSAD) </a:t>
              </a:r>
              <a:endParaRPr sz="1067" b="1" dirty="0">
                <a:latin typeface="Roboto"/>
                <a:ea typeface="Roboto"/>
                <a:cs typeface="Roboto"/>
                <a:sym typeface="Roboto"/>
              </a:endParaRPr>
            </a:p>
            <a:p>
              <a:pPr>
                <a:lnSpc>
                  <a:spcPct val="115000"/>
                </a:lnSpc>
              </a:pPr>
              <a:endParaRPr sz="1067" b="1" dirty="0">
                <a:latin typeface="Roboto"/>
                <a:ea typeface="Roboto"/>
                <a:cs typeface="Roboto"/>
                <a:sym typeface="Roboto"/>
              </a:endParaRPr>
            </a:p>
            <a:p>
              <a:pPr>
                <a:lnSpc>
                  <a:spcPct val="115000"/>
                </a:lnSpc>
              </a:pPr>
              <a:r>
                <a:rPr lang="en" sz="1067" b="1" dirty="0">
                  <a:latin typeface="Roboto"/>
                  <a:ea typeface="Roboto"/>
                  <a:cs typeface="Roboto"/>
                  <a:sym typeface="Roboto"/>
                </a:rPr>
                <a:t>What we realized:</a:t>
              </a:r>
              <a:endParaRPr sz="1067" b="1" dirty="0">
                <a:latin typeface="Roboto"/>
                <a:ea typeface="Roboto"/>
                <a:cs typeface="Roboto"/>
                <a:sym typeface="Roboto"/>
              </a:endParaRPr>
            </a:p>
            <a:p>
              <a:pPr marL="609585" indent="-372524">
                <a:lnSpc>
                  <a:spcPct val="115000"/>
                </a:lnSpc>
                <a:buSzPts val="800"/>
                <a:buFont typeface="Roboto"/>
                <a:buChar char="●"/>
              </a:pPr>
              <a:r>
                <a:rPr lang="en" sz="1067" b="1" dirty="0">
                  <a:latin typeface="Roboto"/>
                  <a:ea typeface="Roboto"/>
                  <a:cs typeface="Roboto"/>
                  <a:sym typeface="Roboto"/>
                </a:rPr>
                <a:t>No one was really trained in the program for years</a:t>
              </a:r>
              <a:endParaRPr sz="1067" b="1" dirty="0">
                <a:latin typeface="Roboto"/>
                <a:ea typeface="Roboto"/>
                <a:cs typeface="Roboto"/>
                <a:sym typeface="Roboto"/>
              </a:endParaRPr>
            </a:p>
            <a:p>
              <a:pPr marL="609585" indent="-372524">
                <a:lnSpc>
                  <a:spcPct val="115000"/>
                </a:lnSpc>
                <a:buSzPts val="800"/>
                <a:buFont typeface="Roboto"/>
                <a:buChar char="●"/>
              </a:pPr>
              <a:r>
                <a:rPr lang="en" sz="1067" b="1" dirty="0">
                  <a:latin typeface="Roboto"/>
                  <a:ea typeface="Roboto"/>
                  <a:cs typeface="Roboto"/>
                  <a:sym typeface="Roboto"/>
                </a:rPr>
                <a:t>We had an outdated curriculum</a:t>
              </a:r>
              <a:endParaRPr sz="1067" b="1" dirty="0">
                <a:latin typeface="Roboto"/>
                <a:ea typeface="Roboto"/>
                <a:cs typeface="Roboto"/>
                <a:sym typeface="Roboto"/>
              </a:endParaRPr>
            </a:p>
            <a:p>
              <a:pPr marL="609585" indent="-372524">
                <a:lnSpc>
                  <a:spcPct val="115000"/>
                </a:lnSpc>
                <a:buSzPts val="800"/>
                <a:buFont typeface="Roboto"/>
                <a:buChar char="●"/>
              </a:pPr>
              <a:r>
                <a:rPr lang="en" sz="1067" b="1" dirty="0">
                  <a:latin typeface="Roboto"/>
                  <a:ea typeface="Roboto"/>
                  <a:cs typeface="Roboto"/>
                  <a:sym typeface="Roboto"/>
                </a:rPr>
                <a:t>No one was trained on how to use the BSAD</a:t>
              </a:r>
              <a:endParaRPr sz="1067" b="1" dirty="0">
                <a:latin typeface="Roboto"/>
                <a:ea typeface="Roboto"/>
                <a:cs typeface="Roboto"/>
                <a:sym typeface="Roboto"/>
              </a:endParaRPr>
            </a:p>
            <a:p>
              <a:pPr marL="609585" indent="-372524">
                <a:lnSpc>
                  <a:spcPct val="115000"/>
                </a:lnSpc>
                <a:buSzPts val="800"/>
                <a:buFont typeface="Roboto"/>
                <a:buChar char="●"/>
              </a:pPr>
              <a:r>
                <a:rPr lang="en" sz="1067" b="1" dirty="0">
                  <a:latin typeface="Roboto"/>
                  <a:ea typeface="Roboto"/>
                  <a:cs typeface="Roboto"/>
                  <a:sym typeface="Roboto"/>
                </a:rPr>
                <a:t>There were practices being used to handle the outcomes of the BSAD. </a:t>
              </a:r>
              <a:endParaRPr sz="1067" b="1" dirty="0">
                <a:latin typeface="Roboto"/>
                <a:ea typeface="Roboto"/>
                <a:cs typeface="Roboto"/>
                <a:sym typeface="Roboto"/>
              </a:endParaRPr>
            </a:p>
            <a:p>
              <a:pPr algn="ctr">
                <a:lnSpc>
                  <a:spcPct val="115000"/>
                </a:lnSpc>
                <a:buClr>
                  <a:schemeClr val="dk1"/>
                </a:buClr>
                <a:buSzPts val="1100"/>
              </a:pPr>
              <a:endParaRPr sz="1067" b="1" dirty="0">
                <a:latin typeface="Roboto"/>
                <a:ea typeface="Roboto"/>
                <a:cs typeface="Roboto"/>
                <a:sym typeface="Roboto"/>
              </a:endParaRPr>
            </a:p>
            <a:p>
              <a:pPr algn="ctr">
                <a:lnSpc>
                  <a:spcPct val="115000"/>
                </a:lnSpc>
              </a:pPr>
              <a:r>
                <a:rPr lang="en" sz="1067" b="1" dirty="0">
                  <a:latin typeface="Roboto"/>
                  <a:ea typeface="Roboto"/>
                  <a:cs typeface="Roboto"/>
                  <a:sym typeface="Roboto"/>
                </a:rPr>
                <a:t> </a:t>
              </a:r>
              <a:endParaRPr sz="1067" b="1" dirty="0">
                <a:latin typeface="Roboto"/>
                <a:ea typeface="Roboto"/>
                <a:cs typeface="Roboto"/>
                <a:sym typeface="Roboto"/>
              </a:endParaRPr>
            </a:p>
          </p:txBody>
        </p:sp>
      </p:grpSp>
      <p:grpSp>
        <p:nvGrpSpPr>
          <p:cNvPr id="69" name="Google Shape;69;p14" descr="square text box: last year's information"/>
          <p:cNvGrpSpPr/>
          <p:nvPr/>
        </p:nvGrpSpPr>
        <p:grpSpPr>
          <a:xfrm>
            <a:off x="7011650" y="499967"/>
            <a:ext cx="4803817" cy="3705708"/>
            <a:chOff x="5258719" y="374995"/>
            <a:chExt cx="3602863" cy="1269600"/>
          </a:xfrm>
        </p:grpSpPr>
        <p:cxnSp>
          <p:nvCxnSpPr>
            <p:cNvPr id="70" name="Google Shape;70;p14"/>
            <p:cNvCxnSpPr/>
            <p:nvPr/>
          </p:nvCxnSpPr>
          <p:spPr>
            <a:xfrm flipH="1">
              <a:off x="5258719" y="457773"/>
              <a:ext cx="552600" cy="339000"/>
            </a:xfrm>
            <a:prstGeom prst="straightConnector1">
              <a:avLst/>
            </a:prstGeom>
            <a:noFill/>
            <a:ln w="19050" cap="flat" cmpd="sng">
              <a:solidFill>
                <a:srgbClr val="085631"/>
              </a:solidFill>
              <a:prstDash val="solid"/>
              <a:round/>
              <a:headEnd type="oval" w="med" len="med"/>
              <a:tailEnd type="none" w="sm" len="sm"/>
            </a:ln>
          </p:spPr>
        </p:cxnSp>
        <p:sp>
          <p:nvSpPr>
            <p:cNvPr id="71" name="Google Shape;71;p14"/>
            <p:cNvSpPr txBox="1"/>
            <p:nvPr/>
          </p:nvSpPr>
          <p:spPr>
            <a:xfrm>
              <a:off x="5837582" y="374995"/>
              <a:ext cx="3024000" cy="12696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nSpc>
                  <a:spcPct val="115000"/>
                </a:lnSpc>
              </a:pPr>
              <a:r>
                <a:rPr lang="en" sz="1067" b="1">
                  <a:latin typeface="Roboto"/>
                  <a:ea typeface="Roboto"/>
                  <a:cs typeface="Roboto"/>
                  <a:sym typeface="Roboto"/>
                </a:rPr>
                <a:t>Used grant money last year to hire a consultant to work with SEL Director and created stipend positions for staff  to support the work.</a:t>
              </a:r>
              <a:endParaRPr sz="1067" b="1">
                <a:latin typeface="Roboto"/>
                <a:ea typeface="Roboto"/>
                <a:cs typeface="Roboto"/>
                <a:sym typeface="Roboto"/>
              </a:endParaRPr>
            </a:p>
            <a:p>
              <a:pPr>
                <a:lnSpc>
                  <a:spcPct val="115000"/>
                </a:lnSpc>
              </a:pPr>
              <a:r>
                <a:rPr lang="en" sz="1067" b="1">
                  <a:latin typeface="Roboto"/>
                  <a:ea typeface="Roboto"/>
                  <a:cs typeface="Roboto"/>
                  <a:sym typeface="Roboto"/>
                </a:rPr>
                <a:t>Outcome:</a:t>
              </a:r>
              <a:endParaRPr sz="1067" b="1">
                <a:latin typeface="Roboto"/>
                <a:ea typeface="Roboto"/>
                <a:cs typeface="Roboto"/>
                <a:sym typeface="Roboto"/>
              </a:endParaRPr>
            </a:p>
            <a:p>
              <a:pPr marL="609585" indent="-372524">
                <a:lnSpc>
                  <a:spcPct val="115000"/>
                </a:lnSpc>
                <a:buSzPts val="800"/>
                <a:buFont typeface="Roboto"/>
                <a:buChar char="●"/>
              </a:pPr>
              <a:r>
                <a:rPr lang="en" sz="1067" b="1">
                  <a:latin typeface="Roboto"/>
                  <a:ea typeface="Roboto"/>
                  <a:cs typeface="Roboto"/>
                  <a:sym typeface="Roboto"/>
                </a:rPr>
                <a:t>Purchased updated SOS curriculum which included training videos (It is free as of last year and this year)</a:t>
              </a:r>
              <a:endParaRPr sz="1067" b="1">
                <a:latin typeface="Roboto"/>
                <a:ea typeface="Roboto"/>
                <a:cs typeface="Roboto"/>
                <a:sym typeface="Roboto"/>
              </a:endParaRPr>
            </a:p>
            <a:p>
              <a:pPr marL="609585" indent="-372524">
                <a:lnSpc>
                  <a:spcPct val="115000"/>
                </a:lnSpc>
                <a:buSzPts val="800"/>
                <a:buFont typeface="Roboto"/>
                <a:buChar char="●"/>
              </a:pPr>
              <a:r>
                <a:rPr lang="en" sz="1067" b="1">
                  <a:latin typeface="Roboto"/>
                  <a:ea typeface="Roboto"/>
                  <a:cs typeface="Roboto"/>
                  <a:sym typeface="Roboto"/>
                </a:rPr>
                <a:t>Trained staff to use the BSAD</a:t>
              </a:r>
              <a:endParaRPr sz="1067" b="1">
                <a:latin typeface="Roboto"/>
                <a:ea typeface="Roboto"/>
                <a:cs typeface="Roboto"/>
                <a:sym typeface="Roboto"/>
              </a:endParaRPr>
            </a:p>
            <a:p>
              <a:pPr marL="609585" indent="-372524">
                <a:lnSpc>
                  <a:spcPct val="115000"/>
                </a:lnSpc>
                <a:buSzPts val="800"/>
                <a:buFont typeface="Roboto"/>
                <a:buChar char="●"/>
              </a:pPr>
              <a:r>
                <a:rPr lang="en" sz="1067" b="1">
                  <a:latin typeface="Roboto"/>
                  <a:ea typeface="Roboto"/>
                  <a:cs typeface="Roboto"/>
                  <a:sym typeface="Roboto"/>
                </a:rPr>
                <a:t>Trained staff to use the Columbia-Suicide Severity Rating Scale as a follow up for BSAD when students answer yes to having suicidal thoughts. </a:t>
              </a:r>
              <a:endParaRPr sz="1067" b="1">
                <a:latin typeface="Roboto"/>
                <a:ea typeface="Roboto"/>
                <a:cs typeface="Roboto"/>
                <a:sym typeface="Roboto"/>
              </a:endParaRPr>
            </a:p>
            <a:p>
              <a:pPr marL="609585" indent="-372524">
                <a:lnSpc>
                  <a:spcPct val="115000"/>
                </a:lnSpc>
                <a:buSzPts val="800"/>
                <a:buFont typeface="Roboto"/>
                <a:buChar char="●"/>
              </a:pPr>
              <a:r>
                <a:rPr lang="en" sz="1067" b="1">
                  <a:latin typeface="Roboto"/>
                  <a:ea typeface="Roboto"/>
                  <a:cs typeface="Roboto"/>
                  <a:sym typeface="Roboto"/>
                </a:rPr>
                <a:t>Collaborated with  local Children’s Behavioral Health Initiative crisis director to develop better reporting standards in order for the evaluator to have pertinent information when making decision around care. </a:t>
              </a:r>
              <a:endParaRPr sz="1067" b="1">
                <a:latin typeface="Roboto"/>
                <a:ea typeface="Roboto"/>
                <a:cs typeface="Roboto"/>
                <a:sym typeface="Roboto"/>
              </a:endParaRPr>
            </a:p>
            <a:p>
              <a:pPr marL="609585" indent="-372524">
                <a:lnSpc>
                  <a:spcPct val="115000"/>
                </a:lnSpc>
                <a:buSzPts val="800"/>
                <a:buFont typeface="Roboto"/>
                <a:buChar char="●"/>
              </a:pPr>
              <a:r>
                <a:rPr lang="en" sz="1067" b="1">
                  <a:latin typeface="Roboto"/>
                  <a:ea typeface="Roboto"/>
                  <a:cs typeface="Roboto"/>
                  <a:sym typeface="Roboto"/>
                </a:rPr>
                <a:t>Incorporated a SAFE-T Protocol    </a:t>
              </a:r>
              <a:endParaRPr sz="1067" b="1">
                <a:latin typeface="Roboto"/>
                <a:ea typeface="Roboto"/>
                <a:cs typeface="Roboto"/>
                <a:sym typeface="Roboto"/>
              </a:endParaRPr>
            </a:p>
            <a:p>
              <a:pPr marL="609585" indent="-372524">
                <a:lnSpc>
                  <a:spcPct val="115000"/>
                </a:lnSpc>
                <a:buSzPts val="800"/>
                <a:buFont typeface="Roboto"/>
                <a:buChar char="●"/>
              </a:pPr>
              <a:r>
                <a:rPr lang="en" sz="1067" b="1">
                  <a:latin typeface="Roboto"/>
                  <a:ea typeface="Roboto"/>
                  <a:cs typeface="Roboto"/>
                  <a:sym typeface="Roboto"/>
                </a:rPr>
                <a:t>Developed tools for data collection</a:t>
              </a:r>
              <a:endParaRPr sz="1067" b="1">
                <a:latin typeface="Roboto"/>
                <a:ea typeface="Roboto"/>
                <a:cs typeface="Roboto"/>
                <a:sym typeface="Roboto"/>
              </a:endParaRPr>
            </a:p>
            <a:p>
              <a:pPr>
                <a:lnSpc>
                  <a:spcPct val="115000"/>
                </a:lnSpc>
              </a:pPr>
              <a:endParaRPr sz="1067" b="1">
                <a:latin typeface="Roboto"/>
                <a:ea typeface="Roboto"/>
                <a:cs typeface="Roboto"/>
                <a:sym typeface="Roboto"/>
              </a:endParaRPr>
            </a:p>
          </p:txBody>
        </p:sp>
      </p:grpSp>
      <p:grpSp>
        <p:nvGrpSpPr>
          <p:cNvPr id="65" name="Google Shape;65;p14" descr="square box: this year's information"/>
          <p:cNvGrpSpPr/>
          <p:nvPr/>
        </p:nvGrpSpPr>
        <p:grpSpPr>
          <a:xfrm>
            <a:off x="773667" y="4698933"/>
            <a:ext cx="10626800" cy="2090105"/>
            <a:chOff x="549125" y="3591408"/>
            <a:chExt cx="7970100" cy="1619400"/>
          </a:xfrm>
        </p:grpSpPr>
        <p:cxnSp>
          <p:nvCxnSpPr>
            <p:cNvPr id="66" name="Google Shape;66;p14"/>
            <p:cNvCxnSpPr/>
            <p:nvPr/>
          </p:nvCxnSpPr>
          <p:spPr>
            <a:xfrm rot="10800000">
              <a:off x="4534175" y="3591408"/>
              <a:ext cx="0" cy="503100"/>
            </a:xfrm>
            <a:prstGeom prst="straightConnector1">
              <a:avLst/>
            </a:prstGeom>
            <a:noFill/>
            <a:ln w="19050" cap="flat" cmpd="sng">
              <a:solidFill>
                <a:srgbClr val="0E9453"/>
              </a:solidFill>
              <a:prstDash val="solid"/>
              <a:round/>
              <a:headEnd type="oval" w="med" len="med"/>
              <a:tailEnd type="none" w="sm" len="sm"/>
            </a:ln>
          </p:spPr>
        </p:cxnSp>
        <p:sp>
          <p:nvSpPr>
            <p:cNvPr id="67" name="Google Shape;67;p14"/>
            <p:cNvSpPr txBox="1"/>
            <p:nvPr/>
          </p:nvSpPr>
          <p:spPr>
            <a:xfrm>
              <a:off x="549125" y="4094508"/>
              <a:ext cx="7970100" cy="11163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a:lnSpc>
                  <a:spcPct val="115000"/>
                </a:lnSpc>
              </a:pPr>
              <a:r>
                <a:rPr lang="en" sz="1067" b="1" dirty="0">
                  <a:latin typeface="Roboto"/>
                  <a:ea typeface="Roboto"/>
                  <a:cs typeface="Roboto"/>
                  <a:sym typeface="Roboto"/>
                </a:rPr>
                <a:t>This year:</a:t>
              </a:r>
              <a:endParaRPr sz="1067" b="1" dirty="0">
                <a:latin typeface="Roboto"/>
                <a:ea typeface="Roboto"/>
                <a:cs typeface="Roboto"/>
                <a:sym typeface="Roboto"/>
              </a:endParaRPr>
            </a:p>
            <a:p>
              <a:pPr marL="609585" indent="-372524">
                <a:lnSpc>
                  <a:spcPct val="115000"/>
                </a:lnSpc>
                <a:buSzPts val="800"/>
                <a:buFont typeface="Roboto"/>
                <a:buChar char="●"/>
              </a:pPr>
              <a:r>
                <a:rPr lang="en" sz="1100" b="1" dirty="0">
                  <a:latin typeface="Roboto"/>
                  <a:ea typeface="Roboto"/>
                  <a:cs typeface="Roboto"/>
                  <a:sym typeface="Roboto"/>
                </a:rPr>
                <a:t>Increasing the use of SOS with students and strengthening the practice of using the protocols developed</a:t>
              </a:r>
              <a:endParaRPr sz="1100" b="1" dirty="0">
                <a:latin typeface="Roboto"/>
                <a:ea typeface="Roboto"/>
                <a:cs typeface="Roboto"/>
                <a:sym typeface="Roboto"/>
              </a:endParaRPr>
            </a:p>
            <a:p>
              <a:pPr marL="609585" indent="-372524">
                <a:lnSpc>
                  <a:spcPct val="115000"/>
                </a:lnSpc>
                <a:buSzPts val="800"/>
                <a:buFont typeface="Roboto"/>
                <a:buChar char="●"/>
              </a:pPr>
              <a:r>
                <a:rPr lang="en" sz="1100" b="1" dirty="0">
                  <a:latin typeface="Roboto"/>
                  <a:ea typeface="Roboto"/>
                  <a:cs typeface="Roboto"/>
                  <a:sym typeface="Roboto"/>
                </a:rPr>
                <a:t>Used grant money to continue work with consultants and stipend positions for staff to develop comprehensive and coordinated re-entry meetings when students return to school after a crisis</a:t>
              </a:r>
              <a:endParaRPr sz="1100" b="1" dirty="0">
                <a:latin typeface="Roboto"/>
                <a:ea typeface="Roboto"/>
                <a:cs typeface="Roboto"/>
                <a:sym typeface="Roboto"/>
              </a:endParaRPr>
            </a:p>
            <a:p>
              <a:pPr>
                <a:lnSpc>
                  <a:spcPct val="115000"/>
                </a:lnSpc>
              </a:pPr>
              <a:r>
                <a:rPr lang="en" sz="1100" b="1" dirty="0">
                  <a:latin typeface="Roboto"/>
                  <a:ea typeface="Roboto"/>
                  <a:cs typeface="Roboto"/>
                  <a:sym typeface="Roboto"/>
                </a:rPr>
                <a:t>What we realized that informed our next steps:</a:t>
              </a:r>
              <a:endParaRPr sz="1100" b="1" dirty="0">
                <a:latin typeface="Roboto"/>
                <a:ea typeface="Roboto"/>
                <a:cs typeface="Roboto"/>
                <a:sym typeface="Roboto"/>
              </a:endParaRPr>
            </a:p>
            <a:p>
              <a:pPr marL="609585" indent="-372524">
                <a:lnSpc>
                  <a:spcPct val="115000"/>
                </a:lnSpc>
                <a:buSzPts val="800"/>
                <a:buFont typeface="Roboto"/>
                <a:buChar char="●"/>
              </a:pPr>
              <a:r>
                <a:rPr lang="en" sz="1100" b="1" dirty="0">
                  <a:latin typeface="Roboto"/>
                  <a:ea typeface="Roboto"/>
                  <a:cs typeface="Roboto"/>
                  <a:sym typeface="Roboto"/>
                </a:rPr>
                <a:t>We need to reach out to our most used therapeutic services providers and stakeholders to contribute to the protocol and build common language. </a:t>
              </a:r>
              <a:endParaRPr sz="1100" b="1" dirty="0">
                <a:latin typeface="Roboto"/>
                <a:ea typeface="Roboto"/>
                <a:cs typeface="Roboto"/>
                <a:sym typeface="Roboto"/>
              </a:endParaRPr>
            </a:p>
            <a:p>
              <a:pPr marL="609585" indent="-372524">
                <a:lnSpc>
                  <a:spcPct val="115000"/>
                </a:lnSpc>
                <a:buSzPts val="800"/>
                <a:buFont typeface="Roboto"/>
                <a:buChar char="●"/>
              </a:pPr>
              <a:r>
                <a:rPr lang="en" sz="1100" b="1" dirty="0">
                  <a:latin typeface="Roboto"/>
                  <a:ea typeface="Roboto"/>
                  <a:cs typeface="Roboto"/>
                  <a:sym typeface="Roboto"/>
                </a:rPr>
                <a:t>Work with families and school staff  to develop re-entry plans that incorporate tiered interventions. </a:t>
              </a:r>
              <a:endParaRPr sz="1100" b="1" dirty="0">
                <a:latin typeface="Roboto"/>
                <a:ea typeface="Roboto"/>
                <a:cs typeface="Roboto"/>
                <a:sym typeface="Roboto"/>
              </a:endParaRPr>
            </a:p>
            <a:p>
              <a:pPr>
                <a:lnSpc>
                  <a:spcPct val="115000"/>
                </a:lnSpc>
              </a:pPr>
              <a:endParaRPr sz="1067" dirty="0">
                <a:latin typeface="Roboto"/>
                <a:ea typeface="Roboto"/>
                <a:cs typeface="Roboto"/>
                <a:sym typeface="Roboto"/>
              </a:endParaRPr>
            </a:p>
            <a:p>
              <a:pPr algn="ctr">
                <a:lnSpc>
                  <a:spcPct val="115000"/>
                </a:lnSpc>
              </a:pPr>
              <a:endParaRPr sz="1067" dirty="0">
                <a:latin typeface="Roboto"/>
                <a:ea typeface="Roboto"/>
                <a:cs typeface="Roboto"/>
                <a:sym typeface="Roboto"/>
              </a:endParaRPr>
            </a:p>
            <a:p>
              <a:pPr algn="ctr">
                <a:lnSpc>
                  <a:spcPct val="115000"/>
                </a:lnSpc>
              </a:pPr>
              <a:endParaRPr sz="800" dirty="0">
                <a:latin typeface="Roboto"/>
                <a:ea typeface="Roboto"/>
                <a:cs typeface="Roboto"/>
                <a:sym typeface="Roboto"/>
              </a:endParaRPr>
            </a:p>
            <a:p>
              <a:pPr algn="ctr">
                <a:lnSpc>
                  <a:spcPct val="115000"/>
                </a:lnSpc>
              </a:pPr>
              <a:endParaRPr sz="1067" b="1" dirty="0">
                <a:latin typeface="Roboto"/>
                <a:ea typeface="Roboto"/>
                <a:cs typeface="Roboto"/>
                <a:sym typeface="Roboto"/>
              </a:endParaRPr>
            </a:p>
          </p:txBody>
        </p:sp>
      </p:grpSp>
      <p:sp>
        <p:nvSpPr>
          <p:cNvPr id="77" name="Google Shape;77;p14" descr="arrow to cyclical graphic"/>
          <p:cNvSpPr/>
          <p:nvPr/>
        </p:nvSpPr>
        <p:spPr>
          <a:xfrm rot="6359841">
            <a:off x="4421068" y="3797016"/>
            <a:ext cx="484773" cy="484773"/>
          </a:xfrm>
          <a:prstGeom prst="rtTriangle">
            <a:avLst/>
          </a:prstGeom>
          <a:solidFill>
            <a:srgbClr val="0E9453"/>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9D2FCE26A5CF42B73DB707666E1E83" ma:contentTypeVersion="14" ma:contentTypeDescription="Create a new document." ma:contentTypeScope="" ma:versionID="10ea5311db7e5690f8b8d4294ebdc2e5">
  <xsd:schema xmlns:xsd="http://www.w3.org/2001/XMLSchema" xmlns:xs="http://www.w3.org/2001/XMLSchema" xmlns:p="http://schemas.microsoft.com/office/2006/metadata/properties" xmlns:ns2="67cbf261-e971-4a38-83b4-d85e273e70b4" xmlns:ns3="46f7fc10-315f-4884-8231-57a9c90b9c56" targetNamespace="http://schemas.microsoft.com/office/2006/metadata/properties" ma:root="true" ma:fieldsID="f7fb3c1b8a94c6bf8850ab4510587630" ns2:_="" ns3:_="">
    <xsd:import namespace="67cbf261-e971-4a38-83b4-d85e273e70b4"/>
    <xsd:import namespace="46f7fc10-315f-4884-8231-57a9c90b9c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bf261-e971-4a38-83b4-d85e273e70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6f7fc10-315f-4884-8231-57a9c90b9c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9dfc3a5-e0cb-420d-bb1c-baaddc6e8637}" ma:internalName="TaxCatchAll" ma:showField="CatchAllData" ma:web="46f7fc10-315f-4884-8231-57a9c90b9c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6f7fc10-315f-4884-8231-57a9c90b9c56">
      <UserInfo>
        <DisplayName>Bettencourt, Helene H. (DESE)</DisplayName>
        <AccountId>18</AccountId>
        <AccountType/>
      </UserInfo>
    </SharedWithUsers>
    <lcf76f155ced4ddcb4097134ff3c332f xmlns="67cbf261-e971-4a38-83b4-d85e273e70b4">
      <Terms xmlns="http://schemas.microsoft.com/office/infopath/2007/PartnerControls"/>
    </lcf76f155ced4ddcb4097134ff3c332f>
    <TaxCatchAll xmlns="46f7fc10-315f-4884-8231-57a9c90b9c56" xsi:nil="true"/>
  </documentManagement>
</p:properties>
</file>

<file path=customXml/itemProps1.xml><?xml version="1.0" encoding="utf-8"?>
<ds:datastoreItem xmlns:ds="http://schemas.openxmlformats.org/officeDocument/2006/customXml" ds:itemID="{49539611-4EB0-40E5-8D1B-41DD4EA214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bf261-e971-4a38-83b4-d85e273e70b4"/>
    <ds:schemaRef ds:uri="46f7fc10-315f-4884-8231-57a9c90b9c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FA434A98-F106-45CE-8E8A-DD686612E616}">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67cbf261-e971-4a38-83b4-d85e273e70b4"/>
    <ds:schemaRef ds:uri="http://purl.org/dc/terms/"/>
    <ds:schemaRef ds:uri="http://purl.org/dc/dcmitype/"/>
    <ds:schemaRef ds:uri="http://schemas.openxmlformats.org/package/2006/metadata/core-properties"/>
    <ds:schemaRef ds:uri="46f7fc10-315f-4884-8231-57a9c90b9c5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175</TotalTime>
  <Words>1405</Words>
  <Application>Microsoft Office PowerPoint</Application>
  <PresentationFormat>Widescreen</PresentationFormat>
  <Paragraphs>139</Paragraphs>
  <Slides>20</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Calibri</vt:lpstr>
      <vt:lpstr>Century Gothic</vt:lpstr>
      <vt:lpstr>Roboto</vt:lpstr>
      <vt:lpstr>Roboto Slab</vt:lpstr>
      <vt:lpstr>Segoe</vt:lpstr>
      <vt:lpstr>Segoe SemiBold</vt:lpstr>
      <vt:lpstr>Segoe UI</vt:lpstr>
      <vt:lpstr>Segoe UI Emoji</vt:lpstr>
      <vt:lpstr>Segoe UI Symbol</vt:lpstr>
      <vt:lpstr>Office Theme</vt:lpstr>
      <vt:lpstr>Marina</vt:lpstr>
      <vt:lpstr>DESE Resources/Initiatives related to Behavioral and Mental Health &amp; Social Emotional Wellness </vt:lpstr>
      <vt:lpstr>Major Themes</vt:lpstr>
      <vt:lpstr>DESE Grant Funding</vt:lpstr>
      <vt:lpstr>Funding Sources through DESE-Formula</vt:lpstr>
      <vt:lpstr>Guidance/Information/Professional Development</vt:lpstr>
      <vt:lpstr>District Presentations</vt:lpstr>
      <vt:lpstr>AGAWAM Public School</vt:lpstr>
      <vt:lpstr>The Challenge: Pandemic Angst! </vt:lpstr>
      <vt:lpstr> Building comprehensive mental health systems to support students, families, and school staff.</vt:lpstr>
      <vt:lpstr>Phoenix Charter Academy</vt:lpstr>
      <vt:lpstr>MTSS @ Phoenix  Charter Academy: </vt:lpstr>
      <vt:lpstr>Organizational Challenges</vt:lpstr>
      <vt:lpstr>Promising Practices - Organizational</vt:lpstr>
      <vt:lpstr>Promising Practices - Case Study</vt:lpstr>
      <vt:lpstr>Find Out More &amp; Stay Connected!</vt:lpstr>
      <vt:lpstr>Plymouth Public School</vt:lpstr>
      <vt:lpstr>Plymouth Public Schools</vt:lpstr>
      <vt:lpstr>District Wide SEL Data Collection</vt:lpstr>
      <vt:lpstr>Promising Practices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Behavioral and Mental Heath and Social Emotional Learning Supports</dc:title>
  <dc:creator>DESE</dc:creator>
  <cp:lastModifiedBy>Zou, Dong (EOE)</cp:lastModifiedBy>
  <cp:revision>4</cp:revision>
  <dcterms:created xsi:type="dcterms:W3CDTF">2022-10-11T20:32:22Z</dcterms:created>
  <dcterms:modified xsi:type="dcterms:W3CDTF">2022-11-09T18:36:32Z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Nov 9 2022 12:00AM</vt:lpwstr>
  </property>
</Properties>
</file>