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hewy" panose="020B0604020202020204" charset="0"/>
      <p:regular r:id="rId20"/>
    </p:embeddedFont>
    <p:embeddedFont>
      <p:font typeface="Comfortaa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712" autoAdjust="0"/>
  </p:normalViewPr>
  <p:slideViewPr>
    <p:cSldViewPr snapToGrid="0">
      <p:cViewPr varScale="1">
        <p:scale>
          <a:sx n="73" d="100"/>
          <a:sy n="73" d="100"/>
        </p:scale>
        <p:origin x="66" y="3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odman, Julia (DESE)" userId="8a10bd68-848a-4b44-a220-329cd0240b6c" providerId="ADAL" clId="{50B77C39-70BD-4CB8-A5DD-F2A545856F7E}"/>
    <pc:docChg chg="modSld">
      <pc:chgData name="Foodman, Julia (DESE)" userId="8a10bd68-848a-4b44-a220-329cd0240b6c" providerId="ADAL" clId="{50B77C39-70BD-4CB8-A5DD-F2A545856F7E}" dt="2022-11-07T19:08:45.041" v="9" actId="33553"/>
      <pc:docMkLst>
        <pc:docMk/>
      </pc:docMkLst>
      <pc:sldChg chg="modSp mod">
        <pc:chgData name="Foodman, Julia (DESE)" userId="8a10bd68-848a-4b44-a220-329cd0240b6c" providerId="ADAL" clId="{50B77C39-70BD-4CB8-A5DD-F2A545856F7E}" dt="2022-11-07T19:08:14.652" v="0" actId="33553"/>
        <pc:sldMkLst>
          <pc:docMk/>
          <pc:sldMk cId="0" sldId="256"/>
        </pc:sldMkLst>
        <pc:spChg chg="mod">
          <ac:chgData name="Foodman, Julia (DESE)" userId="8a10bd68-848a-4b44-a220-329cd0240b6c" providerId="ADAL" clId="{50B77C39-70BD-4CB8-A5DD-F2A545856F7E}" dt="2022-11-07T19:08:14.652" v="0" actId="33553"/>
          <ac:spMkLst>
            <pc:docMk/>
            <pc:sldMk cId="0" sldId="256"/>
            <ac:spMk id="64" creationId="{00000000-0000-0000-0000-000000000000}"/>
          </ac:spMkLst>
        </pc:spChg>
      </pc:sldChg>
      <pc:sldChg chg="modSp mod">
        <pc:chgData name="Foodman, Julia (DESE)" userId="8a10bd68-848a-4b44-a220-329cd0240b6c" providerId="ADAL" clId="{50B77C39-70BD-4CB8-A5DD-F2A545856F7E}" dt="2022-11-07T19:08:18.161" v="1" actId="33553"/>
        <pc:sldMkLst>
          <pc:docMk/>
          <pc:sldMk cId="0" sldId="257"/>
        </pc:sldMkLst>
        <pc:spChg chg="mod">
          <ac:chgData name="Foodman, Julia (DESE)" userId="8a10bd68-848a-4b44-a220-329cd0240b6c" providerId="ADAL" clId="{50B77C39-70BD-4CB8-A5DD-F2A545856F7E}" dt="2022-11-07T19:08:18.161" v="1" actId="33553"/>
          <ac:spMkLst>
            <pc:docMk/>
            <pc:sldMk cId="0" sldId="257"/>
            <ac:spMk id="69" creationId="{00000000-0000-0000-0000-000000000000}"/>
          </ac:spMkLst>
        </pc:spChg>
      </pc:sldChg>
      <pc:sldChg chg="modSp mod">
        <pc:chgData name="Foodman, Julia (DESE)" userId="8a10bd68-848a-4b44-a220-329cd0240b6c" providerId="ADAL" clId="{50B77C39-70BD-4CB8-A5DD-F2A545856F7E}" dt="2022-11-07T19:08:21.396" v="2" actId="33553"/>
        <pc:sldMkLst>
          <pc:docMk/>
          <pc:sldMk cId="0" sldId="258"/>
        </pc:sldMkLst>
        <pc:spChg chg="mod">
          <ac:chgData name="Foodman, Julia (DESE)" userId="8a10bd68-848a-4b44-a220-329cd0240b6c" providerId="ADAL" clId="{50B77C39-70BD-4CB8-A5DD-F2A545856F7E}" dt="2022-11-07T19:08:21.396" v="2" actId="33553"/>
          <ac:spMkLst>
            <pc:docMk/>
            <pc:sldMk cId="0" sldId="258"/>
            <ac:spMk id="86" creationId="{00000000-0000-0000-0000-000000000000}"/>
          </ac:spMkLst>
        </pc:spChg>
      </pc:sldChg>
      <pc:sldChg chg="modSp mod">
        <pc:chgData name="Foodman, Julia (DESE)" userId="8a10bd68-848a-4b44-a220-329cd0240b6c" providerId="ADAL" clId="{50B77C39-70BD-4CB8-A5DD-F2A545856F7E}" dt="2022-11-07T19:08:24.967" v="3" actId="33553"/>
        <pc:sldMkLst>
          <pc:docMk/>
          <pc:sldMk cId="0" sldId="259"/>
        </pc:sldMkLst>
        <pc:spChg chg="mod">
          <ac:chgData name="Foodman, Julia (DESE)" userId="8a10bd68-848a-4b44-a220-329cd0240b6c" providerId="ADAL" clId="{50B77C39-70BD-4CB8-A5DD-F2A545856F7E}" dt="2022-11-07T19:08:24.967" v="3" actId="33553"/>
          <ac:spMkLst>
            <pc:docMk/>
            <pc:sldMk cId="0" sldId="259"/>
            <ac:spMk id="97" creationId="{00000000-0000-0000-0000-000000000000}"/>
          </ac:spMkLst>
        </pc:spChg>
      </pc:sldChg>
      <pc:sldChg chg="modSp mod">
        <pc:chgData name="Foodman, Julia (DESE)" userId="8a10bd68-848a-4b44-a220-329cd0240b6c" providerId="ADAL" clId="{50B77C39-70BD-4CB8-A5DD-F2A545856F7E}" dt="2022-11-07T19:08:28.295" v="4" actId="33553"/>
        <pc:sldMkLst>
          <pc:docMk/>
          <pc:sldMk cId="0" sldId="260"/>
        </pc:sldMkLst>
        <pc:spChg chg="mod">
          <ac:chgData name="Foodman, Julia (DESE)" userId="8a10bd68-848a-4b44-a220-329cd0240b6c" providerId="ADAL" clId="{50B77C39-70BD-4CB8-A5DD-F2A545856F7E}" dt="2022-11-07T19:08:28.295" v="4" actId="33553"/>
          <ac:spMkLst>
            <pc:docMk/>
            <pc:sldMk cId="0" sldId="260"/>
            <ac:spMk id="118" creationId="{00000000-0000-0000-0000-000000000000}"/>
          </ac:spMkLst>
        </pc:spChg>
      </pc:sldChg>
      <pc:sldChg chg="modSp mod">
        <pc:chgData name="Foodman, Julia (DESE)" userId="8a10bd68-848a-4b44-a220-329cd0240b6c" providerId="ADAL" clId="{50B77C39-70BD-4CB8-A5DD-F2A545856F7E}" dt="2022-11-07T19:08:31.695" v="5" actId="33553"/>
        <pc:sldMkLst>
          <pc:docMk/>
          <pc:sldMk cId="0" sldId="261"/>
        </pc:sldMkLst>
        <pc:spChg chg="mod">
          <ac:chgData name="Foodman, Julia (DESE)" userId="8a10bd68-848a-4b44-a220-329cd0240b6c" providerId="ADAL" clId="{50B77C39-70BD-4CB8-A5DD-F2A545856F7E}" dt="2022-11-07T19:08:31.695" v="5" actId="33553"/>
          <ac:spMkLst>
            <pc:docMk/>
            <pc:sldMk cId="0" sldId="261"/>
            <ac:spMk id="127" creationId="{00000000-0000-0000-0000-000000000000}"/>
          </ac:spMkLst>
        </pc:spChg>
      </pc:sldChg>
      <pc:sldChg chg="modSp mod">
        <pc:chgData name="Foodman, Julia (DESE)" userId="8a10bd68-848a-4b44-a220-329cd0240b6c" providerId="ADAL" clId="{50B77C39-70BD-4CB8-A5DD-F2A545856F7E}" dt="2022-11-07T19:08:35.388" v="6" actId="33553"/>
        <pc:sldMkLst>
          <pc:docMk/>
          <pc:sldMk cId="0" sldId="262"/>
        </pc:sldMkLst>
        <pc:spChg chg="mod">
          <ac:chgData name="Foodman, Julia (DESE)" userId="8a10bd68-848a-4b44-a220-329cd0240b6c" providerId="ADAL" clId="{50B77C39-70BD-4CB8-A5DD-F2A545856F7E}" dt="2022-11-07T19:08:35.388" v="6" actId="33553"/>
          <ac:spMkLst>
            <pc:docMk/>
            <pc:sldMk cId="0" sldId="262"/>
            <ac:spMk id="137" creationId="{00000000-0000-0000-0000-000000000000}"/>
          </ac:spMkLst>
        </pc:spChg>
      </pc:sldChg>
      <pc:sldChg chg="modSp mod">
        <pc:chgData name="Foodman, Julia (DESE)" userId="8a10bd68-848a-4b44-a220-329cd0240b6c" providerId="ADAL" clId="{50B77C39-70BD-4CB8-A5DD-F2A545856F7E}" dt="2022-11-07T19:08:39.019" v="7" actId="33553"/>
        <pc:sldMkLst>
          <pc:docMk/>
          <pc:sldMk cId="0" sldId="263"/>
        </pc:sldMkLst>
        <pc:spChg chg="mod">
          <ac:chgData name="Foodman, Julia (DESE)" userId="8a10bd68-848a-4b44-a220-329cd0240b6c" providerId="ADAL" clId="{50B77C39-70BD-4CB8-A5DD-F2A545856F7E}" dt="2022-11-07T19:08:39.019" v="7" actId="33553"/>
          <ac:spMkLst>
            <pc:docMk/>
            <pc:sldMk cId="0" sldId="263"/>
            <ac:spMk id="144" creationId="{00000000-0000-0000-0000-000000000000}"/>
          </ac:spMkLst>
        </pc:spChg>
      </pc:sldChg>
      <pc:sldChg chg="modSp mod">
        <pc:chgData name="Foodman, Julia (DESE)" userId="8a10bd68-848a-4b44-a220-329cd0240b6c" providerId="ADAL" clId="{50B77C39-70BD-4CB8-A5DD-F2A545856F7E}" dt="2022-11-07T19:08:42.062" v="8" actId="33553"/>
        <pc:sldMkLst>
          <pc:docMk/>
          <pc:sldMk cId="0" sldId="264"/>
        </pc:sldMkLst>
        <pc:spChg chg="mod">
          <ac:chgData name="Foodman, Julia (DESE)" userId="8a10bd68-848a-4b44-a220-329cd0240b6c" providerId="ADAL" clId="{50B77C39-70BD-4CB8-A5DD-F2A545856F7E}" dt="2022-11-07T19:08:42.062" v="8" actId="33553"/>
          <ac:spMkLst>
            <pc:docMk/>
            <pc:sldMk cId="0" sldId="264"/>
            <ac:spMk id="153" creationId="{00000000-0000-0000-0000-000000000000}"/>
          </ac:spMkLst>
        </pc:spChg>
      </pc:sldChg>
      <pc:sldChg chg="modSp mod">
        <pc:chgData name="Foodman, Julia (DESE)" userId="8a10bd68-848a-4b44-a220-329cd0240b6c" providerId="ADAL" clId="{50B77C39-70BD-4CB8-A5DD-F2A545856F7E}" dt="2022-11-07T19:08:45.041" v="9" actId="33553"/>
        <pc:sldMkLst>
          <pc:docMk/>
          <pc:sldMk cId="0" sldId="265"/>
        </pc:sldMkLst>
        <pc:spChg chg="mod">
          <ac:chgData name="Foodman, Julia (DESE)" userId="8a10bd68-848a-4b44-a220-329cd0240b6c" providerId="ADAL" clId="{50B77C39-70BD-4CB8-A5DD-F2A545856F7E}" dt="2022-11-07T19:08:45.041" v="9" actId="33553"/>
          <ac:spMkLst>
            <pc:docMk/>
            <pc:sldMk cId="0" sldId="265"/>
            <ac:spMk id="16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f5314308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f5314308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f53143084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1f53143084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1f53143084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1f53143084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fb762af2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fb762af2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1fb762af2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1fb762af2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f53143084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f53143084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f5314308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1f5314308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f53143084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f53143084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f5314308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f5314308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1fb762af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1fb762af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619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 descr="picture of three students painting"/>
          <p:cNvSpPr/>
          <p:nvPr/>
        </p:nvSpPr>
        <p:spPr>
          <a:xfrm>
            <a:off x="324975" y="2594625"/>
            <a:ext cx="1983300" cy="1753200"/>
          </a:xfrm>
          <a:prstGeom prst="bevel">
            <a:avLst>
              <a:gd name="adj" fmla="val 12500"/>
            </a:avLst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 descr="student learning in the hallwa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2321" y="2986554"/>
            <a:ext cx="1556700" cy="1791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" name="Google Shape;56;p13" descr="student holding a butterfly"/>
          <p:cNvPicPr preferRelativeResize="0"/>
          <p:nvPr/>
        </p:nvPicPr>
        <p:blipFill rotWithShape="1">
          <a:blip r:embed="rId4">
            <a:alphaModFix/>
          </a:blip>
          <a:srcRect l="19270" t="37315"/>
          <a:stretch/>
        </p:blipFill>
        <p:spPr>
          <a:xfrm>
            <a:off x="4919875" y="2231304"/>
            <a:ext cx="1487400" cy="1294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" name="Google Shape;57;p13"/>
          <p:cNvSpPr txBox="1"/>
          <p:nvPr/>
        </p:nvSpPr>
        <p:spPr>
          <a:xfrm>
            <a:off x="1158300" y="1361775"/>
            <a:ext cx="6827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“A look inside my world as a teacher of English to multilingual students”</a:t>
            </a:r>
            <a:endParaRPr sz="21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051950" y="211250"/>
            <a:ext cx="6827400" cy="8850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5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Marta García - Massachusetts Teacher of the Year 2022</a:t>
            </a:r>
            <a:endParaRPr sz="145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November 15th, 2022</a:t>
            </a:r>
            <a:endParaRPr sz="135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6257275" y="1938950"/>
            <a:ext cx="1282800" cy="7533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619E"/>
                </a:solidFill>
                <a:latin typeface="Chewy"/>
                <a:ea typeface="Chewy"/>
                <a:cs typeface="Chewy"/>
                <a:sym typeface="Chewy"/>
              </a:rPr>
              <a:t>I teach outdoors!</a:t>
            </a:r>
            <a:endParaRPr>
              <a:solidFill>
                <a:srgbClr val="1D619E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60" name="Google Shape;60;p13"/>
          <p:cNvSpPr/>
          <p:nvPr/>
        </p:nvSpPr>
        <p:spPr>
          <a:xfrm flipH="1">
            <a:off x="6257275" y="3461700"/>
            <a:ext cx="1282800" cy="6075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D619E"/>
                </a:solidFill>
                <a:latin typeface="Chewy"/>
                <a:ea typeface="Chewy"/>
                <a:cs typeface="Chewy"/>
                <a:sym typeface="Chewy"/>
              </a:rPr>
              <a:t>In the hallway!</a:t>
            </a:r>
            <a:endParaRPr>
              <a:solidFill>
                <a:srgbClr val="1D619E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pic>
        <p:nvPicPr>
          <p:cNvPr id="61" name="Google Shape;61;p13" descr="three students painti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275" y="2824125"/>
            <a:ext cx="1556700" cy="12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/>
          <p:nvPr/>
        </p:nvSpPr>
        <p:spPr>
          <a:xfrm rot="692403">
            <a:off x="1708559" y="2450926"/>
            <a:ext cx="1772532" cy="52669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1D619E"/>
              </a:solidFill>
              <a:latin typeface="Chewy"/>
              <a:ea typeface="Chewy"/>
              <a:cs typeface="Chewy"/>
              <a:sym typeface="Chew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D619E"/>
                </a:solidFill>
                <a:latin typeface="Chewy"/>
                <a:ea typeface="Chewy"/>
                <a:cs typeface="Chewy"/>
                <a:sym typeface="Chewy"/>
              </a:rPr>
              <a:t> A museum!</a:t>
            </a:r>
            <a:endParaRPr sz="1300">
              <a:solidFill>
                <a:srgbClr val="1D619E"/>
              </a:solidFill>
              <a:latin typeface="Chewy"/>
              <a:ea typeface="Chewy"/>
              <a:cs typeface="Chewy"/>
              <a:sym typeface="Chew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3" descr="science experiment with color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3600" y="3355775"/>
            <a:ext cx="1727100" cy="1294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" name="Google Shape;64;p13"/>
          <p:cNvSpPr>
            <a:spLocks noGrp="1"/>
          </p:cNvSpPr>
          <p:nvPr>
            <p:ph type="title" idx="4294967295"/>
          </p:nvPr>
        </p:nvSpPr>
        <p:spPr>
          <a:xfrm rot="-692403" flipH="1">
            <a:off x="902734" y="4290276"/>
            <a:ext cx="1772532" cy="52669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1D619E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1D619E"/>
                </a:solidFill>
                <a:effectLst/>
                <a:uLnTx/>
                <a:uFillTx/>
                <a:latin typeface="Chewy"/>
                <a:ea typeface="Chewy"/>
                <a:cs typeface="Chewy"/>
                <a:sym typeface="Chewy"/>
              </a:rPr>
              <a:t>A lab!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619E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/>
        </p:nvSpPr>
        <p:spPr>
          <a:xfrm>
            <a:off x="5174450" y="1579550"/>
            <a:ext cx="33147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Marta Garcia</a:t>
            </a:r>
            <a:endParaRPr sz="2000" b="1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e-mail: mgarcia@salemk12.org</a:t>
            </a: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@martagcuasante</a:t>
            </a: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   @marta.garcia2022</a:t>
            </a:r>
            <a:endParaRPr sz="17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164" name="Google Shape;164;p22"/>
          <p:cNvSpPr txBox="1">
            <a:spLocks noGrp="1"/>
          </p:cNvSpPr>
          <p:nvPr>
            <p:ph type="title" idx="4294967295"/>
          </p:nvPr>
        </p:nvSpPr>
        <p:spPr>
          <a:xfrm>
            <a:off x="1685925" y="552450"/>
            <a:ext cx="5448300" cy="585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Thank you!</a:t>
            </a:r>
          </a:p>
        </p:txBody>
      </p:sp>
      <p:pic>
        <p:nvPicPr>
          <p:cNvPr id="165" name="Google Shape;165;p22" descr="twitter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4224" y="2812250"/>
            <a:ext cx="238499" cy="19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 descr="instagram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4225" y="3304000"/>
            <a:ext cx="238500" cy="23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 descr="four students sitting on a rug around some book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2500" y="1461200"/>
            <a:ext cx="4457700" cy="2749157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>
            <a:spLocks noGrp="1"/>
          </p:cNvSpPr>
          <p:nvPr>
            <p:ph type="title" idx="4294967295"/>
          </p:nvPr>
        </p:nvSpPr>
        <p:spPr>
          <a:xfrm>
            <a:off x="795600" y="504250"/>
            <a:ext cx="7384800" cy="683700"/>
          </a:xfrm>
          <a:prstGeom prst="rect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Teaching is ADVOCACY and ACTIVISM</a:t>
            </a:r>
          </a:p>
        </p:txBody>
      </p:sp>
      <p:pic>
        <p:nvPicPr>
          <p:cNvPr id="70" name="Google Shape;70;p14" descr="Marta and another adul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5113" y="1778938"/>
            <a:ext cx="1824900" cy="2740200"/>
          </a:xfrm>
          <a:prstGeom prst="rect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1" name="Google Shape;71;p14"/>
          <p:cNvSpPr txBox="1"/>
          <p:nvPr/>
        </p:nvSpPr>
        <p:spPr>
          <a:xfrm>
            <a:off x="4060912" y="4289225"/>
            <a:ext cx="1653300" cy="523200"/>
          </a:xfrm>
          <a:prstGeom prst="rect">
            <a:avLst/>
          </a:prstGeom>
          <a:solidFill>
            <a:srgbClr val="1D619E"/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“I stand with my immigrant students”</a:t>
            </a:r>
            <a:endParaRPr sz="11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2" name="Google Shape;72;p14" descr="student holding sign about polar bear adoption"/>
          <p:cNvPicPr preferRelativeResize="0"/>
          <p:nvPr/>
        </p:nvPicPr>
        <p:blipFill rotWithShape="1">
          <a:blip r:embed="rId4">
            <a:alphaModFix/>
          </a:blip>
          <a:srcRect l="5908" t="31105"/>
          <a:stretch/>
        </p:blipFill>
        <p:spPr>
          <a:xfrm>
            <a:off x="6388125" y="1778949"/>
            <a:ext cx="2273525" cy="2219625"/>
          </a:xfrm>
          <a:prstGeom prst="rect">
            <a:avLst/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3" name="Google Shape;73;p14"/>
          <p:cNvSpPr txBox="1"/>
          <p:nvPr/>
        </p:nvSpPr>
        <p:spPr>
          <a:xfrm>
            <a:off x="7248647" y="3732300"/>
            <a:ext cx="1653300" cy="492600"/>
          </a:xfrm>
          <a:prstGeom prst="rect">
            <a:avLst/>
          </a:prstGeom>
          <a:solidFill>
            <a:srgbClr val="1D619E"/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As a class, we adopted a polar bear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4" name="Google Shape;74;p14" descr="sign about educator advocacy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7850" y="1187950"/>
            <a:ext cx="1079700" cy="1079700"/>
          </a:xfrm>
          <a:prstGeom prst="rect">
            <a:avLst/>
          </a:prstGeom>
          <a:noFill/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" name="Google Shape;75;p14" descr="social justice standards from teaching toleranc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60000">
            <a:off x="3024663" y="1271500"/>
            <a:ext cx="1072297" cy="792023"/>
          </a:xfrm>
          <a:prstGeom prst="rect">
            <a:avLst/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" name="Google Shape;76;p14" descr="poster of student work 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250" y="2495500"/>
            <a:ext cx="3073727" cy="1871250"/>
          </a:xfrm>
          <a:prstGeom prst="rect">
            <a:avLst/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" name="Google Shape;77;p14"/>
          <p:cNvSpPr txBox="1"/>
          <p:nvPr/>
        </p:nvSpPr>
        <p:spPr>
          <a:xfrm>
            <a:off x="243550" y="4289225"/>
            <a:ext cx="2001000" cy="523200"/>
          </a:xfrm>
          <a:prstGeom prst="rect">
            <a:avLst/>
          </a:prstGeom>
          <a:solidFill>
            <a:srgbClr val="1D619E"/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We learn about young leaders who  inspire us </a:t>
            </a:r>
            <a:endParaRPr sz="11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/>
          <p:nvPr/>
        </p:nvSpPr>
        <p:spPr>
          <a:xfrm>
            <a:off x="790650" y="300875"/>
            <a:ext cx="7562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1D619E"/>
                </a:solidFill>
                <a:latin typeface="Cambria"/>
                <a:ea typeface="Cambria"/>
                <a:cs typeface="Cambria"/>
                <a:sym typeface="Cambria"/>
              </a:rPr>
              <a:t>Structuring My Class To My Students’ Needs</a:t>
            </a:r>
            <a:endParaRPr sz="1900" b="1">
              <a:solidFill>
                <a:srgbClr val="1D619E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2430697" y="3540850"/>
            <a:ext cx="1417500" cy="1262100"/>
          </a:xfrm>
          <a:prstGeom prst="rect">
            <a:avLst/>
          </a:prstGeom>
          <a:solidFill>
            <a:srgbClr val="1D619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Centers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Reading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Vocab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Hands-On activities</a:t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0" y="2764288"/>
            <a:ext cx="89352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1D619E"/>
                </a:solidFill>
                <a:latin typeface="Comfortaa"/>
                <a:ea typeface="Comfortaa"/>
                <a:cs typeface="Comfortaa"/>
                <a:sym typeface="Comfortaa"/>
              </a:rPr>
              <a:t>          Do-Now        →  Centers    →       Read Aloud    →       Group </a:t>
            </a:r>
            <a:endParaRPr sz="1900" b="1">
              <a:solidFill>
                <a:srgbClr val="1D619E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solidFill>
                  <a:srgbClr val="1D619E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				               or Video	             Discussion</a:t>
            </a:r>
            <a:endParaRPr sz="1900" b="1">
              <a:solidFill>
                <a:srgbClr val="1D619E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solidFill>
                  <a:srgbClr val="1D619E"/>
                </a:solidFill>
                <a:latin typeface="Comfortaa"/>
                <a:ea typeface="Comfortaa"/>
                <a:cs typeface="Comfortaa"/>
                <a:sym typeface="Comfortaa"/>
              </a:rPr>
              <a:t>      </a:t>
            </a:r>
            <a:endParaRPr sz="1900" b="1">
              <a:solidFill>
                <a:srgbClr val="1D619E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5" name="Google Shape;85;p15" descr="student with book on lap"/>
          <p:cNvPicPr preferRelativeResize="0"/>
          <p:nvPr/>
        </p:nvPicPr>
        <p:blipFill rotWithShape="1">
          <a:blip r:embed="rId3">
            <a:alphaModFix/>
          </a:blip>
          <a:srcRect l="12448" t="46311" r="8"/>
          <a:stretch/>
        </p:blipFill>
        <p:spPr>
          <a:xfrm>
            <a:off x="291724" y="3594475"/>
            <a:ext cx="1417500" cy="1158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" name="Google Shape;86;p15"/>
          <p:cNvSpPr txBox="1">
            <a:spLocks noGrp="1"/>
          </p:cNvSpPr>
          <p:nvPr>
            <p:ph type="title" idx="4294967295"/>
          </p:nvPr>
        </p:nvSpPr>
        <p:spPr>
          <a:xfrm>
            <a:off x="291722" y="1819675"/>
            <a:ext cx="1417500" cy="831300"/>
          </a:xfrm>
          <a:prstGeom prst="rect">
            <a:avLst/>
          </a:prstGeom>
          <a:solidFill>
            <a:srgbClr val="1D619E"/>
          </a:solidFill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Do-</a:t>
            </a:r>
            <a:r>
              <a:rPr kumimoji="0" lang="en-US" sz="1400" b="0" i="0" u="sng" strike="noStrike" kern="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Nows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Worksheets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Journaling</a:t>
            </a:r>
          </a:p>
        </p:txBody>
      </p:sp>
      <p:sp>
        <p:nvSpPr>
          <p:cNvPr id="87" name="Google Shape;87;p15"/>
          <p:cNvSpPr txBox="1"/>
          <p:nvPr/>
        </p:nvSpPr>
        <p:spPr>
          <a:xfrm>
            <a:off x="4706672" y="1604275"/>
            <a:ext cx="1417500" cy="1046700"/>
          </a:xfrm>
          <a:prstGeom prst="rect">
            <a:avLst/>
          </a:prstGeom>
          <a:solidFill>
            <a:srgbClr val="1D619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Reading or video on current unit or topic</a:t>
            </a:r>
            <a:endParaRPr/>
          </a:p>
        </p:txBody>
      </p:sp>
      <p:sp>
        <p:nvSpPr>
          <p:cNvPr id="88" name="Google Shape;88;p15"/>
          <p:cNvSpPr txBox="1"/>
          <p:nvPr/>
        </p:nvSpPr>
        <p:spPr>
          <a:xfrm>
            <a:off x="6992247" y="3826300"/>
            <a:ext cx="1417500" cy="615600"/>
          </a:xfrm>
          <a:prstGeom prst="rect">
            <a:avLst/>
          </a:prstGeom>
          <a:solidFill>
            <a:srgbClr val="1D619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Whole group debrief</a:t>
            </a:r>
            <a:endParaRPr/>
          </a:p>
        </p:txBody>
      </p:sp>
      <p:sp>
        <p:nvSpPr>
          <p:cNvPr id="89" name="Google Shape;89;p15"/>
          <p:cNvSpPr txBox="1"/>
          <p:nvPr/>
        </p:nvSpPr>
        <p:spPr>
          <a:xfrm>
            <a:off x="1652250" y="850875"/>
            <a:ext cx="5839500" cy="615600"/>
          </a:xfrm>
          <a:prstGeom prst="rect">
            <a:avLst/>
          </a:prstGeom>
          <a:noFill/>
          <a:ln w="9525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D619E"/>
                </a:solidFill>
                <a:latin typeface="Cambria"/>
                <a:ea typeface="Cambria"/>
                <a:cs typeface="Cambria"/>
                <a:sym typeface="Cambria"/>
              </a:rPr>
              <a:t>You have to be open to switch the structures around based on circumstances and emotional needs </a:t>
            </a:r>
            <a:endParaRPr b="1">
              <a:solidFill>
                <a:srgbClr val="1D619E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90" name="Google Shape;90;p15" descr="group of students working at cente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592250" y="1519600"/>
            <a:ext cx="1068300" cy="14244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" name="Google Shape;91;p15" descr="2 students looking at video scree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8085" y="3542725"/>
            <a:ext cx="1684285" cy="1262100"/>
          </a:xfrm>
          <a:prstGeom prst="rect">
            <a:avLst/>
          </a:prstGeom>
          <a:noFill/>
          <a:ln w="2857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" name="Google Shape;92;p15" descr="teacher teaching to group of student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2261" y="1752512"/>
            <a:ext cx="1288800" cy="965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 idx="4294967295"/>
          </p:nvPr>
        </p:nvSpPr>
        <p:spPr>
          <a:xfrm>
            <a:off x="2465700" y="413750"/>
            <a:ext cx="4212600" cy="446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1D619E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A Few of My Favorite Teaching Tools</a:t>
            </a:r>
          </a:p>
        </p:txBody>
      </p:sp>
      <p:pic>
        <p:nvPicPr>
          <p:cNvPr id="98" name="Google Shape;98;p16" descr="sample classroom schedul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920" y="3203375"/>
            <a:ext cx="2971500" cy="1680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9" name="Google Shape;99;p16" descr="student completed graphic organizer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88" y="2965925"/>
            <a:ext cx="1305300" cy="1740393"/>
          </a:xfrm>
          <a:prstGeom prst="rect">
            <a:avLst/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" name="Google Shape;100;p16" descr="collection of book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5411" y="1191450"/>
            <a:ext cx="2239849" cy="1680625"/>
          </a:xfrm>
          <a:prstGeom prst="rect">
            <a:avLst/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p16" descr="chromebook and manipulatives"/>
          <p:cNvPicPr preferRelativeResize="0"/>
          <p:nvPr/>
        </p:nvPicPr>
        <p:blipFill rotWithShape="1">
          <a:blip r:embed="rId6">
            <a:alphaModFix/>
          </a:blip>
          <a:srcRect b="17857"/>
          <a:stretch/>
        </p:blipFill>
        <p:spPr>
          <a:xfrm>
            <a:off x="1408586" y="1097612"/>
            <a:ext cx="1705823" cy="1868325"/>
          </a:xfrm>
          <a:prstGeom prst="rect">
            <a:avLst/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" name="Google Shape;102;p16"/>
          <p:cNvSpPr/>
          <p:nvPr/>
        </p:nvSpPr>
        <p:spPr>
          <a:xfrm>
            <a:off x="305500" y="2426100"/>
            <a:ext cx="1782000" cy="291300"/>
          </a:xfrm>
          <a:prstGeom prst="rect">
            <a:avLst/>
          </a:prstGeom>
          <a:solidFill>
            <a:srgbClr val="1D61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chromebooks/iPads</a:t>
            </a:r>
            <a:endParaRPr sz="11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305500" y="3740350"/>
            <a:ext cx="1208700" cy="369300"/>
          </a:xfrm>
          <a:prstGeom prst="rect">
            <a:avLst/>
          </a:prstGeom>
          <a:solidFill>
            <a:srgbClr val="1D61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visual centers </a:t>
            </a:r>
            <a:r>
              <a:rPr lang="en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4" name="Google Shape;104;p16"/>
          <p:cNvSpPr/>
          <p:nvPr/>
        </p:nvSpPr>
        <p:spPr>
          <a:xfrm>
            <a:off x="5055025" y="1002113"/>
            <a:ext cx="920400" cy="369300"/>
          </a:xfrm>
          <a:prstGeom prst="rect">
            <a:avLst/>
          </a:prstGeom>
          <a:solidFill>
            <a:srgbClr val="1D61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books</a:t>
            </a:r>
            <a:endParaRPr sz="11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4572000" y="4609500"/>
            <a:ext cx="1060500" cy="369300"/>
          </a:xfrm>
          <a:prstGeom prst="rect">
            <a:avLst/>
          </a:prstGeom>
          <a:solidFill>
            <a:srgbClr val="1D61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graphic </a:t>
            </a:r>
            <a:endParaRPr sz="11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organizers</a:t>
            </a:r>
            <a:endParaRPr sz="11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6" name="Google Shape;106;p16" descr="student binder"/>
          <p:cNvPicPr preferRelativeResize="0"/>
          <p:nvPr/>
        </p:nvPicPr>
        <p:blipFill rotWithShape="1">
          <a:blip r:embed="rId7">
            <a:alphaModFix/>
          </a:blip>
          <a:srcRect l="4714" r="3390" b="13299"/>
          <a:stretch/>
        </p:blipFill>
        <p:spPr>
          <a:xfrm>
            <a:off x="6163850" y="2941625"/>
            <a:ext cx="1348200" cy="1966786"/>
          </a:xfrm>
          <a:prstGeom prst="rect">
            <a:avLst/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7" name="Google Shape;107;p16"/>
          <p:cNvSpPr/>
          <p:nvPr/>
        </p:nvSpPr>
        <p:spPr>
          <a:xfrm>
            <a:off x="7069400" y="3031350"/>
            <a:ext cx="920400" cy="369300"/>
          </a:xfrm>
          <a:prstGeom prst="rect">
            <a:avLst/>
          </a:prstGeom>
          <a:solidFill>
            <a:srgbClr val="1D61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binders</a:t>
            </a:r>
            <a:endParaRPr sz="11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08" name="Google Shape;108;p16" descr="arrow pointing right"/>
          <p:cNvCxnSpPr/>
          <p:nvPr/>
        </p:nvCxnSpPr>
        <p:spPr>
          <a:xfrm rot="10800000" flipH="1">
            <a:off x="2087500" y="3479275"/>
            <a:ext cx="348000" cy="65700"/>
          </a:xfrm>
          <a:prstGeom prst="straightConnector1">
            <a:avLst/>
          </a:prstGeom>
          <a:noFill/>
          <a:ln w="9525" cap="flat" cmpd="sng">
            <a:solidFill>
              <a:srgbClr val="1D619E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9" name="Google Shape;109;p16" descr="arrow pointing left"/>
          <p:cNvCxnSpPr/>
          <p:nvPr/>
        </p:nvCxnSpPr>
        <p:spPr>
          <a:xfrm rot="10800000">
            <a:off x="1401125" y="3455725"/>
            <a:ext cx="404100" cy="112800"/>
          </a:xfrm>
          <a:prstGeom prst="straightConnector1">
            <a:avLst/>
          </a:prstGeom>
          <a:noFill/>
          <a:ln w="9525" cap="flat" cmpd="sng">
            <a:solidFill>
              <a:srgbClr val="1D619E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10" name="Google Shape;110;p16" descr="student working on assignment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56250" y="1002101"/>
            <a:ext cx="1348200" cy="1797586"/>
          </a:xfrm>
          <a:prstGeom prst="rect">
            <a:avLst/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1" name="Google Shape;111;p16"/>
          <p:cNvSpPr/>
          <p:nvPr/>
        </p:nvSpPr>
        <p:spPr>
          <a:xfrm>
            <a:off x="7150675" y="860150"/>
            <a:ext cx="920400" cy="369300"/>
          </a:xfrm>
          <a:prstGeom prst="rect">
            <a:avLst/>
          </a:prstGeom>
          <a:solidFill>
            <a:srgbClr val="1D61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in color</a:t>
            </a:r>
            <a:endParaRPr sz="11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7" descr="two students working together"/>
          <p:cNvPicPr preferRelativeResize="0"/>
          <p:nvPr/>
        </p:nvPicPr>
        <p:blipFill rotWithShape="1">
          <a:blip r:embed="rId3">
            <a:alphaModFix/>
          </a:blip>
          <a:srcRect l="18440" t="39109"/>
          <a:stretch/>
        </p:blipFill>
        <p:spPr>
          <a:xfrm>
            <a:off x="541400" y="1509900"/>
            <a:ext cx="4939500" cy="2767200"/>
          </a:xfrm>
          <a:prstGeom prst="rect">
            <a:avLst/>
          </a:prstGeom>
          <a:noFill/>
          <a:ln w="28575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7" name="Google Shape;117;p17"/>
          <p:cNvSpPr/>
          <p:nvPr/>
        </p:nvSpPr>
        <p:spPr>
          <a:xfrm>
            <a:off x="4015800" y="287300"/>
            <a:ext cx="2573400" cy="15756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1D61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“The world is sitting in your classroom.”</a:t>
            </a:r>
            <a:endParaRPr sz="1300"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        -Emily Francis</a:t>
            </a:r>
            <a:endParaRPr sz="12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            @emilyfranESL</a:t>
            </a:r>
            <a:endParaRPr sz="12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8" name="Google Shape;118;p17"/>
          <p:cNvSpPr txBox="1">
            <a:spLocks noGrp="1"/>
          </p:cNvSpPr>
          <p:nvPr>
            <p:ph type="title" idx="4294967295"/>
          </p:nvPr>
        </p:nvSpPr>
        <p:spPr>
          <a:xfrm>
            <a:off x="5681100" y="1863000"/>
            <a:ext cx="2847600" cy="1708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Albania 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🇦🇱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Dominican Republic 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🇩🇴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Guatemala 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🇬🇹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Puerto Rico 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🇵🇷</a:t>
            </a:r>
          </a:p>
        </p:txBody>
      </p:sp>
      <p:pic>
        <p:nvPicPr>
          <p:cNvPr id="119" name="Google Shape;119;p17" descr="twitter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8227" y="1437600"/>
            <a:ext cx="183251" cy="14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 descr="map of north america with arrows on it"/>
          <p:cNvPicPr preferRelativeResize="0"/>
          <p:nvPr/>
        </p:nvPicPr>
        <p:blipFill rotWithShape="1">
          <a:blip r:embed="rId3">
            <a:alphaModFix/>
          </a:blip>
          <a:srcRect l="5560" r="58287" b="38298"/>
          <a:stretch/>
        </p:blipFill>
        <p:spPr>
          <a:xfrm>
            <a:off x="4507675" y="2235200"/>
            <a:ext cx="3213597" cy="24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3305175" y="912750"/>
            <a:ext cx="4851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rgbClr val="1C4587"/>
                </a:solidFill>
                <a:latin typeface="Cambria"/>
                <a:ea typeface="Cambria"/>
                <a:cs typeface="Cambria"/>
                <a:sym typeface="Cambria"/>
              </a:rPr>
              <a:t>“Las mariposas se paraban en mi cabeza y en mis hombros y revoloteaban en mi habitación.” </a:t>
            </a:r>
            <a:endParaRPr sz="1500" b="1">
              <a:solidFill>
                <a:srgbClr val="1C458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>
              <a:solidFill>
                <a:srgbClr val="1C458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i="1">
                <a:solidFill>
                  <a:srgbClr val="1C4587"/>
                </a:solidFill>
                <a:latin typeface="Cambria"/>
                <a:ea typeface="Cambria"/>
                <a:cs typeface="Cambria"/>
                <a:sym typeface="Cambria"/>
              </a:rPr>
              <a:t>Butterflies would stand on my head and on my shoulders and fly free in my bedroom.</a:t>
            </a:r>
            <a:endParaRPr sz="1700" i="1">
              <a:solidFill>
                <a:srgbClr val="1C458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6" name="Google Shape;126;p18" descr="butterfly net"/>
          <p:cNvPicPr preferRelativeResize="0"/>
          <p:nvPr/>
        </p:nvPicPr>
        <p:blipFill rotWithShape="1">
          <a:blip r:embed="rId4">
            <a:alphaModFix/>
          </a:blip>
          <a:srcRect l="5846"/>
          <a:stretch/>
        </p:blipFill>
        <p:spPr>
          <a:xfrm>
            <a:off x="731225" y="1359533"/>
            <a:ext cx="2152425" cy="3034125"/>
          </a:xfrm>
          <a:prstGeom prst="rect">
            <a:avLst/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7" name="Google Shape;127;p18"/>
          <p:cNvSpPr txBox="1">
            <a:spLocks noGrp="1"/>
          </p:cNvSpPr>
          <p:nvPr>
            <p:ph type="title" idx="4294967295"/>
          </p:nvPr>
        </p:nvSpPr>
        <p:spPr>
          <a:xfrm>
            <a:off x="2070600" y="314800"/>
            <a:ext cx="5002800" cy="52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Carlos and His Butterflies</a:t>
            </a:r>
          </a:p>
        </p:txBody>
      </p:sp>
      <p:cxnSp>
        <p:nvCxnSpPr>
          <p:cNvPr id="128" name="Google Shape;128;p18" descr="arrow pointing up on a map"/>
          <p:cNvCxnSpPr/>
          <p:nvPr/>
        </p:nvCxnSpPr>
        <p:spPr>
          <a:xfrm rot="10800000">
            <a:off x="5677025" y="3600450"/>
            <a:ext cx="214200" cy="304800"/>
          </a:xfrm>
          <a:prstGeom prst="straightConnector1">
            <a:avLst/>
          </a:prstGeom>
          <a:noFill/>
          <a:ln w="9525" cap="flat" cmpd="sng">
            <a:solidFill>
              <a:srgbClr val="1D619E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9" name="Google Shape;129;p18" descr="arrow pointing to right on a map"/>
          <p:cNvCxnSpPr/>
          <p:nvPr/>
        </p:nvCxnSpPr>
        <p:spPr>
          <a:xfrm rot="10800000" flipH="1">
            <a:off x="5678825" y="3318338"/>
            <a:ext cx="552300" cy="162000"/>
          </a:xfrm>
          <a:prstGeom prst="straightConnector1">
            <a:avLst/>
          </a:prstGeom>
          <a:noFill/>
          <a:ln w="9525" cap="flat" cmpd="sng">
            <a:solidFill>
              <a:srgbClr val="1D619E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 descr="kitten in a bag"/>
          <p:cNvPicPr preferRelativeResize="0"/>
          <p:nvPr/>
        </p:nvPicPr>
        <p:blipFill rotWithShape="1">
          <a:blip r:embed="rId3">
            <a:alphaModFix/>
          </a:blip>
          <a:srcRect l="3758" r="4337"/>
          <a:stretch/>
        </p:blipFill>
        <p:spPr>
          <a:xfrm>
            <a:off x="825275" y="689600"/>
            <a:ext cx="2911625" cy="3665300"/>
          </a:xfrm>
          <a:prstGeom prst="rect">
            <a:avLst/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5" name="Google Shape;135;p19" descr="map of Brazil and North America"/>
          <p:cNvPicPr preferRelativeResize="0"/>
          <p:nvPr/>
        </p:nvPicPr>
        <p:blipFill rotWithShape="1">
          <a:blip r:embed="rId4">
            <a:alphaModFix/>
          </a:blip>
          <a:srcRect r="55519"/>
          <a:stretch/>
        </p:blipFill>
        <p:spPr>
          <a:xfrm>
            <a:off x="5096568" y="2029775"/>
            <a:ext cx="2560950" cy="25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3804300" y="961600"/>
            <a:ext cx="3954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i="1">
                <a:solidFill>
                  <a:srgbClr val="1D619E"/>
                </a:solidFill>
                <a:latin typeface="Cambria"/>
                <a:ea typeface="Cambria"/>
                <a:cs typeface="Cambria"/>
                <a:sym typeface="Cambria"/>
              </a:rPr>
              <a:t>“I have a new kitten, her name is Bella, and I love her so much!”</a:t>
            </a:r>
            <a:endParaRPr sz="2000" i="1">
              <a:solidFill>
                <a:srgbClr val="1D619E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7" name="Google Shape;137;p19"/>
          <p:cNvSpPr txBox="1">
            <a:spLocks noGrp="1"/>
          </p:cNvSpPr>
          <p:nvPr>
            <p:ph type="title" idx="4294967295"/>
          </p:nvPr>
        </p:nvSpPr>
        <p:spPr>
          <a:xfrm>
            <a:off x="3280350" y="297175"/>
            <a:ext cx="5002800" cy="52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1C4587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Emily: “the cat lady”</a:t>
            </a:r>
          </a:p>
        </p:txBody>
      </p:sp>
      <p:cxnSp>
        <p:nvCxnSpPr>
          <p:cNvPr id="138" name="Google Shape;138;p19" descr="arrow point from Brazil to North America on a map"/>
          <p:cNvCxnSpPr/>
          <p:nvPr/>
        </p:nvCxnSpPr>
        <p:spPr>
          <a:xfrm rot="10800000">
            <a:off x="6685300" y="2677700"/>
            <a:ext cx="341400" cy="670800"/>
          </a:xfrm>
          <a:prstGeom prst="straightConnector1">
            <a:avLst/>
          </a:prstGeom>
          <a:noFill/>
          <a:ln w="9525" cap="flat" cmpd="sng">
            <a:solidFill>
              <a:srgbClr val="1D619E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0" descr="picture of desert with definitions and exampl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122" y="1235425"/>
            <a:ext cx="4232854" cy="2316950"/>
          </a:xfrm>
          <a:prstGeom prst="rect">
            <a:avLst/>
          </a:prstGeom>
          <a:noFill/>
          <a:ln w="19050" cap="flat" cmpd="sng">
            <a:solidFill>
              <a:srgbClr val="1D619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4" name="Google Shape;144;p20"/>
          <p:cNvSpPr txBox="1">
            <a:spLocks noGrp="1"/>
          </p:cNvSpPr>
          <p:nvPr>
            <p:ph type="title" idx="4294967295"/>
          </p:nvPr>
        </p:nvSpPr>
        <p:spPr>
          <a:xfrm>
            <a:off x="4825700" y="188325"/>
            <a:ext cx="3048300" cy="5232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D619E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Alex In The Desert</a:t>
            </a:r>
          </a:p>
        </p:txBody>
      </p:sp>
      <p:sp>
        <p:nvSpPr>
          <p:cNvPr id="145" name="Google Shape;145;p20"/>
          <p:cNvSpPr txBox="1"/>
          <p:nvPr/>
        </p:nvSpPr>
        <p:spPr>
          <a:xfrm>
            <a:off x="3978575" y="3795775"/>
            <a:ext cx="4378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D619E"/>
                </a:solidFill>
                <a:latin typeface="Cambria"/>
                <a:ea typeface="Cambria"/>
                <a:cs typeface="Cambria"/>
                <a:sym typeface="Cambria"/>
              </a:rPr>
              <a:t>“The desert  is really dark and cold at night, and you need to be careful because there are snakes and the migra/border patrol are looking for people crossing to the U.S.”</a:t>
            </a:r>
            <a:endParaRPr sz="1700">
              <a:solidFill>
                <a:srgbClr val="1D619E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6" name="Google Shape;146;p20" descr="map of Guatemala and North America "/>
          <p:cNvPicPr preferRelativeResize="0"/>
          <p:nvPr/>
        </p:nvPicPr>
        <p:blipFill rotWithShape="1">
          <a:blip r:embed="rId4">
            <a:alphaModFix/>
          </a:blip>
          <a:srcRect l="7238" r="64692" b="42045"/>
          <a:stretch/>
        </p:blipFill>
        <p:spPr>
          <a:xfrm>
            <a:off x="5774550" y="954913"/>
            <a:ext cx="2848350" cy="25974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20" descr="arrow pointing from Guatemala to North America"/>
          <p:cNvCxnSpPr/>
          <p:nvPr/>
        </p:nvCxnSpPr>
        <p:spPr>
          <a:xfrm rot="10800000" flipH="1">
            <a:off x="7391300" y="2259900"/>
            <a:ext cx="482700" cy="623700"/>
          </a:xfrm>
          <a:prstGeom prst="straightConnector1">
            <a:avLst/>
          </a:prstGeom>
          <a:noFill/>
          <a:ln w="9525" cap="flat" cmpd="sng">
            <a:solidFill>
              <a:srgbClr val="1D619E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619E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1" descr="student work"/>
          <p:cNvPicPr preferRelativeResize="0"/>
          <p:nvPr/>
        </p:nvPicPr>
        <p:blipFill rotWithShape="1">
          <a:blip r:embed="rId3">
            <a:alphaModFix/>
          </a:blip>
          <a:srcRect t="31670"/>
          <a:stretch/>
        </p:blipFill>
        <p:spPr>
          <a:xfrm>
            <a:off x="512500" y="670975"/>
            <a:ext cx="2253449" cy="1326475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3" name="Google Shape;153;p21"/>
          <p:cNvSpPr txBox="1">
            <a:spLocks noGrp="1"/>
          </p:cNvSpPr>
          <p:nvPr>
            <p:ph type="title" idx="4294967295"/>
          </p:nvPr>
        </p:nvSpPr>
        <p:spPr>
          <a:xfrm>
            <a:off x="2173950" y="248800"/>
            <a:ext cx="4796100" cy="53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They are My “Why”</a:t>
            </a:r>
          </a:p>
        </p:txBody>
      </p:sp>
      <p:pic>
        <p:nvPicPr>
          <p:cNvPr id="154" name="Google Shape;154;p21" descr="map of the world with pictures and string indicating where people are fro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275" y="2279775"/>
            <a:ext cx="2988100" cy="2243075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21" descr="student work example of picture of a plan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9000" y="2484687"/>
            <a:ext cx="2443250" cy="1833244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21" descr="student work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1075" y="413525"/>
            <a:ext cx="1837325" cy="2449775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21" descr="student worki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2100" y="787588"/>
            <a:ext cx="2051080" cy="1599676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21" descr="worksheet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53828" y="2516500"/>
            <a:ext cx="1741386" cy="2321848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cbf261-e971-4a38-83b4-d85e273e70b4">
      <Terms xmlns="http://schemas.microsoft.com/office/infopath/2007/PartnerControls"/>
    </lcf76f155ced4ddcb4097134ff3c332f>
    <TaxCatchAll xmlns="46f7fc10-315f-4884-8231-57a9c90b9c5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9D2FCE26A5CF42B73DB707666E1E83" ma:contentTypeVersion="14" ma:contentTypeDescription="Create a new document." ma:contentTypeScope="" ma:versionID="10ea5311db7e5690f8b8d4294ebdc2e5">
  <xsd:schema xmlns:xsd="http://www.w3.org/2001/XMLSchema" xmlns:xs="http://www.w3.org/2001/XMLSchema" xmlns:p="http://schemas.microsoft.com/office/2006/metadata/properties" xmlns:ns2="67cbf261-e971-4a38-83b4-d85e273e70b4" xmlns:ns3="46f7fc10-315f-4884-8231-57a9c90b9c56" targetNamespace="http://schemas.microsoft.com/office/2006/metadata/properties" ma:root="true" ma:fieldsID="f7fb3c1b8a94c6bf8850ab4510587630" ns2:_="" ns3:_="">
    <xsd:import namespace="67cbf261-e971-4a38-83b4-d85e273e70b4"/>
    <xsd:import namespace="46f7fc10-315f-4884-8231-57a9c90b9c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bf261-e971-4a38-83b4-d85e273e70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f123c60-6d59-4beb-a46f-4c7d903a1f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7fc10-315f-4884-8231-57a9c90b9c5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9dfc3a5-e0cb-420d-bb1c-baaddc6e8637}" ma:internalName="TaxCatchAll" ma:showField="CatchAllData" ma:web="46f7fc10-315f-4884-8231-57a9c90b9c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D6ED5F-F7E5-45AB-A705-821C2746D7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AFCAB6-FB14-4C3B-AFB7-3E3F9AA7DCD4}">
  <ds:schemaRefs>
    <ds:schemaRef ds:uri="http://schemas.microsoft.com/office/2006/documentManagement/types"/>
    <ds:schemaRef ds:uri="http://schemas.microsoft.com/office/infopath/2007/PartnerControls"/>
    <ds:schemaRef ds:uri="46f7fc10-315f-4884-8231-57a9c90b9c56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67cbf261-e971-4a38-83b4-d85e273e70b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CFC5143-A0CC-45BC-8135-AA266E04C915}">
  <ds:schemaRefs>
    <ds:schemaRef ds:uri="46f7fc10-315f-4884-8231-57a9c90b9c56"/>
    <ds:schemaRef ds:uri="67cbf261-e971-4a38-83b4-d85e273e70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314</Words>
  <Application>Microsoft Office PowerPoint</Application>
  <PresentationFormat>On-screen Show (16:9)</PresentationFormat>
  <Paragraphs>61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Chewy</vt:lpstr>
      <vt:lpstr>Comfortaa</vt:lpstr>
      <vt:lpstr>Arial</vt:lpstr>
      <vt:lpstr>Cambria</vt:lpstr>
      <vt:lpstr>Simple Light</vt:lpstr>
      <vt:lpstr>  A lab!</vt:lpstr>
      <vt:lpstr>Teaching is ADVOCACY and ACTIVISM</vt:lpstr>
      <vt:lpstr>Do-Nows Worksheets Journaling</vt:lpstr>
      <vt:lpstr>A Few of My Favorite Teaching Tools</vt:lpstr>
      <vt:lpstr>Albania 🇦🇱  Dominican Republic 🇩🇴  Guatemala 🇬🇹  Puerto Rico 🇵🇷</vt:lpstr>
      <vt:lpstr>Carlos and His Butterflies</vt:lpstr>
      <vt:lpstr>Emily: “the cat lady”</vt:lpstr>
      <vt:lpstr>Alex In The Desert</vt:lpstr>
      <vt:lpstr>They are My “Why”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Marta Garcia Keynote</dc:title>
  <dc:creator>DESE</dc:creator>
  <cp:lastModifiedBy>Zou, Dong (EOE)</cp:lastModifiedBy>
  <cp:revision>2</cp:revision>
  <dcterms:modified xsi:type="dcterms:W3CDTF">2022-11-09T18:34:45Z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tadate">
    <vt:lpwstr>Nov 9 2022 12:00AM</vt:lpwstr>
  </property>
</Properties>
</file>