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jHUc+n+g6TIYGm7bmjjBLbFsCJ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6D7E48-4695-46C4-9FEC-B7DFB9B202CB}" v="4" dt="2022-11-01T19:18:41.8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8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customschemas.google.com/relationships/presentationmetadata" Target="metadata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" name="Google Shape;6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How do you know what you’re doing matters?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`</a:t>
            </a:r>
            <a:endParaRPr/>
          </a:p>
        </p:txBody>
      </p:sp>
      <p:sp>
        <p:nvSpPr>
          <p:cNvPr id="77" name="Google Shape;77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7797f0653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7797f0653c_1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endParaRPr/>
          </a:p>
        </p:txBody>
      </p:sp>
      <p:sp>
        <p:nvSpPr>
          <p:cNvPr id="90" name="Google Shape;90;g17797f0653c_1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7797f0653c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7797f0653c_1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54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</a:pPr>
            <a:r>
              <a:rPr lang="en-US" sz="1400">
                <a:latin typeface="Arial"/>
                <a:ea typeface="Arial"/>
                <a:cs typeface="Arial"/>
                <a:sym typeface="Arial"/>
              </a:rPr>
              <a:t>Going through </a:t>
            </a:r>
            <a:r>
              <a:rPr lang="en-US" sz="1400" b="1">
                <a:latin typeface="Arial"/>
                <a:ea typeface="Arial"/>
                <a:cs typeface="Arial"/>
                <a:sym typeface="Arial"/>
              </a:rPr>
              <a:t>common findings</a:t>
            </a:r>
            <a:r>
              <a:rPr lang="en-US" sz="1400">
                <a:latin typeface="Arial"/>
                <a:ea typeface="Arial"/>
                <a:cs typeface="Arial"/>
                <a:sym typeface="Arial"/>
              </a:rPr>
              <a:t> from other districts (proof that you’re updating procedures, labeling correctly, checklist for rank order, parent involvement evidence, directly addressing red flags in learning experience)</a:t>
            </a:r>
            <a:endParaRPr sz="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g17797f0653c_1_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7ce7528f9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7ce7528f9a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g17ce7528f9a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7ce7528f9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7ce7528f9a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g17ce7528f9a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2874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505838" y="690351"/>
            <a:ext cx="8631677" cy="1928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Arial"/>
              <a:buNone/>
              <a:defRPr sz="6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505838" y="5466944"/>
            <a:ext cx="6770451" cy="1391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647B6"/>
              </a:buClr>
              <a:buSzPts val="2800"/>
              <a:buNone/>
              <a:defRPr sz="2800">
                <a:solidFill>
                  <a:srgbClr val="3647B6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8"/>
          <p:cNvSpPr txBox="1">
            <a:spLocks noGrp="1"/>
          </p:cNvSpPr>
          <p:nvPr>
            <p:ph type="body" idx="1"/>
          </p:nvPr>
        </p:nvSpPr>
        <p:spPr>
          <a:xfrm>
            <a:off x="838200" y="2086984"/>
            <a:ext cx="10515600" cy="4052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042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16112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9"/>
          <p:cNvSpPr txBox="1">
            <a:spLocks noGrp="1"/>
          </p:cNvSpPr>
          <p:nvPr>
            <p:ph type="title"/>
          </p:nvPr>
        </p:nvSpPr>
        <p:spPr>
          <a:xfrm>
            <a:off x="838200" y="730525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647B6"/>
              </a:buClr>
              <a:buSzPts val="6000"/>
              <a:buFont typeface="Arial"/>
              <a:buNone/>
              <a:defRPr sz="6000">
                <a:solidFill>
                  <a:srgbClr val="3647B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body" idx="1"/>
          </p:nvPr>
        </p:nvSpPr>
        <p:spPr>
          <a:xfrm>
            <a:off x="838200" y="3712387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9"/>
          <p:cNvSpPr txBox="1"/>
          <p:nvPr/>
        </p:nvSpPr>
        <p:spPr>
          <a:xfrm>
            <a:off x="11353800" y="6379285"/>
            <a:ext cx="56567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2000" b="1" i="0" u="none" strike="noStrike" cap="none">
                <a:solidFill>
                  <a:srgbClr val="8397E7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2000" b="1" i="0" u="none" strike="noStrike" cap="none">
              <a:solidFill>
                <a:srgbClr val="8397E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0"/>
          <p:cNvSpPr txBox="1">
            <a:spLocks noGrp="1"/>
          </p:cNvSpPr>
          <p:nvPr>
            <p:ph type="body" idx="1"/>
          </p:nvPr>
        </p:nvSpPr>
        <p:spPr>
          <a:xfrm>
            <a:off x="838200" y="2119256"/>
            <a:ext cx="5181600" cy="4057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body" idx="2"/>
          </p:nvPr>
        </p:nvSpPr>
        <p:spPr>
          <a:xfrm>
            <a:off x="6172200" y="2119256"/>
            <a:ext cx="5181600" cy="4057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042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1"/>
          <p:cNvSpPr txBox="1">
            <a:spLocks noGrp="1"/>
          </p:cNvSpPr>
          <p:nvPr>
            <p:ph type="body" idx="1"/>
          </p:nvPr>
        </p:nvSpPr>
        <p:spPr>
          <a:xfrm>
            <a:off x="836612" y="2109863"/>
            <a:ext cx="5157787" cy="675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body" idx="2"/>
          </p:nvPr>
        </p:nvSpPr>
        <p:spPr>
          <a:xfrm>
            <a:off x="839788" y="2861535"/>
            <a:ext cx="5157787" cy="3328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body" idx="3"/>
          </p:nvPr>
        </p:nvSpPr>
        <p:spPr>
          <a:xfrm>
            <a:off x="6172200" y="2109863"/>
            <a:ext cx="5183188" cy="675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body" idx="4"/>
          </p:nvPr>
        </p:nvSpPr>
        <p:spPr>
          <a:xfrm>
            <a:off x="6172200" y="2861535"/>
            <a:ext cx="5183188" cy="3328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042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12"/>
          <p:cNvSpPr txBox="1">
            <a:spLocks noGrp="1"/>
          </p:cNvSpPr>
          <p:nvPr>
            <p:ph type="title"/>
          </p:nvPr>
        </p:nvSpPr>
        <p:spPr>
          <a:xfrm>
            <a:off x="838200" y="2882157"/>
            <a:ext cx="10515600" cy="1093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647B6"/>
              </a:buClr>
              <a:buSzPts val="6000"/>
              <a:buFont typeface="Arial"/>
              <a:buNone/>
              <a:defRPr sz="6000">
                <a:solidFill>
                  <a:srgbClr val="3647B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2"/>
          <p:cNvSpPr txBox="1"/>
          <p:nvPr/>
        </p:nvSpPr>
        <p:spPr>
          <a:xfrm>
            <a:off x="11353800" y="6379285"/>
            <a:ext cx="56567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2000" b="1" i="0" u="none" strike="noStrike" cap="none">
                <a:solidFill>
                  <a:srgbClr val="8397E7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2000" b="1" i="0" u="none" strike="noStrike" cap="none">
              <a:solidFill>
                <a:srgbClr val="8397E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4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13"/>
          <p:cNvSpPr txBox="1"/>
          <p:nvPr/>
        </p:nvSpPr>
        <p:spPr>
          <a:xfrm>
            <a:off x="11353800" y="6379285"/>
            <a:ext cx="56567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2000" b="1" i="0" u="none" strike="noStrike" cap="none">
                <a:solidFill>
                  <a:srgbClr val="8397E7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2000" b="1" i="0" u="none" strike="noStrike" cap="none">
              <a:solidFill>
                <a:srgbClr val="8397E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14"/>
          <p:cNvSpPr txBox="1">
            <a:spLocks noGrp="1"/>
          </p:cNvSpPr>
          <p:nvPr>
            <p:ph type="title"/>
          </p:nvPr>
        </p:nvSpPr>
        <p:spPr>
          <a:xfrm>
            <a:off x="821168" y="99695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body" idx="2"/>
          </p:nvPr>
        </p:nvSpPr>
        <p:spPr>
          <a:xfrm>
            <a:off x="821169" y="2774373"/>
            <a:ext cx="3932237" cy="30866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8" name="Google Shape;48;p14"/>
          <p:cNvSpPr txBox="1"/>
          <p:nvPr/>
        </p:nvSpPr>
        <p:spPr>
          <a:xfrm>
            <a:off x="11353800" y="6379285"/>
            <a:ext cx="56567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2000" b="1" i="0" u="none" strike="noStrike" cap="none">
                <a:solidFill>
                  <a:srgbClr val="8397E7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2000" b="1" i="0" u="none" strike="noStrike" cap="none">
              <a:solidFill>
                <a:srgbClr val="8397E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Picture with Ca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15"/>
          <p:cNvSpPr txBox="1">
            <a:spLocks noGrp="1"/>
          </p:cNvSpPr>
          <p:nvPr>
            <p:ph type="title"/>
          </p:nvPr>
        </p:nvSpPr>
        <p:spPr>
          <a:xfrm>
            <a:off x="821168" y="99695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body" idx="1"/>
          </p:nvPr>
        </p:nvSpPr>
        <p:spPr>
          <a:xfrm>
            <a:off x="821169" y="2774373"/>
            <a:ext cx="3932237" cy="30866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15"/>
          <p:cNvSpPr txBox="1"/>
          <p:nvPr/>
        </p:nvSpPr>
        <p:spPr>
          <a:xfrm>
            <a:off x="11353800" y="6379285"/>
            <a:ext cx="56567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2000" b="1" i="0" u="none" strike="noStrike" cap="none">
                <a:solidFill>
                  <a:srgbClr val="8397E7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2000" b="1" i="0" u="none" strike="noStrike" cap="none">
              <a:solidFill>
                <a:srgbClr val="8397E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6" descr="A blue and white flag&#10;&#10;Description automatically generated with low confidence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838200" y="2089013"/>
            <a:ext cx="10515600" cy="4087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042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6"/>
          <p:cNvSpPr txBox="1"/>
          <p:nvPr/>
        </p:nvSpPr>
        <p:spPr>
          <a:xfrm>
            <a:off x="11353800" y="6379285"/>
            <a:ext cx="56567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2000" b="1" i="0" u="none" strike="noStrike" cap="none">
                <a:solidFill>
                  <a:srgbClr val="8397E7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2000" b="1" i="0" u="none" strike="noStrike" cap="none">
              <a:solidFill>
                <a:srgbClr val="8397E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e.mass.edu/federalgrants/resources/monitorin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jgeiser@billericak12.co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uharel@k12.Somerville.m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"/>
          <p:cNvSpPr txBox="1">
            <a:spLocks noGrp="1"/>
          </p:cNvSpPr>
          <p:nvPr>
            <p:ph type="ctrTitle"/>
          </p:nvPr>
        </p:nvSpPr>
        <p:spPr>
          <a:xfrm>
            <a:off x="505838" y="690351"/>
            <a:ext cx="11589706" cy="1928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Arial"/>
              <a:buNone/>
            </a:pPr>
            <a:r>
              <a:rPr lang="en-US"/>
              <a:t>Program Evaluation</a:t>
            </a:r>
            <a:br>
              <a:rPr lang="en-US"/>
            </a:br>
            <a:r>
              <a:rPr lang="en-US" sz="4400"/>
              <a:t>Title I, Title IIA &amp; Title IVA </a:t>
            </a:r>
            <a:endParaRPr/>
          </a:p>
        </p:txBody>
      </p:sp>
      <p:sp>
        <p:nvSpPr>
          <p:cNvPr id="60" name="Google Shape;60;p1"/>
          <p:cNvSpPr txBox="1">
            <a:spLocks noGrp="1"/>
          </p:cNvSpPr>
          <p:nvPr>
            <p:ph type="subTitle" idx="1"/>
          </p:nvPr>
        </p:nvSpPr>
        <p:spPr>
          <a:xfrm>
            <a:off x="505838" y="5967767"/>
            <a:ext cx="6770451" cy="700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647B6"/>
              </a:buClr>
              <a:buSzPts val="2800"/>
              <a:buNone/>
            </a:pPr>
            <a:r>
              <a:rPr lang="en-US"/>
              <a:t>Fall Federal Grant Conference 2022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042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/>
              <a:t>Agenda</a:t>
            </a:r>
            <a:endParaRPr/>
          </a:p>
        </p:txBody>
      </p:sp>
      <p:sp>
        <p:nvSpPr>
          <p:cNvPr id="66" name="Google Shape;66;p2"/>
          <p:cNvSpPr txBox="1">
            <a:spLocks noGrp="1"/>
          </p:cNvSpPr>
          <p:nvPr>
            <p:ph type="body" idx="1"/>
          </p:nvPr>
        </p:nvSpPr>
        <p:spPr>
          <a:xfrm>
            <a:off x="838200" y="2121708"/>
            <a:ext cx="10515600" cy="4052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5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sz="320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Quick Overview of Title I, Title IIA, and Title IVA Evaluation Requirements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sz="320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Hear from the field: </a:t>
            </a:r>
            <a:r>
              <a:rPr lang="en-US" sz="3200" b="0" i="0">
                <a:solidFill>
                  <a:srgbClr val="000000"/>
                </a:solidFill>
              </a:rPr>
              <a:t>Uri Harel (Somerville) and Jill Geiser (Billerica)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042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dirty="0"/>
              <a:t>Why Do We Evaluate? </a:t>
            </a:r>
            <a:endParaRPr dirty="0"/>
          </a:p>
        </p:txBody>
      </p:sp>
      <p:sp>
        <p:nvSpPr>
          <p:cNvPr id="72" name="Google Shape;72;p3"/>
          <p:cNvSpPr txBox="1">
            <a:spLocks noGrp="1"/>
          </p:cNvSpPr>
          <p:nvPr>
            <p:ph type="body" idx="1"/>
          </p:nvPr>
        </p:nvSpPr>
        <p:spPr>
          <a:xfrm>
            <a:off x="838200" y="2086984"/>
            <a:ext cx="10515600" cy="4052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Reflect on the current year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What was the impact of the funded activity?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Were the intended outcomes achieved?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Were there unintended outcomes?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Did the activity improve student academic achievement? 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What was the activity’s strengths and weaknesses?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Plan for the upcoming year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Do we want to continue the activity?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What changes should we make? </a:t>
            </a:r>
            <a:endParaRPr/>
          </a:p>
          <a:p>
            <a:pPr marL="68580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042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/>
              <a:t>Requirements of Evaluations </a:t>
            </a:r>
            <a:endParaRPr/>
          </a:p>
        </p:txBody>
      </p:sp>
      <p:sp>
        <p:nvSpPr>
          <p:cNvPr id="79" name="Google Shape;79;p4"/>
          <p:cNvSpPr txBox="1">
            <a:spLocks noGrp="1"/>
          </p:cNvSpPr>
          <p:nvPr>
            <p:ph type="body" idx="1"/>
          </p:nvPr>
        </p:nvSpPr>
        <p:spPr>
          <a:xfrm>
            <a:off x="838200" y="2086984"/>
            <a:ext cx="10515600" cy="4052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Summary of the process, findings, and actions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Analysis of the data and any changes made due to that data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Includes strengths and weaknesses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Private School evaluation if the district has participating private schools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Title I Part D if applicable 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 u="sng">
                <a:solidFill>
                  <a:schemeClr val="hlink"/>
                </a:solidFill>
                <a:hlinkClick r:id="rId3"/>
              </a:rPr>
              <a:t>FY23 Monitoring Procedures Document Link 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042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/>
              <a:t>Common Errors </a:t>
            </a:r>
            <a:endParaRPr/>
          </a:p>
        </p:txBody>
      </p:sp>
      <p:sp>
        <p:nvSpPr>
          <p:cNvPr id="85" name="Google Shape;85;p5"/>
          <p:cNvSpPr txBox="1">
            <a:spLocks noGrp="1"/>
          </p:cNvSpPr>
          <p:nvPr>
            <p:ph type="body" idx="1"/>
          </p:nvPr>
        </p:nvSpPr>
        <p:spPr>
          <a:xfrm>
            <a:off x="838200" y="2086984"/>
            <a:ext cx="10515600" cy="4052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No evaluation completed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Raw data with no analysis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Not including private school activities in the evaluation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7797f0653c_1_0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042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General Tips from Jill and Uri</a:t>
            </a:r>
            <a:endParaRPr/>
          </a:p>
        </p:txBody>
      </p:sp>
      <p:sp>
        <p:nvSpPr>
          <p:cNvPr id="92" name="Google Shape;92;g17797f0653c_1_0"/>
          <p:cNvSpPr txBox="1">
            <a:spLocks noGrp="1"/>
          </p:cNvSpPr>
          <p:nvPr>
            <p:ph type="body" idx="1"/>
          </p:nvPr>
        </p:nvSpPr>
        <p:spPr>
          <a:xfrm>
            <a:off x="666575" y="2076409"/>
            <a:ext cx="10515600" cy="4052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457200" lvl="0" indent="-300037" algn="l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US" b="1"/>
              <a:t>Pay attention to correct year</a:t>
            </a:r>
            <a:r>
              <a:rPr lang="en-US"/>
              <a:t> of docs requested (some are this year, some are last year)</a:t>
            </a:r>
            <a:br>
              <a:rPr lang="en-US"/>
            </a:br>
            <a:endParaRPr/>
          </a:p>
          <a:p>
            <a:pPr marL="457200" lvl="0" indent="-300037" algn="l" rtl="0"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en-US" b="1"/>
              <a:t>Parent Engagement</a:t>
            </a:r>
            <a:r>
              <a:rPr lang="en-US"/>
              <a:t>: </a:t>
            </a:r>
            <a:endParaRPr/>
          </a:p>
          <a:p>
            <a:pPr marL="914400" lvl="0" indent="-300037" algn="l" rtl="0">
              <a:spcBef>
                <a:spcPts val="0"/>
              </a:spcBef>
              <a:spcAft>
                <a:spcPts val="0"/>
              </a:spcAft>
              <a:buSzPct val="64285"/>
              <a:buChar char="❖"/>
            </a:pPr>
            <a:r>
              <a:rPr lang="en-US"/>
              <a:t>Start collecting documentation early and sort it into categories, the district/school level policies and documentation of outreach/parent involvement.</a:t>
            </a:r>
            <a:endParaRPr/>
          </a:p>
          <a:p>
            <a:pPr marL="914400" lvl="0" indent="-300037" algn="l" rtl="0">
              <a:spcBef>
                <a:spcPts val="0"/>
              </a:spcBef>
              <a:spcAft>
                <a:spcPts val="0"/>
              </a:spcAft>
              <a:buSzPct val="64285"/>
              <a:buChar char="❖"/>
            </a:pPr>
            <a:r>
              <a:rPr lang="en-US"/>
              <a:t>Then sort your outreach/parent involvement into specific buckets: Right to Know, Parent Activities and Flyers, Compact, Sign-Ins for Meetings (don’t just flood them with stuff)</a:t>
            </a:r>
            <a:endParaRPr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200" lvl="0" indent="-300037" algn="l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US" b="1"/>
              <a:t>End of Year Program Evaluation: </a:t>
            </a:r>
            <a:endParaRPr b="1"/>
          </a:p>
          <a:p>
            <a:pPr marL="914400" lvl="0" indent="-300037" algn="l" rtl="0">
              <a:spcBef>
                <a:spcPts val="0"/>
              </a:spcBef>
              <a:spcAft>
                <a:spcPts val="0"/>
              </a:spcAft>
              <a:buSzPct val="64285"/>
              <a:buChar char="❖"/>
            </a:pPr>
            <a:r>
              <a:rPr lang="en-US"/>
              <a:t>Make sure you have a thoughtful end of year report based on needs assessment, data, and actions, that address</a:t>
            </a:r>
            <a:r>
              <a:rPr lang="en-US" b="1"/>
              <a:t> </a:t>
            </a:r>
            <a:r>
              <a:rPr lang="en-US" i="1"/>
              <a:t>each activity </a:t>
            </a:r>
            <a:r>
              <a:rPr lang="en-US"/>
              <a:t>in your application</a:t>
            </a:r>
            <a:endParaRPr/>
          </a:p>
          <a:p>
            <a:pPr marL="914400" lvl="0" indent="-300037" algn="l" rtl="0">
              <a:spcBef>
                <a:spcPts val="0"/>
              </a:spcBef>
              <a:spcAft>
                <a:spcPts val="0"/>
              </a:spcAft>
              <a:buSzPct val="64285"/>
              <a:buChar char="❖"/>
            </a:pPr>
            <a:r>
              <a:rPr lang="en-US"/>
              <a:t>Know the </a:t>
            </a:r>
            <a:r>
              <a:rPr lang="en-US" i="1"/>
              <a:t>difference </a:t>
            </a:r>
            <a:r>
              <a:rPr lang="en-US"/>
              <a:t>between Program Evaluation Procedure and Evaluation Itself</a:t>
            </a:r>
            <a:br>
              <a:rPr lang="en-US"/>
            </a:br>
            <a:endParaRPr/>
          </a:p>
          <a:p>
            <a:pPr marL="457200" lvl="0" indent="-300037" algn="l" rtl="0"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en-US" b="1"/>
              <a:t>Use Cover Pages for Each Indicator</a:t>
            </a:r>
            <a:br>
              <a:rPr lang="en-US" b="1"/>
            </a:br>
            <a:endParaRPr/>
          </a:p>
          <a:p>
            <a:pPr marL="457200" lvl="0" indent="-300037" algn="l" rtl="0"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en-US" b="1"/>
              <a:t>Private Schools</a:t>
            </a:r>
            <a:r>
              <a:rPr lang="en-US"/>
              <a:t>: Sort documentation from each one on your application (copies of return receipts, responses, offer of consultation) and then your signed consultation forms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7797f0653c_1_6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042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Process Survival Tips from Jill and Uri</a:t>
            </a:r>
            <a:endParaRPr/>
          </a:p>
        </p:txBody>
      </p:sp>
      <p:sp>
        <p:nvSpPr>
          <p:cNvPr id="99" name="Google Shape;99;g17797f0653c_1_6"/>
          <p:cNvSpPr txBox="1">
            <a:spLocks noGrp="1"/>
          </p:cNvSpPr>
          <p:nvPr>
            <p:ph type="body" idx="1"/>
          </p:nvPr>
        </p:nvSpPr>
        <p:spPr>
          <a:xfrm>
            <a:off x="678700" y="1967359"/>
            <a:ext cx="10515600" cy="4052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457200" lvl="0" indent="-308610" algn="l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US" b="1"/>
              <a:t>Team up</a:t>
            </a:r>
            <a:r>
              <a:rPr lang="en-US"/>
              <a:t> with somebody, exchange info</a:t>
            </a:r>
            <a:br>
              <a:rPr lang="en-US"/>
            </a:br>
            <a:endParaRPr/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en-US"/>
              <a:t>Look at </a:t>
            </a:r>
            <a:r>
              <a:rPr lang="en-US" b="1"/>
              <a:t>past findings</a:t>
            </a:r>
            <a:r>
              <a:rPr lang="en-US"/>
              <a:t> together to see where others have gotten tripped up</a:t>
            </a:r>
            <a:br>
              <a:rPr lang="en-US"/>
            </a:br>
            <a:endParaRPr/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en-US" b="1"/>
              <a:t>Make use of DESE exemplars</a:t>
            </a:r>
            <a:r>
              <a:rPr lang="en-US"/>
              <a:t> rather than making up your own stuff</a:t>
            </a:r>
            <a:br>
              <a:rPr lang="en-US"/>
            </a:br>
            <a:endParaRPr/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en-US" b="1"/>
              <a:t>Block out</a:t>
            </a:r>
            <a:r>
              <a:rPr lang="en-US"/>
              <a:t> of times 2 hour at least every other week</a:t>
            </a:r>
            <a:br>
              <a:rPr lang="en-US"/>
            </a:br>
            <a:endParaRPr/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en-US" b="1"/>
              <a:t>Audit </a:t>
            </a:r>
            <a:r>
              <a:rPr lang="en-US"/>
              <a:t>each other and give each other feedback Review each other’s </a:t>
            </a:r>
            <a:r>
              <a:rPr lang="en-US" b="1"/>
              <a:t>need assessment process and program evaluation</a:t>
            </a:r>
            <a:br>
              <a:rPr lang="en-US" b="1"/>
            </a:br>
            <a:endParaRPr b="1"/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SzPct val="64285"/>
              <a:buChar char="•"/>
            </a:pPr>
            <a:r>
              <a:rPr lang="en-US"/>
              <a:t>Be as detailed as possible, </a:t>
            </a:r>
            <a:r>
              <a:rPr lang="en-US" b="1"/>
              <a:t>connecting your submitted evidence to the indicators</a:t>
            </a:r>
            <a:endParaRPr b="1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122" b="1"/>
          </a:p>
          <a:p>
            <a:pPr marL="457200" lvl="0" indent="-308610" algn="l" rtl="0"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lang="en-US" b="1"/>
              <a:t>Organize your information / documents. </a:t>
            </a:r>
            <a:r>
              <a:rPr lang="en-US"/>
              <a:t>Consider</a:t>
            </a:r>
            <a:r>
              <a:rPr lang="en-US" b="1"/>
              <a:t> </a:t>
            </a:r>
            <a:r>
              <a:rPr lang="en-US"/>
              <a:t>including a cover page for documents that are not clearly labeled (e.g. documents showing private school outreach)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7ce7528f9a_0_0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042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Meet Your Neighbor…</a:t>
            </a:r>
            <a:endParaRPr/>
          </a:p>
        </p:txBody>
      </p:sp>
      <p:sp>
        <p:nvSpPr>
          <p:cNvPr id="106" name="Google Shape;106;g17ce7528f9a_0_0"/>
          <p:cNvSpPr txBox="1">
            <a:spLocks noGrp="1"/>
          </p:cNvSpPr>
          <p:nvPr>
            <p:ph type="body" idx="1"/>
          </p:nvPr>
        </p:nvSpPr>
        <p:spPr>
          <a:xfrm>
            <a:off x="678700" y="1967359"/>
            <a:ext cx="10515600" cy="4052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Pair up (or triple up) with someone next to you</a:t>
            </a:r>
            <a:br>
              <a:rPr lang="en-US"/>
            </a:b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Introduce yourself (name, district, role)</a:t>
            </a:r>
            <a:br>
              <a:rPr lang="en-US"/>
            </a:b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Talk about where you are in the process</a:t>
            </a:r>
            <a:br>
              <a:rPr lang="en-US"/>
            </a:b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What are you feeling good about?  What are you worried about?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….and before you go, exchange </a:t>
            </a:r>
            <a:r>
              <a:rPr lang="en-US" b="1"/>
              <a:t>contact information!</a:t>
            </a:r>
            <a:r>
              <a:rPr lang="en-US"/>
              <a:t>!!!!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7ce7528f9a_0_0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042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Reach out to us….</a:t>
            </a:r>
            <a:endParaRPr dirty="0"/>
          </a:p>
        </p:txBody>
      </p:sp>
      <p:sp>
        <p:nvSpPr>
          <p:cNvPr id="106" name="Google Shape;106;g17ce7528f9a_0_0"/>
          <p:cNvSpPr txBox="1">
            <a:spLocks noGrp="1"/>
          </p:cNvSpPr>
          <p:nvPr>
            <p:ph type="body" idx="1"/>
          </p:nvPr>
        </p:nvSpPr>
        <p:spPr>
          <a:xfrm>
            <a:off x="678700" y="1967359"/>
            <a:ext cx="10515600" cy="4052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Jill </a:t>
            </a:r>
            <a:r>
              <a:rPr lang="en-US" dirty="0" err="1"/>
              <a:t>Geiser</a:t>
            </a:r>
            <a:r>
              <a:rPr lang="en-US" dirty="0"/>
              <a:t>, Billerica</a:t>
            </a:r>
            <a:r>
              <a:rPr lang="en-US"/>
              <a:t>, </a:t>
            </a:r>
            <a:r>
              <a:rPr lang="en-US">
                <a:hlinkClick r:id="rId3"/>
              </a:rPr>
              <a:t>jgeiser@billericak12.com</a:t>
            </a:r>
            <a:endParaRPr lang="en-US"/>
          </a:p>
          <a:p>
            <a:pPr marL="114300" lvl="0" indent="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lang="en-US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Uri Harel, Somerville, </a:t>
            </a:r>
            <a:r>
              <a:rPr lang="en-US" dirty="0">
                <a:hlinkClick r:id="rId4"/>
              </a:rPr>
              <a:t>uharel@k12.Somerville.ma.us</a:t>
            </a:r>
            <a:endParaRPr lang="en-US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15603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9D2FCE26A5CF42B73DB707666E1E83" ma:contentTypeVersion="14" ma:contentTypeDescription="Create a new document." ma:contentTypeScope="" ma:versionID="10ea5311db7e5690f8b8d4294ebdc2e5">
  <xsd:schema xmlns:xsd="http://www.w3.org/2001/XMLSchema" xmlns:xs="http://www.w3.org/2001/XMLSchema" xmlns:p="http://schemas.microsoft.com/office/2006/metadata/properties" xmlns:ns2="67cbf261-e971-4a38-83b4-d85e273e70b4" xmlns:ns3="46f7fc10-315f-4884-8231-57a9c90b9c56" targetNamespace="http://schemas.microsoft.com/office/2006/metadata/properties" ma:root="true" ma:fieldsID="f7fb3c1b8a94c6bf8850ab4510587630" ns2:_="" ns3:_="">
    <xsd:import namespace="67cbf261-e971-4a38-83b4-d85e273e70b4"/>
    <xsd:import namespace="46f7fc10-315f-4884-8231-57a9c90b9c5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cbf261-e971-4a38-83b4-d85e273e70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f7fc10-315f-4884-8231-57a9c90b9c5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9dfc3a5-e0cb-420d-bb1c-baaddc6e8637}" ma:internalName="TaxCatchAll" ma:showField="CatchAllData" ma:web="46f7fc10-315f-4884-8231-57a9c90b9c5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7cbf261-e971-4a38-83b4-d85e273e70b4">
      <Terms xmlns="http://schemas.microsoft.com/office/infopath/2007/PartnerControls"/>
    </lcf76f155ced4ddcb4097134ff3c332f>
    <TaxCatchAll xmlns="46f7fc10-315f-4884-8231-57a9c90b9c56" xsi:nil="true"/>
  </documentManagement>
</p:properties>
</file>

<file path=customXml/itemProps1.xml><?xml version="1.0" encoding="utf-8"?>
<ds:datastoreItem xmlns:ds="http://schemas.openxmlformats.org/officeDocument/2006/customXml" ds:itemID="{D989EB5E-E5CF-4A4F-95C0-E6179F2FFA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cbf261-e971-4a38-83b4-d85e273e70b4"/>
    <ds:schemaRef ds:uri="46f7fc10-315f-4884-8231-57a9c90b9c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88A4D8B-0AEB-4392-AAA9-66430DE92F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2EBC419-5224-485C-BA25-145DF93C4C75}">
  <ds:schemaRefs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46f7fc10-315f-4884-8231-57a9c90b9c56"/>
    <ds:schemaRef ds:uri="67cbf261-e971-4a38-83b4-d85e273e70b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597</Words>
  <Application>Microsoft Office PowerPoint</Application>
  <PresentationFormat>Widescreen</PresentationFormat>
  <Paragraphs>70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Program Evaluation Title I, Title IIA &amp; Title IVA </vt:lpstr>
      <vt:lpstr>Agenda</vt:lpstr>
      <vt:lpstr>Why Do We Evaluate? </vt:lpstr>
      <vt:lpstr>Requirements of Evaluations </vt:lpstr>
      <vt:lpstr>Common Errors </vt:lpstr>
      <vt:lpstr>General Tips from Jill and Uri</vt:lpstr>
      <vt:lpstr>Process Survival Tips from Jill and Uri</vt:lpstr>
      <vt:lpstr>Meet Your Neighbor…</vt:lpstr>
      <vt:lpstr>Reach out to us….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Evaluation Title I, Title IIA &amp; Title IVA</dc:title>
  <dc:creator>DESE</dc:creator>
  <cp:lastModifiedBy>Zou, Dong (EOE)</cp:lastModifiedBy>
  <cp:revision>2</cp:revision>
  <dcterms:created xsi:type="dcterms:W3CDTF">2022-10-11T20:32:22Z</dcterms:created>
  <dcterms:modified xsi:type="dcterms:W3CDTF">2022-11-09T18:34:54Z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Nov 9 2022 12:00AM</vt:lpwstr>
  </property>
</Properties>
</file>