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256" r:id="rId5"/>
    <p:sldId id="261" r:id="rId6"/>
    <p:sldId id="267" r:id="rId7"/>
    <p:sldId id="265" r:id="rId8"/>
    <p:sldId id="266" r:id="rId9"/>
    <p:sldId id="260" r:id="rId10"/>
    <p:sldId id="263" r:id="rId11"/>
    <p:sldId id="269" r:id="rId12"/>
    <p:sldId id="270" r:id="rId13"/>
    <p:sldId id="280" r:id="rId14"/>
    <p:sldId id="271" r:id="rId15"/>
    <p:sldId id="287" r:id="rId16"/>
    <p:sldId id="288" r:id="rId17"/>
    <p:sldId id="283" r:id="rId18"/>
    <p:sldId id="272" r:id="rId19"/>
    <p:sldId id="289" r:id="rId20"/>
    <p:sldId id="262" r:id="rId21"/>
    <p:sldId id="264" r:id="rId22"/>
    <p:sldId id="273" r:id="rId23"/>
    <p:sldId id="274" r:id="rId24"/>
    <p:sldId id="275" r:id="rId25"/>
    <p:sldId id="276" r:id="rId26"/>
    <p:sldId id="277" r:id="rId27"/>
    <p:sldId id="278" r:id="rId28"/>
    <p:sldId id="279" r:id="rId29"/>
    <p:sldId id="2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F6F01-B297-4C20-9593-1E334D5011FF}" v="61" dt="2022-11-07T18:22:02.342"/>
    <p1510:client id="{64037B6D-D960-4A5A-8504-F14421A09F34}" v="5" dt="2022-11-07T18:55:40.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6005" autoAdjust="0"/>
  </p:normalViewPr>
  <p:slideViewPr>
    <p:cSldViewPr snapToGrid="0">
      <p:cViewPr varScale="1">
        <p:scale>
          <a:sx n="106" d="100"/>
          <a:sy n="106" d="100"/>
        </p:scale>
        <p:origin x="48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11/9/2022</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federalgrantprograms@mass.gov" TargetMode="External"/><Relationship Id="rId2" Type="http://schemas.openxmlformats.org/officeDocument/2006/relationships/hyperlink" Target="https://www.doe.mass.edu/federalgrants/titlei-a/" TargetMode="External"/><Relationship Id="rId1" Type="http://schemas.openxmlformats.org/officeDocument/2006/relationships/slideLayout" Target="../slideLayouts/slideLayout2.xml"/><Relationship Id="rId5" Type="http://schemas.openxmlformats.org/officeDocument/2006/relationships/hyperlink" Target="mailto:jdunn@arlington.k12.ma.us" TargetMode="External"/><Relationship Id="rId4" Type="http://schemas.openxmlformats.org/officeDocument/2006/relationships/hyperlink" Target="mailto:sfortin@belchertownp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lstStyle/>
          <a:p>
            <a:r>
              <a:rPr lang="en-US" dirty="0"/>
              <a:t>Title I Targeted Assistance Programs</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dirty="0"/>
              <a:t>Federal Grants Conference</a:t>
            </a:r>
          </a:p>
          <a:p>
            <a:r>
              <a:rPr lang="en-US" dirty="0"/>
              <a:t>November 15, 2022</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normAutofit/>
          </a:bodyPr>
          <a:lstStyle/>
          <a:p>
            <a:pPr marL="0" lvl="0" indent="0">
              <a:spcBef>
                <a:spcPts val="1200"/>
              </a:spcBef>
              <a:spcAft>
                <a:spcPts val="1200"/>
              </a:spcAft>
              <a:buClr>
                <a:schemeClr val="dk1"/>
              </a:buClr>
              <a:buSzPct val="61111"/>
              <a:buNone/>
            </a:pPr>
            <a:r>
              <a:rPr lang="en-US" dirty="0"/>
              <a:t>This year’s Professional Development:</a:t>
            </a:r>
          </a:p>
          <a:p>
            <a:pPr>
              <a:spcBef>
                <a:spcPts val="1200"/>
              </a:spcBef>
              <a:spcAft>
                <a:spcPts val="1200"/>
              </a:spcAft>
              <a:buClr>
                <a:schemeClr val="dk1"/>
              </a:buClr>
              <a:buSzPct val="61111"/>
            </a:pPr>
            <a:r>
              <a:rPr lang="en-US" dirty="0"/>
              <a:t>Support of Title I teachers’ role in the implementation of </a:t>
            </a:r>
            <a:r>
              <a:rPr lang="en-US" i="1" dirty="0" err="1"/>
              <a:t>myView</a:t>
            </a:r>
            <a:r>
              <a:rPr lang="en-US" i="1" dirty="0"/>
              <a:t> Literacy!</a:t>
            </a:r>
            <a:r>
              <a:rPr lang="en-US" dirty="0"/>
              <a:t> in classrooms, </a:t>
            </a:r>
          </a:p>
          <a:p>
            <a:pPr>
              <a:spcBef>
                <a:spcPts val="1200"/>
              </a:spcBef>
              <a:spcAft>
                <a:spcPts val="1200"/>
              </a:spcAft>
              <a:buClr>
                <a:schemeClr val="dk1"/>
              </a:buClr>
              <a:buSzPct val="61111"/>
            </a:pPr>
            <a:r>
              <a:rPr lang="en-US" dirty="0"/>
              <a:t>Use of high-quality supplemental/intervention materials in Title I,</a:t>
            </a:r>
          </a:p>
          <a:p>
            <a:pPr>
              <a:spcBef>
                <a:spcPts val="1200"/>
              </a:spcBef>
              <a:spcAft>
                <a:spcPts val="1200"/>
              </a:spcAft>
              <a:buClr>
                <a:schemeClr val="dk1"/>
              </a:buClr>
              <a:buSzPct val="61111"/>
            </a:pPr>
            <a:r>
              <a:rPr lang="en-US" dirty="0"/>
              <a:t>Use and interpretation of assessments aligned to the Science of Reading.</a:t>
            </a:r>
          </a:p>
          <a:p>
            <a:pPr marL="0" indent="0">
              <a:buNone/>
            </a:pPr>
            <a:endParaRPr lang="en-US" dirty="0"/>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Program Logistics</a:t>
            </a:r>
          </a:p>
        </p:txBody>
      </p:sp>
    </p:spTree>
    <p:extLst>
      <p:ext uri="{BB962C8B-B14F-4D97-AF65-F5344CB8AC3E}">
        <p14:creationId xmlns:p14="http://schemas.microsoft.com/office/powerpoint/2010/main" val="353389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normAutofit/>
          </a:bodyPr>
          <a:lstStyle/>
          <a:p>
            <a:pPr marL="0" lvl="0" indent="0" algn="l" rtl="0">
              <a:spcBef>
                <a:spcPts val="0"/>
              </a:spcBef>
              <a:spcAft>
                <a:spcPts val="0"/>
              </a:spcAft>
              <a:buClr>
                <a:schemeClr val="dk1"/>
              </a:buClr>
              <a:buSzPct val="61111"/>
              <a:buFont typeface="Arial"/>
              <a:buNone/>
            </a:pPr>
            <a:r>
              <a:rPr lang="en-US" dirty="0"/>
              <a:t>All students are screened 3 times per year - Fall (before Nov), Winter (Feb), and Spring (May). </a:t>
            </a:r>
          </a:p>
          <a:p>
            <a:pPr lvl="1">
              <a:spcBef>
                <a:spcPts val="0"/>
              </a:spcBef>
              <a:buClr>
                <a:schemeClr val="dk1"/>
              </a:buClr>
              <a:buSzPct val="61111"/>
            </a:pPr>
            <a:endParaRPr lang="en-US" dirty="0"/>
          </a:p>
          <a:p>
            <a:pPr lvl="1">
              <a:spcBef>
                <a:spcPts val="0"/>
              </a:spcBef>
              <a:buClr>
                <a:schemeClr val="dk1"/>
              </a:buClr>
              <a:buSzPct val="61111"/>
            </a:pPr>
            <a:r>
              <a:rPr lang="en-US" dirty="0"/>
              <a:t>STAR Early Literacy is used each time. </a:t>
            </a:r>
          </a:p>
          <a:p>
            <a:pPr lvl="1">
              <a:spcBef>
                <a:spcPts val="0"/>
              </a:spcBef>
              <a:buClr>
                <a:schemeClr val="dk1"/>
              </a:buClr>
              <a:buSzPct val="61111"/>
            </a:pPr>
            <a:r>
              <a:rPr lang="en-US" dirty="0"/>
              <a:t>The QPS is used with 1st grade in the fall. </a:t>
            </a:r>
          </a:p>
          <a:p>
            <a:pPr lvl="1">
              <a:spcBef>
                <a:spcPts val="0"/>
              </a:spcBef>
              <a:buClr>
                <a:schemeClr val="dk1"/>
              </a:buClr>
              <a:buSzPct val="61111"/>
            </a:pPr>
            <a:r>
              <a:rPr lang="en-US" dirty="0"/>
              <a:t>Other assessments include phonogram and high-frequency word lists.</a:t>
            </a:r>
          </a:p>
          <a:p>
            <a:pPr marL="0" lvl="0" indent="0" algn="l" rtl="0">
              <a:spcBef>
                <a:spcPts val="1200"/>
              </a:spcBef>
              <a:spcAft>
                <a:spcPts val="0"/>
              </a:spcAft>
              <a:buClr>
                <a:schemeClr val="dk1"/>
              </a:buClr>
              <a:buSzPct val="61111"/>
              <a:buFont typeface="Arial"/>
              <a:buNone/>
            </a:pPr>
            <a:r>
              <a:rPr lang="en-US" dirty="0"/>
              <a:t>Student selection charts illustrate level of need at each grade level. Cut-off is based on level of need and how many students can be serviced during each block.</a:t>
            </a:r>
          </a:p>
          <a:p>
            <a:pPr marL="0" indent="0">
              <a:buNone/>
            </a:pPr>
            <a:endParaRPr lang="en-US" dirty="0"/>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Student Selection</a:t>
            </a:r>
          </a:p>
        </p:txBody>
      </p:sp>
    </p:spTree>
    <p:extLst>
      <p:ext uri="{BB962C8B-B14F-4D97-AF65-F5344CB8AC3E}">
        <p14:creationId xmlns:p14="http://schemas.microsoft.com/office/powerpoint/2010/main" val="4170477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Student Selection</a:t>
            </a:r>
          </a:p>
        </p:txBody>
      </p:sp>
      <p:pic>
        <p:nvPicPr>
          <p:cNvPr id="6" name="Picture 5" descr="Student selection criteria list and scores for Title I reading program">
            <a:extLst>
              <a:ext uri="{FF2B5EF4-FFF2-40B4-BE49-F238E27FC236}">
                <a16:creationId xmlns:a16="http://schemas.microsoft.com/office/drawing/2014/main" id="{CC485E63-351C-4349-A428-BAE6127C319B}"/>
              </a:ext>
            </a:extLst>
          </p:cNvPr>
          <p:cNvPicPr>
            <a:picLocks noChangeAspect="1"/>
          </p:cNvPicPr>
          <p:nvPr/>
        </p:nvPicPr>
        <p:blipFill rotWithShape="1">
          <a:blip r:embed="rId2"/>
          <a:srcRect t="8226" r="1" b="22121"/>
          <a:stretch/>
        </p:blipFill>
        <p:spPr>
          <a:xfrm>
            <a:off x="196850" y="173518"/>
            <a:ext cx="11798300" cy="6512763"/>
          </a:xfrm>
          <a:prstGeom prst="rect">
            <a:avLst/>
          </a:prstGeom>
        </p:spPr>
      </p:pic>
    </p:spTree>
    <p:extLst>
      <p:ext uri="{BB962C8B-B14F-4D97-AF65-F5344CB8AC3E}">
        <p14:creationId xmlns:p14="http://schemas.microsoft.com/office/powerpoint/2010/main" val="398045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Student Selection</a:t>
            </a:r>
          </a:p>
        </p:txBody>
      </p:sp>
      <p:pic>
        <p:nvPicPr>
          <p:cNvPr id="4" name="Picture 3" descr="teacher recommendations for students needing help in reading">
            <a:extLst>
              <a:ext uri="{FF2B5EF4-FFF2-40B4-BE49-F238E27FC236}">
                <a16:creationId xmlns:a16="http://schemas.microsoft.com/office/drawing/2014/main" id="{E627A2F0-2C25-4C34-9767-82116B5C309F}"/>
              </a:ext>
            </a:extLst>
          </p:cNvPr>
          <p:cNvPicPr>
            <a:picLocks noChangeAspect="1"/>
          </p:cNvPicPr>
          <p:nvPr/>
        </p:nvPicPr>
        <p:blipFill rotWithShape="1">
          <a:blip r:embed="rId2"/>
          <a:srcRect l="1984" r="24196" b="1"/>
          <a:stretch/>
        </p:blipFill>
        <p:spPr>
          <a:xfrm>
            <a:off x="196850" y="173518"/>
            <a:ext cx="11798300" cy="6512763"/>
          </a:xfrm>
          <a:prstGeom prst="rect">
            <a:avLst/>
          </a:prstGeom>
        </p:spPr>
      </p:pic>
    </p:spTree>
    <p:extLst>
      <p:ext uri="{BB962C8B-B14F-4D97-AF65-F5344CB8AC3E}">
        <p14:creationId xmlns:p14="http://schemas.microsoft.com/office/powerpoint/2010/main" val="511180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D2EFAA-F705-492B-95B4-C2C55D5FC53E}"/>
              </a:ext>
            </a:extLst>
          </p:cNvPr>
          <p:cNvSpPr>
            <a:spLocks noGrp="1"/>
          </p:cNvSpPr>
          <p:nvPr>
            <p:ph idx="1"/>
          </p:nvPr>
        </p:nvSpPr>
        <p:spPr/>
        <p:txBody>
          <a:bodyPr/>
          <a:lstStyle/>
          <a:p>
            <a:pPr marL="0" lvl="0" indent="0" algn="l" rtl="0">
              <a:spcBef>
                <a:spcPts val="1200"/>
              </a:spcBef>
              <a:spcAft>
                <a:spcPts val="1200"/>
              </a:spcAft>
              <a:buClr>
                <a:schemeClr val="dk1"/>
              </a:buClr>
              <a:buSzPct val="61111"/>
              <a:buFont typeface="Arial"/>
              <a:buNone/>
            </a:pPr>
            <a:r>
              <a:rPr lang="en-US" dirty="0"/>
              <a:t>Caseloads are larger this year (the level of need have increased) - 30 students per teacher.</a:t>
            </a:r>
          </a:p>
          <a:p>
            <a:pPr marL="0" lvl="0" indent="0" algn="l" rtl="0">
              <a:spcBef>
                <a:spcPts val="1200"/>
              </a:spcBef>
              <a:spcAft>
                <a:spcPts val="1200"/>
              </a:spcAft>
              <a:buClr>
                <a:schemeClr val="dk1"/>
              </a:buClr>
              <a:buSzPct val="61111"/>
              <a:buFont typeface="Arial"/>
              <a:buNone/>
            </a:pPr>
            <a:r>
              <a:rPr lang="en-US" dirty="0"/>
              <a:t>Flexible grouping allows teachers to move students between groups throughout the school year according to individual growth.</a:t>
            </a:r>
          </a:p>
          <a:p>
            <a:pPr marL="0" lvl="0" indent="0" algn="l" rtl="0">
              <a:spcBef>
                <a:spcPts val="1200"/>
              </a:spcBef>
              <a:spcAft>
                <a:spcPts val="1200"/>
              </a:spcAft>
              <a:buClr>
                <a:schemeClr val="dk1"/>
              </a:buClr>
              <a:buSzPct val="61111"/>
              <a:buFont typeface="Arial"/>
              <a:buNone/>
            </a:pPr>
            <a:r>
              <a:rPr lang="en-US" dirty="0"/>
              <a:t>Students who meet benchmarks on assessments discontinue interventions and new students are picked up. </a:t>
            </a:r>
          </a:p>
          <a:p>
            <a:pPr marL="0" indent="0">
              <a:buNone/>
            </a:pPr>
            <a:endParaRPr lang="en-US" dirty="0"/>
          </a:p>
        </p:txBody>
      </p:sp>
      <p:sp>
        <p:nvSpPr>
          <p:cNvPr id="3" name="Title 2">
            <a:extLst>
              <a:ext uri="{FF2B5EF4-FFF2-40B4-BE49-F238E27FC236}">
                <a16:creationId xmlns:a16="http://schemas.microsoft.com/office/drawing/2014/main" id="{63C4910E-C461-4CF5-AE77-7054A270C7DA}"/>
              </a:ext>
            </a:extLst>
          </p:cNvPr>
          <p:cNvSpPr>
            <a:spLocks noGrp="1"/>
          </p:cNvSpPr>
          <p:nvPr>
            <p:ph type="title"/>
          </p:nvPr>
        </p:nvSpPr>
        <p:spPr/>
        <p:txBody>
          <a:bodyPr/>
          <a:lstStyle/>
          <a:p>
            <a:r>
              <a:rPr lang="en-US" dirty="0"/>
              <a:t>Student Selection</a:t>
            </a:r>
          </a:p>
        </p:txBody>
      </p:sp>
    </p:spTree>
    <p:extLst>
      <p:ext uri="{BB962C8B-B14F-4D97-AF65-F5344CB8AC3E}">
        <p14:creationId xmlns:p14="http://schemas.microsoft.com/office/powerpoint/2010/main" val="194124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normAutofit/>
          </a:bodyPr>
          <a:lstStyle/>
          <a:p>
            <a:pPr marL="0" lvl="0" indent="0" algn="l" rtl="0">
              <a:spcBef>
                <a:spcPts val="0"/>
              </a:spcBef>
              <a:spcAft>
                <a:spcPts val="0"/>
              </a:spcAft>
              <a:buClr>
                <a:schemeClr val="dk1"/>
              </a:buClr>
              <a:buSzPts val="1100"/>
              <a:buFont typeface="Arial"/>
              <a:buNone/>
            </a:pPr>
            <a:r>
              <a:rPr lang="en-US" dirty="0"/>
              <a:t>A letter is sent home to inform families that their child is selected to participate in the Title I Reading program and families receive the </a:t>
            </a:r>
            <a:r>
              <a:rPr lang="en-US" i="1" dirty="0"/>
              <a:t>Parent Compact</a:t>
            </a:r>
            <a:r>
              <a:rPr lang="en-US" dirty="0"/>
              <a:t>.</a:t>
            </a:r>
          </a:p>
          <a:p>
            <a:pPr marL="0" lvl="0" indent="0" algn="l" rtl="0">
              <a:spcBef>
                <a:spcPts val="1200"/>
              </a:spcBef>
              <a:spcAft>
                <a:spcPts val="1200"/>
              </a:spcAft>
              <a:buClr>
                <a:schemeClr val="dk1"/>
              </a:buClr>
              <a:buSzPts val="1100"/>
              <a:buFont typeface="Arial"/>
              <a:buNone/>
            </a:pPr>
            <a:r>
              <a:rPr lang="en-US" dirty="0"/>
              <a:t>Teachers communicate with families at meetings, parent-teacher conferences, progress reports, emails, phone calls, </a:t>
            </a:r>
            <a:r>
              <a:rPr lang="en-US" i="1" dirty="0"/>
              <a:t>Literacy Night</a:t>
            </a:r>
            <a:r>
              <a:rPr lang="en-US" dirty="0"/>
              <a:t>, and monthly newsletters (which include tips for reading with their child at home).</a:t>
            </a:r>
          </a:p>
          <a:p>
            <a:pPr marL="0" indent="0">
              <a:buNone/>
            </a:pPr>
            <a:endParaRPr lang="en-US" dirty="0"/>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Family Communications</a:t>
            </a:r>
          </a:p>
        </p:txBody>
      </p:sp>
    </p:spTree>
    <p:extLst>
      <p:ext uri="{BB962C8B-B14F-4D97-AF65-F5344CB8AC3E}">
        <p14:creationId xmlns:p14="http://schemas.microsoft.com/office/powerpoint/2010/main" val="4273614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Family Communications</a:t>
            </a:r>
          </a:p>
        </p:txBody>
      </p:sp>
      <p:pic>
        <p:nvPicPr>
          <p:cNvPr id="5" name="Content Placeholder 3" descr="Flyer sent home to parents with tips to help their child with reading">
            <a:extLst>
              <a:ext uri="{FF2B5EF4-FFF2-40B4-BE49-F238E27FC236}">
                <a16:creationId xmlns:a16="http://schemas.microsoft.com/office/drawing/2014/main" id="{D8AF147D-C034-46F5-8A6E-147ED0A63FD8}"/>
              </a:ext>
            </a:extLst>
          </p:cNvPr>
          <p:cNvPicPr>
            <a:picLocks noGrp="1" noChangeAspect="1"/>
          </p:cNvPicPr>
          <p:nvPr>
            <p:ph idx="1"/>
          </p:nvPr>
        </p:nvPicPr>
        <p:blipFill>
          <a:blip r:embed="rId2"/>
          <a:stretch>
            <a:fillRect/>
          </a:stretch>
        </p:blipFill>
        <p:spPr>
          <a:xfrm>
            <a:off x="838200" y="45474"/>
            <a:ext cx="9358603" cy="6767051"/>
          </a:xfrm>
          <a:prstGeom prst="rect">
            <a:avLst/>
          </a:prstGeom>
        </p:spPr>
      </p:pic>
    </p:spTree>
    <p:extLst>
      <p:ext uri="{BB962C8B-B14F-4D97-AF65-F5344CB8AC3E}">
        <p14:creationId xmlns:p14="http://schemas.microsoft.com/office/powerpoint/2010/main" val="3448662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lstStyle/>
          <a:p>
            <a:r>
              <a:rPr lang="en-US" dirty="0"/>
              <a:t>Arlington Public Schools</a:t>
            </a:r>
          </a:p>
        </p:txBody>
      </p:sp>
    </p:spTree>
    <p:extLst>
      <p:ext uri="{BB962C8B-B14F-4D97-AF65-F5344CB8AC3E}">
        <p14:creationId xmlns:p14="http://schemas.microsoft.com/office/powerpoint/2010/main" val="4171241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normAutofit lnSpcReduction="10000"/>
          </a:bodyPr>
          <a:lstStyle/>
          <a:p>
            <a:pPr marL="0" lvl="0" indent="0" algn="l" rtl="0">
              <a:lnSpc>
                <a:spcPct val="115000"/>
              </a:lnSpc>
              <a:spcBef>
                <a:spcPts val="0"/>
              </a:spcBef>
              <a:spcAft>
                <a:spcPts val="0"/>
              </a:spcAft>
              <a:buSzPts val="1800"/>
              <a:buNone/>
            </a:pPr>
            <a:r>
              <a:rPr lang="en-US" sz="1800" dirty="0">
                <a:solidFill>
                  <a:srgbClr val="222222"/>
                </a:solidFill>
              </a:rPr>
              <a:t>Presenting today:</a:t>
            </a:r>
          </a:p>
          <a:p>
            <a:pPr marL="914400" lvl="0" indent="0" algn="l" rtl="0">
              <a:lnSpc>
                <a:spcPct val="115000"/>
              </a:lnSpc>
              <a:spcBef>
                <a:spcPts val="0"/>
              </a:spcBef>
              <a:spcAft>
                <a:spcPts val="0"/>
              </a:spcAft>
              <a:buSzPts val="1800"/>
              <a:buNone/>
            </a:pPr>
            <a:r>
              <a:rPr lang="en-US" sz="1800" dirty="0">
                <a:solidFill>
                  <a:srgbClr val="222222"/>
                </a:solidFill>
              </a:rPr>
              <a:t>Julie Dunn, Director of Communications, Grants, and Title I</a:t>
            </a:r>
          </a:p>
          <a:p>
            <a:pPr marL="0" lvl="0" indent="0" algn="l" rtl="0">
              <a:lnSpc>
                <a:spcPct val="115000"/>
              </a:lnSpc>
              <a:spcBef>
                <a:spcPts val="0"/>
              </a:spcBef>
              <a:spcAft>
                <a:spcPts val="0"/>
              </a:spcAft>
              <a:buSzPts val="1800"/>
              <a:buNone/>
            </a:pPr>
            <a:r>
              <a:rPr lang="en-US" sz="1800" dirty="0">
                <a:solidFill>
                  <a:srgbClr val="222222"/>
                </a:solidFill>
              </a:rPr>
              <a:t>	</a:t>
            </a:r>
            <a:r>
              <a:rPr lang="en-US" sz="1800" dirty="0" err="1">
                <a:solidFill>
                  <a:srgbClr val="222222"/>
                </a:solidFill>
              </a:rPr>
              <a:t>Sorelle</a:t>
            </a:r>
            <a:r>
              <a:rPr lang="en-US" sz="1800" dirty="0">
                <a:solidFill>
                  <a:srgbClr val="222222"/>
                </a:solidFill>
              </a:rPr>
              <a:t> Cohen, Reading Specialist, Thompson Elementary School</a:t>
            </a:r>
          </a:p>
          <a:p>
            <a:pPr marL="0" lvl="0" indent="0" algn="l" rtl="0">
              <a:lnSpc>
                <a:spcPct val="115000"/>
              </a:lnSpc>
              <a:spcBef>
                <a:spcPts val="0"/>
              </a:spcBef>
              <a:spcAft>
                <a:spcPts val="0"/>
              </a:spcAft>
              <a:buSzPts val="1800"/>
              <a:buNone/>
            </a:pPr>
            <a:r>
              <a:rPr lang="en-US" sz="1800" dirty="0">
                <a:solidFill>
                  <a:srgbClr val="222222"/>
                </a:solidFill>
              </a:rPr>
              <a:t>	Abby Kaminsky, Math Interventionist, Thompson Elementary School</a:t>
            </a:r>
            <a:br>
              <a:rPr lang="en-US" sz="1800" dirty="0">
                <a:solidFill>
                  <a:srgbClr val="222222"/>
                </a:solidFill>
              </a:rPr>
            </a:br>
            <a:endParaRPr lang="en-US" sz="1800" dirty="0">
              <a:solidFill>
                <a:srgbClr val="222222"/>
              </a:solidFill>
            </a:endParaRPr>
          </a:p>
          <a:p>
            <a:pPr marL="457200" lvl="0" indent="-323850" algn="l" rtl="0">
              <a:lnSpc>
                <a:spcPct val="115000"/>
              </a:lnSpc>
              <a:spcBef>
                <a:spcPts val="0"/>
              </a:spcBef>
              <a:spcAft>
                <a:spcPts val="0"/>
              </a:spcAft>
              <a:buClr>
                <a:srgbClr val="222222"/>
              </a:buClr>
              <a:buSzPts val="1500"/>
              <a:buChar char="●"/>
            </a:pPr>
            <a:r>
              <a:rPr lang="en-US" sz="1800" dirty="0">
                <a:solidFill>
                  <a:srgbClr val="222222"/>
                </a:solidFill>
              </a:rPr>
              <a:t>Current APS Enrollment - 5,991 (excluding OOD and services only)</a:t>
            </a:r>
          </a:p>
          <a:p>
            <a:pPr marL="457200" lvl="0" indent="-323850" algn="l" rtl="0">
              <a:lnSpc>
                <a:spcPct val="115000"/>
              </a:lnSpc>
              <a:spcBef>
                <a:spcPts val="0"/>
              </a:spcBef>
              <a:spcAft>
                <a:spcPts val="0"/>
              </a:spcAft>
              <a:buClr>
                <a:srgbClr val="222222"/>
              </a:buClr>
              <a:buSzPts val="1500"/>
              <a:buChar char="●"/>
            </a:pPr>
            <a:r>
              <a:rPr lang="en-US" sz="1800" dirty="0">
                <a:solidFill>
                  <a:srgbClr val="222222"/>
                </a:solidFill>
              </a:rPr>
              <a:t>District-Wide-Low-Income Percentage:  12.2% </a:t>
            </a:r>
          </a:p>
          <a:p>
            <a:pPr marL="457200" lvl="0" indent="-323850" algn="l" rtl="0">
              <a:lnSpc>
                <a:spcPct val="115000"/>
              </a:lnSpc>
              <a:spcBef>
                <a:spcPts val="0"/>
              </a:spcBef>
              <a:spcAft>
                <a:spcPts val="0"/>
              </a:spcAft>
              <a:buClr>
                <a:srgbClr val="222222"/>
              </a:buClr>
              <a:buSzPts val="1500"/>
              <a:buChar char="●"/>
            </a:pPr>
            <a:r>
              <a:rPr lang="en-US" sz="1800" dirty="0">
                <a:solidFill>
                  <a:srgbClr val="222222"/>
                </a:solidFill>
              </a:rPr>
              <a:t>Close-in densely populated suburb</a:t>
            </a:r>
          </a:p>
          <a:p>
            <a:pPr marL="457200" lvl="0" indent="-323850" algn="l" rtl="0">
              <a:lnSpc>
                <a:spcPct val="115000"/>
              </a:lnSpc>
              <a:spcBef>
                <a:spcPts val="0"/>
              </a:spcBef>
              <a:spcAft>
                <a:spcPts val="0"/>
              </a:spcAft>
              <a:buClr>
                <a:srgbClr val="222222"/>
              </a:buClr>
              <a:buSzPts val="1500"/>
              <a:buChar char="●"/>
            </a:pPr>
            <a:r>
              <a:rPr lang="en-US" sz="1800" dirty="0">
                <a:solidFill>
                  <a:srgbClr val="222222"/>
                </a:solidFill>
              </a:rPr>
              <a:t>FY23 Title I allocation - $157,062</a:t>
            </a:r>
          </a:p>
          <a:p>
            <a:pPr marL="457200" lvl="0" indent="-323850" algn="l" rtl="0">
              <a:lnSpc>
                <a:spcPct val="115000"/>
              </a:lnSpc>
              <a:spcBef>
                <a:spcPts val="0"/>
              </a:spcBef>
              <a:spcAft>
                <a:spcPts val="0"/>
              </a:spcAft>
              <a:buClr>
                <a:srgbClr val="222222"/>
              </a:buClr>
              <a:buSzPts val="1500"/>
              <a:buChar char="●"/>
            </a:pPr>
            <a:r>
              <a:rPr lang="en-US" sz="1800" dirty="0">
                <a:solidFill>
                  <a:srgbClr val="222222"/>
                </a:solidFill>
              </a:rPr>
              <a:t>3 Title I elementary schools, out of 7 total elementary schools</a:t>
            </a:r>
          </a:p>
          <a:p>
            <a:pPr marL="914400" lvl="1" indent="-311150" algn="l" rtl="0">
              <a:lnSpc>
                <a:spcPct val="115000"/>
              </a:lnSpc>
              <a:spcBef>
                <a:spcPts val="0"/>
              </a:spcBef>
              <a:spcAft>
                <a:spcPts val="0"/>
              </a:spcAft>
              <a:buClr>
                <a:srgbClr val="222222"/>
              </a:buClr>
              <a:buSzPts val="1300"/>
              <a:buChar char="○"/>
            </a:pPr>
            <a:r>
              <a:rPr lang="en-US" sz="1800" dirty="0">
                <a:solidFill>
                  <a:srgbClr val="222222"/>
                </a:solidFill>
              </a:rPr>
              <a:t>Thompson Elementary</a:t>
            </a:r>
          </a:p>
          <a:p>
            <a:pPr marL="914400" lvl="1" indent="-311150" algn="l" rtl="0">
              <a:lnSpc>
                <a:spcPct val="115000"/>
              </a:lnSpc>
              <a:spcBef>
                <a:spcPts val="0"/>
              </a:spcBef>
              <a:spcAft>
                <a:spcPts val="0"/>
              </a:spcAft>
              <a:buClr>
                <a:srgbClr val="222222"/>
              </a:buClr>
              <a:buSzPts val="1300"/>
              <a:buChar char="○"/>
            </a:pPr>
            <a:r>
              <a:rPr lang="en-US" sz="1800" dirty="0">
                <a:solidFill>
                  <a:srgbClr val="222222"/>
                </a:solidFill>
              </a:rPr>
              <a:t>Peirce Elementary</a:t>
            </a:r>
          </a:p>
          <a:p>
            <a:pPr marL="914400" lvl="1" indent="-311150" algn="l" rtl="0">
              <a:lnSpc>
                <a:spcPct val="115000"/>
              </a:lnSpc>
              <a:spcBef>
                <a:spcPts val="0"/>
              </a:spcBef>
              <a:spcAft>
                <a:spcPts val="0"/>
              </a:spcAft>
              <a:buClr>
                <a:srgbClr val="222222"/>
              </a:buClr>
              <a:buSzPts val="1300"/>
              <a:buChar char="○"/>
            </a:pPr>
            <a:r>
              <a:rPr lang="en-US" sz="1800" dirty="0">
                <a:solidFill>
                  <a:srgbClr val="222222"/>
                </a:solidFill>
              </a:rPr>
              <a:t>Hardy Elementary</a:t>
            </a:r>
          </a:p>
          <a:p>
            <a:endParaRPr lang="en-US" dirty="0"/>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About Arlington</a:t>
            </a:r>
          </a:p>
        </p:txBody>
      </p:sp>
    </p:spTree>
    <p:extLst>
      <p:ext uri="{BB962C8B-B14F-4D97-AF65-F5344CB8AC3E}">
        <p14:creationId xmlns:p14="http://schemas.microsoft.com/office/powerpoint/2010/main" val="4194203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E70FE4-8D09-41F1-8E8A-FD4614D6B9E0}"/>
              </a:ext>
            </a:extLst>
          </p:cNvPr>
          <p:cNvSpPr>
            <a:spLocks noGrp="1"/>
          </p:cNvSpPr>
          <p:nvPr>
            <p:ph type="title"/>
          </p:nvPr>
        </p:nvSpPr>
        <p:spPr/>
        <p:txBody>
          <a:bodyPr/>
          <a:lstStyle/>
          <a:p>
            <a:r>
              <a:rPr lang="en-US" dirty="0"/>
              <a:t>Arlington’s Title I Program</a:t>
            </a:r>
          </a:p>
        </p:txBody>
      </p:sp>
      <p:pic>
        <p:nvPicPr>
          <p:cNvPr id="4" name="Google Shape;66;p2" descr="Empty classroom set up for the summer program">
            <a:extLst>
              <a:ext uri="{FF2B5EF4-FFF2-40B4-BE49-F238E27FC236}">
                <a16:creationId xmlns:a16="http://schemas.microsoft.com/office/drawing/2014/main" id="{FF25387C-39FD-4FB9-8A7B-5BD650BB2EEB}"/>
              </a:ext>
            </a:extLst>
          </p:cNvPr>
          <p:cNvPicPr preferRelativeResize="0">
            <a:picLocks noGrp="1"/>
          </p:cNvPicPr>
          <p:nvPr>
            <p:ph idx="1"/>
          </p:nvPr>
        </p:nvPicPr>
        <p:blipFill rotWithShape="1">
          <a:blip r:embed="rId2">
            <a:alphaModFix/>
          </a:blip>
          <a:srcRect/>
          <a:stretch/>
        </p:blipFill>
        <p:spPr>
          <a:xfrm>
            <a:off x="7691686" y="2115420"/>
            <a:ext cx="4291768" cy="3091847"/>
          </a:xfrm>
          <a:prstGeom prst="rect">
            <a:avLst/>
          </a:prstGeom>
          <a:noFill/>
          <a:ln>
            <a:noFill/>
          </a:ln>
        </p:spPr>
      </p:pic>
      <p:sp>
        <p:nvSpPr>
          <p:cNvPr id="6" name="TextBox 5">
            <a:extLst>
              <a:ext uri="{FF2B5EF4-FFF2-40B4-BE49-F238E27FC236}">
                <a16:creationId xmlns:a16="http://schemas.microsoft.com/office/drawing/2014/main" id="{0805CF6D-EEED-47EB-BA3C-4D4BEBEE0723}"/>
              </a:ext>
            </a:extLst>
          </p:cNvPr>
          <p:cNvSpPr txBox="1"/>
          <p:nvPr/>
        </p:nvSpPr>
        <p:spPr>
          <a:xfrm>
            <a:off x="316524" y="2218717"/>
            <a:ext cx="7183314" cy="3887859"/>
          </a:xfrm>
          <a:prstGeom prst="rect">
            <a:avLst/>
          </a:prstGeom>
          <a:noFill/>
        </p:spPr>
        <p:txBody>
          <a:bodyPr wrap="square">
            <a:spAutoFit/>
          </a:bodyPr>
          <a:lstStyle/>
          <a:p>
            <a:pPr marL="0" lvl="0" indent="0" algn="l" rtl="0">
              <a:lnSpc>
                <a:spcPct val="115000"/>
              </a:lnSpc>
              <a:spcBef>
                <a:spcPts val="0"/>
              </a:spcBef>
              <a:spcAft>
                <a:spcPts val="0"/>
              </a:spcAft>
              <a:buSzPts val="1800"/>
              <a:buNone/>
            </a:pPr>
            <a:r>
              <a:rPr lang="en-US" dirty="0">
                <a:solidFill>
                  <a:srgbClr val="222222"/>
                </a:solidFill>
                <a:latin typeface="Arial" panose="020B0604020202020204" pitchFamily="34" charset="0"/>
                <a:cs typeface="Arial" panose="020B0604020202020204" pitchFamily="34" charset="0"/>
              </a:rPr>
              <a:t>FY23 Title I budget allocation:</a:t>
            </a:r>
          </a:p>
          <a:p>
            <a:pPr marL="457200" lvl="0" indent="-323850" algn="l" rtl="0">
              <a:lnSpc>
                <a:spcPct val="115000"/>
              </a:lnSpc>
              <a:spcBef>
                <a:spcPts val="0"/>
              </a:spcBef>
              <a:spcAft>
                <a:spcPts val="0"/>
              </a:spcAft>
              <a:buClr>
                <a:srgbClr val="222222"/>
              </a:buClr>
              <a:buSzPts val="1500"/>
              <a:buFont typeface="Calibri"/>
              <a:buChar char="●"/>
            </a:pPr>
            <a:r>
              <a:rPr lang="en-US" dirty="0">
                <a:solidFill>
                  <a:srgbClr val="222222"/>
                </a:solidFill>
                <a:latin typeface="Arial" panose="020B0604020202020204" pitchFamily="34" charset="0"/>
                <a:ea typeface="Calibri"/>
                <a:cs typeface="Arial" panose="020B0604020202020204" pitchFamily="34" charset="0"/>
                <a:sym typeface="Calibri"/>
              </a:rPr>
              <a:t>1 part-time Title I math support Tutor at Thompson</a:t>
            </a:r>
          </a:p>
          <a:p>
            <a:pPr marL="457200" lvl="0" indent="-323850" algn="l" rtl="0">
              <a:lnSpc>
                <a:spcPct val="115000"/>
              </a:lnSpc>
              <a:spcBef>
                <a:spcPts val="0"/>
              </a:spcBef>
              <a:spcAft>
                <a:spcPts val="0"/>
              </a:spcAft>
              <a:buClr>
                <a:srgbClr val="222222"/>
              </a:buClr>
              <a:buSzPts val="1500"/>
              <a:buFont typeface="Calibri"/>
              <a:buChar char="●"/>
            </a:pPr>
            <a:r>
              <a:rPr lang="en-US" dirty="0">
                <a:solidFill>
                  <a:srgbClr val="222222"/>
                </a:solidFill>
                <a:latin typeface="Arial" panose="020B0604020202020204" pitchFamily="34" charset="0"/>
                <a:ea typeface="Calibri"/>
                <a:cs typeface="Arial" panose="020B0604020202020204" pitchFamily="34" charset="0"/>
                <a:sym typeface="Calibri"/>
              </a:rPr>
              <a:t>2.5 FTE Title I ELA Tutors across 3 schools</a:t>
            </a:r>
          </a:p>
          <a:p>
            <a:pPr marL="0" lvl="0" indent="0" algn="l" rtl="0">
              <a:lnSpc>
                <a:spcPct val="115000"/>
              </a:lnSpc>
              <a:spcBef>
                <a:spcPts val="0"/>
              </a:spcBef>
              <a:spcAft>
                <a:spcPts val="0"/>
              </a:spcAft>
              <a:buSzPts val="1800"/>
              <a:buNone/>
            </a:pPr>
            <a:endParaRPr lang="en-US" dirty="0">
              <a:solidFill>
                <a:srgbClr val="222222"/>
              </a:solidFill>
              <a:latin typeface="Arial" panose="020B0604020202020204" pitchFamily="34" charset="0"/>
              <a:ea typeface="Calibri"/>
              <a:cs typeface="Arial" panose="020B0604020202020204" pitchFamily="34" charset="0"/>
              <a:sym typeface="Calibri"/>
            </a:endParaRPr>
          </a:p>
          <a:p>
            <a:pPr marL="0" lvl="0" indent="0" algn="l" rtl="0">
              <a:lnSpc>
                <a:spcPct val="115000"/>
              </a:lnSpc>
              <a:spcBef>
                <a:spcPts val="0"/>
              </a:spcBef>
              <a:spcAft>
                <a:spcPts val="0"/>
              </a:spcAft>
              <a:buSzPts val="1800"/>
              <a:buNone/>
            </a:pPr>
            <a:r>
              <a:rPr lang="en-US" dirty="0">
                <a:solidFill>
                  <a:srgbClr val="222222"/>
                </a:solidFill>
                <a:latin typeface="Arial" panose="020B0604020202020204" pitchFamily="34" charset="0"/>
                <a:ea typeface="Calibri"/>
                <a:cs typeface="Arial" panose="020B0604020202020204" pitchFamily="34" charset="0"/>
                <a:sym typeface="Calibri"/>
              </a:rPr>
              <a:t>Funding for summer tutoring by APS teachers - $175/day</a:t>
            </a:r>
          </a:p>
          <a:p>
            <a:pPr marL="0" lvl="0" indent="0" algn="l" rtl="0">
              <a:lnSpc>
                <a:spcPct val="115000"/>
              </a:lnSpc>
              <a:spcBef>
                <a:spcPts val="0"/>
              </a:spcBef>
              <a:spcAft>
                <a:spcPts val="0"/>
              </a:spcAft>
              <a:buSzPts val="1800"/>
              <a:buNone/>
            </a:pPr>
            <a:r>
              <a:rPr lang="en-US" dirty="0">
                <a:solidFill>
                  <a:srgbClr val="222222"/>
                </a:solidFill>
                <a:latin typeface="Arial" panose="020B0604020202020204" pitchFamily="34" charset="0"/>
                <a:ea typeface="Calibri"/>
                <a:cs typeface="Arial" panose="020B0604020202020204" pitchFamily="34" charset="0"/>
                <a:sym typeface="Calibri"/>
              </a:rPr>
              <a:t>Funding for Teaching Assistant - $75/day</a:t>
            </a:r>
          </a:p>
          <a:p>
            <a:pPr marL="0" lvl="0" indent="0" algn="l" rtl="0">
              <a:lnSpc>
                <a:spcPct val="115000"/>
              </a:lnSpc>
              <a:spcBef>
                <a:spcPts val="0"/>
              </a:spcBef>
              <a:spcAft>
                <a:spcPts val="0"/>
              </a:spcAft>
              <a:buSzPts val="1800"/>
              <a:buNone/>
            </a:pPr>
            <a:r>
              <a:rPr lang="en-US" dirty="0">
                <a:solidFill>
                  <a:srgbClr val="222222"/>
                </a:solidFill>
                <a:latin typeface="Arial" panose="020B0604020202020204" pitchFamily="34" charset="0"/>
                <a:ea typeface="Calibri"/>
                <a:cs typeface="Arial" panose="020B0604020202020204" pitchFamily="34" charset="0"/>
                <a:sym typeface="Calibri"/>
              </a:rPr>
              <a:t>Funding for 2 program coordinators/PD for summer program - $7,000 </a:t>
            </a:r>
          </a:p>
          <a:p>
            <a:pPr marL="0" lvl="0" indent="0" algn="l" rtl="0">
              <a:lnSpc>
                <a:spcPct val="115000"/>
              </a:lnSpc>
              <a:spcBef>
                <a:spcPts val="0"/>
              </a:spcBef>
              <a:spcAft>
                <a:spcPts val="0"/>
              </a:spcAft>
              <a:buSzPts val="1800"/>
              <a:buNone/>
            </a:pPr>
            <a:r>
              <a:rPr lang="en-US" dirty="0">
                <a:solidFill>
                  <a:srgbClr val="222222"/>
                </a:solidFill>
                <a:latin typeface="Arial" panose="020B0604020202020204" pitchFamily="34" charset="0"/>
                <a:ea typeface="Calibri"/>
                <a:cs typeface="Arial" panose="020B0604020202020204" pitchFamily="34" charset="0"/>
                <a:sym typeface="Calibri"/>
              </a:rPr>
              <a:t>Stipend for Title I math supervisor (on site) - $1,000</a:t>
            </a:r>
          </a:p>
          <a:p>
            <a:pPr marL="0" lvl="0" indent="0" algn="l" rtl="0">
              <a:lnSpc>
                <a:spcPct val="115000"/>
              </a:lnSpc>
              <a:spcBef>
                <a:spcPts val="0"/>
              </a:spcBef>
              <a:spcAft>
                <a:spcPts val="0"/>
              </a:spcAft>
              <a:buSzPts val="1800"/>
              <a:buNone/>
            </a:pPr>
            <a:r>
              <a:rPr lang="en-US" dirty="0">
                <a:solidFill>
                  <a:srgbClr val="222222"/>
                </a:solidFill>
                <a:latin typeface="Arial" panose="020B0604020202020204" pitchFamily="34" charset="0"/>
                <a:ea typeface="Calibri"/>
                <a:cs typeface="Arial" panose="020B0604020202020204" pitchFamily="34" charset="0"/>
                <a:sym typeface="Calibri"/>
              </a:rPr>
              <a:t>Town Retirement benefits for tutors</a:t>
            </a:r>
          </a:p>
          <a:p>
            <a:pPr marL="0" lvl="0" indent="0" algn="l" rtl="0">
              <a:lnSpc>
                <a:spcPct val="115000"/>
              </a:lnSpc>
              <a:spcBef>
                <a:spcPts val="0"/>
              </a:spcBef>
              <a:spcAft>
                <a:spcPts val="0"/>
              </a:spcAft>
              <a:buSzPts val="1800"/>
              <a:buNone/>
            </a:pPr>
            <a:endParaRPr lang="en-US" dirty="0">
              <a:solidFill>
                <a:srgbClr val="222222"/>
              </a:solidFill>
              <a:latin typeface="Arial" panose="020B0604020202020204" pitchFamily="34" charset="0"/>
              <a:ea typeface="Calibri"/>
              <a:cs typeface="Arial" panose="020B0604020202020204" pitchFamily="34" charset="0"/>
              <a:sym typeface="Calibri"/>
            </a:endParaRPr>
          </a:p>
          <a:p>
            <a:pPr marL="0" lvl="0" indent="0" algn="l" rtl="0">
              <a:lnSpc>
                <a:spcPct val="115000"/>
              </a:lnSpc>
              <a:spcBef>
                <a:spcPts val="0"/>
              </a:spcBef>
              <a:spcAft>
                <a:spcPts val="0"/>
              </a:spcAft>
              <a:buSzPts val="1800"/>
              <a:buNone/>
            </a:pPr>
            <a:r>
              <a:rPr lang="en-US" dirty="0">
                <a:solidFill>
                  <a:srgbClr val="222222"/>
                </a:solidFill>
                <a:latin typeface="Arial" panose="020B0604020202020204" pitchFamily="34" charset="0"/>
                <a:ea typeface="Calibri"/>
                <a:cs typeface="Arial" panose="020B0604020202020204" pitchFamily="34" charset="0"/>
                <a:sym typeface="Calibri"/>
              </a:rPr>
              <a:t>Note: In summer 2022, unspent funds from FY21 were also allocated. </a:t>
            </a:r>
          </a:p>
        </p:txBody>
      </p:sp>
    </p:spTree>
    <p:extLst>
      <p:ext uri="{BB962C8B-B14F-4D97-AF65-F5344CB8AC3E}">
        <p14:creationId xmlns:p14="http://schemas.microsoft.com/office/powerpoint/2010/main" val="212854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pPr marL="0" indent="0">
              <a:buNone/>
            </a:pPr>
            <a:r>
              <a:rPr lang="en-US" dirty="0">
                <a:effectLst/>
                <a:ea typeface="Calibri" panose="020F0502020204030204" pitchFamily="34" charset="0"/>
              </a:rPr>
              <a:t>Targeted Assistance programs specifically serve those students who are failing or most at risk of failing to meet the state academic standards. The school must select those students based on set criteria determined by your district, and those students are considered your “Title I students”. The Title I funds can only serve those students or teachers of those students.</a:t>
            </a:r>
          </a:p>
          <a:p>
            <a:pPr marL="0" indent="0">
              <a:buNone/>
            </a:pPr>
            <a:endParaRPr lang="en-US" dirty="0">
              <a:ea typeface="Calibri" panose="020F0502020204030204" pitchFamily="34" charset="0"/>
            </a:endParaRPr>
          </a:p>
          <a:p>
            <a:pPr marL="0" indent="0">
              <a:buNone/>
            </a:pPr>
            <a:r>
              <a:rPr lang="en-US" dirty="0">
                <a:ea typeface="Calibri" panose="020F0502020204030204" pitchFamily="34" charset="0"/>
              </a:rPr>
              <a:t>Typically, schools below 40% poverty are Targeted Assistance.</a:t>
            </a:r>
            <a:endParaRPr lang="en-US" dirty="0">
              <a:effectLst/>
              <a:ea typeface="Calibri" panose="020F0502020204030204" pitchFamily="34" charset="0"/>
            </a:endParaRP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Targeted Assistance Programs</a:t>
            </a:r>
          </a:p>
        </p:txBody>
      </p:sp>
    </p:spTree>
    <p:extLst>
      <p:ext uri="{BB962C8B-B14F-4D97-AF65-F5344CB8AC3E}">
        <p14:creationId xmlns:p14="http://schemas.microsoft.com/office/powerpoint/2010/main" val="1766890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9025B0-694D-4B78-8E11-213D4D56E60E}"/>
              </a:ext>
            </a:extLst>
          </p:cNvPr>
          <p:cNvSpPr>
            <a:spLocks noGrp="1"/>
          </p:cNvSpPr>
          <p:nvPr>
            <p:ph idx="1"/>
          </p:nvPr>
        </p:nvSpPr>
        <p:spPr>
          <a:xfrm>
            <a:off x="838200" y="2086984"/>
            <a:ext cx="10515600" cy="4234685"/>
          </a:xfrm>
        </p:spPr>
        <p:txBody>
          <a:bodyPr>
            <a:normAutofit fontScale="40000" lnSpcReduction="20000"/>
          </a:bodyPr>
          <a:lstStyle/>
          <a:p>
            <a:pPr marL="0" lvl="0" indent="0" algn="l" rtl="0">
              <a:lnSpc>
                <a:spcPct val="120000"/>
              </a:lnSpc>
              <a:spcBef>
                <a:spcPts val="0"/>
              </a:spcBef>
              <a:spcAft>
                <a:spcPts val="0"/>
              </a:spcAft>
              <a:buClr>
                <a:schemeClr val="dk1"/>
              </a:buClr>
              <a:buSzPts val="1100"/>
              <a:buFont typeface="Arial"/>
              <a:buNone/>
            </a:pPr>
            <a:r>
              <a:rPr lang="en-US" sz="4000" b="1" u="sng" dirty="0">
                <a:solidFill>
                  <a:schemeClr val="dk1"/>
                </a:solidFill>
                <a:ea typeface="Calibri"/>
                <a:sym typeface="Calibri"/>
              </a:rPr>
              <a:t>Program Details</a:t>
            </a:r>
          </a:p>
          <a:p>
            <a:pPr marL="457200" lvl="0" indent="-317500" algn="l" rtl="0">
              <a:lnSpc>
                <a:spcPct val="120000"/>
              </a:lnSpc>
              <a:spcBef>
                <a:spcPts val="0"/>
              </a:spcBef>
              <a:spcAft>
                <a:spcPts val="0"/>
              </a:spcAft>
              <a:buClr>
                <a:schemeClr val="dk1"/>
              </a:buClr>
              <a:buSzPts val="1400"/>
              <a:buFont typeface="Calibri"/>
              <a:buChar char="●"/>
            </a:pPr>
            <a:r>
              <a:rPr lang="en-US" sz="4000" dirty="0">
                <a:solidFill>
                  <a:schemeClr val="dk1"/>
                </a:solidFill>
                <a:ea typeface="Calibri"/>
                <a:sym typeface="Calibri"/>
              </a:rPr>
              <a:t> 5 week program</a:t>
            </a:r>
          </a:p>
          <a:p>
            <a:pPr marL="457200" lvl="0" indent="-317500" algn="l" rtl="0">
              <a:lnSpc>
                <a:spcPct val="120000"/>
              </a:lnSpc>
              <a:spcBef>
                <a:spcPts val="0"/>
              </a:spcBef>
              <a:spcAft>
                <a:spcPts val="0"/>
              </a:spcAft>
              <a:buClr>
                <a:schemeClr val="dk1"/>
              </a:buClr>
              <a:buSzPts val="1400"/>
              <a:buFont typeface="Calibri"/>
              <a:buChar char="●"/>
            </a:pPr>
            <a:r>
              <a:rPr lang="en-US" sz="4000" dirty="0">
                <a:solidFill>
                  <a:schemeClr val="dk1"/>
                </a:solidFill>
                <a:ea typeface="Calibri"/>
                <a:sym typeface="Calibri"/>
              </a:rPr>
              <a:t>15 days in total</a:t>
            </a:r>
          </a:p>
          <a:p>
            <a:pPr marL="457200" lvl="0" indent="-317500" algn="l" rtl="0">
              <a:lnSpc>
                <a:spcPct val="120000"/>
              </a:lnSpc>
              <a:spcBef>
                <a:spcPts val="0"/>
              </a:spcBef>
              <a:spcAft>
                <a:spcPts val="0"/>
              </a:spcAft>
              <a:buClr>
                <a:schemeClr val="dk1"/>
              </a:buClr>
              <a:buSzPts val="1400"/>
              <a:buFont typeface="Calibri"/>
              <a:buChar char="●"/>
            </a:pPr>
            <a:r>
              <a:rPr lang="en-US" sz="4000" dirty="0">
                <a:solidFill>
                  <a:schemeClr val="dk1"/>
                </a:solidFill>
                <a:ea typeface="Calibri"/>
                <a:sym typeface="Calibri"/>
              </a:rPr>
              <a:t>Tuesday, Wednesday, and Thursday mornings</a:t>
            </a:r>
          </a:p>
          <a:p>
            <a:pPr marL="457200" lvl="0" indent="-317500" algn="l" rtl="0">
              <a:lnSpc>
                <a:spcPct val="120000"/>
              </a:lnSpc>
              <a:spcBef>
                <a:spcPts val="0"/>
              </a:spcBef>
              <a:spcAft>
                <a:spcPts val="0"/>
              </a:spcAft>
              <a:buClr>
                <a:schemeClr val="dk1"/>
              </a:buClr>
              <a:buSzPts val="1400"/>
              <a:buFont typeface="Calibri"/>
              <a:buChar char="●"/>
            </a:pPr>
            <a:r>
              <a:rPr lang="en-US" sz="4000" dirty="0">
                <a:solidFill>
                  <a:schemeClr val="dk1"/>
                </a:solidFill>
                <a:ea typeface="Calibri"/>
                <a:sym typeface="Calibri"/>
              </a:rPr>
              <a:t>July 12, 2022 - August 11, 2022</a:t>
            </a:r>
          </a:p>
          <a:p>
            <a:pPr marL="457200" lvl="0" indent="-317500" algn="l" rtl="0">
              <a:lnSpc>
                <a:spcPct val="120000"/>
              </a:lnSpc>
              <a:spcBef>
                <a:spcPts val="0"/>
              </a:spcBef>
              <a:spcAft>
                <a:spcPts val="0"/>
              </a:spcAft>
              <a:buClr>
                <a:schemeClr val="dk1"/>
              </a:buClr>
              <a:buSzPts val="1400"/>
              <a:buFont typeface="Calibri"/>
              <a:buChar char="●"/>
            </a:pPr>
            <a:r>
              <a:rPr lang="en-US" sz="4000" dirty="0">
                <a:solidFill>
                  <a:schemeClr val="dk1"/>
                </a:solidFill>
                <a:ea typeface="Calibri"/>
                <a:sym typeface="Calibri"/>
              </a:rPr>
              <a:t>Staff included a Math and Reading Coordinator, 8 Math Teachers, 8 Reading Teachers and 1 Teaching Assistant for both reading and math</a:t>
            </a:r>
          </a:p>
          <a:p>
            <a:pPr marL="457200" lvl="0" indent="-317500" algn="l" rtl="0">
              <a:lnSpc>
                <a:spcPct val="120000"/>
              </a:lnSpc>
              <a:spcBef>
                <a:spcPts val="0"/>
              </a:spcBef>
              <a:spcAft>
                <a:spcPts val="0"/>
              </a:spcAft>
              <a:buClr>
                <a:schemeClr val="dk1"/>
              </a:buClr>
              <a:buSzPts val="1400"/>
              <a:buFont typeface="Calibri"/>
              <a:buChar char="●"/>
            </a:pPr>
            <a:r>
              <a:rPr lang="en-US" sz="4000" dirty="0">
                <a:solidFill>
                  <a:schemeClr val="dk1"/>
                </a:solidFill>
                <a:ea typeface="Calibri"/>
                <a:sym typeface="Calibri"/>
              </a:rPr>
              <a:t>Most groups had  3-4 students, no more than 5 students in a group</a:t>
            </a:r>
          </a:p>
          <a:p>
            <a:pPr marL="457200" lvl="0" indent="-317500" algn="l" rtl="0">
              <a:lnSpc>
                <a:spcPct val="120000"/>
              </a:lnSpc>
              <a:spcBef>
                <a:spcPts val="0"/>
              </a:spcBef>
              <a:spcAft>
                <a:spcPts val="0"/>
              </a:spcAft>
              <a:buClr>
                <a:schemeClr val="dk1"/>
              </a:buClr>
              <a:buSzPts val="1400"/>
              <a:buFont typeface="Calibri"/>
              <a:buChar char="●"/>
            </a:pPr>
            <a:r>
              <a:rPr lang="en-US" sz="4000" dirty="0">
                <a:solidFill>
                  <a:schemeClr val="dk1"/>
                </a:solidFill>
                <a:ea typeface="Calibri"/>
                <a:sym typeface="Calibri"/>
              </a:rPr>
              <a:t>One hour sessions for reading and one hour sessions for math, some students get both supports</a:t>
            </a:r>
          </a:p>
          <a:p>
            <a:pPr marL="457200" lvl="0" indent="-317500" algn="l" rtl="0">
              <a:lnSpc>
                <a:spcPct val="120000"/>
              </a:lnSpc>
              <a:spcBef>
                <a:spcPts val="0"/>
              </a:spcBef>
              <a:spcAft>
                <a:spcPts val="0"/>
              </a:spcAft>
              <a:buClr>
                <a:schemeClr val="dk1"/>
              </a:buClr>
              <a:buSzPts val="1400"/>
              <a:buFont typeface="Calibri"/>
              <a:buChar char="●"/>
            </a:pPr>
            <a:r>
              <a:rPr lang="en-US" sz="4000" dirty="0">
                <a:solidFill>
                  <a:schemeClr val="dk1"/>
                </a:solidFill>
                <a:ea typeface="Calibri"/>
                <a:sym typeface="Calibri"/>
              </a:rPr>
              <a:t>Ask families to commit to attending at least 12 of the 15 sessions. </a:t>
            </a:r>
          </a:p>
          <a:p>
            <a:pPr marL="0" lvl="0" indent="0" algn="l" rtl="0">
              <a:lnSpc>
                <a:spcPct val="120000"/>
              </a:lnSpc>
              <a:spcBef>
                <a:spcPts val="0"/>
              </a:spcBef>
              <a:spcAft>
                <a:spcPts val="0"/>
              </a:spcAft>
              <a:buClr>
                <a:schemeClr val="dk1"/>
              </a:buClr>
              <a:buSzPts val="1100"/>
              <a:buFont typeface="Arial"/>
              <a:buNone/>
            </a:pPr>
            <a:endParaRPr lang="en-US" sz="4000" dirty="0">
              <a:solidFill>
                <a:schemeClr val="dk1"/>
              </a:solidFill>
              <a:ea typeface="Calibri"/>
              <a:sym typeface="Calibri"/>
            </a:endParaRPr>
          </a:p>
          <a:p>
            <a:pPr marL="0" lvl="0" indent="0" algn="l" rtl="0">
              <a:lnSpc>
                <a:spcPct val="120000"/>
              </a:lnSpc>
              <a:spcBef>
                <a:spcPts val="0"/>
              </a:spcBef>
              <a:spcAft>
                <a:spcPts val="0"/>
              </a:spcAft>
              <a:buClr>
                <a:schemeClr val="dk1"/>
              </a:buClr>
              <a:buSzPts val="1100"/>
              <a:buFont typeface="Arial"/>
              <a:buNone/>
            </a:pPr>
            <a:r>
              <a:rPr lang="en-US" sz="4000" b="1" u="sng" dirty="0">
                <a:solidFill>
                  <a:schemeClr val="dk1"/>
                </a:solidFill>
                <a:ea typeface="Calibri"/>
                <a:sym typeface="Calibri"/>
              </a:rPr>
              <a:t>Program Data</a:t>
            </a:r>
          </a:p>
          <a:p>
            <a:pPr marL="457200" lvl="0" indent="-317500" algn="l" rtl="0">
              <a:lnSpc>
                <a:spcPct val="120000"/>
              </a:lnSpc>
              <a:spcBef>
                <a:spcPts val="0"/>
              </a:spcBef>
              <a:spcAft>
                <a:spcPts val="0"/>
              </a:spcAft>
              <a:buClr>
                <a:schemeClr val="dk1"/>
              </a:buClr>
              <a:buSzPts val="1400"/>
              <a:buFont typeface="Calibri"/>
              <a:buChar char="●"/>
            </a:pPr>
            <a:r>
              <a:rPr lang="en-US" sz="4000" dirty="0">
                <a:solidFill>
                  <a:schemeClr val="dk1"/>
                </a:solidFill>
                <a:ea typeface="Calibri"/>
                <a:sym typeface="Calibri"/>
              </a:rPr>
              <a:t>182 students were invited to math and 52 students attended math (29%).  83% chose in-person and 17% chose remote.</a:t>
            </a:r>
          </a:p>
          <a:p>
            <a:pPr marL="457200" lvl="0" indent="-317500" algn="l" rtl="0">
              <a:lnSpc>
                <a:spcPct val="120000"/>
              </a:lnSpc>
              <a:spcBef>
                <a:spcPts val="0"/>
              </a:spcBef>
              <a:spcAft>
                <a:spcPts val="0"/>
              </a:spcAft>
              <a:buClr>
                <a:schemeClr val="dk1"/>
              </a:buClr>
              <a:buSzPts val="1400"/>
              <a:buFont typeface="Calibri"/>
              <a:buChar char="●"/>
            </a:pPr>
            <a:r>
              <a:rPr lang="en-US" sz="4000" dirty="0">
                <a:solidFill>
                  <a:schemeClr val="dk1"/>
                </a:solidFill>
                <a:ea typeface="Calibri"/>
                <a:sym typeface="Calibri"/>
              </a:rPr>
              <a:t>197 students were invited to reading and 62 students attended reading (31%). 82% chose in-person and 18% chose remote.</a:t>
            </a:r>
          </a:p>
          <a:p>
            <a:endParaRPr lang="en-US" dirty="0"/>
          </a:p>
        </p:txBody>
      </p:sp>
      <p:sp>
        <p:nvSpPr>
          <p:cNvPr id="3" name="Title 2">
            <a:extLst>
              <a:ext uri="{FF2B5EF4-FFF2-40B4-BE49-F238E27FC236}">
                <a16:creationId xmlns:a16="http://schemas.microsoft.com/office/drawing/2014/main" id="{017991A2-8163-40DA-941B-05988040D9D0}"/>
              </a:ext>
            </a:extLst>
          </p:cNvPr>
          <p:cNvSpPr>
            <a:spLocks noGrp="1"/>
          </p:cNvSpPr>
          <p:nvPr>
            <p:ph type="title"/>
          </p:nvPr>
        </p:nvSpPr>
        <p:spPr/>
        <p:txBody>
          <a:bodyPr/>
          <a:lstStyle/>
          <a:p>
            <a:r>
              <a:rPr lang="en-US" dirty="0"/>
              <a:t>Arlington’s Summer Title I Program</a:t>
            </a:r>
          </a:p>
        </p:txBody>
      </p:sp>
    </p:spTree>
    <p:extLst>
      <p:ext uri="{BB962C8B-B14F-4D97-AF65-F5344CB8AC3E}">
        <p14:creationId xmlns:p14="http://schemas.microsoft.com/office/powerpoint/2010/main" val="241177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87772A-8DDD-407A-B951-5A34B105929A}"/>
              </a:ext>
            </a:extLst>
          </p:cNvPr>
          <p:cNvSpPr>
            <a:spLocks noGrp="1"/>
          </p:cNvSpPr>
          <p:nvPr>
            <p:ph idx="1"/>
          </p:nvPr>
        </p:nvSpPr>
        <p:spPr/>
        <p:txBody>
          <a:bodyPr>
            <a:normAutofit fontScale="62500" lnSpcReduction="20000"/>
          </a:bodyPr>
          <a:lstStyle/>
          <a:p>
            <a:pPr marL="0" lvl="0" indent="0" algn="l" rtl="0">
              <a:lnSpc>
                <a:spcPct val="120000"/>
              </a:lnSpc>
              <a:spcBef>
                <a:spcPts val="0"/>
              </a:spcBef>
              <a:spcAft>
                <a:spcPts val="0"/>
              </a:spcAft>
              <a:buSzPts val="688"/>
              <a:buNone/>
            </a:pPr>
            <a:r>
              <a:rPr lang="en-US" sz="2800" b="1" dirty="0">
                <a:solidFill>
                  <a:srgbClr val="222222"/>
                </a:solidFill>
                <a:ea typeface="Calibri"/>
                <a:sym typeface="Calibri"/>
              </a:rPr>
              <a:t>Ja</a:t>
            </a:r>
            <a:r>
              <a:rPr lang="en-US" sz="2800" b="1" dirty="0">
                <a:solidFill>
                  <a:srgbClr val="000000"/>
                </a:solidFill>
                <a:ea typeface="Calibri"/>
                <a:sym typeface="Calibri"/>
              </a:rPr>
              <a:t>nuary</a:t>
            </a:r>
            <a:r>
              <a:rPr lang="en-US" sz="2800" dirty="0">
                <a:solidFill>
                  <a:srgbClr val="000000"/>
                </a:solidFill>
                <a:ea typeface="Calibri"/>
                <a:sym typeface="Calibri"/>
              </a:rPr>
              <a:t>:</a:t>
            </a:r>
          </a:p>
          <a:p>
            <a:pPr marL="457200" lvl="0" indent="0" algn="l" rtl="0">
              <a:lnSpc>
                <a:spcPct val="120000"/>
              </a:lnSpc>
              <a:spcBef>
                <a:spcPts val="0"/>
              </a:spcBef>
              <a:spcAft>
                <a:spcPts val="0"/>
              </a:spcAft>
              <a:buSzPts val="688"/>
              <a:buNone/>
            </a:pPr>
            <a:r>
              <a:rPr lang="en-US" sz="2800" dirty="0">
                <a:solidFill>
                  <a:srgbClr val="000000"/>
                </a:solidFill>
                <a:ea typeface="Calibri"/>
                <a:sym typeface="Calibri"/>
              </a:rPr>
              <a:t>Meet to discuss the past summer, review data and plan for the current summer.  Participants invited include: Dire</a:t>
            </a:r>
            <a:r>
              <a:rPr lang="en-US" sz="2800" dirty="0">
                <a:solidFill>
                  <a:schemeClr val="dk1"/>
                </a:solidFill>
                <a:ea typeface="Calibri"/>
                <a:sym typeface="Calibri"/>
              </a:rPr>
              <a:t>ctor of Communications, Grants and Title 1, Reading and Math Summer Coordinators, Assistant Superintendent, and Principals of Title 1 schools.</a:t>
            </a:r>
          </a:p>
          <a:p>
            <a:pPr marL="0" lvl="0" indent="0" algn="l" rtl="0">
              <a:lnSpc>
                <a:spcPct val="120000"/>
              </a:lnSpc>
              <a:spcBef>
                <a:spcPts val="0"/>
              </a:spcBef>
              <a:spcAft>
                <a:spcPts val="0"/>
              </a:spcAft>
              <a:buSzPts val="688"/>
              <a:buNone/>
            </a:pPr>
            <a:endParaRPr lang="en-US" sz="2800" b="1" dirty="0">
              <a:solidFill>
                <a:schemeClr val="dk1"/>
              </a:solidFill>
              <a:ea typeface="Calibri"/>
              <a:sym typeface="Calibri"/>
            </a:endParaRPr>
          </a:p>
          <a:p>
            <a:pPr marL="0" lvl="0" indent="0" algn="l" rtl="0">
              <a:lnSpc>
                <a:spcPct val="120000"/>
              </a:lnSpc>
              <a:spcBef>
                <a:spcPts val="0"/>
              </a:spcBef>
              <a:spcAft>
                <a:spcPts val="0"/>
              </a:spcAft>
              <a:buSzPts val="688"/>
              <a:buNone/>
            </a:pPr>
            <a:r>
              <a:rPr lang="en-US" sz="2800" b="1" dirty="0">
                <a:solidFill>
                  <a:schemeClr val="dk1"/>
                </a:solidFill>
                <a:ea typeface="Calibri"/>
                <a:sym typeface="Calibri"/>
              </a:rPr>
              <a:t>February</a:t>
            </a:r>
            <a:r>
              <a:rPr lang="en-US" sz="2800" dirty="0">
                <a:solidFill>
                  <a:schemeClr val="dk1"/>
                </a:solidFill>
                <a:ea typeface="Calibri"/>
                <a:sym typeface="Calibri"/>
              </a:rPr>
              <a:t>: </a:t>
            </a:r>
          </a:p>
          <a:p>
            <a:pPr marL="457200" lvl="0" indent="0" algn="l" rtl="0">
              <a:lnSpc>
                <a:spcPct val="120000"/>
              </a:lnSpc>
              <a:spcBef>
                <a:spcPts val="0"/>
              </a:spcBef>
              <a:spcAft>
                <a:spcPts val="0"/>
              </a:spcAft>
              <a:buSzPts val="688"/>
              <a:buNone/>
            </a:pPr>
            <a:r>
              <a:rPr lang="en-US" sz="2800" dirty="0">
                <a:solidFill>
                  <a:schemeClr val="dk1"/>
                </a:solidFill>
                <a:ea typeface="Calibri"/>
                <a:sym typeface="Calibri"/>
              </a:rPr>
              <a:t>Post the summer job description for teachers internally. Then correspond with teachers who previously taught in the program to see if they want to return. Follow up and review resumes of new candidates who expressed interest after job was posted, conduct interviews and officially offer the position to qualified candidates.  						</a:t>
            </a:r>
          </a:p>
          <a:p>
            <a:pPr marL="0" lvl="0" indent="0" algn="l" rtl="0">
              <a:lnSpc>
                <a:spcPct val="120000"/>
              </a:lnSpc>
              <a:spcBef>
                <a:spcPts val="0"/>
              </a:spcBef>
              <a:spcAft>
                <a:spcPts val="0"/>
              </a:spcAft>
              <a:buClr>
                <a:schemeClr val="dk1"/>
              </a:buClr>
              <a:buSzPts val="688"/>
              <a:buFont typeface="Arial"/>
              <a:buNone/>
            </a:pPr>
            <a:endParaRPr lang="en-US" sz="2800" b="1" dirty="0">
              <a:solidFill>
                <a:schemeClr val="dk1"/>
              </a:solidFill>
              <a:ea typeface="Calibri"/>
              <a:sym typeface="Calibri"/>
            </a:endParaRPr>
          </a:p>
          <a:p>
            <a:pPr marL="0" lvl="0" indent="0" algn="l" rtl="0">
              <a:lnSpc>
                <a:spcPct val="120000"/>
              </a:lnSpc>
              <a:spcBef>
                <a:spcPts val="0"/>
              </a:spcBef>
              <a:spcAft>
                <a:spcPts val="0"/>
              </a:spcAft>
              <a:buClr>
                <a:schemeClr val="dk1"/>
              </a:buClr>
              <a:buSzPts val="688"/>
              <a:buFont typeface="Arial"/>
              <a:buNone/>
            </a:pPr>
            <a:r>
              <a:rPr lang="en-US" sz="2800" b="1" dirty="0">
                <a:solidFill>
                  <a:schemeClr val="dk1"/>
                </a:solidFill>
                <a:ea typeface="Calibri"/>
                <a:sym typeface="Calibri"/>
              </a:rPr>
              <a:t>March</a:t>
            </a:r>
            <a:r>
              <a:rPr lang="en-US" sz="2800" dirty="0">
                <a:solidFill>
                  <a:schemeClr val="dk1"/>
                </a:solidFill>
                <a:ea typeface="Calibri"/>
                <a:sym typeface="Calibri"/>
              </a:rPr>
              <a:t>: 						</a:t>
            </a:r>
          </a:p>
          <a:p>
            <a:pPr marL="457200" lvl="0" indent="0" algn="l" rtl="0">
              <a:lnSpc>
                <a:spcPct val="120000"/>
              </a:lnSpc>
              <a:spcBef>
                <a:spcPts val="0"/>
              </a:spcBef>
              <a:spcAft>
                <a:spcPts val="0"/>
              </a:spcAft>
              <a:buClr>
                <a:schemeClr val="dk1"/>
              </a:buClr>
              <a:buSzPts val="688"/>
              <a:buFont typeface="Arial"/>
              <a:buNone/>
            </a:pPr>
            <a:r>
              <a:rPr lang="en-US" sz="2800" dirty="0">
                <a:solidFill>
                  <a:schemeClr val="dk1"/>
                </a:solidFill>
                <a:ea typeface="Calibri"/>
                <a:sym typeface="Calibri"/>
              </a:rPr>
              <a:t>Select students</a:t>
            </a:r>
          </a:p>
          <a:p>
            <a:endParaRPr lang="en-US" dirty="0"/>
          </a:p>
        </p:txBody>
      </p:sp>
      <p:sp>
        <p:nvSpPr>
          <p:cNvPr id="3" name="Title 2">
            <a:extLst>
              <a:ext uri="{FF2B5EF4-FFF2-40B4-BE49-F238E27FC236}">
                <a16:creationId xmlns:a16="http://schemas.microsoft.com/office/drawing/2014/main" id="{1AC232B4-5466-40F6-A1FB-9399D90ED04D}"/>
              </a:ext>
            </a:extLst>
          </p:cNvPr>
          <p:cNvSpPr>
            <a:spLocks noGrp="1"/>
          </p:cNvSpPr>
          <p:nvPr>
            <p:ph type="title"/>
          </p:nvPr>
        </p:nvSpPr>
        <p:spPr/>
        <p:txBody>
          <a:bodyPr/>
          <a:lstStyle/>
          <a:p>
            <a:r>
              <a:rPr lang="en-US" dirty="0"/>
              <a:t>Timeline for Planning Summer Program</a:t>
            </a:r>
          </a:p>
        </p:txBody>
      </p:sp>
      <p:pic>
        <p:nvPicPr>
          <p:cNvPr id="4" name="Google Shape;83;p4" descr="math manipulatives">
            <a:extLst>
              <a:ext uri="{FF2B5EF4-FFF2-40B4-BE49-F238E27FC236}">
                <a16:creationId xmlns:a16="http://schemas.microsoft.com/office/drawing/2014/main" id="{8182658B-84DF-485C-865F-E80E2184BE49}"/>
              </a:ext>
            </a:extLst>
          </p:cNvPr>
          <p:cNvPicPr preferRelativeResize="0"/>
          <p:nvPr/>
        </p:nvPicPr>
        <p:blipFill rotWithShape="1">
          <a:blip r:embed="rId2">
            <a:alphaModFix/>
          </a:blip>
          <a:srcRect/>
          <a:stretch/>
        </p:blipFill>
        <p:spPr>
          <a:xfrm>
            <a:off x="6621907" y="4950693"/>
            <a:ext cx="4192632" cy="1542181"/>
          </a:xfrm>
          <a:prstGeom prst="rect">
            <a:avLst/>
          </a:prstGeom>
          <a:noFill/>
          <a:ln>
            <a:noFill/>
          </a:ln>
        </p:spPr>
      </p:pic>
    </p:spTree>
    <p:extLst>
      <p:ext uri="{BB962C8B-B14F-4D97-AF65-F5344CB8AC3E}">
        <p14:creationId xmlns:p14="http://schemas.microsoft.com/office/powerpoint/2010/main" val="4102614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C03BE8-0A29-4ACE-A434-B4E976D8EF6B}"/>
              </a:ext>
            </a:extLst>
          </p:cNvPr>
          <p:cNvSpPr>
            <a:spLocks noGrp="1"/>
          </p:cNvSpPr>
          <p:nvPr>
            <p:ph idx="1"/>
          </p:nvPr>
        </p:nvSpPr>
        <p:spPr/>
        <p:txBody>
          <a:bodyPr>
            <a:normAutofit fontScale="55000" lnSpcReduction="20000"/>
          </a:bodyPr>
          <a:lstStyle/>
          <a:p>
            <a:pPr marL="0" lvl="0" indent="0" algn="l" rtl="0">
              <a:lnSpc>
                <a:spcPct val="115000"/>
              </a:lnSpc>
              <a:spcBef>
                <a:spcPts val="0"/>
              </a:spcBef>
              <a:spcAft>
                <a:spcPts val="0"/>
              </a:spcAft>
              <a:buClr>
                <a:schemeClr val="dk1"/>
              </a:buClr>
              <a:buSzPts val="275"/>
              <a:buFont typeface="Arial"/>
              <a:buNone/>
            </a:pPr>
            <a:r>
              <a:rPr lang="en-US" sz="2900" dirty="0">
                <a:solidFill>
                  <a:srgbClr val="222222"/>
                </a:solidFill>
                <a:ea typeface="Calibri"/>
                <a:sym typeface="Calibri"/>
              </a:rPr>
              <a:t>The reading and math summer coordinators select students </a:t>
            </a:r>
            <a:r>
              <a:rPr lang="en-US" sz="2900" dirty="0">
                <a:solidFill>
                  <a:schemeClr val="dk1"/>
                </a:solidFill>
                <a:ea typeface="Calibri"/>
                <a:sym typeface="Calibri"/>
              </a:rPr>
              <a:t>who participated in any reading or math intervention (either RTI or IEP) during the school year. They also consider teacher recommendations of students not currently picked up by a specialist and those students not eligible for ESY that would benefit from additional targeted support. Assessment </a:t>
            </a:r>
            <a:r>
              <a:rPr lang="en-US" sz="2900" dirty="0">
                <a:solidFill>
                  <a:srgbClr val="222222"/>
                </a:solidFill>
                <a:ea typeface="Calibri"/>
                <a:sym typeface="Calibri"/>
              </a:rPr>
              <a:t>data from the Title 1 Schools is also analyzed to identify </a:t>
            </a:r>
            <a:r>
              <a:rPr lang="en-US" sz="2900" dirty="0">
                <a:solidFill>
                  <a:schemeClr val="dk1"/>
                </a:solidFill>
                <a:ea typeface="Calibri"/>
                <a:sym typeface="Calibri"/>
              </a:rPr>
              <a:t>students who would benefit from additional summer support. Grade level fluency assessments (each school had a spreadsheet and shared the data with the liaison) were used to determine if students were eligible. Assessments used included:</a:t>
            </a:r>
          </a:p>
          <a:p>
            <a:pPr marL="0" lvl="0" indent="0" algn="l" rtl="0">
              <a:lnSpc>
                <a:spcPct val="115000"/>
              </a:lnSpc>
              <a:spcBef>
                <a:spcPts val="0"/>
              </a:spcBef>
              <a:spcAft>
                <a:spcPts val="0"/>
              </a:spcAft>
              <a:buClr>
                <a:schemeClr val="dk1"/>
              </a:buClr>
              <a:buSzPts val="275"/>
              <a:buFont typeface="Arial"/>
              <a:buNone/>
            </a:pPr>
            <a:endParaRPr lang="en-US" sz="2900" dirty="0">
              <a:solidFill>
                <a:schemeClr val="dk1"/>
              </a:solidFill>
              <a:ea typeface="Calibri"/>
              <a:sym typeface="Calibri"/>
            </a:endParaRPr>
          </a:p>
          <a:p>
            <a:pPr marL="0" lvl="0" indent="0" algn="l" rtl="0">
              <a:lnSpc>
                <a:spcPct val="115000"/>
              </a:lnSpc>
              <a:spcBef>
                <a:spcPts val="0"/>
              </a:spcBef>
              <a:spcAft>
                <a:spcPts val="0"/>
              </a:spcAft>
              <a:buClr>
                <a:schemeClr val="dk1"/>
              </a:buClr>
              <a:buSzPts val="275"/>
              <a:buFont typeface="Arial"/>
              <a:buNone/>
            </a:pPr>
            <a:r>
              <a:rPr lang="en-US" sz="2900" b="1" dirty="0">
                <a:solidFill>
                  <a:schemeClr val="dk1"/>
                </a:solidFill>
                <a:ea typeface="Calibri"/>
                <a:sym typeface="Calibri"/>
              </a:rPr>
              <a:t>Reading</a:t>
            </a:r>
            <a:r>
              <a:rPr lang="en-US" sz="2900" dirty="0">
                <a:solidFill>
                  <a:schemeClr val="dk1"/>
                </a:solidFill>
                <a:ea typeface="Calibri"/>
                <a:sym typeface="Calibri"/>
              </a:rPr>
              <a:t>: </a:t>
            </a:r>
          </a:p>
          <a:p>
            <a:pPr marL="457200" lvl="0" indent="0" algn="l" rtl="0">
              <a:lnSpc>
                <a:spcPct val="115000"/>
              </a:lnSpc>
              <a:spcBef>
                <a:spcPts val="0"/>
              </a:spcBef>
              <a:spcAft>
                <a:spcPts val="0"/>
              </a:spcAft>
              <a:buClr>
                <a:schemeClr val="dk1"/>
              </a:buClr>
              <a:buSzPts val="275"/>
              <a:buFont typeface="Arial"/>
              <a:buNone/>
            </a:pPr>
            <a:r>
              <a:rPr lang="en-US" sz="2900" dirty="0">
                <a:solidFill>
                  <a:schemeClr val="dk1"/>
                </a:solidFill>
                <a:ea typeface="Calibri"/>
                <a:sym typeface="Calibri"/>
              </a:rPr>
              <a:t>DIBELS (Dynamic Indicators of Basic Early Literacy Skills)				</a:t>
            </a:r>
            <a:br>
              <a:rPr lang="en-US" sz="2900" dirty="0">
                <a:solidFill>
                  <a:schemeClr val="dk1"/>
                </a:solidFill>
                <a:ea typeface="Calibri"/>
                <a:sym typeface="Calibri"/>
              </a:rPr>
            </a:br>
            <a:r>
              <a:rPr lang="en-US" sz="2900" dirty="0">
                <a:solidFill>
                  <a:schemeClr val="dk1"/>
                </a:solidFill>
                <a:ea typeface="Calibri"/>
                <a:sym typeface="Calibri"/>
              </a:rPr>
              <a:t>DRA2 (Developmental Reading Assessment) Oral Reading Fluency scores</a:t>
            </a:r>
          </a:p>
          <a:p>
            <a:pPr marL="0" lvl="0" indent="0" algn="l" rtl="0">
              <a:lnSpc>
                <a:spcPct val="115000"/>
              </a:lnSpc>
              <a:spcBef>
                <a:spcPts val="0"/>
              </a:spcBef>
              <a:spcAft>
                <a:spcPts val="0"/>
              </a:spcAft>
              <a:buClr>
                <a:schemeClr val="dk1"/>
              </a:buClr>
              <a:buSzPts val="275"/>
              <a:buFont typeface="Arial"/>
              <a:buNone/>
            </a:pPr>
            <a:endParaRPr lang="en-US" sz="2900" b="1" dirty="0">
              <a:solidFill>
                <a:schemeClr val="dk1"/>
              </a:solidFill>
              <a:ea typeface="Calibri"/>
              <a:sym typeface="Calibri"/>
            </a:endParaRPr>
          </a:p>
          <a:p>
            <a:pPr marL="0" lvl="0" indent="0" algn="l" rtl="0">
              <a:lnSpc>
                <a:spcPct val="115000"/>
              </a:lnSpc>
              <a:spcBef>
                <a:spcPts val="0"/>
              </a:spcBef>
              <a:spcAft>
                <a:spcPts val="0"/>
              </a:spcAft>
              <a:buClr>
                <a:schemeClr val="dk1"/>
              </a:buClr>
              <a:buSzPts val="275"/>
              <a:buFont typeface="Arial"/>
              <a:buNone/>
            </a:pPr>
            <a:r>
              <a:rPr lang="en-US" sz="2900" b="1" dirty="0">
                <a:solidFill>
                  <a:schemeClr val="dk1"/>
                </a:solidFill>
                <a:ea typeface="Calibri"/>
                <a:sym typeface="Calibri"/>
              </a:rPr>
              <a:t>Math</a:t>
            </a:r>
            <a:r>
              <a:rPr lang="en-US" sz="2900" dirty="0">
                <a:solidFill>
                  <a:schemeClr val="dk1"/>
                </a:solidFill>
                <a:ea typeface="Calibri"/>
                <a:sym typeface="Calibri"/>
              </a:rPr>
              <a:t>: </a:t>
            </a:r>
          </a:p>
          <a:p>
            <a:pPr marL="457200" lvl="0" indent="0" algn="l" rtl="0">
              <a:lnSpc>
                <a:spcPct val="115000"/>
              </a:lnSpc>
              <a:spcBef>
                <a:spcPts val="0"/>
              </a:spcBef>
              <a:spcAft>
                <a:spcPts val="0"/>
              </a:spcAft>
              <a:buClr>
                <a:schemeClr val="dk1"/>
              </a:buClr>
              <a:buSzPts val="275"/>
              <a:buFont typeface="Arial"/>
              <a:buNone/>
            </a:pPr>
            <a:r>
              <a:rPr lang="en-US" sz="2900" dirty="0">
                <a:solidFill>
                  <a:schemeClr val="dk1"/>
                </a:solidFill>
                <a:ea typeface="Calibri"/>
                <a:sym typeface="Calibri"/>
              </a:rPr>
              <a:t>Kindergarten: Fluency within 5 addition and subtraction</a:t>
            </a:r>
          </a:p>
          <a:p>
            <a:pPr marL="457200" lvl="0" indent="0" algn="l" rtl="0">
              <a:lnSpc>
                <a:spcPct val="115000"/>
              </a:lnSpc>
              <a:spcBef>
                <a:spcPts val="0"/>
              </a:spcBef>
              <a:spcAft>
                <a:spcPts val="0"/>
              </a:spcAft>
              <a:buClr>
                <a:schemeClr val="dk1"/>
              </a:buClr>
              <a:buSzPts val="275"/>
              <a:buFont typeface="Arial"/>
              <a:buNone/>
            </a:pPr>
            <a:r>
              <a:rPr lang="en-US" sz="2900" dirty="0">
                <a:solidFill>
                  <a:schemeClr val="dk1"/>
                </a:solidFill>
                <a:ea typeface="Calibri"/>
                <a:sym typeface="Calibri"/>
              </a:rPr>
              <a:t>Grade 1: Fluency within 10 addition and subtraction</a:t>
            </a:r>
          </a:p>
          <a:p>
            <a:pPr marL="457200" lvl="0" indent="0" algn="l" rtl="0">
              <a:lnSpc>
                <a:spcPct val="115000"/>
              </a:lnSpc>
              <a:spcBef>
                <a:spcPts val="0"/>
              </a:spcBef>
              <a:spcAft>
                <a:spcPts val="0"/>
              </a:spcAft>
              <a:buClr>
                <a:schemeClr val="dk1"/>
              </a:buClr>
              <a:buSzPts val="275"/>
              <a:buFont typeface="Arial"/>
              <a:buNone/>
            </a:pPr>
            <a:r>
              <a:rPr lang="en-US" sz="2900" dirty="0">
                <a:solidFill>
                  <a:schemeClr val="dk1"/>
                </a:solidFill>
                <a:ea typeface="Calibri"/>
                <a:sym typeface="Calibri"/>
              </a:rPr>
              <a:t>Grade 2: Fluency within 20 addition and subtraction,</a:t>
            </a:r>
          </a:p>
          <a:p>
            <a:pPr marL="457200" lvl="0" indent="0" algn="l" rtl="0">
              <a:lnSpc>
                <a:spcPct val="115000"/>
              </a:lnSpc>
              <a:spcBef>
                <a:spcPts val="0"/>
              </a:spcBef>
              <a:spcAft>
                <a:spcPts val="0"/>
              </a:spcAft>
              <a:buClr>
                <a:schemeClr val="dk1"/>
              </a:buClr>
              <a:buSzPts val="275"/>
              <a:buFont typeface="Arial"/>
              <a:buNone/>
            </a:pPr>
            <a:r>
              <a:rPr lang="en-US" sz="2900" dirty="0">
                <a:solidFill>
                  <a:schemeClr val="dk1"/>
                </a:solidFill>
                <a:ea typeface="Calibri"/>
                <a:sym typeface="Calibri"/>
              </a:rPr>
              <a:t>Grade 3: Multiplication 0,2,5,10’s</a:t>
            </a:r>
          </a:p>
          <a:p>
            <a:pPr marL="457200" lvl="0" indent="0" algn="l" rtl="0">
              <a:lnSpc>
                <a:spcPct val="115000"/>
              </a:lnSpc>
              <a:spcBef>
                <a:spcPts val="0"/>
              </a:spcBef>
              <a:spcAft>
                <a:spcPts val="0"/>
              </a:spcAft>
              <a:buClr>
                <a:schemeClr val="dk1"/>
              </a:buClr>
              <a:buSzPts val="275"/>
              <a:buFont typeface="Arial"/>
              <a:buNone/>
            </a:pPr>
            <a:r>
              <a:rPr lang="en-US" sz="2900" dirty="0">
                <a:solidFill>
                  <a:schemeClr val="dk1"/>
                </a:solidFill>
                <a:ea typeface="Calibri"/>
                <a:sym typeface="Calibri"/>
              </a:rPr>
              <a:t>Grade 4/5 i-Ready and MCAS data</a:t>
            </a:r>
          </a:p>
          <a:p>
            <a:endParaRPr lang="en-US" dirty="0"/>
          </a:p>
        </p:txBody>
      </p:sp>
      <p:sp>
        <p:nvSpPr>
          <p:cNvPr id="3" name="Title 2">
            <a:extLst>
              <a:ext uri="{FF2B5EF4-FFF2-40B4-BE49-F238E27FC236}">
                <a16:creationId xmlns:a16="http://schemas.microsoft.com/office/drawing/2014/main" id="{1C7FDA69-2C5B-4D3B-B3D5-2E1E406D7295}"/>
              </a:ext>
            </a:extLst>
          </p:cNvPr>
          <p:cNvSpPr>
            <a:spLocks noGrp="1"/>
          </p:cNvSpPr>
          <p:nvPr>
            <p:ph type="title"/>
          </p:nvPr>
        </p:nvSpPr>
        <p:spPr/>
        <p:txBody>
          <a:bodyPr/>
          <a:lstStyle/>
          <a:p>
            <a:r>
              <a:rPr lang="en-US" dirty="0"/>
              <a:t>Student Selection Process</a:t>
            </a:r>
          </a:p>
        </p:txBody>
      </p:sp>
      <p:pic>
        <p:nvPicPr>
          <p:cNvPr id="4" name="Google Shape;92;p5" descr="alphabet chart">
            <a:extLst>
              <a:ext uri="{FF2B5EF4-FFF2-40B4-BE49-F238E27FC236}">
                <a16:creationId xmlns:a16="http://schemas.microsoft.com/office/drawing/2014/main" id="{A2DC7D67-C377-4630-B387-480A61BF6D6D}"/>
              </a:ext>
            </a:extLst>
          </p:cNvPr>
          <p:cNvPicPr preferRelativeResize="0"/>
          <p:nvPr/>
        </p:nvPicPr>
        <p:blipFill>
          <a:blip r:embed="rId2">
            <a:alphaModFix/>
          </a:blip>
          <a:stretch>
            <a:fillRect/>
          </a:stretch>
        </p:blipFill>
        <p:spPr>
          <a:xfrm>
            <a:off x="8607412" y="3613638"/>
            <a:ext cx="2426934" cy="2788920"/>
          </a:xfrm>
          <a:prstGeom prst="rect">
            <a:avLst/>
          </a:prstGeom>
          <a:noFill/>
          <a:ln>
            <a:noFill/>
          </a:ln>
        </p:spPr>
      </p:pic>
    </p:spTree>
    <p:extLst>
      <p:ext uri="{BB962C8B-B14F-4D97-AF65-F5344CB8AC3E}">
        <p14:creationId xmlns:p14="http://schemas.microsoft.com/office/powerpoint/2010/main" val="3984541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6D15F5-886B-4C58-AA5A-D83CA6B2E81D}"/>
              </a:ext>
            </a:extLst>
          </p:cNvPr>
          <p:cNvSpPr>
            <a:spLocks noGrp="1"/>
          </p:cNvSpPr>
          <p:nvPr>
            <p:ph idx="1"/>
          </p:nvPr>
        </p:nvSpPr>
        <p:spPr/>
        <p:txBody>
          <a:bodyPr>
            <a:normAutofit fontScale="55000" lnSpcReduction="20000"/>
          </a:bodyPr>
          <a:lstStyle/>
          <a:p>
            <a:pPr marL="0" lvl="0" indent="0" rtl="0">
              <a:lnSpc>
                <a:spcPct val="120000"/>
              </a:lnSpc>
              <a:spcBef>
                <a:spcPts val="0"/>
              </a:spcBef>
              <a:spcAft>
                <a:spcPts val="0"/>
              </a:spcAft>
              <a:buSzPts val="275"/>
              <a:buNone/>
            </a:pPr>
            <a:r>
              <a:rPr lang="en-US" sz="2500" b="1" dirty="0">
                <a:solidFill>
                  <a:schemeClr val="dk1"/>
                </a:solidFill>
                <a:ea typeface="Calibri"/>
                <a:sym typeface="Calibri"/>
              </a:rPr>
              <a:t>April/May</a:t>
            </a:r>
            <a:r>
              <a:rPr lang="en-US" sz="2500" dirty="0">
                <a:solidFill>
                  <a:schemeClr val="dk1"/>
                </a:solidFill>
                <a:ea typeface="Calibri"/>
                <a:sym typeface="Calibri"/>
              </a:rPr>
              <a:t>: </a:t>
            </a:r>
            <a:br>
              <a:rPr lang="en-US" sz="2500" dirty="0">
                <a:solidFill>
                  <a:schemeClr val="dk1"/>
                </a:solidFill>
                <a:ea typeface="Calibri"/>
                <a:sym typeface="Calibri"/>
              </a:rPr>
            </a:br>
            <a:r>
              <a:rPr lang="en-US" sz="2500" dirty="0">
                <a:solidFill>
                  <a:schemeClr val="dk1"/>
                </a:solidFill>
                <a:ea typeface="Calibri"/>
                <a:sym typeface="Calibri"/>
              </a:rPr>
              <a:t>Send out a Google Survey to formally invite students to the program and give parents more specific information about what the district is offering. The program coordinators keep track of parent responses to see who signed up, who declined, who didn't respond and whether families wanted remote or in person support. They follow up via email and phone calls with parents who did not respond to summer reading program invitation or had questions. </a:t>
            </a:r>
          </a:p>
          <a:p>
            <a:pPr marL="0" lvl="0" indent="0" rtl="0">
              <a:lnSpc>
                <a:spcPct val="120000"/>
              </a:lnSpc>
              <a:spcBef>
                <a:spcPts val="0"/>
              </a:spcBef>
              <a:spcAft>
                <a:spcPts val="0"/>
              </a:spcAft>
              <a:buSzPts val="275"/>
              <a:buNone/>
            </a:pPr>
            <a:endParaRPr lang="en-US" sz="2500" b="1" dirty="0">
              <a:solidFill>
                <a:schemeClr val="dk1"/>
              </a:solidFill>
              <a:ea typeface="Calibri"/>
              <a:sym typeface="Calibri"/>
            </a:endParaRPr>
          </a:p>
          <a:p>
            <a:pPr marL="0" lvl="0" indent="0" rtl="0">
              <a:lnSpc>
                <a:spcPct val="120000"/>
              </a:lnSpc>
              <a:spcBef>
                <a:spcPts val="0"/>
              </a:spcBef>
              <a:spcAft>
                <a:spcPts val="0"/>
              </a:spcAft>
              <a:buSzPts val="275"/>
              <a:buNone/>
            </a:pPr>
            <a:r>
              <a:rPr lang="en-US" sz="2500" b="1" dirty="0">
                <a:solidFill>
                  <a:schemeClr val="dk1"/>
                </a:solidFill>
                <a:ea typeface="Calibri"/>
                <a:sym typeface="Calibri"/>
              </a:rPr>
              <a:t>June</a:t>
            </a:r>
            <a:r>
              <a:rPr lang="en-US" sz="2500" dirty="0">
                <a:solidFill>
                  <a:schemeClr val="dk1"/>
                </a:solidFill>
                <a:ea typeface="Calibri"/>
                <a:sym typeface="Calibri"/>
              </a:rPr>
              <a:t>: </a:t>
            </a:r>
            <a:br>
              <a:rPr lang="en-US" sz="2500" dirty="0">
                <a:solidFill>
                  <a:schemeClr val="dk1"/>
                </a:solidFill>
                <a:ea typeface="Calibri"/>
                <a:sym typeface="Calibri"/>
              </a:rPr>
            </a:br>
            <a:r>
              <a:rPr lang="en-US" sz="2500" dirty="0">
                <a:solidFill>
                  <a:schemeClr val="dk1"/>
                </a:solidFill>
                <a:ea typeface="Calibri"/>
                <a:sym typeface="Calibri"/>
              </a:rPr>
              <a:t>Program coordinators train summer staff which involves giving pertinent information over email, time set aside to meet to go over specific materials and areas of instruction to focus on in sessions.  The next step involves updating our spreadsheet to include enrolled students from all schools.  Then we gather up the most recent assessment data so we can group students accordingly and assign times/teachers. There is a lot of communication between the math and the reading coordinators to make sure times don’t overlap and siblings times are coordinated. </a:t>
            </a:r>
          </a:p>
          <a:p>
            <a:pPr marL="0" lvl="0" indent="0" rtl="0">
              <a:lnSpc>
                <a:spcPct val="120000"/>
              </a:lnSpc>
              <a:spcBef>
                <a:spcPts val="0"/>
              </a:spcBef>
              <a:spcAft>
                <a:spcPts val="0"/>
              </a:spcAft>
              <a:buSzPts val="275"/>
              <a:buNone/>
            </a:pPr>
            <a:endParaRPr lang="en-US" sz="2500" b="1" dirty="0">
              <a:solidFill>
                <a:schemeClr val="dk1"/>
              </a:solidFill>
              <a:ea typeface="Calibri"/>
              <a:sym typeface="Calibri"/>
            </a:endParaRPr>
          </a:p>
          <a:p>
            <a:pPr marL="0" lvl="0" indent="0" rtl="0">
              <a:lnSpc>
                <a:spcPct val="120000"/>
              </a:lnSpc>
              <a:spcBef>
                <a:spcPts val="0"/>
              </a:spcBef>
              <a:spcAft>
                <a:spcPts val="0"/>
              </a:spcAft>
              <a:buSzPts val="275"/>
              <a:buNone/>
            </a:pPr>
            <a:r>
              <a:rPr lang="en-US" sz="2500" b="1" dirty="0">
                <a:solidFill>
                  <a:schemeClr val="dk1"/>
                </a:solidFill>
                <a:ea typeface="Calibri"/>
                <a:sym typeface="Calibri"/>
              </a:rPr>
              <a:t>July</a:t>
            </a:r>
            <a:r>
              <a:rPr lang="en-US" sz="2500" dirty="0">
                <a:solidFill>
                  <a:schemeClr val="dk1"/>
                </a:solidFill>
                <a:ea typeface="Calibri"/>
                <a:sym typeface="Calibri"/>
              </a:rPr>
              <a:t>: </a:t>
            </a:r>
            <a:br>
              <a:rPr lang="en-US" sz="2500" dirty="0">
                <a:solidFill>
                  <a:schemeClr val="dk1"/>
                </a:solidFill>
                <a:ea typeface="Calibri"/>
                <a:sym typeface="Calibri"/>
              </a:rPr>
            </a:br>
            <a:r>
              <a:rPr lang="en-US" sz="2500" dirty="0">
                <a:solidFill>
                  <a:schemeClr val="dk1"/>
                </a:solidFill>
                <a:ea typeface="Calibri"/>
                <a:sym typeface="Calibri"/>
              </a:rPr>
              <a:t>Before the program starts, attendance sheets are prepped, payroll forms filled out, classroom spaces are made ready, and supplies are gathered for teachers. The program coordinators arrange for remote pick up of materials. Coordinators serve as point persons throughout the five weeks along with the teaching assistant assigned to the program.  They follow up with parents whose children did not show up and check in with teachers throughout the summer to support them with their teaching and any student concerns.</a:t>
            </a:r>
            <a:endParaRPr lang="en-US" sz="2500" dirty="0">
              <a:highlight>
                <a:srgbClr val="FFFF00"/>
              </a:highlight>
              <a:ea typeface="Calibri"/>
              <a:sym typeface="Calibri"/>
            </a:endParaRPr>
          </a:p>
          <a:p>
            <a:endParaRPr lang="en-US" dirty="0"/>
          </a:p>
        </p:txBody>
      </p:sp>
      <p:sp>
        <p:nvSpPr>
          <p:cNvPr id="3" name="Title 2">
            <a:extLst>
              <a:ext uri="{FF2B5EF4-FFF2-40B4-BE49-F238E27FC236}">
                <a16:creationId xmlns:a16="http://schemas.microsoft.com/office/drawing/2014/main" id="{79DF4CE1-99AC-4F31-B44E-8AD188E6BA90}"/>
              </a:ext>
            </a:extLst>
          </p:cNvPr>
          <p:cNvSpPr>
            <a:spLocks noGrp="1"/>
          </p:cNvSpPr>
          <p:nvPr>
            <p:ph type="title"/>
          </p:nvPr>
        </p:nvSpPr>
        <p:spPr/>
        <p:txBody>
          <a:bodyPr>
            <a:normAutofit fontScale="90000"/>
          </a:bodyPr>
          <a:lstStyle/>
          <a:p>
            <a:r>
              <a:rPr lang="en-US" dirty="0"/>
              <a:t>Timeline for Planning Summer Program (continued)</a:t>
            </a:r>
          </a:p>
        </p:txBody>
      </p:sp>
    </p:spTree>
    <p:extLst>
      <p:ext uri="{BB962C8B-B14F-4D97-AF65-F5344CB8AC3E}">
        <p14:creationId xmlns:p14="http://schemas.microsoft.com/office/powerpoint/2010/main" val="77783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D43D91-A80E-4994-A9AE-B231C1279C6C}"/>
              </a:ext>
            </a:extLst>
          </p:cNvPr>
          <p:cNvSpPr>
            <a:spLocks noGrp="1"/>
          </p:cNvSpPr>
          <p:nvPr>
            <p:ph idx="1"/>
          </p:nvPr>
        </p:nvSpPr>
        <p:spPr>
          <a:xfrm>
            <a:off x="838200" y="2086984"/>
            <a:ext cx="7945315" cy="4052559"/>
          </a:xfrm>
        </p:spPr>
        <p:txBody>
          <a:bodyPr>
            <a:normAutofit lnSpcReduction="10000"/>
          </a:bodyPr>
          <a:lstStyle/>
          <a:p>
            <a:pPr marL="0" lvl="0" indent="0" algn="l" rtl="0">
              <a:lnSpc>
                <a:spcPct val="95000"/>
              </a:lnSpc>
              <a:spcBef>
                <a:spcPts val="0"/>
              </a:spcBef>
              <a:spcAft>
                <a:spcPts val="0"/>
              </a:spcAft>
              <a:buClr>
                <a:schemeClr val="dk1"/>
              </a:buClr>
              <a:buSzPts val="1100"/>
              <a:buFont typeface="Arial"/>
              <a:buNone/>
            </a:pPr>
            <a:r>
              <a:rPr lang="en-US" sz="2200" b="1" dirty="0">
                <a:solidFill>
                  <a:schemeClr val="dk1"/>
                </a:solidFill>
              </a:rPr>
              <a:t>Wins:</a:t>
            </a:r>
            <a:r>
              <a:rPr lang="en-US" sz="2200" dirty="0">
                <a:solidFill>
                  <a:schemeClr val="dk1"/>
                </a:solidFill>
              </a:rPr>
              <a:t> </a:t>
            </a:r>
          </a:p>
          <a:p>
            <a:pPr marL="457200" lvl="0" indent="0" algn="l" rtl="0">
              <a:lnSpc>
                <a:spcPct val="95000"/>
              </a:lnSpc>
              <a:spcBef>
                <a:spcPts val="0"/>
              </a:spcBef>
              <a:spcAft>
                <a:spcPts val="0"/>
              </a:spcAft>
              <a:buClr>
                <a:schemeClr val="dk1"/>
              </a:buClr>
              <a:buSzPts val="1100"/>
              <a:buFont typeface="Arial"/>
              <a:buNone/>
            </a:pPr>
            <a:r>
              <a:rPr lang="en-US" sz="2200" dirty="0">
                <a:solidFill>
                  <a:schemeClr val="dk1"/>
                </a:solidFill>
              </a:rPr>
              <a:t>Able to help many students who otherwise would not have summer plans, a free program, decreases summer academic slide, students gain confidence and bounce back faster into next grade.</a:t>
            </a:r>
          </a:p>
          <a:p>
            <a:pPr marL="0" lvl="0" indent="0" algn="l" rtl="0">
              <a:lnSpc>
                <a:spcPct val="95000"/>
              </a:lnSpc>
              <a:spcBef>
                <a:spcPts val="0"/>
              </a:spcBef>
              <a:spcAft>
                <a:spcPts val="0"/>
              </a:spcAft>
              <a:buClr>
                <a:schemeClr val="dk1"/>
              </a:buClr>
              <a:buSzPts val="1100"/>
              <a:buFont typeface="Arial"/>
              <a:buNone/>
            </a:pPr>
            <a:endParaRPr lang="en-US" sz="2200" dirty="0">
              <a:solidFill>
                <a:schemeClr val="dk1"/>
              </a:solidFill>
            </a:endParaRPr>
          </a:p>
          <a:p>
            <a:pPr marL="0" lvl="0" indent="0" algn="l" rtl="0">
              <a:lnSpc>
                <a:spcPct val="95000"/>
              </a:lnSpc>
              <a:spcBef>
                <a:spcPts val="0"/>
              </a:spcBef>
              <a:spcAft>
                <a:spcPts val="0"/>
              </a:spcAft>
              <a:buClr>
                <a:schemeClr val="dk1"/>
              </a:buClr>
              <a:buSzPts val="1100"/>
              <a:buFont typeface="Arial"/>
              <a:buNone/>
            </a:pPr>
            <a:r>
              <a:rPr lang="en-US" sz="2200" b="1" dirty="0">
                <a:solidFill>
                  <a:schemeClr val="dk1"/>
                </a:solidFill>
              </a:rPr>
              <a:t>Challenges:</a:t>
            </a:r>
            <a:endParaRPr lang="en-US" sz="2200" dirty="0">
              <a:solidFill>
                <a:schemeClr val="dk1"/>
              </a:solidFill>
            </a:endParaRPr>
          </a:p>
          <a:p>
            <a:pPr marL="457200" lvl="0" indent="0" algn="l" rtl="0">
              <a:lnSpc>
                <a:spcPct val="95000"/>
              </a:lnSpc>
              <a:spcBef>
                <a:spcPts val="0"/>
              </a:spcBef>
              <a:spcAft>
                <a:spcPts val="0"/>
              </a:spcAft>
              <a:buClr>
                <a:schemeClr val="dk1"/>
              </a:buClr>
              <a:buSzPts val="1100"/>
              <a:buFont typeface="Arial"/>
              <a:buNone/>
            </a:pPr>
            <a:r>
              <a:rPr lang="en-US" sz="2200" dirty="0">
                <a:solidFill>
                  <a:schemeClr val="dk1"/>
                </a:solidFill>
              </a:rPr>
              <a:t>Consistent attendance, schedule times due to parents having other summer plans (camps/vacations), program only being 1 or 2 hours of the day, and transportation. The coordinators noted that having food available for families on site brought more students into the buildings (Arlington Eats).</a:t>
            </a:r>
          </a:p>
          <a:p>
            <a:endParaRPr lang="en-US" dirty="0"/>
          </a:p>
        </p:txBody>
      </p:sp>
      <p:sp>
        <p:nvSpPr>
          <p:cNvPr id="3" name="Title 2">
            <a:extLst>
              <a:ext uri="{FF2B5EF4-FFF2-40B4-BE49-F238E27FC236}">
                <a16:creationId xmlns:a16="http://schemas.microsoft.com/office/drawing/2014/main" id="{3ECC65EF-5483-48EE-893E-E7962CC96B9E}"/>
              </a:ext>
            </a:extLst>
          </p:cNvPr>
          <p:cNvSpPr>
            <a:spLocks noGrp="1"/>
          </p:cNvSpPr>
          <p:nvPr>
            <p:ph type="title"/>
          </p:nvPr>
        </p:nvSpPr>
        <p:spPr/>
        <p:txBody>
          <a:bodyPr/>
          <a:lstStyle/>
          <a:p>
            <a:r>
              <a:rPr lang="en-US" dirty="0"/>
              <a:t>Summer Program Wins and Challenges</a:t>
            </a:r>
          </a:p>
        </p:txBody>
      </p:sp>
      <p:pic>
        <p:nvPicPr>
          <p:cNvPr id="4" name="Google Shape;109;p7" descr="math manipulatives">
            <a:extLst>
              <a:ext uri="{FF2B5EF4-FFF2-40B4-BE49-F238E27FC236}">
                <a16:creationId xmlns:a16="http://schemas.microsoft.com/office/drawing/2014/main" id="{F4BD5AF3-1A24-446A-8E3E-3E9534B5029A}"/>
              </a:ext>
            </a:extLst>
          </p:cNvPr>
          <p:cNvPicPr preferRelativeResize="0"/>
          <p:nvPr/>
        </p:nvPicPr>
        <p:blipFill rotWithShape="1">
          <a:blip r:embed="rId2">
            <a:alphaModFix/>
          </a:blip>
          <a:srcRect/>
          <a:stretch/>
        </p:blipFill>
        <p:spPr>
          <a:xfrm>
            <a:off x="8930055" y="3226276"/>
            <a:ext cx="3000625" cy="1464175"/>
          </a:xfrm>
          <a:prstGeom prst="rect">
            <a:avLst/>
          </a:prstGeom>
          <a:noFill/>
          <a:ln>
            <a:noFill/>
          </a:ln>
        </p:spPr>
      </p:pic>
    </p:spTree>
    <p:extLst>
      <p:ext uri="{BB962C8B-B14F-4D97-AF65-F5344CB8AC3E}">
        <p14:creationId xmlns:p14="http://schemas.microsoft.com/office/powerpoint/2010/main" val="3198758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888B9E-93BD-4543-8D52-264F7BDDF762}"/>
              </a:ext>
            </a:extLst>
          </p:cNvPr>
          <p:cNvSpPr>
            <a:spLocks noGrp="1"/>
          </p:cNvSpPr>
          <p:nvPr>
            <p:ph type="title"/>
          </p:nvPr>
        </p:nvSpPr>
        <p:spPr/>
        <p:txBody>
          <a:bodyPr/>
          <a:lstStyle/>
          <a:p>
            <a:r>
              <a:rPr lang="en-US" dirty="0"/>
              <a:t>Q &amp; A</a:t>
            </a:r>
          </a:p>
        </p:txBody>
      </p:sp>
      <p:pic>
        <p:nvPicPr>
          <p:cNvPr id="4" name="Google Shape;118;p8" descr="sidewalk chalk with math equations">
            <a:extLst>
              <a:ext uri="{FF2B5EF4-FFF2-40B4-BE49-F238E27FC236}">
                <a16:creationId xmlns:a16="http://schemas.microsoft.com/office/drawing/2014/main" id="{7F2A4B7A-7C5B-4F61-82D8-800C68BC0661}"/>
              </a:ext>
            </a:extLst>
          </p:cNvPr>
          <p:cNvPicPr preferRelativeResize="0">
            <a:picLocks noGrp="1"/>
          </p:cNvPicPr>
          <p:nvPr>
            <p:ph idx="1"/>
          </p:nvPr>
        </p:nvPicPr>
        <p:blipFill rotWithShape="1">
          <a:blip r:embed="rId2">
            <a:alphaModFix/>
          </a:blip>
          <a:srcRect/>
          <a:stretch/>
        </p:blipFill>
        <p:spPr>
          <a:xfrm>
            <a:off x="1434449" y="2008432"/>
            <a:ext cx="7488170" cy="4315366"/>
          </a:xfrm>
          <a:prstGeom prst="rect">
            <a:avLst/>
          </a:prstGeom>
          <a:noFill/>
          <a:ln>
            <a:noFill/>
          </a:ln>
        </p:spPr>
      </p:pic>
    </p:spTree>
    <p:extLst>
      <p:ext uri="{BB962C8B-B14F-4D97-AF65-F5344CB8AC3E}">
        <p14:creationId xmlns:p14="http://schemas.microsoft.com/office/powerpoint/2010/main" val="319019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normAutofit fontScale="92500" lnSpcReduction="10000"/>
          </a:bodyPr>
          <a:lstStyle/>
          <a:p>
            <a:pPr marL="0" indent="0">
              <a:buNone/>
            </a:pPr>
            <a:r>
              <a:rPr lang="en-US" sz="2400" b="1" dirty="0"/>
              <a:t>Federal Grants Office</a:t>
            </a:r>
            <a:endParaRPr lang="en-US" sz="2400" b="1" dirty="0">
              <a:hlinkClick r:id="rId2"/>
            </a:endParaRPr>
          </a:p>
          <a:p>
            <a:pPr marL="0" indent="0">
              <a:buNone/>
            </a:pPr>
            <a:r>
              <a:rPr lang="en-US" sz="2400" dirty="0">
                <a:hlinkClick r:id="rId2"/>
              </a:rPr>
              <a:t>https://www.doe.mass.edu/federalgrants/titlei-a/</a:t>
            </a:r>
            <a:r>
              <a:rPr lang="en-US" sz="2400" dirty="0"/>
              <a:t> </a:t>
            </a:r>
          </a:p>
          <a:p>
            <a:pPr marL="0" indent="0">
              <a:buNone/>
            </a:pPr>
            <a:r>
              <a:rPr lang="en-US" sz="2400" dirty="0">
                <a:hlinkClick r:id="rId3"/>
              </a:rPr>
              <a:t>federalgrantprograms@mass.gov</a:t>
            </a:r>
            <a:endParaRPr lang="en-US" sz="2400" dirty="0"/>
          </a:p>
          <a:p>
            <a:pPr marL="0" indent="0">
              <a:buNone/>
            </a:pPr>
            <a:r>
              <a:rPr lang="en-US" sz="2400" dirty="0"/>
              <a:t>781-338-6230</a:t>
            </a:r>
          </a:p>
          <a:p>
            <a:pPr marL="0" indent="0">
              <a:buNone/>
            </a:pPr>
            <a:endParaRPr lang="en-US" dirty="0"/>
          </a:p>
          <a:p>
            <a:pPr marL="0" indent="0">
              <a:buNone/>
            </a:pPr>
            <a:r>
              <a:rPr lang="en-US" sz="2400" b="1" dirty="0"/>
              <a:t>Shawn Fortin </a:t>
            </a:r>
          </a:p>
          <a:p>
            <a:pPr marL="0" indent="0">
              <a:buNone/>
            </a:pPr>
            <a:r>
              <a:rPr lang="en-US" sz="2400" u="sng" dirty="0">
                <a:solidFill>
                  <a:srgbClr val="0000FF"/>
                </a:solidFill>
                <a:effectLst/>
                <a:ea typeface="Calibri" panose="020F0502020204030204" pitchFamily="34" charset="0"/>
                <a:hlinkClick r:id="rId4"/>
              </a:rPr>
              <a:t>sfortin@belchertownps.org</a:t>
            </a:r>
            <a:endParaRPr lang="en-US" sz="2400" b="1" dirty="0"/>
          </a:p>
          <a:p>
            <a:pPr marL="0" indent="0">
              <a:buNone/>
            </a:pPr>
            <a:endParaRPr lang="en-US" sz="2400" b="1" dirty="0"/>
          </a:p>
          <a:p>
            <a:pPr marL="0" indent="0">
              <a:buNone/>
            </a:pPr>
            <a:r>
              <a:rPr lang="en-US" sz="2400" b="1" dirty="0"/>
              <a:t>Julie Dunn</a:t>
            </a:r>
          </a:p>
          <a:p>
            <a:pPr marL="0" indent="0">
              <a:buNone/>
            </a:pPr>
            <a:r>
              <a:rPr lang="en-US" sz="2400" dirty="0">
                <a:hlinkClick r:id="rId5"/>
              </a:rPr>
              <a:t>jdunn@arlington.k12.ma.us</a:t>
            </a:r>
            <a:r>
              <a:rPr lang="en-US" sz="2400" dirty="0"/>
              <a:t> </a:t>
            </a: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227201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pPr marL="0" indent="0">
              <a:buNone/>
            </a:pPr>
            <a:r>
              <a:rPr lang="en-US" dirty="0">
                <a:effectLst/>
                <a:ea typeface="Calibri" panose="020F0502020204030204" pitchFamily="34" charset="0"/>
              </a:rPr>
              <a:t>Fund use (based on needs assessment):</a:t>
            </a:r>
          </a:p>
          <a:p>
            <a:pPr marL="0" indent="0">
              <a:buNone/>
            </a:pPr>
            <a:r>
              <a:rPr lang="en-US" sz="2000" i="1" dirty="0">
                <a:ea typeface="Calibri" panose="020F0502020204030204" pitchFamily="34" charset="0"/>
              </a:rPr>
              <a:t>(not an exhaustive list)</a:t>
            </a:r>
          </a:p>
          <a:p>
            <a:r>
              <a:rPr lang="en-US" dirty="0">
                <a:effectLst/>
                <a:ea typeface="Calibri" panose="020F0502020204030204" pitchFamily="34" charset="0"/>
              </a:rPr>
              <a:t>Teachers working with Title I identified students (pull-out, in-class, extended day programs)</a:t>
            </a:r>
          </a:p>
          <a:p>
            <a:r>
              <a:rPr lang="en-US" dirty="0">
                <a:ea typeface="Calibri" panose="020F0502020204030204" pitchFamily="34" charset="0"/>
              </a:rPr>
              <a:t>PD for teachers who work with Title I students</a:t>
            </a:r>
          </a:p>
          <a:p>
            <a:r>
              <a:rPr lang="en-US" dirty="0">
                <a:effectLst/>
                <a:ea typeface="Calibri" panose="020F0502020204030204" pitchFamily="34" charset="0"/>
              </a:rPr>
              <a:t>Family engagement activities for </a:t>
            </a:r>
            <a:r>
              <a:rPr lang="en-US" dirty="0">
                <a:ea typeface="Calibri" panose="020F0502020204030204" pitchFamily="34" charset="0"/>
              </a:rPr>
              <a:t>families of Title I students</a:t>
            </a:r>
          </a:p>
          <a:p>
            <a:r>
              <a:rPr lang="en-US" dirty="0">
                <a:effectLst/>
                <a:ea typeface="Calibri" panose="020F0502020204030204" pitchFamily="34" charset="0"/>
              </a:rPr>
              <a:t>Instructional materials for Title I students</a:t>
            </a: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Targeted Assistance Programs</a:t>
            </a:r>
          </a:p>
        </p:txBody>
      </p:sp>
    </p:spTree>
    <p:extLst>
      <p:ext uri="{BB962C8B-B14F-4D97-AF65-F5344CB8AC3E}">
        <p14:creationId xmlns:p14="http://schemas.microsoft.com/office/powerpoint/2010/main" val="798710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pPr marL="0" indent="0">
              <a:buNone/>
            </a:pPr>
            <a:r>
              <a:rPr lang="en-US" dirty="0">
                <a:effectLst/>
                <a:ea typeface="Calibri" panose="020F0502020204030204" pitchFamily="34" charset="0"/>
              </a:rPr>
              <a:t>The school or district will set the criteria to determine Title I student eligibility. The criteria that you use must meet certain requirements:</a:t>
            </a:r>
          </a:p>
          <a:p>
            <a:pPr marL="0" indent="0">
              <a:buNone/>
            </a:pPr>
            <a:endParaRPr lang="en-US" dirty="0">
              <a:effectLst/>
              <a:ea typeface="Calibri" panose="020F0502020204030204" pitchFamily="34" charset="0"/>
            </a:endParaRPr>
          </a:p>
          <a:p>
            <a:r>
              <a:rPr lang="en-US" dirty="0">
                <a:effectLst/>
                <a:ea typeface="Calibri" panose="020F0502020204030204" pitchFamily="34" charset="0"/>
              </a:rPr>
              <a:t>Multiple measures</a:t>
            </a:r>
          </a:p>
          <a:p>
            <a:r>
              <a:rPr lang="en-US" dirty="0">
                <a:ea typeface="Calibri" panose="020F0502020204030204" pitchFamily="34" charset="0"/>
              </a:rPr>
              <a:t>Educationally related</a:t>
            </a:r>
          </a:p>
          <a:p>
            <a:r>
              <a:rPr lang="en-US" dirty="0">
                <a:effectLst/>
                <a:ea typeface="Calibri" panose="020F0502020204030204" pitchFamily="34" charset="0"/>
              </a:rPr>
              <a:t>Objective</a:t>
            </a:r>
          </a:p>
          <a:p>
            <a:r>
              <a:rPr lang="en-US" dirty="0">
                <a:ea typeface="Calibri" panose="020F0502020204030204" pitchFamily="34" charset="0"/>
              </a:rPr>
              <a:t>Universally applied</a:t>
            </a:r>
            <a:endParaRPr lang="en-US" dirty="0">
              <a:effectLst/>
              <a:ea typeface="Calibri" panose="020F0502020204030204" pitchFamily="34" charset="0"/>
            </a:endParaRPr>
          </a:p>
          <a:p>
            <a:endParaRPr lang="en-US" dirty="0">
              <a:effectLst/>
              <a:ea typeface="Calibri" panose="020F0502020204030204" pitchFamily="34" charset="0"/>
            </a:endParaRP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Targeted Assistance Programs</a:t>
            </a:r>
          </a:p>
        </p:txBody>
      </p:sp>
    </p:spTree>
    <p:extLst>
      <p:ext uri="{BB962C8B-B14F-4D97-AF65-F5344CB8AC3E}">
        <p14:creationId xmlns:p14="http://schemas.microsoft.com/office/powerpoint/2010/main" val="2674519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pPr marL="0" indent="0">
              <a:buNone/>
            </a:pPr>
            <a:r>
              <a:rPr lang="en-US" sz="3200" dirty="0">
                <a:effectLst/>
                <a:ea typeface="Calibri" panose="020F0502020204030204" pitchFamily="34" charset="0"/>
              </a:rPr>
              <a:t>Required documentation specific to TA programs:</a:t>
            </a:r>
          </a:p>
          <a:p>
            <a:pPr marL="0" indent="0">
              <a:buNone/>
            </a:pPr>
            <a:endParaRPr lang="en-US" sz="3200" dirty="0">
              <a:ea typeface="Calibri" panose="020F0502020204030204" pitchFamily="34" charset="0"/>
            </a:endParaRPr>
          </a:p>
          <a:p>
            <a:r>
              <a:rPr lang="en-US" sz="3200" dirty="0">
                <a:ea typeface="Calibri" panose="020F0502020204030204" pitchFamily="34" charset="0"/>
              </a:rPr>
              <a:t>Student selection procedure</a:t>
            </a:r>
          </a:p>
          <a:p>
            <a:r>
              <a:rPr lang="en-US" sz="3200" dirty="0">
                <a:ea typeface="Calibri" panose="020F0502020204030204" pitchFamily="34" charset="0"/>
              </a:rPr>
              <a:t>Selection criteria sheets</a:t>
            </a:r>
          </a:p>
          <a:p>
            <a:r>
              <a:rPr lang="en-US" sz="3200" dirty="0">
                <a:ea typeface="Calibri" panose="020F0502020204030204" pitchFamily="34" charset="0"/>
              </a:rPr>
              <a:t>Rank-ordered lists</a:t>
            </a:r>
          </a:p>
          <a:p>
            <a:pPr marL="0" indent="0">
              <a:buNone/>
            </a:pPr>
            <a:endParaRPr lang="en-US" sz="2400" dirty="0">
              <a:effectLst/>
              <a:ea typeface="Calibri" panose="020F0502020204030204" pitchFamily="34" charset="0"/>
            </a:endParaRPr>
          </a:p>
          <a:p>
            <a:endParaRPr lang="en-US" dirty="0">
              <a:effectLst/>
              <a:ea typeface="Calibri" panose="020F0502020204030204" pitchFamily="34" charset="0"/>
            </a:endParaRP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Targeted Assistance Programs</a:t>
            </a:r>
          </a:p>
        </p:txBody>
      </p:sp>
    </p:spTree>
    <p:extLst>
      <p:ext uri="{BB962C8B-B14F-4D97-AF65-F5344CB8AC3E}">
        <p14:creationId xmlns:p14="http://schemas.microsoft.com/office/powerpoint/2010/main" val="110012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lstStyle/>
          <a:p>
            <a:r>
              <a:rPr lang="en-US" dirty="0"/>
              <a:t>Belchertown Public Schools</a:t>
            </a:r>
          </a:p>
        </p:txBody>
      </p:sp>
    </p:spTree>
    <p:extLst>
      <p:ext uri="{BB962C8B-B14F-4D97-AF65-F5344CB8AC3E}">
        <p14:creationId xmlns:p14="http://schemas.microsoft.com/office/powerpoint/2010/main" val="408647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normAutofit fontScale="85000" lnSpcReduction="20000"/>
          </a:bodyPr>
          <a:lstStyle/>
          <a:p>
            <a:pPr marL="0" lvl="0" indent="0" algn="l" rtl="0">
              <a:spcBef>
                <a:spcPts val="0"/>
              </a:spcBef>
              <a:spcAft>
                <a:spcPts val="0"/>
              </a:spcAft>
              <a:buClr>
                <a:schemeClr val="dk1"/>
              </a:buClr>
              <a:buSzPct val="61111"/>
              <a:buFont typeface="Arial"/>
              <a:buNone/>
            </a:pPr>
            <a:r>
              <a:rPr lang="en-US" dirty="0"/>
              <a:t>Shawn Fortin </a:t>
            </a:r>
          </a:p>
          <a:p>
            <a:pPr marL="0" lvl="0" indent="0" algn="l" rtl="0">
              <a:spcBef>
                <a:spcPts val="1200"/>
              </a:spcBef>
              <a:spcAft>
                <a:spcPts val="0"/>
              </a:spcAft>
              <a:buClr>
                <a:schemeClr val="dk1"/>
              </a:buClr>
              <a:buSzPct val="61111"/>
              <a:buFont typeface="Arial"/>
              <a:buNone/>
            </a:pPr>
            <a:r>
              <a:rPr lang="en-US" dirty="0"/>
              <a:t>Assistant Superintendent for Teaching and Learning</a:t>
            </a:r>
          </a:p>
          <a:p>
            <a:pPr marL="0" lvl="0" indent="0" algn="l" rtl="0">
              <a:spcBef>
                <a:spcPts val="1200"/>
              </a:spcBef>
              <a:spcAft>
                <a:spcPts val="0"/>
              </a:spcAft>
              <a:buClr>
                <a:schemeClr val="dk1"/>
              </a:buClr>
              <a:buSzPct val="61111"/>
              <a:buFont typeface="Arial"/>
              <a:buNone/>
            </a:pPr>
            <a:endParaRPr lang="en-US" dirty="0"/>
          </a:p>
          <a:p>
            <a:pPr marL="0" lvl="0" indent="0" algn="l" rtl="0">
              <a:spcBef>
                <a:spcPts val="1200"/>
              </a:spcBef>
              <a:spcAft>
                <a:spcPts val="0"/>
              </a:spcAft>
              <a:buClr>
                <a:schemeClr val="dk1"/>
              </a:buClr>
              <a:buSzPct val="61111"/>
              <a:buFont typeface="Arial"/>
              <a:buNone/>
            </a:pPr>
            <a:r>
              <a:rPr lang="en-US" dirty="0"/>
              <a:t>2,200 students (26% Low-Income)</a:t>
            </a:r>
          </a:p>
          <a:p>
            <a:pPr marL="0" lvl="0" indent="0" algn="l" rtl="0">
              <a:spcBef>
                <a:spcPts val="1200"/>
              </a:spcBef>
              <a:spcAft>
                <a:spcPts val="0"/>
              </a:spcAft>
              <a:buClr>
                <a:schemeClr val="dk1"/>
              </a:buClr>
              <a:buSzPct val="61111"/>
              <a:buFont typeface="Arial"/>
              <a:buNone/>
            </a:pPr>
            <a:r>
              <a:rPr lang="en-US" dirty="0"/>
              <a:t>1 Title I school - Swift River Elementary School (grades 1-3)</a:t>
            </a:r>
          </a:p>
          <a:p>
            <a:pPr marL="0" lvl="0" indent="0" algn="l" rtl="0">
              <a:spcBef>
                <a:spcPts val="1200"/>
              </a:spcBef>
              <a:spcAft>
                <a:spcPts val="0"/>
              </a:spcAft>
              <a:buClr>
                <a:schemeClr val="dk1"/>
              </a:buClr>
              <a:buSzPct val="61111"/>
              <a:buFont typeface="Arial"/>
              <a:buNone/>
            </a:pPr>
            <a:r>
              <a:rPr lang="en-US" dirty="0"/>
              <a:t>Title I allocation: $250,471 </a:t>
            </a:r>
          </a:p>
          <a:p>
            <a:pPr marL="0" lvl="0" indent="0" algn="l" rtl="0">
              <a:spcBef>
                <a:spcPts val="1200"/>
              </a:spcBef>
              <a:spcAft>
                <a:spcPts val="1200"/>
              </a:spcAft>
              <a:buClr>
                <a:schemeClr val="dk1"/>
              </a:buClr>
              <a:buSzPct val="61111"/>
              <a:buFont typeface="Arial"/>
              <a:buNone/>
            </a:pPr>
            <a:endParaRPr lang="en-US" dirty="0"/>
          </a:p>
          <a:p>
            <a:pPr marL="0" lvl="0" indent="0" algn="l" rtl="0">
              <a:spcBef>
                <a:spcPts val="1200"/>
              </a:spcBef>
              <a:spcAft>
                <a:spcPts val="1200"/>
              </a:spcAft>
              <a:buClr>
                <a:schemeClr val="dk1"/>
              </a:buClr>
              <a:buSzPct val="61111"/>
              <a:buFont typeface="Arial"/>
              <a:buNone/>
            </a:pPr>
            <a:r>
              <a:rPr lang="en-US" dirty="0"/>
              <a:t>Belchertown is a “semi-rural” community in western MA. Belchertown has one of the largest land areas in Massachusetts and lies adjacent to the </a:t>
            </a:r>
            <a:r>
              <a:rPr lang="en-US" dirty="0" err="1"/>
              <a:t>Quabbin</a:t>
            </a:r>
            <a:r>
              <a:rPr lang="en-US" dirty="0"/>
              <a:t> Reservoir, one of the largest man-made reservoirs in the country. </a:t>
            </a:r>
          </a:p>
          <a:p>
            <a:pPr marL="0" indent="0">
              <a:buNone/>
            </a:pPr>
            <a:endParaRPr lang="en-US" dirty="0"/>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About Belchertown</a:t>
            </a:r>
          </a:p>
        </p:txBody>
      </p:sp>
    </p:spTree>
    <p:extLst>
      <p:ext uri="{BB962C8B-B14F-4D97-AF65-F5344CB8AC3E}">
        <p14:creationId xmlns:p14="http://schemas.microsoft.com/office/powerpoint/2010/main" val="281127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normAutofit/>
          </a:bodyPr>
          <a:lstStyle/>
          <a:p>
            <a:pPr marL="0" lvl="0" indent="0" algn="l" rtl="0">
              <a:spcBef>
                <a:spcPts val="0"/>
              </a:spcBef>
              <a:spcAft>
                <a:spcPts val="0"/>
              </a:spcAft>
              <a:buNone/>
            </a:pPr>
            <a:r>
              <a:rPr lang="en-US" dirty="0"/>
              <a:t>2 Title I Teachers	(+MTRS) 	$173,000</a:t>
            </a:r>
          </a:p>
          <a:p>
            <a:pPr marL="0" lvl="0" indent="0" algn="l" rtl="0">
              <a:spcBef>
                <a:spcPts val="1200"/>
              </a:spcBef>
              <a:spcAft>
                <a:spcPts val="0"/>
              </a:spcAft>
              <a:buNone/>
            </a:pPr>
            <a:r>
              <a:rPr lang="en-US" dirty="0"/>
              <a:t>Professional Development	$40,000</a:t>
            </a:r>
          </a:p>
          <a:p>
            <a:pPr marL="0" lvl="0" indent="0" algn="l" rtl="0">
              <a:spcBef>
                <a:spcPts val="1200"/>
              </a:spcBef>
              <a:spcAft>
                <a:spcPts val="0"/>
              </a:spcAft>
              <a:buNone/>
            </a:pPr>
            <a:r>
              <a:rPr lang="en-US" dirty="0"/>
              <a:t>Textbooks/Related Materials	$35,000</a:t>
            </a:r>
          </a:p>
          <a:p>
            <a:pPr marL="0" lvl="0" indent="0" algn="l" rtl="0">
              <a:spcBef>
                <a:spcPts val="1200"/>
              </a:spcBef>
              <a:spcAft>
                <a:spcPts val="1200"/>
              </a:spcAft>
              <a:buNone/>
            </a:pPr>
            <a:r>
              <a:rPr lang="en-US" dirty="0"/>
              <a:t>Equitable Services		$1,800</a:t>
            </a:r>
          </a:p>
          <a:p>
            <a:pPr marL="0" indent="0">
              <a:buNone/>
            </a:pPr>
            <a:endParaRPr lang="en-US" dirty="0"/>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Belchertown’s Title I Program</a:t>
            </a:r>
          </a:p>
        </p:txBody>
      </p:sp>
    </p:spTree>
    <p:extLst>
      <p:ext uri="{BB962C8B-B14F-4D97-AF65-F5344CB8AC3E}">
        <p14:creationId xmlns:p14="http://schemas.microsoft.com/office/powerpoint/2010/main" val="260758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normAutofit fontScale="92500" lnSpcReduction="10000"/>
          </a:bodyPr>
          <a:lstStyle/>
          <a:p>
            <a:pPr marL="0" lvl="0" indent="0" algn="l" rtl="0">
              <a:spcBef>
                <a:spcPts val="0"/>
              </a:spcBef>
              <a:spcAft>
                <a:spcPts val="0"/>
              </a:spcAft>
              <a:buClr>
                <a:schemeClr val="dk1"/>
              </a:buClr>
              <a:buSzPct val="61111"/>
              <a:buFont typeface="Arial"/>
              <a:buNone/>
            </a:pPr>
            <a:r>
              <a:rPr lang="en-US" dirty="0"/>
              <a:t>2 FTE Title I reading teachers service 7-8 flexible groupings per day (pull-out model) 5 times per week for 30 minutes per day. </a:t>
            </a:r>
          </a:p>
          <a:p>
            <a:pPr marL="0" lvl="0" indent="0" algn="l" rtl="0">
              <a:spcBef>
                <a:spcPts val="0"/>
              </a:spcBef>
              <a:spcAft>
                <a:spcPts val="0"/>
              </a:spcAft>
              <a:buClr>
                <a:schemeClr val="dk1"/>
              </a:buClr>
              <a:buSzPct val="61111"/>
              <a:buFont typeface="Arial"/>
              <a:buNone/>
            </a:pPr>
            <a:endParaRPr lang="en-US" dirty="0"/>
          </a:p>
          <a:p>
            <a:pPr marL="0" lvl="0" indent="0">
              <a:spcBef>
                <a:spcPts val="0"/>
              </a:spcBef>
              <a:buClr>
                <a:schemeClr val="dk1"/>
              </a:buClr>
              <a:buSzPct val="61111"/>
              <a:buNone/>
            </a:pPr>
            <a:r>
              <a:rPr lang="en-US" dirty="0"/>
              <a:t>Student groups of similar academic needs (3-6 students) meet every day. </a:t>
            </a:r>
          </a:p>
          <a:p>
            <a:pPr marL="0" lvl="0" indent="0" algn="l" rtl="0">
              <a:spcBef>
                <a:spcPts val="0"/>
              </a:spcBef>
              <a:spcAft>
                <a:spcPts val="0"/>
              </a:spcAft>
              <a:buClr>
                <a:schemeClr val="dk1"/>
              </a:buClr>
              <a:buSzPct val="61111"/>
              <a:buFont typeface="Arial"/>
              <a:buNone/>
            </a:pPr>
            <a:endParaRPr lang="en-US" dirty="0"/>
          </a:p>
          <a:p>
            <a:pPr marL="0" lvl="0" indent="0">
              <a:spcBef>
                <a:spcPts val="0"/>
              </a:spcBef>
              <a:buClr>
                <a:schemeClr val="dk1"/>
              </a:buClr>
              <a:buSzPct val="61111"/>
              <a:buNone/>
            </a:pPr>
            <a:r>
              <a:rPr lang="en-US" dirty="0"/>
              <a:t>Selection is based on weighted criteria (e.g., STAR, QPS, classroom assessment).</a:t>
            </a:r>
          </a:p>
          <a:p>
            <a:pPr marL="0" lvl="0" indent="0" algn="l" rtl="0">
              <a:spcBef>
                <a:spcPts val="0"/>
              </a:spcBef>
              <a:spcAft>
                <a:spcPts val="0"/>
              </a:spcAft>
              <a:buClr>
                <a:schemeClr val="dk1"/>
              </a:buClr>
              <a:buSzPct val="61111"/>
              <a:buFont typeface="Arial"/>
              <a:buNone/>
            </a:pPr>
            <a:endParaRPr lang="en-US" dirty="0"/>
          </a:p>
          <a:p>
            <a:pPr marL="0" lvl="0" indent="0" algn="l" rtl="0">
              <a:spcBef>
                <a:spcPts val="0"/>
              </a:spcBef>
              <a:spcAft>
                <a:spcPts val="0"/>
              </a:spcAft>
              <a:buClr>
                <a:schemeClr val="dk1"/>
              </a:buClr>
              <a:buSzPct val="61111"/>
              <a:buFont typeface="Arial"/>
              <a:buNone/>
            </a:pPr>
            <a:r>
              <a:rPr lang="en-US" dirty="0"/>
              <a:t>Instruction is based on assessments in phonics, phonemic awareness, comprehension, fluency and vocabulary, using leveled readers, and word study.</a:t>
            </a:r>
          </a:p>
          <a:p>
            <a:pPr marL="0" indent="0">
              <a:buNone/>
            </a:pPr>
            <a:endParaRPr lang="en-US" dirty="0"/>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Program Logistics</a:t>
            </a:r>
          </a:p>
        </p:txBody>
      </p:sp>
    </p:spTree>
    <p:extLst>
      <p:ext uri="{BB962C8B-B14F-4D97-AF65-F5344CB8AC3E}">
        <p14:creationId xmlns:p14="http://schemas.microsoft.com/office/powerpoint/2010/main" val="286618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4" ma:contentTypeDescription="Create a new document." ma:contentTypeScope="" ma:versionID="10ea5311db7e5690f8b8d4294ebdc2e5">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f7fb3c1b8a94c6bf8850ab4510587630"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6f7fc10-315f-4884-8231-57a9c90b9c56">
      <UserInfo>
        <DisplayName>Bettencourt, Helene H. (DESE)</DisplayName>
        <AccountId>18</AccountId>
        <AccountType/>
      </UserInfo>
    </SharedWithUsers>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12F5E4-6289-4EF4-B825-43B32C118FB5}">
  <ds:schemaRefs>
    <ds:schemaRef ds:uri="46f7fc10-315f-4884-8231-57a9c90b9c56"/>
    <ds:schemaRef ds:uri="67cbf261-e971-4a38-83b4-d85e273e70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34A98-F106-45CE-8E8A-DD686612E616}">
  <ds:schemaRefs>
    <ds:schemaRef ds:uri="1c210e20-2656-47be-8bfe-a34b7996932e"/>
    <ds:schemaRef ds:uri="46f7fc10-315f-4884-8231-57a9c90b9c56"/>
    <ds:schemaRef ds:uri="67cbf261-e971-4a38-83b4-d85e273e70b4"/>
    <ds:schemaRef ds:uri="7a12eb2f-f040-4639-9fb2-5a6588dc80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262</TotalTime>
  <Words>1705</Words>
  <Application>Microsoft Office PowerPoint</Application>
  <PresentationFormat>Widescreen</PresentationFormat>
  <Paragraphs>157</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Title I Targeted Assistance Programs</vt:lpstr>
      <vt:lpstr>Targeted Assistance Programs</vt:lpstr>
      <vt:lpstr>Targeted Assistance Programs</vt:lpstr>
      <vt:lpstr>Targeted Assistance Programs</vt:lpstr>
      <vt:lpstr>Targeted Assistance Programs</vt:lpstr>
      <vt:lpstr>Belchertown Public Schools</vt:lpstr>
      <vt:lpstr>About Belchertown</vt:lpstr>
      <vt:lpstr>Belchertown’s Title I Program</vt:lpstr>
      <vt:lpstr>Program Logistics</vt:lpstr>
      <vt:lpstr>Program Logistics</vt:lpstr>
      <vt:lpstr>Student Selection</vt:lpstr>
      <vt:lpstr>Student Selection</vt:lpstr>
      <vt:lpstr>Student Selection</vt:lpstr>
      <vt:lpstr>Student Selection</vt:lpstr>
      <vt:lpstr>Family Communications</vt:lpstr>
      <vt:lpstr>Family Communications</vt:lpstr>
      <vt:lpstr>Arlington Public Schools</vt:lpstr>
      <vt:lpstr>About Arlington</vt:lpstr>
      <vt:lpstr>Arlington’s Title I Program</vt:lpstr>
      <vt:lpstr>Arlington’s Summer Title I Program</vt:lpstr>
      <vt:lpstr>Timeline for Planning Summer Program</vt:lpstr>
      <vt:lpstr>Student Selection Process</vt:lpstr>
      <vt:lpstr>Timeline for Planning Summer Program (continued)</vt:lpstr>
      <vt:lpstr>Summer Program Wins and Challenges</vt:lpstr>
      <vt:lpstr>Q &amp; 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Targeted Assistance Programs</dc:title>
  <dc:creator>DESE</dc:creator>
  <cp:lastModifiedBy>Zou, Dong (EOE)</cp:lastModifiedBy>
  <cp:revision>4</cp:revision>
  <dcterms:created xsi:type="dcterms:W3CDTF">2022-10-11T20:32:22Z</dcterms:created>
  <dcterms:modified xsi:type="dcterms:W3CDTF">2022-11-09T18:48:13Z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9 2022 12:00AM</vt:lpwstr>
  </property>
</Properties>
</file>