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oto Sans" panose="020B0604020202020204" charset="0"/>
      <p:regular r:id="rId29"/>
      <p:bold r:id="rId30"/>
      <p:italic r:id="rId31"/>
      <p:boldItalic r:id="rId32"/>
    </p:embeddedFont>
    <p:embeddedFont>
      <p:font typeface="Quattrocento Sans" panose="020B05020500000200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5ED64-F9A1-4B7E-8E58-1D38943C1F44}" v="3" dt="2022-11-07T18:52:05.006"/>
    <p1510:client id="{94A45433-6FD0-48AE-B574-5385623B0303}" v="250" dt="2022-11-04T18:50:56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42" d="100"/>
          <a:sy n="42" d="100"/>
        </p:scale>
        <p:origin x="54" y="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18" name="Google Shape;118;p10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29" name="Google Shape;129;p1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40" name="Google Shape;140;p12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51" name="Google Shape;151;p13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62" name="Google Shape;162;p1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73" name="Google Shape;173;p1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ALBERT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96" name="Google Shape;96;p8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07" name="Google Shape;107;p9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ESE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7316" y="5630644"/>
            <a:ext cx="2417368" cy="117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Massachusetts map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 descr="Colored blackground box."/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Google Shape;15;p2" descr="Graphic bar."/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406654" y="1958196"/>
            <a:ext cx="6678954" cy="165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attrocento Sans"/>
              <a:buNone/>
              <a:defRPr sz="4000" b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417389" y="3650895"/>
            <a:ext cx="6659592" cy="82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⮚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❖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o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⮚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one column bullet points">
  <p:cSld name="Text-one column bullet poin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 descr="The star in the ESE log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61683">
            <a:off x="10844110" y="6132352"/>
            <a:ext cx="756578" cy="7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 descr="Colored background box."/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25;p4" descr="Colored backgrouond box."/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67743" y="1230403"/>
            <a:ext cx="11370972" cy="504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Pts val="3200"/>
              <a:buFont typeface="Arial"/>
              <a:buChar char="•"/>
              <a:defRPr sz="32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800"/>
              <a:buFont typeface="Courier New"/>
              <a:buChar char="o"/>
              <a:defRPr sz="28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Noto Sans"/>
              <a:buChar char="▪"/>
              <a:defRPr sz="24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000"/>
              <a:buFont typeface="Noto Sans"/>
              <a:buChar char="⮚"/>
              <a:defRPr sz="20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000"/>
              <a:buFont typeface="Noto Sans"/>
              <a:buChar char="❖"/>
              <a:defRPr sz="2000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Massachusetts Department of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Elementary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Secondary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Education</a:t>
            </a:r>
            <a:endParaRPr sz="1200" b="0" i="0" u="none" strike="noStrike" cap="none">
              <a:solidFill>
                <a:srgbClr val="8A8FA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3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CUSTOM_16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15600" y="1455025"/>
            <a:ext cx="11360700" cy="47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o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⮚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solidFill>
            <a:srgbClr val="BC59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5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68933" y="1509350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o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⮚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338300" y="1509350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o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⮚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solidFill>
            <a:srgbClr val="BC59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attrocento Sans"/>
              <a:buNone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Noto Sans"/>
              <a:buChar char="▪"/>
              <a:defRPr sz="24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000"/>
              <a:buFont typeface="Noto Sans"/>
              <a:buChar char="⮚"/>
              <a:defRPr sz="20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SzPts val="2000"/>
              <a:buFont typeface="Noto Sans"/>
              <a:buChar char="❖"/>
              <a:defRPr sz="20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FA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g-AS613wBV10IADExrC8vOPECbIgbbq/view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uqJGgxlmB0YkqVJ4KrXUDN2uU2W4FMiz/view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aborative.org/staff/albert-mussad-ph-d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collaborativ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ifvuRhwMrDsBMZnQgjU2wfeGuRPUOWR/view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atschool.ca/developing-interventions-for-students-with-writing-disabilities-addressing-the-most-complex-academic-proble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5406654" y="1958196"/>
            <a:ext cx="6678954" cy="165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Teaching Striving Writers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5417389" y="3532362"/>
            <a:ext cx="6659592" cy="82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Federal Grant Programs Conference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November 15,  2022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4000" y="-35275"/>
            <a:ext cx="7724700" cy="5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3800"/>
              <a:buAutoNum type="arabicPeriod"/>
            </a:pPr>
            <a:r>
              <a:rPr lang="en-US" sz="3800" b="1">
                <a:solidFill>
                  <a:srgbClr val="171616"/>
                </a:solidFill>
              </a:rPr>
              <a:t>Select an appropriate topic</a:t>
            </a:r>
            <a:endParaRPr sz="3800" b="1">
              <a:solidFill>
                <a:srgbClr val="171616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AutoNum type="arabicPeriod"/>
            </a:pPr>
            <a:r>
              <a:rPr lang="en-US" sz="3800" b="1">
                <a:solidFill>
                  <a:srgbClr val="000000"/>
                </a:solidFill>
              </a:rPr>
              <a:t>Select a genre and employ its features</a:t>
            </a:r>
            <a:endParaRPr sz="3800" b="1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928"/>
              </a:buClr>
              <a:buSzPts val="3800"/>
              <a:buAutoNum type="arabicPeriod"/>
            </a:pPr>
            <a:r>
              <a:rPr lang="en-US" sz="3800" b="1">
                <a:solidFill>
                  <a:srgbClr val="BC5928"/>
                </a:solidFill>
              </a:rPr>
              <a:t>Engage in a process to plan, draft, and revise their writing</a:t>
            </a:r>
            <a:endParaRPr sz="3800" b="1">
              <a:solidFill>
                <a:srgbClr val="BC5928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00"/>
              <a:buAutoNum type="arabicPeriod"/>
            </a:pPr>
            <a:r>
              <a:rPr lang="en-US" sz="3800" b="1">
                <a:solidFill>
                  <a:srgbClr val="000000"/>
                </a:solidFill>
              </a:rPr>
              <a:t>Brainstorm main and supporting ideas</a:t>
            </a:r>
            <a:endParaRPr sz="3800" b="1">
              <a:solidFill>
                <a:srgbClr val="000000"/>
              </a:solidFill>
            </a:endParaRPr>
          </a:p>
        </p:txBody>
      </p:sp>
      <p:grpSp>
        <p:nvGrpSp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7961" y="2601003"/>
            <a:ext cx="2627296" cy="828000"/>
            <a:chOff x="658261" y="2205053"/>
            <a:chExt cx="1970521" cy="828000"/>
          </a:xfrm>
        </p:grpSpPr>
        <p:sp>
          <p:nvSpPr>
            <p:cNvPr id="122" name="Google Shape;122;p16"/>
            <p:cNvSpPr/>
            <p:nvPr/>
          </p:nvSpPr>
          <p:spPr>
            <a:xfrm>
              <a:off x="658261" y="2205053"/>
              <a:ext cx="864300" cy="827700"/>
            </a:xfrm>
            <a:prstGeom prst="chevron">
              <a:avLst>
                <a:gd name="adj" fmla="val 50000"/>
              </a:avLst>
            </a:prstGeom>
            <a:solidFill>
              <a:srgbClr val="D2D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21252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CEA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76448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BC5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062147" y="6217622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48DFD-776B-BB59-1066-4129EAD8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Engage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4000" y="-35275"/>
            <a:ext cx="7724700" cy="5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D34"/>
              </a:buClr>
              <a:buSzPts val="3800"/>
              <a:buAutoNum type="arabicPeriod"/>
            </a:pPr>
            <a:r>
              <a:rPr lang="en-US" sz="3800" b="1" dirty="0">
                <a:solidFill>
                  <a:srgbClr val="101D34"/>
                </a:solidFill>
              </a:rPr>
              <a:t>Select an appropriate topic</a:t>
            </a:r>
            <a:endParaRPr sz="3800" b="1" dirty="0">
              <a:solidFill>
                <a:srgbClr val="101D34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D34"/>
              </a:buClr>
              <a:buSzPts val="3800"/>
              <a:buAutoNum type="arabicPeriod"/>
            </a:pPr>
            <a:r>
              <a:rPr lang="en-US" sz="3800" b="1" dirty="0">
                <a:solidFill>
                  <a:srgbClr val="101D34"/>
                </a:solidFill>
              </a:rPr>
              <a:t>Select a genre and employ its features</a:t>
            </a:r>
            <a:endParaRPr sz="3800" b="1" dirty="0">
              <a:solidFill>
                <a:srgbClr val="101D34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D34"/>
              </a:buClr>
              <a:buSzPts val="3800"/>
              <a:buAutoNum type="arabicPeriod"/>
            </a:pPr>
            <a:r>
              <a:rPr lang="en-US" sz="3800" b="1" dirty="0">
                <a:solidFill>
                  <a:srgbClr val="101D34"/>
                </a:solidFill>
              </a:rPr>
              <a:t>Engage in a process to plan, draft, and revise their writing</a:t>
            </a:r>
            <a:endParaRPr sz="3800" b="1" dirty="0">
              <a:solidFill>
                <a:srgbClr val="101D34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BC5928"/>
              </a:buClr>
              <a:buSzPts val="3800"/>
              <a:buAutoNum type="arabicPeriod"/>
            </a:pPr>
            <a:r>
              <a:rPr lang="en-US" sz="3800" b="1" dirty="0">
                <a:solidFill>
                  <a:srgbClr val="BC5928"/>
                </a:solidFill>
              </a:rPr>
              <a:t>Brainstorm main and supporting ideas</a:t>
            </a:r>
            <a:endParaRPr sz="3800" b="1" dirty="0">
              <a:solidFill>
                <a:srgbClr val="BC5928"/>
              </a:solidFill>
            </a:endParaRPr>
          </a:p>
        </p:txBody>
      </p:sp>
      <p:grpSp>
        <p:nvGrpSpPr>
          <p:cNvPr id="132" name="Google Shape;13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92086" y="3854228"/>
            <a:ext cx="2627296" cy="828000"/>
            <a:chOff x="658261" y="2205053"/>
            <a:chExt cx="1970521" cy="828000"/>
          </a:xfrm>
        </p:grpSpPr>
        <p:sp>
          <p:nvSpPr>
            <p:cNvPr id="133" name="Google Shape;133;p17"/>
            <p:cNvSpPr/>
            <p:nvPr/>
          </p:nvSpPr>
          <p:spPr>
            <a:xfrm>
              <a:off x="658261" y="2205053"/>
              <a:ext cx="864300" cy="827700"/>
            </a:xfrm>
            <a:prstGeom prst="chevron">
              <a:avLst>
                <a:gd name="adj" fmla="val 50000"/>
              </a:avLst>
            </a:prstGeom>
            <a:solidFill>
              <a:srgbClr val="D2D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121252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CEA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176448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BC5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062147" y="6217622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436DC-BA4D-8934-D814-C0335FBCE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Brainstorm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4000" y="-35275"/>
            <a:ext cx="7724700" cy="5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928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BC5928"/>
                </a:solidFill>
              </a:rPr>
              <a:t>Plan and organize ideas for logical presentation </a:t>
            </a:r>
            <a:endParaRPr sz="3800" b="1" dirty="0">
              <a:solidFill>
                <a:srgbClr val="BC5928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000000"/>
                </a:solidFill>
              </a:rPr>
              <a:t>Write sentences that convey ideas clearly and logically</a:t>
            </a:r>
            <a:endParaRPr sz="3800" b="1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000000"/>
                </a:solidFill>
              </a:rPr>
              <a:t>Monitor draft writing relative to the initial plan</a:t>
            </a:r>
            <a:endParaRPr sz="3800" b="1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000000"/>
                </a:solidFill>
              </a:rPr>
              <a:t>Monitor for meaning and form considering an absent reader</a:t>
            </a:r>
            <a:endParaRPr sz="3800" b="1" dirty="0">
              <a:solidFill>
                <a:srgbClr val="000000"/>
              </a:solidFill>
            </a:endParaRPr>
          </a:p>
        </p:txBody>
      </p:sp>
      <p:grpSp>
        <p:nvGrpSpPr>
          <p:cNvPr id="143" name="Google Shape;143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7961" y="493453"/>
            <a:ext cx="2627296" cy="828000"/>
            <a:chOff x="658261" y="2205053"/>
            <a:chExt cx="1970521" cy="828000"/>
          </a:xfrm>
        </p:grpSpPr>
        <p:sp>
          <p:nvSpPr>
            <p:cNvPr id="144" name="Google Shape;144;p18"/>
            <p:cNvSpPr/>
            <p:nvPr/>
          </p:nvSpPr>
          <p:spPr>
            <a:xfrm>
              <a:off x="658261" y="2205053"/>
              <a:ext cx="864300" cy="827700"/>
            </a:xfrm>
            <a:prstGeom prst="chevron">
              <a:avLst>
                <a:gd name="adj" fmla="val 50000"/>
              </a:avLst>
            </a:prstGeom>
            <a:solidFill>
              <a:srgbClr val="D2D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21252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CEA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76448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BC5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062147" y="6217622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A2266-EA88-BF42-B237-7CEC46BB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54" y="5651785"/>
            <a:ext cx="11360700" cy="7635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4000" y="-35275"/>
            <a:ext cx="7724700" cy="5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171616"/>
                </a:solidFill>
              </a:rPr>
              <a:t>Plan and organize ideas for logical presentation </a:t>
            </a:r>
            <a:endParaRPr sz="3800" b="1" dirty="0">
              <a:solidFill>
                <a:srgbClr val="171616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928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BC5928"/>
                </a:solidFill>
              </a:rPr>
              <a:t>Write sentences that convey ideas clearly and logically</a:t>
            </a:r>
            <a:endParaRPr sz="3800" b="1" dirty="0">
              <a:solidFill>
                <a:srgbClr val="BC5928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000000"/>
                </a:solidFill>
              </a:rPr>
              <a:t>Monitor draft writing relative to the initial plan</a:t>
            </a:r>
            <a:endParaRPr sz="3800" b="1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000000"/>
                </a:solidFill>
              </a:rPr>
              <a:t>Monitor for meaning and form considering an absent reader</a:t>
            </a:r>
            <a:endParaRPr sz="3800" b="1" dirty="0">
              <a:solidFill>
                <a:srgbClr val="000000"/>
              </a:solidFill>
            </a:endParaRPr>
          </a:p>
        </p:txBody>
      </p:sp>
      <p:grpSp>
        <p:nvGrpSpPr>
          <p:cNvPr id="154" name="Google Shape;15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7961" y="1704703"/>
            <a:ext cx="2627296" cy="828000"/>
            <a:chOff x="658261" y="2205053"/>
            <a:chExt cx="1970521" cy="828000"/>
          </a:xfrm>
        </p:grpSpPr>
        <p:sp>
          <p:nvSpPr>
            <p:cNvPr id="155" name="Google Shape;155;p19"/>
            <p:cNvSpPr/>
            <p:nvPr/>
          </p:nvSpPr>
          <p:spPr>
            <a:xfrm>
              <a:off x="658261" y="2205053"/>
              <a:ext cx="864300" cy="827700"/>
            </a:xfrm>
            <a:prstGeom prst="chevron">
              <a:avLst>
                <a:gd name="adj" fmla="val 50000"/>
              </a:avLst>
            </a:prstGeom>
            <a:solidFill>
              <a:srgbClr val="D2D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21252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CEA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76448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BC5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062147" y="6217622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1281A-4EC0-6338-1D24-32AD7ED4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Write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4000" y="-35275"/>
            <a:ext cx="7724700" cy="5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171616"/>
                </a:solidFill>
              </a:rPr>
              <a:t>Plan and organize ideas for logical presentation </a:t>
            </a:r>
            <a:endParaRPr sz="3800" b="1" dirty="0">
              <a:solidFill>
                <a:srgbClr val="171616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171616"/>
                </a:solidFill>
              </a:rPr>
              <a:t>Write sentences that convey ideas clearly and logically</a:t>
            </a:r>
            <a:endParaRPr sz="3800" b="1" dirty="0">
              <a:solidFill>
                <a:srgbClr val="171616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928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BC5928"/>
                </a:solidFill>
              </a:rPr>
              <a:t>Monitor draft writing relative to the initial plan</a:t>
            </a:r>
            <a:endParaRPr sz="3800" b="1" dirty="0">
              <a:solidFill>
                <a:srgbClr val="BC5928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000000"/>
                </a:solidFill>
              </a:rPr>
              <a:t>Monitor for meaning and form considering an absent reader</a:t>
            </a:r>
            <a:endParaRPr sz="3800" b="1" dirty="0">
              <a:solidFill>
                <a:srgbClr val="000000"/>
              </a:solidFill>
            </a:endParaRPr>
          </a:p>
        </p:txBody>
      </p:sp>
      <p:grpSp>
        <p:nvGrpSpPr>
          <p:cNvPr id="165" name="Google Shape;16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0886" y="2864753"/>
            <a:ext cx="2627296" cy="828000"/>
            <a:chOff x="658261" y="2205053"/>
            <a:chExt cx="1970521" cy="828000"/>
          </a:xfrm>
        </p:grpSpPr>
        <p:sp>
          <p:nvSpPr>
            <p:cNvPr id="166" name="Google Shape;166;p20"/>
            <p:cNvSpPr/>
            <p:nvPr/>
          </p:nvSpPr>
          <p:spPr>
            <a:xfrm>
              <a:off x="658261" y="2205053"/>
              <a:ext cx="864300" cy="827700"/>
            </a:xfrm>
            <a:prstGeom prst="chevron">
              <a:avLst>
                <a:gd name="adj" fmla="val 50000"/>
              </a:avLst>
            </a:prstGeom>
            <a:solidFill>
              <a:srgbClr val="D2D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121252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CEA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176448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BC5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062147" y="6217622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BDB8-8B31-7375-D765-8F34B33B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Monitor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4000" y="-35275"/>
            <a:ext cx="7724700" cy="5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171616"/>
                </a:solidFill>
              </a:rPr>
              <a:t>Plan and organize ideas for logical presentation </a:t>
            </a:r>
            <a:endParaRPr sz="3800" b="1" dirty="0">
              <a:solidFill>
                <a:srgbClr val="171616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171616"/>
                </a:solidFill>
              </a:rPr>
              <a:t>Write sentences that convey ideas clearly and logically</a:t>
            </a:r>
            <a:endParaRPr sz="3800" b="1" dirty="0">
              <a:solidFill>
                <a:srgbClr val="171616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171616"/>
                </a:solidFill>
              </a:rPr>
              <a:t>Monitor draft writing relative to the initial plan</a:t>
            </a:r>
            <a:endParaRPr sz="3800" b="1" dirty="0">
              <a:solidFill>
                <a:srgbClr val="171616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BC5928"/>
              </a:buClr>
              <a:buSzPts val="3800"/>
              <a:buAutoNum type="arabicPeriod" startAt="5"/>
            </a:pPr>
            <a:r>
              <a:rPr lang="en-US" sz="3800" b="1" dirty="0">
                <a:solidFill>
                  <a:srgbClr val="BC5928"/>
                </a:solidFill>
              </a:rPr>
              <a:t>Monitor for meaning and form considering an absent reader</a:t>
            </a:r>
            <a:endParaRPr sz="3800" b="1" dirty="0">
              <a:solidFill>
                <a:srgbClr val="BC5928"/>
              </a:solidFill>
            </a:endParaRPr>
          </a:p>
        </p:txBody>
      </p:sp>
      <p:grpSp>
        <p:nvGrpSpPr>
          <p:cNvPr id="176" name="Google Shape;17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0886" y="4058928"/>
            <a:ext cx="2627296" cy="828000"/>
            <a:chOff x="658261" y="2205053"/>
            <a:chExt cx="1970521" cy="828000"/>
          </a:xfrm>
        </p:grpSpPr>
        <p:sp>
          <p:nvSpPr>
            <p:cNvPr id="177" name="Google Shape;177;p21"/>
            <p:cNvSpPr/>
            <p:nvPr/>
          </p:nvSpPr>
          <p:spPr>
            <a:xfrm>
              <a:off x="658261" y="2205053"/>
              <a:ext cx="864300" cy="827700"/>
            </a:xfrm>
            <a:prstGeom prst="chevron">
              <a:avLst>
                <a:gd name="adj" fmla="val 50000"/>
              </a:avLst>
            </a:prstGeom>
            <a:solidFill>
              <a:srgbClr val="D2D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121252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CEA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176448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BC5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062147" y="6217622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C2C0B-904B-A852-9E7E-7DDFC2FD7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Meaning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230403"/>
            <a:ext cx="12192000" cy="5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3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Teaching Striving Writers to Communicate </a:t>
            </a:r>
            <a:endParaRPr sz="38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3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Personal Meaning</a:t>
            </a:r>
            <a:endParaRPr sz="3800" i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86" name="Google Shape;18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D4174-AC85-DFFF-3B3B-7B191904F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230403"/>
            <a:ext cx="12192000" cy="5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800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High-Leverage Instructional Practices in Special Education:</a:t>
            </a:r>
            <a:endParaRPr sz="3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800" b="1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Focus on Writing </a:t>
            </a:r>
            <a:r>
              <a:rPr lang="en-US" sz="4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2" name="Google Shape;19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A6838-12B3-1EFB-A0C4-CCB98677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7666" y="1536633"/>
            <a:ext cx="565573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600" b="1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600" b="1" dirty="0">
              <a:solidFill>
                <a:srgbClr val="17161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2600" b="1" dirty="0">
              <a:solidFill>
                <a:srgbClr val="171616"/>
              </a:solidFill>
            </a:endParaRPr>
          </a:p>
          <a:p>
            <a:pPr marL="5778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AutoNum type="arabicPeriod"/>
            </a:pPr>
            <a:r>
              <a:rPr lang="en-US" sz="2600" b="1" dirty="0">
                <a:solidFill>
                  <a:srgbClr val="171616"/>
                </a:solidFill>
              </a:rPr>
              <a:t>How have these tools inspired your thinking about the craft of writing and/or writing instruction?</a:t>
            </a:r>
            <a:endParaRPr sz="1200" b="1" dirty="0">
              <a:solidFill>
                <a:srgbClr val="171616"/>
              </a:solidFill>
            </a:endParaRPr>
          </a:p>
          <a:p>
            <a:pPr marL="577850" lvl="0" indent="-5143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AutoNum type="arabicPeriod"/>
            </a:pPr>
            <a:r>
              <a:rPr lang="en-US" sz="2600" b="1" dirty="0">
                <a:solidFill>
                  <a:srgbClr val="171616"/>
                </a:solidFill>
              </a:rPr>
              <a:t>What next action would you like to take with one or both of these tools?  </a:t>
            </a:r>
            <a:endParaRPr sz="2600" b="1" dirty="0">
              <a:solidFill>
                <a:srgbClr val="17161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3200"/>
              <a:buNone/>
            </a:pPr>
            <a:endParaRPr sz="3000" b="1" dirty="0">
              <a:solidFill>
                <a:srgbClr val="17161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000" b="1" dirty="0">
              <a:solidFill>
                <a:srgbClr val="171616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98" name="Google Shape;19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199" name="Google Shape;19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349" t="4093" r="9612"/>
          <a:stretch/>
        </p:blipFill>
        <p:spPr>
          <a:xfrm flipH="1">
            <a:off x="-4" y="-11469"/>
            <a:ext cx="6129870" cy="6869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755F9-0D9D-DF83-8EF6-9A25DB0E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05" name="Google Shape;20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7750" y="1523300"/>
            <a:ext cx="81954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Albert E. Johnson-Mussad, Ph.D.</a:t>
            </a:r>
            <a:endParaRPr sz="2800" b="1" i="0" u="none" strike="noStrike" cap="non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and Instruction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Improvement Specialist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Collaborative for Educational Services</a:t>
            </a:r>
            <a:endParaRPr sz="22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Northampton, MA 01060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BC5928"/>
                </a:solidFill>
                <a:latin typeface="Arial"/>
                <a:ea typeface="Arial"/>
                <a:cs typeface="Arial"/>
                <a:sym typeface="Arial"/>
              </a:rPr>
              <a:t>413-588-5945 </a:t>
            </a:r>
            <a:r>
              <a:rPr lang="en-US" sz="2200" b="0" i="0" u="none" strike="noStrike" cap="none">
                <a:solidFill>
                  <a:srgbClr val="BC5928"/>
                </a:solidFill>
                <a:latin typeface="Arial"/>
                <a:ea typeface="Arial"/>
                <a:cs typeface="Arial"/>
                <a:sym typeface="Arial"/>
              </a:rPr>
              <a:t>(office)</a:t>
            </a:r>
            <a:endParaRPr sz="2200" b="0" i="0" u="none" strike="noStrike" cap="none">
              <a:solidFill>
                <a:srgbClr val="BC59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BC5928"/>
                </a:solidFill>
                <a:latin typeface="Arial"/>
                <a:ea typeface="Arial"/>
                <a:cs typeface="Arial"/>
                <a:sym typeface="Arial"/>
              </a:rPr>
              <a:t>908-623-0652 </a:t>
            </a:r>
            <a:r>
              <a:rPr lang="en-US" sz="2200" b="0" i="0" u="none" strike="noStrike" cap="none">
                <a:solidFill>
                  <a:srgbClr val="BC5928"/>
                </a:solidFill>
                <a:latin typeface="Arial"/>
                <a:ea typeface="Arial"/>
                <a:cs typeface="Arial"/>
                <a:sym typeface="Arial"/>
              </a:rPr>
              <a:t>(cell)</a:t>
            </a:r>
            <a:endParaRPr sz="2200" b="0" i="0" u="none" strike="noStrike" cap="none">
              <a:solidFill>
                <a:srgbClr val="BC59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BC5928"/>
                </a:solidFill>
                <a:latin typeface="Arial"/>
                <a:ea typeface="Arial"/>
                <a:cs typeface="Arial"/>
                <a:sym typeface="Arial"/>
              </a:rPr>
              <a:t>ajohnsonmussad@collaborative.org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7" name="Google Shape;207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807" r="19585"/>
          <a:stretch/>
        </p:blipFill>
        <p:spPr>
          <a:xfrm>
            <a:off x="6695634" y="-12303"/>
            <a:ext cx="3989300" cy="687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96277-361A-7615-EC96-80907D569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information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3E111-ACB8-9C1A-AF14-16CF40AC1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600864"/>
            <a:ext cx="6678954" cy="1656272"/>
          </a:xfrm>
        </p:spPr>
        <p:txBody>
          <a:bodyPr/>
          <a:lstStyle/>
          <a:p>
            <a:pPr rtl="0"/>
            <a:r>
              <a:rPr lang="en-US" sz="60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WELCOME!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A classroom with desks and chairs&#10;"/>
          <p:cNvPicPr preferRelativeResize="0"/>
          <p:nvPr/>
        </p:nvPicPr>
        <p:blipFill rotWithShape="1">
          <a:blip r:embed="rId3">
            <a:alphaModFix/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924609"/>
            <a:ext cx="12192000" cy="1485300"/>
          </a:xfrm>
          <a:prstGeom prst="rect">
            <a:avLst/>
          </a:prstGeom>
          <a:solidFill>
            <a:srgbClr val="101D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0A63-6370-E789-2170-505FB1C2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2213" y="4977683"/>
            <a:ext cx="6678954" cy="1656272"/>
          </a:xfrm>
        </p:spPr>
        <p:txBody>
          <a:bodyPr/>
          <a:lstStyle/>
          <a:p>
            <a:pPr rtl="0"/>
            <a:r>
              <a:rPr lang="en-US" sz="30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IS YOUR ACCESSIBILITY?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82234" y="870808"/>
            <a:ext cx="6027532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 grant program managers will: </a:t>
            </a: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-US" sz="2000" b="1" dirty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US" sz="2000" b="1" dirty="0">
                <a:solidFill>
                  <a:srgbClr val="BC59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writers’ 8 key skills; and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2800"/>
              </a:spcBef>
              <a:spcAft>
                <a:spcPts val="1800"/>
              </a:spcAft>
              <a:buClr>
                <a:schemeClr val="accent2"/>
              </a:buClr>
              <a:buSzPts val="2000"/>
              <a:buChar char="●"/>
            </a:pPr>
            <a:r>
              <a:rPr lang="en-US" sz="2000" b="1" dirty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lang="en-US" sz="2000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potential solutions to striving writers’ potential challenges in meeting these skills. </a:t>
            </a:r>
            <a:endParaRPr dirty="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AA102A-C2D8-AC82-503B-F2D9E530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800" b="1" i="0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230403"/>
            <a:ext cx="12192000" cy="5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474F7-4411-6AFF-CED6-69AFB28C7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584" y="3116571"/>
            <a:ext cx="10515600" cy="638632"/>
          </a:xfrm>
        </p:spPr>
        <p:txBody>
          <a:bodyPr/>
          <a:lstStyle/>
          <a:p>
            <a:pPr rtl="0"/>
            <a:r>
              <a:rPr lang="en-US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Writing to communicate personally compelling meaning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230403"/>
            <a:ext cx="12192000" cy="5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rts Mill Goudy"/>
              <a:buNone/>
            </a:pPr>
            <a:r>
              <a:rPr lang="en-U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“Writing enables deeper thinking and learning in every content area. Let's teach it in every content area.”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84" name="Google Shape;8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5" name="Google Shape;85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025" y="5544375"/>
            <a:ext cx="982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Mike Schmoker, 2018. </a:t>
            </a:r>
            <a:r>
              <a:rPr lang="en-US" sz="1200" b="1" i="0" u="sng" strike="noStrike" cap="non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Demystifying writing, transforming education</a:t>
            </a:r>
            <a:r>
              <a:rPr lang="en-US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Educational Leadership, 75 (7), 22-27. </a:t>
            </a:r>
            <a:endParaRPr sz="12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48790-29F4-AE7D-43D8-72EA4A6B7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enables..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230403"/>
            <a:ext cx="12192000" cy="5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rts Mill Goudy"/>
              <a:buNone/>
            </a:pPr>
            <a:r>
              <a:rPr lang="en-U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 skills to communicate personally compelling meaning </a:t>
            </a:r>
            <a:endParaRPr sz="4400" dirty="0">
              <a:solidFill>
                <a:srgbClr val="000000"/>
              </a:solidFill>
            </a:endParaRPr>
          </a:p>
        </p:txBody>
      </p:sp>
      <p:sp>
        <p:nvSpPr>
          <p:cNvPr id="91" name="Google Shape;9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2" name="Google Shape;92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4825" y="5271450"/>
            <a:ext cx="9826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7161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Adapted from</a:t>
            </a:r>
            <a:r>
              <a:rPr lang="en-US" sz="12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200" b="1" i="0" u="sng" strike="noStrike" cap="none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Interventions for Students with Writing Disabilities</a:t>
            </a:r>
            <a:endParaRPr sz="12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E24BE-B1DD-79F6-220D-1DBB2A44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4000" y="-35275"/>
            <a:ext cx="7724700" cy="5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928"/>
              </a:buClr>
              <a:buSzPts val="3800"/>
              <a:buAutoNum type="arabicPeriod"/>
            </a:pPr>
            <a:r>
              <a:rPr lang="en-US" sz="3800" b="1">
                <a:solidFill>
                  <a:srgbClr val="BC5928"/>
                </a:solidFill>
              </a:rPr>
              <a:t>Select an appropriate topic</a:t>
            </a:r>
            <a:endParaRPr sz="3800" b="1">
              <a:solidFill>
                <a:srgbClr val="BC5928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AutoNum type="arabicPeriod"/>
            </a:pPr>
            <a:r>
              <a:rPr lang="en-US" sz="3800" b="1">
                <a:solidFill>
                  <a:srgbClr val="000000"/>
                </a:solidFill>
              </a:rPr>
              <a:t>Select a genre and employ its features</a:t>
            </a:r>
            <a:endParaRPr sz="3800" b="1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AutoNum type="arabicPeriod"/>
            </a:pPr>
            <a:r>
              <a:rPr lang="en-US" sz="3800" b="1">
                <a:solidFill>
                  <a:srgbClr val="000000"/>
                </a:solidFill>
              </a:rPr>
              <a:t>Engage in a process to plan, draft, and revise their writing</a:t>
            </a:r>
            <a:endParaRPr sz="3800" b="1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00"/>
              <a:buAutoNum type="arabicPeriod"/>
            </a:pPr>
            <a:r>
              <a:rPr lang="en-US" sz="3800" b="1">
                <a:solidFill>
                  <a:srgbClr val="000000"/>
                </a:solidFill>
              </a:rPr>
              <a:t>Brainstorm main and supporting ideas</a:t>
            </a:r>
            <a:endParaRPr sz="3800" b="1">
              <a:solidFill>
                <a:srgbClr val="000000"/>
              </a:solidFill>
            </a:endParaRPr>
          </a:p>
        </p:txBody>
      </p:sp>
      <p:grpSp>
        <p:nvGrpSpPr>
          <p:cNvPr id="99" name="Google Shape;9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6786" y="698203"/>
            <a:ext cx="2627296" cy="828000"/>
            <a:chOff x="658261" y="2205053"/>
            <a:chExt cx="1970521" cy="828000"/>
          </a:xfrm>
        </p:grpSpPr>
        <p:sp>
          <p:nvSpPr>
            <p:cNvPr id="100" name="Google Shape;100;p14"/>
            <p:cNvSpPr/>
            <p:nvPr/>
          </p:nvSpPr>
          <p:spPr>
            <a:xfrm>
              <a:off x="658261" y="2205053"/>
              <a:ext cx="864300" cy="827700"/>
            </a:xfrm>
            <a:prstGeom prst="chevron">
              <a:avLst>
                <a:gd name="adj" fmla="val 50000"/>
              </a:avLst>
            </a:prstGeom>
            <a:solidFill>
              <a:srgbClr val="D2D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21252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CEA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176448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BC5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062147" y="6217622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9CC43-B802-5963-A029-943B5B168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943" y="5978822"/>
            <a:ext cx="11360700" cy="7635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 steps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4000" y="-35275"/>
            <a:ext cx="7724700" cy="58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3800"/>
              <a:buAutoNum type="arabicPeriod"/>
            </a:pPr>
            <a:r>
              <a:rPr lang="en-US" sz="3800" b="1" dirty="0">
                <a:solidFill>
                  <a:srgbClr val="171616"/>
                </a:solidFill>
              </a:rPr>
              <a:t>Select an appropriate topic</a:t>
            </a:r>
            <a:endParaRPr sz="3800" b="1" dirty="0">
              <a:solidFill>
                <a:srgbClr val="171616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928"/>
              </a:buClr>
              <a:buSzPts val="3800"/>
              <a:buAutoNum type="arabicPeriod"/>
            </a:pPr>
            <a:r>
              <a:rPr lang="en-US" sz="3800" b="1" dirty="0">
                <a:solidFill>
                  <a:srgbClr val="BC5928"/>
                </a:solidFill>
              </a:rPr>
              <a:t>Select a genre and employ its features</a:t>
            </a:r>
            <a:endParaRPr sz="3800" b="1" dirty="0">
              <a:solidFill>
                <a:srgbClr val="BC5928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AutoNum type="arabicPeriod"/>
            </a:pPr>
            <a:r>
              <a:rPr lang="en-US" sz="3800" b="1" dirty="0">
                <a:solidFill>
                  <a:srgbClr val="000000"/>
                </a:solidFill>
              </a:rPr>
              <a:t>Engage in a process to plan, draft, and revise their writing</a:t>
            </a:r>
            <a:endParaRPr sz="3800" b="1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800"/>
              <a:buAutoNum type="arabicPeriod"/>
            </a:pPr>
            <a:r>
              <a:rPr lang="en-US" sz="3800" b="1" dirty="0">
                <a:solidFill>
                  <a:srgbClr val="000000"/>
                </a:solidFill>
              </a:rPr>
              <a:t>Brainstorm main and supporting ideas</a:t>
            </a:r>
            <a:endParaRPr sz="3800" b="1" dirty="0">
              <a:solidFill>
                <a:srgbClr val="000000"/>
              </a:solidFill>
            </a:endParaRPr>
          </a:p>
        </p:txBody>
      </p:sp>
      <p:grpSp>
        <p:nvGrpSpPr>
          <p:cNvPr id="110" name="Google Shape;11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0886" y="1414703"/>
            <a:ext cx="2627296" cy="828000"/>
            <a:chOff x="658261" y="2205053"/>
            <a:chExt cx="1970521" cy="828000"/>
          </a:xfrm>
        </p:grpSpPr>
        <p:sp>
          <p:nvSpPr>
            <p:cNvPr id="111" name="Google Shape;111;p15"/>
            <p:cNvSpPr/>
            <p:nvPr/>
          </p:nvSpPr>
          <p:spPr>
            <a:xfrm>
              <a:off x="658261" y="2205053"/>
              <a:ext cx="864300" cy="827700"/>
            </a:xfrm>
            <a:prstGeom prst="chevron">
              <a:avLst>
                <a:gd name="adj" fmla="val 50000"/>
              </a:avLst>
            </a:prstGeom>
            <a:solidFill>
              <a:srgbClr val="D2D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21252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CEA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764482" y="2205053"/>
              <a:ext cx="864300" cy="828000"/>
            </a:xfrm>
            <a:prstGeom prst="chevron">
              <a:avLst>
                <a:gd name="adj" fmla="val 50000"/>
              </a:avLst>
            </a:prstGeom>
            <a:solidFill>
              <a:srgbClr val="BC5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062147" y="6217622"/>
            <a:ext cx="975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7FCB0-687E-9163-F8AC-BCEB52AD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rgbClr val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4" ma:contentTypeDescription="Create a new document." ma:contentTypeScope="" ma:versionID="10ea5311db7e5690f8b8d4294ebdc2e5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f7fb3c1b8a94c6bf8850ab4510587630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317E69-2CC0-4F4B-AAC4-E41E713A51C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6f7fc10-315f-4884-8231-57a9c90b9c56"/>
    <ds:schemaRef ds:uri="67cbf261-e971-4a38-83b4-d85e273e70b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1FF778-FFE9-452C-814E-F1EA78C28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2A99F-4D8C-44F2-8E97-DF1B2BA31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bf261-e971-4a38-83b4-d85e273e70b4"/>
    <ds:schemaRef ds:uri="46f7fc10-315f-4884-8231-57a9c90b9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483</Words>
  <Application>Microsoft Office PowerPoint</Application>
  <PresentationFormat>Widescreen</PresentationFormat>
  <Paragraphs>109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Quattrocento Sans</vt:lpstr>
      <vt:lpstr>Courier New</vt:lpstr>
      <vt:lpstr>Sorts Mill Goudy</vt:lpstr>
      <vt:lpstr>Arial</vt:lpstr>
      <vt:lpstr>Noto Sans</vt:lpstr>
      <vt:lpstr>ESE​​</vt:lpstr>
      <vt:lpstr>Teaching Striving Writers</vt:lpstr>
      <vt:lpstr>WELCOME!  </vt:lpstr>
      <vt:lpstr>WHAT IS YOUR ACCESSIBILITY? </vt:lpstr>
      <vt:lpstr>Goals </vt:lpstr>
      <vt:lpstr>Writing to communicate personally compelling meaning </vt:lpstr>
      <vt:lpstr>Writing enables..</vt:lpstr>
      <vt:lpstr>Communicate</vt:lpstr>
      <vt:lpstr>First steps</vt:lpstr>
      <vt:lpstr>Genre</vt:lpstr>
      <vt:lpstr>Engage</vt:lpstr>
      <vt:lpstr>Brainstorm</vt:lpstr>
      <vt:lpstr>Plan</vt:lpstr>
      <vt:lpstr>Write</vt:lpstr>
      <vt:lpstr>Monitor</vt:lpstr>
      <vt:lpstr>Meaning</vt:lpstr>
      <vt:lpstr>Teaching</vt:lpstr>
      <vt:lpstr>Practices</vt:lpstr>
      <vt:lpstr>Feedback</vt:lpstr>
      <vt:lpstr>Presenter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Striving Writers</dc:title>
  <dc:creator>DESE</dc:creator>
  <cp:lastModifiedBy>Zou, Dong (EOE)</cp:lastModifiedBy>
  <cp:revision>2</cp:revision>
  <dcterms:modified xsi:type="dcterms:W3CDTF">2022-11-09T18:34:51Z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9 2022 12:00AM</vt:lpwstr>
  </property>
</Properties>
</file>