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77" r:id="rId5"/>
    <p:sldId id="450" r:id="rId6"/>
    <p:sldId id="260" r:id="rId7"/>
    <p:sldId id="328" r:id="rId8"/>
    <p:sldId id="491" r:id="rId9"/>
    <p:sldId id="508" r:id="rId10"/>
    <p:sldId id="509" r:id="rId11"/>
    <p:sldId id="428" r:id="rId12"/>
    <p:sldId id="427" r:id="rId13"/>
    <p:sldId id="501" r:id="rId14"/>
    <p:sldId id="489" r:id="rId15"/>
    <p:sldId id="510" r:id="rId16"/>
    <p:sldId id="502" r:id="rId17"/>
    <p:sldId id="511" r:id="rId18"/>
    <p:sldId id="506" r:id="rId19"/>
    <p:sldId id="513" r:id="rId20"/>
    <p:sldId id="492" r:id="rId21"/>
    <p:sldId id="507" r:id="rId22"/>
    <p:sldId id="257" r:id="rId23"/>
    <p:sldId id="258" r:id="rId24"/>
    <p:sldId id="259" r:id="rId25"/>
    <p:sldId id="262" r:id="rId26"/>
    <p:sldId id="261" r:id="rId27"/>
    <p:sldId id="512" r:id="rId28"/>
    <p:sldId id="406" r:id="rId29"/>
    <p:sldId id="503" r:id="rId30"/>
    <p:sldId id="495" r:id="rId31"/>
    <p:sldId id="504" r:id="rId32"/>
    <p:sldId id="476" r:id="rId33"/>
    <p:sldId id="353" r:id="rId34"/>
    <p:sldId id="417" r:id="rId35"/>
    <p:sldId id="292" r:id="rId36"/>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Lst>
        </p14:section>
        <p14:section name="Basic text box" id="{DCD4DD07-CAF7-4E7A-9DCD-CDE5ABF2F349}">
          <p14:sldIdLst>
            <p14:sldId id="450"/>
            <p14:sldId id="260"/>
            <p14:sldId id="328"/>
            <p14:sldId id="491"/>
            <p14:sldId id="508"/>
            <p14:sldId id="509"/>
            <p14:sldId id="428"/>
            <p14:sldId id="427"/>
            <p14:sldId id="501"/>
            <p14:sldId id="489"/>
            <p14:sldId id="510"/>
            <p14:sldId id="502"/>
            <p14:sldId id="511"/>
            <p14:sldId id="506"/>
            <p14:sldId id="513"/>
            <p14:sldId id="492"/>
            <p14:sldId id="507"/>
            <p14:sldId id="257"/>
            <p14:sldId id="258"/>
            <p14:sldId id="259"/>
            <p14:sldId id="262"/>
            <p14:sldId id="261"/>
            <p14:sldId id="512"/>
            <p14:sldId id="406"/>
            <p14:sldId id="503"/>
            <p14:sldId id="495"/>
            <p14:sldId id="504"/>
            <p14:sldId id="476"/>
            <p14:sldId id="353"/>
            <p14:sldId id="417"/>
          </p14:sldIdLst>
        </p14:section>
        <p14:section name="Infographics" id="{C4E083B3-F14A-4392-9B82-0F42DAC53658}">
          <p14:sldIdLst/>
        </p14:section>
        <p14:section name="End &amp; Contact" id="{7D930A8E-F6E7-47DF-97AA-43BE2C93C7FD}">
          <p14:sldIdLst>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wen, Christine" initials="CC" lastIdx="10" clrIdx="0">
    <p:extLst>
      <p:ext uri="{19B8F6BF-5375-455C-9EA6-DF929625EA0E}">
        <p15:presenceInfo xmlns:p15="http://schemas.microsoft.com/office/powerpoint/2012/main" userId="S-1-5-21-875326689-928589111-1252796590-16752" providerId="AD"/>
      </p:ext>
    </p:extLst>
  </p:cmAuthor>
  <p:cmAuthor id="2" name="McKinnon, Kristen A (DOE)" initials="MKA(" lastIdx="9" clrIdx="1">
    <p:extLst>
      <p:ext uri="{19B8F6BF-5375-455C-9EA6-DF929625EA0E}">
        <p15:presenceInfo xmlns:p15="http://schemas.microsoft.com/office/powerpoint/2012/main" userId="S-1-5-21-875326689-928589111-1252796590-8183" providerId="AD"/>
      </p:ext>
    </p:extLst>
  </p:cmAuthor>
  <p:cmAuthor id="3" name="Slautterback, Sarah (DOE)" initials="SS(" lastIdx="3" clrIdx="2">
    <p:extLst>
      <p:ext uri="{19B8F6BF-5375-455C-9EA6-DF929625EA0E}">
        <p15:presenceInfo xmlns:p15="http://schemas.microsoft.com/office/powerpoint/2012/main" userId="S-1-5-21-875326689-928589111-1252796590-3879" providerId="AD"/>
      </p:ext>
    </p:extLst>
  </p:cmAuthor>
  <p:cmAuthor id="4" name="Cowen, Christine (DESE)" initials="C(" lastIdx="15" clrIdx="3">
    <p:extLst>
      <p:ext uri="{19B8F6BF-5375-455C-9EA6-DF929625EA0E}">
        <p15:presenceInfo xmlns:p15="http://schemas.microsoft.com/office/powerpoint/2012/main" userId="S::christine.h.cowen@mass.gov::db635ee3-a96f-4a69-822c-6497b625b62a" providerId="AD"/>
      </p:ext>
    </p:extLst>
  </p:cmAuthor>
  <p:cmAuthor id="5" name="Morrison, James (DCF)" initials="M(" lastIdx="5" clrIdx="4">
    <p:extLst>
      <p:ext uri="{19B8F6BF-5375-455C-9EA6-DF929625EA0E}">
        <p15:presenceInfo xmlns:p15="http://schemas.microsoft.com/office/powerpoint/2012/main" userId="S::james.j.morrison@mass.gov::60212557-47be-46bd-b572-3a0c63f73c4e" providerId="AD"/>
      </p:ext>
    </p:extLst>
  </p:cmAuthor>
  <p:cmAuthor id="6" name="Slautterback, Sarah (DESE)" initials="S(" lastIdx="6" clrIdx="5">
    <p:extLst>
      <p:ext uri="{19B8F6BF-5375-455C-9EA6-DF929625EA0E}">
        <p15:presenceInfo xmlns:p15="http://schemas.microsoft.com/office/powerpoint/2012/main" userId="S::sarah.e.slautterback@mass.gov::baef57f9-49c7-4d3b-b191-41a327d62b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39E7A4-6004-48E8-B874-868843F83FE3}" v="1" dt="2022-11-10T20:16:53.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84" y="3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2022/11/10</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2022/11/10</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44116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332172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204875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29590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165390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1189522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11/10/2022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profiles.doe.mass.edu/search/search.aspx?leftNavId=11239"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hyperlink" Target="mailto:Bridget.G.OShaughnessy@mass.gov" TargetMode="External"/><Relationship Id="rId3" Type="http://schemas.openxmlformats.org/officeDocument/2006/relationships/hyperlink" Target="http://www.doe.mass.edu/sfs/edstability.html" TargetMode="External"/><Relationship Id="rId7" Type="http://schemas.openxmlformats.org/officeDocument/2006/relationships/hyperlink" Target="mailto:James.J.Morrison@MassMail.State.MA.U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mailto:Kristen.A.McKinnon@mass.gov" TargetMode="External"/><Relationship Id="rId5" Type="http://schemas.openxmlformats.org/officeDocument/2006/relationships/hyperlink" Target="mailto:Lisa.Hanafin@mass.gov" TargetMode="External"/><Relationship Id="rId4" Type="http://schemas.openxmlformats.org/officeDocument/2006/relationships/hyperlink" Target="mailto:Christine.H.Cowen@mass.gov" TargetMode="External"/><Relationship Id="rId9" Type="http://schemas.openxmlformats.org/officeDocument/2006/relationships/hyperlink" Target="mailto:Sarah.E.Slautterback@mass.g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hyperlink" Target="http://www.doe.mass.edu/sfs/" TargetMode="External"/><Relationship Id="rId4" Type="http://schemas.openxmlformats.org/officeDocument/2006/relationships/hyperlink" Target="mailto:achievement@doe.mass.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Using Federal Funds to Support students who are Homeless</a:t>
            </a:r>
          </a:p>
        </p:txBody>
      </p:sp>
      <p:sp>
        <p:nvSpPr>
          <p:cNvPr id="3" name="Subtitle 2"/>
          <p:cNvSpPr>
            <a:spLocks noGrp="1"/>
          </p:cNvSpPr>
          <p:nvPr>
            <p:ph type="subTitle" idx="1"/>
          </p:nvPr>
        </p:nvSpPr>
        <p:spPr>
          <a:xfrm>
            <a:off x="5300757" y="3614468"/>
            <a:ext cx="6784851" cy="774022"/>
          </a:xfrm>
        </p:spPr>
        <p:txBody>
          <a:bodyPr/>
          <a:lstStyle/>
          <a:p>
            <a:r>
              <a:rPr lang="en-US" altLang="zh-CN">
                <a:latin typeface="Segoe"/>
              </a:rPr>
              <a:t>Federal Grant Programs		       </a:t>
            </a:r>
          </a:p>
          <a:p>
            <a:r>
              <a:rPr lang="en-US" altLang="zh-CN">
                <a:latin typeface="Segoe"/>
              </a:rPr>
              <a:t>November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FFCF-5B3E-5DDE-72C1-7B01B3CECCC0}"/>
              </a:ext>
            </a:extLst>
          </p:cNvPr>
          <p:cNvSpPr>
            <a:spLocks noGrp="1"/>
          </p:cNvSpPr>
          <p:nvPr>
            <p:ph type="title"/>
          </p:nvPr>
        </p:nvSpPr>
        <p:spPr/>
        <p:txBody>
          <a:bodyPr/>
          <a:lstStyle/>
          <a:p>
            <a:r>
              <a:rPr lang="en-US"/>
              <a:t>Resilience</a:t>
            </a:r>
          </a:p>
        </p:txBody>
      </p:sp>
      <p:sp>
        <p:nvSpPr>
          <p:cNvPr id="3" name="Content Placeholder 2">
            <a:extLst>
              <a:ext uri="{FF2B5EF4-FFF2-40B4-BE49-F238E27FC236}">
                <a16:creationId xmlns:a16="http://schemas.microsoft.com/office/drawing/2014/main" id="{FAEC9F02-BC94-72C9-9900-E80A7D0E4B74}"/>
              </a:ext>
            </a:extLst>
          </p:cNvPr>
          <p:cNvSpPr>
            <a:spLocks noGrp="1"/>
          </p:cNvSpPr>
          <p:nvPr>
            <p:ph idx="1"/>
          </p:nvPr>
        </p:nvSpPr>
        <p:spPr/>
        <p:txBody>
          <a:bodyPr/>
          <a:lstStyle/>
          <a:p>
            <a:pPr marL="0" indent="0">
              <a:buNone/>
            </a:pPr>
            <a:r>
              <a:rPr lang="en-US"/>
              <a:t>It is important to remember that as daunting as it looks students have remarkable resilience.</a:t>
            </a:r>
          </a:p>
          <a:p>
            <a:pPr marL="0" indent="0">
              <a:buNone/>
            </a:pPr>
            <a:endParaRPr lang="en-US" sz="1600"/>
          </a:p>
          <a:p>
            <a:r>
              <a:rPr lang="en-US" sz="2800"/>
              <a:t>Family can be a source of encouragement.</a:t>
            </a:r>
          </a:p>
          <a:p>
            <a:r>
              <a:rPr lang="en-US" sz="2800"/>
              <a:t>They may have an island of excellence to build on.</a:t>
            </a:r>
          </a:p>
          <a:p>
            <a:r>
              <a:rPr lang="en-US" sz="2800"/>
              <a:t>The connection with a teacher or staff member may be just what they need each day.</a:t>
            </a:r>
          </a:p>
          <a:p>
            <a:r>
              <a:rPr lang="en-US" sz="2800"/>
              <a:t>Perhaps they are part of a team … that depends on them.</a:t>
            </a:r>
          </a:p>
          <a:p>
            <a:endParaRPr lang="en-US" sz="1600"/>
          </a:p>
          <a:p>
            <a:pPr marL="0" indent="0" algn="r">
              <a:buNone/>
            </a:pPr>
            <a:r>
              <a:rPr lang="en-US"/>
              <a:t>We need to support their source of resilience.</a:t>
            </a:r>
          </a:p>
        </p:txBody>
      </p:sp>
      <p:sp>
        <p:nvSpPr>
          <p:cNvPr id="4" name="Slide Number Placeholder 3">
            <a:extLst>
              <a:ext uri="{FF2B5EF4-FFF2-40B4-BE49-F238E27FC236}">
                <a16:creationId xmlns:a16="http://schemas.microsoft.com/office/drawing/2014/main" id="{5A0C29E2-9E44-D9B2-B6C3-884297E5D37D}"/>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1943278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989F-EB7B-4690-8A3E-87615C3718B2}"/>
              </a:ext>
            </a:extLst>
          </p:cNvPr>
          <p:cNvSpPr>
            <a:spLocks noGrp="1"/>
          </p:cNvSpPr>
          <p:nvPr>
            <p:ph type="title"/>
          </p:nvPr>
        </p:nvSpPr>
        <p:spPr/>
        <p:txBody>
          <a:bodyPr/>
          <a:lstStyle/>
          <a:p>
            <a:r>
              <a:rPr lang="en-US"/>
              <a:t>Federal funds available to serve students who are homeless</a:t>
            </a:r>
          </a:p>
        </p:txBody>
      </p:sp>
      <p:sp>
        <p:nvSpPr>
          <p:cNvPr id="3" name="Content Placeholder 2">
            <a:extLst>
              <a:ext uri="{FF2B5EF4-FFF2-40B4-BE49-F238E27FC236}">
                <a16:creationId xmlns:a16="http://schemas.microsoft.com/office/drawing/2014/main" id="{30EAEDE2-1D04-4F92-8373-09F5F5E7789C}"/>
              </a:ext>
            </a:extLst>
          </p:cNvPr>
          <p:cNvSpPr>
            <a:spLocks noGrp="1"/>
          </p:cNvSpPr>
          <p:nvPr>
            <p:ph idx="1"/>
          </p:nvPr>
        </p:nvSpPr>
        <p:spPr>
          <a:xfrm>
            <a:off x="485550" y="1137717"/>
            <a:ext cx="11370972" cy="5049746"/>
          </a:xfrm>
        </p:spPr>
        <p:txBody>
          <a:bodyPr/>
          <a:lstStyle/>
          <a:p>
            <a:pPr marL="0" indent="0">
              <a:buNone/>
            </a:pPr>
            <a:r>
              <a:rPr lang="en-US"/>
              <a:t>Several federal programs serve students who are homeless or in migratory families, and others encourage the inclusion of students who are homeless.</a:t>
            </a:r>
          </a:p>
          <a:p>
            <a:pPr marL="850900" lvl="1" indent="-342900"/>
            <a:r>
              <a:rPr lang="en-US"/>
              <a:t>Title 1 Part A- and Part C</a:t>
            </a:r>
          </a:p>
          <a:p>
            <a:pPr marL="850900" lvl="1" indent="-342900"/>
            <a:r>
              <a:rPr lang="en-US"/>
              <a:t>McKinney-Vento (Title IX Part A)</a:t>
            </a:r>
          </a:p>
          <a:p>
            <a:pPr marL="850900" lvl="1" indent="-342900"/>
            <a:r>
              <a:rPr lang="en-US"/>
              <a:t>American Rescue Plan (other crisis related grants)</a:t>
            </a:r>
          </a:p>
          <a:p>
            <a:pPr marL="850900" lvl="1" indent="-342900"/>
            <a:endParaRPr lang="en-US"/>
          </a:p>
          <a:p>
            <a:pPr marL="850900" lvl="1" indent="-342900"/>
            <a:r>
              <a:rPr lang="en-US"/>
              <a:t>21</a:t>
            </a:r>
            <a:r>
              <a:rPr lang="en-US" baseline="30000"/>
              <a:t>st</a:t>
            </a:r>
            <a:r>
              <a:rPr lang="en-US"/>
              <a:t>  Century Learning Centers are inclusive of students who are homeless. </a:t>
            </a:r>
          </a:p>
        </p:txBody>
      </p:sp>
      <p:sp>
        <p:nvSpPr>
          <p:cNvPr id="4" name="Slide Number Placeholder 3">
            <a:extLst>
              <a:ext uri="{FF2B5EF4-FFF2-40B4-BE49-F238E27FC236}">
                <a16:creationId xmlns:a16="http://schemas.microsoft.com/office/drawing/2014/main" id="{41993AC2-7E25-4BDF-8ED4-0EFEBFF72D18}"/>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2251701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B18B3-4F93-923B-7703-B815589226E9}"/>
              </a:ext>
            </a:extLst>
          </p:cNvPr>
          <p:cNvSpPr>
            <a:spLocks noGrp="1"/>
          </p:cNvSpPr>
          <p:nvPr>
            <p:ph type="title"/>
          </p:nvPr>
        </p:nvSpPr>
        <p:spPr/>
        <p:txBody>
          <a:bodyPr/>
          <a:lstStyle/>
          <a:p>
            <a:r>
              <a:rPr lang="en-US"/>
              <a:t>Title 1</a:t>
            </a:r>
          </a:p>
        </p:txBody>
      </p:sp>
      <p:sp>
        <p:nvSpPr>
          <p:cNvPr id="3" name="Content Placeholder 2">
            <a:extLst>
              <a:ext uri="{FF2B5EF4-FFF2-40B4-BE49-F238E27FC236}">
                <a16:creationId xmlns:a16="http://schemas.microsoft.com/office/drawing/2014/main" id="{282CCEF6-B56F-AA71-5523-FC868A6CB4C7}"/>
              </a:ext>
            </a:extLst>
          </p:cNvPr>
          <p:cNvSpPr>
            <a:spLocks noGrp="1"/>
          </p:cNvSpPr>
          <p:nvPr>
            <p:ph idx="1"/>
          </p:nvPr>
        </p:nvSpPr>
        <p:spPr/>
        <p:txBody>
          <a:bodyPr/>
          <a:lstStyle/>
          <a:p>
            <a:pPr marL="0" indent="0">
              <a:buNone/>
            </a:pPr>
            <a:r>
              <a:rPr lang="en-US"/>
              <a:t>Homeless Reservation</a:t>
            </a:r>
          </a:p>
          <a:p>
            <a:r>
              <a:rPr lang="en-US"/>
              <a:t>The homeless liaison and the Title 1 director must coordinate </a:t>
            </a:r>
          </a:p>
          <a:p>
            <a:r>
              <a:rPr lang="en-US"/>
              <a:t>The reservation must address the needs of students who are homeless (this may include Migratory students who are homeless).</a:t>
            </a:r>
          </a:p>
          <a:p>
            <a:r>
              <a:rPr lang="en-US"/>
              <a:t>The reservation can be calculated as a lump sum, cost of specific services (tutors, counselors), or on a per pupil basis</a:t>
            </a:r>
          </a:p>
          <a:p>
            <a:endParaRPr lang="en-US"/>
          </a:p>
        </p:txBody>
      </p:sp>
      <p:sp>
        <p:nvSpPr>
          <p:cNvPr id="4" name="Slide Number Placeholder 3">
            <a:extLst>
              <a:ext uri="{FF2B5EF4-FFF2-40B4-BE49-F238E27FC236}">
                <a16:creationId xmlns:a16="http://schemas.microsoft.com/office/drawing/2014/main" id="{9C845E52-17B3-7F8E-E232-37872329BA3C}"/>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329276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799C-3197-0721-24CD-CBDE126EB7AD}"/>
              </a:ext>
            </a:extLst>
          </p:cNvPr>
          <p:cNvSpPr>
            <a:spLocks noGrp="1"/>
          </p:cNvSpPr>
          <p:nvPr>
            <p:ph type="title"/>
          </p:nvPr>
        </p:nvSpPr>
        <p:spPr/>
        <p:txBody>
          <a:bodyPr/>
          <a:lstStyle/>
          <a:p>
            <a:r>
              <a:rPr lang="en-US"/>
              <a:t>McKinney-Vento</a:t>
            </a:r>
          </a:p>
        </p:txBody>
      </p:sp>
      <p:sp>
        <p:nvSpPr>
          <p:cNvPr id="3" name="Content Placeholder 2">
            <a:extLst>
              <a:ext uri="{FF2B5EF4-FFF2-40B4-BE49-F238E27FC236}">
                <a16:creationId xmlns:a16="http://schemas.microsoft.com/office/drawing/2014/main" id="{DFDADE6D-7FF2-2F4B-D23A-D4F085EA0E48}"/>
              </a:ext>
            </a:extLst>
          </p:cNvPr>
          <p:cNvSpPr>
            <a:spLocks noGrp="1"/>
          </p:cNvSpPr>
          <p:nvPr>
            <p:ph idx="1"/>
          </p:nvPr>
        </p:nvSpPr>
        <p:spPr/>
        <p:txBody>
          <a:bodyPr/>
          <a:lstStyle/>
          <a:p>
            <a:r>
              <a:rPr lang="en-US"/>
              <a:t>Homeless Education Grants are </a:t>
            </a:r>
          </a:p>
          <a:p>
            <a:pPr lvl="1"/>
            <a:r>
              <a:rPr lang="en-US"/>
              <a:t>competitive </a:t>
            </a:r>
          </a:p>
          <a:p>
            <a:pPr lvl="1"/>
            <a:r>
              <a:rPr lang="en-US"/>
              <a:t>three-year continuation grants</a:t>
            </a:r>
          </a:p>
          <a:p>
            <a:pPr lvl="1"/>
            <a:endParaRPr lang="en-US"/>
          </a:p>
          <a:p>
            <a:pPr lvl="1"/>
            <a:r>
              <a:rPr lang="en-US"/>
              <a:t>Significant number of students</a:t>
            </a:r>
          </a:p>
          <a:p>
            <a:pPr lvl="1"/>
            <a:r>
              <a:rPr lang="en-US"/>
              <a:t>High quality programming</a:t>
            </a:r>
          </a:p>
          <a:p>
            <a:pPr lvl="1"/>
            <a:endParaRPr lang="en-US"/>
          </a:p>
          <a:p>
            <a:pPr lvl="1"/>
            <a:r>
              <a:rPr lang="en-US"/>
              <a:t>Flexible use but do not allow for food, gift cards, or housing</a:t>
            </a:r>
          </a:p>
          <a:p>
            <a:pPr lvl="1"/>
            <a:endParaRPr lang="en-US" sz="2400"/>
          </a:p>
          <a:p>
            <a:pPr lvl="1"/>
            <a:endParaRPr lang="en-US" sz="2400"/>
          </a:p>
        </p:txBody>
      </p:sp>
      <p:sp>
        <p:nvSpPr>
          <p:cNvPr id="4" name="Slide Number Placeholder 3">
            <a:extLst>
              <a:ext uri="{FF2B5EF4-FFF2-40B4-BE49-F238E27FC236}">
                <a16:creationId xmlns:a16="http://schemas.microsoft.com/office/drawing/2014/main" id="{C1CD4C42-CA1A-C212-20BE-C1B37A520984}"/>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224985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978B-1B03-67D2-F447-75F0B102726F}"/>
              </a:ext>
            </a:extLst>
          </p:cNvPr>
          <p:cNvSpPr>
            <a:spLocks noGrp="1"/>
          </p:cNvSpPr>
          <p:nvPr>
            <p:ph type="title"/>
          </p:nvPr>
        </p:nvSpPr>
        <p:spPr/>
        <p:txBody>
          <a:bodyPr/>
          <a:lstStyle/>
          <a:p>
            <a:r>
              <a:rPr lang="en-US"/>
              <a:t>21</a:t>
            </a:r>
            <a:r>
              <a:rPr lang="en-US" baseline="30000"/>
              <a:t>st</a:t>
            </a:r>
            <a:r>
              <a:rPr lang="en-US"/>
              <a:t> Century Learning Centers</a:t>
            </a:r>
          </a:p>
        </p:txBody>
      </p:sp>
      <p:sp>
        <p:nvSpPr>
          <p:cNvPr id="3" name="Content Placeholder 2">
            <a:extLst>
              <a:ext uri="{FF2B5EF4-FFF2-40B4-BE49-F238E27FC236}">
                <a16:creationId xmlns:a16="http://schemas.microsoft.com/office/drawing/2014/main" id="{F41EDDD2-079D-8AE3-D7F5-3EA0CAE8428F}"/>
              </a:ext>
            </a:extLst>
          </p:cNvPr>
          <p:cNvSpPr>
            <a:spLocks noGrp="1"/>
          </p:cNvSpPr>
          <p:nvPr>
            <p:ph idx="1"/>
          </p:nvPr>
        </p:nvSpPr>
        <p:spPr/>
        <p:txBody>
          <a:bodyPr/>
          <a:lstStyle/>
          <a:p>
            <a:r>
              <a:rPr lang="en-US"/>
              <a:t>Grants for districts and community organizations</a:t>
            </a:r>
          </a:p>
          <a:p>
            <a:pPr lvl="1"/>
            <a:r>
              <a:rPr lang="en-US"/>
              <a:t>After/out of school programming</a:t>
            </a:r>
          </a:p>
          <a:p>
            <a:pPr lvl="1"/>
            <a:r>
              <a:rPr lang="en-US"/>
              <a:t>Welcome </a:t>
            </a:r>
          </a:p>
        </p:txBody>
      </p:sp>
      <p:sp>
        <p:nvSpPr>
          <p:cNvPr id="4" name="Slide Number Placeholder 3">
            <a:extLst>
              <a:ext uri="{FF2B5EF4-FFF2-40B4-BE49-F238E27FC236}">
                <a16:creationId xmlns:a16="http://schemas.microsoft.com/office/drawing/2014/main" id="{A97DADD9-18AD-9CA4-5C85-12EF19973A4E}"/>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1899044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799C-3197-0721-24CD-CBDE126EB7AD}"/>
              </a:ext>
            </a:extLst>
          </p:cNvPr>
          <p:cNvSpPr>
            <a:spLocks noGrp="1"/>
          </p:cNvSpPr>
          <p:nvPr>
            <p:ph type="title"/>
          </p:nvPr>
        </p:nvSpPr>
        <p:spPr/>
        <p:txBody>
          <a:bodyPr/>
          <a:lstStyle/>
          <a:p>
            <a:r>
              <a:rPr lang="en-US"/>
              <a:t>American Rescue Plan – Homeless Children and Youth</a:t>
            </a:r>
          </a:p>
        </p:txBody>
      </p:sp>
      <p:sp>
        <p:nvSpPr>
          <p:cNvPr id="3" name="Content Placeholder 2">
            <a:extLst>
              <a:ext uri="{FF2B5EF4-FFF2-40B4-BE49-F238E27FC236}">
                <a16:creationId xmlns:a16="http://schemas.microsoft.com/office/drawing/2014/main" id="{DFDADE6D-7FF2-2F4B-D23A-D4F085EA0E48}"/>
              </a:ext>
            </a:extLst>
          </p:cNvPr>
          <p:cNvSpPr>
            <a:spLocks noGrp="1"/>
          </p:cNvSpPr>
          <p:nvPr>
            <p:ph idx="1"/>
          </p:nvPr>
        </p:nvSpPr>
        <p:spPr>
          <a:xfrm>
            <a:off x="410513" y="968829"/>
            <a:ext cx="11528201" cy="5600245"/>
          </a:xfrm>
        </p:spPr>
        <p:txBody>
          <a:bodyPr/>
          <a:lstStyle/>
          <a:p>
            <a:r>
              <a:rPr lang="en-US"/>
              <a:t>ARP-HCY Grant is:</a:t>
            </a:r>
          </a:p>
          <a:p>
            <a:pPr lvl="1"/>
            <a:r>
              <a:rPr lang="en-US"/>
              <a:t>a one-time multi-year </a:t>
            </a:r>
          </a:p>
          <a:p>
            <a:pPr lvl="1"/>
            <a:r>
              <a:rPr lang="en-US"/>
              <a:t>allocation grant</a:t>
            </a:r>
          </a:p>
          <a:p>
            <a:pPr lvl="1"/>
            <a:endParaRPr lang="en-US"/>
          </a:p>
          <a:p>
            <a:pPr lvl="1"/>
            <a:r>
              <a:rPr lang="en-US"/>
              <a:t>Very flexible funding</a:t>
            </a:r>
          </a:p>
          <a:p>
            <a:pPr lvl="1"/>
            <a:r>
              <a:rPr lang="en-US"/>
              <a:t>Including food, gift cards (cautiously), temporary housing  (</a:t>
            </a:r>
            <a:r>
              <a:rPr lang="en-US" err="1"/>
              <a:t>upto</a:t>
            </a:r>
            <a:r>
              <a:rPr lang="en-US"/>
              <a:t> 3 nights)</a:t>
            </a:r>
          </a:p>
          <a:p>
            <a:pPr lvl="1"/>
            <a:endParaRPr lang="en-US"/>
          </a:p>
          <a:p>
            <a:r>
              <a:rPr lang="en-US" sz="2800"/>
              <a:t>Other grant opportunities include Impact Aid after Hurricane Katrina and the natural disasters of 2017 that causes homelessness.  These tend to be one time flexible allocation grants.</a:t>
            </a:r>
          </a:p>
        </p:txBody>
      </p:sp>
      <p:sp>
        <p:nvSpPr>
          <p:cNvPr id="4" name="Slide Number Placeholder 3">
            <a:extLst>
              <a:ext uri="{FF2B5EF4-FFF2-40B4-BE49-F238E27FC236}">
                <a16:creationId xmlns:a16="http://schemas.microsoft.com/office/drawing/2014/main" id="{C1CD4C42-CA1A-C212-20BE-C1B37A520984}"/>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556498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ABBE7-4B2B-6F90-38EE-2D8E0B14E4F0}"/>
              </a:ext>
            </a:extLst>
          </p:cNvPr>
          <p:cNvSpPr>
            <a:spLocks noGrp="1"/>
          </p:cNvSpPr>
          <p:nvPr>
            <p:ph type="title"/>
          </p:nvPr>
        </p:nvSpPr>
        <p:spPr/>
        <p:txBody>
          <a:bodyPr/>
          <a:lstStyle/>
          <a:p>
            <a:r>
              <a:rPr lang="en-US" err="1"/>
              <a:t>Collabortation</a:t>
            </a:r>
            <a:endParaRPr lang="en-US"/>
          </a:p>
        </p:txBody>
      </p:sp>
      <p:sp>
        <p:nvSpPr>
          <p:cNvPr id="3" name="Content Placeholder 2">
            <a:extLst>
              <a:ext uri="{FF2B5EF4-FFF2-40B4-BE49-F238E27FC236}">
                <a16:creationId xmlns:a16="http://schemas.microsoft.com/office/drawing/2014/main" id="{AD7AEABD-1C5D-E54E-1C27-C9084C6B7118}"/>
              </a:ext>
            </a:extLst>
          </p:cNvPr>
          <p:cNvSpPr>
            <a:spLocks noGrp="1"/>
          </p:cNvSpPr>
          <p:nvPr>
            <p:ph idx="1"/>
          </p:nvPr>
        </p:nvSpPr>
        <p:spPr/>
        <p:txBody>
          <a:bodyPr/>
          <a:lstStyle/>
          <a:p>
            <a:pPr marL="0" indent="0">
              <a:buNone/>
            </a:pPr>
            <a:r>
              <a:rPr lang="en-US"/>
              <a:t>When working across programs and funding streams collaboration it the key.</a:t>
            </a:r>
          </a:p>
          <a:p>
            <a:pPr marL="0" indent="0">
              <a:buNone/>
            </a:pPr>
            <a:endParaRPr lang="en-US"/>
          </a:p>
          <a:p>
            <a:pPr marL="0" indent="0">
              <a:buNone/>
            </a:pPr>
            <a:r>
              <a:rPr lang="en-US"/>
              <a:t>Today Amy Chruniak and Julie Mador are here to share how they have been working across the homeless and migrant education programs and leveraging funding to support a growing population of student in migratory families that are homeless.</a:t>
            </a:r>
          </a:p>
        </p:txBody>
      </p:sp>
      <p:sp>
        <p:nvSpPr>
          <p:cNvPr id="4" name="Slide Number Placeholder 3">
            <a:extLst>
              <a:ext uri="{FF2B5EF4-FFF2-40B4-BE49-F238E27FC236}">
                <a16:creationId xmlns:a16="http://schemas.microsoft.com/office/drawing/2014/main" id="{504052BE-1E50-3036-D271-B2BA4D8F70F2}"/>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2290188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153043" y="1943100"/>
            <a:ext cx="9905607"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rPr>
              <a:t>Lynn Public Schools</a:t>
            </a:r>
            <a:endParaRPr kumimoji="0" lang="zh-CN" altLang="en-US" sz="4000" b="0" i="0" u="none" strike="noStrike" kern="1200" cap="none" spc="0" normalizeH="0" baseline="0" noProof="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endParaRPr>
          </a:p>
        </p:txBody>
      </p:sp>
      <p:sp>
        <p:nvSpPr>
          <p:cNvPr id="2" name="TextBox 1">
            <a:extLst>
              <a:ext uri="{FF2B5EF4-FFF2-40B4-BE49-F238E27FC236}">
                <a16:creationId xmlns:a16="http://schemas.microsoft.com/office/drawing/2014/main" id="{06BDC299-BB39-4FF0-8211-C02441FE597E}"/>
              </a:ext>
            </a:extLst>
          </p:cNvPr>
          <p:cNvSpPr txBox="1"/>
          <p:nvPr/>
        </p:nvSpPr>
        <p:spPr>
          <a:xfrm>
            <a:off x="705633" y="2553222"/>
            <a:ext cx="6450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3</a:t>
            </a:r>
          </a:p>
        </p:txBody>
      </p:sp>
    </p:spTree>
    <p:extLst>
      <p:ext uri="{BB962C8B-B14F-4D97-AF65-F5344CB8AC3E}">
        <p14:creationId xmlns:p14="http://schemas.microsoft.com/office/powerpoint/2010/main" val="3706043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799C-3197-0721-24CD-CBDE126EB7AD}"/>
              </a:ext>
            </a:extLst>
          </p:cNvPr>
          <p:cNvSpPr>
            <a:spLocks noGrp="1"/>
          </p:cNvSpPr>
          <p:nvPr>
            <p:ph type="title"/>
          </p:nvPr>
        </p:nvSpPr>
        <p:spPr/>
        <p:txBody>
          <a:bodyPr/>
          <a:lstStyle/>
          <a:p>
            <a:r>
              <a:rPr lang="en-US"/>
              <a:t>Lynn Public Schools</a:t>
            </a:r>
          </a:p>
        </p:txBody>
      </p:sp>
      <p:sp>
        <p:nvSpPr>
          <p:cNvPr id="3" name="Content Placeholder 2" descr="Lynn">
            <a:extLst>
              <a:ext uri="{FF2B5EF4-FFF2-40B4-BE49-F238E27FC236}">
                <a16:creationId xmlns:a16="http://schemas.microsoft.com/office/drawing/2014/main" id="{DFDADE6D-7FF2-2F4B-D23A-D4F085EA0E48}"/>
              </a:ext>
            </a:extLst>
          </p:cNvPr>
          <p:cNvSpPr>
            <a:spLocks noGrp="1"/>
          </p:cNvSpPr>
          <p:nvPr>
            <p:ph idx="1"/>
          </p:nvPr>
        </p:nvSpPr>
        <p:spPr/>
        <p:txBody>
          <a:bodyPr/>
          <a:lstStyle/>
          <a:p>
            <a:endParaRPr lang="en-US" sz="2800"/>
          </a:p>
          <a:p>
            <a:pPr marL="0" indent="0">
              <a:buNone/>
            </a:pPr>
            <a:endParaRPr lang="en-US" sz="2800"/>
          </a:p>
        </p:txBody>
      </p:sp>
      <p:sp>
        <p:nvSpPr>
          <p:cNvPr id="4" name="Slide Number Placeholder 3">
            <a:extLst>
              <a:ext uri="{FF2B5EF4-FFF2-40B4-BE49-F238E27FC236}">
                <a16:creationId xmlns:a16="http://schemas.microsoft.com/office/drawing/2014/main" id="{C1CD4C42-CA1A-C212-20BE-C1B37A520984}"/>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
        <p:nvSpPr>
          <p:cNvPr id="6" name="TextBox 5" descr="&#10;Lynn Public Schools and Massachusetts Migrant Education &#10;Program Partnership&#10;&#10;Amy Chruniak, Homeless liaison &#10;">
            <a:extLst>
              <a:ext uri="{FF2B5EF4-FFF2-40B4-BE49-F238E27FC236}">
                <a16:creationId xmlns:a16="http://schemas.microsoft.com/office/drawing/2014/main" id="{3A6ED0BB-0C2E-E15E-D613-3EB76E492CCE}"/>
              </a:ext>
            </a:extLst>
          </p:cNvPr>
          <p:cNvSpPr txBox="1"/>
          <p:nvPr/>
        </p:nvSpPr>
        <p:spPr>
          <a:xfrm>
            <a:off x="567743" y="1154202"/>
            <a:ext cx="10939447" cy="3539430"/>
          </a:xfrm>
          <a:prstGeom prst="rect">
            <a:avLst/>
          </a:prstGeom>
          <a:noFill/>
        </p:spPr>
        <p:txBody>
          <a:bodyPr wrap="square">
            <a:spAutoFit/>
          </a:bodyPr>
          <a:lstStyle/>
          <a:p>
            <a:pPr algn="ctr"/>
            <a:endParaRPr lang="en-US" sz="2800">
              <a:solidFill>
                <a:schemeClr val="tx2"/>
              </a:solidFill>
            </a:endParaRPr>
          </a:p>
          <a:p>
            <a:pPr algn="ctr"/>
            <a:endParaRPr lang="en-US" sz="2800">
              <a:solidFill>
                <a:schemeClr val="tx2"/>
              </a:solidFill>
            </a:endParaRPr>
          </a:p>
          <a:p>
            <a:pPr algn="ctr"/>
            <a:endParaRPr lang="en-US" sz="2800">
              <a:solidFill>
                <a:schemeClr val="tx2"/>
              </a:solidFill>
            </a:endParaRPr>
          </a:p>
          <a:p>
            <a:pPr algn="ctr"/>
            <a:endParaRPr lang="en-US" sz="2800">
              <a:solidFill>
                <a:schemeClr val="tx2"/>
              </a:solidFill>
            </a:endParaRPr>
          </a:p>
          <a:p>
            <a:pPr algn="ctr"/>
            <a:r>
              <a:rPr lang="en-US" sz="2800">
                <a:solidFill>
                  <a:schemeClr val="tx2"/>
                </a:solidFill>
              </a:rPr>
              <a:t>Lynn Public Schools and Massachusetts Migrant Education </a:t>
            </a:r>
          </a:p>
          <a:p>
            <a:pPr algn="ctr"/>
            <a:r>
              <a:rPr lang="en-US" sz="2800">
                <a:solidFill>
                  <a:schemeClr val="tx2"/>
                </a:solidFill>
              </a:rPr>
              <a:t>Program Partnership</a:t>
            </a:r>
          </a:p>
          <a:p>
            <a:pPr algn="ctr"/>
            <a:endParaRPr lang="en-US" sz="2800">
              <a:solidFill>
                <a:schemeClr val="tx2"/>
              </a:solidFill>
            </a:endParaRPr>
          </a:p>
          <a:p>
            <a:pPr algn="ctr"/>
            <a:r>
              <a:rPr lang="en-US" sz="2800">
                <a:solidFill>
                  <a:schemeClr val="tx2"/>
                </a:solidFill>
              </a:rPr>
              <a:t>Amy Chruniak, Homeless liaison </a:t>
            </a:r>
          </a:p>
        </p:txBody>
      </p:sp>
    </p:spTree>
    <p:extLst>
      <p:ext uri="{BB962C8B-B14F-4D97-AF65-F5344CB8AC3E}">
        <p14:creationId xmlns:p14="http://schemas.microsoft.com/office/powerpoint/2010/main" val="1444155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254F-06DD-EB4C-A998-2103E2D0EC72}"/>
              </a:ext>
            </a:extLst>
          </p:cNvPr>
          <p:cNvSpPr>
            <a:spLocks noGrp="1"/>
          </p:cNvSpPr>
          <p:nvPr>
            <p:ph type="title"/>
          </p:nvPr>
        </p:nvSpPr>
        <p:spPr/>
        <p:txBody>
          <a:bodyPr/>
          <a:lstStyle/>
          <a:p>
            <a:r>
              <a:rPr lang="en-US"/>
              <a:t>Migrant students in Lynn </a:t>
            </a:r>
          </a:p>
        </p:txBody>
      </p:sp>
      <p:sp>
        <p:nvSpPr>
          <p:cNvPr id="3" name="Content Placeholder 2">
            <a:extLst>
              <a:ext uri="{FF2B5EF4-FFF2-40B4-BE49-F238E27FC236}">
                <a16:creationId xmlns:a16="http://schemas.microsoft.com/office/drawing/2014/main" id="{0775D5DE-369F-43EE-CA56-5185381BC396}"/>
              </a:ext>
            </a:extLst>
          </p:cNvPr>
          <p:cNvSpPr>
            <a:spLocks noGrp="1"/>
          </p:cNvSpPr>
          <p:nvPr>
            <p:ph idx="1"/>
          </p:nvPr>
        </p:nvSpPr>
        <p:spPr>
          <a:xfrm>
            <a:off x="410514" y="1099775"/>
            <a:ext cx="11370972" cy="5049746"/>
          </a:xfrm>
        </p:spPr>
        <p:txBody>
          <a:bodyPr>
            <a:normAutofit/>
          </a:bodyPr>
          <a:lstStyle/>
          <a:p>
            <a:r>
              <a:rPr lang="en-US" sz="2400"/>
              <a:t>Lynn Public Schools was eligible for additional funding through the McKinney-Vento Grant based on the number of migrant students in the district. As of May 24, 2022, when Lynn applied for the additional funding, there were 89 students enrolled in the Massachusetts Migrant Education Program, with more than half of these students qualifying under McKinney-Vento as well. </a:t>
            </a:r>
          </a:p>
          <a:p>
            <a:endParaRPr lang="en-US" sz="2400"/>
          </a:p>
          <a:p>
            <a:r>
              <a:rPr lang="en-US" sz="2400"/>
              <a:t>As of October 27, 2022, there are 64 students enrolled in the Massachusetts Migrant Education Program with another 13 eligible due to District of Residence (total of 77). </a:t>
            </a:r>
          </a:p>
          <a:p>
            <a:endParaRPr lang="en-US" sz="2400"/>
          </a:p>
          <a:p>
            <a:r>
              <a:rPr lang="en-US" sz="2400"/>
              <a:t>These numbers change daily due to new enrollments and new families being identified as MMEP eligible. </a:t>
            </a:r>
          </a:p>
        </p:txBody>
      </p:sp>
    </p:spTree>
    <p:extLst>
      <p:ext uri="{BB962C8B-B14F-4D97-AF65-F5344CB8AC3E}">
        <p14:creationId xmlns:p14="http://schemas.microsoft.com/office/powerpoint/2010/main" val="4266700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9696-323A-40E6-890A-833A0DB951D8}"/>
              </a:ext>
            </a:extLst>
          </p:cNvPr>
          <p:cNvSpPr txBox="1">
            <a:spLocks noGrp="1"/>
          </p:cNvSpPr>
          <p:nvPr>
            <p:ph type="title" idx="4294967295"/>
          </p:nvPr>
        </p:nvSpPr>
        <p:spPr>
          <a:xfrm>
            <a:off x="517742" y="3221277"/>
            <a:ext cx="177243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mn-lt"/>
                <a:ea typeface="+mn-ea"/>
                <a:cs typeface="+mn-cs"/>
              </a:rPr>
              <a:t>Content</a:t>
            </a:r>
          </a:p>
        </p:txBody>
      </p:sp>
      <p:graphicFrame>
        <p:nvGraphicFramePr>
          <p:cNvPr id="3" name="Table 3">
            <a:extLst>
              <a:ext uri="{FF2B5EF4-FFF2-40B4-BE49-F238E27FC236}">
                <a16:creationId xmlns:a16="http://schemas.microsoft.com/office/drawing/2014/main" id="{19AD14B2-9F3D-46BD-9CA7-455A3F5B2AE2}"/>
              </a:ext>
            </a:extLst>
          </p:cNvPr>
          <p:cNvGraphicFramePr>
            <a:graphicFrameLocks noGrp="1"/>
          </p:cNvGraphicFramePr>
          <p:nvPr>
            <p:extLst>
              <p:ext uri="{D42A27DB-BD31-4B8C-83A1-F6EECF244321}">
                <p14:modId xmlns:p14="http://schemas.microsoft.com/office/powerpoint/2010/main" val="1311321690"/>
              </p:ext>
            </p:extLst>
          </p:nvPr>
        </p:nvGraphicFramePr>
        <p:xfrm>
          <a:off x="2902848" y="679467"/>
          <a:ext cx="9196722" cy="5499065"/>
        </p:xfrm>
        <a:graphic>
          <a:graphicData uri="http://schemas.openxmlformats.org/drawingml/2006/table">
            <a:tbl>
              <a:tblPr firstRow="1" bandRow="1">
                <a:tableStyleId>{5C22544A-7EE6-4342-B048-85BDC9FD1C3A}</a:tableStyleId>
              </a:tblPr>
              <a:tblGrid>
                <a:gridCol w="1337269">
                  <a:extLst>
                    <a:ext uri="{9D8B030D-6E8A-4147-A177-3AD203B41FA5}">
                      <a16:colId xmlns:a16="http://schemas.microsoft.com/office/drawing/2014/main" val="280692202"/>
                    </a:ext>
                  </a:extLst>
                </a:gridCol>
                <a:gridCol w="7859453">
                  <a:extLst>
                    <a:ext uri="{9D8B030D-6E8A-4147-A177-3AD203B41FA5}">
                      <a16:colId xmlns:a16="http://schemas.microsoft.com/office/drawing/2014/main" val="3977301282"/>
                    </a:ext>
                  </a:extLst>
                </a:gridCol>
              </a:tblGrid>
              <a:tr h="927065">
                <a:tc>
                  <a:txBody>
                    <a:bodyPr/>
                    <a:lstStyle/>
                    <a:p>
                      <a:pPr algn="ctr"/>
                      <a:r>
                        <a:rPr lang="en-US" sz="5400" b="1">
                          <a:solidFill>
                            <a:schemeClr val="tx1"/>
                          </a:solidFill>
                          <a:latin typeface="Segoe UI Semibold"/>
                        </a:rPr>
                        <a:t>1</a:t>
                      </a:r>
                    </a:p>
                  </a:txBody>
                  <a:tcPr anchor="ctr">
                    <a:solidFill>
                      <a:srgbClr val="ED7D31"/>
                    </a:solidFill>
                  </a:tcPr>
                </a:tc>
                <a:tc>
                  <a:txBody>
                    <a:bodyPr/>
                    <a:lstStyle/>
                    <a:p>
                      <a:pPr algn="l"/>
                      <a:r>
                        <a:rPr lang="en-US" sz="3200" b="1">
                          <a:solidFill>
                            <a:schemeClr val="tx2"/>
                          </a:solidFill>
                          <a:latin typeface="Segoe UI Semibold"/>
                        </a:rPr>
                        <a:t> Welcome</a:t>
                      </a:r>
                    </a:p>
                  </a:txBody>
                  <a:tcPr anchor="ctr">
                    <a:noFill/>
                  </a:tcPr>
                </a:tc>
                <a:extLst>
                  <a:ext uri="{0D108BD9-81ED-4DB2-BD59-A6C34878D82A}">
                    <a16:rowId xmlns:a16="http://schemas.microsoft.com/office/drawing/2014/main" val="722776254"/>
                  </a:ext>
                </a:extLst>
              </a:tr>
              <a:tr h="909236">
                <a:tc>
                  <a:txBody>
                    <a:bodyPr/>
                    <a:lstStyle/>
                    <a:p>
                      <a:pPr algn="ctr"/>
                      <a:r>
                        <a:rPr lang="en-US" sz="5400" b="1">
                          <a:solidFill>
                            <a:schemeClr val="tx1"/>
                          </a:solidFill>
                          <a:latin typeface="Segoe UI Semibold"/>
                        </a:rPr>
                        <a:t>2</a:t>
                      </a:r>
                    </a:p>
                  </a:txBody>
                  <a:tcPr anchor="ctr">
                    <a:solidFill>
                      <a:srgbClr val="ED7D31"/>
                    </a:solidFill>
                  </a:tcPr>
                </a:tc>
                <a:tc>
                  <a:txBody>
                    <a:bodyPr/>
                    <a:lstStyle/>
                    <a:p>
                      <a:pPr algn="l"/>
                      <a:r>
                        <a:rPr lang="en-US" sz="3200" b="1">
                          <a:solidFill>
                            <a:schemeClr val="tx2"/>
                          </a:solidFill>
                          <a:latin typeface="Segoe UI Semibold"/>
                        </a:rPr>
                        <a:t> Building with Federal Funds</a:t>
                      </a:r>
                    </a:p>
                  </a:txBody>
                  <a:tcPr anchor="ctr">
                    <a:noFill/>
                  </a:tcPr>
                </a:tc>
                <a:extLst>
                  <a:ext uri="{0D108BD9-81ED-4DB2-BD59-A6C34878D82A}">
                    <a16:rowId xmlns:a16="http://schemas.microsoft.com/office/drawing/2014/main" val="3152388802"/>
                  </a:ext>
                </a:extLst>
              </a:tr>
              <a:tr h="855751">
                <a:tc>
                  <a:txBody>
                    <a:bodyPr/>
                    <a:lstStyle/>
                    <a:p>
                      <a:pPr algn="ctr"/>
                      <a:r>
                        <a:rPr lang="en-US" sz="5400" b="1">
                          <a:solidFill>
                            <a:schemeClr val="tx1"/>
                          </a:solidFill>
                          <a:latin typeface="Segoe UI Semibold"/>
                        </a:rPr>
                        <a:t>3</a:t>
                      </a:r>
                    </a:p>
                  </a:txBody>
                  <a:tcPr anchor="ctr">
                    <a:solidFill>
                      <a:srgbClr val="ED7D31"/>
                    </a:solidFill>
                  </a:tcPr>
                </a:tc>
                <a:tc>
                  <a:txBody>
                    <a:bodyPr/>
                    <a:lstStyle/>
                    <a:p>
                      <a:pPr algn="l"/>
                      <a:r>
                        <a:rPr lang="en-US" sz="3200" b="1">
                          <a:solidFill>
                            <a:schemeClr val="tx2"/>
                          </a:solidFill>
                          <a:latin typeface="Segoe UI Semibold"/>
                        </a:rPr>
                        <a:t> Lynn Public Schools</a:t>
                      </a:r>
                    </a:p>
                  </a:txBody>
                  <a:tcPr anchor="ctr">
                    <a:noFill/>
                  </a:tcPr>
                </a:tc>
                <a:extLst>
                  <a:ext uri="{0D108BD9-81ED-4DB2-BD59-A6C34878D82A}">
                    <a16:rowId xmlns:a16="http://schemas.microsoft.com/office/drawing/2014/main" val="1941749047"/>
                  </a:ext>
                </a:extLst>
              </a:tr>
              <a:tr h="837923">
                <a:tc>
                  <a:txBody>
                    <a:bodyPr/>
                    <a:lstStyle/>
                    <a:p>
                      <a:pPr algn="ctr"/>
                      <a:r>
                        <a:rPr lang="en-US" sz="5400" b="1">
                          <a:solidFill>
                            <a:schemeClr val="tx1"/>
                          </a:solidFill>
                          <a:latin typeface="Segoe UI Semibold"/>
                        </a:rPr>
                        <a:t>4</a:t>
                      </a:r>
                    </a:p>
                  </a:txBody>
                  <a:tcPr anchor="ctr">
                    <a:solidFill>
                      <a:srgbClr val="ED7D31"/>
                    </a:solidFill>
                  </a:tcPr>
                </a:tc>
                <a:tc>
                  <a:txBody>
                    <a:bodyPr/>
                    <a:lstStyle/>
                    <a:p>
                      <a:pPr algn="l"/>
                      <a:r>
                        <a:rPr lang="en-US" sz="3200" b="1">
                          <a:solidFill>
                            <a:schemeClr val="tx2"/>
                          </a:solidFill>
                          <a:latin typeface="Segoe UI Semibold"/>
                        </a:rPr>
                        <a:t> New Bedford Public Schools</a:t>
                      </a:r>
                    </a:p>
                  </a:txBody>
                  <a:tcPr anchor="ctr">
                    <a:noFill/>
                  </a:tcPr>
                </a:tc>
                <a:extLst>
                  <a:ext uri="{0D108BD9-81ED-4DB2-BD59-A6C34878D82A}">
                    <a16:rowId xmlns:a16="http://schemas.microsoft.com/office/drawing/2014/main" val="3826954363"/>
                  </a:ext>
                </a:extLst>
              </a:tr>
              <a:tr h="837923">
                <a:tc>
                  <a:txBody>
                    <a:bodyPr/>
                    <a:lstStyle/>
                    <a:p>
                      <a:pPr lvl="0" algn="ctr">
                        <a:buNone/>
                      </a:pPr>
                      <a:r>
                        <a:rPr lang="en-US" sz="5400" b="1">
                          <a:solidFill>
                            <a:schemeClr val="tx1"/>
                          </a:solidFill>
                          <a:latin typeface="Segoe UI Semibold"/>
                        </a:rPr>
                        <a:t>5</a:t>
                      </a:r>
                    </a:p>
                  </a:txBody>
                  <a:tcPr anchor="ctr">
                    <a:solidFill>
                      <a:srgbClr val="ED7D31"/>
                    </a:solidFill>
                  </a:tcPr>
                </a:tc>
                <a:tc>
                  <a:txBody>
                    <a:bodyPr/>
                    <a:lstStyle/>
                    <a:p>
                      <a:pPr lvl="0" algn="l">
                        <a:buNone/>
                      </a:pPr>
                      <a:r>
                        <a:rPr lang="en-US" sz="3200" b="1">
                          <a:solidFill>
                            <a:schemeClr val="tx2"/>
                          </a:solidFill>
                          <a:latin typeface="Segoe UI Semibold"/>
                        </a:rPr>
                        <a:t> </a:t>
                      </a:r>
                      <a:r>
                        <a:rPr lang="en-US" sz="3200" b="1">
                          <a:solidFill>
                            <a:schemeClr val="tx1"/>
                          </a:solidFill>
                          <a:latin typeface="Segoe UI Semibold"/>
                        </a:rPr>
                        <a:t>Your Questions</a:t>
                      </a:r>
                      <a:endParaRPr lang="en-US" sz="3200" b="1">
                        <a:solidFill>
                          <a:schemeClr val="tx2"/>
                        </a:solidFill>
                        <a:latin typeface="Segoe UI Semibold"/>
                      </a:endParaRPr>
                    </a:p>
                  </a:txBody>
                  <a:tcPr anchor="ctr">
                    <a:noFill/>
                  </a:tcPr>
                </a:tc>
                <a:extLst>
                  <a:ext uri="{0D108BD9-81ED-4DB2-BD59-A6C34878D82A}">
                    <a16:rowId xmlns:a16="http://schemas.microsoft.com/office/drawing/2014/main" val="2867785651"/>
                  </a:ext>
                </a:extLst>
              </a:tr>
              <a:tr h="909236">
                <a:tc>
                  <a:txBody>
                    <a:bodyPr/>
                    <a:lstStyle/>
                    <a:p>
                      <a:pPr algn="ctr"/>
                      <a:r>
                        <a:rPr lang="en-US" sz="5400" b="1">
                          <a:solidFill>
                            <a:schemeClr val="tx1"/>
                          </a:solidFill>
                          <a:latin typeface="Segoe UI Semibold"/>
                        </a:rPr>
                        <a:t>6</a:t>
                      </a:r>
                    </a:p>
                  </a:txBody>
                  <a:tcPr anchor="ctr">
                    <a:solidFill>
                      <a:srgbClr val="ED7D31"/>
                    </a:solidFill>
                  </a:tcPr>
                </a:tc>
                <a:tc>
                  <a:txBody>
                    <a:bodyPr/>
                    <a:lstStyle/>
                    <a:p>
                      <a:pPr algn="l"/>
                      <a:r>
                        <a:rPr lang="en-US" sz="3200" b="1">
                          <a:solidFill>
                            <a:schemeClr val="tx2"/>
                          </a:solidFill>
                          <a:latin typeface="Segoe UI Semibold"/>
                        </a:rPr>
                        <a:t> Contact Information &amp; Resources</a:t>
                      </a:r>
                    </a:p>
                  </a:txBody>
                  <a:tcPr anchor="ctr">
                    <a:noFill/>
                  </a:tcPr>
                </a:tc>
                <a:extLst>
                  <a:ext uri="{0D108BD9-81ED-4DB2-BD59-A6C34878D82A}">
                    <a16:rowId xmlns:a16="http://schemas.microsoft.com/office/drawing/2014/main" val="130812732"/>
                  </a:ext>
                </a:extLst>
              </a:tr>
            </a:tbl>
          </a:graphicData>
        </a:graphic>
      </p:graphicFrame>
    </p:spTree>
    <p:extLst>
      <p:ext uri="{BB962C8B-B14F-4D97-AF65-F5344CB8AC3E}">
        <p14:creationId xmlns:p14="http://schemas.microsoft.com/office/powerpoint/2010/main" val="1795290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0C4C-8421-A21A-2CB2-5C1B97D4B3D5}"/>
              </a:ext>
            </a:extLst>
          </p:cNvPr>
          <p:cNvSpPr>
            <a:spLocks noGrp="1"/>
          </p:cNvSpPr>
          <p:nvPr>
            <p:ph type="title"/>
          </p:nvPr>
        </p:nvSpPr>
        <p:spPr/>
        <p:txBody>
          <a:bodyPr/>
          <a:lstStyle/>
          <a:p>
            <a:r>
              <a:rPr lang="en-US"/>
              <a:t>Identification of Migrant Students </a:t>
            </a:r>
          </a:p>
        </p:txBody>
      </p:sp>
      <p:sp>
        <p:nvSpPr>
          <p:cNvPr id="3" name="Content Placeholder 2">
            <a:extLst>
              <a:ext uri="{FF2B5EF4-FFF2-40B4-BE49-F238E27FC236}">
                <a16:creationId xmlns:a16="http://schemas.microsoft.com/office/drawing/2014/main" id="{5CCE9B5D-2C17-019D-BFC5-5AB922789AB3}"/>
              </a:ext>
            </a:extLst>
          </p:cNvPr>
          <p:cNvSpPr>
            <a:spLocks noGrp="1"/>
          </p:cNvSpPr>
          <p:nvPr>
            <p:ph idx="1"/>
          </p:nvPr>
        </p:nvSpPr>
        <p:spPr>
          <a:xfrm>
            <a:off x="410514" y="1064148"/>
            <a:ext cx="11370972" cy="5049746"/>
          </a:xfrm>
        </p:spPr>
        <p:txBody>
          <a:bodyPr>
            <a:normAutofit/>
          </a:bodyPr>
          <a:lstStyle/>
          <a:p>
            <a:r>
              <a:rPr lang="en-US" sz="2800"/>
              <a:t>Per collaboration with MMEP, Lynn Public Schools has enhanced their identification of potentially eligible MMEP students. At the point of registration, each family is asked to fill out the Migrant Screener Survey, even if they do not think they are eligible. </a:t>
            </a:r>
          </a:p>
          <a:p>
            <a:r>
              <a:rPr lang="en-US" sz="2800"/>
              <a:t>MMEP provides LPS with an updated listing of migrant students upon request and no fewer than two times during the academic year to ensure all students a properly identified in our student information system. </a:t>
            </a:r>
          </a:p>
          <a:p>
            <a:r>
              <a:rPr lang="en-US" sz="2800"/>
              <a:t>Emily Hoffman, Migrant Education Program Director, offers trainings to district staff such as Welcome Center Clerks. She also attends the district’s professional development series on homelessness. </a:t>
            </a:r>
          </a:p>
        </p:txBody>
      </p:sp>
    </p:spTree>
    <p:extLst>
      <p:ext uri="{BB962C8B-B14F-4D97-AF65-F5344CB8AC3E}">
        <p14:creationId xmlns:p14="http://schemas.microsoft.com/office/powerpoint/2010/main" val="3073844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8378-E0ED-AB12-8E1F-D553F82C6CCF}"/>
              </a:ext>
            </a:extLst>
          </p:cNvPr>
          <p:cNvSpPr>
            <a:spLocks noGrp="1"/>
          </p:cNvSpPr>
          <p:nvPr>
            <p:ph type="title"/>
          </p:nvPr>
        </p:nvSpPr>
        <p:spPr/>
        <p:txBody>
          <a:bodyPr/>
          <a:lstStyle/>
          <a:p>
            <a:r>
              <a:rPr lang="en-US"/>
              <a:t>Use of Funding</a:t>
            </a:r>
          </a:p>
        </p:txBody>
      </p:sp>
      <p:sp>
        <p:nvSpPr>
          <p:cNvPr id="3" name="Content Placeholder 2">
            <a:extLst>
              <a:ext uri="{FF2B5EF4-FFF2-40B4-BE49-F238E27FC236}">
                <a16:creationId xmlns:a16="http://schemas.microsoft.com/office/drawing/2014/main" id="{F6FDFBDF-ED26-1891-0A5F-BA648B4BFB74}"/>
              </a:ext>
            </a:extLst>
          </p:cNvPr>
          <p:cNvSpPr>
            <a:spLocks noGrp="1"/>
          </p:cNvSpPr>
          <p:nvPr>
            <p:ph idx="1"/>
          </p:nvPr>
        </p:nvSpPr>
        <p:spPr>
          <a:xfrm>
            <a:off x="410514" y="1111650"/>
            <a:ext cx="11370972" cy="5049746"/>
          </a:xfrm>
        </p:spPr>
        <p:txBody>
          <a:bodyPr/>
          <a:lstStyle/>
          <a:p>
            <a:r>
              <a:rPr lang="en-US" sz="2400">
                <a:effectLst/>
                <a:latin typeface="+mn-lt"/>
                <a:ea typeface="Arial" panose="020B0604020202020204" pitchFamily="34" charset="0"/>
              </a:rPr>
              <a:t>Regarding successes of migratory students related to support services, Lynn Public Schools and MMEP were able to allocate money in the McKinney-Vento grant for homeless migrant students to attend summer programs, enrichment programs, and tutoring programs. After assessing needs and speaking with families, MMEP and Lynn Public Schools feel that it continues to be in the best interest of the students to go to programs with their peers, rather than sending them out of district to other programs. This will be accomplished by having supplemental academic support for migratory and homeless students through existing programs in the district and will allow students to build peer relationships and better connect to their schools and communities. </a:t>
            </a:r>
          </a:p>
          <a:p>
            <a:r>
              <a:rPr lang="en-US" sz="2400">
                <a:latin typeface="+mn-lt"/>
              </a:rPr>
              <a:t>An example of this success- Last year, LPS and MMEP collaborated and provided camp scholarships for around 30 migrant students, totaling close to $12,000. These students were also provided materials for summer camp. </a:t>
            </a:r>
          </a:p>
        </p:txBody>
      </p:sp>
    </p:spTree>
    <p:extLst>
      <p:ext uri="{BB962C8B-B14F-4D97-AF65-F5344CB8AC3E}">
        <p14:creationId xmlns:p14="http://schemas.microsoft.com/office/powerpoint/2010/main" val="3258311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F5BE-75BD-1E34-4AFB-DD9BF4022365}"/>
              </a:ext>
            </a:extLst>
          </p:cNvPr>
          <p:cNvSpPr>
            <a:spLocks noGrp="1"/>
          </p:cNvSpPr>
          <p:nvPr>
            <p:ph type="title"/>
          </p:nvPr>
        </p:nvSpPr>
        <p:spPr/>
        <p:txBody>
          <a:bodyPr/>
          <a:lstStyle/>
          <a:p>
            <a:r>
              <a:rPr lang="en-US"/>
              <a:t>Use of Funding (2)</a:t>
            </a:r>
          </a:p>
        </p:txBody>
      </p:sp>
      <p:sp>
        <p:nvSpPr>
          <p:cNvPr id="3" name="Content Placeholder 2">
            <a:extLst>
              <a:ext uri="{FF2B5EF4-FFF2-40B4-BE49-F238E27FC236}">
                <a16:creationId xmlns:a16="http://schemas.microsoft.com/office/drawing/2014/main" id="{F8E06653-B023-1081-B4BD-84DC748D7761}"/>
              </a:ext>
            </a:extLst>
          </p:cNvPr>
          <p:cNvSpPr>
            <a:spLocks noGrp="1"/>
          </p:cNvSpPr>
          <p:nvPr>
            <p:ph idx="1"/>
          </p:nvPr>
        </p:nvSpPr>
        <p:spPr/>
        <p:txBody>
          <a:bodyPr>
            <a:normAutofit fontScale="92500" lnSpcReduction="10000"/>
          </a:bodyPr>
          <a:lstStyle/>
          <a:p>
            <a:r>
              <a:rPr lang="en-US" sz="2400">
                <a:effectLst/>
                <a:ea typeface="Arial" panose="020B0604020202020204" pitchFamily="34" charset="0"/>
              </a:rPr>
              <a:t>MMEP has suggested finding existing programming in the area focused on leadership skills for middle school students. MMEP support staff and the Homeless Education Liaison have met with staff from various summer program offerings in the area and through these meetings are working on expanding </a:t>
            </a:r>
            <a:r>
              <a:rPr lang="en-US" sz="2400">
                <a:ea typeface="Arial" panose="020B0604020202020204" pitchFamily="34" charset="0"/>
              </a:rPr>
              <a:t>various partnerships. </a:t>
            </a:r>
          </a:p>
          <a:p>
            <a:endParaRPr lang="en-US" sz="2400">
              <a:ea typeface="Arial" panose="020B0604020202020204" pitchFamily="34" charset="0"/>
            </a:endParaRPr>
          </a:p>
          <a:p>
            <a:r>
              <a:rPr lang="en-US" sz="2400">
                <a:ea typeface="Arial" panose="020B0604020202020204" pitchFamily="34" charset="0"/>
              </a:rPr>
              <a:t>Funds have also been</a:t>
            </a:r>
            <a:r>
              <a:rPr lang="en-US" sz="2400">
                <a:effectLst/>
                <a:ea typeface="Arial" panose="020B0604020202020204" pitchFamily="34" charset="0"/>
              </a:rPr>
              <a:t> </a:t>
            </a:r>
            <a:r>
              <a:rPr lang="en-US" sz="2400">
                <a:ea typeface="Arial" panose="020B0604020202020204" pitchFamily="34" charset="0"/>
              </a:rPr>
              <a:t>utilized </a:t>
            </a:r>
            <a:r>
              <a:rPr lang="en-US" sz="2400">
                <a:effectLst/>
                <a:ea typeface="Arial" panose="020B0604020202020204" pitchFamily="34" charset="0"/>
              </a:rPr>
              <a:t>to purchase school supplies, such as backpacks/notebooks, winter kits, household supply kits, and hygiene kits which are housed at the Welcome Center and dispersed to homeless and migrant students alike who are in need.</a:t>
            </a:r>
          </a:p>
          <a:p>
            <a:endParaRPr lang="en-US" sz="2400">
              <a:effectLst/>
              <a:ea typeface="Arial" panose="020B0604020202020204" pitchFamily="34" charset="0"/>
            </a:endParaRPr>
          </a:p>
          <a:p>
            <a:r>
              <a:rPr lang="en-US" sz="2400">
                <a:effectLst/>
                <a:ea typeface="Arial" panose="020B0604020202020204" pitchFamily="34" charset="0"/>
              </a:rPr>
              <a:t>The number of MMEP students enrolled in our high schools i</a:t>
            </a:r>
            <a:r>
              <a:rPr lang="en-US" sz="2400">
                <a:ea typeface="Arial" panose="020B0604020202020204" pitchFamily="34" charset="0"/>
              </a:rPr>
              <a:t>s expected to rise</a:t>
            </a:r>
            <a:r>
              <a:rPr lang="en-US" sz="2400">
                <a:effectLst/>
                <a:ea typeface="Arial" panose="020B0604020202020204" pitchFamily="34" charset="0"/>
              </a:rPr>
              <a:t>, and they will need additional support to help them </a:t>
            </a:r>
            <a:r>
              <a:rPr lang="en-US" sz="2400">
                <a:ea typeface="Arial" panose="020B0604020202020204" pitchFamily="34" charset="0"/>
              </a:rPr>
              <a:t>be</a:t>
            </a:r>
            <a:r>
              <a:rPr lang="en-US" sz="2400">
                <a:effectLst/>
                <a:ea typeface="Arial" panose="020B0604020202020204" pitchFamily="34" charset="0"/>
              </a:rPr>
              <a:t> more </a:t>
            </a:r>
            <a:r>
              <a:rPr lang="en-US" sz="2400">
                <a:ea typeface="Arial" panose="020B0604020202020204" pitchFamily="34" charset="0"/>
              </a:rPr>
              <a:t>involved</a:t>
            </a:r>
            <a:r>
              <a:rPr lang="en-US" sz="2400">
                <a:effectLst/>
                <a:ea typeface="Arial" panose="020B0604020202020204" pitchFamily="34" charset="0"/>
              </a:rPr>
              <a:t>, connected, and supported. LPS and MMEP would like to engage staff at the high schools to discuss what this support should/could look like.   </a:t>
            </a:r>
            <a:endParaRPr lang="en-US" sz="2400">
              <a:effectLst/>
              <a:ea typeface="Times New Roman" panose="02020603050405020304" pitchFamily="18" charset="0"/>
            </a:endParaRPr>
          </a:p>
          <a:p>
            <a:endParaRPr lang="en-US"/>
          </a:p>
        </p:txBody>
      </p:sp>
    </p:spTree>
    <p:extLst>
      <p:ext uri="{BB962C8B-B14F-4D97-AF65-F5344CB8AC3E}">
        <p14:creationId xmlns:p14="http://schemas.microsoft.com/office/powerpoint/2010/main" val="1265773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6876-E3F4-2A1D-1A52-A81DBE84E191}"/>
              </a:ext>
            </a:extLst>
          </p:cNvPr>
          <p:cNvSpPr>
            <a:spLocks noGrp="1"/>
          </p:cNvSpPr>
          <p:nvPr>
            <p:ph type="title"/>
          </p:nvPr>
        </p:nvSpPr>
        <p:spPr/>
        <p:txBody>
          <a:bodyPr/>
          <a:lstStyle/>
          <a:p>
            <a:r>
              <a:rPr lang="en-US"/>
              <a:t>Plan to Increase Communication with Funding Support</a:t>
            </a:r>
          </a:p>
        </p:txBody>
      </p:sp>
      <p:sp>
        <p:nvSpPr>
          <p:cNvPr id="3" name="Content Placeholder 2">
            <a:extLst>
              <a:ext uri="{FF2B5EF4-FFF2-40B4-BE49-F238E27FC236}">
                <a16:creationId xmlns:a16="http://schemas.microsoft.com/office/drawing/2014/main" id="{46F98D84-A748-10A8-EA03-ECF76F6E7883}"/>
              </a:ext>
            </a:extLst>
          </p:cNvPr>
          <p:cNvSpPr>
            <a:spLocks noGrp="1"/>
          </p:cNvSpPr>
          <p:nvPr>
            <p:ph idx="1"/>
          </p:nvPr>
        </p:nvSpPr>
        <p:spPr/>
        <p:txBody>
          <a:bodyPr>
            <a:normAutofit fontScale="92500" lnSpcReduction="10000"/>
          </a:bodyPr>
          <a:lstStyle/>
          <a:p>
            <a:r>
              <a:rPr lang="en-US" sz="2400">
                <a:effectLst/>
                <a:ea typeface="Arial" panose="020B0604020202020204" pitchFamily="34" charset="0"/>
              </a:rPr>
              <a:t>A lesson learned this past school year was that more effective communication would be beneficial between MMEP and Lynn Public Schools. </a:t>
            </a:r>
          </a:p>
          <a:p>
            <a:endParaRPr lang="en-US" sz="2400">
              <a:effectLst/>
              <a:ea typeface="Arial" panose="020B0604020202020204" pitchFamily="34" charset="0"/>
            </a:endParaRPr>
          </a:p>
          <a:p>
            <a:r>
              <a:rPr lang="en-US" sz="2400">
                <a:effectLst/>
                <a:ea typeface="Arial" panose="020B0604020202020204" pitchFamily="34" charset="0"/>
              </a:rPr>
              <a:t>The MMEP Program Coordinator and Homeless Education Liaison have discussed a potential solution to improve this communication. LPS </a:t>
            </a:r>
            <a:r>
              <a:rPr lang="en-US" sz="2400">
                <a:ea typeface="Arial" panose="020B0604020202020204" pitchFamily="34" charset="0"/>
              </a:rPr>
              <a:t>plans</a:t>
            </a:r>
            <a:r>
              <a:rPr lang="en-US" sz="2400">
                <a:effectLst/>
                <a:ea typeface="Arial" panose="020B0604020202020204" pitchFamily="34" charset="0"/>
              </a:rPr>
              <a:t> to implement a Migrant Point Person at 9 high-incident schools and 1 at the Welcome Center. At the low-incident schools, the Homeless Point Person would take on the role of also including migratory students.  As of now, migrant students have access to the Homeless </a:t>
            </a:r>
            <a:r>
              <a:rPr lang="en-US" sz="2400">
                <a:ea typeface="Arial" panose="020B0604020202020204" pitchFamily="34" charset="0"/>
              </a:rPr>
              <a:t>P</a:t>
            </a:r>
            <a:r>
              <a:rPr lang="en-US" sz="2400">
                <a:effectLst/>
                <a:ea typeface="Arial" panose="020B0604020202020204" pitchFamily="34" charset="0"/>
              </a:rPr>
              <a:t>oint </a:t>
            </a:r>
            <a:r>
              <a:rPr lang="en-US" sz="2400">
                <a:ea typeface="Arial" panose="020B0604020202020204" pitchFamily="34" charset="0"/>
              </a:rPr>
              <a:t>P</a:t>
            </a:r>
            <a:r>
              <a:rPr lang="en-US" sz="2400">
                <a:effectLst/>
                <a:ea typeface="Arial" panose="020B0604020202020204" pitchFamily="34" charset="0"/>
              </a:rPr>
              <a:t>erson (who is typically a schoo</a:t>
            </a:r>
            <a:r>
              <a:rPr lang="en-US" sz="2400">
                <a:ea typeface="Arial" panose="020B0604020202020204" pitchFamily="34" charset="0"/>
              </a:rPr>
              <a:t>l clinician).</a:t>
            </a:r>
          </a:p>
          <a:p>
            <a:endParaRPr lang="en-US" sz="2400">
              <a:effectLst/>
              <a:ea typeface="Arial" panose="020B0604020202020204" pitchFamily="34" charset="0"/>
            </a:endParaRPr>
          </a:p>
          <a:p>
            <a:r>
              <a:rPr lang="en-US" sz="2400">
                <a:effectLst/>
                <a:ea typeface="Arial" panose="020B0604020202020204" pitchFamily="34" charset="0"/>
              </a:rPr>
              <a:t>The goal of the </a:t>
            </a:r>
            <a:r>
              <a:rPr lang="en-US" sz="2400">
                <a:ea typeface="Arial" panose="020B0604020202020204" pitchFamily="34" charset="0"/>
              </a:rPr>
              <a:t>Migrant Point Person is to assist </a:t>
            </a:r>
            <a:r>
              <a:rPr lang="en-US" sz="2400">
                <a:effectLst/>
                <a:ea typeface="Arial" panose="020B0604020202020204" pitchFamily="34" charset="0"/>
              </a:rPr>
              <a:t>MMEP support staff </a:t>
            </a:r>
            <a:r>
              <a:rPr lang="en-US" sz="2400">
                <a:ea typeface="Arial" panose="020B0604020202020204" pitchFamily="34" charset="0"/>
              </a:rPr>
              <a:t>in</a:t>
            </a:r>
            <a:r>
              <a:rPr lang="en-US" sz="2400">
                <a:effectLst/>
                <a:ea typeface="Arial" panose="020B0604020202020204" pitchFamily="34" charset="0"/>
              </a:rPr>
              <a:t> establishing relationships with the schools which would in turn provide more support for migrant students and bridge the gap between home and school. This would be a stipend position utilizing funding from the McKinney Vento Grant.</a:t>
            </a:r>
          </a:p>
          <a:p>
            <a:endParaRPr lang="en-US"/>
          </a:p>
        </p:txBody>
      </p:sp>
    </p:spTree>
    <p:extLst>
      <p:ext uri="{BB962C8B-B14F-4D97-AF65-F5344CB8AC3E}">
        <p14:creationId xmlns:p14="http://schemas.microsoft.com/office/powerpoint/2010/main" val="2010965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B10B7-6E81-1F05-5946-9072200B5F2F}"/>
              </a:ext>
            </a:extLst>
          </p:cNvPr>
          <p:cNvSpPr>
            <a:spLocks noGrp="1"/>
          </p:cNvSpPr>
          <p:nvPr>
            <p:ph type="title"/>
          </p:nvPr>
        </p:nvSpPr>
        <p:spPr/>
        <p:txBody>
          <a:bodyPr/>
          <a:lstStyle/>
          <a:p>
            <a:r>
              <a:rPr lang="en-US"/>
              <a:t>Additional Support through American Rescue Plan</a:t>
            </a:r>
          </a:p>
        </p:txBody>
      </p:sp>
      <p:sp>
        <p:nvSpPr>
          <p:cNvPr id="3" name="Content Placeholder 2">
            <a:extLst>
              <a:ext uri="{FF2B5EF4-FFF2-40B4-BE49-F238E27FC236}">
                <a16:creationId xmlns:a16="http://schemas.microsoft.com/office/drawing/2014/main" id="{3537DC69-6191-9263-78E6-52120AB1AA21}"/>
              </a:ext>
            </a:extLst>
          </p:cNvPr>
          <p:cNvSpPr>
            <a:spLocks noGrp="1"/>
          </p:cNvSpPr>
          <p:nvPr>
            <p:ph idx="1"/>
          </p:nvPr>
        </p:nvSpPr>
        <p:spPr>
          <a:xfrm>
            <a:off x="410514" y="1064149"/>
            <a:ext cx="11370972" cy="5049746"/>
          </a:xfrm>
        </p:spPr>
        <p:txBody>
          <a:bodyPr/>
          <a:lstStyle/>
          <a:p>
            <a:r>
              <a:rPr lang="en-US" sz="2400">
                <a:effectLst/>
                <a:ea typeface="Arial" panose="020B0604020202020204" pitchFamily="34" charset="0"/>
              </a:rPr>
              <a:t>MMEP has identified that while students in Kindergarten through grade five would typically attend offered after school programs, there is still a population of migrant students in middle school and high school that have difficulty accessing after school programming due to transportation constraints. </a:t>
            </a:r>
          </a:p>
          <a:p>
            <a:endParaRPr lang="en-US" sz="2400">
              <a:effectLst/>
              <a:ea typeface="Arial" panose="020B0604020202020204" pitchFamily="34" charset="0"/>
            </a:endParaRPr>
          </a:p>
          <a:p>
            <a:r>
              <a:rPr lang="en-US" sz="2400">
                <a:ea typeface="Arial" panose="020B0604020202020204" pitchFamily="34" charset="0"/>
              </a:rPr>
              <a:t>LPS and MMEP</a:t>
            </a:r>
            <a:r>
              <a:rPr lang="en-US" sz="2400">
                <a:effectLst/>
                <a:ea typeface="Arial" panose="020B0604020202020204" pitchFamily="34" charset="0"/>
              </a:rPr>
              <a:t> have partnered to access MBTA bus passes for these students to attend after school programming. Currently, 19 students have been given these passes to attend the Boys and Girls Club. </a:t>
            </a:r>
          </a:p>
          <a:p>
            <a:endParaRPr lang="en-US" sz="1800">
              <a:effectLst/>
              <a:ea typeface="Arial" panose="020B0604020202020204" pitchFamily="34" charset="0"/>
            </a:endParaRPr>
          </a:p>
          <a:p>
            <a:endParaRPr lang="en-US" sz="1800">
              <a:ea typeface="Arial" panose="020B0604020202020204" pitchFamily="34" charset="0"/>
            </a:endParaRPr>
          </a:p>
        </p:txBody>
      </p:sp>
    </p:spTree>
    <p:extLst>
      <p:ext uri="{BB962C8B-B14F-4D97-AF65-F5344CB8AC3E}">
        <p14:creationId xmlns:p14="http://schemas.microsoft.com/office/powerpoint/2010/main" val="220240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32166" y="2329841"/>
            <a:ext cx="9956915" cy="11750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tx1"/>
                </a:solidFill>
                <a:effectLst/>
                <a:uLnTx/>
                <a:uFillTx/>
                <a:latin typeface="Segoe UI Semibold"/>
                <a:ea typeface="Segoe UI Black"/>
                <a:cs typeface="Segoe SemiBold" panose="020B0703040204020203" pitchFamily="34" charset="0"/>
              </a:rPr>
              <a:t>New Bedford Schools</a:t>
            </a:r>
            <a:endParaRPr kumimoji="0" lang="zh-CN" altLang="en-US" sz="4000" b="0" i="0" u="none" strike="noStrike" kern="1200" cap="none" spc="0" normalizeH="0" baseline="0" noProof="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4D19C0D6-BBE2-4540-B913-4D749715F963}"/>
              </a:ext>
            </a:extLst>
          </p:cNvPr>
          <p:cNvSpPr txBox="1"/>
          <p:nvPr/>
        </p:nvSpPr>
        <p:spPr>
          <a:xfrm>
            <a:off x="736948" y="2511469"/>
            <a:ext cx="7703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4</a:t>
            </a:r>
          </a:p>
        </p:txBody>
      </p:sp>
    </p:spTree>
    <p:extLst>
      <p:ext uri="{BB962C8B-B14F-4D97-AF65-F5344CB8AC3E}">
        <p14:creationId xmlns:p14="http://schemas.microsoft.com/office/powerpoint/2010/main" val="3696786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A925-0EBD-1B20-4458-1B2B6BEED097}"/>
              </a:ext>
            </a:extLst>
          </p:cNvPr>
          <p:cNvSpPr>
            <a:spLocks noGrp="1"/>
          </p:cNvSpPr>
          <p:nvPr>
            <p:ph type="title"/>
          </p:nvPr>
        </p:nvSpPr>
        <p:spPr/>
        <p:txBody>
          <a:bodyPr/>
          <a:lstStyle/>
          <a:p>
            <a:r>
              <a:rPr lang="en-US"/>
              <a:t>New Bedford Public Schools</a:t>
            </a:r>
          </a:p>
        </p:txBody>
      </p:sp>
      <p:sp>
        <p:nvSpPr>
          <p:cNvPr id="3" name="Content Placeholder 2">
            <a:extLst>
              <a:ext uri="{FF2B5EF4-FFF2-40B4-BE49-F238E27FC236}">
                <a16:creationId xmlns:a16="http://schemas.microsoft.com/office/drawing/2014/main" id="{11C0AFCC-48DB-E5C8-E2FE-36C617914F96}"/>
              </a:ext>
            </a:extLst>
          </p:cNvPr>
          <p:cNvSpPr>
            <a:spLocks noGrp="1"/>
          </p:cNvSpPr>
          <p:nvPr>
            <p:ph idx="1"/>
          </p:nvPr>
        </p:nvSpPr>
        <p:spPr/>
        <p:txBody>
          <a:bodyPr/>
          <a:lstStyle/>
          <a:p>
            <a:pPr marL="0" indent="0" algn="ctr">
              <a:buNone/>
            </a:pPr>
            <a:endParaRPr lang="en-US"/>
          </a:p>
          <a:p>
            <a:pPr marL="0" indent="0" algn="ctr">
              <a:buNone/>
            </a:pPr>
            <a:endParaRPr lang="en-US"/>
          </a:p>
          <a:p>
            <a:pPr marL="0" indent="0" algn="ctr">
              <a:buNone/>
            </a:pPr>
            <a:r>
              <a:rPr lang="en-US"/>
              <a:t>Julie Mador, </a:t>
            </a:r>
          </a:p>
          <a:p>
            <a:pPr marL="0" indent="0" algn="ctr">
              <a:buNone/>
            </a:pPr>
            <a:r>
              <a:rPr lang="en-US"/>
              <a:t>Registrar, Homeless Liaison, Regional Liaison and </a:t>
            </a:r>
          </a:p>
          <a:p>
            <a:pPr marL="0" indent="0" algn="ctr">
              <a:buNone/>
            </a:pPr>
            <a:r>
              <a:rPr lang="en-US"/>
              <a:t>Foster care point of contact</a:t>
            </a:r>
          </a:p>
        </p:txBody>
      </p:sp>
      <p:sp>
        <p:nvSpPr>
          <p:cNvPr id="4" name="Slide Number Placeholder 3">
            <a:extLst>
              <a:ext uri="{FF2B5EF4-FFF2-40B4-BE49-F238E27FC236}">
                <a16:creationId xmlns:a16="http://schemas.microsoft.com/office/drawing/2014/main" id="{7A2F9F03-2C34-8695-0BED-EC189F5D59E0}"/>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spTree>
    <p:extLst>
      <p:ext uri="{BB962C8B-B14F-4D97-AF65-F5344CB8AC3E}">
        <p14:creationId xmlns:p14="http://schemas.microsoft.com/office/powerpoint/2010/main" val="1251355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32166" y="2329841"/>
            <a:ext cx="9956915" cy="11750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Your Questions</a:t>
            </a:r>
            <a:endParaRPr kumimoji="0" lang="zh-CN" altLang="en-US" sz="4000" b="0" i="0" u="none" strike="noStrike" kern="1200" cap="none" spc="0" normalizeH="0" baseline="0" noProof="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4D19C0D6-BBE2-4540-B913-4D749715F963}"/>
              </a:ext>
            </a:extLst>
          </p:cNvPr>
          <p:cNvSpPr txBox="1"/>
          <p:nvPr/>
        </p:nvSpPr>
        <p:spPr>
          <a:xfrm>
            <a:off x="736948" y="2511469"/>
            <a:ext cx="7703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5</a:t>
            </a:r>
          </a:p>
        </p:txBody>
      </p:sp>
    </p:spTree>
    <p:extLst>
      <p:ext uri="{BB962C8B-B14F-4D97-AF65-F5344CB8AC3E}">
        <p14:creationId xmlns:p14="http://schemas.microsoft.com/office/powerpoint/2010/main" val="3373128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1D4CB-D666-EAEE-8DB1-A2416A34411A}"/>
              </a:ext>
            </a:extLst>
          </p:cNvPr>
          <p:cNvSpPr>
            <a:spLocks noGrp="1"/>
          </p:cNvSpPr>
          <p:nvPr>
            <p:ph type="title"/>
          </p:nvPr>
        </p:nvSpPr>
        <p:spPr/>
        <p:txBody>
          <a:bodyPr/>
          <a:lstStyle/>
          <a:p>
            <a:r>
              <a:rPr lang="en-US"/>
              <a:t>Q&amp;A</a:t>
            </a:r>
          </a:p>
        </p:txBody>
      </p:sp>
      <p:sp>
        <p:nvSpPr>
          <p:cNvPr id="3" name="Content Placeholder 2">
            <a:extLst>
              <a:ext uri="{FF2B5EF4-FFF2-40B4-BE49-F238E27FC236}">
                <a16:creationId xmlns:a16="http://schemas.microsoft.com/office/drawing/2014/main" id="{569750E9-95C2-496A-11FC-15C7E0F3F8D2}"/>
              </a:ext>
            </a:extLst>
          </p:cNvPr>
          <p:cNvSpPr>
            <a:spLocks noGrp="1"/>
          </p:cNvSpPr>
          <p:nvPr>
            <p:ph idx="1"/>
          </p:nvPr>
        </p:nvSpPr>
        <p:spPr/>
        <p:txBody>
          <a:bodyPr/>
          <a:lstStyle/>
          <a:p>
            <a:endParaRPr lang="en-US"/>
          </a:p>
          <a:p>
            <a:endParaRPr lang="en-US"/>
          </a:p>
          <a:p>
            <a:endParaRPr lang="en-US"/>
          </a:p>
          <a:p>
            <a:pPr marL="0" indent="0" algn="ctr">
              <a:buNone/>
            </a:pPr>
            <a:r>
              <a:rPr lang="en-US" sz="4800"/>
              <a:t>Questions? Thoughts? Other examples?</a:t>
            </a:r>
          </a:p>
        </p:txBody>
      </p:sp>
      <p:sp>
        <p:nvSpPr>
          <p:cNvPr id="4" name="Slide Number Placeholder 3">
            <a:extLst>
              <a:ext uri="{FF2B5EF4-FFF2-40B4-BE49-F238E27FC236}">
                <a16:creationId xmlns:a16="http://schemas.microsoft.com/office/drawing/2014/main" id="{7A7DA3B7-ABFD-CB82-A96D-76D9B7932EA5}"/>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a:p>
        </p:txBody>
      </p:sp>
    </p:spTree>
    <p:extLst>
      <p:ext uri="{BB962C8B-B14F-4D97-AF65-F5344CB8AC3E}">
        <p14:creationId xmlns:p14="http://schemas.microsoft.com/office/powerpoint/2010/main" val="145731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21728" y="1828800"/>
            <a:ext cx="9967353" cy="211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tx1">
                    <a:lumMod val="75000"/>
                  </a:schemeClr>
                </a:solidFill>
                <a:effectLst/>
                <a:uLnTx/>
                <a:uFillTx/>
                <a:latin typeface="Segoe UI Semibold"/>
                <a:ea typeface="Segoe UI Black"/>
                <a:cs typeface="Segoe SemiBold" panose="020B0703040204020203" pitchFamily="34" charset="0"/>
              </a:rPr>
              <a:t>Contact Information &amp; Resources</a:t>
            </a:r>
            <a:endParaRPr kumimoji="0" lang="zh-CN" altLang="en-US" sz="4000" b="0" i="0" u="none" strike="noStrike" kern="1200" cap="none" spc="0" normalizeH="0" baseline="0" noProof="0">
              <a:ln>
                <a:noFill/>
              </a:ln>
              <a:solidFill>
                <a:schemeClr val="tx1">
                  <a:lumMod val="75000"/>
                </a:schemeClr>
              </a:solidFill>
              <a:effectLst/>
              <a:uLnTx/>
              <a:uFillTx/>
              <a:latin typeface="Segoe UI Semibold"/>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D9801726-034A-4D8C-8C75-87DF6FE07223}"/>
              </a:ext>
            </a:extLst>
          </p:cNvPr>
          <p:cNvSpPr txBox="1"/>
          <p:nvPr/>
        </p:nvSpPr>
        <p:spPr>
          <a:xfrm>
            <a:off x="753151" y="2429053"/>
            <a:ext cx="8956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6</a:t>
            </a:r>
          </a:p>
        </p:txBody>
      </p:sp>
    </p:spTree>
    <p:extLst>
      <p:ext uri="{BB962C8B-B14F-4D97-AF65-F5344CB8AC3E}">
        <p14:creationId xmlns:p14="http://schemas.microsoft.com/office/powerpoint/2010/main" val="178178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153043" y="1943100"/>
            <a:ext cx="9905607"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UI Semibold"/>
                <a:ea typeface="Segoe UI Black"/>
                <a:cs typeface="Segoe SemiBold" panose="020B0703040204020203" pitchFamily="34" charset="0"/>
              </a:rPr>
              <a:t>Welcome</a:t>
            </a:r>
            <a:endParaRPr kumimoji="0" lang="zh-CN" altLang="en-US" sz="4000" b="0" i="0" u="none" strike="noStrike" kern="1200" cap="none" spc="0" normalizeH="0" baseline="0" noProof="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endParaRPr>
          </a:p>
        </p:txBody>
      </p:sp>
      <p:sp>
        <p:nvSpPr>
          <p:cNvPr id="2" name="TextBox 1">
            <a:extLst>
              <a:ext uri="{FF2B5EF4-FFF2-40B4-BE49-F238E27FC236}">
                <a16:creationId xmlns:a16="http://schemas.microsoft.com/office/drawing/2014/main" id="{06BDC299-BB39-4FF0-8211-C02441FE597E}"/>
              </a:ext>
            </a:extLst>
          </p:cNvPr>
          <p:cNvSpPr txBox="1"/>
          <p:nvPr/>
        </p:nvSpPr>
        <p:spPr>
          <a:xfrm>
            <a:off x="705633" y="2553222"/>
            <a:ext cx="6450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1</a:t>
            </a:r>
          </a:p>
        </p:txBody>
      </p:sp>
    </p:spTree>
    <p:extLst>
      <p:ext uri="{BB962C8B-B14F-4D97-AF65-F5344CB8AC3E}">
        <p14:creationId xmlns:p14="http://schemas.microsoft.com/office/powerpoint/2010/main" val="1350330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Homeless Liaisons</a:t>
            </a:r>
          </a:p>
        </p:txBody>
      </p:sp>
      <p:sp>
        <p:nvSpPr>
          <p:cNvPr id="3" name="Content Placeholder 2"/>
          <p:cNvSpPr>
            <a:spLocks noGrp="1"/>
          </p:cNvSpPr>
          <p:nvPr>
            <p:ph idx="1"/>
          </p:nvPr>
        </p:nvSpPr>
        <p:spPr>
          <a:xfrm>
            <a:off x="462337" y="1065907"/>
            <a:ext cx="11476378" cy="5290443"/>
          </a:xfrm>
        </p:spPr>
        <p:txBody>
          <a:bodyPr vert="horz" lIns="91440" tIns="45720" rIns="91440" bIns="45720" rtlCol="0" anchor="t">
            <a:noAutofit/>
          </a:bodyPr>
          <a:lstStyle/>
          <a:p>
            <a:pPr>
              <a:defRPr/>
            </a:pPr>
            <a:endParaRPr lang="en-US" altLang="en-US" sz="2800">
              <a:solidFill>
                <a:srgbClr val="0563C1"/>
              </a:solidFill>
              <a:latin typeface="+mn-lt"/>
              <a:hlinkClick r:id="rId3">
                <a:extLst>
                  <a:ext uri="{A12FA001-AC4F-418D-AE19-62706E023703}">
                    <ahyp:hlinkClr xmlns:ahyp="http://schemas.microsoft.com/office/drawing/2018/hyperlinkcolor" val="tx"/>
                  </a:ext>
                </a:extLst>
              </a:hlinkClick>
            </a:endParaRPr>
          </a:p>
          <a:p>
            <a:pPr>
              <a:defRPr/>
            </a:pPr>
            <a:r>
              <a:rPr lang="en-US" altLang="en-US" sz="2800">
                <a:solidFill>
                  <a:srgbClr val="0563C1"/>
                </a:solidFill>
                <a:latin typeface="+mn-lt"/>
                <a:hlinkClick r:id="rId3">
                  <a:extLst>
                    <a:ext uri="{A12FA001-AC4F-418D-AE19-62706E023703}">
                      <ahyp:hlinkClr xmlns:ahyp="http://schemas.microsoft.com/office/drawing/2018/hyperlinkcolor" val="tx"/>
                    </a:ext>
                  </a:extLst>
                </a:hlinkClick>
              </a:rPr>
              <a:t>Current list of homeless liaisons</a:t>
            </a:r>
            <a:endParaRPr lang="en-US" altLang="en-US" sz="2000">
              <a:solidFill>
                <a:schemeClr val="accent1"/>
              </a:solidFill>
              <a:latin typeface="+mn-lt"/>
            </a:endParaRPr>
          </a:p>
          <a:p>
            <a:pPr lvl="2">
              <a:defRPr/>
            </a:pPr>
            <a:endParaRPr lang="en-US" altLang="en-US" sz="2000">
              <a:solidFill>
                <a:schemeClr val="accent1"/>
              </a:solidFill>
              <a:latin typeface="+mn-lt"/>
            </a:endParaRPr>
          </a:p>
          <a:p>
            <a:r>
              <a:rPr lang="en-US" sz="2800">
                <a:latin typeface="+mj-lt"/>
              </a:rPr>
              <a:t>Network of Regional Liaisons</a:t>
            </a:r>
          </a:p>
          <a:p>
            <a:pPr lvl="1"/>
            <a:r>
              <a:rPr lang="en-US" sz="2400"/>
              <a:t>Rebecca Duda, Lowell Public Schools			</a:t>
            </a:r>
            <a:r>
              <a:rPr lang="en-US" sz="2400" b="0" i="0">
                <a:solidFill>
                  <a:srgbClr val="000000"/>
                </a:solidFill>
                <a:effectLst/>
                <a:latin typeface="+mn-lt"/>
              </a:rPr>
              <a:t>978-674-4321</a:t>
            </a:r>
            <a:endParaRPr lang="en-US" sz="2400">
              <a:latin typeface="+mn-lt"/>
            </a:endParaRPr>
          </a:p>
          <a:p>
            <a:pPr lvl="1"/>
            <a:r>
              <a:rPr lang="en-US" sz="2400"/>
              <a:t>Jennifer Gonzalez-Morales, Holyoke Public Schools	413-</a:t>
            </a:r>
            <a:r>
              <a:rPr lang="en-US" sz="2400">
                <a:solidFill>
                  <a:srgbClr val="000000"/>
                </a:solidFill>
                <a:effectLst/>
                <a:latin typeface="+mn-lt"/>
                <a:ea typeface="Times New Roman" panose="02020603050405020304" pitchFamily="18" charset="0"/>
                <a:cs typeface="Calibri" panose="020F0502020204030204" pitchFamily="34" charset="0"/>
              </a:rPr>
              <a:t>512-5308</a:t>
            </a:r>
            <a:endParaRPr lang="en-US" sz="2400">
              <a:latin typeface="+mn-lt"/>
            </a:endParaRPr>
          </a:p>
          <a:p>
            <a:pPr lvl="1"/>
            <a:r>
              <a:rPr lang="en-US" sz="2400"/>
              <a:t>Meaghan Pearless, Framingham Public Schools 		508-782-6894</a:t>
            </a:r>
          </a:p>
          <a:p>
            <a:pPr lvl="1"/>
            <a:r>
              <a:rPr lang="en-US" sz="2400">
                <a:latin typeface="Segoe UI"/>
                <a:cs typeface="Segoe UI"/>
              </a:rPr>
              <a:t>Julie Mador, New Bedford Public Schools 			508-997-4511 x14663</a:t>
            </a:r>
          </a:p>
          <a:p>
            <a:pPr lvl="1"/>
            <a:r>
              <a:rPr lang="en-US" sz="2400"/>
              <a:t>Stacy Parsons, North Adams					413-776-1677</a:t>
            </a:r>
          </a:p>
          <a:p>
            <a:pPr lvl="1"/>
            <a:r>
              <a:rPr lang="en-US" sz="2400"/>
              <a:t>Katie Turner Cape Cod</a:t>
            </a:r>
          </a:p>
          <a:p>
            <a:pPr lvl="1"/>
            <a:endParaRPr lang="en-US" sz="2400"/>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30</a:t>
            </a:fld>
            <a:endParaRPr lang="zh-CN" altLang="en-US"/>
          </a:p>
        </p:txBody>
      </p:sp>
    </p:spTree>
    <p:extLst>
      <p:ext uri="{BB962C8B-B14F-4D97-AF65-F5344CB8AC3E}">
        <p14:creationId xmlns:p14="http://schemas.microsoft.com/office/powerpoint/2010/main" val="3605700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Resources – DESE Educational Stability Team</a:t>
            </a:r>
          </a:p>
        </p:txBody>
      </p:sp>
      <p:sp>
        <p:nvSpPr>
          <p:cNvPr id="3" name="Content Placeholder 2"/>
          <p:cNvSpPr>
            <a:spLocks noGrp="1"/>
          </p:cNvSpPr>
          <p:nvPr>
            <p:ph idx="1"/>
          </p:nvPr>
        </p:nvSpPr>
        <p:spPr>
          <a:xfrm>
            <a:off x="410514" y="1137717"/>
            <a:ext cx="11370972" cy="5431358"/>
          </a:xfrm>
        </p:spPr>
        <p:txBody>
          <a:bodyPr vert="horz" lIns="91440" tIns="45720" rIns="91440" bIns="45720" rtlCol="0" anchor="t">
            <a:noAutofit/>
          </a:bodyPr>
          <a:lstStyle/>
          <a:p>
            <a:pPr>
              <a:defRPr/>
            </a:pPr>
            <a:r>
              <a:rPr lang="en-US" altLang="en-US" sz="2400">
                <a:latin typeface="+mn-lt"/>
                <a:cs typeface="Segoe UI"/>
              </a:rPr>
              <a:t>DESE Education Stability Website: </a:t>
            </a:r>
            <a:r>
              <a:rPr lang="en-US" altLang="en-US" sz="2400">
                <a:latin typeface="+mn-lt"/>
                <a:cs typeface="Segoe UI"/>
                <a:hlinkClick r:id="rId3"/>
              </a:rPr>
              <a:t>http://www.doe.mass.edu/sfs/edstability.html</a:t>
            </a:r>
            <a:r>
              <a:rPr lang="en-US" altLang="en-US" sz="2400">
                <a:latin typeface="+mn-lt"/>
                <a:cs typeface="Segoe UI"/>
              </a:rPr>
              <a:t> </a:t>
            </a:r>
            <a:endParaRPr lang="en-US" altLang="en-US" sz="1000">
              <a:latin typeface="+mn-lt"/>
            </a:endParaRPr>
          </a:p>
          <a:p>
            <a:pPr>
              <a:defRPr/>
            </a:pPr>
            <a:r>
              <a:rPr lang="en-US" altLang="en-US" sz="2400">
                <a:latin typeface="+mn-lt"/>
                <a:cs typeface="Segoe UI"/>
              </a:rPr>
              <a:t>Technical Assistance: Problem Resolution Services, 781-338-3700</a:t>
            </a:r>
            <a:endParaRPr lang="en-US" altLang="en-US" sz="1000">
              <a:latin typeface="+mn-lt"/>
            </a:endParaRPr>
          </a:p>
          <a:p>
            <a:pPr>
              <a:defRPr/>
            </a:pPr>
            <a:r>
              <a:rPr lang="en-US" altLang="en-US" sz="2400">
                <a:latin typeface="+mn-lt"/>
                <a:cs typeface="Segoe UI"/>
              </a:rPr>
              <a:t>Staff:	      </a:t>
            </a:r>
            <a:r>
              <a:rPr lang="en-US" altLang="en-US" sz="1800">
                <a:latin typeface="+mn-lt"/>
                <a:cs typeface="Segoe UI"/>
              </a:rPr>
              <a:t>Christine Cowen, Migrant Education, Military Connected Students</a:t>
            </a:r>
          </a:p>
          <a:p>
            <a:pPr marL="914400" lvl="2" indent="0">
              <a:buNone/>
              <a:defRPr/>
            </a:pPr>
            <a:r>
              <a:rPr lang="en-US" altLang="en-US" sz="1800">
                <a:latin typeface="+mn-lt"/>
                <a:cs typeface="Segoe UI"/>
              </a:rPr>
              <a:t>             781-338-6301  </a:t>
            </a:r>
            <a:r>
              <a:rPr lang="en-US" sz="1800">
                <a:latin typeface="+mn-lt"/>
                <a:cs typeface="Segoe UI"/>
                <a:hlinkClick r:id="rId4"/>
              </a:rPr>
              <a:t>Christine.H.Cowen@mass.gov</a:t>
            </a:r>
            <a:endParaRPr lang="en-US" altLang="en-US" sz="1800">
              <a:latin typeface="+mn-lt"/>
            </a:endParaRPr>
          </a:p>
          <a:p>
            <a:pPr marL="1428750" lvl="3" indent="0">
              <a:buNone/>
              <a:defRPr/>
            </a:pPr>
            <a:r>
              <a:rPr lang="en-US" altLang="en-US" sz="1800">
                <a:latin typeface="+mn-lt"/>
                <a:cs typeface="Segoe UI"/>
              </a:rPr>
              <a:t>Lisa Hanafin, LEA Assignment Coordinator</a:t>
            </a:r>
          </a:p>
          <a:p>
            <a:pPr marL="1428750" lvl="3" indent="0">
              <a:buNone/>
              <a:defRPr/>
            </a:pPr>
            <a:r>
              <a:rPr lang="en-US" altLang="en-US" sz="1800">
                <a:latin typeface="+mn-lt"/>
                <a:cs typeface="Segoe UI"/>
              </a:rPr>
              <a:t>	781-338-3367 </a:t>
            </a:r>
            <a:r>
              <a:rPr lang="en-US" altLang="en-US" sz="1800">
                <a:latin typeface="+mn-lt"/>
                <a:cs typeface="Segoe UI"/>
                <a:hlinkClick r:id="rId5"/>
              </a:rPr>
              <a:t>Lisa.Hanafin@mass.gov</a:t>
            </a:r>
            <a:r>
              <a:rPr lang="en-US" altLang="en-US" sz="1800">
                <a:latin typeface="+mn-lt"/>
                <a:cs typeface="Segoe UI"/>
              </a:rPr>
              <a:t> </a:t>
            </a:r>
          </a:p>
          <a:p>
            <a:pPr marL="1428750" lvl="3" indent="0">
              <a:buNone/>
              <a:defRPr/>
            </a:pPr>
            <a:r>
              <a:rPr lang="en-US" altLang="en-US" sz="1800">
                <a:latin typeface="+mn-lt"/>
                <a:cs typeface="Segoe UI"/>
              </a:rPr>
              <a:t>Kristen McKinnon, State Foster Care Point of Contact</a:t>
            </a:r>
          </a:p>
          <a:p>
            <a:pPr marL="1887220" lvl="4" indent="0">
              <a:buNone/>
              <a:defRPr/>
            </a:pPr>
            <a:r>
              <a:rPr lang="en-US" altLang="en-US" sz="1800">
                <a:latin typeface="+mn-lt"/>
                <a:cs typeface="Segoe UI"/>
              </a:rPr>
              <a:t>781-338-6306 </a:t>
            </a:r>
            <a:r>
              <a:rPr lang="en-US" sz="1800">
                <a:latin typeface="+mn-lt"/>
                <a:cs typeface="Segoe UI"/>
                <a:hlinkClick r:id="rId6"/>
              </a:rPr>
              <a:t>Kristen.A.McKinnon@mass.gov</a:t>
            </a:r>
            <a:r>
              <a:rPr lang="en-US" sz="1800">
                <a:latin typeface="+mn-lt"/>
                <a:cs typeface="Segoe UI"/>
              </a:rPr>
              <a:t> </a:t>
            </a:r>
            <a:endParaRPr lang="en-US" altLang="en-US" sz="1800">
              <a:latin typeface="+mn-lt"/>
            </a:endParaRPr>
          </a:p>
          <a:p>
            <a:pPr marL="1422400" lvl="3" indent="0">
              <a:buNone/>
              <a:defRPr/>
            </a:pPr>
            <a:r>
              <a:rPr lang="en-US" altLang="en-US" sz="1800">
                <a:latin typeface="+mn-lt"/>
                <a:cs typeface="Segoe UI"/>
              </a:rPr>
              <a:t>Jim Morrison, DCF Education Manager and Point of Contact</a:t>
            </a:r>
          </a:p>
          <a:p>
            <a:pPr marL="1422400" lvl="3" indent="0">
              <a:buNone/>
              <a:defRPr/>
            </a:pPr>
            <a:r>
              <a:rPr lang="en-US" altLang="en-US" sz="1800">
                <a:latin typeface="+mn-lt"/>
                <a:cs typeface="Segoe UI"/>
              </a:rPr>
              <a:t>	617-748-2340 </a:t>
            </a:r>
            <a:r>
              <a:rPr lang="en-US" altLang="en-US" sz="1800">
                <a:latin typeface="+mn-lt"/>
                <a:cs typeface="Segoe UI"/>
                <a:hlinkClick r:id="rId7"/>
              </a:rPr>
              <a:t>James.J.Morrison@MassMail.State.MA.US</a:t>
            </a:r>
            <a:endParaRPr lang="en-US" sz="1800">
              <a:latin typeface="+mn-lt"/>
              <a:hlinkClick r:id="rId7"/>
            </a:endParaRPr>
          </a:p>
          <a:p>
            <a:pPr marL="1428750" lvl="3" indent="0">
              <a:buNone/>
              <a:defRPr/>
            </a:pPr>
            <a:r>
              <a:rPr lang="en-US" altLang="en-US" sz="1800">
                <a:latin typeface="+mn-lt"/>
                <a:cs typeface="Segoe UI"/>
              </a:rPr>
              <a:t>Bridget O’Shaughnessy, Education stability Specialist</a:t>
            </a:r>
          </a:p>
          <a:p>
            <a:pPr marL="1428750" lvl="3" indent="0">
              <a:buNone/>
              <a:defRPr/>
            </a:pPr>
            <a:r>
              <a:rPr lang="en-US" altLang="en-US" sz="1800">
                <a:latin typeface="+mn-lt"/>
                <a:cs typeface="Segoe UI"/>
              </a:rPr>
              <a:t>	</a:t>
            </a:r>
            <a:r>
              <a:rPr lang="en-US" altLang="en-US" sz="1800">
                <a:latin typeface="+mn-lt"/>
                <a:cs typeface="Segoe UI"/>
                <a:hlinkClick r:id="rId8"/>
              </a:rPr>
              <a:t>Bridget.G.OShaughnessy@mass.gov</a:t>
            </a:r>
            <a:r>
              <a:rPr lang="en-US" altLang="en-US" sz="1800">
                <a:latin typeface="+mn-lt"/>
                <a:cs typeface="Segoe UI"/>
              </a:rPr>
              <a:t> </a:t>
            </a:r>
          </a:p>
          <a:p>
            <a:pPr marL="1428750" lvl="3" indent="0">
              <a:buNone/>
              <a:defRPr/>
            </a:pPr>
            <a:r>
              <a:rPr lang="en-US" altLang="en-US" sz="1800">
                <a:latin typeface="+mn-lt"/>
                <a:cs typeface="Segoe UI"/>
              </a:rPr>
              <a:t>Sarah Slautterback, Homeless Education State Coordinator</a:t>
            </a:r>
            <a:endParaRPr lang="en-US" altLang="en-US" sz="1800">
              <a:latin typeface="+mn-lt"/>
            </a:endParaRPr>
          </a:p>
          <a:p>
            <a:pPr marL="2115820" lvl="4" indent="-287020">
              <a:buNone/>
              <a:defRPr/>
            </a:pPr>
            <a:r>
              <a:rPr lang="en-US" altLang="en-US" sz="1800">
                <a:latin typeface="+mn-lt"/>
                <a:cs typeface="Segoe UI"/>
              </a:rPr>
              <a:t>781-873-9522 </a:t>
            </a:r>
            <a:r>
              <a:rPr lang="en-US" sz="1800">
                <a:latin typeface="+mn-lt"/>
                <a:cs typeface="Segoe UI"/>
                <a:hlinkClick r:id="rId9"/>
              </a:rPr>
              <a:t>Sarah.E.Slautterback@mass.gov</a:t>
            </a:r>
            <a:r>
              <a:rPr lang="en-US" sz="1800">
                <a:latin typeface="+mn-lt"/>
                <a:cs typeface="Segoe UI"/>
              </a:rPr>
              <a:t> </a:t>
            </a:r>
            <a:endParaRPr lang="en-US" altLang="en-US" sz="1800">
              <a:latin typeface="+mn-lt"/>
            </a:endParaRP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31</a:t>
            </a:fld>
            <a:endParaRPr lang="zh-CN" altLang="en-US"/>
          </a:p>
        </p:txBody>
      </p:sp>
    </p:spTree>
    <p:extLst>
      <p:ext uri="{BB962C8B-B14F-4D97-AF65-F5344CB8AC3E}">
        <p14:creationId xmlns:p14="http://schemas.microsoft.com/office/powerpoint/2010/main" val="1063716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781.338.3010</a:t>
            </a:r>
            <a:endParaRPr lang="zh-CN" altLang="en-US" sz="200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1015663"/>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hlinkClick r:id="rId4"/>
              </a:rPr>
              <a:t>achievement@doe.mass.edu</a:t>
            </a:r>
            <a:endParaRPr lang="en-US" altLang="zh-CN" sz="2000">
              <a:solidFill>
                <a:schemeClr val="bg1"/>
              </a:solidFill>
              <a:latin typeface="Segoe SemiBold" panose="020B0703040204020203" pitchFamily="34" charset="0"/>
              <a:cs typeface="Segoe SemiBold" panose="020B0703040204020203" pitchFamily="34" charset="0"/>
            </a:endParaRPr>
          </a:p>
          <a:p>
            <a:r>
              <a:rPr lang="en-US" altLang="zh-CN" sz="2000">
                <a:solidFill>
                  <a:schemeClr val="bg1"/>
                </a:solidFill>
                <a:latin typeface="Segoe SemiBold" panose="020B0703040204020203" pitchFamily="34" charset="0"/>
                <a:cs typeface="Segoe SemiBold" panose="020B0703040204020203" pitchFamily="34" charset="0"/>
                <a:hlinkClick r:id="rId5"/>
              </a:rPr>
              <a:t>www.doe.mass.edu/sfs/</a:t>
            </a:r>
            <a:endParaRPr lang="en-US" altLang="zh-CN" sz="2000">
              <a:solidFill>
                <a:schemeClr val="bg1"/>
              </a:solidFill>
              <a:latin typeface="Segoe SemiBold" panose="020B0703040204020203" pitchFamily="34" charset="0"/>
              <a:cs typeface="Segoe SemiBold" panose="020B0703040204020203" pitchFamily="34" charset="0"/>
            </a:endParaRPr>
          </a:p>
          <a:p>
            <a:endParaRPr lang="zh-CN" altLang="en-US" sz="200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3288654"/>
            <a:ext cx="12191999" cy="400110"/>
          </a:xfrm>
          <a:prstGeom prst="rect">
            <a:avLst/>
          </a:prstGeom>
          <a:noFill/>
        </p:spPr>
        <p:txBody>
          <a:bodyPr wrap="square" rtlCol="0">
            <a:spAutoFit/>
          </a:bodyPr>
          <a:lstStyle/>
          <a:p>
            <a:pPr algn="ctr"/>
            <a:r>
              <a:rPr lang="en-US" altLang="zh-CN" sz="2000" b="1">
                <a:solidFill>
                  <a:schemeClr val="bg1"/>
                </a:solidFill>
                <a:latin typeface="Segoe SemiBold" panose="020B0703040204020203" pitchFamily="34" charset="0"/>
                <a:cs typeface="Segoe SemiBold" panose="020B0703040204020203" pitchFamily="34" charset="0"/>
              </a:rPr>
              <a:t>Educational Stability, Office of Student and Family Support</a:t>
            </a:r>
          </a:p>
        </p:txBody>
      </p:sp>
    </p:spTree>
    <p:extLst>
      <p:ext uri="{BB962C8B-B14F-4D97-AF65-F5344CB8AC3E}">
        <p14:creationId xmlns:p14="http://schemas.microsoft.com/office/powerpoint/2010/main" val="346163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Welcome</a:t>
            </a:r>
          </a:p>
        </p:txBody>
      </p:sp>
      <p:sp>
        <p:nvSpPr>
          <p:cNvPr id="3" name="Content Placeholder 2"/>
          <p:cNvSpPr>
            <a:spLocks noGrp="1"/>
          </p:cNvSpPr>
          <p:nvPr>
            <p:ph idx="1"/>
          </p:nvPr>
        </p:nvSpPr>
        <p:spPr/>
        <p:txBody>
          <a:bodyPr/>
          <a:lstStyle/>
          <a:p>
            <a:pPr marL="0" indent="0">
              <a:buNone/>
            </a:pPr>
            <a:r>
              <a:rPr lang="en-US" sz="2800"/>
              <a:t>Amy Chruniak, Lynn Public Schools</a:t>
            </a:r>
          </a:p>
          <a:p>
            <a:pPr marL="0" indent="0">
              <a:buNone/>
            </a:pPr>
            <a:r>
              <a:rPr lang="en-US" sz="2800"/>
              <a:t>Julie Mador, New Bedford Public Schools</a:t>
            </a:r>
          </a:p>
          <a:p>
            <a:pPr marL="0" indent="0">
              <a:buNone/>
            </a:pPr>
            <a:r>
              <a:rPr lang="en-US" sz="2800"/>
              <a:t>Sarah Slautterback, DESE</a:t>
            </a:r>
          </a:p>
          <a:p>
            <a:pPr marL="0" indent="0">
              <a:buNone/>
            </a:pPr>
            <a:endParaRPr lang="en-US" sz="2800"/>
          </a:p>
          <a:p>
            <a:pPr marL="0" indent="0">
              <a:buNone/>
            </a:pPr>
            <a:r>
              <a:rPr lang="en-US" sz="2800"/>
              <a:t>Our Focus</a:t>
            </a:r>
          </a:p>
          <a:p>
            <a:pPr marL="0" indent="0">
              <a:buNone/>
            </a:pPr>
            <a:r>
              <a:rPr lang="en-US" sz="2800"/>
              <a:t>Collaboration between federal programs and funding to support students who are homeless; in particular students in families that are migratory and homeless.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2976453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153043" y="1943100"/>
            <a:ext cx="9905607"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a:solidFill>
                  <a:schemeClr val="accent1">
                    <a:lumMod val="50000"/>
                  </a:schemeClr>
                </a:solidFill>
                <a:latin typeface="Segoe UI Semibold"/>
              </a:rPr>
              <a:t>Building with Federal Funds</a:t>
            </a:r>
            <a:endParaRPr kumimoji="0" lang="zh-CN" altLang="en-US" sz="4000" b="0" i="0" u="none" strike="noStrike" kern="1200" cap="none" spc="0" normalizeH="0" baseline="0" noProof="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endParaRPr>
          </a:p>
        </p:txBody>
      </p:sp>
      <p:sp>
        <p:nvSpPr>
          <p:cNvPr id="2" name="TextBox 1">
            <a:extLst>
              <a:ext uri="{FF2B5EF4-FFF2-40B4-BE49-F238E27FC236}">
                <a16:creationId xmlns:a16="http://schemas.microsoft.com/office/drawing/2014/main" id="{06BDC299-BB39-4FF0-8211-C02441FE597E}"/>
              </a:ext>
            </a:extLst>
          </p:cNvPr>
          <p:cNvSpPr txBox="1"/>
          <p:nvPr/>
        </p:nvSpPr>
        <p:spPr>
          <a:xfrm>
            <a:off x="705633" y="2553222"/>
            <a:ext cx="6450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2</a:t>
            </a:r>
          </a:p>
        </p:txBody>
      </p:sp>
    </p:spTree>
    <p:extLst>
      <p:ext uri="{BB962C8B-B14F-4D97-AF65-F5344CB8AC3E}">
        <p14:creationId xmlns:p14="http://schemas.microsoft.com/office/powerpoint/2010/main" val="145183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little context</a:t>
            </a:r>
          </a:p>
        </p:txBody>
      </p:sp>
      <p:sp>
        <p:nvSpPr>
          <p:cNvPr id="3" name="Content Placeholder 2"/>
          <p:cNvSpPr>
            <a:spLocks noGrp="1"/>
          </p:cNvSpPr>
          <p:nvPr>
            <p:ph idx="1"/>
          </p:nvPr>
        </p:nvSpPr>
        <p:spPr>
          <a:xfrm>
            <a:off x="463138" y="1140031"/>
            <a:ext cx="11475577" cy="5140118"/>
          </a:xfrm>
        </p:spPr>
        <p:txBody>
          <a:bodyPr/>
          <a:lstStyle/>
          <a:p>
            <a:r>
              <a:rPr lang="en-US" altLang="en-US" sz="2800">
                <a:latin typeface="+mn-lt"/>
              </a:rPr>
              <a:t>Homelessness is a journey and rarely happens overnight.</a:t>
            </a:r>
          </a:p>
          <a:p>
            <a:r>
              <a:rPr lang="en-US" altLang="en-US" sz="2800">
                <a:latin typeface="+mn-lt"/>
              </a:rPr>
              <a:t>Students may also experience:</a:t>
            </a:r>
          </a:p>
          <a:p>
            <a:pPr lvl="1">
              <a:buFont typeface="Arial" panose="020B0604020202020204" pitchFamily="34" charset="0"/>
              <a:buChar char="•"/>
            </a:pPr>
            <a:r>
              <a:rPr lang="en-US" altLang="en-US">
                <a:latin typeface="+mn-lt"/>
              </a:rPr>
              <a:t>Food insecurity </a:t>
            </a:r>
          </a:p>
          <a:p>
            <a:pPr lvl="1">
              <a:buFont typeface="Arial" panose="020B0604020202020204" pitchFamily="34" charset="0"/>
              <a:buChar char="•"/>
            </a:pPr>
            <a:r>
              <a:rPr lang="en-US" altLang="en-US">
                <a:latin typeface="+mn-lt"/>
              </a:rPr>
              <a:t>Lack of medical, dental, and mental health services</a:t>
            </a:r>
          </a:p>
          <a:p>
            <a:pPr lvl="1">
              <a:buFont typeface="Arial" panose="020B0604020202020204" pitchFamily="34" charset="0"/>
              <a:buChar char="•"/>
            </a:pPr>
            <a:r>
              <a:rPr lang="en-US" altLang="en-US">
                <a:latin typeface="+mn-lt"/>
              </a:rPr>
              <a:t>Loss of connection to family, friends, community</a:t>
            </a:r>
            <a:endParaRPr lang="en-US" altLang="en-US" sz="2800"/>
          </a:p>
          <a:p>
            <a:r>
              <a:rPr lang="en-US" altLang="en-US" sz="2800"/>
              <a:t>Many students experience homelessness with family members; all of whom are impacted too.  Parents, siblings, and others will show signs of stress and even trauma.</a:t>
            </a:r>
          </a:p>
          <a:p>
            <a:r>
              <a:rPr lang="en-US" altLang="en-US" sz="2800"/>
              <a:t>Other students are out of their homes on their own creating additional concerns – they are unaccompanied.</a:t>
            </a:r>
          </a:p>
          <a:p>
            <a:endParaRPr lang="en-US" sz="2400" b="1" i="1"/>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3109816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968E-9BFA-9787-DA91-7888799035E9}"/>
              </a:ext>
            </a:extLst>
          </p:cNvPr>
          <p:cNvSpPr>
            <a:spLocks noGrp="1"/>
          </p:cNvSpPr>
          <p:nvPr>
            <p:ph type="title"/>
          </p:nvPr>
        </p:nvSpPr>
        <p:spPr/>
        <p:txBody>
          <a:bodyPr/>
          <a:lstStyle/>
          <a:p>
            <a:r>
              <a:rPr lang="en-US"/>
              <a:t>Migratory Families</a:t>
            </a:r>
          </a:p>
        </p:txBody>
      </p:sp>
      <p:sp>
        <p:nvSpPr>
          <p:cNvPr id="3" name="Content Placeholder 2">
            <a:extLst>
              <a:ext uri="{FF2B5EF4-FFF2-40B4-BE49-F238E27FC236}">
                <a16:creationId xmlns:a16="http://schemas.microsoft.com/office/drawing/2014/main" id="{4E212C16-C026-90FF-A608-7DB13C9FC670}"/>
              </a:ext>
            </a:extLst>
          </p:cNvPr>
          <p:cNvSpPr>
            <a:spLocks noGrp="1"/>
          </p:cNvSpPr>
          <p:nvPr>
            <p:ph idx="1"/>
          </p:nvPr>
        </p:nvSpPr>
        <p:spPr/>
        <p:txBody>
          <a:bodyPr/>
          <a:lstStyle/>
          <a:p>
            <a:r>
              <a:rPr lang="en-US"/>
              <a:t>Migratory families and youth work in agriculture or fishing industries and travel with the crops. (Title - 1 Part C)</a:t>
            </a:r>
          </a:p>
          <a:p>
            <a:pPr marL="0" indent="0">
              <a:buNone/>
            </a:pPr>
            <a:endParaRPr lang="en-US"/>
          </a:p>
          <a:p>
            <a:pPr marL="0" indent="0" algn="ctr">
              <a:buNone/>
            </a:pPr>
            <a:r>
              <a:rPr lang="en-US"/>
              <a:t>Oranges  -&gt;  Strawberries  -&gt;  Tobacco  -&gt;  Blueberries</a:t>
            </a:r>
          </a:p>
          <a:p>
            <a:pPr marL="0" indent="0" algn="ctr">
              <a:buNone/>
            </a:pPr>
            <a:r>
              <a:rPr lang="en-US"/>
              <a:t>Florida        North Carolina   Massachusetts     Maine </a:t>
            </a:r>
          </a:p>
          <a:p>
            <a:pPr marL="0" indent="0" algn="ctr">
              <a:buNone/>
            </a:pPr>
            <a:endParaRPr lang="en-US"/>
          </a:p>
          <a:p>
            <a:pPr marL="0" indent="0">
              <a:buNone/>
            </a:pPr>
            <a:r>
              <a:rPr lang="en-US"/>
              <a:t>These families and youth often share the housing of others and are covered by McKinney-Vento.  </a:t>
            </a:r>
          </a:p>
        </p:txBody>
      </p:sp>
      <p:sp>
        <p:nvSpPr>
          <p:cNvPr id="4" name="Slide Number Placeholder 3">
            <a:extLst>
              <a:ext uri="{FF2B5EF4-FFF2-40B4-BE49-F238E27FC236}">
                <a16:creationId xmlns:a16="http://schemas.microsoft.com/office/drawing/2014/main" id="{62E72B35-05BC-20B7-E5FB-509C84080DA0}"/>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197023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273A-D695-4068-B2AF-B6D1098D85B1}"/>
              </a:ext>
            </a:extLst>
          </p:cNvPr>
          <p:cNvSpPr>
            <a:spLocks noGrp="1"/>
          </p:cNvSpPr>
          <p:nvPr>
            <p:ph type="title"/>
          </p:nvPr>
        </p:nvSpPr>
        <p:spPr/>
        <p:txBody>
          <a:bodyPr/>
          <a:lstStyle/>
          <a:p>
            <a:r>
              <a:rPr lang="en-US"/>
              <a:t>The impact of homelessness on education ….</a:t>
            </a:r>
          </a:p>
        </p:txBody>
      </p:sp>
      <p:sp>
        <p:nvSpPr>
          <p:cNvPr id="3" name="Content Placeholder 2">
            <a:extLst>
              <a:ext uri="{FF2B5EF4-FFF2-40B4-BE49-F238E27FC236}">
                <a16:creationId xmlns:a16="http://schemas.microsoft.com/office/drawing/2014/main" id="{E4591AF3-0C44-4933-AE92-B324853DF26F}"/>
              </a:ext>
            </a:extLst>
          </p:cNvPr>
          <p:cNvSpPr>
            <a:spLocks noGrp="1"/>
          </p:cNvSpPr>
          <p:nvPr>
            <p:ph idx="1"/>
          </p:nvPr>
        </p:nvSpPr>
        <p:spPr/>
        <p:txBody>
          <a:bodyPr/>
          <a:lstStyle/>
          <a:p>
            <a:r>
              <a:rPr lang="en-US" altLang="en-US"/>
              <a:t>Poor attendance</a:t>
            </a:r>
          </a:p>
          <a:p>
            <a:r>
              <a:rPr lang="en-US" altLang="en-US"/>
              <a:t>Inability to focus and learn</a:t>
            </a:r>
          </a:p>
          <a:p>
            <a:r>
              <a:rPr lang="en-US" altLang="en-US"/>
              <a:t>Educational gaps </a:t>
            </a:r>
          </a:p>
          <a:p>
            <a:r>
              <a:rPr lang="en-US">
                <a:solidFill>
                  <a:srgbClr val="191919"/>
                </a:solidFill>
                <a:cs typeface="Calibri" panose="020F0502020204030204" pitchFamily="34" charset="0"/>
              </a:rPr>
              <a:t>Social isolation </a:t>
            </a:r>
          </a:p>
          <a:p>
            <a:r>
              <a:rPr lang="en-US" altLang="en-US"/>
              <a:t>Behavior and h</a:t>
            </a:r>
            <a:r>
              <a:rPr lang="en-US">
                <a:solidFill>
                  <a:srgbClr val="191919"/>
                </a:solidFill>
                <a:cs typeface="Calibri" panose="020F0502020204030204" pitchFamily="34" charset="0"/>
              </a:rPr>
              <a:t>ealth related problems</a:t>
            </a:r>
          </a:p>
          <a:p>
            <a:r>
              <a:rPr lang="en-US">
                <a:solidFill>
                  <a:srgbClr val="191919"/>
                </a:solidFill>
                <a:cs typeface="Calibri" panose="020F0502020204030204" pitchFamily="34" charset="0"/>
              </a:rPr>
              <a:t>Low proficiency rates</a:t>
            </a:r>
          </a:p>
          <a:p>
            <a:r>
              <a:rPr lang="en-US">
                <a:solidFill>
                  <a:srgbClr val="191919"/>
                </a:solidFill>
                <a:cs typeface="Calibri" panose="020F0502020204030204" pitchFamily="34" charset="0"/>
              </a:rPr>
              <a:t>High drop out rates</a:t>
            </a:r>
          </a:p>
          <a:p>
            <a:r>
              <a:rPr lang="en-US">
                <a:solidFill>
                  <a:srgbClr val="191919"/>
                </a:solidFill>
                <a:cs typeface="Calibri" panose="020F0502020204030204" pitchFamily="34" charset="0"/>
              </a:rPr>
              <a:t>Low graduation rates				… More poverty</a:t>
            </a:r>
            <a:r>
              <a:rPr lang="en-US" altLang="en-US"/>
              <a:t> </a:t>
            </a:r>
          </a:p>
          <a:p>
            <a:endParaRPr lang="en-US"/>
          </a:p>
        </p:txBody>
      </p:sp>
      <p:sp>
        <p:nvSpPr>
          <p:cNvPr id="4" name="Slide Number Placeholder 3">
            <a:extLst>
              <a:ext uri="{FF2B5EF4-FFF2-40B4-BE49-F238E27FC236}">
                <a16:creationId xmlns:a16="http://schemas.microsoft.com/office/drawing/2014/main" id="{E3B757A0-740F-4B5F-BA3D-C8176679C85C}"/>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3476075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7138-F47F-40C7-8C62-64EDE02E2290}"/>
              </a:ext>
            </a:extLst>
          </p:cNvPr>
          <p:cNvSpPr>
            <a:spLocks noGrp="1"/>
          </p:cNvSpPr>
          <p:nvPr>
            <p:ph type="title"/>
          </p:nvPr>
        </p:nvSpPr>
        <p:spPr/>
        <p:txBody>
          <a:bodyPr/>
          <a:lstStyle/>
          <a:p>
            <a:r>
              <a:rPr lang="en-US"/>
              <a:t>Impact of Homelessness</a:t>
            </a:r>
          </a:p>
        </p:txBody>
      </p:sp>
      <p:sp>
        <p:nvSpPr>
          <p:cNvPr id="3" name="Content Placeholder 2">
            <a:extLst>
              <a:ext uri="{FF2B5EF4-FFF2-40B4-BE49-F238E27FC236}">
                <a16:creationId xmlns:a16="http://schemas.microsoft.com/office/drawing/2014/main" id="{00BF07C6-4A89-48D3-B718-B9ABF70EA602}"/>
              </a:ext>
            </a:extLst>
          </p:cNvPr>
          <p:cNvSpPr>
            <a:spLocks noGrp="1"/>
          </p:cNvSpPr>
          <p:nvPr>
            <p:ph idx="1"/>
          </p:nvPr>
        </p:nvSpPr>
        <p:spPr/>
        <p:txBody>
          <a:bodyPr/>
          <a:lstStyle/>
          <a:p>
            <a:r>
              <a:rPr lang="en-US" altLang="en-US">
                <a:latin typeface="+mn-lt"/>
              </a:rPr>
              <a:t>High mobility also impacts the teacher, classmates  and the others in the school.  It can be a form of secondary trauma.</a:t>
            </a:r>
          </a:p>
          <a:p>
            <a:endParaRPr lang="en-US" altLang="en-US">
              <a:latin typeface="Calibri" panose="020F0502020204030204" pitchFamily="34" charset="0"/>
            </a:endParaRPr>
          </a:p>
          <a:p>
            <a:pPr lvl="1">
              <a:buFont typeface="Arial" panose="020B0604020202020204" pitchFamily="34" charset="0"/>
              <a:buChar char="•"/>
            </a:pPr>
            <a:r>
              <a:rPr lang="en-US" altLang="en-US">
                <a:latin typeface="+mn-lt"/>
              </a:rPr>
              <a:t>Students coming and going can disrupt learning even for the students who are stable.</a:t>
            </a:r>
          </a:p>
          <a:p>
            <a:pPr lvl="1">
              <a:buFont typeface="Arial" panose="020B0604020202020204" pitchFamily="34" charset="0"/>
              <a:buChar char="•"/>
            </a:pPr>
            <a:r>
              <a:rPr lang="en-US" altLang="en-US">
                <a:latin typeface="+mn-lt"/>
              </a:rPr>
              <a:t>Classmates ask “Could that happen to me”?</a:t>
            </a:r>
          </a:p>
          <a:p>
            <a:pPr lvl="1">
              <a:buFont typeface="Arial" panose="020B0604020202020204" pitchFamily="34" charset="0"/>
              <a:buChar char="•"/>
            </a:pPr>
            <a:r>
              <a:rPr lang="en-US" altLang="en-US">
                <a:latin typeface="+mn-lt"/>
              </a:rPr>
              <a:t>Teachers say “I’ve been worried about her” and </a:t>
            </a:r>
          </a:p>
          <a:p>
            <a:pPr lvl="1">
              <a:buFont typeface="Arial" panose="020B0604020202020204" pitchFamily="34" charset="0"/>
              <a:buChar char="•"/>
            </a:pPr>
            <a:r>
              <a:rPr lang="en-US" altLang="en-US">
                <a:latin typeface="+mn-lt"/>
              </a:rPr>
              <a:t>ask “Is he going to be ok?  Is he safe”?</a:t>
            </a:r>
          </a:p>
          <a:p>
            <a:endParaRPr lang="en-US"/>
          </a:p>
        </p:txBody>
      </p:sp>
      <p:sp>
        <p:nvSpPr>
          <p:cNvPr id="4" name="Slide Number Placeholder 3">
            <a:extLst>
              <a:ext uri="{FF2B5EF4-FFF2-40B4-BE49-F238E27FC236}">
                <a16:creationId xmlns:a16="http://schemas.microsoft.com/office/drawing/2014/main" id="{3952E130-BC6C-4330-BF86-B93DC750F611}"/>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105364735"/>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4" ma:contentTypeDescription="Create a new document." ma:contentTypeScope="" ma:versionID="10ea5311db7e5690f8b8d4294ebdc2e5">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f7fb3c1b8a94c6bf8850ab4510587630"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0AD550-DDEF-4902-BDDB-80FF247ABF1A}">
  <ds:schemaRefs>
    <ds:schemaRef ds:uri="http://schemas.microsoft.com/office/2006/documentManagement/types"/>
    <ds:schemaRef ds:uri="http://schemas.microsoft.com/office/infopath/2007/PartnerControls"/>
    <ds:schemaRef ds:uri="46f7fc10-315f-4884-8231-57a9c90b9c56"/>
    <ds:schemaRef ds:uri="http://purl.org/dc/elements/1.1/"/>
    <ds:schemaRef ds:uri="http://schemas.microsoft.com/office/2006/metadata/properties"/>
    <ds:schemaRef ds:uri="http://purl.org/dc/terms/"/>
    <ds:schemaRef ds:uri="http://schemas.openxmlformats.org/package/2006/metadata/core-properties"/>
    <ds:schemaRef ds:uri="67cbf261-e971-4a38-83b4-d85e273e70b4"/>
    <ds:schemaRef ds:uri="http://www.w3.org/XML/1998/namespace"/>
    <ds:schemaRef ds:uri="http://purl.org/dc/dcmitype/"/>
  </ds:schemaRefs>
</ds:datastoreItem>
</file>

<file path=customXml/itemProps2.xml><?xml version="1.0" encoding="utf-8"?>
<ds:datastoreItem xmlns:ds="http://schemas.openxmlformats.org/officeDocument/2006/customXml" ds:itemID="{FBF35A24-6152-4502-B927-43C2995E3C5C}">
  <ds:schemaRefs>
    <ds:schemaRef ds:uri="46f7fc10-315f-4884-8231-57a9c90b9c56"/>
    <ds:schemaRef ds:uri="67cbf261-e971-4a38-83b4-d85e273e70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0E86927-E8E8-43A3-948F-45AF88E0BB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1862</Words>
  <Application>Microsoft Office PowerPoint</Application>
  <PresentationFormat>Widescreen</PresentationFormat>
  <Paragraphs>216</Paragraphs>
  <Slides>32</Slides>
  <Notes>6</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等线</vt:lpstr>
      <vt:lpstr>Arial</vt:lpstr>
      <vt:lpstr>Calibri</vt:lpstr>
      <vt:lpstr>Courier New</vt:lpstr>
      <vt:lpstr>Segoe</vt:lpstr>
      <vt:lpstr>Segoe SemiBold</vt:lpstr>
      <vt:lpstr>Segoe UI</vt:lpstr>
      <vt:lpstr>Segoe UI Semibold</vt:lpstr>
      <vt:lpstr>Wingdings</vt:lpstr>
      <vt:lpstr>ESE​​</vt:lpstr>
      <vt:lpstr>Using Federal Funds to Support students who are Homeless</vt:lpstr>
      <vt:lpstr>Content</vt:lpstr>
      <vt:lpstr>Welcome</vt:lpstr>
      <vt:lpstr>Welcome</vt:lpstr>
      <vt:lpstr>Building with Federal Funds</vt:lpstr>
      <vt:lpstr>A little context</vt:lpstr>
      <vt:lpstr>Migratory Families</vt:lpstr>
      <vt:lpstr>The impact of homelessness on education ….</vt:lpstr>
      <vt:lpstr>Impact of Homelessness</vt:lpstr>
      <vt:lpstr>Resilience</vt:lpstr>
      <vt:lpstr>Federal funds available to serve students who are homeless</vt:lpstr>
      <vt:lpstr>Title 1</vt:lpstr>
      <vt:lpstr>McKinney-Vento</vt:lpstr>
      <vt:lpstr>21st Century Learning Centers</vt:lpstr>
      <vt:lpstr>American Rescue Plan – Homeless Children and Youth</vt:lpstr>
      <vt:lpstr>Collabortation</vt:lpstr>
      <vt:lpstr>Lynn Public Schools</vt:lpstr>
      <vt:lpstr>Lynn Public Schools</vt:lpstr>
      <vt:lpstr>Migrant students in Lynn </vt:lpstr>
      <vt:lpstr>Identification of Migrant Students </vt:lpstr>
      <vt:lpstr>Use of Funding</vt:lpstr>
      <vt:lpstr>Use of Funding (2)</vt:lpstr>
      <vt:lpstr>Plan to Increase Communication with Funding Support</vt:lpstr>
      <vt:lpstr>Additional Support through American Rescue Plan</vt:lpstr>
      <vt:lpstr>New Bedford Schools</vt:lpstr>
      <vt:lpstr>New Bedford Public Schools</vt:lpstr>
      <vt:lpstr>Your Questions</vt:lpstr>
      <vt:lpstr>Q&amp;A</vt:lpstr>
      <vt:lpstr>Contact Information &amp; Resources</vt:lpstr>
      <vt:lpstr>Homeless Liaisons</vt:lpstr>
      <vt:lpstr>Resources – DESE Educational Stability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Federal Funds to Support Students who are Homeless</dc:title>
  <dc:creator>DESE</dc:creator>
  <cp:lastModifiedBy>Zou, Dong (EOE)</cp:lastModifiedBy>
  <cp:revision>2</cp:revision>
  <cp:lastPrinted>2019-10-02T20:27:21Z</cp:lastPrinted>
  <dcterms:created xsi:type="dcterms:W3CDTF">2018-10-05T17:30:07Z</dcterms:created>
  <dcterms:modified xsi:type="dcterms:W3CDTF">2022-11-10T22:29:33Z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10 2022 12:00AM</vt:lpwstr>
  </property>
</Properties>
</file>