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3"/>
  </p:notesMasterIdLst>
  <p:handoutMasterIdLst>
    <p:handoutMasterId r:id="rId54"/>
  </p:handoutMasterIdLst>
  <p:sldIdLst>
    <p:sldId id="292" r:id="rId5"/>
    <p:sldId id="1838" r:id="rId6"/>
    <p:sldId id="574" r:id="rId7"/>
    <p:sldId id="577" r:id="rId8"/>
    <p:sldId id="579" r:id="rId9"/>
    <p:sldId id="1865" r:id="rId10"/>
    <p:sldId id="1867" r:id="rId11"/>
    <p:sldId id="1866" r:id="rId12"/>
    <p:sldId id="585" r:id="rId13"/>
    <p:sldId id="686" r:id="rId14"/>
    <p:sldId id="687" r:id="rId15"/>
    <p:sldId id="1868" r:id="rId16"/>
    <p:sldId id="586" r:id="rId17"/>
    <p:sldId id="1869" r:id="rId18"/>
    <p:sldId id="1835" r:id="rId19"/>
    <p:sldId id="666" r:id="rId20"/>
    <p:sldId id="667" r:id="rId21"/>
    <p:sldId id="668" r:id="rId22"/>
    <p:sldId id="670" r:id="rId23"/>
    <p:sldId id="671" r:id="rId24"/>
    <p:sldId id="673" r:id="rId25"/>
    <p:sldId id="674" r:id="rId26"/>
    <p:sldId id="1840" r:id="rId27"/>
    <p:sldId id="1847" r:id="rId28"/>
    <p:sldId id="1848" r:id="rId29"/>
    <p:sldId id="1849" r:id="rId30"/>
    <p:sldId id="1850" r:id="rId31"/>
    <p:sldId id="1851" r:id="rId32"/>
    <p:sldId id="1836" r:id="rId33"/>
    <p:sldId id="1202" r:id="rId34"/>
    <p:sldId id="977" r:id="rId35"/>
    <p:sldId id="1817" r:id="rId36"/>
    <p:sldId id="885" r:id="rId37"/>
    <p:sldId id="571" r:id="rId38"/>
    <p:sldId id="880" r:id="rId39"/>
    <p:sldId id="882" r:id="rId40"/>
    <p:sldId id="889" r:id="rId41"/>
    <p:sldId id="887" r:id="rId42"/>
    <p:sldId id="856" r:id="rId43"/>
    <p:sldId id="1823" r:id="rId44"/>
    <p:sldId id="1632" r:id="rId45"/>
    <p:sldId id="884" r:id="rId46"/>
    <p:sldId id="879" r:id="rId47"/>
    <p:sldId id="1863" r:id="rId48"/>
    <p:sldId id="1859" r:id="rId49"/>
    <p:sldId id="1870" r:id="rId50"/>
    <p:sldId id="289" r:id="rId51"/>
    <p:sldId id="36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26B601-E71D-41F8-ADD8-5E0B3DC717CD}" v="1" dt="2023-10-23T15:58:36.110"/>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84" d="100"/>
          <a:sy n="84" d="100"/>
        </p:scale>
        <p:origin x="106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e Resetarits" userId="37741e96-5ecb-4258-9857-666183bdd9bd" providerId="ADAL" clId="{6A26B601-E71D-41F8-ADD8-5E0B3DC717CD}"/>
    <pc:docChg chg="undo custSel modSld">
      <pc:chgData name="Jake Resetarits" userId="37741e96-5ecb-4258-9857-666183bdd9bd" providerId="ADAL" clId="{6A26B601-E71D-41F8-ADD8-5E0B3DC717CD}" dt="2023-10-23T15:56:01.417" v="127" actId="962"/>
      <pc:docMkLst>
        <pc:docMk/>
      </pc:docMkLst>
      <pc:sldChg chg="modSp mod">
        <pc:chgData name="Jake Resetarits" userId="37741e96-5ecb-4258-9857-666183bdd9bd" providerId="ADAL" clId="{6A26B601-E71D-41F8-ADD8-5E0B3DC717CD}" dt="2023-10-23T15:56:01.417" v="127" actId="962"/>
        <pc:sldMkLst>
          <pc:docMk/>
          <pc:sldMk cId="3898447929" sldId="292"/>
        </pc:sldMkLst>
        <pc:spChg chg="mod">
          <ac:chgData name="Jake Resetarits" userId="37741e96-5ecb-4258-9857-666183bdd9bd" providerId="ADAL" clId="{6A26B601-E71D-41F8-ADD8-5E0B3DC717CD}" dt="2023-10-23T15:54:07.440" v="1" actId="20577"/>
          <ac:spMkLst>
            <pc:docMk/>
            <pc:sldMk cId="3898447929" sldId="292"/>
            <ac:spMk id="7" creationId="{93A3B864-5E85-99D2-93E5-5CA1F4F35DC7}"/>
          </ac:spMkLst>
        </pc:spChg>
        <pc:picChg chg="mod">
          <ac:chgData name="Jake Resetarits" userId="37741e96-5ecb-4258-9857-666183bdd9bd" providerId="ADAL" clId="{6A26B601-E71D-41F8-ADD8-5E0B3DC717CD}" dt="2023-10-23T15:56:01.417" v="127" actId="962"/>
          <ac:picMkLst>
            <pc:docMk/>
            <pc:sldMk cId="3898447929" sldId="292"/>
            <ac:picMk id="3" creationId="{2EAA0228-D203-1431-12C5-012064723F5A}"/>
          </ac:picMkLst>
        </pc:picChg>
      </pc:sldChg>
      <pc:sldChg chg="delSp modSp mod">
        <pc:chgData name="Jake Resetarits" userId="37741e96-5ecb-4258-9857-666183bdd9bd" providerId="ADAL" clId="{6A26B601-E71D-41F8-ADD8-5E0B3DC717CD}" dt="2023-10-23T15:54:50.524" v="11" actId="478"/>
        <pc:sldMkLst>
          <pc:docMk/>
          <pc:sldMk cId="621211590" sldId="369"/>
        </pc:sldMkLst>
        <pc:spChg chg="del">
          <ac:chgData name="Jake Resetarits" userId="37741e96-5ecb-4258-9857-666183bdd9bd" providerId="ADAL" clId="{6A26B601-E71D-41F8-ADD8-5E0B3DC717CD}" dt="2023-10-23T15:54:50.524" v="11" actId="478"/>
          <ac:spMkLst>
            <pc:docMk/>
            <pc:sldMk cId="621211590" sldId="369"/>
            <ac:spMk id="3" creationId="{F495770C-0673-E263-1AF5-3B107A91E98A}"/>
          </ac:spMkLst>
        </pc:spChg>
        <pc:spChg chg="mod">
          <ac:chgData name="Jake Resetarits" userId="37741e96-5ecb-4258-9857-666183bdd9bd" providerId="ADAL" clId="{6A26B601-E71D-41F8-ADD8-5E0B3DC717CD}" dt="2023-10-23T15:54:39.815" v="8" actId="1076"/>
          <ac:spMkLst>
            <pc:docMk/>
            <pc:sldMk cId="621211590" sldId="369"/>
            <ac:spMk id="6" creationId="{B145AC52-CEBD-C4E7-9E23-9325DD4ED1C5}"/>
          </ac:spMkLst>
        </pc:spChg>
      </pc:sldChg>
      <pc:sldChg chg="delSp mod">
        <pc:chgData name="Jake Resetarits" userId="37741e96-5ecb-4258-9857-666183bdd9bd" providerId="ADAL" clId="{6A26B601-E71D-41F8-ADD8-5E0B3DC717CD}" dt="2023-10-23T15:54:21.251" v="2" actId="478"/>
        <pc:sldMkLst>
          <pc:docMk/>
          <pc:sldMk cId="0" sldId="577"/>
        </pc:sldMkLst>
        <pc:spChg chg="del">
          <ac:chgData name="Jake Resetarits" userId="37741e96-5ecb-4258-9857-666183bdd9bd" providerId="ADAL" clId="{6A26B601-E71D-41F8-ADD8-5E0B3DC717CD}" dt="2023-10-23T15:54:21.251" v="2" actId="478"/>
          <ac:spMkLst>
            <pc:docMk/>
            <pc:sldMk cId="0" sldId="577"/>
            <ac:spMk id="16389" creationId="{00000000-0000-0000-0000-000000000000}"/>
          </ac:spMkLst>
        </pc:spChg>
      </pc:sldChg>
      <pc:sldChg chg="delSp mod">
        <pc:chgData name="Jake Resetarits" userId="37741e96-5ecb-4258-9857-666183bdd9bd" providerId="ADAL" clId="{6A26B601-E71D-41F8-ADD8-5E0B3DC717CD}" dt="2023-10-23T15:54:25.172" v="3" actId="478"/>
        <pc:sldMkLst>
          <pc:docMk/>
          <pc:sldMk cId="0" sldId="579"/>
        </pc:sldMkLst>
        <pc:spChg chg="del">
          <ac:chgData name="Jake Resetarits" userId="37741e96-5ecb-4258-9857-666183bdd9bd" providerId="ADAL" clId="{6A26B601-E71D-41F8-ADD8-5E0B3DC717CD}" dt="2023-10-23T15:54:25.172" v="3" actId="478"/>
          <ac:spMkLst>
            <pc:docMk/>
            <pc:sldMk cId="0" sldId="579"/>
            <ac:spMk id="18437" creationId="{00000000-0000-0000-0000-000000000000}"/>
          </ac:spMkLst>
        </pc:spChg>
      </pc:sldChg>
      <pc:sldChg chg="delSp mod">
        <pc:chgData name="Jake Resetarits" userId="37741e96-5ecb-4258-9857-666183bdd9bd" providerId="ADAL" clId="{6A26B601-E71D-41F8-ADD8-5E0B3DC717CD}" dt="2023-10-23T15:54:30.067" v="5" actId="478"/>
        <pc:sldMkLst>
          <pc:docMk/>
          <pc:sldMk cId="0" sldId="585"/>
        </pc:sldMkLst>
        <pc:spChg chg="del">
          <ac:chgData name="Jake Resetarits" userId="37741e96-5ecb-4258-9857-666183bdd9bd" providerId="ADAL" clId="{6A26B601-E71D-41F8-ADD8-5E0B3DC717CD}" dt="2023-10-23T15:54:30.067" v="5" actId="478"/>
          <ac:spMkLst>
            <pc:docMk/>
            <pc:sldMk cId="0" sldId="585"/>
            <ac:spMk id="23557" creationId="{00000000-0000-0000-0000-000000000000}"/>
          </ac:spMkLst>
        </pc:spChg>
      </pc:sldChg>
      <pc:sldChg chg="addSp delSp mod">
        <pc:chgData name="Jake Resetarits" userId="37741e96-5ecb-4258-9857-666183bdd9bd" providerId="ADAL" clId="{6A26B601-E71D-41F8-ADD8-5E0B3DC717CD}" dt="2023-10-23T15:54:42.151" v="10" actId="478"/>
        <pc:sldMkLst>
          <pc:docMk/>
          <pc:sldMk cId="0" sldId="586"/>
        </pc:sldMkLst>
        <pc:spChg chg="add del">
          <ac:chgData name="Jake Resetarits" userId="37741e96-5ecb-4258-9857-666183bdd9bd" providerId="ADAL" clId="{6A26B601-E71D-41F8-ADD8-5E0B3DC717CD}" dt="2023-10-23T15:54:42.151" v="10" actId="478"/>
          <ac:spMkLst>
            <pc:docMk/>
            <pc:sldMk cId="0" sldId="586"/>
            <ac:spMk id="24581" creationId="{00000000-0000-0000-0000-000000000000}"/>
          </ac:spMkLst>
        </pc:spChg>
      </pc:sldChg>
      <pc:sldChg chg="modSp mod">
        <pc:chgData name="Jake Resetarits" userId="37741e96-5ecb-4258-9857-666183bdd9bd" providerId="ADAL" clId="{6A26B601-E71D-41F8-ADD8-5E0B3DC717CD}" dt="2023-10-23T15:55:05.936" v="13" actId="207"/>
        <pc:sldMkLst>
          <pc:docMk/>
          <pc:sldMk cId="3659684952" sldId="1202"/>
        </pc:sldMkLst>
        <pc:graphicFrameChg chg="modGraphic">
          <ac:chgData name="Jake Resetarits" userId="37741e96-5ecb-4258-9857-666183bdd9bd" providerId="ADAL" clId="{6A26B601-E71D-41F8-ADD8-5E0B3DC717CD}" dt="2023-10-23T15:55:05.936" v="13" actId="207"/>
          <ac:graphicFrameMkLst>
            <pc:docMk/>
            <pc:sldMk cId="3659684952" sldId="1202"/>
            <ac:graphicFrameMk id="6" creationId="{20AFEDB5-E8C8-4A25-89DD-2401CFD18CE1}"/>
          </ac:graphicFrameMkLst>
        </pc:graphicFrameChg>
      </pc:sldChg>
      <pc:sldChg chg="delSp mod">
        <pc:chgData name="Jake Resetarits" userId="37741e96-5ecb-4258-9857-666183bdd9bd" providerId="ADAL" clId="{6A26B601-E71D-41F8-ADD8-5E0B3DC717CD}" dt="2023-10-23T15:54:27.851" v="4" actId="478"/>
        <pc:sldMkLst>
          <pc:docMk/>
          <pc:sldMk cId="3671781219" sldId="1865"/>
        </pc:sldMkLst>
        <pc:spChg chg="del">
          <ac:chgData name="Jake Resetarits" userId="37741e96-5ecb-4258-9857-666183bdd9bd" providerId="ADAL" clId="{6A26B601-E71D-41F8-ADD8-5E0B3DC717CD}" dt="2023-10-23T15:54:27.851" v="4" actId="478"/>
          <ac:spMkLst>
            <pc:docMk/>
            <pc:sldMk cId="3671781219" sldId="1865"/>
            <ac:spMk id="1843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10/25/2023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lIns="93317" tIns="46659" rIns="93317" bIns="46659"/>
          <a:lstStyle/>
          <a:p>
            <a:pPr eaLnBrk="1" hangingPunct="1"/>
            <a:endParaRPr lang="en-US"/>
          </a:p>
        </p:txBody>
      </p:sp>
      <p:sp>
        <p:nvSpPr>
          <p:cNvPr id="198660" name="Slide Number Placeholder 3"/>
          <p:cNvSpPr txBox="1">
            <a:spLocks noGrp="1"/>
          </p:cNvSpPr>
          <p:nvPr/>
        </p:nvSpPr>
        <p:spPr bwMode="auto">
          <a:xfrm>
            <a:off x="3977531" y="8841738"/>
            <a:ext cx="3043979" cy="465773"/>
          </a:xfrm>
          <a:prstGeom prst="rect">
            <a:avLst/>
          </a:prstGeom>
          <a:noFill/>
          <a:ln w="9525">
            <a:noFill/>
            <a:miter lim="800000"/>
            <a:headEnd/>
            <a:tailEnd/>
          </a:ln>
        </p:spPr>
        <p:txBody>
          <a:bodyPr lIns="93317" tIns="46659" rIns="93317" bIns="46659" anchor="b"/>
          <a:lstStyle/>
          <a:p>
            <a:pPr algn="r" defTabSz="933261"/>
            <a:fld id="{4F25E6EA-AB14-4CF8-8C16-0C6D7AD6CF6A}" type="slidenum">
              <a:rPr lang="en-US" sz="1200"/>
              <a:pPr algn="r" defTabSz="933261"/>
              <a:t>3</a:t>
            </a:fld>
            <a:endParaRPr lang="en-US" sz="1200" dirty="0"/>
          </a:p>
        </p:txBody>
      </p:sp>
    </p:spTree>
    <p:extLst>
      <p:ext uri="{BB962C8B-B14F-4D97-AF65-F5344CB8AC3E}">
        <p14:creationId xmlns:p14="http://schemas.microsoft.com/office/powerpoint/2010/main" val="4264381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27</a:t>
            </a:fld>
            <a:endParaRPr lang="en-US"/>
          </a:p>
        </p:txBody>
      </p:sp>
    </p:spTree>
    <p:extLst>
      <p:ext uri="{BB962C8B-B14F-4D97-AF65-F5344CB8AC3E}">
        <p14:creationId xmlns:p14="http://schemas.microsoft.com/office/powerpoint/2010/main" val="1258814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lIns="93317" tIns="46659" rIns="93317" bIns="46659"/>
          <a:lstStyle/>
          <a:p>
            <a:pPr eaLnBrk="1" hangingPunct="1"/>
            <a:endParaRPr lang="en-US"/>
          </a:p>
        </p:txBody>
      </p:sp>
      <p:sp>
        <p:nvSpPr>
          <p:cNvPr id="201732" name="Slide Number Placeholder 3"/>
          <p:cNvSpPr txBox="1">
            <a:spLocks noGrp="1"/>
          </p:cNvSpPr>
          <p:nvPr/>
        </p:nvSpPr>
        <p:spPr bwMode="auto">
          <a:xfrm>
            <a:off x="3977531" y="8841738"/>
            <a:ext cx="3043979" cy="465773"/>
          </a:xfrm>
          <a:prstGeom prst="rect">
            <a:avLst/>
          </a:prstGeom>
          <a:noFill/>
          <a:ln w="9525">
            <a:noFill/>
            <a:miter lim="800000"/>
            <a:headEnd/>
            <a:tailEnd/>
          </a:ln>
        </p:spPr>
        <p:txBody>
          <a:bodyPr lIns="93317" tIns="46659" rIns="93317" bIns="46659" anchor="b"/>
          <a:lstStyle/>
          <a:p>
            <a:pPr algn="r" defTabSz="933261"/>
            <a:fld id="{93B36BCF-B60A-4B63-8FFA-365E5A9C4CBE}" type="slidenum">
              <a:rPr lang="en-US" sz="1200"/>
              <a:pPr algn="r" defTabSz="933261"/>
              <a:t>4</a:t>
            </a:fld>
            <a:endParaRPr lang="en-US" sz="1200" dirty="0"/>
          </a:p>
        </p:txBody>
      </p:sp>
    </p:spTree>
    <p:extLst>
      <p:ext uri="{BB962C8B-B14F-4D97-AF65-F5344CB8AC3E}">
        <p14:creationId xmlns:p14="http://schemas.microsoft.com/office/powerpoint/2010/main" val="407947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lIns="93317" tIns="46659" rIns="93317" bIns="46659"/>
          <a:lstStyle/>
          <a:p>
            <a:pPr eaLnBrk="1" hangingPunct="1"/>
            <a:endParaRPr lang="en-US"/>
          </a:p>
        </p:txBody>
      </p:sp>
      <p:sp>
        <p:nvSpPr>
          <p:cNvPr id="203780" name="Slide Number Placeholder 3"/>
          <p:cNvSpPr txBox="1">
            <a:spLocks noGrp="1"/>
          </p:cNvSpPr>
          <p:nvPr/>
        </p:nvSpPr>
        <p:spPr bwMode="auto">
          <a:xfrm>
            <a:off x="3977531" y="8841738"/>
            <a:ext cx="3043979" cy="465773"/>
          </a:xfrm>
          <a:prstGeom prst="rect">
            <a:avLst/>
          </a:prstGeom>
          <a:noFill/>
          <a:ln w="9525">
            <a:noFill/>
            <a:miter lim="800000"/>
            <a:headEnd/>
            <a:tailEnd/>
          </a:ln>
        </p:spPr>
        <p:txBody>
          <a:bodyPr lIns="93317" tIns="46659" rIns="93317" bIns="46659" anchor="b"/>
          <a:lstStyle/>
          <a:p>
            <a:pPr algn="r" defTabSz="933261"/>
            <a:fld id="{262E897E-7D85-40D3-90BB-C8A5FC693177}" type="slidenum">
              <a:rPr lang="en-US" sz="1200"/>
              <a:pPr algn="r" defTabSz="933261"/>
              <a:t>5</a:t>
            </a:fld>
            <a:endParaRPr lang="en-US" sz="1200" dirty="0"/>
          </a:p>
        </p:txBody>
      </p:sp>
    </p:spTree>
    <p:extLst>
      <p:ext uri="{BB962C8B-B14F-4D97-AF65-F5344CB8AC3E}">
        <p14:creationId xmlns:p14="http://schemas.microsoft.com/office/powerpoint/2010/main" val="1417548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lIns="93317" tIns="46659" rIns="93317" bIns="46659"/>
          <a:lstStyle/>
          <a:p>
            <a:pPr eaLnBrk="1" hangingPunct="1"/>
            <a:endParaRPr lang="en-US"/>
          </a:p>
        </p:txBody>
      </p:sp>
      <p:sp>
        <p:nvSpPr>
          <p:cNvPr id="203780" name="Slide Number Placeholder 3"/>
          <p:cNvSpPr txBox="1">
            <a:spLocks noGrp="1"/>
          </p:cNvSpPr>
          <p:nvPr/>
        </p:nvSpPr>
        <p:spPr bwMode="auto">
          <a:xfrm>
            <a:off x="3977531" y="8841738"/>
            <a:ext cx="3043979" cy="465773"/>
          </a:xfrm>
          <a:prstGeom prst="rect">
            <a:avLst/>
          </a:prstGeom>
          <a:noFill/>
          <a:ln w="9525">
            <a:noFill/>
            <a:miter lim="800000"/>
            <a:headEnd/>
            <a:tailEnd/>
          </a:ln>
        </p:spPr>
        <p:txBody>
          <a:bodyPr lIns="93317" tIns="46659" rIns="93317" bIns="46659" anchor="b"/>
          <a:lstStyle/>
          <a:p>
            <a:pPr algn="r" defTabSz="933261"/>
            <a:fld id="{262E897E-7D85-40D3-90BB-C8A5FC693177}" type="slidenum">
              <a:rPr lang="en-US" sz="1200"/>
              <a:pPr algn="r" defTabSz="933261"/>
              <a:t>6</a:t>
            </a:fld>
            <a:endParaRPr lang="en-US" sz="1200" dirty="0"/>
          </a:p>
        </p:txBody>
      </p:sp>
    </p:spTree>
    <p:extLst>
      <p:ext uri="{BB962C8B-B14F-4D97-AF65-F5344CB8AC3E}">
        <p14:creationId xmlns:p14="http://schemas.microsoft.com/office/powerpoint/2010/main" val="315184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lIns="93317" tIns="46659" rIns="93317" bIns="46659"/>
          <a:lstStyle/>
          <a:p>
            <a:pPr eaLnBrk="1" hangingPunct="1"/>
            <a:endParaRPr lang="en-US"/>
          </a:p>
        </p:txBody>
      </p:sp>
      <p:sp>
        <p:nvSpPr>
          <p:cNvPr id="207876" name="Slide Number Placeholder 3"/>
          <p:cNvSpPr txBox="1">
            <a:spLocks noGrp="1"/>
          </p:cNvSpPr>
          <p:nvPr/>
        </p:nvSpPr>
        <p:spPr bwMode="auto">
          <a:xfrm>
            <a:off x="3977531" y="8841738"/>
            <a:ext cx="3043979" cy="465773"/>
          </a:xfrm>
          <a:prstGeom prst="rect">
            <a:avLst/>
          </a:prstGeom>
          <a:noFill/>
          <a:ln w="9525">
            <a:noFill/>
            <a:miter lim="800000"/>
            <a:headEnd/>
            <a:tailEnd/>
          </a:ln>
        </p:spPr>
        <p:txBody>
          <a:bodyPr lIns="93317" tIns="46659" rIns="93317" bIns="46659" anchor="b"/>
          <a:lstStyle/>
          <a:p>
            <a:pPr algn="r" defTabSz="933261"/>
            <a:fld id="{73B84EE5-BE8D-4FE3-A6AA-946C822EE2D8}" type="slidenum">
              <a:rPr lang="en-US" sz="1200"/>
              <a:pPr algn="r" defTabSz="933261"/>
              <a:t>9</a:t>
            </a:fld>
            <a:endParaRPr lang="en-US" sz="1200" dirty="0"/>
          </a:p>
        </p:txBody>
      </p:sp>
    </p:spTree>
    <p:extLst>
      <p:ext uri="{BB962C8B-B14F-4D97-AF65-F5344CB8AC3E}">
        <p14:creationId xmlns:p14="http://schemas.microsoft.com/office/powerpoint/2010/main" val="3775459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F5F23-11B6-4BB4-B823-A3E711B86649}" type="slidenum">
              <a:rPr lang="en-US" altLang="en-US"/>
              <a:pPr/>
              <a:t>10</a:t>
            </a:fld>
            <a:endParaRPr lang="en-US" altLang="en-US" dirty="0"/>
          </a:p>
        </p:txBody>
      </p:sp>
      <p:sp>
        <p:nvSpPr>
          <p:cNvPr id="110594" name="Rectangle 2"/>
          <p:cNvSpPr>
            <a:spLocks noGrp="1" noRot="1" noChangeAspect="1" noChangeArrowheads="1" noTextEdit="1"/>
          </p:cNvSpPr>
          <p:nvPr>
            <p:ph type="sldImg"/>
          </p:nvPr>
        </p:nvSpPr>
        <p:spPr>
          <a:xfrm>
            <a:off x="641350" y="1162050"/>
            <a:ext cx="5575300" cy="3136900"/>
          </a:xfrm>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050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F5F23-11B6-4BB4-B823-A3E711B86649}" type="slidenum">
              <a:rPr lang="en-US" altLang="en-US"/>
              <a:pPr/>
              <a:t>11</a:t>
            </a:fld>
            <a:endParaRPr lang="en-US" altLang="en-US" dirty="0"/>
          </a:p>
        </p:txBody>
      </p:sp>
      <p:sp>
        <p:nvSpPr>
          <p:cNvPr id="110594" name="Rectangle 2"/>
          <p:cNvSpPr>
            <a:spLocks noGrp="1" noRot="1" noChangeAspect="1" noChangeArrowheads="1" noTextEdit="1"/>
          </p:cNvSpPr>
          <p:nvPr>
            <p:ph type="sldImg"/>
          </p:nvPr>
        </p:nvSpPr>
        <p:spPr>
          <a:xfrm>
            <a:off x="641350" y="1162050"/>
            <a:ext cx="5575300" cy="3136900"/>
          </a:xfrm>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37835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F5F23-11B6-4BB4-B823-A3E711B86649}" type="slidenum">
              <a:rPr lang="en-US" altLang="en-US"/>
              <a:pPr/>
              <a:t>12</a:t>
            </a:fld>
            <a:endParaRPr lang="en-US" altLang="en-US" dirty="0"/>
          </a:p>
        </p:txBody>
      </p:sp>
      <p:sp>
        <p:nvSpPr>
          <p:cNvPr id="110594" name="Rectangle 2"/>
          <p:cNvSpPr>
            <a:spLocks noGrp="1" noRot="1" noChangeAspect="1" noChangeArrowheads="1" noTextEdit="1"/>
          </p:cNvSpPr>
          <p:nvPr>
            <p:ph type="sldImg"/>
          </p:nvPr>
        </p:nvSpPr>
        <p:spPr>
          <a:xfrm>
            <a:off x="641350" y="1162050"/>
            <a:ext cx="5575300" cy="3136900"/>
          </a:xfrm>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181367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bwMode="auto">
          <a:noFill/>
        </p:spPr>
        <p:txBody>
          <a:bodyPr lIns="93317" tIns="46659" rIns="93317" bIns="46659"/>
          <a:lstStyle/>
          <a:p>
            <a:pPr eaLnBrk="1" hangingPunct="1"/>
            <a:endParaRPr lang="en-US"/>
          </a:p>
        </p:txBody>
      </p:sp>
      <p:sp>
        <p:nvSpPr>
          <p:cNvPr id="208900" name="Slide Number Placeholder 3"/>
          <p:cNvSpPr txBox="1">
            <a:spLocks noGrp="1"/>
          </p:cNvSpPr>
          <p:nvPr/>
        </p:nvSpPr>
        <p:spPr bwMode="auto">
          <a:xfrm>
            <a:off x="3977531" y="8841738"/>
            <a:ext cx="3043979" cy="465773"/>
          </a:xfrm>
          <a:prstGeom prst="rect">
            <a:avLst/>
          </a:prstGeom>
          <a:noFill/>
          <a:ln w="9525">
            <a:noFill/>
            <a:miter lim="800000"/>
            <a:headEnd/>
            <a:tailEnd/>
          </a:ln>
        </p:spPr>
        <p:txBody>
          <a:bodyPr lIns="93317" tIns="46659" rIns="93317" bIns="46659" anchor="b"/>
          <a:lstStyle/>
          <a:p>
            <a:pPr algn="r" defTabSz="933261"/>
            <a:fld id="{4BF15271-8A62-4ED6-9539-CCDCF015F282}" type="slidenum">
              <a:rPr lang="en-US" sz="1200"/>
              <a:pPr algn="r" defTabSz="933261"/>
              <a:t>13</a:t>
            </a:fld>
            <a:endParaRPr lang="en-US" sz="1200" dirty="0"/>
          </a:p>
        </p:txBody>
      </p:sp>
    </p:spTree>
    <p:extLst>
      <p:ext uri="{BB962C8B-B14F-4D97-AF65-F5344CB8AC3E}">
        <p14:creationId xmlns:p14="http://schemas.microsoft.com/office/powerpoint/2010/main" val="4178484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with Image">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a:noAutofit/>
          </a:body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173846-BB9D-D83B-5420-DEE0B87DD4AD}"/>
              </a:ext>
            </a:extLst>
          </p:cNvPr>
          <p:cNvSpPr>
            <a:spLocks noGrp="1"/>
          </p:cNvSpPr>
          <p:nvPr>
            <p:ph type="ftr" sz="quarter" idx="48"/>
          </p:nvPr>
        </p:nvSpPr>
        <p:spPr/>
        <p:txBody>
          <a:bodyPr/>
          <a:lstStyle/>
          <a:p>
            <a:r>
              <a:rPr lang="en-US" noProof="0"/>
              <a:t>The Bruman Group, PLLC © 2023. All rights reserved.</a:t>
            </a:r>
            <a:endParaRPr lang="en-US" noProof="0" dirty="0"/>
          </a:p>
        </p:txBody>
      </p:sp>
      <p:sp>
        <p:nvSpPr>
          <p:cNvPr id="4" name="Slide Number Placeholder 3">
            <a:extLst>
              <a:ext uri="{FF2B5EF4-FFF2-40B4-BE49-F238E27FC236}">
                <a16:creationId xmlns:a16="http://schemas.microsoft.com/office/drawing/2014/main" id="{455E9590-7E54-4765-4A93-F4151FC2836D}"/>
              </a:ext>
            </a:extLst>
          </p:cNvPr>
          <p:cNvSpPr>
            <a:spLocks noGrp="1"/>
          </p:cNvSpPr>
          <p:nvPr>
            <p:ph type="sldNum" sz="quarter" idx="49"/>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1461855898"/>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512572" y="3435545"/>
            <a:ext cx="4253399" cy="1740114"/>
          </a:xfrm>
        </p:spPr>
        <p:txBody>
          <a:bodyPr>
            <a:noAutofit/>
          </a:bodyPr>
          <a:lstStyle/>
          <a:p>
            <a:r>
              <a:rPr lang="en-US"/>
              <a:t>Click to edit Master title style</a:t>
            </a:r>
            <a:endParaRPr lang="en-US"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4" name="Freeform: Shape 13">
            <a:extLst>
              <a:ext uri="{FF2B5EF4-FFF2-40B4-BE49-F238E27FC236}">
                <a16:creationId xmlns:a16="http://schemas.microsoft.com/office/drawing/2014/main" id="{70174533-8C0E-4E82-A582-891A0555FA1F}"/>
              </a:ext>
            </a:extLst>
          </p:cNvPr>
          <p:cNvSpPr/>
          <p:nvPr userDrawn="1"/>
        </p:nvSpPr>
        <p:spPr>
          <a:xfrm>
            <a:off x="7328126" y="231031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5" name="Freeform: Shape 14">
            <a:extLst>
              <a:ext uri="{FF2B5EF4-FFF2-40B4-BE49-F238E27FC236}">
                <a16:creationId xmlns:a16="http://schemas.microsoft.com/office/drawing/2014/main" id="{071E3938-A754-4D49-B509-249EE9BD83AB}"/>
              </a:ext>
            </a:extLst>
          </p:cNvPr>
          <p:cNvSpPr/>
          <p:nvPr userDrawn="1"/>
        </p:nvSpPr>
        <p:spPr>
          <a:xfrm>
            <a:off x="8375472" y="409533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24" name="Content placeholder 47" descr="Click icon to add picture">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1"/>
            <a:ext cx="1913128" cy="1054727"/>
          </a:xfrm>
          <a:prstGeom prst="rect">
            <a:avLst/>
          </a:prstGeom>
        </p:spPr>
        <p:txBody>
          <a:bodyPr anchor="ctr">
            <a:noAutofit/>
          </a:bodyPr>
          <a:lstStyle>
            <a:lvl1pPr marL="0" indent="0" algn="ctr">
              <a:lnSpc>
                <a:spcPct val="100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a:t>
            </a:r>
            <a:r>
              <a:rPr lang="zh-CN" altLang="en-US" dirty="0"/>
              <a:t> </a:t>
            </a:r>
            <a:r>
              <a:rPr lang="en-US" altLang="zh-CN" dirty="0"/>
              <a:t>Master title style </a:t>
            </a:r>
          </a:p>
        </p:txBody>
      </p:sp>
      <p:sp>
        <p:nvSpPr>
          <p:cNvPr id="26" name="Content placeholder 47" descr="Click icon to add picture">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0" cy="1054728"/>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a:t>
            </a:r>
            <a:r>
              <a:rPr lang="zh-CN" altLang="en-US" dirty="0"/>
              <a:t> </a:t>
            </a:r>
            <a:r>
              <a:rPr lang="en-US" altLang="zh-CN" dirty="0"/>
              <a:t>Master title style </a:t>
            </a:r>
          </a:p>
        </p:txBody>
      </p:sp>
      <p:sp>
        <p:nvSpPr>
          <p:cNvPr id="33" name="Content placeholder 47" descr="Click icon to add picture">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49" y="2844725"/>
            <a:ext cx="1914694" cy="1089194"/>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descr="Click icon to add picture">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5" name="Content placeholder 47" descr="Click icon to add picture">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4" y="4631270"/>
            <a:ext cx="1913128" cy="1075689"/>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 name="Freeform: Shape 6">
            <a:extLst>
              <a:ext uri="{FF2B5EF4-FFF2-40B4-BE49-F238E27FC236}">
                <a16:creationId xmlns:a16="http://schemas.microsoft.com/office/drawing/2014/main" id="{4D27EAE5-5D14-4E2B-9A4E-E1CE7C26F40F}"/>
              </a:ext>
            </a:extLst>
          </p:cNvPr>
          <p:cNvSpPr/>
          <p:nvPr userDrawn="1"/>
        </p:nvSpPr>
        <p:spPr>
          <a:xfrm>
            <a:off x="630971" y="606175"/>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01796F5D-2CC8-44C2-B5B5-E61BEFFF5A72}"/>
              </a:ext>
            </a:extLst>
          </p:cNvPr>
          <p:cNvSpPr/>
          <p:nvPr userDrawn="1"/>
        </p:nvSpPr>
        <p:spPr>
          <a:xfrm>
            <a:off x="5252937" y="2290859"/>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Shape 11">
            <a:extLst>
              <a:ext uri="{FF2B5EF4-FFF2-40B4-BE49-F238E27FC236}">
                <a16:creationId xmlns:a16="http://schemas.microsoft.com/office/drawing/2014/main" id="{73093633-6A91-42B5-961C-4B3A5DDF2146}"/>
              </a:ext>
            </a:extLst>
          </p:cNvPr>
          <p:cNvSpPr/>
          <p:nvPr userDrawn="1"/>
        </p:nvSpPr>
        <p:spPr>
          <a:xfrm>
            <a:off x="6310033" y="405642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p:txBody>
          <a:bodyPr/>
          <a:lstStyle/>
          <a:p>
            <a:r>
              <a:rPr lang="en-US" noProof="0"/>
              <a:t>The Bruman Group, PLLC © 2023. All rights reserved.</a:t>
            </a:r>
            <a:endParaRPr lang="en-US" noProof="0" dirty="0"/>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1242490953"/>
      </p:ext>
    </p:extLst>
  </p:cSld>
  <p:clrMapOvr>
    <a:masterClrMapping/>
  </p:clrMapOvr>
  <p:extLst>
    <p:ext uri="{DCECCB84-F9BA-43D5-87BE-67443E8EF086}">
      <p15:sldGuideLst xmlns:p15="http://schemas.microsoft.com/office/powerpoint/2012/main">
        <p15:guide id="1" orient="horz" pos="528">
          <p15:clr>
            <a:srgbClr val="FBAE40"/>
          </p15:clr>
        </p15:guide>
        <p15:guide id="2"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a:lstStyle/>
          <a:p>
            <a:r>
              <a:rPr lang="en-US"/>
              <a:t>Click to edit Master title style</a:t>
            </a:r>
          </a:p>
        </p:txBody>
      </p:sp>
      <p:sp>
        <p:nvSpPr>
          <p:cNvPr id="11" name="Content placeholder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a:lstStyle>
            <a:lvl1pPr>
              <a:defRPr>
                <a:solidFill>
                  <a:schemeClr val="bg1"/>
                </a:solidFill>
              </a:defRPr>
            </a:lvl1pPr>
          </a:lstStyle>
          <a:p>
            <a:r>
              <a:rPr lang="en-US" altLang="zh-CN" dirty="0"/>
              <a:t>Click to edit master text style</a:t>
            </a:r>
            <a:endParaRPr lang="zh-CN" altLang="en-US"/>
          </a:p>
        </p:txBody>
      </p:sp>
      <p:sp>
        <p:nvSpPr>
          <p:cNvPr id="3" name="Footer Placeholder 2">
            <a:extLst>
              <a:ext uri="{FF2B5EF4-FFF2-40B4-BE49-F238E27FC236}">
                <a16:creationId xmlns:a16="http://schemas.microsoft.com/office/drawing/2014/main" id="{D1C82179-6F61-D1EC-D800-74B748B37F0E}"/>
              </a:ext>
            </a:extLst>
          </p:cNvPr>
          <p:cNvSpPr>
            <a:spLocks noGrp="1"/>
          </p:cNvSpPr>
          <p:nvPr>
            <p:ph type="ftr" sz="quarter" idx="28"/>
          </p:nvPr>
        </p:nvSpPr>
        <p:spPr/>
        <p:txBody>
          <a:bodyPr/>
          <a:lstStyle/>
          <a:p>
            <a:r>
              <a:rPr lang="en-US" noProof="0"/>
              <a:t>The Bruman Group, PLLC © 2023. All rights reserved.</a:t>
            </a:r>
            <a:endParaRPr lang="en-US" noProof="0" dirty="0"/>
          </a:p>
        </p:txBody>
      </p:sp>
      <p:sp>
        <p:nvSpPr>
          <p:cNvPr id="5" name="Slide Number Placeholder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525018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bg1"/>
                </a:solidFill>
              </a:defRPr>
            </a:lvl1pPr>
          </a:lstStyle>
          <a:p>
            <a:r>
              <a:rPr lang="en-US" altLang="zh-CN" dirty="0"/>
              <a:t>Click to edit master text style</a:t>
            </a:r>
            <a:endParaRPr lang="zh-CN" altLang="en-US"/>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p>
            <a:r>
              <a:rPr lang="en-US" noProof="0"/>
              <a:t>The Bruman Group, PLLC © 2023. All rights reserved.</a:t>
            </a:r>
            <a:endParaRPr lang="en-US" noProof="0" dirty="0"/>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832564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8" name="Hexagon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Text 47" descr="Click icon to add picture">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1"/>
            <a:ext cx="1570612" cy="1070829"/>
          </a:xfrm>
          <a:prstGeom prst="rect">
            <a:avLst/>
          </a:prstGeom>
        </p:spPr>
        <p:txBody>
          <a:bodyPr>
            <a:noAutofit/>
          </a:bodyPr>
          <a:lstStyle>
            <a:lvl1pPr marL="0" indent="0" algn="ctr">
              <a:lnSpc>
                <a:spcPct val="113000"/>
              </a:lnSpc>
              <a:buNone/>
              <a:defRPr sz="1800" b="1" cap="all" baseline="0">
                <a:solidFill>
                  <a:schemeClr val="tx2"/>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7" name="Picture Placeholder 16">
            <a:extLst>
              <a:ext uri="{FF2B5EF4-FFF2-40B4-BE49-F238E27FC236}">
                <a16:creationId xmlns:a16="http://schemas.microsoft.com/office/drawing/2014/main" id="{7A084A88-6A62-9495-6CFE-1127D5CAAAB2}"/>
              </a:ext>
            </a:extLst>
          </p:cNvPr>
          <p:cNvSpPr>
            <a:spLocks noGrp="1"/>
          </p:cNvSpPr>
          <p:nvPr>
            <p:ph type="pic" sz="quarter" idx="47"/>
          </p:nvPr>
        </p:nvSpPr>
        <p:spPr>
          <a:xfrm>
            <a:off x="581710" y="555648"/>
            <a:ext cx="5045662" cy="5783096"/>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a:noAutofit/>
          </a:bodyP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42A0300D-5D8E-8C44-2948-68F60ED85E12}"/>
              </a:ext>
            </a:extLst>
          </p:cNvPr>
          <p:cNvSpPr>
            <a:spLocks noGrp="1"/>
          </p:cNvSpPr>
          <p:nvPr>
            <p:ph type="ftr" sz="quarter" idx="48"/>
          </p:nvPr>
        </p:nvSpPr>
        <p:spPr/>
        <p:txBody>
          <a:bodyPr/>
          <a:lstStyle/>
          <a:p>
            <a:r>
              <a:rPr lang="en-US" noProof="0"/>
              <a:t>The Bruman Group, PLLC © 2023. All rights reserved.</a:t>
            </a:r>
            <a:endParaRPr lang="en-US" noProof="0" dirty="0"/>
          </a:p>
        </p:txBody>
      </p:sp>
      <p:sp>
        <p:nvSpPr>
          <p:cNvPr id="3" name="Slide Number Placeholder 2">
            <a:extLst>
              <a:ext uri="{FF2B5EF4-FFF2-40B4-BE49-F238E27FC236}">
                <a16:creationId xmlns:a16="http://schemas.microsoft.com/office/drawing/2014/main" id="{24680912-CDF6-E477-B2F6-B2243CDCF8B1}"/>
              </a:ext>
            </a:extLst>
          </p:cNvPr>
          <p:cNvSpPr>
            <a:spLocks noGrp="1"/>
          </p:cNvSpPr>
          <p:nvPr>
            <p:ph type="sldNum" sz="quarter" idx="49"/>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547595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Box 2">
            <a:extLst>
              <a:ext uri="{FF2B5EF4-FFF2-40B4-BE49-F238E27FC236}">
                <a16:creationId xmlns:a16="http://schemas.microsoft.com/office/drawing/2014/main" id="{502C055A-59C2-934B-69B5-E9D7A7AEA8F0}"/>
              </a:ext>
            </a:extLst>
          </p:cNvPr>
          <p:cNvSpPr txBox="1"/>
          <p:nvPr userDrawn="1"/>
        </p:nvSpPr>
        <p:spPr>
          <a:xfrm>
            <a:off x="1078345" y="6326776"/>
            <a:ext cx="104964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The </a:t>
            </a:r>
            <a:r>
              <a:rPr lang="en-US" dirty="0" err="1">
                <a:solidFill>
                  <a:schemeClr val="bg1"/>
                </a:solidFill>
              </a:rPr>
              <a:t>Bruman</a:t>
            </a:r>
            <a:r>
              <a:rPr lang="en-US" dirty="0">
                <a:solidFill>
                  <a:schemeClr val="bg1"/>
                </a:solidFill>
              </a:rPr>
              <a:t> Group, PLLC © 2023. All rights reserved.</a:t>
            </a:r>
          </a:p>
          <a:p>
            <a:endParaRPr lang="en-US" dirty="0"/>
          </a:p>
        </p:txBody>
      </p:sp>
    </p:spTree>
    <p:extLst>
      <p:ext uri="{BB962C8B-B14F-4D97-AF65-F5344CB8AC3E}">
        <p14:creationId xmlns:p14="http://schemas.microsoft.com/office/powerpoint/2010/main" val="1093307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rgbClr val="9843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anchor="t">
            <a:noAutofit/>
          </a:bodyPr>
          <a:lstStyle>
            <a:lvl1pPr marL="0" indent="0" algn="l">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anchor="b">
            <a:noAutofit/>
          </a:bodyPr>
          <a:lstStyle/>
          <a:p>
            <a:r>
              <a:rPr lang="en-US"/>
              <a:t>Click to edit Master title style</a:t>
            </a:r>
            <a:endParaRPr lang="en-US" dirty="0"/>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ooter Placeholder 1">
            <a:extLst>
              <a:ext uri="{FF2B5EF4-FFF2-40B4-BE49-F238E27FC236}">
                <a16:creationId xmlns:a16="http://schemas.microsoft.com/office/drawing/2014/main" id="{AF34A996-7F8C-0E1C-F1ED-84842277A1EC}"/>
              </a:ext>
            </a:extLst>
          </p:cNvPr>
          <p:cNvSpPr>
            <a:spLocks noGrp="1"/>
          </p:cNvSpPr>
          <p:nvPr>
            <p:ph type="ftr" sz="quarter" idx="52"/>
          </p:nvPr>
        </p:nvSpPr>
        <p:spPr/>
        <p:txBody>
          <a:bodyPr/>
          <a:lstStyle/>
          <a:p>
            <a:r>
              <a:rPr lang="en-US" noProof="0"/>
              <a:t>The Bruman Group, PLLC © 2023. All rights reserved.</a:t>
            </a:r>
            <a:endParaRPr lang="en-US" noProof="0" dirty="0"/>
          </a:p>
        </p:txBody>
      </p:sp>
      <p:sp>
        <p:nvSpPr>
          <p:cNvPr id="3" name="Slide Number Placeholder 2">
            <a:extLst>
              <a:ext uri="{FF2B5EF4-FFF2-40B4-BE49-F238E27FC236}">
                <a16:creationId xmlns:a16="http://schemas.microsoft.com/office/drawing/2014/main" id="{0038F796-2E32-AD38-37CF-A3B9CA8DE6A0}"/>
              </a:ext>
            </a:extLst>
          </p:cNvPr>
          <p:cNvSpPr>
            <a:spLocks noGrp="1"/>
          </p:cNvSpPr>
          <p:nvPr>
            <p:ph type="sldNum" sz="quarter" idx="53"/>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14945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9262456" y="5963632"/>
            <a:ext cx="2937107" cy="894393"/>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0" name="Google Shape;70;p5"/>
          <p:cNvGrpSpPr/>
          <p:nvPr/>
        </p:nvGrpSpPr>
        <p:grpSpPr>
          <a:xfrm>
            <a:off x="-6" y="54"/>
            <a:ext cx="9429907" cy="1769753"/>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noAutofit/>
          </a:bodyPr>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pPr lvl="0"/>
            <a:r>
              <a:rPr lang="en-US"/>
              <a:t>Click to edit Master text styles</a:t>
            </a:r>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668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9"/>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ruman.com/" TargetMode="External"/><Relationship Id="rId2" Type="http://schemas.openxmlformats.org/officeDocument/2006/relationships/hyperlink" Target="mailto:tkesslar@bruman.com" TargetMode="Externa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oese.ed.gov/files/2022/02/Within-district-allocations-FINAL.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oese.ed.gov/files/2020/07/snsfinalguidance06192019.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hyperlink" Target="#_Toc111103561"/><Relationship Id="rId13" Type="http://schemas.openxmlformats.org/officeDocument/2006/relationships/hyperlink" Target="#_Toc111103566"/><Relationship Id="rId3" Type="http://schemas.openxmlformats.org/officeDocument/2006/relationships/hyperlink" Target="#_Toc111103556"/><Relationship Id="rId7" Type="http://schemas.openxmlformats.org/officeDocument/2006/relationships/hyperlink" Target="#_Toc111103560"/><Relationship Id="rId12" Type="http://schemas.openxmlformats.org/officeDocument/2006/relationships/hyperlink" Target="#_Toc111103565"/><Relationship Id="rId2" Type="http://schemas.openxmlformats.org/officeDocument/2006/relationships/hyperlink" Target="https://oese.ed.gov/offices/office-of-formula-grants/school-support-and-accountability/performance-review/" TargetMode="External"/><Relationship Id="rId16" Type="http://schemas.openxmlformats.org/officeDocument/2006/relationships/hyperlink" Target="#_Toc111103569"/><Relationship Id="rId1" Type="http://schemas.openxmlformats.org/officeDocument/2006/relationships/slideLayout" Target="../slideLayouts/slideLayout2.xml"/><Relationship Id="rId6" Type="http://schemas.openxmlformats.org/officeDocument/2006/relationships/hyperlink" Target="#_Toc111103559"/><Relationship Id="rId11" Type="http://schemas.openxmlformats.org/officeDocument/2006/relationships/hyperlink" Target="#_Toc111103564"/><Relationship Id="rId5" Type="http://schemas.openxmlformats.org/officeDocument/2006/relationships/hyperlink" Target="#_Toc111103558"/><Relationship Id="rId15" Type="http://schemas.openxmlformats.org/officeDocument/2006/relationships/hyperlink" Target="#_Toc111103568"/><Relationship Id="rId10" Type="http://schemas.openxmlformats.org/officeDocument/2006/relationships/hyperlink" Target="#_Toc111103563"/><Relationship Id="rId4" Type="http://schemas.openxmlformats.org/officeDocument/2006/relationships/hyperlink" Target="#_Toc111103557"/><Relationship Id="rId9" Type="http://schemas.openxmlformats.org/officeDocument/2006/relationships/hyperlink" Target="#_Toc111103562"/><Relationship Id="rId14" Type="http://schemas.openxmlformats.org/officeDocument/2006/relationships/hyperlink" Target="#_Toc111103567"/></Relationships>
</file>

<file path=ppt/slides/_rels/slide46.xml.rels><?xml version="1.0" encoding="UTF-8" standalone="yes"?>
<Relationships xmlns="http://schemas.openxmlformats.org/package/2006/relationships"><Relationship Id="rId2" Type="http://schemas.openxmlformats.org/officeDocument/2006/relationships/hyperlink" Target="https://www.doe.mass.edu/federalgrants/resources/monitorin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ctrTitle"/>
          </p:nvPr>
        </p:nvSpPr>
        <p:spPr/>
        <p:txBody>
          <a:bodyPr anchor="t">
            <a:normAutofit/>
          </a:bodyPr>
          <a:lstStyle/>
          <a:p>
            <a:r>
              <a:rPr lang="en-US" sz="6600" dirty="0"/>
              <a:t>Title I,A Overview</a:t>
            </a:r>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subTitle" idx="1"/>
          </p:nvPr>
        </p:nvSpPr>
        <p:spPr>
          <a:xfrm>
            <a:off x="505838" y="5334597"/>
            <a:ext cx="6770451" cy="1391055"/>
          </a:xfrm>
        </p:spPr>
        <p:txBody>
          <a:bodyPr>
            <a:normAutofit lnSpcReduction="10000"/>
          </a:bodyPr>
          <a:lstStyle/>
          <a:p>
            <a:r>
              <a:rPr lang="en-US" sz="2800" dirty="0">
                <a:solidFill>
                  <a:srgbClr val="002060"/>
                </a:solidFill>
              </a:rPr>
              <a:t>Tiffany Kesslar, Esq.</a:t>
            </a:r>
          </a:p>
          <a:p>
            <a:r>
              <a:rPr lang="en-US" sz="2800" dirty="0">
                <a:hlinkClick r:id="rId2"/>
              </a:rPr>
              <a:t>tkesslar@bruman.com</a:t>
            </a:r>
            <a:endParaRPr lang="en-US" sz="2800" dirty="0"/>
          </a:p>
          <a:p>
            <a:r>
              <a:rPr lang="en-US" sz="2800" dirty="0">
                <a:hlinkClick r:id="rId3"/>
              </a:rPr>
              <a:t>www.bruman.com</a:t>
            </a:r>
            <a:r>
              <a:rPr lang="en-US" sz="2800" dirty="0"/>
              <a:t> </a:t>
            </a:r>
          </a:p>
        </p:txBody>
      </p:sp>
      <p:pic>
        <p:nvPicPr>
          <p:cNvPr id="3" name="Picture 2" descr="Logo for The Bruman Group PLLC law firm">
            <a:extLst>
              <a:ext uri="{FF2B5EF4-FFF2-40B4-BE49-F238E27FC236}">
                <a16:creationId xmlns:a16="http://schemas.microsoft.com/office/drawing/2014/main" id="{2EAA0228-D203-1431-12C5-012064723F5A}"/>
              </a:ext>
            </a:extLst>
          </p:cNvPr>
          <p:cNvPicPr>
            <a:picLocks noChangeAspect="1"/>
          </p:cNvPicPr>
          <p:nvPr/>
        </p:nvPicPr>
        <p:blipFill>
          <a:blip r:embed="rId4"/>
          <a:stretch>
            <a:fillRect/>
          </a:stretch>
        </p:blipFill>
        <p:spPr>
          <a:xfrm>
            <a:off x="8289757" y="4239412"/>
            <a:ext cx="3739399" cy="1391056"/>
          </a:xfrm>
          <a:prstGeom prst="rect">
            <a:avLst/>
          </a:prstGeom>
          <a:noFill/>
        </p:spPr>
      </p:pic>
    </p:spTree>
    <p:extLst>
      <p:ext uri="{BB962C8B-B14F-4D97-AF65-F5344CB8AC3E}">
        <p14:creationId xmlns:p14="http://schemas.microsoft.com/office/powerpoint/2010/main" val="389844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r>
              <a:rPr lang="en-US" altLang="en-US" dirty="0"/>
              <a:t>Schoolwide Program Plan </a:t>
            </a:r>
            <a:r>
              <a:rPr lang="en-US" dirty="0"/>
              <a:t>Sec. </a:t>
            </a:r>
            <a:r>
              <a:rPr lang="en-US" altLang="en-US" dirty="0"/>
              <a:t>1114(b)</a:t>
            </a:r>
          </a:p>
        </p:txBody>
      </p:sp>
      <p:sp>
        <p:nvSpPr>
          <p:cNvPr id="2" name="Content Placeholder 1"/>
          <p:cNvSpPr>
            <a:spLocks noGrp="1"/>
          </p:cNvSpPr>
          <p:nvPr>
            <p:ph idx="1"/>
          </p:nvPr>
        </p:nvSpPr>
        <p:spPr>
          <a:xfrm>
            <a:off x="838201" y="2208943"/>
            <a:ext cx="10699678" cy="4322485"/>
          </a:xfrm>
        </p:spPr>
        <p:txBody>
          <a:bodyPr>
            <a:normAutofit/>
          </a:bodyPr>
          <a:lstStyle/>
          <a:p>
            <a:pPr marL="457200" indent="-457200">
              <a:buFont typeface="+mj-lt"/>
              <a:buAutoNum type="arabicPeriod"/>
            </a:pPr>
            <a:r>
              <a:rPr lang="en-US" dirty="0">
                <a:latin typeface="+mn-lt"/>
              </a:rPr>
              <a:t>Plan is developed during a 1 year planning period (LEA can waive);</a:t>
            </a:r>
          </a:p>
          <a:p>
            <a:pPr marL="457200" indent="-457200">
              <a:buFont typeface="+mj-lt"/>
              <a:buAutoNum type="arabicPeriod"/>
            </a:pPr>
            <a:r>
              <a:rPr lang="en-US" dirty="0">
                <a:latin typeface="+mn-lt"/>
              </a:rPr>
              <a:t>Developed with involvement or parents and other members of the community (teachers, principals, school leaders, paraprofessionals, etc.);</a:t>
            </a:r>
          </a:p>
          <a:p>
            <a:pPr marL="457200" indent="-457200">
              <a:buFont typeface="+mj-lt"/>
              <a:buAutoNum type="arabicPeriod"/>
            </a:pPr>
            <a:r>
              <a:rPr lang="en-US" dirty="0">
                <a:latin typeface="+mn-lt"/>
              </a:rPr>
              <a:t>Remains in effect but shall be regularly monitored and revised as necessary based on student needs;</a:t>
            </a:r>
          </a:p>
          <a:p>
            <a:pPr marL="457200" indent="-457200">
              <a:buFont typeface="+mj-lt"/>
              <a:buAutoNum type="arabicPeriod"/>
            </a:pPr>
            <a:r>
              <a:rPr lang="en-US" dirty="0">
                <a:latin typeface="+mn-lt"/>
              </a:rPr>
              <a:t>Is available to the public in an understandable format and, to the extent practicable, in a language parents can understand;</a:t>
            </a:r>
          </a:p>
        </p:txBody>
      </p:sp>
      <p:sp>
        <p:nvSpPr>
          <p:cNvPr id="4" name="TextBox 3">
            <a:extLst>
              <a:ext uri="{FF2B5EF4-FFF2-40B4-BE49-F238E27FC236}">
                <a16:creationId xmlns:a16="http://schemas.microsoft.com/office/drawing/2014/main" id="{A9FF02ED-17C1-8E4E-755B-35E500EB624C}"/>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3301191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r>
              <a:rPr lang="en-US" altLang="en-US" dirty="0"/>
              <a:t>Schoolwide Program Plan (cont.)</a:t>
            </a:r>
          </a:p>
        </p:txBody>
      </p:sp>
      <p:sp>
        <p:nvSpPr>
          <p:cNvPr id="2" name="Content Placeholder 1"/>
          <p:cNvSpPr>
            <a:spLocks noGrp="1"/>
          </p:cNvSpPr>
          <p:nvPr>
            <p:ph idx="1"/>
          </p:nvPr>
        </p:nvSpPr>
        <p:spPr>
          <a:xfrm>
            <a:off x="585627" y="2363055"/>
            <a:ext cx="9940859" cy="4168373"/>
          </a:xfrm>
        </p:spPr>
        <p:txBody>
          <a:bodyPr>
            <a:normAutofit/>
          </a:bodyPr>
          <a:lstStyle/>
          <a:p>
            <a:pPr marL="457200" indent="-457200">
              <a:buFont typeface="+mj-lt"/>
              <a:buAutoNum type="arabicPeriod" startAt="5"/>
            </a:pPr>
            <a:r>
              <a:rPr lang="en-US" dirty="0">
                <a:latin typeface="+mn-lt"/>
              </a:rPr>
              <a:t>Is developed in coordination with other Federal, State and local services, resources and programs;</a:t>
            </a:r>
          </a:p>
          <a:p>
            <a:pPr marL="457200" indent="-457200">
              <a:buFont typeface="+mj-lt"/>
              <a:buAutoNum type="arabicPeriod" startAt="5"/>
            </a:pPr>
            <a:r>
              <a:rPr lang="en-US" dirty="0">
                <a:latin typeface="+mn-lt"/>
              </a:rPr>
              <a:t>Is based on a comprehensive needs assessment; </a:t>
            </a:r>
          </a:p>
          <a:p>
            <a:pPr lvl="1"/>
            <a:r>
              <a:rPr lang="en-US" b="0" i="0" dirty="0">
                <a:effectLst/>
                <a:latin typeface="+mn-lt"/>
              </a:rPr>
              <a:t>Based on academic achievement of children in relation to the challenging State academic standards, particularly the needs of those children who are failing, or are at-risk of failing, to meet the challenging State academic standards; and </a:t>
            </a:r>
          </a:p>
          <a:p>
            <a:pPr lvl="1"/>
            <a:r>
              <a:rPr lang="en-US" dirty="0">
                <a:latin typeface="+mn-lt"/>
              </a:rPr>
              <a:t>A</a:t>
            </a:r>
            <a:r>
              <a:rPr lang="en-US" b="0" i="0" dirty="0">
                <a:effectLst/>
                <a:latin typeface="+mn-lt"/>
              </a:rPr>
              <a:t>ny other factors as determined by the local educational agency.</a:t>
            </a:r>
            <a:endParaRPr lang="en-US" dirty="0">
              <a:latin typeface="+mn-lt"/>
            </a:endParaRPr>
          </a:p>
        </p:txBody>
      </p:sp>
      <p:sp>
        <p:nvSpPr>
          <p:cNvPr id="4" name="TextBox 3">
            <a:extLst>
              <a:ext uri="{FF2B5EF4-FFF2-40B4-BE49-F238E27FC236}">
                <a16:creationId xmlns:a16="http://schemas.microsoft.com/office/drawing/2014/main" id="{9C30CC86-489A-49B0-D587-39FAC536F3A6}"/>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2708887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r>
              <a:rPr lang="en-US" altLang="en-US" dirty="0"/>
              <a:t>Schoolwide Program Plan (cont.)</a:t>
            </a:r>
          </a:p>
        </p:txBody>
      </p:sp>
      <p:sp>
        <p:nvSpPr>
          <p:cNvPr id="2" name="Content Placeholder 1"/>
          <p:cNvSpPr>
            <a:spLocks noGrp="1"/>
          </p:cNvSpPr>
          <p:nvPr>
            <p:ph idx="1"/>
          </p:nvPr>
        </p:nvSpPr>
        <p:spPr>
          <a:xfrm>
            <a:off x="501721" y="2176458"/>
            <a:ext cx="11003622" cy="4312210"/>
          </a:xfrm>
        </p:spPr>
        <p:txBody>
          <a:bodyPr>
            <a:normAutofit fontScale="92500"/>
          </a:bodyPr>
          <a:lstStyle/>
          <a:p>
            <a:pPr marL="514350" indent="-514350">
              <a:buFont typeface="+mj-lt"/>
              <a:buAutoNum type="arabicPeriod" startAt="7"/>
            </a:pPr>
            <a:r>
              <a:rPr lang="en-US" dirty="0">
                <a:latin typeface="+mn-lt"/>
              </a:rPr>
              <a:t>Includes strategies to address school needs, including how those strategies will:</a:t>
            </a:r>
          </a:p>
          <a:p>
            <a:pPr lvl="1"/>
            <a:r>
              <a:rPr lang="en-US" dirty="0">
                <a:latin typeface="+mn-lt"/>
              </a:rPr>
              <a:t>Provide opportunities for students to meet challenging State academic standards, </a:t>
            </a:r>
          </a:p>
          <a:p>
            <a:pPr lvl="1"/>
            <a:r>
              <a:rPr lang="en-US" dirty="0">
                <a:latin typeface="+mn-lt"/>
              </a:rPr>
              <a:t>Strengthen the academic program in the school; </a:t>
            </a:r>
          </a:p>
          <a:p>
            <a:pPr lvl="1"/>
            <a:r>
              <a:rPr lang="en-US" dirty="0">
                <a:latin typeface="+mn-lt"/>
              </a:rPr>
              <a:t>Address the needs of all children in the school, but particularly the needs of those at risk (i.e. Title I eligible students)</a:t>
            </a:r>
          </a:p>
          <a:p>
            <a:pPr>
              <a:buFontTx/>
              <a:buChar char="-"/>
            </a:pPr>
            <a:r>
              <a:rPr lang="en-US" dirty="0">
                <a:latin typeface="+mn-lt"/>
              </a:rPr>
              <a:t>Examples of activities</a:t>
            </a:r>
          </a:p>
          <a:p>
            <a:pPr lvl="1">
              <a:buFontTx/>
              <a:buChar char="-"/>
            </a:pPr>
            <a:r>
              <a:rPr lang="en-US" dirty="0">
                <a:latin typeface="+mn-lt"/>
              </a:rPr>
              <a:t>Counseling, school based mental health, mentoring;</a:t>
            </a:r>
          </a:p>
          <a:p>
            <a:pPr lvl="1">
              <a:buFontTx/>
              <a:buChar char="-"/>
            </a:pPr>
            <a:r>
              <a:rPr lang="en-US" dirty="0">
                <a:latin typeface="+mn-lt"/>
              </a:rPr>
              <a:t>Post-secondary and workforce preparation including career and technical education;</a:t>
            </a:r>
          </a:p>
          <a:p>
            <a:pPr lvl="1">
              <a:buFontTx/>
              <a:buChar char="-"/>
            </a:pPr>
            <a:r>
              <a:rPr lang="en-US" dirty="0">
                <a:latin typeface="+mn-lt"/>
              </a:rPr>
              <a:t>Professional Development;</a:t>
            </a:r>
          </a:p>
          <a:p>
            <a:pPr lvl="1">
              <a:buFontTx/>
              <a:buChar char="-"/>
            </a:pPr>
            <a:r>
              <a:rPr lang="en-US" dirty="0">
                <a:latin typeface="+mn-lt"/>
              </a:rPr>
              <a:t>Schoolwide tiered model (behavior and early intervention services); etc.</a:t>
            </a:r>
          </a:p>
          <a:p>
            <a:pPr lvl="1">
              <a:buFontTx/>
              <a:buChar char="-"/>
            </a:pPr>
            <a:endParaRPr lang="en-US" dirty="0"/>
          </a:p>
        </p:txBody>
      </p:sp>
      <p:sp>
        <p:nvSpPr>
          <p:cNvPr id="4" name="TextBox 3">
            <a:extLst>
              <a:ext uri="{FF2B5EF4-FFF2-40B4-BE49-F238E27FC236}">
                <a16:creationId xmlns:a16="http://schemas.microsoft.com/office/drawing/2014/main" id="{9C30CC86-489A-49B0-D587-39FAC536F3A6}"/>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1288136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normAutofit/>
          </a:bodyPr>
          <a:lstStyle/>
          <a:p>
            <a:pPr marL="292100" indent="-292100"/>
            <a:r>
              <a:rPr lang="en-US" sz="2400" dirty="0">
                <a:latin typeface="+mn-lt"/>
              </a:rPr>
              <a:t>Schoolwide plan must meet the intent and purposes of Title I, A and any other combined programs. </a:t>
            </a:r>
          </a:p>
          <a:p>
            <a:pPr marL="749300" lvl="1" indent="-292100"/>
            <a:r>
              <a:rPr lang="en-US" dirty="0">
                <a:latin typeface="+mn-lt"/>
              </a:rPr>
              <a:t>Serving students with the greatest educational need. </a:t>
            </a:r>
          </a:p>
          <a:p>
            <a:pPr marL="749300" lvl="1" indent="-292100"/>
            <a:r>
              <a:rPr lang="en-US" dirty="0">
                <a:latin typeface="+mn-lt"/>
              </a:rPr>
              <a:t>All funds must be spent in accordance with the approved schoolwide plan (which is based on your comprehensive needs assessment). </a:t>
            </a:r>
          </a:p>
          <a:p>
            <a:r>
              <a:rPr lang="en-US" sz="2400" dirty="0">
                <a:latin typeface="+mn-lt"/>
              </a:rPr>
              <a:t>Once you are a schoolwide you can remain a schoolwide school even if the poverty threshold drops. </a:t>
            </a:r>
          </a:p>
          <a:p>
            <a:r>
              <a:rPr lang="en-US" sz="2400" dirty="0">
                <a:latin typeface="+mn-lt"/>
              </a:rPr>
              <a:t>SEA can determine schoolwide status is not appropriate if noncompliance!</a:t>
            </a:r>
          </a:p>
        </p:txBody>
      </p:sp>
      <p:sp>
        <p:nvSpPr>
          <p:cNvPr id="21507" name="Rectangle 5"/>
          <p:cNvSpPr>
            <a:spLocks noGrp="1" noChangeArrowheads="1"/>
          </p:cNvSpPr>
          <p:nvPr>
            <p:ph type="title"/>
          </p:nvPr>
        </p:nvSpPr>
        <p:spPr/>
        <p:txBody>
          <a:bodyPr anchor="b"/>
          <a:lstStyle/>
          <a:p>
            <a:pPr>
              <a:defRPr/>
            </a:pPr>
            <a:r>
              <a:rPr lang="en-US" dirty="0"/>
              <a:t>Schoolwide Program Plan (cont.)</a:t>
            </a:r>
          </a:p>
        </p:txBody>
      </p:sp>
      <p:sp>
        <p:nvSpPr>
          <p:cNvPr id="5" name="Rectangle 7"/>
          <p:cNvSpPr>
            <a:spLocks noGrp="1" noChangeArrowheads="1"/>
          </p:cNvSpPr>
          <p:nvPr>
            <p:ph type="sldNum" sz="quarter" idx="4294967295"/>
          </p:nvPr>
        </p:nvSpPr>
        <p:spPr>
          <a:xfrm>
            <a:off x="0" y="0"/>
            <a:ext cx="0" cy="0"/>
          </a:xfrm>
          <a:prstGeom prst="rect">
            <a:avLst/>
          </a:prstGeom>
        </p:spPr>
        <p:txBody>
          <a:bodyPr vert="horz"/>
          <a:lstStyle>
            <a:defPPr>
              <a:defRPr lang="en-US"/>
            </a:defPPr>
            <a:lvl1pPr algn="r" rtl="0" eaLnBrk="1" fontAlgn="base" latinLnBrk="0" hangingPunct="1">
              <a:spcBef>
                <a:spcPct val="0"/>
              </a:spcBef>
              <a:spcAft>
                <a:spcPct val="0"/>
              </a:spcAft>
              <a:defRPr kumimoji="0" sz="1600" kern="1200">
                <a:solidFill>
                  <a:schemeClr val="accent1">
                    <a:shade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2"/>
              </a:solidFill>
              <a:latin typeface="+mn-lt"/>
            </a:endParaRPr>
          </a:p>
        </p:txBody>
      </p:sp>
      <p:sp>
        <p:nvSpPr>
          <p:cNvPr id="2" name="TextBox 1">
            <a:extLst>
              <a:ext uri="{FF2B5EF4-FFF2-40B4-BE49-F238E27FC236}">
                <a16:creationId xmlns:a16="http://schemas.microsoft.com/office/drawing/2014/main" id="{660A9988-E852-8789-5770-207AD9513BD8}"/>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30C8955-5DF5-439F-E606-AE509969149A}"/>
              </a:ext>
            </a:extLst>
          </p:cNvPr>
          <p:cNvSpPr>
            <a:spLocks noGrp="1"/>
          </p:cNvSpPr>
          <p:nvPr>
            <p:ph idx="1"/>
          </p:nvPr>
        </p:nvSpPr>
        <p:spPr/>
        <p:txBody>
          <a:bodyPr/>
          <a:lstStyle/>
          <a:p>
            <a:pPr marL="0" indent="0">
              <a:lnSpc>
                <a:spcPct val="90000"/>
              </a:lnSpc>
              <a:buNone/>
            </a:pPr>
            <a:r>
              <a:rPr lang="en-US" sz="2400" dirty="0"/>
              <a:t>Example:</a:t>
            </a:r>
          </a:p>
          <a:p>
            <a:r>
              <a:rPr lang="en-US" sz="2400" dirty="0"/>
              <a:t>State assessments show that students in a SW school are struggling meeting math standards in 3</a:t>
            </a:r>
            <a:r>
              <a:rPr lang="en-US" sz="2400" baseline="30000" dirty="0"/>
              <a:t>rd</a:t>
            </a:r>
            <a:r>
              <a:rPr lang="en-US" sz="2400" dirty="0"/>
              <a:t> grade</a:t>
            </a:r>
          </a:p>
          <a:p>
            <a:r>
              <a:rPr lang="en-US" sz="2400" dirty="0"/>
              <a:t>School purchases math workbooks for all 3</a:t>
            </a:r>
            <a:r>
              <a:rPr lang="en-US" sz="2400" baseline="30000" dirty="0"/>
              <a:t>rd</a:t>
            </a:r>
            <a:r>
              <a:rPr lang="en-US" sz="2400" dirty="0"/>
              <a:t> grade classes (100 students)</a:t>
            </a:r>
          </a:p>
          <a:p>
            <a:r>
              <a:rPr lang="en-US" sz="2400" dirty="0"/>
              <a:t>100/100 students are Title I students</a:t>
            </a:r>
          </a:p>
          <a:p>
            <a:r>
              <a:rPr lang="en-US" sz="2400" dirty="0"/>
              <a:t>Title I can pay for 100% of those workbooks </a:t>
            </a:r>
          </a:p>
          <a:p>
            <a:pPr lvl="1"/>
            <a:r>
              <a:rPr lang="en-US" sz="2000" dirty="0"/>
              <a:t>Assumes increasing math proficiency is in the school’s SW plan). </a:t>
            </a:r>
          </a:p>
          <a:p>
            <a:pPr lvl="1"/>
            <a:r>
              <a:rPr lang="en-US" sz="2000" dirty="0"/>
              <a:t>Assumes workbooks are reasonable in cost (i.e. purchased through district procurement system)</a:t>
            </a:r>
          </a:p>
          <a:p>
            <a:pPr marL="0" indent="0">
              <a:lnSpc>
                <a:spcPct val="90000"/>
              </a:lnSpc>
              <a:buNone/>
            </a:pPr>
            <a:endParaRPr lang="en-US" sz="1800" dirty="0"/>
          </a:p>
        </p:txBody>
      </p:sp>
      <p:sp>
        <p:nvSpPr>
          <p:cNvPr id="5" name="Title 4">
            <a:extLst>
              <a:ext uri="{FF2B5EF4-FFF2-40B4-BE49-F238E27FC236}">
                <a16:creationId xmlns:a16="http://schemas.microsoft.com/office/drawing/2014/main" id="{49293E6D-5B49-87A3-893B-F1225974DC33}"/>
              </a:ext>
            </a:extLst>
          </p:cNvPr>
          <p:cNvSpPr>
            <a:spLocks noGrp="1"/>
          </p:cNvSpPr>
          <p:nvPr>
            <p:ph type="title"/>
          </p:nvPr>
        </p:nvSpPr>
        <p:spPr/>
        <p:txBody>
          <a:bodyPr/>
          <a:lstStyle/>
          <a:p>
            <a:r>
              <a:rPr lang="en-US" dirty="0"/>
              <a:t>SW Allowability</a:t>
            </a:r>
          </a:p>
        </p:txBody>
      </p:sp>
    </p:spTree>
    <p:extLst>
      <p:ext uri="{BB962C8B-B14F-4D97-AF65-F5344CB8AC3E}">
        <p14:creationId xmlns:p14="http://schemas.microsoft.com/office/powerpoint/2010/main" val="1792391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2D91-1800-2A3E-EC32-EDDBA5D3A4C7}"/>
              </a:ext>
            </a:extLst>
          </p:cNvPr>
          <p:cNvSpPr>
            <a:spLocks noGrp="1"/>
          </p:cNvSpPr>
          <p:nvPr>
            <p:ph type="title"/>
          </p:nvPr>
        </p:nvSpPr>
        <p:spPr/>
        <p:txBody>
          <a:bodyPr/>
          <a:lstStyle/>
          <a:p>
            <a:r>
              <a:rPr lang="en-US" dirty="0">
                <a:solidFill>
                  <a:srgbClr val="002060"/>
                </a:solidFill>
              </a:rPr>
              <a:t>Rank and Serve</a:t>
            </a:r>
          </a:p>
        </p:txBody>
      </p:sp>
      <p:sp>
        <p:nvSpPr>
          <p:cNvPr id="3" name="Text Placeholder 2">
            <a:extLst>
              <a:ext uri="{FF2B5EF4-FFF2-40B4-BE49-F238E27FC236}">
                <a16:creationId xmlns:a16="http://schemas.microsoft.com/office/drawing/2014/main" id="{65C1625F-9768-0986-F3C3-398C074B669A}"/>
              </a:ext>
            </a:extLst>
          </p:cNvPr>
          <p:cNvSpPr>
            <a:spLocks noGrp="1"/>
          </p:cNvSpPr>
          <p:nvPr>
            <p:ph type="body" idx="1"/>
          </p:nvPr>
        </p:nvSpPr>
        <p:spPr/>
        <p:txBody>
          <a:bodyPr>
            <a:normAutofit/>
          </a:bodyPr>
          <a:lstStyle/>
          <a:p>
            <a:r>
              <a:rPr lang="en-US" sz="2400" b="1" cap="none" dirty="0">
                <a:solidFill>
                  <a:srgbClr val="002060"/>
                </a:solidFill>
              </a:rPr>
              <a:t>Within District Allocations</a:t>
            </a:r>
          </a:p>
          <a:p>
            <a:r>
              <a:rPr lang="en-US" sz="2400" b="1" cap="none" dirty="0">
                <a:solidFill>
                  <a:srgbClr val="002060"/>
                </a:solidFill>
              </a:rPr>
              <a:t>February 2022: </a:t>
            </a:r>
            <a:r>
              <a:rPr lang="en-US" sz="2400" cap="none" dirty="0">
                <a:solidFill>
                  <a:schemeClr val="tx1">
                    <a:lumMod val="85000"/>
                    <a:lumOff val="15000"/>
                  </a:schemeClr>
                </a:solidFill>
                <a:hlinkClick r:id="rId2"/>
              </a:rPr>
              <a:t>https://oese.ed.gov/files/2022/02/Within-district-allocations-FINAL.pdf</a:t>
            </a:r>
            <a:r>
              <a:rPr lang="en-US" sz="2400" cap="none" dirty="0">
                <a:solidFill>
                  <a:schemeClr val="tx1">
                    <a:lumMod val="85000"/>
                    <a:lumOff val="15000"/>
                  </a:schemeClr>
                </a:solidFill>
              </a:rPr>
              <a:t> </a:t>
            </a:r>
          </a:p>
          <a:p>
            <a:endParaRPr lang="en-US" dirty="0"/>
          </a:p>
        </p:txBody>
      </p:sp>
      <p:sp>
        <p:nvSpPr>
          <p:cNvPr id="5" name="TextBox 4">
            <a:extLst>
              <a:ext uri="{FF2B5EF4-FFF2-40B4-BE49-F238E27FC236}">
                <a16:creationId xmlns:a16="http://schemas.microsoft.com/office/drawing/2014/main" id="{B445626A-4713-ADC1-CB60-94FC5E1F1890}"/>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1124635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3"/>
          <p:cNvSpPr>
            <a:spLocks noGrp="1"/>
          </p:cNvSpPr>
          <p:nvPr>
            <p:ph idx="1"/>
          </p:nvPr>
        </p:nvSpPr>
        <p:spPr/>
        <p:txBody>
          <a:bodyPr>
            <a:normAutofit lnSpcReduction="10000"/>
          </a:bodyPr>
          <a:lstStyle/>
          <a:p>
            <a:pPr eaLnBrk="1" hangingPunct="1"/>
            <a:r>
              <a:rPr lang="en-US" sz="2800" dirty="0"/>
              <a:t>Percentage of children from low-income families who reside in area . . . </a:t>
            </a:r>
          </a:p>
          <a:p>
            <a:pPr eaLnBrk="1" hangingPunct="1">
              <a:buFont typeface="Georgia" pitchFamily="18" charset="0"/>
              <a:buNone/>
            </a:pPr>
            <a:r>
              <a:rPr lang="en-US" sz="2800" dirty="0"/>
              <a:t>AT LEAST AS HIGH AS .  .  .  </a:t>
            </a:r>
          </a:p>
          <a:p>
            <a:pPr eaLnBrk="1" hangingPunct="1"/>
            <a:r>
              <a:rPr lang="en-US" sz="2800" dirty="0"/>
              <a:t>Percentage of children from low-income families in LEA</a:t>
            </a:r>
          </a:p>
          <a:p>
            <a:pPr marL="0" indent="0">
              <a:buNone/>
            </a:pPr>
            <a:endParaRPr lang="en-US" sz="2800" dirty="0"/>
          </a:p>
          <a:p>
            <a:pPr marL="0" indent="0">
              <a:buNone/>
            </a:pPr>
            <a:r>
              <a:rPr lang="en-US" sz="2800" u="sng" dirty="0"/>
              <a:t>35% Rule</a:t>
            </a:r>
            <a:r>
              <a:rPr lang="en-US" sz="2800" dirty="0"/>
              <a:t> – can always lower to 35%</a:t>
            </a:r>
          </a:p>
          <a:p>
            <a:pPr>
              <a:buFontTx/>
              <a:buChar char="-"/>
            </a:pPr>
            <a:r>
              <a:rPr lang="en-US" sz="2800" dirty="0"/>
              <a:t>Use residency or enrollment</a:t>
            </a:r>
          </a:p>
          <a:p>
            <a:pPr lvl="1">
              <a:buFontTx/>
              <a:buChar char="-"/>
            </a:pPr>
            <a:r>
              <a:rPr lang="en-US" sz="2600" dirty="0"/>
              <a:t>Enrollment historically used by districtwide schools, magnets, charters, etc.</a:t>
            </a:r>
          </a:p>
        </p:txBody>
      </p:sp>
      <p:sp>
        <p:nvSpPr>
          <p:cNvPr id="46085" name="Rectangle 2"/>
          <p:cNvSpPr>
            <a:spLocks noGrp="1"/>
          </p:cNvSpPr>
          <p:nvPr>
            <p:ph type="title"/>
          </p:nvPr>
        </p:nvSpPr>
        <p:spPr/>
        <p:txBody>
          <a:bodyPr>
            <a:normAutofit fontScale="90000"/>
          </a:bodyPr>
          <a:lstStyle/>
          <a:p>
            <a:r>
              <a:rPr lang="en-US" dirty="0"/>
              <a:t>Eligible School Attendance Areas Sec. 1113	</a:t>
            </a:r>
          </a:p>
        </p:txBody>
      </p:sp>
      <p:sp>
        <p:nvSpPr>
          <p:cNvPr id="5" name="TextBox 4">
            <a:extLst>
              <a:ext uri="{FF2B5EF4-FFF2-40B4-BE49-F238E27FC236}">
                <a16:creationId xmlns:a16="http://schemas.microsoft.com/office/drawing/2014/main" id="{C7809E81-19D9-81A3-DD22-BE8E52BB6409}"/>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219093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3"/>
          <p:cNvSpPr>
            <a:spLocks noGrp="1"/>
          </p:cNvSpPr>
          <p:nvPr>
            <p:ph idx="1"/>
          </p:nvPr>
        </p:nvSpPr>
        <p:spPr/>
        <p:txBody>
          <a:bodyPr>
            <a:noAutofit/>
          </a:bodyPr>
          <a:lstStyle/>
          <a:p>
            <a:pPr marL="609600" indent="-609600">
              <a:lnSpc>
                <a:spcPct val="80000"/>
              </a:lnSpc>
              <a:buFont typeface="Wingdings" pitchFamily="2" charset="2"/>
              <a:buAutoNum type="arabicPeriod"/>
            </a:pPr>
            <a:r>
              <a:rPr lang="en-US" dirty="0"/>
              <a:t>Census data</a:t>
            </a:r>
          </a:p>
          <a:p>
            <a:pPr marL="609600" indent="-609600">
              <a:lnSpc>
                <a:spcPct val="80000"/>
              </a:lnSpc>
              <a:buFont typeface="Wingdings" pitchFamily="2" charset="2"/>
              <a:buAutoNum type="arabicPeriod"/>
            </a:pPr>
            <a:r>
              <a:rPr lang="en-US" dirty="0"/>
              <a:t>Free or reduced price lunch</a:t>
            </a:r>
          </a:p>
          <a:p>
            <a:pPr marL="609600" indent="-609600">
              <a:lnSpc>
                <a:spcPct val="80000"/>
              </a:lnSpc>
              <a:buFont typeface="Wingdings" pitchFamily="2" charset="2"/>
              <a:buAutoNum type="arabicPeriod"/>
            </a:pPr>
            <a:r>
              <a:rPr lang="en-US" dirty="0"/>
              <a:t>TANF</a:t>
            </a:r>
          </a:p>
          <a:p>
            <a:pPr marL="609600" indent="-609600">
              <a:lnSpc>
                <a:spcPct val="80000"/>
              </a:lnSpc>
              <a:buFont typeface="Wingdings" pitchFamily="2" charset="2"/>
              <a:buAutoNum type="arabicPeriod"/>
            </a:pPr>
            <a:r>
              <a:rPr lang="en-US" dirty="0"/>
              <a:t>Medicaid eligibility</a:t>
            </a:r>
          </a:p>
          <a:p>
            <a:pPr marL="609600" indent="-609600">
              <a:lnSpc>
                <a:spcPct val="80000"/>
              </a:lnSpc>
              <a:buFont typeface="Wingdings" pitchFamily="2" charset="2"/>
              <a:buAutoNum type="arabicPeriod"/>
            </a:pPr>
            <a:r>
              <a:rPr lang="en-US" dirty="0"/>
              <a:t>Composite of above</a:t>
            </a:r>
          </a:p>
          <a:p>
            <a:pPr marL="609600" indent="-609600">
              <a:lnSpc>
                <a:spcPct val="80000"/>
              </a:lnSpc>
              <a:buNone/>
            </a:pPr>
            <a:endParaRPr lang="en-US" sz="400" dirty="0">
              <a:solidFill>
                <a:srgbClr val="002060"/>
              </a:solidFill>
            </a:endParaRPr>
          </a:p>
          <a:p>
            <a:pPr marL="609600" indent="-609600">
              <a:lnSpc>
                <a:spcPct val="80000"/>
              </a:lnSpc>
              <a:buNone/>
            </a:pPr>
            <a:r>
              <a:rPr lang="en-US" dirty="0"/>
              <a:t>Same measure for:</a:t>
            </a:r>
          </a:p>
          <a:p>
            <a:pPr marL="742950" lvl="1" indent="-285750">
              <a:lnSpc>
                <a:spcPct val="80000"/>
              </a:lnSpc>
            </a:pPr>
            <a:r>
              <a:rPr lang="en-US" dirty="0"/>
              <a:t>ID eligible areas, Ranking areas, Determining allocations for school</a:t>
            </a:r>
          </a:p>
          <a:p>
            <a:pPr marL="0" indent="0">
              <a:lnSpc>
                <a:spcPct val="80000"/>
              </a:lnSpc>
              <a:buNone/>
            </a:pPr>
            <a:endParaRPr lang="en-US" sz="100" dirty="0"/>
          </a:p>
          <a:p>
            <a:pPr marL="0" indent="0">
              <a:lnSpc>
                <a:spcPct val="80000"/>
              </a:lnSpc>
              <a:buNone/>
            </a:pPr>
            <a:r>
              <a:rPr lang="en-US" dirty="0"/>
              <a:t>Secondary Schools may use feeder pattern with majority of secondary schools approval.</a:t>
            </a:r>
          </a:p>
        </p:txBody>
      </p:sp>
      <p:sp>
        <p:nvSpPr>
          <p:cNvPr id="48133" name="Rectangle 2"/>
          <p:cNvSpPr>
            <a:spLocks noGrp="1"/>
          </p:cNvSpPr>
          <p:nvPr>
            <p:ph type="title"/>
          </p:nvPr>
        </p:nvSpPr>
        <p:spPr/>
        <p:txBody>
          <a:bodyPr>
            <a:normAutofit/>
          </a:bodyPr>
          <a:lstStyle/>
          <a:p>
            <a:r>
              <a:rPr lang="en-US" sz="4000" dirty="0"/>
              <a:t>5 Poverty Measures Sec. 1113(a)(5)</a:t>
            </a:r>
          </a:p>
        </p:txBody>
      </p:sp>
      <p:sp>
        <p:nvSpPr>
          <p:cNvPr id="3" name="TextBox 2">
            <a:extLst>
              <a:ext uri="{FF2B5EF4-FFF2-40B4-BE49-F238E27FC236}">
                <a16:creationId xmlns:a16="http://schemas.microsoft.com/office/drawing/2014/main" id="{A822FFEE-CB2C-E87D-24C7-04D7345D23D4}"/>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187764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3"/>
          <p:cNvSpPr>
            <a:spLocks noGrp="1"/>
          </p:cNvSpPr>
          <p:nvPr>
            <p:ph idx="1"/>
          </p:nvPr>
        </p:nvSpPr>
        <p:spPr>
          <a:xfrm>
            <a:off x="965770" y="2332234"/>
            <a:ext cx="10388029" cy="4068566"/>
          </a:xfrm>
        </p:spPr>
        <p:txBody>
          <a:bodyPr>
            <a:normAutofit fontScale="85000" lnSpcReduction="20000"/>
          </a:bodyPr>
          <a:lstStyle/>
          <a:p>
            <a:pPr eaLnBrk="1" hangingPunct="1">
              <a:lnSpc>
                <a:spcPct val="90000"/>
              </a:lnSpc>
            </a:pPr>
            <a:r>
              <a:rPr lang="en-US" sz="3800" u="sng" dirty="0"/>
              <a:t>Must Rank First and Serve</a:t>
            </a:r>
          </a:p>
          <a:p>
            <a:pPr lvl="1">
              <a:lnSpc>
                <a:spcPct val="90000"/>
              </a:lnSpc>
            </a:pPr>
            <a:r>
              <a:rPr lang="en-US" sz="2900" dirty="0"/>
              <a:t>Exceeding 75% poverty </a:t>
            </a:r>
          </a:p>
          <a:p>
            <a:pPr lvl="2">
              <a:lnSpc>
                <a:spcPct val="90000"/>
              </a:lnSpc>
            </a:pPr>
            <a:r>
              <a:rPr lang="en-US" sz="2600" dirty="0"/>
              <a:t>Strictly by poverty</a:t>
            </a:r>
          </a:p>
          <a:p>
            <a:pPr lvl="2">
              <a:lnSpc>
                <a:spcPct val="90000"/>
              </a:lnSpc>
            </a:pPr>
            <a:r>
              <a:rPr lang="en-US" sz="2600" dirty="0"/>
              <a:t>Without regard to grade span</a:t>
            </a:r>
          </a:p>
          <a:p>
            <a:pPr lvl="2">
              <a:lnSpc>
                <a:spcPct val="90000"/>
              </a:lnSpc>
            </a:pPr>
            <a:r>
              <a:rPr lang="en-US" sz="2600" dirty="0">
                <a:solidFill>
                  <a:srgbClr val="C00000"/>
                </a:solidFill>
              </a:rPr>
              <a:t>(NEW) </a:t>
            </a:r>
            <a:r>
              <a:rPr lang="en-US" sz="2600" dirty="0"/>
              <a:t>May include high schools 50% or above poverty.</a:t>
            </a:r>
          </a:p>
          <a:p>
            <a:pPr marL="987552" lvl="2" indent="0">
              <a:buNone/>
            </a:pPr>
            <a:endParaRPr lang="en-US" sz="2600" dirty="0"/>
          </a:p>
          <a:p>
            <a:pPr eaLnBrk="1" hangingPunct="1">
              <a:lnSpc>
                <a:spcPct val="90000"/>
              </a:lnSpc>
            </a:pPr>
            <a:r>
              <a:rPr lang="en-US" sz="3800" u="sng" dirty="0"/>
              <a:t>Then Rank and Serve</a:t>
            </a:r>
          </a:p>
          <a:p>
            <a:pPr lvl="1">
              <a:lnSpc>
                <a:spcPct val="90000"/>
              </a:lnSpc>
            </a:pPr>
            <a:r>
              <a:rPr lang="en-US" sz="2900" dirty="0"/>
              <a:t>At or below 75% poverty</a:t>
            </a:r>
          </a:p>
          <a:p>
            <a:pPr lvl="2">
              <a:lnSpc>
                <a:spcPct val="90000"/>
              </a:lnSpc>
            </a:pPr>
            <a:r>
              <a:rPr lang="en-US" sz="2600" dirty="0"/>
              <a:t>May rank by grade span</a:t>
            </a:r>
          </a:p>
          <a:p>
            <a:pPr eaLnBrk="1" hangingPunct="1">
              <a:lnSpc>
                <a:spcPct val="90000"/>
              </a:lnSpc>
              <a:buFont typeface="Georgia" pitchFamily="18" charset="0"/>
              <a:buNone/>
            </a:pPr>
            <a:endParaRPr lang="en-US" sz="2800" i="1" dirty="0"/>
          </a:p>
          <a:p>
            <a:pPr eaLnBrk="1" hangingPunct="1">
              <a:lnSpc>
                <a:spcPct val="90000"/>
              </a:lnSpc>
              <a:buFont typeface="Georgia" pitchFamily="18" charset="0"/>
              <a:buNone/>
            </a:pPr>
            <a:r>
              <a:rPr lang="en-US" sz="2800" i="1" dirty="0"/>
              <a:t>Serve strictly in order of rank!</a:t>
            </a:r>
            <a:endParaRPr lang="en-US" i="1" dirty="0"/>
          </a:p>
        </p:txBody>
      </p:sp>
      <p:sp>
        <p:nvSpPr>
          <p:cNvPr id="49157" name="Rectangle 2"/>
          <p:cNvSpPr>
            <a:spLocks noGrp="1"/>
          </p:cNvSpPr>
          <p:nvPr>
            <p:ph type="title"/>
          </p:nvPr>
        </p:nvSpPr>
        <p:spPr/>
        <p:txBody>
          <a:bodyPr>
            <a:normAutofit/>
          </a:bodyPr>
          <a:lstStyle/>
          <a:p>
            <a:r>
              <a:rPr lang="en-US" sz="4000" dirty="0"/>
              <a:t>Ranking and Serving Sec. 1113(a)(3)</a:t>
            </a:r>
          </a:p>
        </p:txBody>
      </p:sp>
      <p:sp>
        <p:nvSpPr>
          <p:cNvPr id="3" name="TextBox 2">
            <a:extLst>
              <a:ext uri="{FF2B5EF4-FFF2-40B4-BE49-F238E27FC236}">
                <a16:creationId xmlns:a16="http://schemas.microsoft.com/office/drawing/2014/main" id="{54883231-2CBE-B296-D5D7-F1BDFE6B243A}"/>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1527385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half" idx="2"/>
          </p:nvPr>
        </p:nvSpPr>
        <p:spPr>
          <a:xfrm>
            <a:off x="568223" y="2008779"/>
            <a:ext cx="4630501" cy="526105"/>
          </a:xfrm>
        </p:spPr>
        <p:txBody>
          <a:bodyPr>
            <a:normAutofit/>
          </a:bodyPr>
          <a:lstStyle/>
          <a:p>
            <a:pPr marL="0" indent="0" algn="ctr">
              <a:buNone/>
            </a:pPr>
            <a:r>
              <a:rPr lang="en-US" sz="2200" dirty="0"/>
              <a:t>Standard Ranking by Grade Span</a:t>
            </a:r>
          </a:p>
        </p:txBody>
      </p:sp>
      <p:sp>
        <p:nvSpPr>
          <p:cNvPr id="8" name="Text Placeholder 7"/>
          <p:cNvSpPr>
            <a:spLocks noGrp="1"/>
          </p:cNvSpPr>
          <p:nvPr>
            <p:ph sz="quarter" idx="4"/>
          </p:nvPr>
        </p:nvSpPr>
        <p:spPr>
          <a:xfrm>
            <a:off x="5817458" y="2008778"/>
            <a:ext cx="5994397" cy="526105"/>
          </a:xfrm>
        </p:spPr>
        <p:txBody>
          <a:bodyPr>
            <a:normAutofit/>
          </a:bodyPr>
          <a:lstStyle/>
          <a:p>
            <a:pPr marL="0" indent="0" algn="ctr">
              <a:buNone/>
            </a:pPr>
            <a:r>
              <a:rPr lang="en-US" sz="2000" dirty="0"/>
              <a:t>ESSA Ranking by Grade Span (w/50% high school)</a:t>
            </a:r>
          </a:p>
        </p:txBody>
      </p:sp>
      <p:sp>
        <p:nvSpPr>
          <p:cNvPr id="44034" name="Title 1"/>
          <p:cNvSpPr>
            <a:spLocks noGrp="1"/>
          </p:cNvSpPr>
          <p:nvPr>
            <p:ph type="title"/>
          </p:nvPr>
        </p:nvSpPr>
        <p:spPr/>
        <p:txBody>
          <a:bodyPr>
            <a:normAutofit/>
          </a:bodyPr>
          <a:lstStyle/>
          <a:p>
            <a:pPr algn="ctr" eaLnBrk="1" hangingPunct="1"/>
            <a:r>
              <a:rPr lang="en-US" dirty="0"/>
              <a:t>Ranking Changes (Grade Span)</a:t>
            </a:r>
            <a:endParaRPr lang="en-US" dirty="0">
              <a:solidFill>
                <a:schemeClr val="tx2"/>
              </a:solidFill>
            </a:endParaRPr>
          </a:p>
        </p:txBody>
      </p:sp>
      <p:sp>
        <p:nvSpPr>
          <p:cNvPr id="3" name="Footer Placeholder 2">
            <a:extLst>
              <a:ext uri="{FF2B5EF4-FFF2-40B4-BE49-F238E27FC236}">
                <a16:creationId xmlns:a16="http://schemas.microsoft.com/office/drawing/2014/main" id="{75242EB3-14C0-4972-AEA1-32061B10C272}"/>
              </a:ext>
            </a:extLst>
          </p:cNvPr>
          <p:cNvSpPr>
            <a:spLocks noGrp="1"/>
          </p:cNvSpPr>
          <p:nvPr>
            <p:ph type="ftr" sz="quarter" idx="4294967295"/>
          </p:nvPr>
        </p:nvSpPr>
        <p:spPr>
          <a:xfrm>
            <a:off x="0" y="0"/>
            <a:ext cx="0" cy="0"/>
          </a:xfrm>
        </p:spPr>
        <p:txBody>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749192043"/>
              </p:ext>
            </p:extLst>
          </p:nvPr>
        </p:nvGraphicFramePr>
        <p:xfrm>
          <a:off x="568223" y="2453993"/>
          <a:ext cx="4777481" cy="4079936"/>
        </p:xfrm>
        <a:graphic>
          <a:graphicData uri="http://schemas.openxmlformats.org/drawingml/2006/table">
            <a:tbl>
              <a:tblPr firstRow="1" bandRow="1">
                <a:tableStyleId>{00A15C55-8517-42AA-B614-E9B94910E393}</a:tableStyleId>
              </a:tblPr>
              <a:tblGrid>
                <a:gridCol w="2599359">
                  <a:extLst>
                    <a:ext uri="{9D8B030D-6E8A-4147-A177-3AD203B41FA5}">
                      <a16:colId xmlns:a16="http://schemas.microsoft.com/office/drawing/2014/main" val="20000"/>
                    </a:ext>
                  </a:extLst>
                </a:gridCol>
                <a:gridCol w="1006867">
                  <a:extLst>
                    <a:ext uri="{9D8B030D-6E8A-4147-A177-3AD203B41FA5}">
                      <a16:colId xmlns:a16="http://schemas.microsoft.com/office/drawing/2014/main" val="20001"/>
                    </a:ext>
                  </a:extLst>
                </a:gridCol>
                <a:gridCol w="1171255">
                  <a:extLst>
                    <a:ext uri="{9D8B030D-6E8A-4147-A177-3AD203B41FA5}">
                      <a16:colId xmlns:a16="http://schemas.microsoft.com/office/drawing/2014/main" val="20002"/>
                    </a:ext>
                  </a:extLst>
                </a:gridCol>
              </a:tblGrid>
              <a:tr h="553177">
                <a:tc>
                  <a:txBody>
                    <a:bodyPr/>
                    <a:lstStyle/>
                    <a:p>
                      <a:r>
                        <a:rPr lang="en-US" dirty="0">
                          <a:solidFill>
                            <a:schemeClr val="tx1"/>
                          </a:solidFill>
                        </a:rPr>
                        <a:t>School</a:t>
                      </a:r>
                    </a:p>
                  </a:txBody>
                  <a:tcPr/>
                </a:tc>
                <a:tc>
                  <a:txBody>
                    <a:bodyPr/>
                    <a:lstStyle/>
                    <a:p>
                      <a:r>
                        <a:rPr lang="en-US" dirty="0">
                          <a:solidFill>
                            <a:schemeClr val="tx1"/>
                          </a:solidFill>
                        </a:rPr>
                        <a:t>Poverty Rate</a:t>
                      </a:r>
                    </a:p>
                  </a:txBody>
                  <a:tcPr/>
                </a:tc>
                <a:tc>
                  <a:txBody>
                    <a:bodyPr/>
                    <a:lstStyle/>
                    <a:p>
                      <a:r>
                        <a:rPr lang="en-US" dirty="0">
                          <a:solidFill>
                            <a:schemeClr val="tx1"/>
                          </a:solidFill>
                        </a:rPr>
                        <a:t> # Poverty Students</a:t>
                      </a:r>
                    </a:p>
                  </a:txBody>
                  <a:tcPr/>
                </a:tc>
                <a:extLst>
                  <a:ext uri="{0D108BD9-81ED-4DB2-BD59-A6C34878D82A}">
                    <a16:rowId xmlns:a16="http://schemas.microsoft.com/office/drawing/2014/main" val="10000"/>
                  </a:ext>
                </a:extLst>
              </a:tr>
              <a:tr h="392139">
                <a:tc>
                  <a:txBody>
                    <a:bodyPr/>
                    <a:lstStyle/>
                    <a:p>
                      <a:r>
                        <a:rPr lang="en-US" dirty="0">
                          <a:solidFill>
                            <a:schemeClr val="tx1"/>
                          </a:solidFill>
                        </a:rPr>
                        <a:t>Albemarle ES</a:t>
                      </a:r>
                    </a:p>
                  </a:txBody>
                  <a:tcPr/>
                </a:tc>
                <a:tc>
                  <a:txBody>
                    <a:bodyPr/>
                    <a:lstStyle/>
                    <a:p>
                      <a:pPr algn="r"/>
                      <a:r>
                        <a:rPr lang="en-US" dirty="0">
                          <a:solidFill>
                            <a:schemeClr val="tx1"/>
                          </a:solidFill>
                        </a:rPr>
                        <a:t>92%</a:t>
                      </a:r>
                    </a:p>
                  </a:txBody>
                  <a:tcPr/>
                </a:tc>
                <a:tc>
                  <a:txBody>
                    <a:bodyPr/>
                    <a:lstStyle/>
                    <a:p>
                      <a:pPr algn="r"/>
                      <a:r>
                        <a:rPr lang="en-US" dirty="0">
                          <a:solidFill>
                            <a:schemeClr val="tx1"/>
                          </a:solidFill>
                        </a:rPr>
                        <a:t>82</a:t>
                      </a:r>
                    </a:p>
                  </a:txBody>
                  <a:tcPr/>
                </a:tc>
                <a:extLst>
                  <a:ext uri="{0D108BD9-81ED-4DB2-BD59-A6C34878D82A}">
                    <a16:rowId xmlns:a16="http://schemas.microsoft.com/office/drawing/2014/main" val="10001"/>
                  </a:ext>
                </a:extLst>
              </a:tr>
              <a:tr h="392139">
                <a:tc>
                  <a:txBody>
                    <a:bodyPr/>
                    <a:lstStyle/>
                    <a:p>
                      <a:r>
                        <a:rPr lang="en-US" dirty="0">
                          <a:solidFill>
                            <a:schemeClr val="tx1"/>
                          </a:solidFill>
                        </a:rPr>
                        <a:t>Lincoln Middle School</a:t>
                      </a:r>
                    </a:p>
                  </a:txBody>
                  <a:tcPr/>
                </a:tc>
                <a:tc>
                  <a:txBody>
                    <a:bodyPr/>
                    <a:lstStyle/>
                    <a:p>
                      <a:pPr algn="r"/>
                      <a:r>
                        <a:rPr lang="en-US" dirty="0">
                          <a:solidFill>
                            <a:schemeClr val="tx1"/>
                          </a:solidFill>
                        </a:rPr>
                        <a:t>87%</a:t>
                      </a:r>
                    </a:p>
                  </a:txBody>
                  <a:tcPr/>
                </a:tc>
                <a:tc>
                  <a:txBody>
                    <a:bodyPr/>
                    <a:lstStyle/>
                    <a:p>
                      <a:pPr algn="r"/>
                      <a:r>
                        <a:rPr lang="en-US" dirty="0">
                          <a:solidFill>
                            <a:schemeClr val="tx1"/>
                          </a:solidFill>
                        </a:rPr>
                        <a:t>90</a:t>
                      </a:r>
                    </a:p>
                  </a:txBody>
                  <a:tcPr/>
                </a:tc>
                <a:extLst>
                  <a:ext uri="{0D108BD9-81ED-4DB2-BD59-A6C34878D82A}">
                    <a16:rowId xmlns:a16="http://schemas.microsoft.com/office/drawing/2014/main" val="10002"/>
                  </a:ext>
                </a:extLst>
              </a:tr>
              <a:tr h="3921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Roosevelt ES</a:t>
                      </a:r>
                    </a:p>
                  </a:txBody>
                  <a:tcPr/>
                </a:tc>
                <a:tc>
                  <a:txBody>
                    <a:bodyPr/>
                    <a:lstStyle/>
                    <a:p>
                      <a:pPr algn="r"/>
                      <a:r>
                        <a:rPr lang="en-US" dirty="0">
                          <a:solidFill>
                            <a:schemeClr val="tx1"/>
                          </a:solidFill>
                        </a:rPr>
                        <a:t>79%</a:t>
                      </a:r>
                    </a:p>
                  </a:txBody>
                  <a:tcPr/>
                </a:tc>
                <a:tc>
                  <a:txBody>
                    <a:bodyPr/>
                    <a:lstStyle/>
                    <a:p>
                      <a:pPr algn="r"/>
                      <a:r>
                        <a:rPr lang="en-US" dirty="0">
                          <a:solidFill>
                            <a:schemeClr val="tx1"/>
                          </a:solidFill>
                        </a:rPr>
                        <a:t>40</a:t>
                      </a:r>
                    </a:p>
                  </a:txBody>
                  <a:tcPr/>
                </a:tc>
                <a:extLst>
                  <a:ext uri="{0D108BD9-81ED-4DB2-BD59-A6C34878D82A}">
                    <a16:rowId xmlns:a16="http://schemas.microsoft.com/office/drawing/2014/main" val="10003"/>
                  </a:ext>
                </a:extLst>
              </a:tr>
              <a:tr h="316101">
                <a:tc>
                  <a:txBody>
                    <a:bodyPr/>
                    <a:lstStyle/>
                    <a:p>
                      <a:r>
                        <a:rPr lang="en-US" dirty="0">
                          <a:solidFill>
                            <a:schemeClr val="tx1"/>
                          </a:solidFill>
                        </a:rPr>
                        <a:t>Scott ES</a:t>
                      </a:r>
                    </a:p>
                  </a:txBody>
                  <a:tcPr/>
                </a:tc>
                <a:tc>
                  <a:txBody>
                    <a:bodyPr/>
                    <a:lstStyle/>
                    <a:p>
                      <a:pPr algn="r"/>
                      <a:r>
                        <a:rPr lang="en-US" dirty="0">
                          <a:solidFill>
                            <a:schemeClr val="tx1"/>
                          </a:solidFill>
                        </a:rPr>
                        <a:t>74%</a:t>
                      </a:r>
                    </a:p>
                  </a:txBody>
                  <a:tcPr/>
                </a:tc>
                <a:tc>
                  <a:txBody>
                    <a:bodyPr/>
                    <a:lstStyle/>
                    <a:p>
                      <a:pPr algn="r"/>
                      <a:r>
                        <a:rPr lang="en-US" dirty="0">
                          <a:solidFill>
                            <a:schemeClr val="tx1"/>
                          </a:solidFill>
                        </a:rPr>
                        <a:t>56</a:t>
                      </a:r>
                    </a:p>
                  </a:txBody>
                  <a:tcPr/>
                </a:tc>
                <a:extLst>
                  <a:ext uri="{0D108BD9-81ED-4DB2-BD59-A6C34878D82A}">
                    <a16:rowId xmlns:a16="http://schemas.microsoft.com/office/drawing/2014/main" val="10004"/>
                  </a:ext>
                </a:extLst>
              </a:tr>
              <a:tr h="316101">
                <a:tc>
                  <a:txBody>
                    <a:bodyPr/>
                    <a:lstStyle/>
                    <a:p>
                      <a:r>
                        <a:rPr lang="en-US" dirty="0">
                          <a:solidFill>
                            <a:schemeClr val="tx1"/>
                          </a:solidFill>
                        </a:rPr>
                        <a:t>Brown Charter</a:t>
                      </a:r>
                      <a:r>
                        <a:rPr lang="en-US" baseline="0" dirty="0">
                          <a:solidFill>
                            <a:schemeClr val="tx1"/>
                          </a:solidFill>
                        </a:rPr>
                        <a:t> </a:t>
                      </a:r>
                      <a:r>
                        <a:rPr lang="en-US" dirty="0">
                          <a:solidFill>
                            <a:schemeClr val="tx1"/>
                          </a:solidFill>
                        </a:rPr>
                        <a:t>ES</a:t>
                      </a:r>
                    </a:p>
                  </a:txBody>
                  <a:tcPr/>
                </a:tc>
                <a:tc>
                  <a:txBody>
                    <a:bodyPr/>
                    <a:lstStyle/>
                    <a:p>
                      <a:pPr algn="r"/>
                      <a:r>
                        <a:rPr lang="en-US" dirty="0">
                          <a:solidFill>
                            <a:schemeClr val="tx1"/>
                          </a:solidFill>
                        </a:rPr>
                        <a:t>59%</a:t>
                      </a:r>
                    </a:p>
                  </a:txBody>
                  <a:tcPr/>
                </a:tc>
                <a:tc>
                  <a:txBody>
                    <a:bodyPr/>
                    <a:lstStyle/>
                    <a:p>
                      <a:pPr algn="r"/>
                      <a:r>
                        <a:rPr lang="en-US" dirty="0">
                          <a:solidFill>
                            <a:schemeClr val="tx1"/>
                          </a:solidFill>
                        </a:rPr>
                        <a:t>119</a:t>
                      </a:r>
                    </a:p>
                  </a:txBody>
                  <a:tcPr/>
                </a:tc>
                <a:extLst>
                  <a:ext uri="{0D108BD9-81ED-4DB2-BD59-A6C34878D82A}">
                    <a16:rowId xmlns:a16="http://schemas.microsoft.com/office/drawing/2014/main" val="10005"/>
                  </a:ext>
                </a:extLst>
              </a:tr>
              <a:tr h="316101">
                <a:tc>
                  <a:txBody>
                    <a:bodyPr/>
                    <a:lstStyle/>
                    <a:p>
                      <a:r>
                        <a:rPr lang="en-US" dirty="0">
                          <a:solidFill>
                            <a:schemeClr val="tx1"/>
                          </a:solidFill>
                        </a:rPr>
                        <a:t>Key Middle School</a:t>
                      </a:r>
                    </a:p>
                  </a:txBody>
                  <a:tcPr/>
                </a:tc>
                <a:tc>
                  <a:txBody>
                    <a:bodyPr/>
                    <a:lstStyle/>
                    <a:p>
                      <a:pPr algn="r"/>
                      <a:r>
                        <a:rPr lang="en-US" dirty="0">
                          <a:solidFill>
                            <a:schemeClr val="tx1"/>
                          </a:solidFill>
                        </a:rPr>
                        <a:t>58%</a:t>
                      </a:r>
                    </a:p>
                  </a:txBody>
                  <a:tcPr/>
                </a:tc>
                <a:tc>
                  <a:txBody>
                    <a:bodyPr/>
                    <a:lstStyle/>
                    <a:p>
                      <a:pPr algn="r"/>
                      <a:r>
                        <a:rPr lang="en-US" dirty="0">
                          <a:solidFill>
                            <a:schemeClr val="tx1"/>
                          </a:solidFill>
                        </a:rPr>
                        <a:t>47</a:t>
                      </a:r>
                    </a:p>
                  </a:txBody>
                  <a:tcPr/>
                </a:tc>
                <a:extLst>
                  <a:ext uri="{0D108BD9-81ED-4DB2-BD59-A6C34878D82A}">
                    <a16:rowId xmlns:a16="http://schemas.microsoft.com/office/drawing/2014/main" val="10007"/>
                  </a:ext>
                </a:extLst>
              </a:tr>
              <a:tr h="434639">
                <a:tc>
                  <a:txBody>
                    <a:bodyPr/>
                    <a:lstStyle/>
                    <a:p>
                      <a:r>
                        <a:rPr lang="en-US" dirty="0">
                          <a:solidFill>
                            <a:schemeClr val="tx1"/>
                          </a:solidFill>
                        </a:rPr>
                        <a:t>Washington High School</a:t>
                      </a:r>
                    </a:p>
                  </a:txBody>
                  <a:tcPr/>
                </a:tc>
                <a:tc>
                  <a:txBody>
                    <a:bodyPr/>
                    <a:lstStyle/>
                    <a:p>
                      <a:pPr algn="r"/>
                      <a:r>
                        <a:rPr lang="en-US" dirty="0">
                          <a:solidFill>
                            <a:schemeClr val="tx1"/>
                          </a:solidFill>
                        </a:rPr>
                        <a:t>70%</a:t>
                      </a:r>
                    </a:p>
                  </a:txBody>
                  <a:tcPr/>
                </a:tc>
                <a:tc>
                  <a:txBody>
                    <a:bodyPr/>
                    <a:lstStyle/>
                    <a:p>
                      <a:pPr algn="r"/>
                      <a:r>
                        <a:rPr lang="en-US" dirty="0">
                          <a:solidFill>
                            <a:schemeClr val="tx1"/>
                          </a:solidFill>
                        </a:rPr>
                        <a:t>160</a:t>
                      </a:r>
                    </a:p>
                  </a:txBody>
                  <a:tcPr/>
                </a:tc>
                <a:extLst>
                  <a:ext uri="{0D108BD9-81ED-4DB2-BD59-A6C34878D82A}">
                    <a16:rowId xmlns:a16="http://schemas.microsoft.com/office/drawing/2014/main" val="10008"/>
                  </a:ext>
                </a:extLst>
              </a:tr>
              <a:tr h="316101">
                <a:tc>
                  <a:txBody>
                    <a:bodyPr/>
                    <a:lstStyle/>
                    <a:p>
                      <a:r>
                        <a:rPr lang="en-US" dirty="0">
                          <a:solidFill>
                            <a:schemeClr val="tx1"/>
                          </a:solidFill>
                        </a:rPr>
                        <a:t>Brennan High School</a:t>
                      </a:r>
                    </a:p>
                  </a:txBody>
                  <a:tcPr/>
                </a:tc>
                <a:tc>
                  <a:txBody>
                    <a:bodyPr/>
                    <a:lstStyle/>
                    <a:p>
                      <a:pPr algn="r"/>
                      <a:r>
                        <a:rPr lang="en-US" dirty="0">
                          <a:solidFill>
                            <a:schemeClr val="tx1"/>
                          </a:solidFill>
                        </a:rPr>
                        <a:t>52%</a:t>
                      </a:r>
                    </a:p>
                  </a:txBody>
                  <a:tcPr/>
                </a:tc>
                <a:tc>
                  <a:txBody>
                    <a:bodyPr/>
                    <a:lstStyle/>
                    <a:p>
                      <a:pPr algn="r"/>
                      <a:r>
                        <a:rPr lang="en-US" dirty="0">
                          <a:solidFill>
                            <a:schemeClr val="tx1"/>
                          </a:solidFill>
                        </a:rPr>
                        <a:t>92</a:t>
                      </a:r>
                    </a:p>
                  </a:txBody>
                  <a:tcPr/>
                </a:tc>
                <a:extLst>
                  <a:ext uri="{0D108BD9-81ED-4DB2-BD59-A6C34878D82A}">
                    <a16:rowId xmlns:a16="http://schemas.microsoft.com/office/drawing/2014/main" val="1309272097"/>
                  </a:ext>
                </a:extLst>
              </a:tr>
              <a:tr h="316101">
                <a:tc>
                  <a:txBody>
                    <a:bodyPr/>
                    <a:lstStyle/>
                    <a:p>
                      <a:r>
                        <a:rPr lang="en-US" dirty="0">
                          <a:solidFill>
                            <a:schemeClr val="tx1"/>
                          </a:solidFill>
                        </a:rPr>
                        <a:t>Smith High School</a:t>
                      </a:r>
                    </a:p>
                  </a:txBody>
                  <a:tcPr/>
                </a:tc>
                <a:tc>
                  <a:txBody>
                    <a:bodyPr/>
                    <a:lstStyle/>
                    <a:p>
                      <a:pPr algn="r"/>
                      <a:r>
                        <a:rPr lang="en-US" dirty="0">
                          <a:solidFill>
                            <a:schemeClr val="tx1"/>
                          </a:solidFill>
                        </a:rPr>
                        <a:t>49%</a:t>
                      </a:r>
                    </a:p>
                  </a:txBody>
                  <a:tcPr/>
                </a:tc>
                <a:tc>
                  <a:txBody>
                    <a:bodyPr/>
                    <a:lstStyle/>
                    <a:p>
                      <a:pPr algn="r"/>
                      <a:r>
                        <a:rPr lang="en-US" dirty="0">
                          <a:solidFill>
                            <a:schemeClr val="tx1"/>
                          </a:solidFill>
                        </a:rPr>
                        <a:t>15</a:t>
                      </a:r>
                    </a:p>
                  </a:txBody>
                  <a:tcPr/>
                </a:tc>
                <a:extLst>
                  <a:ext uri="{0D108BD9-81ED-4DB2-BD59-A6C34878D82A}">
                    <a16:rowId xmlns:a16="http://schemas.microsoft.com/office/drawing/2014/main" val="402447772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032512771"/>
              </p:ext>
            </p:extLst>
          </p:nvPr>
        </p:nvGraphicFramePr>
        <p:xfrm>
          <a:off x="6096000" y="2437292"/>
          <a:ext cx="5183187" cy="3931920"/>
        </p:xfrm>
        <a:graphic>
          <a:graphicData uri="http://schemas.openxmlformats.org/drawingml/2006/table">
            <a:tbl>
              <a:tblPr firstRow="1" bandRow="1">
                <a:tableStyleId>{00A15C55-8517-42AA-B614-E9B94910E393}</a:tableStyleId>
              </a:tblPr>
              <a:tblGrid>
                <a:gridCol w="2654057">
                  <a:extLst>
                    <a:ext uri="{9D8B030D-6E8A-4147-A177-3AD203B41FA5}">
                      <a16:colId xmlns:a16="http://schemas.microsoft.com/office/drawing/2014/main" val="20000"/>
                    </a:ext>
                  </a:extLst>
                </a:gridCol>
                <a:gridCol w="1073687">
                  <a:extLst>
                    <a:ext uri="{9D8B030D-6E8A-4147-A177-3AD203B41FA5}">
                      <a16:colId xmlns:a16="http://schemas.microsoft.com/office/drawing/2014/main" val="20001"/>
                    </a:ext>
                  </a:extLst>
                </a:gridCol>
                <a:gridCol w="1455443">
                  <a:extLst>
                    <a:ext uri="{9D8B030D-6E8A-4147-A177-3AD203B41FA5}">
                      <a16:colId xmlns:a16="http://schemas.microsoft.com/office/drawing/2014/main" val="20002"/>
                    </a:ext>
                  </a:extLst>
                </a:gridCol>
              </a:tblGrid>
              <a:tr h="445455">
                <a:tc>
                  <a:txBody>
                    <a:bodyPr/>
                    <a:lstStyle/>
                    <a:p>
                      <a:r>
                        <a:rPr lang="en-US" dirty="0">
                          <a:solidFill>
                            <a:schemeClr val="tx1"/>
                          </a:solidFill>
                        </a:rPr>
                        <a:t>School</a:t>
                      </a:r>
                    </a:p>
                  </a:txBody>
                  <a:tcPr/>
                </a:tc>
                <a:tc>
                  <a:txBody>
                    <a:bodyPr/>
                    <a:lstStyle/>
                    <a:p>
                      <a:r>
                        <a:rPr lang="en-US" dirty="0">
                          <a:solidFill>
                            <a:schemeClr val="tx1"/>
                          </a:solidFill>
                        </a:rPr>
                        <a:t>Poverty Rate</a:t>
                      </a:r>
                    </a:p>
                  </a:txBody>
                  <a:tcPr/>
                </a:tc>
                <a:tc>
                  <a:txBody>
                    <a:bodyPr/>
                    <a:lstStyle/>
                    <a:p>
                      <a:r>
                        <a:rPr lang="en-US" dirty="0">
                          <a:solidFill>
                            <a:schemeClr val="tx1"/>
                          </a:solidFill>
                        </a:rPr>
                        <a:t> # Poverty Students</a:t>
                      </a:r>
                    </a:p>
                  </a:txBody>
                  <a:tcPr/>
                </a:tc>
                <a:extLst>
                  <a:ext uri="{0D108BD9-81ED-4DB2-BD59-A6C34878D82A}">
                    <a16:rowId xmlns:a16="http://schemas.microsoft.com/office/drawing/2014/main" val="10000"/>
                  </a:ext>
                </a:extLst>
              </a:tr>
              <a:tr h="319924">
                <a:tc>
                  <a:txBody>
                    <a:bodyPr/>
                    <a:lstStyle/>
                    <a:p>
                      <a:r>
                        <a:rPr lang="en-US" dirty="0">
                          <a:solidFill>
                            <a:schemeClr val="tx1"/>
                          </a:solidFill>
                        </a:rPr>
                        <a:t>Albemarle ES</a:t>
                      </a:r>
                    </a:p>
                  </a:txBody>
                  <a:tcPr/>
                </a:tc>
                <a:tc>
                  <a:txBody>
                    <a:bodyPr/>
                    <a:lstStyle/>
                    <a:p>
                      <a:pPr algn="r"/>
                      <a:r>
                        <a:rPr lang="en-US" dirty="0">
                          <a:solidFill>
                            <a:schemeClr val="tx1"/>
                          </a:solidFill>
                        </a:rPr>
                        <a:t>92%</a:t>
                      </a:r>
                    </a:p>
                  </a:txBody>
                  <a:tcPr/>
                </a:tc>
                <a:tc>
                  <a:txBody>
                    <a:bodyPr/>
                    <a:lstStyle/>
                    <a:p>
                      <a:pPr algn="r"/>
                      <a:r>
                        <a:rPr lang="en-US" dirty="0">
                          <a:solidFill>
                            <a:schemeClr val="tx1"/>
                          </a:solidFill>
                        </a:rPr>
                        <a:t>82</a:t>
                      </a:r>
                    </a:p>
                  </a:txBody>
                  <a:tcPr/>
                </a:tc>
                <a:extLst>
                  <a:ext uri="{0D108BD9-81ED-4DB2-BD59-A6C34878D82A}">
                    <a16:rowId xmlns:a16="http://schemas.microsoft.com/office/drawing/2014/main" val="10001"/>
                  </a:ext>
                </a:extLst>
              </a:tr>
              <a:tr h="319924">
                <a:tc>
                  <a:txBody>
                    <a:bodyPr/>
                    <a:lstStyle/>
                    <a:p>
                      <a:r>
                        <a:rPr lang="en-US" dirty="0">
                          <a:solidFill>
                            <a:schemeClr val="tx1"/>
                          </a:solidFill>
                        </a:rPr>
                        <a:t>Lincoln Middle School</a:t>
                      </a:r>
                    </a:p>
                  </a:txBody>
                  <a:tcPr/>
                </a:tc>
                <a:tc>
                  <a:txBody>
                    <a:bodyPr/>
                    <a:lstStyle/>
                    <a:p>
                      <a:pPr algn="r"/>
                      <a:r>
                        <a:rPr lang="en-US" dirty="0">
                          <a:solidFill>
                            <a:schemeClr val="tx1"/>
                          </a:solidFill>
                        </a:rPr>
                        <a:t>87%</a:t>
                      </a:r>
                    </a:p>
                  </a:txBody>
                  <a:tcPr/>
                </a:tc>
                <a:tc>
                  <a:txBody>
                    <a:bodyPr/>
                    <a:lstStyle/>
                    <a:p>
                      <a:pPr algn="r"/>
                      <a:r>
                        <a:rPr lang="en-US" dirty="0">
                          <a:solidFill>
                            <a:schemeClr val="tx1"/>
                          </a:solidFill>
                        </a:rPr>
                        <a:t>90</a:t>
                      </a:r>
                    </a:p>
                  </a:txBody>
                  <a:tcPr/>
                </a:tc>
                <a:extLst>
                  <a:ext uri="{0D108BD9-81ED-4DB2-BD59-A6C34878D82A}">
                    <a16:rowId xmlns:a16="http://schemas.microsoft.com/office/drawing/2014/main" val="10002"/>
                  </a:ext>
                </a:extLst>
              </a:tr>
              <a:tr h="3199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Roosevelt ES</a:t>
                      </a:r>
                    </a:p>
                  </a:txBody>
                  <a:tcPr/>
                </a:tc>
                <a:tc>
                  <a:txBody>
                    <a:bodyPr/>
                    <a:lstStyle/>
                    <a:p>
                      <a:pPr algn="r"/>
                      <a:r>
                        <a:rPr lang="en-US" dirty="0">
                          <a:solidFill>
                            <a:schemeClr val="tx1"/>
                          </a:solidFill>
                        </a:rPr>
                        <a:t>79%</a:t>
                      </a:r>
                    </a:p>
                  </a:txBody>
                  <a:tcPr/>
                </a:tc>
                <a:tc>
                  <a:txBody>
                    <a:bodyPr/>
                    <a:lstStyle/>
                    <a:p>
                      <a:pPr algn="r"/>
                      <a:r>
                        <a:rPr lang="en-US" dirty="0">
                          <a:solidFill>
                            <a:schemeClr val="tx1"/>
                          </a:solidFill>
                        </a:rPr>
                        <a:t>40</a:t>
                      </a:r>
                    </a:p>
                  </a:txBody>
                  <a:tcPr/>
                </a:tc>
                <a:extLst>
                  <a:ext uri="{0D108BD9-81ED-4DB2-BD59-A6C34878D82A}">
                    <a16:rowId xmlns:a16="http://schemas.microsoft.com/office/drawing/2014/main" val="10003"/>
                  </a:ext>
                </a:extLst>
              </a:tr>
              <a:tr h="350001">
                <a:tc>
                  <a:txBody>
                    <a:bodyPr/>
                    <a:lstStyle/>
                    <a:p>
                      <a:r>
                        <a:rPr lang="en-US" dirty="0">
                          <a:solidFill>
                            <a:schemeClr val="tx1"/>
                          </a:solidFill>
                        </a:rPr>
                        <a:t>Washington High School</a:t>
                      </a:r>
                    </a:p>
                  </a:txBody>
                  <a:tcPr/>
                </a:tc>
                <a:tc>
                  <a:txBody>
                    <a:bodyPr/>
                    <a:lstStyle/>
                    <a:p>
                      <a:pPr algn="r"/>
                      <a:r>
                        <a:rPr lang="en-US" dirty="0">
                          <a:solidFill>
                            <a:schemeClr val="tx1"/>
                          </a:solidFill>
                        </a:rPr>
                        <a:t>70%</a:t>
                      </a:r>
                    </a:p>
                  </a:txBody>
                  <a:tcPr/>
                </a:tc>
                <a:tc>
                  <a:txBody>
                    <a:bodyPr/>
                    <a:lstStyle/>
                    <a:p>
                      <a:pPr algn="r"/>
                      <a:r>
                        <a:rPr lang="en-US" dirty="0">
                          <a:solidFill>
                            <a:schemeClr val="tx1"/>
                          </a:solidFill>
                        </a:rPr>
                        <a:t>160</a:t>
                      </a:r>
                    </a:p>
                  </a:txBody>
                  <a:tcPr/>
                </a:tc>
                <a:extLst>
                  <a:ext uri="{0D108BD9-81ED-4DB2-BD59-A6C34878D82A}">
                    <a16:rowId xmlns:a16="http://schemas.microsoft.com/office/drawing/2014/main" val="105795443"/>
                  </a:ext>
                </a:extLst>
              </a:tr>
              <a:tr h="254546">
                <a:tc>
                  <a:txBody>
                    <a:bodyPr/>
                    <a:lstStyle/>
                    <a:p>
                      <a:r>
                        <a:rPr lang="en-US" dirty="0">
                          <a:solidFill>
                            <a:schemeClr val="tx1"/>
                          </a:solidFill>
                        </a:rPr>
                        <a:t>Brennan High</a:t>
                      </a:r>
                      <a:r>
                        <a:rPr lang="en-US" baseline="0" dirty="0">
                          <a:solidFill>
                            <a:schemeClr val="tx1"/>
                          </a:solidFill>
                        </a:rPr>
                        <a:t> School</a:t>
                      </a:r>
                      <a:endParaRPr lang="en-US" dirty="0">
                        <a:solidFill>
                          <a:schemeClr val="tx1"/>
                        </a:solidFill>
                      </a:endParaRPr>
                    </a:p>
                  </a:txBody>
                  <a:tcPr/>
                </a:tc>
                <a:tc>
                  <a:txBody>
                    <a:bodyPr/>
                    <a:lstStyle/>
                    <a:p>
                      <a:pPr algn="r"/>
                      <a:r>
                        <a:rPr lang="en-US" dirty="0">
                          <a:solidFill>
                            <a:schemeClr val="tx1"/>
                          </a:solidFill>
                        </a:rPr>
                        <a:t>52%</a:t>
                      </a:r>
                    </a:p>
                  </a:txBody>
                  <a:tcPr/>
                </a:tc>
                <a:tc>
                  <a:txBody>
                    <a:bodyPr/>
                    <a:lstStyle/>
                    <a:p>
                      <a:pPr algn="r"/>
                      <a:r>
                        <a:rPr lang="en-US" dirty="0">
                          <a:solidFill>
                            <a:schemeClr val="tx1"/>
                          </a:solidFill>
                        </a:rPr>
                        <a:t>92</a:t>
                      </a:r>
                    </a:p>
                  </a:txBody>
                  <a:tcPr/>
                </a:tc>
                <a:extLst>
                  <a:ext uri="{0D108BD9-81ED-4DB2-BD59-A6C34878D82A}">
                    <a16:rowId xmlns:a16="http://schemas.microsoft.com/office/drawing/2014/main" val="107651628"/>
                  </a:ext>
                </a:extLst>
              </a:tr>
              <a:tr h="254546">
                <a:tc>
                  <a:txBody>
                    <a:bodyPr/>
                    <a:lstStyle/>
                    <a:p>
                      <a:r>
                        <a:rPr lang="en-US" dirty="0">
                          <a:solidFill>
                            <a:schemeClr val="tx1"/>
                          </a:solidFill>
                        </a:rPr>
                        <a:t>Scott ES</a:t>
                      </a:r>
                    </a:p>
                  </a:txBody>
                  <a:tcPr/>
                </a:tc>
                <a:tc>
                  <a:txBody>
                    <a:bodyPr/>
                    <a:lstStyle/>
                    <a:p>
                      <a:pPr algn="r"/>
                      <a:r>
                        <a:rPr lang="en-US" dirty="0">
                          <a:solidFill>
                            <a:schemeClr val="tx1"/>
                          </a:solidFill>
                        </a:rPr>
                        <a:t>74%</a:t>
                      </a:r>
                    </a:p>
                  </a:txBody>
                  <a:tcPr/>
                </a:tc>
                <a:tc>
                  <a:txBody>
                    <a:bodyPr/>
                    <a:lstStyle/>
                    <a:p>
                      <a:pPr algn="r"/>
                      <a:r>
                        <a:rPr lang="en-US" dirty="0">
                          <a:solidFill>
                            <a:schemeClr val="tx1"/>
                          </a:solidFill>
                        </a:rPr>
                        <a:t>56</a:t>
                      </a:r>
                    </a:p>
                  </a:txBody>
                  <a:tcPr/>
                </a:tc>
                <a:extLst>
                  <a:ext uri="{0D108BD9-81ED-4DB2-BD59-A6C34878D82A}">
                    <a16:rowId xmlns:a16="http://schemas.microsoft.com/office/drawing/2014/main" val="10004"/>
                  </a:ext>
                </a:extLst>
              </a:tr>
              <a:tr h="254546">
                <a:tc>
                  <a:txBody>
                    <a:bodyPr/>
                    <a:lstStyle/>
                    <a:p>
                      <a:r>
                        <a:rPr lang="en-US" dirty="0">
                          <a:solidFill>
                            <a:schemeClr val="tx1"/>
                          </a:solidFill>
                        </a:rPr>
                        <a:t>Brown Charter ES</a:t>
                      </a:r>
                    </a:p>
                  </a:txBody>
                  <a:tcPr/>
                </a:tc>
                <a:tc>
                  <a:txBody>
                    <a:bodyPr/>
                    <a:lstStyle/>
                    <a:p>
                      <a:pPr algn="r"/>
                      <a:r>
                        <a:rPr lang="en-US" dirty="0">
                          <a:solidFill>
                            <a:schemeClr val="tx1"/>
                          </a:solidFill>
                        </a:rPr>
                        <a:t>59%</a:t>
                      </a:r>
                    </a:p>
                  </a:txBody>
                  <a:tcPr/>
                </a:tc>
                <a:tc>
                  <a:txBody>
                    <a:bodyPr/>
                    <a:lstStyle/>
                    <a:p>
                      <a:pPr algn="r"/>
                      <a:r>
                        <a:rPr lang="en-US" dirty="0">
                          <a:solidFill>
                            <a:schemeClr val="tx1"/>
                          </a:solidFill>
                        </a:rPr>
                        <a:t>119</a:t>
                      </a:r>
                    </a:p>
                  </a:txBody>
                  <a:tcPr/>
                </a:tc>
                <a:extLst>
                  <a:ext uri="{0D108BD9-81ED-4DB2-BD59-A6C34878D82A}">
                    <a16:rowId xmlns:a16="http://schemas.microsoft.com/office/drawing/2014/main" val="10005"/>
                  </a:ext>
                </a:extLst>
              </a:tr>
              <a:tr h="254546">
                <a:tc>
                  <a:txBody>
                    <a:bodyPr/>
                    <a:lstStyle/>
                    <a:p>
                      <a:r>
                        <a:rPr lang="en-US" dirty="0">
                          <a:solidFill>
                            <a:schemeClr val="tx1"/>
                          </a:solidFill>
                        </a:rPr>
                        <a:t>Key Middle School</a:t>
                      </a:r>
                    </a:p>
                  </a:txBody>
                  <a:tcPr/>
                </a:tc>
                <a:tc>
                  <a:txBody>
                    <a:bodyPr/>
                    <a:lstStyle/>
                    <a:p>
                      <a:pPr algn="r"/>
                      <a:r>
                        <a:rPr lang="en-US" dirty="0">
                          <a:solidFill>
                            <a:schemeClr val="tx1"/>
                          </a:solidFill>
                        </a:rPr>
                        <a:t>58%</a:t>
                      </a:r>
                    </a:p>
                  </a:txBody>
                  <a:tcPr/>
                </a:tc>
                <a:tc>
                  <a:txBody>
                    <a:bodyPr/>
                    <a:lstStyle/>
                    <a:p>
                      <a:pPr algn="r"/>
                      <a:r>
                        <a:rPr lang="en-US" dirty="0">
                          <a:solidFill>
                            <a:schemeClr val="tx1"/>
                          </a:solidFill>
                        </a:rPr>
                        <a:t>47</a:t>
                      </a:r>
                    </a:p>
                  </a:txBody>
                  <a:tcPr/>
                </a:tc>
                <a:extLst>
                  <a:ext uri="{0D108BD9-81ED-4DB2-BD59-A6C34878D82A}">
                    <a16:rowId xmlns:a16="http://schemas.microsoft.com/office/drawing/2014/main" val="10007"/>
                  </a:ext>
                </a:extLst>
              </a:tr>
              <a:tr h="254546">
                <a:tc>
                  <a:txBody>
                    <a:bodyPr/>
                    <a:lstStyle/>
                    <a:p>
                      <a:r>
                        <a:rPr lang="en-US" dirty="0">
                          <a:solidFill>
                            <a:schemeClr val="tx1"/>
                          </a:solidFill>
                        </a:rPr>
                        <a:t>Smith High School</a:t>
                      </a:r>
                    </a:p>
                  </a:txBody>
                  <a:tcPr/>
                </a:tc>
                <a:tc>
                  <a:txBody>
                    <a:bodyPr/>
                    <a:lstStyle/>
                    <a:p>
                      <a:pPr algn="r"/>
                      <a:r>
                        <a:rPr lang="en-US" dirty="0">
                          <a:solidFill>
                            <a:schemeClr val="tx1"/>
                          </a:solidFill>
                        </a:rPr>
                        <a:t>49%</a:t>
                      </a:r>
                    </a:p>
                  </a:txBody>
                  <a:tcPr/>
                </a:tc>
                <a:tc>
                  <a:txBody>
                    <a:bodyPr/>
                    <a:lstStyle/>
                    <a:p>
                      <a:pPr algn="r"/>
                      <a:r>
                        <a:rPr lang="en-US" dirty="0">
                          <a:solidFill>
                            <a:schemeClr val="tx1"/>
                          </a:solidFill>
                        </a:rPr>
                        <a:t>15</a:t>
                      </a:r>
                    </a:p>
                  </a:txBody>
                  <a:tcPr/>
                </a:tc>
                <a:extLst>
                  <a:ext uri="{0D108BD9-81ED-4DB2-BD59-A6C34878D82A}">
                    <a16:rowId xmlns:a16="http://schemas.microsoft.com/office/drawing/2014/main" val="4024477724"/>
                  </a:ext>
                </a:extLst>
              </a:tr>
            </a:tbl>
          </a:graphicData>
        </a:graphic>
      </p:graphicFrame>
      <p:sp>
        <p:nvSpPr>
          <p:cNvPr id="6" name="TextBox 5">
            <a:extLst>
              <a:ext uri="{FF2B5EF4-FFF2-40B4-BE49-F238E27FC236}">
                <a16:creationId xmlns:a16="http://schemas.microsoft.com/office/drawing/2014/main" id="{66AAA105-AD90-6765-0104-77E4FC40A9B9}"/>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3435007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88D2-748E-FB1E-5AB8-EA42148F4911}"/>
              </a:ext>
            </a:extLst>
          </p:cNvPr>
          <p:cNvSpPr>
            <a:spLocks noGrp="1"/>
          </p:cNvSpPr>
          <p:nvPr>
            <p:ph type="title"/>
          </p:nvPr>
        </p:nvSpPr>
        <p:spPr>
          <a:xfrm>
            <a:off x="838200" y="730526"/>
            <a:ext cx="10515600" cy="1254686"/>
          </a:xfrm>
        </p:spPr>
        <p:txBody>
          <a:bodyPr/>
          <a:lstStyle/>
          <a:p>
            <a:r>
              <a:rPr lang="en-US" dirty="0">
                <a:solidFill>
                  <a:srgbClr val="002060"/>
                </a:solidFill>
              </a:rPr>
              <a:t>Agenda</a:t>
            </a:r>
          </a:p>
        </p:txBody>
      </p:sp>
      <p:sp>
        <p:nvSpPr>
          <p:cNvPr id="3" name="Text Placeholder 2">
            <a:extLst>
              <a:ext uri="{FF2B5EF4-FFF2-40B4-BE49-F238E27FC236}">
                <a16:creationId xmlns:a16="http://schemas.microsoft.com/office/drawing/2014/main" id="{965BF93B-0C36-41E7-BB68-C6724D46F73B}"/>
              </a:ext>
            </a:extLst>
          </p:cNvPr>
          <p:cNvSpPr>
            <a:spLocks noGrp="1"/>
          </p:cNvSpPr>
          <p:nvPr>
            <p:ph type="body" idx="1"/>
          </p:nvPr>
        </p:nvSpPr>
        <p:spPr>
          <a:xfrm>
            <a:off x="1744578" y="2310063"/>
            <a:ext cx="9609221" cy="2902511"/>
          </a:xfrm>
        </p:spPr>
        <p:txBody>
          <a:bodyPr>
            <a:normAutofit/>
          </a:bodyPr>
          <a:lstStyle/>
          <a:p>
            <a:r>
              <a:rPr lang="en-US" dirty="0"/>
              <a:t>Title I Basics</a:t>
            </a:r>
          </a:p>
          <a:p>
            <a:r>
              <a:rPr lang="en-US" dirty="0"/>
              <a:t>Rank and Serve</a:t>
            </a:r>
          </a:p>
          <a:p>
            <a:r>
              <a:rPr lang="en-US" dirty="0"/>
              <a:t>Parent and Family Engagement</a:t>
            </a:r>
          </a:p>
          <a:p>
            <a:r>
              <a:rPr lang="en-US" dirty="0"/>
              <a:t>Supplement Not Supplant </a:t>
            </a:r>
          </a:p>
          <a:p>
            <a:r>
              <a:rPr lang="en-US" dirty="0"/>
              <a:t>Monitoring</a:t>
            </a:r>
          </a:p>
        </p:txBody>
      </p:sp>
      <p:sp>
        <p:nvSpPr>
          <p:cNvPr id="11" name="TextBox 10">
            <a:extLst>
              <a:ext uri="{FF2B5EF4-FFF2-40B4-BE49-F238E27FC236}">
                <a16:creationId xmlns:a16="http://schemas.microsoft.com/office/drawing/2014/main" id="{FF810A5B-3AC7-95AF-2FA7-36E37F707AF9}"/>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4218959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Rectangle 3"/>
          <p:cNvSpPr>
            <a:spLocks noGrp="1"/>
          </p:cNvSpPr>
          <p:nvPr>
            <p:ph idx="1"/>
          </p:nvPr>
        </p:nvSpPr>
        <p:spPr>
          <a:xfrm>
            <a:off x="195210" y="2280863"/>
            <a:ext cx="4335694" cy="3921709"/>
          </a:xfrm>
        </p:spPr>
        <p:txBody>
          <a:bodyPr>
            <a:normAutofit/>
          </a:bodyPr>
          <a:lstStyle/>
          <a:p>
            <a:pPr eaLnBrk="1" hangingPunct="1">
              <a:lnSpc>
                <a:spcPct val="90000"/>
              </a:lnSpc>
            </a:pPr>
            <a:r>
              <a:rPr lang="en-US" sz="2200" dirty="0"/>
              <a:t>After set-asides </a:t>
            </a:r>
          </a:p>
          <a:p>
            <a:pPr eaLnBrk="1" hangingPunct="1">
              <a:lnSpc>
                <a:spcPct val="90000"/>
              </a:lnSpc>
            </a:pPr>
            <a:r>
              <a:rPr lang="en-US" sz="2200" dirty="0"/>
              <a:t>Allocate to schools based on total # of low income residing in area (including nonpublic)</a:t>
            </a:r>
          </a:p>
          <a:p>
            <a:pPr eaLnBrk="1" hangingPunct="1">
              <a:lnSpc>
                <a:spcPct val="90000"/>
              </a:lnSpc>
            </a:pPr>
            <a:r>
              <a:rPr lang="en-US" sz="2200" dirty="0"/>
              <a:t>Discretion on amount of PPA</a:t>
            </a:r>
          </a:p>
          <a:p>
            <a:pPr lvl="1" eaLnBrk="1" hangingPunct="1">
              <a:lnSpc>
                <a:spcPct val="90000"/>
              </a:lnSpc>
            </a:pPr>
            <a:r>
              <a:rPr lang="en-US" sz="2200" dirty="0"/>
              <a:t>Higher PPAs must be in higher schools on ranked list</a:t>
            </a:r>
          </a:p>
          <a:p>
            <a:pPr lvl="1" eaLnBrk="1" hangingPunct="1">
              <a:lnSpc>
                <a:spcPct val="90000"/>
              </a:lnSpc>
            </a:pPr>
            <a:r>
              <a:rPr lang="en-US" sz="2200" dirty="0"/>
              <a:t>No regard to SWP or TAS</a:t>
            </a:r>
          </a:p>
          <a:p>
            <a:pPr eaLnBrk="1" hangingPunct="1">
              <a:lnSpc>
                <a:spcPct val="90000"/>
              </a:lnSpc>
            </a:pPr>
            <a:endParaRPr lang="en-US" dirty="0"/>
          </a:p>
        </p:txBody>
      </p:sp>
      <p:sp>
        <p:nvSpPr>
          <p:cNvPr id="50181" name="Rectangle 2"/>
          <p:cNvSpPr>
            <a:spLocks noGrp="1"/>
          </p:cNvSpPr>
          <p:nvPr>
            <p:ph type="title"/>
          </p:nvPr>
        </p:nvSpPr>
        <p:spPr>
          <a:xfrm>
            <a:off x="794105" y="229034"/>
            <a:ext cx="9261297" cy="836690"/>
          </a:xfrm>
        </p:spPr>
        <p:txBody>
          <a:bodyPr>
            <a:normAutofit/>
          </a:bodyPr>
          <a:lstStyle/>
          <a:p>
            <a:r>
              <a:rPr lang="en-US" dirty="0"/>
              <a:t>Allocation to Schools Sec. 1113(c)</a:t>
            </a:r>
          </a:p>
        </p:txBody>
      </p:sp>
      <p:sp>
        <p:nvSpPr>
          <p:cNvPr id="2" name="Footer Placeholder 1">
            <a:extLst>
              <a:ext uri="{FF2B5EF4-FFF2-40B4-BE49-F238E27FC236}">
                <a16:creationId xmlns:a16="http://schemas.microsoft.com/office/drawing/2014/main" id="{1E617954-E82C-407F-8870-FCF0AC6D4D66}"/>
              </a:ext>
            </a:extLst>
          </p:cNvPr>
          <p:cNvSpPr>
            <a:spLocks noGrp="1"/>
          </p:cNvSpPr>
          <p:nvPr>
            <p:ph type="ftr" sz="quarter" idx="4294967295"/>
          </p:nvPr>
        </p:nvSpPr>
        <p:spPr>
          <a:xfrm>
            <a:off x="0" y="0"/>
            <a:ext cx="0" cy="0"/>
          </a:xfrm>
        </p:spPr>
        <p:txBody>
          <a:bodyPr/>
          <a:lstStyle/>
          <a:p>
            <a:endParaRPr lang="en-US" dirty="0"/>
          </a:p>
        </p:txBody>
      </p:sp>
      <p:sp>
        <p:nvSpPr>
          <p:cNvPr id="3" name="TextBox 2">
            <a:extLst>
              <a:ext uri="{FF2B5EF4-FFF2-40B4-BE49-F238E27FC236}">
                <a16:creationId xmlns:a16="http://schemas.microsoft.com/office/drawing/2014/main" id="{CB50090F-2757-C47F-3934-3CEE891AF73A}"/>
              </a:ext>
            </a:extLst>
          </p:cNvPr>
          <p:cNvSpPr txBox="1"/>
          <p:nvPr/>
        </p:nvSpPr>
        <p:spPr>
          <a:xfrm>
            <a:off x="2374265" y="6532811"/>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graphicFrame>
        <p:nvGraphicFramePr>
          <p:cNvPr id="6" name="Content Placeholder 4">
            <a:extLst>
              <a:ext uri="{FF2B5EF4-FFF2-40B4-BE49-F238E27FC236}">
                <a16:creationId xmlns:a16="http://schemas.microsoft.com/office/drawing/2014/main" id="{F4B485BE-2800-86E1-B1EE-D2F2022FFFF7}"/>
              </a:ext>
            </a:extLst>
          </p:cNvPr>
          <p:cNvGraphicFramePr>
            <a:graphicFrameLocks/>
          </p:cNvGraphicFramePr>
          <p:nvPr>
            <p:extLst>
              <p:ext uri="{D42A27DB-BD31-4B8C-83A1-F6EECF244321}">
                <p14:modId xmlns:p14="http://schemas.microsoft.com/office/powerpoint/2010/main" val="727282698"/>
              </p:ext>
            </p:extLst>
          </p:nvPr>
        </p:nvGraphicFramePr>
        <p:xfrm>
          <a:off x="4715835" y="1065724"/>
          <a:ext cx="7280955" cy="5338221"/>
        </p:xfrm>
        <a:graphic>
          <a:graphicData uri="http://schemas.openxmlformats.org/drawingml/2006/table">
            <a:tbl>
              <a:tblPr firstRow="1" bandRow="1">
                <a:tableStyleId>{00A15C55-8517-42AA-B614-E9B94910E393}</a:tableStyleId>
              </a:tblPr>
              <a:tblGrid>
                <a:gridCol w="2222544">
                  <a:extLst>
                    <a:ext uri="{9D8B030D-6E8A-4147-A177-3AD203B41FA5}">
                      <a16:colId xmlns:a16="http://schemas.microsoft.com/office/drawing/2014/main" val="20000"/>
                    </a:ext>
                  </a:extLst>
                </a:gridCol>
                <a:gridCol w="1234635">
                  <a:extLst>
                    <a:ext uri="{9D8B030D-6E8A-4147-A177-3AD203B41FA5}">
                      <a16:colId xmlns:a16="http://schemas.microsoft.com/office/drawing/2014/main" val="20001"/>
                    </a:ext>
                  </a:extLst>
                </a:gridCol>
                <a:gridCol w="1354504">
                  <a:extLst>
                    <a:ext uri="{9D8B030D-6E8A-4147-A177-3AD203B41FA5}">
                      <a16:colId xmlns:a16="http://schemas.microsoft.com/office/drawing/2014/main" val="20002"/>
                    </a:ext>
                  </a:extLst>
                </a:gridCol>
                <a:gridCol w="1078808">
                  <a:extLst>
                    <a:ext uri="{9D8B030D-6E8A-4147-A177-3AD203B41FA5}">
                      <a16:colId xmlns:a16="http://schemas.microsoft.com/office/drawing/2014/main" val="20003"/>
                    </a:ext>
                  </a:extLst>
                </a:gridCol>
                <a:gridCol w="1390464">
                  <a:extLst>
                    <a:ext uri="{9D8B030D-6E8A-4147-A177-3AD203B41FA5}">
                      <a16:colId xmlns:a16="http://schemas.microsoft.com/office/drawing/2014/main" val="20004"/>
                    </a:ext>
                  </a:extLst>
                </a:gridCol>
              </a:tblGrid>
              <a:tr h="575920">
                <a:tc>
                  <a:txBody>
                    <a:bodyPr/>
                    <a:lstStyle/>
                    <a:p>
                      <a:r>
                        <a:rPr lang="en-US" dirty="0">
                          <a:solidFill>
                            <a:schemeClr val="tx1"/>
                          </a:solidFill>
                        </a:rPr>
                        <a:t>School</a:t>
                      </a:r>
                    </a:p>
                  </a:txBody>
                  <a:tcPr/>
                </a:tc>
                <a:tc>
                  <a:txBody>
                    <a:bodyPr/>
                    <a:lstStyle/>
                    <a:p>
                      <a:r>
                        <a:rPr lang="en-US" dirty="0">
                          <a:solidFill>
                            <a:schemeClr val="tx1"/>
                          </a:solidFill>
                        </a:rPr>
                        <a:t>Poverty Rate</a:t>
                      </a:r>
                    </a:p>
                  </a:txBody>
                  <a:tcPr/>
                </a:tc>
                <a:tc>
                  <a:txBody>
                    <a:bodyPr/>
                    <a:lstStyle/>
                    <a:p>
                      <a:r>
                        <a:rPr lang="en-US" dirty="0">
                          <a:solidFill>
                            <a:schemeClr val="tx1"/>
                          </a:solidFill>
                        </a:rPr>
                        <a:t> # Poverty Students</a:t>
                      </a:r>
                    </a:p>
                  </a:txBody>
                  <a:tcPr/>
                </a:tc>
                <a:tc>
                  <a:txBody>
                    <a:bodyPr/>
                    <a:lstStyle/>
                    <a:p>
                      <a:r>
                        <a:rPr lang="en-US" dirty="0">
                          <a:solidFill>
                            <a:schemeClr val="tx1"/>
                          </a:solidFill>
                        </a:rPr>
                        <a:t>PPA</a:t>
                      </a:r>
                    </a:p>
                  </a:txBody>
                  <a:tcPr/>
                </a:tc>
                <a:tc>
                  <a:txBody>
                    <a:bodyPr/>
                    <a:lstStyle/>
                    <a:p>
                      <a:r>
                        <a:rPr lang="en-US" dirty="0">
                          <a:solidFill>
                            <a:schemeClr val="tx1"/>
                          </a:solidFill>
                        </a:rPr>
                        <a:t>Allocation</a:t>
                      </a:r>
                    </a:p>
                  </a:txBody>
                  <a:tcPr/>
                </a:tc>
                <a:extLst>
                  <a:ext uri="{0D108BD9-81ED-4DB2-BD59-A6C34878D82A}">
                    <a16:rowId xmlns:a16="http://schemas.microsoft.com/office/drawing/2014/main" val="10000"/>
                  </a:ext>
                </a:extLst>
              </a:tr>
              <a:tr h="575920">
                <a:tc>
                  <a:txBody>
                    <a:bodyPr/>
                    <a:lstStyle/>
                    <a:p>
                      <a:r>
                        <a:rPr lang="en-US" dirty="0">
                          <a:solidFill>
                            <a:schemeClr val="tx1"/>
                          </a:solidFill>
                        </a:rPr>
                        <a:t>Albemarle Elementary</a:t>
                      </a:r>
                    </a:p>
                  </a:txBody>
                  <a:tcPr/>
                </a:tc>
                <a:tc>
                  <a:txBody>
                    <a:bodyPr/>
                    <a:lstStyle/>
                    <a:p>
                      <a:pPr algn="r"/>
                      <a:r>
                        <a:rPr lang="en-US" dirty="0">
                          <a:solidFill>
                            <a:schemeClr val="tx1"/>
                          </a:solidFill>
                        </a:rPr>
                        <a:t>92%</a:t>
                      </a:r>
                    </a:p>
                  </a:txBody>
                  <a:tcPr/>
                </a:tc>
                <a:tc>
                  <a:txBody>
                    <a:bodyPr/>
                    <a:lstStyle/>
                    <a:p>
                      <a:pPr algn="r"/>
                      <a:r>
                        <a:rPr lang="en-US" dirty="0">
                          <a:solidFill>
                            <a:schemeClr val="tx1"/>
                          </a:solidFill>
                        </a:rPr>
                        <a:t>82</a:t>
                      </a:r>
                    </a:p>
                  </a:txBody>
                  <a:tcPr/>
                </a:tc>
                <a:tc>
                  <a:txBody>
                    <a:bodyPr/>
                    <a:lstStyle/>
                    <a:p>
                      <a:pPr algn="r"/>
                      <a:r>
                        <a:rPr lang="en-US" dirty="0">
                          <a:solidFill>
                            <a:schemeClr val="tx1"/>
                          </a:solidFill>
                        </a:rPr>
                        <a:t>$2,000</a:t>
                      </a:r>
                    </a:p>
                  </a:txBody>
                  <a:tcPr/>
                </a:tc>
                <a:tc>
                  <a:txBody>
                    <a:bodyPr/>
                    <a:lstStyle/>
                    <a:p>
                      <a:pPr algn="r"/>
                      <a:r>
                        <a:rPr lang="en-US" dirty="0">
                          <a:solidFill>
                            <a:schemeClr val="tx1"/>
                          </a:solidFill>
                        </a:rPr>
                        <a:t>$123,000</a:t>
                      </a:r>
                    </a:p>
                  </a:txBody>
                  <a:tcPr/>
                </a:tc>
                <a:extLst>
                  <a:ext uri="{0D108BD9-81ED-4DB2-BD59-A6C34878D82A}">
                    <a16:rowId xmlns:a16="http://schemas.microsoft.com/office/drawing/2014/main" val="10001"/>
                  </a:ext>
                </a:extLst>
              </a:tr>
              <a:tr h="575920">
                <a:tc>
                  <a:txBody>
                    <a:bodyPr/>
                    <a:lstStyle/>
                    <a:p>
                      <a:r>
                        <a:rPr lang="en-US" strike="noStrike" dirty="0">
                          <a:solidFill>
                            <a:schemeClr val="tx1"/>
                          </a:solidFill>
                        </a:rPr>
                        <a:t>Lincoln Middle School</a:t>
                      </a:r>
                    </a:p>
                  </a:txBody>
                  <a:tcPr/>
                </a:tc>
                <a:tc>
                  <a:txBody>
                    <a:bodyPr/>
                    <a:lstStyle/>
                    <a:p>
                      <a:pPr algn="r"/>
                      <a:r>
                        <a:rPr lang="en-US" strike="noStrike" dirty="0">
                          <a:solidFill>
                            <a:schemeClr val="tx1"/>
                          </a:solidFill>
                        </a:rPr>
                        <a:t>87%</a:t>
                      </a:r>
                    </a:p>
                  </a:txBody>
                  <a:tcPr/>
                </a:tc>
                <a:tc>
                  <a:txBody>
                    <a:bodyPr/>
                    <a:lstStyle/>
                    <a:p>
                      <a:pPr algn="r"/>
                      <a:r>
                        <a:rPr lang="en-US" strike="noStrike" dirty="0">
                          <a:solidFill>
                            <a:schemeClr val="tx1"/>
                          </a:solidFill>
                        </a:rPr>
                        <a:t>90</a:t>
                      </a:r>
                    </a:p>
                  </a:txBody>
                  <a:tcPr/>
                </a:tc>
                <a:tc>
                  <a:txBody>
                    <a:bodyPr/>
                    <a:lstStyle/>
                    <a:p>
                      <a:pPr algn="r"/>
                      <a:r>
                        <a:rPr lang="en-US" strike="noStrike" dirty="0">
                          <a:solidFill>
                            <a:schemeClr val="tx1"/>
                          </a:solidFill>
                        </a:rPr>
                        <a:t>$1,500</a:t>
                      </a:r>
                    </a:p>
                  </a:txBody>
                  <a:tcPr/>
                </a:tc>
                <a:tc>
                  <a:txBody>
                    <a:bodyPr/>
                    <a:lstStyle/>
                    <a:p>
                      <a:pPr algn="r"/>
                      <a:r>
                        <a:rPr lang="en-US" strike="noStrike" dirty="0">
                          <a:solidFill>
                            <a:schemeClr val="tx1"/>
                          </a:solidFill>
                        </a:rPr>
                        <a:t>$135,000</a:t>
                      </a:r>
                    </a:p>
                  </a:txBody>
                  <a:tcPr/>
                </a:tc>
                <a:extLst>
                  <a:ext uri="{0D108BD9-81ED-4DB2-BD59-A6C34878D82A}">
                    <a16:rowId xmlns:a16="http://schemas.microsoft.com/office/drawing/2014/main" val="10002"/>
                  </a:ext>
                </a:extLst>
              </a:tr>
              <a:tr h="57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Roosevelt Elementary</a:t>
                      </a:r>
                    </a:p>
                  </a:txBody>
                  <a:tcPr/>
                </a:tc>
                <a:tc>
                  <a:txBody>
                    <a:bodyPr/>
                    <a:lstStyle/>
                    <a:p>
                      <a:pPr algn="r"/>
                      <a:r>
                        <a:rPr lang="en-US" dirty="0">
                          <a:solidFill>
                            <a:schemeClr val="tx1"/>
                          </a:solidFill>
                        </a:rPr>
                        <a:t>79%</a:t>
                      </a:r>
                    </a:p>
                  </a:txBody>
                  <a:tcPr/>
                </a:tc>
                <a:tc>
                  <a:txBody>
                    <a:bodyPr/>
                    <a:lstStyle/>
                    <a:p>
                      <a:pPr algn="r"/>
                      <a:r>
                        <a:rPr lang="en-US" dirty="0">
                          <a:solidFill>
                            <a:schemeClr val="tx1"/>
                          </a:solidFill>
                        </a:rPr>
                        <a:t>40</a:t>
                      </a:r>
                    </a:p>
                  </a:txBody>
                  <a:tcPr/>
                </a:tc>
                <a:tc>
                  <a:txBody>
                    <a:bodyPr/>
                    <a:lstStyle/>
                    <a:p>
                      <a:pPr algn="r"/>
                      <a:r>
                        <a:rPr lang="en-US" dirty="0">
                          <a:solidFill>
                            <a:schemeClr val="tx1"/>
                          </a:solidFill>
                        </a:rPr>
                        <a:t>$1,500</a:t>
                      </a:r>
                    </a:p>
                  </a:txBody>
                  <a:tcPr/>
                </a:tc>
                <a:tc>
                  <a:txBody>
                    <a:bodyPr/>
                    <a:lstStyle/>
                    <a:p>
                      <a:pPr algn="r"/>
                      <a:r>
                        <a:rPr lang="en-US" dirty="0">
                          <a:solidFill>
                            <a:schemeClr val="tx1"/>
                          </a:solidFill>
                        </a:rPr>
                        <a:t>$60,000</a:t>
                      </a:r>
                    </a:p>
                  </a:txBody>
                  <a:tcPr/>
                </a:tc>
                <a:extLst>
                  <a:ext uri="{0D108BD9-81ED-4DB2-BD59-A6C34878D82A}">
                    <a16:rowId xmlns:a16="http://schemas.microsoft.com/office/drawing/2014/main" val="10003"/>
                  </a:ext>
                </a:extLst>
              </a:tr>
              <a:tr h="329097">
                <a:tc>
                  <a:txBody>
                    <a:bodyPr/>
                    <a:lstStyle/>
                    <a:p>
                      <a:r>
                        <a:rPr lang="en-US" dirty="0">
                          <a:solidFill>
                            <a:schemeClr val="tx1"/>
                          </a:solidFill>
                        </a:rPr>
                        <a:t>Scott Elementary</a:t>
                      </a:r>
                    </a:p>
                  </a:txBody>
                  <a:tcPr/>
                </a:tc>
                <a:tc>
                  <a:txBody>
                    <a:bodyPr/>
                    <a:lstStyle/>
                    <a:p>
                      <a:pPr algn="r"/>
                      <a:r>
                        <a:rPr lang="en-US" dirty="0">
                          <a:solidFill>
                            <a:schemeClr val="tx1"/>
                          </a:solidFill>
                        </a:rPr>
                        <a:t>74%</a:t>
                      </a:r>
                    </a:p>
                  </a:txBody>
                  <a:tcPr/>
                </a:tc>
                <a:tc>
                  <a:txBody>
                    <a:bodyPr/>
                    <a:lstStyle/>
                    <a:p>
                      <a:pPr algn="r"/>
                      <a:r>
                        <a:rPr lang="en-US" dirty="0">
                          <a:solidFill>
                            <a:schemeClr val="tx1"/>
                          </a:solidFill>
                        </a:rPr>
                        <a:t>56</a:t>
                      </a:r>
                    </a:p>
                  </a:txBody>
                  <a:tcPr/>
                </a:tc>
                <a:tc>
                  <a:txBody>
                    <a:bodyPr/>
                    <a:lstStyle/>
                    <a:p>
                      <a:pPr algn="r"/>
                      <a:r>
                        <a:rPr lang="en-US" dirty="0">
                          <a:solidFill>
                            <a:schemeClr val="tx1"/>
                          </a:solidFill>
                        </a:rPr>
                        <a:t>$850</a:t>
                      </a:r>
                    </a:p>
                  </a:txBody>
                  <a:tcPr/>
                </a:tc>
                <a:tc>
                  <a:txBody>
                    <a:bodyPr/>
                    <a:lstStyle/>
                    <a:p>
                      <a:pPr algn="r"/>
                      <a:r>
                        <a:rPr lang="en-US" dirty="0">
                          <a:solidFill>
                            <a:schemeClr val="tx1"/>
                          </a:solidFill>
                        </a:rPr>
                        <a:t>$47,500</a:t>
                      </a:r>
                    </a:p>
                  </a:txBody>
                  <a:tcPr/>
                </a:tc>
                <a:extLst>
                  <a:ext uri="{0D108BD9-81ED-4DB2-BD59-A6C34878D82A}">
                    <a16:rowId xmlns:a16="http://schemas.microsoft.com/office/drawing/2014/main" val="10004"/>
                  </a:ext>
                </a:extLst>
              </a:tr>
              <a:tr h="575920">
                <a:tc>
                  <a:txBody>
                    <a:bodyPr/>
                    <a:lstStyle/>
                    <a:p>
                      <a:r>
                        <a:rPr lang="en-US" dirty="0">
                          <a:solidFill>
                            <a:schemeClr val="tx1"/>
                          </a:solidFill>
                        </a:rPr>
                        <a:t>Brown Charter Elem</a:t>
                      </a:r>
                    </a:p>
                  </a:txBody>
                  <a:tcPr/>
                </a:tc>
                <a:tc>
                  <a:txBody>
                    <a:bodyPr/>
                    <a:lstStyle/>
                    <a:p>
                      <a:pPr algn="r"/>
                      <a:r>
                        <a:rPr lang="en-US" dirty="0">
                          <a:solidFill>
                            <a:schemeClr val="tx1"/>
                          </a:solidFill>
                        </a:rPr>
                        <a:t>59%</a:t>
                      </a:r>
                    </a:p>
                  </a:txBody>
                  <a:tcPr/>
                </a:tc>
                <a:tc>
                  <a:txBody>
                    <a:bodyPr/>
                    <a:lstStyle/>
                    <a:p>
                      <a:pPr algn="r"/>
                      <a:r>
                        <a:rPr lang="en-US" dirty="0">
                          <a:solidFill>
                            <a:schemeClr val="tx1"/>
                          </a:solidFill>
                        </a:rPr>
                        <a:t>119</a:t>
                      </a:r>
                    </a:p>
                  </a:txBody>
                  <a:tcPr/>
                </a:tc>
                <a:tc>
                  <a:txBody>
                    <a:bodyPr/>
                    <a:lstStyle/>
                    <a:p>
                      <a:pPr algn="r"/>
                      <a:r>
                        <a:rPr lang="en-US" dirty="0">
                          <a:solidFill>
                            <a:schemeClr val="tx1"/>
                          </a:solidFill>
                        </a:rPr>
                        <a:t>$850</a:t>
                      </a:r>
                    </a:p>
                  </a:txBody>
                  <a:tcPr/>
                </a:tc>
                <a:tc>
                  <a:txBody>
                    <a:bodyPr/>
                    <a:lstStyle/>
                    <a:p>
                      <a:pPr algn="r"/>
                      <a:r>
                        <a:rPr lang="en-US" dirty="0">
                          <a:solidFill>
                            <a:schemeClr val="tx1"/>
                          </a:solidFill>
                        </a:rPr>
                        <a:t>$101,150</a:t>
                      </a:r>
                    </a:p>
                  </a:txBody>
                  <a:tcPr/>
                </a:tc>
                <a:extLst>
                  <a:ext uri="{0D108BD9-81ED-4DB2-BD59-A6C34878D82A}">
                    <a16:rowId xmlns:a16="http://schemas.microsoft.com/office/drawing/2014/main" val="10005"/>
                  </a:ext>
                </a:extLst>
              </a:tr>
              <a:tr h="329097">
                <a:tc>
                  <a:txBody>
                    <a:bodyPr/>
                    <a:lstStyle/>
                    <a:p>
                      <a:r>
                        <a:rPr lang="en-US" dirty="0">
                          <a:solidFill>
                            <a:schemeClr val="tx1"/>
                          </a:solidFill>
                        </a:rPr>
                        <a:t>Key Middle School</a:t>
                      </a:r>
                    </a:p>
                  </a:txBody>
                  <a:tcPr/>
                </a:tc>
                <a:tc>
                  <a:txBody>
                    <a:bodyPr/>
                    <a:lstStyle/>
                    <a:p>
                      <a:pPr algn="r"/>
                      <a:r>
                        <a:rPr lang="en-US" dirty="0">
                          <a:solidFill>
                            <a:schemeClr val="tx1"/>
                          </a:solidFill>
                        </a:rPr>
                        <a:t>58%</a:t>
                      </a:r>
                    </a:p>
                  </a:txBody>
                  <a:tcPr/>
                </a:tc>
                <a:tc>
                  <a:txBody>
                    <a:bodyPr/>
                    <a:lstStyle/>
                    <a:p>
                      <a:pPr algn="r"/>
                      <a:r>
                        <a:rPr lang="en-US" dirty="0">
                          <a:solidFill>
                            <a:schemeClr val="tx1"/>
                          </a:solidFill>
                        </a:rPr>
                        <a:t>350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n/a</a:t>
                      </a:r>
                    </a:p>
                  </a:txBody>
                  <a:tcPr/>
                </a:tc>
                <a:tc>
                  <a:txBody>
                    <a:bodyPr/>
                    <a:lstStyle/>
                    <a:p>
                      <a:pPr algn="r"/>
                      <a:r>
                        <a:rPr lang="en-US" dirty="0">
                          <a:solidFill>
                            <a:schemeClr val="tx1"/>
                          </a:solidFill>
                        </a:rPr>
                        <a:t>$0</a:t>
                      </a:r>
                    </a:p>
                  </a:txBody>
                  <a:tcPr/>
                </a:tc>
                <a:extLst>
                  <a:ext uri="{0D108BD9-81ED-4DB2-BD59-A6C34878D82A}">
                    <a16:rowId xmlns:a16="http://schemas.microsoft.com/office/drawing/2014/main" val="10007"/>
                  </a:ext>
                </a:extLst>
              </a:tr>
              <a:tr h="575920">
                <a:tc>
                  <a:txBody>
                    <a:bodyPr/>
                    <a:lstStyle/>
                    <a:p>
                      <a:r>
                        <a:rPr lang="en-US" dirty="0">
                          <a:solidFill>
                            <a:schemeClr val="tx1"/>
                          </a:solidFill>
                        </a:rPr>
                        <a:t>Washington High School</a:t>
                      </a:r>
                    </a:p>
                  </a:txBody>
                  <a:tcPr/>
                </a:tc>
                <a:tc>
                  <a:txBody>
                    <a:bodyPr/>
                    <a:lstStyle/>
                    <a:p>
                      <a:pPr algn="r"/>
                      <a:r>
                        <a:rPr lang="en-US" dirty="0">
                          <a:solidFill>
                            <a:schemeClr val="tx1"/>
                          </a:solidFill>
                        </a:rPr>
                        <a:t>70%</a:t>
                      </a:r>
                    </a:p>
                  </a:txBody>
                  <a:tcPr/>
                </a:tc>
                <a:tc>
                  <a:txBody>
                    <a:bodyPr/>
                    <a:lstStyle/>
                    <a:p>
                      <a:pPr algn="r"/>
                      <a:r>
                        <a:rPr lang="en-US" dirty="0">
                          <a:solidFill>
                            <a:schemeClr val="tx1"/>
                          </a:solidFill>
                        </a:rPr>
                        <a:t>160</a:t>
                      </a:r>
                    </a:p>
                  </a:txBody>
                  <a:tcPr/>
                </a:tc>
                <a:tc>
                  <a:txBody>
                    <a:bodyPr/>
                    <a:lstStyle/>
                    <a:p>
                      <a:pPr algn="r"/>
                      <a:r>
                        <a:rPr lang="en-US" dirty="0">
                          <a:solidFill>
                            <a:schemeClr val="tx1"/>
                          </a:solidFill>
                        </a:rPr>
                        <a:t>n/a</a:t>
                      </a:r>
                    </a:p>
                  </a:txBody>
                  <a:tcPr/>
                </a:tc>
                <a:tc>
                  <a:txBody>
                    <a:bodyPr/>
                    <a:lstStyle/>
                    <a:p>
                      <a:pPr algn="r"/>
                      <a:r>
                        <a:rPr lang="en-US" dirty="0">
                          <a:solidFill>
                            <a:schemeClr val="tx1"/>
                          </a:solidFill>
                        </a:rPr>
                        <a:t>$0</a:t>
                      </a:r>
                    </a:p>
                  </a:txBody>
                  <a:tcPr/>
                </a:tc>
                <a:extLst>
                  <a:ext uri="{0D108BD9-81ED-4DB2-BD59-A6C34878D82A}">
                    <a16:rowId xmlns:a16="http://schemas.microsoft.com/office/drawing/2014/main" val="10008"/>
                  </a:ext>
                </a:extLst>
              </a:tr>
              <a:tr h="382781">
                <a:tc>
                  <a:txBody>
                    <a:bodyPr/>
                    <a:lstStyle/>
                    <a:p>
                      <a:r>
                        <a:rPr lang="en-US" dirty="0">
                          <a:solidFill>
                            <a:schemeClr val="tx1"/>
                          </a:solidFill>
                        </a:rPr>
                        <a:t>Smith High School</a:t>
                      </a:r>
                    </a:p>
                  </a:txBody>
                  <a:tcPr/>
                </a:tc>
                <a:tc>
                  <a:txBody>
                    <a:bodyPr/>
                    <a:lstStyle/>
                    <a:p>
                      <a:pPr algn="r"/>
                      <a:r>
                        <a:rPr lang="en-US" dirty="0">
                          <a:solidFill>
                            <a:schemeClr val="tx1"/>
                          </a:solidFill>
                        </a:rPr>
                        <a:t>52%</a:t>
                      </a:r>
                    </a:p>
                  </a:txBody>
                  <a:tcPr/>
                </a:tc>
                <a:tc>
                  <a:txBody>
                    <a:bodyPr/>
                    <a:lstStyle/>
                    <a:p>
                      <a:pPr algn="r"/>
                      <a:r>
                        <a:rPr lang="en-US" dirty="0">
                          <a:solidFill>
                            <a:schemeClr val="tx1"/>
                          </a:solidFill>
                        </a:rPr>
                        <a:t>100</a:t>
                      </a:r>
                    </a:p>
                  </a:txBody>
                  <a:tcPr/>
                </a:tc>
                <a:tc>
                  <a:txBody>
                    <a:bodyPr/>
                    <a:lstStyle/>
                    <a:p>
                      <a:pPr algn="r"/>
                      <a:r>
                        <a:rPr lang="en-US" dirty="0">
                          <a:solidFill>
                            <a:schemeClr val="tx1"/>
                          </a:solidFill>
                        </a:rPr>
                        <a:t>n/a</a:t>
                      </a:r>
                    </a:p>
                  </a:txBody>
                  <a:tcPr/>
                </a:tc>
                <a:tc>
                  <a:txBody>
                    <a:bodyPr/>
                    <a:lstStyle/>
                    <a:p>
                      <a:pPr algn="r"/>
                      <a:r>
                        <a:rPr lang="en-US" dirty="0">
                          <a:solidFill>
                            <a:schemeClr val="tx1"/>
                          </a:solidFill>
                        </a:rPr>
                        <a:t>$0</a:t>
                      </a:r>
                    </a:p>
                  </a:txBody>
                  <a:tcPr/>
                </a:tc>
                <a:extLst>
                  <a:ext uri="{0D108BD9-81ED-4DB2-BD59-A6C34878D82A}">
                    <a16:rowId xmlns:a16="http://schemas.microsoft.com/office/drawing/2014/main" val="499998051"/>
                  </a:ext>
                </a:extLst>
              </a:tr>
              <a:tr h="575920">
                <a:tc>
                  <a:txBody>
                    <a:bodyPr/>
                    <a:lstStyle/>
                    <a:p>
                      <a:r>
                        <a:rPr lang="en-US" dirty="0">
                          <a:solidFill>
                            <a:schemeClr val="tx1"/>
                          </a:solidFill>
                        </a:rPr>
                        <a:t>Brennan High School</a:t>
                      </a:r>
                    </a:p>
                  </a:txBody>
                  <a:tcPr/>
                </a:tc>
                <a:tc>
                  <a:txBody>
                    <a:bodyPr/>
                    <a:lstStyle/>
                    <a:p>
                      <a:pPr algn="r"/>
                      <a:r>
                        <a:rPr lang="en-US" dirty="0">
                          <a:solidFill>
                            <a:schemeClr val="tx1"/>
                          </a:solidFill>
                        </a:rPr>
                        <a:t>49%</a:t>
                      </a:r>
                    </a:p>
                  </a:txBody>
                  <a:tcPr/>
                </a:tc>
                <a:tc>
                  <a:txBody>
                    <a:bodyPr/>
                    <a:lstStyle/>
                    <a:p>
                      <a:pPr algn="r"/>
                      <a:r>
                        <a:rPr lang="en-US" dirty="0">
                          <a:solidFill>
                            <a:schemeClr val="tx1"/>
                          </a:solidFill>
                        </a:rPr>
                        <a:t>92</a:t>
                      </a:r>
                    </a:p>
                  </a:txBody>
                  <a:tcPr/>
                </a:tc>
                <a:tc>
                  <a:txBody>
                    <a:bodyPr/>
                    <a:lstStyle/>
                    <a:p>
                      <a:pPr algn="r"/>
                      <a:r>
                        <a:rPr lang="en-US" dirty="0">
                          <a:solidFill>
                            <a:schemeClr val="tx1"/>
                          </a:solidFill>
                        </a:rPr>
                        <a:t>n/a</a:t>
                      </a:r>
                    </a:p>
                  </a:txBody>
                  <a:tcPr/>
                </a:tc>
                <a:tc>
                  <a:txBody>
                    <a:bodyPr/>
                    <a:lstStyle/>
                    <a:p>
                      <a:pPr algn="r"/>
                      <a:r>
                        <a:rPr lang="en-US" dirty="0">
                          <a:solidFill>
                            <a:schemeClr val="tx1"/>
                          </a:solidFill>
                        </a:rPr>
                        <a:t>$0</a:t>
                      </a:r>
                    </a:p>
                  </a:txBody>
                  <a:tcPr/>
                </a:tc>
                <a:extLst>
                  <a:ext uri="{0D108BD9-81ED-4DB2-BD59-A6C34878D82A}">
                    <a16:rowId xmlns:a16="http://schemas.microsoft.com/office/drawing/2014/main" val="4098255887"/>
                  </a:ext>
                </a:extLst>
              </a:tr>
            </a:tbl>
          </a:graphicData>
        </a:graphic>
      </p:graphicFrame>
    </p:spTree>
    <p:extLst>
      <p:ext uri="{BB962C8B-B14F-4D97-AF65-F5344CB8AC3E}">
        <p14:creationId xmlns:p14="http://schemas.microsoft.com/office/powerpoint/2010/main" val="3920890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Rectangle 3"/>
          <p:cNvSpPr>
            <a:spLocks noGrp="1"/>
          </p:cNvSpPr>
          <p:nvPr>
            <p:ph idx="1"/>
          </p:nvPr>
        </p:nvSpPr>
        <p:spPr/>
        <p:txBody>
          <a:bodyPr>
            <a:normAutofit/>
          </a:bodyPr>
          <a:lstStyle/>
          <a:p>
            <a:pPr marL="0" indent="0">
              <a:buNone/>
            </a:pPr>
            <a:r>
              <a:rPr lang="en-US" sz="2800" dirty="0"/>
              <a:t>“Skip” school, if:</a:t>
            </a:r>
          </a:p>
          <a:p>
            <a:pPr marL="990600" lvl="1" indent="-533400">
              <a:buFont typeface="Wingdings" pitchFamily="2" charset="2"/>
              <a:buAutoNum type="arabicPeriod"/>
            </a:pPr>
            <a:r>
              <a:rPr lang="en-US" sz="2800" dirty="0"/>
              <a:t>Comparability met</a:t>
            </a:r>
          </a:p>
          <a:p>
            <a:pPr marL="990600" lvl="1" indent="-533400">
              <a:buFont typeface="Wingdings" pitchFamily="2" charset="2"/>
              <a:buAutoNum type="arabicPeriod"/>
            </a:pPr>
            <a:r>
              <a:rPr lang="en-US" sz="2800" dirty="0"/>
              <a:t>Receiving supplemental state/ local funds used in Title I-like program</a:t>
            </a:r>
          </a:p>
          <a:p>
            <a:pPr marL="990600" lvl="1" indent="-533400">
              <a:buFont typeface="Wingdings" pitchFamily="2" charset="2"/>
              <a:buAutoNum type="arabicPeriod"/>
            </a:pPr>
            <a:r>
              <a:rPr lang="en-US" sz="2800" dirty="0"/>
              <a:t>Supp. state/ local funds meet or exceed amount would be received under Title I</a:t>
            </a:r>
          </a:p>
          <a:p>
            <a:pPr marL="609600" indent="-609600"/>
            <a:endParaRPr lang="en-US" sz="2800" dirty="0"/>
          </a:p>
          <a:p>
            <a:pPr marL="609600" indent="-609600"/>
            <a:r>
              <a:rPr lang="en-US" sz="2800" dirty="0"/>
              <a:t>Still count and serve nonpublic in area</a:t>
            </a:r>
          </a:p>
        </p:txBody>
      </p:sp>
      <p:sp>
        <p:nvSpPr>
          <p:cNvPr id="53253" name="Rectangle 2"/>
          <p:cNvSpPr>
            <a:spLocks noGrp="1"/>
          </p:cNvSpPr>
          <p:nvPr>
            <p:ph type="title"/>
          </p:nvPr>
        </p:nvSpPr>
        <p:spPr/>
        <p:txBody>
          <a:bodyPr>
            <a:normAutofit/>
          </a:bodyPr>
          <a:lstStyle/>
          <a:p>
            <a:r>
              <a:rPr lang="en-US" dirty="0"/>
              <a:t>Skipping A School Sec. 1113(b)</a:t>
            </a:r>
          </a:p>
        </p:txBody>
      </p:sp>
      <p:sp>
        <p:nvSpPr>
          <p:cNvPr id="2" name="Footer Placeholder 1">
            <a:extLst>
              <a:ext uri="{FF2B5EF4-FFF2-40B4-BE49-F238E27FC236}">
                <a16:creationId xmlns:a16="http://schemas.microsoft.com/office/drawing/2014/main" id="{6F2930D7-83D1-4367-A62C-5F11BF8926EC}"/>
              </a:ext>
            </a:extLst>
          </p:cNvPr>
          <p:cNvSpPr>
            <a:spLocks noGrp="1"/>
          </p:cNvSpPr>
          <p:nvPr>
            <p:ph type="ftr" sz="quarter" idx="4294967295"/>
          </p:nvPr>
        </p:nvSpPr>
        <p:spPr>
          <a:xfrm>
            <a:off x="0" y="0"/>
            <a:ext cx="0" cy="0"/>
          </a:xfrm>
        </p:spPr>
        <p:txBody>
          <a:bodyPr/>
          <a:lstStyle/>
          <a:p>
            <a:r>
              <a:rPr lang="en-US"/>
              <a:t>The Bruman Group, PLLC © 2023. All rights reserved.</a:t>
            </a:r>
            <a:endParaRPr lang="en-US" dirty="0"/>
          </a:p>
        </p:txBody>
      </p:sp>
      <p:sp>
        <p:nvSpPr>
          <p:cNvPr id="3" name="TextBox 2">
            <a:extLst>
              <a:ext uri="{FF2B5EF4-FFF2-40B4-BE49-F238E27FC236}">
                <a16:creationId xmlns:a16="http://schemas.microsoft.com/office/drawing/2014/main" id="{4F5B79FF-3A98-05A7-4D25-5179D34CA9BA}"/>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2176888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Rectangle 3"/>
          <p:cNvSpPr>
            <a:spLocks noGrp="1"/>
          </p:cNvSpPr>
          <p:nvPr>
            <p:ph idx="1"/>
          </p:nvPr>
        </p:nvSpPr>
        <p:spPr/>
        <p:txBody>
          <a:bodyPr>
            <a:normAutofit/>
          </a:bodyPr>
          <a:lstStyle/>
          <a:p>
            <a:r>
              <a:rPr lang="en-US" sz="2800" dirty="0"/>
              <a:t>Small District Exclusion</a:t>
            </a:r>
          </a:p>
          <a:p>
            <a:pPr lvl="1"/>
            <a:r>
              <a:rPr lang="en-US" sz="2800" dirty="0"/>
              <a:t>If a school district has less then 1000 students the district is not required to conduct formal rank and serve</a:t>
            </a:r>
          </a:p>
          <a:p>
            <a:pPr lvl="1"/>
            <a:r>
              <a:rPr lang="en-US" sz="2800" dirty="0"/>
              <a:t>Must calculate poverty level and serve in an equitable manner.</a:t>
            </a:r>
          </a:p>
        </p:txBody>
      </p:sp>
      <p:sp>
        <p:nvSpPr>
          <p:cNvPr id="53253" name="Rectangle 2"/>
          <p:cNvSpPr>
            <a:spLocks noGrp="1"/>
          </p:cNvSpPr>
          <p:nvPr>
            <p:ph type="title"/>
          </p:nvPr>
        </p:nvSpPr>
        <p:spPr/>
        <p:txBody>
          <a:bodyPr>
            <a:normAutofit/>
          </a:bodyPr>
          <a:lstStyle/>
          <a:p>
            <a:r>
              <a:rPr lang="en-US" dirty="0"/>
              <a:t>Exceptions Sec. 1113(a)(6) (cont.)</a:t>
            </a:r>
          </a:p>
        </p:txBody>
      </p:sp>
      <p:sp>
        <p:nvSpPr>
          <p:cNvPr id="2" name="Footer Placeholder 1">
            <a:extLst>
              <a:ext uri="{FF2B5EF4-FFF2-40B4-BE49-F238E27FC236}">
                <a16:creationId xmlns:a16="http://schemas.microsoft.com/office/drawing/2014/main" id="{0D99C743-D9CD-435B-B304-2CB7F69B67B3}"/>
              </a:ext>
            </a:extLst>
          </p:cNvPr>
          <p:cNvSpPr>
            <a:spLocks noGrp="1"/>
          </p:cNvSpPr>
          <p:nvPr>
            <p:ph type="ftr" sz="quarter" idx="4294967295"/>
          </p:nvPr>
        </p:nvSpPr>
        <p:spPr>
          <a:xfrm>
            <a:off x="0" y="0"/>
            <a:ext cx="0" cy="0"/>
          </a:xfrm>
        </p:spPr>
        <p:txBody>
          <a:bodyPr/>
          <a:lstStyle/>
          <a:p>
            <a:r>
              <a:rPr lang="en-US"/>
              <a:t>The Bruman Group, PLLC © 2023. All rights reserved.</a:t>
            </a:r>
            <a:endParaRPr lang="en-US" dirty="0"/>
          </a:p>
        </p:txBody>
      </p:sp>
      <p:sp>
        <p:nvSpPr>
          <p:cNvPr id="3" name="TextBox 2">
            <a:extLst>
              <a:ext uri="{FF2B5EF4-FFF2-40B4-BE49-F238E27FC236}">
                <a16:creationId xmlns:a16="http://schemas.microsoft.com/office/drawing/2014/main" id="{427C125F-A33C-DC6C-909D-4E4030900790}"/>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2103817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4DFCA-5925-80DA-93FA-338B5BD6F90B}"/>
              </a:ext>
            </a:extLst>
          </p:cNvPr>
          <p:cNvSpPr>
            <a:spLocks noGrp="1"/>
          </p:cNvSpPr>
          <p:nvPr>
            <p:ph type="title"/>
          </p:nvPr>
        </p:nvSpPr>
        <p:spPr/>
        <p:txBody>
          <a:bodyPr>
            <a:normAutofit/>
          </a:bodyPr>
          <a:lstStyle/>
          <a:p>
            <a:r>
              <a:rPr lang="en-US" sz="6600" dirty="0">
                <a:solidFill>
                  <a:srgbClr val="002060"/>
                </a:solidFill>
              </a:rPr>
              <a:t>Parent &amp; Family Engagement</a:t>
            </a:r>
          </a:p>
        </p:txBody>
      </p:sp>
      <p:sp>
        <p:nvSpPr>
          <p:cNvPr id="3" name="Text Placeholder 2">
            <a:extLst>
              <a:ext uri="{FF2B5EF4-FFF2-40B4-BE49-F238E27FC236}">
                <a16:creationId xmlns:a16="http://schemas.microsoft.com/office/drawing/2014/main" id="{4CA700C0-F6D5-3CBE-763D-A35E8041C6A1}"/>
              </a:ext>
            </a:extLst>
          </p:cNvPr>
          <p:cNvSpPr>
            <a:spLocks noGrp="1"/>
          </p:cNvSpPr>
          <p:nvPr>
            <p:ph type="body" idx="1"/>
          </p:nvPr>
        </p:nvSpPr>
        <p:spPr/>
        <p:txBody>
          <a:bodyPr/>
          <a:lstStyle/>
          <a:p>
            <a:r>
              <a:rPr lang="en-US" cap="none" dirty="0">
                <a:solidFill>
                  <a:srgbClr val="002060"/>
                </a:solidFill>
              </a:rPr>
              <a:t>Sec. 1116</a:t>
            </a:r>
          </a:p>
        </p:txBody>
      </p:sp>
      <p:sp>
        <p:nvSpPr>
          <p:cNvPr id="6" name="TextBox 5">
            <a:extLst>
              <a:ext uri="{FF2B5EF4-FFF2-40B4-BE49-F238E27FC236}">
                <a16:creationId xmlns:a16="http://schemas.microsoft.com/office/drawing/2014/main" id="{779BC76F-3736-007E-6122-3FBA7954DCEF}"/>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594791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669" dirty="0"/>
              <a:t>The LEA shall reserve at least 1%</a:t>
            </a:r>
          </a:p>
          <a:p>
            <a:r>
              <a:rPr lang="en-US" sz="2669" dirty="0"/>
              <a:t>To assist schools carry out activities</a:t>
            </a:r>
          </a:p>
          <a:p>
            <a:r>
              <a:rPr lang="en-US" sz="2669" dirty="0"/>
              <a:t>For smaller LEAs, set-aside not required if 1% is less than $5,000 (i.e. allocation is less than $500,000)</a:t>
            </a:r>
          </a:p>
          <a:p>
            <a:r>
              <a:rPr lang="en-US" sz="2669" dirty="0"/>
              <a:t>May reserve more</a:t>
            </a:r>
          </a:p>
          <a:p>
            <a:pPr marL="0" indent="0">
              <a:buNone/>
            </a:pPr>
            <a:endParaRPr lang="en-US" sz="2669" dirty="0"/>
          </a:p>
          <a:p>
            <a:pPr marL="0" indent="0">
              <a:buNone/>
            </a:pPr>
            <a:r>
              <a:rPr lang="en-US" sz="2669" dirty="0"/>
              <a:t>90% must go to schools, with priority to high-need schools</a:t>
            </a:r>
          </a:p>
        </p:txBody>
      </p:sp>
      <p:sp>
        <p:nvSpPr>
          <p:cNvPr id="2" name="Title 1"/>
          <p:cNvSpPr>
            <a:spLocks noGrp="1"/>
          </p:cNvSpPr>
          <p:nvPr>
            <p:ph type="title"/>
          </p:nvPr>
        </p:nvSpPr>
        <p:spPr/>
        <p:txBody>
          <a:bodyPr>
            <a:noAutofit/>
          </a:bodyPr>
          <a:lstStyle/>
          <a:p>
            <a:pPr algn="l"/>
            <a:r>
              <a:rPr lang="en-US" altLang="en-US" sz="4000" dirty="0"/>
              <a:t>Set-aside: </a:t>
            </a:r>
            <a:r>
              <a:rPr lang="en-US" sz="4000" dirty="0"/>
              <a:t>Sec. </a:t>
            </a:r>
            <a:r>
              <a:rPr lang="en-US" altLang="en-US" sz="4000" dirty="0"/>
              <a:t>1116(a)(3)</a:t>
            </a:r>
            <a:endParaRPr lang="en-US" sz="4000" dirty="0"/>
          </a:p>
        </p:txBody>
      </p:sp>
      <p:sp>
        <p:nvSpPr>
          <p:cNvPr id="5" name="TextBox 4">
            <a:extLst>
              <a:ext uri="{FF2B5EF4-FFF2-40B4-BE49-F238E27FC236}">
                <a16:creationId xmlns:a16="http://schemas.microsoft.com/office/drawing/2014/main" id="{963FF037-33FA-FEA4-1F4E-213F6B03566A}"/>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88715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2669" dirty="0"/>
              <a:t>Must perform at least one:</a:t>
            </a:r>
          </a:p>
          <a:p>
            <a:r>
              <a:rPr lang="en-US" sz="2400" dirty="0"/>
              <a:t>Professional development re: parent and family engagement strategies; </a:t>
            </a:r>
          </a:p>
          <a:p>
            <a:r>
              <a:rPr lang="en-US" sz="2400" dirty="0"/>
              <a:t>Reaching parents and family at home, in the community and at school; </a:t>
            </a:r>
          </a:p>
          <a:p>
            <a:r>
              <a:rPr lang="en-US" sz="2400" dirty="0"/>
              <a:t>Disseminating info on best practices;</a:t>
            </a:r>
          </a:p>
          <a:p>
            <a:r>
              <a:rPr lang="en-US" sz="2400" dirty="0"/>
              <a:t>Collaborating (or providing subgrants to schools to collaborate) with others who have a record of success in improving and increasing involvement; and</a:t>
            </a:r>
          </a:p>
          <a:p>
            <a:r>
              <a:rPr lang="en-US" sz="2400" dirty="0"/>
              <a:t>Activities consistent with LEA plan.</a:t>
            </a:r>
          </a:p>
          <a:p>
            <a:pPr marL="0" indent="0">
              <a:buNone/>
            </a:pPr>
            <a:r>
              <a:rPr lang="en-US" sz="2669" dirty="0"/>
              <a:t>There must be annual evaluations of content and effectiveness of the policy involving parents and family members </a:t>
            </a:r>
          </a:p>
        </p:txBody>
      </p:sp>
      <p:sp>
        <p:nvSpPr>
          <p:cNvPr id="2" name="Title 1"/>
          <p:cNvSpPr>
            <a:spLocks noGrp="1"/>
          </p:cNvSpPr>
          <p:nvPr>
            <p:ph type="title"/>
          </p:nvPr>
        </p:nvSpPr>
        <p:spPr/>
        <p:txBody>
          <a:bodyPr>
            <a:noAutofit/>
          </a:bodyPr>
          <a:lstStyle/>
          <a:p>
            <a:pPr algn="l"/>
            <a:r>
              <a:rPr lang="en-US" altLang="en-US" sz="4000" dirty="0"/>
              <a:t>Use of Funds (Sec. 1116(a)(3)(D))</a:t>
            </a:r>
            <a:endParaRPr lang="en-US" sz="4000" dirty="0"/>
          </a:p>
        </p:txBody>
      </p:sp>
      <p:sp>
        <p:nvSpPr>
          <p:cNvPr id="4" name="Footer Placeholder 3">
            <a:extLst>
              <a:ext uri="{FF2B5EF4-FFF2-40B4-BE49-F238E27FC236}">
                <a16:creationId xmlns:a16="http://schemas.microsoft.com/office/drawing/2014/main" id="{9DEDACB6-66BA-49E9-A9EA-1E863444ED7A}"/>
              </a:ext>
            </a:extLst>
          </p:cNvPr>
          <p:cNvSpPr>
            <a:spLocks noGrp="1"/>
          </p:cNvSpPr>
          <p:nvPr>
            <p:ph type="ftr" sz="quarter" idx="4294967295"/>
          </p:nvPr>
        </p:nvSpPr>
        <p:spPr>
          <a:xfrm>
            <a:off x="0" y="0"/>
            <a:ext cx="0" cy="0"/>
          </a:xfrm>
        </p:spPr>
        <p:txBody>
          <a:bodyPr/>
          <a:lstStyle/>
          <a:p>
            <a:r>
              <a:rPr lang="en-US"/>
              <a:t>The Bruman Group, PLLC © 2023. All rights reserved.</a:t>
            </a:r>
            <a:endParaRPr lang="en-US" dirty="0"/>
          </a:p>
        </p:txBody>
      </p:sp>
      <p:sp>
        <p:nvSpPr>
          <p:cNvPr id="5" name="TextBox 4">
            <a:extLst>
              <a:ext uri="{FF2B5EF4-FFF2-40B4-BE49-F238E27FC236}">
                <a16:creationId xmlns:a16="http://schemas.microsoft.com/office/drawing/2014/main" id="{6AC0DCBD-49D7-156E-DF4C-47EFAE177E68}"/>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3161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t>To the extent practicable – opportunities for parents and family members, including:</a:t>
            </a:r>
          </a:p>
          <a:p>
            <a:r>
              <a:rPr lang="en-US" sz="2400" dirty="0"/>
              <a:t>parents and family members who have limited English proficiency, </a:t>
            </a:r>
          </a:p>
          <a:p>
            <a:r>
              <a:rPr lang="en-US" sz="2400" dirty="0"/>
              <a:t>parents and family members with disabilities, and </a:t>
            </a:r>
          </a:p>
          <a:p>
            <a:r>
              <a:rPr lang="en-US" sz="2400" dirty="0"/>
              <a:t>parents and family members of migratory children.</a:t>
            </a:r>
          </a:p>
        </p:txBody>
      </p:sp>
      <p:sp>
        <p:nvSpPr>
          <p:cNvPr id="2" name="Title 1"/>
          <p:cNvSpPr>
            <a:spLocks noGrp="1"/>
          </p:cNvSpPr>
          <p:nvPr>
            <p:ph type="title"/>
          </p:nvPr>
        </p:nvSpPr>
        <p:spPr/>
        <p:txBody>
          <a:bodyPr>
            <a:noAutofit/>
          </a:bodyPr>
          <a:lstStyle/>
          <a:p>
            <a:pPr algn="l"/>
            <a:r>
              <a:rPr lang="en-US" altLang="en-US" sz="4000" dirty="0"/>
              <a:t>Accessibility (Sec. 1116(a), (b) and (f))</a:t>
            </a:r>
            <a:endParaRPr lang="en-US" sz="4000" dirty="0"/>
          </a:p>
        </p:txBody>
      </p:sp>
      <p:sp>
        <p:nvSpPr>
          <p:cNvPr id="4" name="Footer Placeholder 3">
            <a:extLst>
              <a:ext uri="{FF2B5EF4-FFF2-40B4-BE49-F238E27FC236}">
                <a16:creationId xmlns:a16="http://schemas.microsoft.com/office/drawing/2014/main" id="{9DEDACB6-66BA-49E9-A9EA-1E863444ED7A}"/>
              </a:ext>
            </a:extLst>
          </p:cNvPr>
          <p:cNvSpPr>
            <a:spLocks noGrp="1"/>
          </p:cNvSpPr>
          <p:nvPr>
            <p:ph type="ftr" sz="quarter" idx="4294967295"/>
          </p:nvPr>
        </p:nvSpPr>
        <p:spPr>
          <a:xfrm>
            <a:off x="0" y="0"/>
            <a:ext cx="0" cy="0"/>
          </a:xfrm>
        </p:spPr>
        <p:txBody>
          <a:bodyPr/>
          <a:lstStyle/>
          <a:p>
            <a:endParaRPr lang="en-US" dirty="0"/>
          </a:p>
        </p:txBody>
      </p:sp>
      <p:sp>
        <p:nvSpPr>
          <p:cNvPr id="7" name="TextBox 6">
            <a:extLst>
              <a:ext uri="{FF2B5EF4-FFF2-40B4-BE49-F238E27FC236}">
                <a16:creationId xmlns:a16="http://schemas.microsoft.com/office/drawing/2014/main" id="{9FFCF5E2-FDD0-B55C-3416-E9FB68F3CDD8}"/>
              </a:ext>
            </a:extLst>
          </p:cNvPr>
          <p:cNvSpPr txBox="1"/>
          <p:nvPr/>
        </p:nvSpPr>
        <p:spPr>
          <a:xfrm>
            <a:off x="945223" y="4523194"/>
            <a:ext cx="9808127" cy="1754326"/>
          </a:xfrm>
          <a:prstGeom prst="rect">
            <a:avLst/>
          </a:prstGeom>
          <a:ln>
            <a:solidFill>
              <a:srgbClr val="002060"/>
            </a:solidFill>
          </a:ln>
        </p:spPr>
        <p:txBody>
          <a:bodyPr wrap="square" rtlCol="0">
            <a:spAutoFit/>
          </a:bodyPr>
          <a:lstStyle/>
          <a:p>
            <a:pPr marL="0" indent="0" algn="ctr">
              <a:lnSpc>
                <a:spcPct val="100000"/>
              </a:lnSpc>
              <a:spcBef>
                <a:spcPts val="0"/>
              </a:spcBef>
              <a:buFontTx/>
              <a:buNone/>
            </a:pPr>
            <a:r>
              <a:rPr lang="en-US" sz="1800" b="1" dirty="0">
                <a:solidFill>
                  <a:srgbClr val="002060"/>
                </a:solidFill>
                <a:latin typeface="Posterama" panose="020B0504020200020000" pitchFamily="34" charset="0"/>
                <a:ea typeface="微软雅黑"/>
                <a:cs typeface="Posterama" panose="020B0504020200020000" pitchFamily="34" charset="0"/>
              </a:rPr>
              <a:t>Focus in monitoring!</a:t>
            </a:r>
          </a:p>
          <a:p>
            <a:pPr marL="0" indent="0" algn="ctr">
              <a:lnSpc>
                <a:spcPct val="100000"/>
              </a:lnSpc>
              <a:spcBef>
                <a:spcPts val="0"/>
              </a:spcBef>
              <a:buFontTx/>
              <a:buNone/>
            </a:pPr>
            <a:r>
              <a:rPr lang="en-US" dirty="0">
                <a:solidFill>
                  <a:srgbClr val="002060"/>
                </a:solidFill>
                <a:effectLst/>
                <a:ea typeface="微软雅黑"/>
                <a:cs typeface="Posterama" panose="020B0504020200020000" pitchFamily="34" charset="0"/>
              </a:rPr>
              <a:t>H</a:t>
            </a:r>
            <a:r>
              <a:rPr lang="en-US" sz="1800" dirty="0">
                <a:solidFill>
                  <a:srgbClr val="002060"/>
                </a:solidFill>
                <a:effectLst/>
                <a:ea typeface="Calibri" panose="020F0502020204030204" pitchFamily="34" charset="0"/>
                <a:cs typeface="Times New Roman" panose="02020603050405020304" pitchFamily="18" charset="0"/>
              </a:rPr>
              <a:t>ow does the SEA ensure that the LEA’s parent and family engagement policies provides opportunities for the participation of all parents and family members (including parents and family members who have limited English proficiency, parents and family members with disabilities, and parents and family members of migratory children) and provides information and school reports, in a format and, to the extent practicable, in a language that parents understand?</a:t>
            </a:r>
            <a:endParaRPr lang="en-US" sz="1800" dirty="0">
              <a:solidFill>
                <a:srgbClr val="002060"/>
              </a:solidFill>
              <a:ea typeface="微软雅黑"/>
              <a:cs typeface="Posterama" panose="020B0504020200020000" pitchFamily="34" charset="0"/>
            </a:endParaRPr>
          </a:p>
        </p:txBody>
      </p:sp>
      <p:sp>
        <p:nvSpPr>
          <p:cNvPr id="5" name="TextBox 4">
            <a:extLst>
              <a:ext uri="{FF2B5EF4-FFF2-40B4-BE49-F238E27FC236}">
                <a16:creationId xmlns:a16="http://schemas.microsoft.com/office/drawing/2014/main" id="{5D690B4A-6CF6-5735-6AA6-3B1132E3089D}"/>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185200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400" dirty="0"/>
              <a:t>“Right to Know”</a:t>
            </a:r>
          </a:p>
          <a:p>
            <a:r>
              <a:rPr lang="en-US" sz="2000" dirty="0"/>
              <a:t>LEA must inform parents of Title I schools that they can request information regarding the professional qualifications of their child’s classroom teachers. </a:t>
            </a:r>
          </a:p>
          <a:p>
            <a:pPr marL="0" indent="0">
              <a:buNone/>
            </a:pPr>
            <a:r>
              <a:rPr lang="en-US" sz="2400" dirty="0"/>
              <a:t>Not Qualified Teacher</a:t>
            </a:r>
          </a:p>
          <a:p>
            <a:r>
              <a:rPr lang="en-US" sz="2000" dirty="0"/>
              <a:t>Title I schools must provide parents information related to their child’s academic achievement if the student has been assigned a teacher who does not meet applicable State certification or licensure requirements for more than 4 weeks.    </a:t>
            </a:r>
          </a:p>
          <a:p>
            <a:pPr marL="0" indent="0">
              <a:buNone/>
            </a:pPr>
            <a:r>
              <a:rPr lang="en-US" sz="2400" dirty="0"/>
              <a:t>LEA must notify all parents of State or local policy regarding student participation in statewide assessments and post information on each assessment required.  </a:t>
            </a:r>
          </a:p>
          <a:p>
            <a:r>
              <a:rPr lang="en-US" sz="2000" dirty="0"/>
              <a:t>This must include the right to opt-out, where applicable (i.e. per state/local laws).</a:t>
            </a:r>
          </a:p>
        </p:txBody>
      </p:sp>
      <p:sp>
        <p:nvSpPr>
          <p:cNvPr id="2" name="Title 1"/>
          <p:cNvSpPr>
            <a:spLocks noGrp="1"/>
          </p:cNvSpPr>
          <p:nvPr>
            <p:ph type="title"/>
          </p:nvPr>
        </p:nvSpPr>
        <p:spPr/>
        <p:txBody>
          <a:bodyPr>
            <a:noAutofit/>
          </a:bodyPr>
          <a:lstStyle/>
          <a:p>
            <a:pPr algn="l"/>
            <a:r>
              <a:rPr lang="en-US" altLang="en-US" sz="4000" dirty="0"/>
              <a:t>Parent Notices (Sec. 1112)</a:t>
            </a:r>
            <a:endParaRPr lang="en-US" sz="4000" dirty="0"/>
          </a:p>
        </p:txBody>
      </p:sp>
      <p:sp>
        <p:nvSpPr>
          <p:cNvPr id="4" name="Footer Placeholder 3">
            <a:extLst>
              <a:ext uri="{FF2B5EF4-FFF2-40B4-BE49-F238E27FC236}">
                <a16:creationId xmlns:a16="http://schemas.microsoft.com/office/drawing/2014/main" id="{9DEDACB6-66BA-49E9-A9EA-1E863444ED7A}"/>
              </a:ext>
            </a:extLst>
          </p:cNvPr>
          <p:cNvSpPr>
            <a:spLocks noGrp="1"/>
          </p:cNvSpPr>
          <p:nvPr>
            <p:ph type="ftr" sz="quarter" idx="4294967295"/>
          </p:nvPr>
        </p:nvSpPr>
        <p:spPr>
          <a:xfrm>
            <a:off x="0" y="0"/>
            <a:ext cx="0" cy="0"/>
          </a:xfrm>
        </p:spPr>
        <p:txBody>
          <a:bodyPr/>
          <a:lstStyle/>
          <a:p>
            <a:endParaRPr lang="en-US" dirty="0"/>
          </a:p>
        </p:txBody>
      </p:sp>
      <p:sp>
        <p:nvSpPr>
          <p:cNvPr id="5" name="TextBox 4">
            <a:extLst>
              <a:ext uri="{FF2B5EF4-FFF2-40B4-BE49-F238E27FC236}">
                <a16:creationId xmlns:a16="http://schemas.microsoft.com/office/drawing/2014/main" id="{6492CE40-AF67-3162-1FBC-46616F7E83C3}"/>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105458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t>LEA-level policy and school-level policy still required!</a:t>
            </a:r>
          </a:p>
          <a:p>
            <a:r>
              <a:rPr lang="en-US" sz="2400" dirty="0"/>
              <a:t>Describes how the LEA or school will meet the requirements of this part. </a:t>
            </a:r>
          </a:p>
          <a:p>
            <a:r>
              <a:rPr lang="en-US" sz="2400" dirty="0"/>
              <a:t>They are similar to prior Parent Involvement Policy only now much broader to include family.</a:t>
            </a:r>
          </a:p>
          <a:p>
            <a:r>
              <a:rPr lang="en-US" sz="2400" dirty="0"/>
              <a:t>District must demonstrate that activities are aligned with this plan. </a:t>
            </a:r>
          </a:p>
          <a:p>
            <a:pPr marL="0" indent="0">
              <a:buNone/>
            </a:pPr>
            <a:endParaRPr lang="en-US" sz="2400" dirty="0"/>
          </a:p>
          <a:p>
            <a:pPr marL="0" indent="0">
              <a:buNone/>
            </a:pPr>
            <a:r>
              <a:rPr lang="en-US" sz="2400" dirty="0"/>
              <a:t>School-Parent Compact still required.</a:t>
            </a:r>
          </a:p>
        </p:txBody>
      </p:sp>
      <p:sp>
        <p:nvSpPr>
          <p:cNvPr id="2" name="Title 1"/>
          <p:cNvSpPr>
            <a:spLocks noGrp="1"/>
          </p:cNvSpPr>
          <p:nvPr>
            <p:ph type="title"/>
          </p:nvPr>
        </p:nvSpPr>
        <p:spPr/>
        <p:txBody>
          <a:bodyPr>
            <a:noAutofit/>
          </a:bodyPr>
          <a:lstStyle/>
          <a:p>
            <a:pPr algn="l"/>
            <a:r>
              <a:rPr lang="en-US" altLang="en-US" sz="4000" dirty="0"/>
              <a:t>Policy (Sec. 1116(a) and (b))</a:t>
            </a:r>
            <a:endParaRPr lang="en-US" sz="4000" dirty="0"/>
          </a:p>
        </p:txBody>
      </p:sp>
      <p:sp>
        <p:nvSpPr>
          <p:cNvPr id="4" name="Footer Placeholder 3">
            <a:extLst>
              <a:ext uri="{FF2B5EF4-FFF2-40B4-BE49-F238E27FC236}">
                <a16:creationId xmlns:a16="http://schemas.microsoft.com/office/drawing/2014/main" id="{9DEDACB6-66BA-49E9-A9EA-1E863444ED7A}"/>
              </a:ext>
            </a:extLst>
          </p:cNvPr>
          <p:cNvSpPr>
            <a:spLocks noGrp="1"/>
          </p:cNvSpPr>
          <p:nvPr>
            <p:ph type="ftr" sz="quarter" idx="4294967295"/>
          </p:nvPr>
        </p:nvSpPr>
        <p:spPr>
          <a:xfrm>
            <a:off x="0" y="0"/>
            <a:ext cx="0" cy="0"/>
          </a:xfrm>
        </p:spPr>
        <p:txBody>
          <a:bodyPr/>
          <a:lstStyle/>
          <a:p>
            <a:endParaRPr lang="en-US" dirty="0"/>
          </a:p>
        </p:txBody>
      </p:sp>
      <p:sp>
        <p:nvSpPr>
          <p:cNvPr id="5" name="TextBox 4">
            <a:extLst>
              <a:ext uri="{FF2B5EF4-FFF2-40B4-BE49-F238E27FC236}">
                <a16:creationId xmlns:a16="http://schemas.microsoft.com/office/drawing/2014/main" id="{9280F984-9EEF-147C-A5DF-21F37801BF20}"/>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251884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5DCB1-14C6-7079-479E-6DF9040A55FA}"/>
              </a:ext>
            </a:extLst>
          </p:cNvPr>
          <p:cNvSpPr>
            <a:spLocks noGrp="1"/>
          </p:cNvSpPr>
          <p:nvPr>
            <p:ph type="title"/>
          </p:nvPr>
        </p:nvSpPr>
        <p:spPr/>
        <p:txBody>
          <a:bodyPr/>
          <a:lstStyle/>
          <a:p>
            <a:r>
              <a:rPr lang="en-US" dirty="0">
                <a:solidFill>
                  <a:srgbClr val="002060"/>
                </a:solidFill>
              </a:rPr>
              <a:t>Supplement, not Supplant</a:t>
            </a:r>
          </a:p>
        </p:txBody>
      </p:sp>
      <p:sp>
        <p:nvSpPr>
          <p:cNvPr id="3" name="Text Placeholder 2">
            <a:extLst>
              <a:ext uri="{FF2B5EF4-FFF2-40B4-BE49-F238E27FC236}">
                <a16:creationId xmlns:a16="http://schemas.microsoft.com/office/drawing/2014/main" id="{632FDE89-8D65-D541-6B85-119AE0F93AC8}"/>
              </a:ext>
            </a:extLst>
          </p:cNvPr>
          <p:cNvSpPr>
            <a:spLocks noGrp="1"/>
          </p:cNvSpPr>
          <p:nvPr>
            <p:ph type="body" idx="1"/>
          </p:nvPr>
        </p:nvSpPr>
        <p:spPr/>
        <p:txBody>
          <a:bodyPr>
            <a:normAutofit/>
          </a:bodyPr>
          <a:lstStyle/>
          <a:p>
            <a:r>
              <a:rPr lang="en-US" sz="2800" cap="none" dirty="0">
                <a:solidFill>
                  <a:srgbClr val="002060"/>
                </a:solidFill>
              </a:rPr>
              <a:t>June 2019: </a:t>
            </a:r>
            <a:r>
              <a:rPr lang="en-US" dirty="0">
                <a:solidFill>
                  <a:srgbClr val="002060"/>
                </a:solidFill>
                <a:hlinkClick r:id="rId2"/>
              </a:rPr>
              <a:t>https://oese.ed.gov/files/2020/07/snsfinalguidance06192019.pdf</a:t>
            </a:r>
            <a:r>
              <a:rPr lang="en-US" b="1" dirty="0">
                <a:solidFill>
                  <a:srgbClr val="002060"/>
                </a:solidFill>
              </a:rPr>
              <a:t> </a:t>
            </a:r>
            <a:endParaRPr lang="en-US" sz="2800" b="1" cap="all" dirty="0">
              <a:solidFill>
                <a:srgbClr val="002060"/>
              </a:solidFill>
            </a:endParaRPr>
          </a:p>
        </p:txBody>
      </p:sp>
      <p:sp>
        <p:nvSpPr>
          <p:cNvPr id="5" name="TextBox 4">
            <a:extLst>
              <a:ext uri="{FF2B5EF4-FFF2-40B4-BE49-F238E27FC236}">
                <a16:creationId xmlns:a16="http://schemas.microsoft.com/office/drawing/2014/main" id="{A48BD965-CB69-CA37-73CD-BCBC0554CB21}"/>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307519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sz="half" idx="1"/>
          </p:nvPr>
        </p:nvSpPr>
        <p:spPr>
          <a:xfrm>
            <a:off x="838200" y="2219218"/>
            <a:ext cx="5572874" cy="3957745"/>
          </a:xfrm>
        </p:spPr>
        <p:txBody>
          <a:bodyPr>
            <a:normAutofit fontScale="92500" lnSpcReduction="20000"/>
          </a:bodyPr>
          <a:lstStyle/>
          <a:p>
            <a:pPr marL="0" indent="0" eaLnBrk="1" hangingPunct="1">
              <a:buNone/>
            </a:pPr>
            <a:r>
              <a:rPr lang="en-US" sz="2600" dirty="0"/>
              <a:t>Title I, Part A is a State-administered program</a:t>
            </a:r>
          </a:p>
          <a:p>
            <a:r>
              <a:rPr lang="en-US" sz="2600" dirty="0"/>
              <a:t>ED grants funds to States based on statutory formulas</a:t>
            </a:r>
          </a:p>
          <a:p>
            <a:r>
              <a:rPr lang="en-US" sz="2600" dirty="0"/>
              <a:t>State grants funds to LEAs based on statutory formula</a:t>
            </a:r>
          </a:p>
          <a:p>
            <a:r>
              <a:rPr lang="en-US" sz="2600" dirty="0"/>
              <a:t>LEA allocates funds to schools based on ranking and serving</a:t>
            </a:r>
          </a:p>
          <a:p>
            <a:pPr lvl="1" eaLnBrk="1" hangingPunct="1"/>
            <a:endParaRPr lang="en-US" sz="2600" dirty="0"/>
          </a:p>
          <a:p>
            <a:pPr marL="0" indent="0" eaLnBrk="1" hangingPunct="1">
              <a:buNone/>
            </a:pPr>
            <a:r>
              <a:rPr lang="en-US" sz="2600" dirty="0"/>
              <a:t>Allocations are based on poverty levels, but services are based on academic need</a:t>
            </a:r>
            <a:endParaRPr lang="en-US" dirty="0"/>
          </a:p>
        </p:txBody>
      </p:sp>
      <p:sp>
        <p:nvSpPr>
          <p:cNvPr id="3" name="Content Placeholder 2">
            <a:extLst>
              <a:ext uri="{FF2B5EF4-FFF2-40B4-BE49-F238E27FC236}">
                <a16:creationId xmlns:a16="http://schemas.microsoft.com/office/drawing/2014/main" id="{63D7635E-77F0-BE5B-46BC-5A27E7EF8802}"/>
              </a:ext>
            </a:extLst>
          </p:cNvPr>
          <p:cNvSpPr>
            <a:spLocks noGrp="1"/>
          </p:cNvSpPr>
          <p:nvPr>
            <p:ph sz="half" idx="2"/>
          </p:nvPr>
        </p:nvSpPr>
        <p:spPr>
          <a:xfrm>
            <a:off x="6893960" y="2119256"/>
            <a:ext cx="4459840" cy="4057707"/>
          </a:xfrm>
        </p:spPr>
        <p:txBody>
          <a:bodyPr/>
          <a:lstStyle/>
          <a:p>
            <a:pPr marL="0" indent="0">
              <a:buNone/>
            </a:pPr>
            <a:r>
              <a:rPr lang="en-US" dirty="0"/>
              <a:t>Two models of Title I, Part A program:</a:t>
            </a:r>
          </a:p>
          <a:p>
            <a:pPr marL="933450" lvl="1" indent="-461963">
              <a:buFont typeface="Wingdings" pitchFamily="2" charset="2"/>
              <a:buAutoNum type="arabicPeriod"/>
            </a:pPr>
            <a:r>
              <a:rPr lang="en-US" dirty="0"/>
              <a:t>Targeted Assistance</a:t>
            </a:r>
          </a:p>
          <a:p>
            <a:pPr marL="933450" lvl="1" indent="-461963">
              <a:buFont typeface="Wingdings" pitchFamily="2" charset="2"/>
              <a:buAutoNum type="arabicPeriod"/>
            </a:pPr>
            <a:r>
              <a:rPr lang="en-US" dirty="0"/>
              <a:t>Schoolwide</a:t>
            </a:r>
          </a:p>
          <a:p>
            <a:endParaRPr lang="en-US" dirty="0"/>
          </a:p>
        </p:txBody>
      </p:sp>
      <p:sp>
        <p:nvSpPr>
          <p:cNvPr id="11267" name="Rectangle 2"/>
          <p:cNvSpPr>
            <a:spLocks noGrp="1" noChangeArrowheads="1"/>
          </p:cNvSpPr>
          <p:nvPr>
            <p:ph type="title"/>
          </p:nvPr>
        </p:nvSpPr>
        <p:spPr/>
        <p:txBody>
          <a:bodyPr anchor="b"/>
          <a:lstStyle/>
          <a:p>
            <a:pPr>
              <a:defRPr/>
            </a:pPr>
            <a:r>
              <a:rPr lang="en-US" dirty="0"/>
              <a:t>Title I Basics</a:t>
            </a:r>
          </a:p>
        </p:txBody>
      </p:sp>
      <p:sp>
        <p:nvSpPr>
          <p:cNvPr id="2" name="TextBox 1">
            <a:extLst>
              <a:ext uri="{FF2B5EF4-FFF2-40B4-BE49-F238E27FC236}">
                <a16:creationId xmlns:a16="http://schemas.microsoft.com/office/drawing/2014/main" id="{114060F2-07BC-F278-5500-137084428D79}"/>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20AFEDB5-E8C8-4A25-89DD-2401CFD18CE1}"/>
              </a:ext>
            </a:extLst>
          </p:cNvPr>
          <p:cNvGraphicFramePr>
            <a:graphicFrameLocks noGrp="1"/>
          </p:cNvGraphicFramePr>
          <p:nvPr>
            <p:ph idx="1"/>
            <p:extLst>
              <p:ext uri="{D42A27DB-BD31-4B8C-83A1-F6EECF244321}">
                <p14:modId xmlns:p14="http://schemas.microsoft.com/office/powerpoint/2010/main" val="344064956"/>
              </p:ext>
            </p:extLst>
          </p:nvPr>
        </p:nvGraphicFramePr>
        <p:xfrm>
          <a:off x="318499" y="1219646"/>
          <a:ext cx="11239928" cy="5250308"/>
        </p:xfrm>
        <a:graphic>
          <a:graphicData uri="http://schemas.openxmlformats.org/drawingml/2006/table">
            <a:tbl>
              <a:tblPr firstRow="1" bandRow="1">
                <a:tableStyleId>{91EBBBCC-DAD2-459C-BE2E-F6DE35CF9A28}</a:tableStyleId>
              </a:tblPr>
              <a:tblGrid>
                <a:gridCol w="430202">
                  <a:extLst>
                    <a:ext uri="{9D8B030D-6E8A-4147-A177-3AD203B41FA5}">
                      <a16:colId xmlns:a16="http://schemas.microsoft.com/office/drawing/2014/main" val="1260153231"/>
                    </a:ext>
                  </a:extLst>
                </a:gridCol>
                <a:gridCol w="1331473">
                  <a:extLst>
                    <a:ext uri="{9D8B030D-6E8A-4147-A177-3AD203B41FA5}">
                      <a16:colId xmlns:a16="http://schemas.microsoft.com/office/drawing/2014/main" val="2056154810"/>
                    </a:ext>
                  </a:extLst>
                </a:gridCol>
                <a:gridCol w="1220191">
                  <a:extLst>
                    <a:ext uri="{9D8B030D-6E8A-4147-A177-3AD203B41FA5}">
                      <a16:colId xmlns:a16="http://schemas.microsoft.com/office/drawing/2014/main" val="164287718"/>
                    </a:ext>
                  </a:extLst>
                </a:gridCol>
                <a:gridCol w="1228103">
                  <a:extLst>
                    <a:ext uri="{9D8B030D-6E8A-4147-A177-3AD203B41FA5}">
                      <a16:colId xmlns:a16="http://schemas.microsoft.com/office/drawing/2014/main" val="1161822977"/>
                    </a:ext>
                  </a:extLst>
                </a:gridCol>
                <a:gridCol w="804126">
                  <a:extLst>
                    <a:ext uri="{9D8B030D-6E8A-4147-A177-3AD203B41FA5}">
                      <a16:colId xmlns:a16="http://schemas.microsoft.com/office/drawing/2014/main" val="3701267867"/>
                    </a:ext>
                  </a:extLst>
                </a:gridCol>
                <a:gridCol w="983980">
                  <a:extLst>
                    <a:ext uri="{9D8B030D-6E8A-4147-A177-3AD203B41FA5}">
                      <a16:colId xmlns:a16="http://schemas.microsoft.com/office/drawing/2014/main" val="1669822297"/>
                    </a:ext>
                  </a:extLst>
                </a:gridCol>
                <a:gridCol w="885947">
                  <a:extLst>
                    <a:ext uri="{9D8B030D-6E8A-4147-A177-3AD203B41FA5}">
                      <a16:colId xmlns:a16="http://schemas.microsoft.com/office/drawing/2014/main" val="2726040685"/>
                    </a:ext>
                  </a:extLst>
                </a:gridCol>
                <a:gridCol w="812118">
                  <a:extLst>
                    <a:ext uri="{9D8B030D-6E8A-4147-A177-3AD203B41FA5}">
                      <a16:colId xmlns:a16="http://schemas.microsoft.com/office/drawing/2014/main" val="1319843756"/>
                    </a:ext>
                  </a:extLst>
                </a:gridCol>
                <a:gridCol w="1624236">
                  <a:extLst>
                    <a:ext uri="{9D8B030D-6E8A-4147-A177-3AD203B41FA5}">
                      <a16:colId xmlns:a16="http://schemas.microsoft.com/office/drawing/2014/main" val="4271865539"/>
                    </a:ext>
                  </a:extLst>
                </a:gridCol>
                <a:gridCol w="1033605">
                  <a:extLst>
                    <a:ext uri="{9D8B030D-6E8A-4147-A177-3AD203B41FA5}">
                      <a16:colId xmlns:a16="http://schemas.microsoft.com/office/drawing/2014/main" val="3329190379"/>
                    </a:ext>
                  </a:extLst>
                </a:gridCol>
                <a:gridCol w="885947">
                  <a:extLst>
                    <a:ext uri="{9D8B030D-6E8A-4147-A177-3AD203B41FA5}">
                      <a16:colId xmlns:a16="http://schemas.microsoft.com/office/drawing/2014/main" val="3745961265"/>
                    </a:ext>
                  </a:extLst>
                </a:gridCol>
              </a:tblGrid>
              <a:tr h="443122">
                <a:tc rowSpan="5">
                  <a:txBody>
                    <a:bodyPr/>
                    <a:lstStyle/>
                    <a:p>
                      <a:pPr algn="ctr"/>
                      <a:r>
                        <a:rPr lang="en-US" sz="2700" b="1" dirty="0">
                          <a:solidFill>
                            <a:schemeClr val="tx1"/>
                          </a:solidFill>
                        </a:rPr>
                        <a:t>SNS Standard</a:t>
                      </a:r>
                    </a:p>
                  </a:txBody>
                  <a:tcPr marL="121920" marR="121920" marT="60960" marB="60960" vert="vert270" anchor="ctr">
                    <a:lnR w="12700" cap="flat" cmpd="sng" algn="ctr">
                      <a:solidFill>
                        <a:schemeClr val="tx1"/>
                      </a:solidFill>
                      <a:prstDash val="solid"/>
                      <a:round/>
                      <a:headEnd type="none" w="med" len="med"/>
                      <a:tailEnd type="none" w="med" len="med"/>
                    </a:lnR>
                  </a:tcPr>
                </a:tc>
                <a:tc gridSpan="10">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Programs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t>Programs</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6132781"/>
                  </a:ext>
                </a:extLst>
              </a:tr>
              <a:tr h="817006">
                <a:tc vMerge="1">
                  <a:txBody>
                    <a:bodyPr/>
                    <a:lstStyle/>
                    <a:p>
                      <a:endParaRPr lang="en-US" dirty="0"/>
                    </a:p>
                  </a:txBody>
                  <a:tcPr/>
                </a:tc>
                <a:tc>
                  <a:txBody>
                    <a:bodyPr/>
                    <a:lstStyle/>
                    <a:p>
                      <a:endParaRPr lang="en-US" sz="1700" dirty="0">
                        <a:solidFill>
                          <a:schemeClr val="tx1"/>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b="1" dirty="0">
                          <a:solidFill>
                            <a:schemeClr val="tx1"/>
                          </a:solidFill>
                        </a:rPr>
                        <a:t>Title I,A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solidFill>
                            <a:schemeClr val="tx1"/>
                          </a:solidFill>
                        </a:rPr>
                        <a:t>Migrant Education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solidFill>
                            <a:schemeClr val="tx1"/>
                          </a:solidFill>
                        </a:rPr>
                        <a:t>Title II,A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solidFill>
                            <a:schemeClr val="tx1"/>
                          </a:solidFill>
                        </a:rPr>
                        <a:t>Title III,A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solidFill>
                            <a:schemeClr val="tx1"/>
                          </a:solidFill>
                        </a:rPr>
                        <a:t>Title IV,A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b="1" dirty="0">
                          <a:solidFill>
                            <a:schemeClr val="tx1"/>
                          </a:solidFill>
                        </a:rPr>
                        <a:t>REAP/ SRSA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b="1" dirty="0">
                          <a:solidFill>
                            <a:schemeClr val="tx1"/>
                          </a:solidFill>
                        </a:rPr>
                        <a:t>21</a:t>
                      </a:r>
                      <a:r>
                        <a:rPr lang="en-US" sz="1700" b="1" baseline="30000" dirty="0">
                          <a:solidFill>
                            <a:schemeClr val="tx1"/>
                          </a:solidFill>
                        </a:rPr>
                        <a:t>st</a:t>
                      </a:r>
                      <a:r>
                        <a:rPr lang="en-US" sz="1700" b="1" dirty="0">
                          <a:solidFill>
                            <a:schemeClr val="tx1"/>
                          </a:solidFill>
                        </a:rPr>
                        <a:t> CCLC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b="1" dirty="0">
                          <a:solidFill>
                            <a:schemeClr val="tx1"/>
                          </a:solidFill>
                        </a:rPr>
                        <a:t>IDEA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b="1" dirty="0">
                          <a:solidFill>
                            <a:schemeClr val="tx1"/>
                          </a:solidFill>
                        </a:rPr>
                        <a:t>ESSER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0244573"/>
                  </a:ext>
                </a:extLst>
              </a:tr>
              <a:tr h="1052414">
                <a:tc vMerge="1">
                  <a:txBody>
                    <a:bodyPr/>
                    <a:lstStyle/>
                    <a:p>
                      <a:endParaRPr lang="en-US" dirty="0"/>
                    </a:p>
                  </a:txBody>
                  <a:tcPr/>
                </a:tc>
                <a:tc>
                  <a:txBody>
                    <a:bodyPr/>
                    <a:lstStyle/>
                    <a:p>
                      <a:r>
                        <a:rPr lang="en-US" sz="1700" b="1" dirty="0">
                          <a:solidFill>
                            <a:schemeClr val="tx1"/>
                          </a:solidFill>
                        </a:rPr>
                        <a:t>State and Local Funds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b="1" dirty="0">
                          <a:solidFill>
                            <a:schemeClr val="tx1"/>
                          </a:solidFill>
                        </a:rPr>
                        <a:t>ESSA Sec. 1118(b)</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b="1" dirty="0">
                          <a:solidFill>
                            <a:schemeClr val="tx1"/>
                          </a:solidFill>
                        </a:rPr>
                        <a:t>ESSA Sec. 1304(c)(2)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b="1"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b="1">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b="1"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b="1"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b="1"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b="1"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a:solidFill>
                            <a:schemeClr val="tx1"/>
                          </a:solidFill>
                        </a:rPr>
                        <a: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3296"/>
                  </a:ext>
                </a:extLst>
              </a:tr>
              <a:tr h="817006">
                <a:tc vMerge="1">
                  <a:txBody>
                    <a:bodyPr/>
                    <a:lstStyle/>
                    <a:p>
                      <a:endParaRPr lang="en-US" dirty="0"/>
                    </a:p>
                  </a:txBody>
                  <a:tcPr/>
                </a:tc>
                <a:tc>
                  <a:txBody>
                    <a:bodyPr/>
                    <a:lstStyle/>
                    <a:p>
                      <a:r>
                        <a:rPr lang="en-US" sz="1700" b="1" dirty="0">
                          <a:solidFill>
                            <a:schemeClr val="tx1"/>
                          </a:solidFill>
                        </a:rPr>
                        <a:t>Non-Federal Funds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b="1"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b="1"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b="1" dirty="0">
                          <a:solidFill>
                            <a:schemeClr val="tx1"/>
                          </a:solidFill>
                        </a:rPr>
                        <a:t>ESSA Sec. 2301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b="1"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b="1" dirty="0">
                          <a:solidFill>
                            <a:schemeClr val="tx1"/>
                          </a:solidFill>
                        </a:rPr>
                        <a:t>ESSA Sec. 4110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b="1">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b="1" dirty="0">
                          <a:solidFill>
                            <a:schemeClr val="tx1"/>
                          </a:solidFill>
                        </a:rPr>
                        <a: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b="1"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a:solidFill>
                            <a:schemeClr val="tx1"/>
                          </a:solidFill>
                        </a:rPr>
                        <a: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3645300"/>
                  </a:ext>
                </a:extLst>
              </a:tr>
              <a:tr h="1994048">
                <a:tc vMerge="1">
                  <a:txBody>
                    <a:bodyPr/>
                    <a:lstStyle/>
                    <a:p>
                      <a:endParaRPr lang="en-US" b="1" dirty="0"/>
                    </a:p>
                  </a:txBody>
                  <a:tcPr anchor="ctr"/>
                </a:tc>
                <a:tc>
                  <a:txBody>
                    <a:bodyPr/>
                    <a:lstStyle/>
                    <a:p>
                      <a:r>
                        <a:rPr lang="en-US" sz="1700" b="1" dirty="0">
                          <a:solidFill>
                            <a:schemeClr val="tx1"/>
                          </a:solidFill>
                        </a:rPr>
                        <a:t>Federal, State and Local Funds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b="1">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b="1"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b="1"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b="1" dirty="0">
                          <a:solidFill>
                            <a:schemeClr val="tx1"/>
                          </a:solidFill>
                        </a:rPr>
                        <a:t>ESSA Sec. 3115(g)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b="1"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700" b="1" dirty="0">
                          <a:solidFill>
                            <a:schemeClr val="tx1"/>
                          </a:solidFill>
                        </a:rPr>
                        <a:t>ESSA </a:t>
                      </a:r>
                      <a:r>
                        <a:rPr lang="en-US" sz="1700" b="1" u="none" strike="noStrike" noProof="0" dirty="0">
                          <a:solidFill>
                            <a:schemeClr val="tx1"/>
                          </a:solidFill>
                        </a:rPr>
                        <a:t>Sec. 5232</a:t>
                      </a:r>
                      <a:endParaRPr lang="en-US" sz="1700" b="1"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solidFill>
                            <a:schemeClr val="tx1"/>
                          </a:solidFill>
                        </a:rPr>
                        <a:t>ESSA Sec. 4204</a:t>
                      </a:r>
                    </a:p>
                    <a:p>
                      <a:r>
                        <a:rPr lang="en-US" sz="1800" b="1" dirty="0">
                          <a:solidFill>
                            <a:schemeClr val="tx1"/>
                          </a:solidFill>
                        </a:rPr>
                        <a:t>Subs Non-federal funds (4202(b)(2)(G)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b="1" dirty="0">
                          <a:solidFill>
                            <a:schemeClr val="tx1"/>
                          </a:solidFill>
                        </a:rPr>
                        <a:t>34 CFR 300.164</a:t>
                      </a:r>
                    </a:p>
                    <a:p>
                      <a:r>
                        <a:rPr lang="en-US" sz="1700" b="1" dirty="0">
                          <a:solidFill>
                            <a:schemeClr val="tx1"/>
                          </a:solidFill>
                        </a:rPr>
                        <a:t>(a) (SEA); 300.202(a) (LEA)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a:solidFill>
                            <a:schemeClr val="tx1"/>
                          </a:solidFill>
                        </a:rPr>
                        <a: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3682183"/>
                  </a:ext>
                </a:extLst>
              </a:tr>
            </a:tbl>
          </a:graphicData>
        </a:graphic>
      </p:graphicFrame>
      <p:sp>
        <p:nvSpPr>
          <p:cNvPr id="2" name="Title 1">
            <a:extLst>
              <a:ext uri="{FF2B5EF4-FFF2-40B4-BE49-F238E27FC236}">
                <a16:creationId xmlns:a16="http://schemas.microsoft.com/office/drawing/2014/main" id="{5B1F332B-0C02-432E-A791-E8F0AFA019A3}"/>
              </a:ext>
            </a:extLst>
          </p:cNvPr>
          <p:cNvSpPr>
            <a:spLocks noGrp="1"/>
          </p:cNvSpPr>
          <p:nvPr>
            <p:ph type="title"/>
          </p:nvPr>
        </p:nvSpPr>
        <p:spPr>
          <a:xfrm>
            <a:off x="838200" y="365126"/>
            <a:ext cx="10515600" cy="723935"/>
          </a:xfrm>
        </p:spPr>
        <p:txBody>
          <a:bodyPr/>
          <a:lstStyle/>
          <a:p>
            <a:pPr algn="ctr"/>
            <a:r>
              <a:rPr lang="en-US" dirty="0"/>
              <a:t>SNS Requirements</a:t>
            </a:r>
          </a:p>
        </p:txBody>
      </p:sp>
      <p:sp>
        <p:nvSpPr>
          <p:cNvPr id="3" name="Footer Placeholder 2">
            <a:extLst>
              <a:ext uri="{FF2B5EF4-FFF2-40B4-BE49-F238E27FC236}">
                <a16:creationId xmlns:a16="http://schemas.microsoft.com/office/drawing/2014/main" id="{4ADBFF08-DFBE-479E-A724-7E639FE7EFFF}"/>
              </a:ext>
            </a:extLst>
          </p:cNvPr>
          <p:cNvSpPr>
            <a:spLocks noGrp="1"/>
          </p:cNvSpPr>
          <p:nvPr>
            <p:ph type="ftr" sz="quarter" idx="4294967295"/>
          </p:nvPr>
        </p:nvSpPr>
        <p:spPr>
          <a:xfrm>
            <a:off x="11733213" y="6218238"/>
            <a:ext cx="458787" cy="365125"/>
          </a:xfrm>
          <a:prstGeom prst="rect">
            <a:avLst/>
          </a:prstGeom>
        </p:spPr>
        <p:txBody>
          <a:bodyPr vert="horz" lIns="91440" tIns="45720" rIns="91440" bIns="45720" rtlCol="0" anchor="ctr">
            <a:noAutofit/>
          </a:bodyPr>
          <a:lstStyle>
            <a:defPPr>
              <a:defRPr lang="zh-CN"/>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EACEE-25B4-4A2D-B147-27296E36371D}" type="slidenum">
              <a:rPr lang="en-US" altLang="zh-CN" smtClean="0"/>
              <a:pPr/>
              <a:t>30</a:t>
            </a:fld>
            <a:endParaRPr lang="en-US" dirty="0"/>
          </a:p>
        </p:txBody>
      </p:sp>
      <p:sp>
        <p:nvSpPr>
          <p:cNvPr id="5" name="TextBox 4">
            <a:extLst>
              <a:ext uri="{FF2B5EF4-FFF2-40B4-BE49-F238E27FC236}">
                <a16:creationId xmlns:a16="http://schemas.microsoft.com/office/drawing/2014/main" id="{D31012EF-466E-DDF5-2352-5FAF0B94FE1C}"/>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3659684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92D9EA6-47D6-47EE-AD32-9CB78C834546}"/>
              </a:ext>
            </a:extLst>
          </p:cNvPr>
          <p:cNvSpPr txBox="1">
            <a:spLocks noGrp="1"/>
          </p:cNvSpPr>
          <p:nvPr>
            <p:ph idx="1"/>
          </p:nvPr>
        </p:nvSpPr>
        <p:spPr>
          <a:xfrm>
            <a:off x="838200" y="2318902"/>
            <a:ext cx="10515600" cy="3258841"/>
          </a:xfrm>
          <a:prstGeom prst="rect">
            <a:avLst/>
          </a:prstGeom>
          <a:noFill/>
        </p:spPr>
        <p:txBody>
          <a:bodyPr wrap="square">
            <a:spAutoFit/>
          </a:bodyPr>
          <a:lstStyle/>
          <a:p>
            <a:pPr>
              <a:buFont typeface="Wingdings" panose="05000000000000000000" pitchFamily="2" charset="2"/>
              <a:buChar char="§"/>
            </a:pPr>
            <a:r>
              <a:rPr lang="en-US" sz="2800" dirty="0"/>
              <a:t> To demonstrate compliance, a LEA must demonstrate that it has a methodology (e.g., </a:t>
            </a:r>
            <a:r>
              <a:rPr lang="en-US" sz="2800" i="1" u="sng" dirty="0"/>
              <a:t>through written procedures</a:t>
            </a:r>
            <a:r>
              <a:rPr lang="en-US" sz="2800" dirty="0"/>
              <a:t>) and uses it to allocate </a:t>
            </a:r>
            <a:r>
              <a:rPr lang="en-US" sz="2800" b="1" u="sng" dirty="0"/>
              <a:t>state and local funds to each Title I school </a:t>
            </a:r>
            <a:r>
              <a:rPr lang="en-US" sz="2800" dirty="0"/>
              <a:t>[and] ensures that the school receives all of the state and local funds it would otherwise receive if it were not receiving Part A funds—i.e., the LEA’s methodology may not take into account a school’s Title I status</a:t>
            </a:r>
          </a:p>
          <a:p>
            <a:pPr lvl="1">
              <a:buFont typeface="Wingdings" panose="05000000000000000000" pitchFamily="2" charset="2"/>
              <a:buChar char="§"/>
            </a:pPr>
            <a:r>
              <a:rPr lang="en-US" sz="2800" dirty="0"/>
              <a:t>ED frames this as “Title I neutral”</a:t>
            </a:r>
          </a:p>
        </p:txBody>
      </p:sp>
      <p:sp>
        <p:nvSpPr>
          <p:cNvPr id="9" name="Title 8">
            <a:extLst>
              <a:ext uri="{FF2B5EF4-FFF2-40B4-BE49-F238E27FC236}">
                <a16:creationId xmlns:a16="http://schemas.microsoft.com/office/drawing/2014/main" id="{EFC0BDDC-B5E4-4816-A25C-CC539344499F}"/>
              </a:ext>
            </a:extLst>
          </p:cNvPr>
          <p:cNvSpPr>
            <a:spLocks noGrp="1"/>
          </p:cNvSpPr>
          <p:nvPr>
            <p:ph type="title"/>
          </p:nvPr>
        </p:nvSpPr>
        <p:spPr/>
        <p:txBody>
          <a:bodyPr>
            <a:normAutofit fontScale="90000"/>
          </a:bodyPr>
          <a:lstStyle/>
          <a:p>
            <a:br>
              <a:rPr lang="en-US" dirty="0"/>
            </a:br>
            <a:r>
              <a:rPr lang="en-US" dirty="0"/>
              <a:t>ESSA Title I,A Sec. 1118</a:t>
            </a:r>
          </a:p>
        </p:txBody>
      </p:sp>
      <p:sp>
        <p:nvSpPr>
          <p:cNvPr id="3" name="Footer Placeholder 2">
            <a:extLst>
              <a:ext uri="{FF2B5EF4-FFF2-40B4-BE49-F238E27FC236}">
                <a16:creationId xmlns:a16="http://schemas.microsoft.com/office/drawing/2014/main" id="{EF6A45B9-7F54-4385-BDAE-43153920C6A2}"/>
              </a:ext>
            </a:extLst>
          </p:cNvPr>
          <p:cNvSpPr>
            <a:spLocks noGrp="1"/>
          </p:cNvSpPr>
          <p:nvPr>
            <p:ph type="ftr" sz="quarter" idx="4294967295"/>
          </p:nvPr>
        </p:nvSpPr>
        <p:spPr>
          <a:xfrm>
            <a:off x="0" y="0"/>
            <a:ext cx="0" cy="0"/>
          </a:xfrm>
        </p:spPr>
        <p:txBody>
          <a:bodyPr/>
          <a:lstStyle/>
          <a:p>
            <a:endParaRPr lang="en-US" dirty="0"/>
          </a:p>
        </p:txBody>
      </p:sp>
      <p:sp>
        <p:nvSpPr>
          <p:cNvPr id="2" name="TextBox 1">
            <a:extLst>
              <a:ext uri="{FF2B5EF4-FFF2-40B4-BE49-F238E27FC236}">
                <a16:creationId xmlns:a16="http://schemas.microsoft.com/office/drawing/2014/main" id="{C5CC44FB-2E3D-EF56-E363-30742D3566B4}"/>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1749213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ADE36-5B28-EA10-A160-7F9B3F438A28}"/>
              </a:ext>
            </a:extLst>
          </p:cNvPr>
          <p:cNvSpPr>
            <a:spLocks noGrp="1"/>
          </p:cNvSpPr>
          <p:nvPr>
            <p:ph idx="1"/>
          </p:nvPr>
        </p:nvSpPr>
        <p:spPr/>
        <p:txBody>
          <a:bodyPr>
            <a:normAutofit lnSpcReduction="10000"/>
          </a:bodyPr>
          <a:lstStyle/>
          <a:p>
            <a:r>
              <a:rPr lang="en-US" sz="2800" dirty="0"/>
              <a:t>One that results in Title I schools receiving “all the State and local funds it would otherwise receive if it were not receiving Title I, Part A funds”</a:t>
            </a:r>
          </a:p>
          <a:p>
            <a:pPr lvl="1"/>
            <a:r>
              <a:rPr lang="en-US" sz="2600" dirty="0"/>
              <a:t>Can differentiate by grade span, size of school, student enrollment, etc.</a:t>
            </a:r>
          </a:p>
          <a:p>
            <a:pPr lvl="1"/>
            <a:r>
              <a:rPr lang="en-US" sz="2800" dirty="0"/>
              <a:t>Suggested models in guidance:</a:t>
            </a:r>
          </a:p>
          <a:p>
            <a:pPr lvl="2"/>
            <a:r>
              <a:rPr lang="en-US" sz="2400" dirty="0"/>
              <a:t>Weighted funding based on student characteristics (certain $ amount per student based on estimated needs)</a:t>
            </a:r>
          </a:p>
          <a:p>
            <a:pPr lvl="2"/>
            <a:r>
              <a:rPr lang="en-US" sz="2400" dirty="0"/>
              <a:t>Staffing/ supplies (e.g. 1 principal, 1 teacher per 20 students, estimated amount for supplies technology)</a:t>
            </a:r>
          </a:p>
          <a:p>
            <a:pPr lvl="2"/>
            <a:r>
              <a:rPr lang="en-US" sz="2400" dirty="0"/>
              <a:t>Combination of methodologies</a:t>
            </a:r>
          </a:p>
        </p:txBody>
      </p:sp>
      <p:sp>
        <p:nvSpPr>
          <p:cNvPr id="2" name="Title 1">
            <a:extLst>
              <a:ext uri="{FF2B5EF4-FFF2-40B4-BE49-F238E27FC236}">
                <a16:creationId xmlns:a16="http://schemas.microsoft.com/office/drawing/2014/main" id="{E4FD6DF5-21E8-F0DA-7263-EFFCC0387F57}"/>
              </a:ext>
            </a:extLst>
          </p:cNvPr>
          <p:cNvSpPr>
            <a:spLocks noGrp="1"/>
          </p:cNvSpPr>
          <p:nvPr>
            <p:ph type="title"/>
          </p:nvPr>
        </p:nvSpPr>
        <p:spPr/>
        <p:txBody>
          <a:bodyPr/>
          <a:lstStyle/>
          <a:p>
            <a:r>
              <a:rPr lang="en-US" dirty="0"/>
              <a:t>What is a compliant methodology?</a:t>
            </a:r>
          </a:p>
        </p:txBody>
      </p:sp>
      <p:sp>
        <p:nvSpPr>
          <p:cNvPr id="4" name="Footer Placeholder 3">
            <a:extLst>
              <a:ext uri="{FF2B5EF4-FFF2-40B4-BE49-F238E27FC236}">
                <a16:creationId xmlns:a16="http://schemas.microsoft.com/office/drawing/2014/main" id="{758AC76D-018A-7EC4-CDF4-87E76087EEB7}"/>
              </a:ext>
            </a:extLst>
          </p:cNvPr>
          <p:cNvSpPr>
            <a:spLocks noGrp="1"/>
          </p:cNvSpPr>
          <p:nvPr>
            <p:ph type="ftr" sz="quarter" idx="4294967295"/>
          </p:nvPr>
        </p:nvSpPr>
        <p:spPr>
          <a:xfrm>
            <a:off x="0" y="0"/>
            <a:ext cx="0" cy="0"/>
          </a:xfrm>
        </p:spPr>
        <p:txBody>
          <a:bodyPr/>
          <a:lstStyle/>
          <a:p>
            <a:r>
              <a:rPr lang="en-US" dirty="0"/>
              <a:t>The Bruman Group, PLLC © 2023. All rights reserved.</a:t>
            </a:r>
          </a:p>
        </p:txBody>
      </p:sp>
      <p:sp>
        <p:nvSpPr>
          <p:cNvPr id="5" name="TextBox 4">
            <a:extLst>
              <a:ext uri="{FF2B5EF4-FFF2-40B4-BE49-F238E27FC236}">
                <a16:creationId xmlns:a16="http://schemas.microsoft.com/office/drawing/2014/main" id="{A3D47EAD-1CBC-447F-8B87-AB31F3350FE0}"/>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583835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F0564-A7BC-46EF-B01C-1504E445D74D}"/>
              </a:ext>
            </a:extLst>
          </p:cNvPr>
          <p:cNvSpPr>
            <a:spLocks noGrp="1"/>
          </p:cNvSpPr>
          <p:nvPr>
            <p:ph idx="1"/>
          </p:nvPr>
        </p:nvSpPr>
        <p:spPr/>
        <p:txBody>
          <a:bodyPr>
            <a:noAutofit/>
          </a:bodyPr>
          <a:lstStyle/>
          <a:p>
            <a:pPr>
              <a:buFont typeface="Wingdings" panose="05000000000000000000" pitchFamily="2" charset="2"/>
              <a:buChar char="§"/>
            </a:pPr>
            <a:r>
              <a:rPr lang="en-US" sz="2400" dirty="0"/>
              <a:t>The LEA must conduct activities with those funds in a manner that does not take into account a school’s Title I status. </a:t>
            </a:r>
          </a:p>
          <a:p>
            <a:pPr>
              <a:buFont typeface="Wingdings" panose="05000000000000000000" pitchFamily="2" charset="2"/>
              <a:buChar char="§"/>
            </a:pPr>
            <a:r>
              <a:rPr lang="en-US" sz="2400" dirty="0"/>
              <a:t>For example, the LEA reserves the State and local funds for a social worker at the district level. </a:t>
            </a:r>
          </a:p>
          <a:p>
            <a:pPr lvl="1"/>
            <a:r>
              <a:rPr lang="en-US" dirty="0"/>
              <a:t>The LEA deploys the social worker to different schools throughout the school year on an as-needed basis. </a:t>
            </a:r>
          </a:p>
          <a:p>
            <a:pPr lvl="1"/>
            <a:r>
              <a:rPr lang="en-US" dirty="0"/>
              <a:t>Access to or assignment of the social worker must be Title I neutral in order to comply with the general SNS requirement.</a:t>
            </a:r>
          </a:p>
          <a:p>
            <a:pPr marL="0" indent="0">
              <a:buNone/>
            </a:pPr>
            <a:r>
              <a:rPr lang="en-US" sz="2400" dirty="0"/>
              <a:t>SNS Guidance Section VI.</a:t>
            </a:r>
          </a:p>
        </p:txBody>
      </p:sp>
      <p:sp>
        <p:nvSpPr>
          <p:cNvPr id="2" name="Title 1">
            <a:extLst>
              <a:ext uri="{FF2B5EF4-FFF2-40B4-BE49-F238E27FC236}">
                <a16:creationId xmlns:a16="http://schemas.microsoft.com/office/drawing/2014/main" id="{66D657E0-FF5B-4F73-BAE5-FDDF00AA0A90}"/>
              </a:ext>
            </a:extLst>
          </p:cNvPr>
          <p:cNvSpPr>
            <a:spLocks noGrp="1"/>
          </p:cNvSpPr>
          <p:nvPr>
            <p:ph type="title"/>
          </p:nvPr>
        </p:nvSpPr>
        <p:spPr/>
        <p:txBody>
          <a:bodyPr>
            <a:normAutofit/>
          </a:bodyPr>
          <a:lstStyle/>
          <a:p>
            <a:r>
              <a:rPr lang="en-US" dirty="0"/>
              <a:t>What about district-level activities?</a:t>
            </a:r>
          </a:p>
        </p:txBody>
      </p:sp>
      <p:sp>
        <p:nvSpPr>
          <p:cNvPr id="6" name="Footer Placeholder 5">
            <a:extLst>
              <a:ext uri="{FF2B5EF4-FFF2-40B4-BE49-F238E27FC236}">
                <a16:creationId xmlns:a16="http://schemas.microsoft.com/office/drawing/2014/main" id="{4B05010E-E8DE-450A-A006-9433A17E6A47}"/>
              </a:ext>
            </a:extLst>
          </p:cNvPr>
          <p:cNvSpPr>
            <a:spLocks noGrp="1"/>
          </p:cNvSpPr>
          <p:nvPr>
            <p:ph type="ftr" sz="quarter" idx="4294967295"/>
          </p:nvPr>
        </p:nvSpPr>
        <p:spPr>
          <a:xfrm>
            <a:off x="0" y="0"/>
            <a:ext cx="0" cy="0"/>
          </a:xfrm>
        </p:spPr>
        <p:txBody>
          <a:bodyPr/>
          <a:lstStyle/>
          <a:p>
            <a:endParaRPr lang="en-US" dirty="0"/>
          </a:p>
        </p:txBody>
      </p:sp>
      <p:sp>
        <p:nvSpPr>
          <p:cNvPr id="4" name="TextBox 3">
            <a:extLst>
              <a:ext uri="{FF2B5EF4-FFF2-40B4-BE49-F238E27FC236}">
                <a16:creationId xmlns:a16="http://schemas.microsoft.com/office/drawing/2014/main" id="{62199B4C-AB37-CC9C-2404-A6976DA0522E}"/>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3655894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E9E197-EDE2-44CE-825B-D0958C17CED8}"/>
              </a:ext>
            </a:extLst>
          </p:cNvPr>
          <p:cNvSpPr>
            <a:spLocks noGrp="1"/>
          </p:cNvSpPr>
          <p:nvPr>
            <p:ph idx="1"/>
          </p:nvPr>
        </p:nvSpPr>
        <p:spPr/>
        <p:txBody>
          <a:bodyPr>
            <a:normAutofit/>
          </a:bodyPr>
          <a:lstStyle/>
          <a:p>
            <a:pPr>
              <a:buFont typeface="Wingdings" panose="05000000000000000000" pitchFamily="2" charset="2"/>
              <a:buChar char="§"/>
            </a:pPr>
            <a:r>
              <a:rPr lang="en-US" u="sng" dirty="0"/>
              <a:t>Excluded from SNS Methodology Test</a:t>
            </a:r>
            <a:r>
              <a:rPr lang="en-US" dirty="0"/>
              <a:t>:</a:t>
            </a:r>
          </a:p>
          <a:p>
            <a:pPr lvl="1">
              <a:buFont typeface="Wingdings" panose="05000000000000000000" pitchFamily="2" charset="2"/>
              <a:buChar char="§"/>
            </a:pPr>
            <a:r>
              <a:rPr lang="en-US" sz="2800" dirty="0"/>
              <a:t>Single School LEAs;</a:t>
            </a:r>
          </a:p>
          <a:p>
            <a:pPr lvl="1">
              <a:buFont typeface="Wingdings" panose="05000000000000000000" pitchFamily="2" charset="2"/>
              <a:buChar char="§"/>
            </a:pPr>
            <a:r>
              <a:rPr lang="en-US" sz="2800" dirty="0"/>
              <a:t>LEAs with only Title I schools. </a:t>
            </a:r>
          </a:p>
          <a:p>
            <a:pPr lvl="1">
              <a:buFont typeface="Wingdings" panose="05000000000000000000" pitchFamily="2" charset="2"/>
              <a:buChar char="§"/>
            </a:pPr>
            <a:r>
              <a:rPr lang="en-US" sz="2800" dirty="0"/>
              <a:t>A grade span that contains only: a single school, non-Title I schools, or Title I schools. </a:t>
            </a:r>
          </a:p>
          <a:p>
            <a:r>
              <a:rPr lang="en-US" dirty="0"/>
              <a:t>SNS Guidance Q&amp;A 26</a:t>
            </a:r>
          </a:p>
          <a:p>
            <a:endParaRPr lang="en-US" sz="2800" dirty="0"/>
          </a:p>
        </p:txBody>
      </p:sp>
      <p:sp>
        <p:nvSpPr>
          <p:cNvPr id="47106" name="Rectangle 2"/>
          <p:cNvSpPr>
            <a:spLocks noGrp="1" noChangeArrowheads="1"/>
          </p:cNvSpPr>
          <p:nvPr>
            <p:ph type="title"/>
          </p:nvPr>
        </p:nvSpPr>
        <p:spPr/>
        <p:txBody>
          <a:bodyPr>
            <a:normAutofit/>
          </a:bodyPr>
          <a:lstStyle/>
          <a:p>
            <a:pPr>
              <a:defRPr/>
            </a:pPr>
            <a:r>
              <a:rPr lang="en-US" dirty="0"/>
              <a:t>Are there any SNS exceptions?</a:t>
            </a:r>
          </a:p>
        </p:txBody>
      </p:sp>
      <p:sp>
        <p:nvSpPr>
          <p:cNvPr id="4" name="Footer Placeholder 3">
            <a:extLst>
              <a:ext uri="{FF2B5EF4-FFF2-40B4-BE49-F238E27FC236}">
                <a16:creationId xmlns:a16="http://schemas.microsoft.com/office/drawing/2014/main" id="{BBD83720-741A-47B2-9B81-B516DE250F9C}"/>
              </a:ext>
            </a:extLst>
          </p:cNvPr>
          <p:cNvSpPr>
            <a:spLocks noGrp="1"/>
          </p:cNvSpPr>
          <p:nvPr>
            <p:ph type="ftr" sz="quarter" idx="4294967295"/>
          </p:nvPr>
        </p:nvSpPr>
        <p:spPr>
          <a:xfrm>
            <a:off x="0" y="0"/>
            <a:ext cx="0" cy="0"/>
          </a:xfrm>
        </p:spPr>
        <p:txBody>
          <a:bodyPr/>
          <a:lstStyle/>
          <a:p>
            <a:endParaRPr lang="en-US" dirty="0"/>
          </a:p>
        </p:txBody>
      </p:sp>
      <p:sp>
        <p:nvSpPr>
          <p:cNvPr id="3" name="TextBox 2">
            <a:extLst>
              <a:ext uri="{FF2B5EF4-FFF2-40B4-BE49-F238E27FC236}">
                <a16:creationId xmlns:a16="http://schemas.microsoft.com/office/drawing/2014/main" id="{983D503B-837F-AE67-ED9B-F7E988A9E1AB}"/>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2410416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DF53CED-4101-4727-862C-95C57A0DB493}"/>
              </a:ext>
            </a:extLst>
          </p:cNvPr>
          <p:cNvSpPr>
            <a:spLocks noGrp="1"/>
          </p:cNvSpPr>
          <p:nvPr>
            <p:ph idx="1"/>
          </p:nvPr>
        </p:nvSpPr>
        <p:spPr/>
        <p:txBody>
          <a:bodyPr>
            <a:normAutofit fontScale="92500" lnSpcReduction="10000"/>
          </a:bodyPr>
          <a:lstStyle/>
          <a:p>
            <a:pPr marL="0" indent="0" algn="ctr">
              <a:buNone/>
            </a:pPr>
            <a:r>
              <a:rPr lang="en-US" sz="2400" dirty="0"/>
              <a:t>“</a:t>
            </a:r>
            <a:r>
              <a:rPr lang="en-US" sz="2400" i="1" dirty="0"/>
              <a:t>all the State and local funds it would otherwise receive</a:t>
            </a:r>
            <a:r>
              <a:rPr lang="en-US" sz="2400" dirty="0"/>
              <a:t>”</a:t>
            </a:r>
          </a:p>
          <a:p>
            <a:pPr>
              <a:buFont typeface="Wingdings" panose="05000000000000000000" pitchFamily="2" charset="2"/>
              <a:buChar char="§"/>
            </a:pPr>
            <a:r>
              <a:rPr lang="en-US" sz="2400" dirty="0"/>
              <a:t>Must include State and local funds for activities required by Federal, State or local law. </a:t>
            </a:r>
            <a:r>
              <a:rPr lang="en-US" sz="2133" dirty="0" err="1"/>
              <a:t>SNS</a:t>
            </a:r>
            <a:r>
              <a:rPr lang="en-US" sz="2133" dirty="0"/>
              <a:t> Guidance Q&amp;A 16.</a:t>
            </a:r>
            <a:endParaRPr lang="en-US" sz="2400" dirty="0"/>
          </a:p>
          <a:p>
            <a:pPr>
              <a:buFont typeface="Wingdings" panose="05000000000000000000" pitchFamily="2" charset="2"/>
              <a:buChar char="§"/>
            </a:pPr>
            <a:r>
              <a:rPr lang="en-US" sz="2400" dirty="0"/>
              <a:t>Otherwise it includes the State and local funds each school is allocated from its LEA. </a:t>
            </a:r>
          </a:p>
          <a:p>
            <a:pPr lvl="1">
              <a:buFont typeface="Wingdings" panose="05000000000000000000" pitchFamily="2" charset="2"/>
              <a:buChar char="§"/>
            </a:pPr>
            <a:r>
              <a:rPr lang="en-US" sz="2400" dirty="0"/>
              <a:t>At LEA discretion </a:t>
            </a:r>
          </a:p>
          <a:p>
            <a:pPr>
              <a:buFont typeface="Wingdings" panose="05000000000000000000" pitchFamily="2" charset="2"/>
              <a:buChar char="§"/>
            </a:pPr>
            <a:r>
              <a:rPr lang="en-US" sz="2400" dirty="0"/>
              <a:t>For State and local funds that an LEA does not allocate to schools, the LEA is required to conduct activities supported by such funds in a manner that does not take into account a school’s Title I status.</a:t>
            </a:r>
          </a:p>
          <a:p>
            <a:pPr>
              <a:buFont typeface="Wingdings" panose="05000000000000000000" pitchFamily="2" charset="2"/>
              <a:buChar char="§"/>
            </a:pPr>
            <a:r>
              <a:rPr lang="en-US" sz="2400" dirty="0"/>
              <a:t>Does not take into account private contributions, fundraising, or parent fees. </a:t>
            </a:r>
          </a:p>
          <a:p>
            <a:pPr marL="0" indent="0">
              <a:buNone/>
            </a:pPr>
            <a:r>
              <a:rPr lang="en-US" sz="2133" dirty="0"/>
              <a:t>SNS Guidance Q&amp;A 5 and 6.</a:t>
            </a:r>
          </a:p>
        </p:txBody>
      </p:sp>
      <p:sp>
        <p:nvSpPr>
          <p:cNvPr id="2" name="Title 1">
            <a:extLst>
              <a:ext uri="{FF2B5EF4-FFF2-40B4-BE49-F238E27FC236}">
                <a16:creationId xmlns:a16="http://schemas.microsoft.com/office/drawing/2014/main" id="{FC83B250-6241-4F29-925F-BE76DA10F168}"/>
              </a:ext>
            </a:extLst>
          </p:cNvPr>
          <p:cNvSpPr>
            <a:spLocks noGrp="1"/>
          </p:cNvSpPr>
          <p:nvPr>
            <p:ph type="title"/>
          </p:nvPr>
        </p:nvSpPr>
        <p:spPr/>
        <p:txBody>
          <a:bodyPr/>
          <a:lstStyle/>
          <a:p>
            <a:pPr algn="l"/>
            <a:r>
              <a:rPr lang="en-US" dirty="0"/>
              <a:t>Which State/local funds?</a:t>
            </a:r>
          </a:p>
        </p:txBody>
      </p:sp>
      <p:sp>
        <p:nvSpPr>
          <p:cNvPr id="4" name="Footer Placeholder 3">
            <a:extLst>
              <a:ext uri="{FF2B5EF4-FFF2-40B4-BE49-F238E27FC236}">
                <a16:creationId xmlns:a16="http://schemas.microsoft.com/office/drawing/2014/main" id="{53049E34-FD93-9790-79E2-05558774BB67}"/>
              </a:ext>
            </a:extLst>
          </p:cNvPr>
          <p:cNvSpPr>
            <a:spLocks noGrp="1"/>
          </p:cNvSpPr>
          <p:nvPr>
            <p:ph type="ftr" sz="quarter" idx="4294967295"/>
          </p:nvPr>
        </p:nvSpPr>
        <p:spPr>
          <a:xfrm>
            <a:off x="11733213" y="6218238"/>
            <a:ext cx="458787" cy="365125"/>
          </a:xfrm>
          <a:prstGeom prst="rect">
            <a:avLst/>
          </a:prstGeom>
        </p:spPr>
        <p:txBody>
          <a:bodyPr vert="horz" lIns="91440" tIns="45720" rIns="91440" bIns="45720" rtlCol="0" anchor="ctr">
            <a:noAutofit/>
          </a:bodyPr>
          <a:lstStyle>
            <a:defPPr>
              <a:defRPr lang="zh-CN"/>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EACEE-25B4-4A2D-B147-27296E36371D}" type="slidenum">
              <a:rPr lang="en-US" altLang="zh-CN" smtClean="0"/>
              <a:pPr/>
              <a:t>35</a:t>
            </a:fld>
            <a:endParaRPr lang="en-US" dirty="0"/>
          </a:p>
        </p:txBody>
      </p:sp>
      <p:sp>
        <p:nvSpPr>
          <p:cNvPr id="3" name="TextBox 2">
            <a:extLst>
              <a:ext uri="{FF2B5EF4-FFF2-40B4-BE49-F238E27FC236}">
                <a16:creationId xmlns:a16="http://schemas.microsoft.com/office/drawing/2014/main" id="{32EEF4CA-9E15-C202-A9CB-11A1227FDDE4}"/>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975155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4DB9B-9E8A-4CCA-9CFD-56FFE964984B}"/>
              </a:ext>
            </a:extLst>
          </p:cNvPr>
          <p:cNvSpPr>
            <a:spLocks noGrp="1"/>
          </p:cNvSpPr>
          <p:nvPr>
            <p:ph idx="1"/>
          </p:nvPr>
        </p:nvSpPr>
        <p:spPr/>
        <p:txBody>
          <a:bodyPr>
            <a:normAutofit/>
          </a:bodyPr>
          <a:lstStyle/>
          <a:p>
            <a:pPr>
              <a:buFont typeface="Wingdings" panose="05000000000000000000" pitchFamily="2" charset="2"/>
              <a:buChar char="§"/>
            </a:pPr>
            <a:r>
              <a:rPr lang="en-US" sz="2400" dirty="0"/>
              <a:t>As long as the methodology is neutral, LEAs may : </a:t>
            </a:r>
          </a:p>
          <a:p>
            <a:pPr lvl="1">
              <a:buFont typeface="Arial" panose="020B0604020202020204" pitchFamily="34" charset="0"/>
              <a:buChar char="•"/>
            </a:pPr>
            <a:r>
              <a:rPr lang="en-US" sz="2400" dirty="0"/>
              <a:t>Use various methodologies; </a:t>
            </a:r>
          </a:p>
          <a:p>
            <a:pPr lvl="1">
              <a:buFont typeface="Arial" panose="020B0604020202020204" pitchFamily="34" charset="0"/>
              <a:buChar char="•"/>
            </a:pPr>
            <a:r>
              <a:rPr lang="en-US" sz="2400" dirty="0"/>
              <a:t>Base methodologies on grade span or school type; </a:t>
            </a:r>
          </a:p>
          <a:p>
            <a:pPr lvl="1">
              <a:buFont typeface="Arial" panose="020B0604020202020204" pitchFamily="34" charset="0"/>
              <a:buChar char="•"/>
            </a:pPr>
            <a:r>
              <a:rPr lang="en-US" sz="2400" dirty="0"/>
              <a:t>Use a different methodology for c</a:t>
            </a:r>
            <a:r>
              <a:rPr lang="en-US" sz="2133" dirty="0"/>
              <a:t>harter schools; </a:t>
            </a:r>
          </a:p>
          <a:p>
            <a:pPr lvl="1">
              <a:buFont typeface="Arial" panose="020B0604020202020204" pitchFamily="34" charset="0"/>
              <a:buChar char="•"/>
            </a:pPr>
            <a:r>
              <a:rPr lang="en-US" sz="2133" dirty="0"/>
              <a:t>Vary methodologies based on </a:t>
            </a:r>
            <a:r>
              <a:rPr lang="en-US" sz="2400" dirty="0"/>
              <a:t>student enrollment size; or </a:t>
            </a:r>
          </a:p>
          <a:p>
            <a:pPr lvl="1">
              <a:buFont typeface="Arial" panose="020B0604020202020204" pitchFamily="34" charset="0"/>
              <a:buChar char="•"/>
            </a:pPr>
            <a:r>
              <a:rPr lang="en-US" sz="2400" dirty="0"/>
              <a:t>Account for schools in need of additional funds to serve high concentrations of children with disabilities, English learners, or other such groups of students the LEA determines require additional support.</a:t>
            </a:r>
          </a:p>
          <a:p>
            <a:pPr marL="0" indent="0">
              <a:buNone/>
            </a:pPr>
            <a:r>
              <a:rPr lang="en-US" sz="2400" dirty="0"/>
              <a:t>SNS Guidance Q&amp;A 8, 9, 13, </a:t>
            </a:r>
          </a:p>
        </p:txBody>
      </p:sp>
      <p:sp>
        <p:nvSpPr>
          <p:cNvPr id="2" name="Title 1">
            <a:extLst>
              <a:ext uri="{FF2B5EF4-FFF2-40B4-BE49-F238E27FC236}">
                <a16:creationId xmlns:a16="http://schemas.microsoft.com/office/drawing/2014/main" id="{67FA8BE5-FF43-45A4-BAFC-B376D63CFEE2}"/>
              </a:ext>
            </a:extLst>
          </p:cNvPr>
          <p:cNvSpPr>
            <a:spLocks noGrp="1"/>
          </p:cNvSpPr>
          <p:nvPr>
            <p:ph type="title"/>
          </p:nvPr>
        </p:nvSpPr>
        <p:spPr/>
        <p:txBody>
          <a:bodyPr>
            <a:normAutofit/>
          </a:bodyPr>
          <a:lstStyle/>
          <a:p>
            <a:pPr algn="l"/>
            <a:r>
              <a:rPr lang="en-US" dirty="0"/>
              <a:t>May various methodologies be used? </a:t>
            </a:r>
          </a:p>
        </p:txBody>
      </p:sp>
      <p:sp>
        <p:nvSpPr>
          <p:cNvPr id="6" name="Footer Placeholder 3">
            <a:extLst>
              <a:ext uri="{FF2B5EF4-FFF2-40B4-BE49-F238E27FC236}">
                <a16:creationId xmlns:a16="http://schemas.microsoft.com/office/drawing/2014/main" id="{44DA3980-19A1-4ECA-7F8A-0297958B3FFD}"/>
              </a:ext>
            </a:extLst>
          </p:cNvPr>
          <p:cNvSpPr>
            <a:spLocks noGrp="1"/>
          </p:cNvSpPr>
          <p:nvPr>
            <p:ph type="ftr" sz="quarter" idx="4294967295"/>
          </p:nvPr>
        </p:nvSpPr>
        <p:spPr>
          <a:xfrm>
            <a:off x="11733213" y="6218238"/>
            <a:ext cx="458787" cy="365125"/>
          </a:xfrm>
          <a:prstGeom prst="rect">
            <a:avLst/>
          </a:prstGeom>
        </p:spPr>
        <p:txBody>
          <a:bodyPr vert="horz" lIns="91440" tIns="45720" rIns="91440" bIns="45720" rtlCol="0" anchor="ctr">
            <a:noAutofit/>
          </a:bodyPr>
          <a:lstStyle>
            <a:defPPr>
              <a:defRPr lang="zh-CN"/>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EACEE-25B4-4A2D-B147-27296E36371D}" type="slidenum">
              <a:rPr lang="en-US" altLang="zh-CN" smtClean="0"/>
              <a:pPr/>
              <a:t>36</a:t>
            </a:fld>
            <a:endParaRPr lang="en-US" dirty="0"/>
          </a:p>
        </p:txBody>
      </p:sp>
      <p:sp>
        <p:nvSpPr>
          <p:cNvPr id="4" name="TextBox 3">
            <a:extLst>
              <a:ext uri="{FF2B5EF4-FFF2-40B4-BE49-F238E27FC236}">
                <a16:creationId xmlns:a16="http://schemas.microsoft.com/office/drawing/2014/main" id="{D7409E5B-FA99-E7CA-7D63-D30F88F01145}"/>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1268327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C56118-95BF-4861-A4CA-FA8ADA55E3D5}"/>
              </a:ext>
            </a:extLst>
          </p:cNvPr>
          <p:cNvSpPr>
            <a:spLocks noGrp="1"/>
          </p:cNvSpPr>
          <p:nvPr>
            <p:ph idx="1"/>
          </p:nvPr>
        </p:nvSpPr>
        <p:spPr/>
        <p:txBody>
          <a:bodyPr>
            <a:normAutofit/>
          </a:bodyPr>
          <a:lstStyle/>
          <a:p>
            <a:pPr marL="101597" indent="0">
              <a:buNone/>
            </a:pPr>
            <a:r>
              <a:rPr lang="en-US" sz="2400" dirty="0"/>
              <a:t>No. </a:t>
            </a:r>
          </a:p>
          <a:p>
            <a:pPr>
              <a:buFont typeface="Wingdings" panose="05000000000000000000" pitchFamily="2" charset="2"/>
              <a:buChar char="§"/>
            </a:pPr>
            <a:r>
              <a:rPr lang="en-US" sz="2400" dirty="0"/>
              <a:t>However, the State must monitor compliance under ESSA Sec. 8304</a:t>
            </a:r>
          </a:p>
          <a:p>
            <a:pPr lvl="1">
              <a:buFont typeface="Arial" panose="020B0604020202020204" pitchFamily="34" charset="0"/>
              <a:buChar char="•"/>
            </a:pPr>
            <a:r>
              <a:rPr lang="en-US" sz="2400" dirty="0"/>
              <a:t>Includes a compliant methodology</a:t>
            </a:r>
          </a:p>
          <a:p>
            <a:pPr>
              <a:buFont typeface="Wingdings" panose="05000000000000000000" pitchFamily="2" charset="2"/>
              <a:buChar char="§"/>
            </a:pPr>
            <a:r>
              <a:rPr lang="en-US" sz="2400" dirty="0"/>
              <a:t>State may request to review the methodology as part of its monitoring process. </a:t>
            </a:r>
          </a:p>
          <a:p>
            <a:pPr lvl="1">
              <a:buFont typeface="Arial" panose="020B0604020202020204" pitchFamily="34" charset="0"/>
              <a:buChar char="•"/>
            </a:pPr>
            <a:r>
              <a:rPr lang="en-US" sz="2400" dirty="0"/>
              <a:t>Could include requesting methodology in application</a:t>
            </a:r>
          </a:p>
          <a:p>
            <a:pPr lvl="1">
              <a:buFont typeface="Arial" panose="020B0604020202020204" pitchFamily="34" charset="0"/>
              <a:buChar char="•"/>
            </a:pPr>
            <a:r>
              <a:rPr lang="en-US" sz="2400" dirty="0"/>
              <a:t>EDGAR 76.730/76.731; UGG 200.336 – Record Retention and Access to Records</a:t>
            </a:r>
          </a:p>
          <a:p>
            <a:pPr marL="0" indent="0">
              <a:buNone/>
            </a:pPr>
            <a:r>
              <a:rPr lang="en-US" sz="2400" dirty="0"/>
              <a:t>SNS Guidance Q&amp;A 24.</a:t>
            </a:r>
          </a:p>
        </p:txBody>
      </p:sp>
      <p:sp>
        <p:nvSpPr>
          <p:cNvPr id="2" name="Title 1">
            <a:extLst>
              <a:ext uri="{FF2B5EF4-FFF2-40B4-BE49-F238E27FC236}">
                <a16:creationId xmlns:a16="http://schemas.microsoft.com/office/drawing/2014/main" id="{BB38AA08-CAF2-48D0-8AAB-1ECE38539282}"/>
              </a:ext>
            </a:extLst>
          </p:cNvPr>
          <p:cNvSpPr>
            <a:spLocks noGrp="1"/>
          </p:cNvSpPr>
          <p:nvPr>
            <p:ph type="title"/>
          </p:nvPr>
        </p:nvSpPr>
        <p:spPr/>
        <p:txBody>
          <a:bodyPr>
            <a:noAutofit/>
          </a:bodyPr>
          <a:lstStyle/>
          <a:p>
            <a:r>
              <a:rPr lang="en-US" dirty="0"/>
              <a:t>Must the State approve the methodology?</a:t>
            </a:r>
          </a:p>
        </p:txBody>
      </p:sp>
      <p:sp>
        <p:nvSpPr>
          <p:cNvPr id="6" name="Footer Placeholder 3">
            <a:extLst>
              <a:ext uri="{FF2B5EF4-FFF2-40B4-BE49-F238E27FC236}">
                <a16:creationId xmlns:a16="http://schemas.microsoft.com/office/drawing/2014/main" id="{43452E46-6021-1095-AAD3-BE211A049FA9}"/>
              </a:ext>
            </a:extLst>
          </p:cNvPr>
          <p:cNvSpPr>
            <a:spLocks noGrp="1"/>
          </p:cNvSpPr>
          <p:nvPr>
            <p:ph type="ftr" sz="quarter" idx="4294967295"/>
          </p:nvPr>
        </p:nvSpPr>
        <p:spPr>
          <a:xfrm>
            <a:off x="11733213" y="6218238"/>
            <a:ext cx="458787" cy="365125"/>
          </a:xfrm>
          <a:prstGeom prst="rect">
            <a:avLst/>
          </a:prstGeom>
        </p:spPr>
        <p:txBody>
          <a:bodyPr vert="horz" lIns="91440" tIns="45720" rIns="91440" bIns="45720" rtlCol="0" anchor="ctr">
            <a:noAutofit/>
          </a:bodyPr>
          <a:lstStyle>
            <a:defPPr>
              <a:defRPr lang="zh-CN"/>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EACEE-25B4-4A2D-B147-27296E36371D}" type="slidenum">
              <a:rPr lang="en-US" altLang="zh-CN" smtClean="0"/>
              <a:pPr/>
              <a:t>37</a:t>
            </a:fld>
            <a:endParaRPr lang="en-US" dirty="0"/>
          </a:p>
        </p:txBody>
      </p:sp>
      <p:sp>
        <p:nvSpPr>
          <p:cNvPr id="4" name="TextBox 3">
            <a:extLst>
              <a:ext uri="{FF2B5EF4-FFF2-40B4-BE49-F238E27FC236}">
                <a16:creationId xmlns:a16="http://schemas.microsoft.com/office/drawing/2014/main" id="{36D760A0-B22C-C7A4-8641-8ED49F747C53}"/>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3172629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1F780D-0101-4EC0-9739-3C9121A6B192}"/>
              </a:ext>
            </a:extLst>
          </p:cNvPr>
          <p:cNvSpPr>
            <a:spLocks noGrp="1"/>
          </p:cNvSpPr>
          <p:nvPr>
            <p:ph idx="1"/>
          </p:nvPr>
        </p:nvSpPr>
        <p:spPr/>
        <p:txBody>
          <a:bodyPr>
            <a:normAutofit/>
          </a:bodyPr>
          <a:lstStyle/>
          <a:p>
            <a:pPr marL="0" indent="0">
              <a:buNone/>
            </a:pPr>
            <a:r>
              <a:rPr lang="en-US" sz="2400" dirty="0"/>
              <a:t>No, SNS is NOT an expenditure test </a:t>
            </a:r>
          </a:p>
          <a:p>
            <a:pPr marL="0" indent="0">
              <a:buNone/>
            </a:pPr>
            <a:r>
              <a:rPr lang="en-US" sz="2400" dirty="0"/>
              <a:t>SNS is based on a methodology by which State and local funds are </a:t>
            </a:r>
            <a:r>
              <a:rPr lang="en-US" sz="2400" i="1" dirty="0"/>
              <a:t>allocated</a:t>
            </a:r>
            <a:r>
              <a:rPr lang="en-US" sz="2400" dirty="0"/>
              <a:t> to schools. </a:t>
            </a:r>
          </a:p>
          <a:p>
            <a:pPr marL="0" indent="0">
              <a:buNone/>
            </a:pPr>
            <a:r>
              <a:rPr lang="en-US" sz="2400" dirty="0"/>
              <a:t>Report Cards – actual per-pupil expenditure reporting of Federal, State and local funds, disaggregated by source of funds. </a:t>
            </a:r>
          </a:p>
          <a:p>
            <a:pPr lvl="1"/>
            <a:r>
              <a:rPr lang="en-US" dirty="0"/>
              <a:t>Retrospective analysis of how much was </a:t>
            </a:r>
            <a:r>
              <a:rPr lang="en-US" u="sng" dirty="0"/>
              <a:t>spent</a:t>
            </a:r>
            <a:r>
              <a:rPr lang="en-US" dirty="0"/>
              <a:t> by each school. </a:t>
            </a:r>
          </a:p>
          <a:p>
            <a:pPr lvl="1"/>
            <a:r>
              <a:rPr lang="en-US" dirty="0"/>
              <a:t>This is not a methodology and therefore, can not be used for SNS compliance. </a:t>
            </a:r>
          </a:p>
          <a:p>
            <a:r>
              <a:rPr lang="en-US" sz="2400" dirty="0"/>
              <a:t>Expenditures as Risk Assessment?</a:t>
            </a:r>
          </a:p>
          <a:p>
            <a:pPr marL="0" indent="0">
              <a:buNone/>
            </a:pPr>
            <a:r>
              <a:rPr lang="en-US" sz="2400" dirty="0"/>
              <a:t>SNS Guidance Q&amp;A 12. </a:t>
            </a:r>
          </a:p>
        </p:txBody>
      </p:sp>
      <p:sp>
        <p:nvSpPr>
          <p:cNvPr id="2" name="Title 1">
            <a:extLst>
              <a:ext uri="{FF2B5EF4-FFF2-40B4-BE49-F238E27FC236}">
                <a16:creationId xmlns:a16="http://schemas.microsoft.com/office/drawing/2014/main" id="{B2C2AD54-4E44-48C6-A1EE-0422181A4770}"/>
              </a:ext>
            </a:extLst>
          </p:cNvPr>
          <p:cNvSpPr>
            <a:spLocks noGrp="1"/>
          </p:cNvSpPr>
          <p:nvPr>
            <p:ph type="title"/>
          </p:nvPr>
        </p:nvSpPr>
        <p:spPr/>
        <p:txBody>
          <a:bodyPr>
            <a:normAutofit fontScale="90000"/>
          </a:bodyPr>
          <a:lstStyle/>
          <a:p>
            <a:r>
              <a:rPr lang="en-US" dirty="0"/>
              <a:t>Does SNS still review individual expenditures?</a:t>
            </a:r>
          </a:p>
        </p:txBody>
      </p:sp>
      <p:sp>
        <p:nvSpPr>
          <p:cNvPr id="6" name="Footer Placeholder 3">
            <a:extLst>
              <a:ext uri="{FF2B5EF4-FFF2-40B4-BE49-F238E27FC236}">
                <a16:creationId xmlns:a16="http://schemas.microsoft.com/office/drawing/2014/main" id="{C7F0D98E-EA6B-44EF-D47B-5498378970A6}"/>
              </a:ext>
            </a:extLst>
          </p:cNvPr>
          <p:cNvSpPr>
            <a:spLocks noGrp="1"/>
          </p:cNvSpPr>
          <p:nvPr>
            <p:ph type="ftr" sz="quarter" idx="4294967295"/>
          </p:nvPr>
        </p:nvSpPr>
        <p:spPr>
          <a:xfrm>
            <a:off x="11733213" y="6218238"/>
            <a:ext cx="458787" cy="365125"/>
          </a:xfrm>
          <a:prstGeom prst="rect">
            <a:avLst/>
          </a:prstGeom>
        </p:spPr>
        <p:txBody>
          <a:bodyPr vert="horz" lIns="91440" tIns="45720" rIns="91440" bIns="45720" rtlCol="0" anchor="ctr">
            <a:noAutofit/>
          </a:bodyPr>
          <a:lstStyle>
            <a:defPPr>
              <a:defRPr lang="zh-CN"/>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EACEE-25B4-4A2D-B147-27296E36371D}" type="slidenum">
              <a:rPr lang="en-US" altLang="zh-CN" smtClean="0"/>
              <a:pPr/>
              <a:t>38</a:t>
            </a:fld>
            <a:endParaRPr lang="en-US" dirty="0"/>
          </a:p>
        </p:txBody>
      </p:sp>
      <p:sp>
        <p:nvSpPr>
          <p:cNvPr id="4" name="TextBox 3">
            <a:extLst>
              <a:ext uri="{FF2B5EF4-FFF2-40B4-BE49-F238E27FC236}">
                <a16:creationId xmlns:a16="http://schemas.microsoft.com/office/drawing/2014/main" id="{4DFDBDD7-B9C9-E00F-16D1-79C1B4BDDA92}"/>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4117456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497AA-2CA0-43E4-BA9A-D693EF2A1B0D}"/>
              </a:ext>
            </a:extLst>
          </p:cNvPr>
          <p:cNvSpPr>
            <a:spLocks noGrp="1"/>
          </p:cNvSpPr>
          <p:nvPr>
            <p:ph idx="1"/>
          </p:nvPr>
        </p:nvSpPr>
        <p:spPr/>
        <p:txBody>
          <a:bodyPr>
            <a:normAutofit/>
          </a:bodyPr>
          <a:lstStyle/>
          <a:p>
            <a:r>
              <a:rPr lang="en-US" sz="2400" dirty="0"/>
              <a:t>NO!!</a:t>
            </a:r>
          </a:p>
          <a:p>
            <a:r>
              <a:rPr lang="en-US" sz="2400" dirty="0"/>
              <a:t>Keep in mind just because a cost is not a supplanting issue does not make it automatically allowable!</a:t>
            </a:r>
          </a:p>
          <a:p>
            <a:r>
              <a:rPr lang="en-US" sz="2400" dirty="0"/>
              <a:t>All costs must be allowable under Title I, A!</a:t>
            </a:r>
          </a:p>
          <a:p>
            <a:pPr lvl="1"/>
            <a:r>
              <a:rPr lang="en-US" sz="2200" dirty="0"/>
              <a:t>Must be included in your district/schoolwide/targeted assistance plan</a:t>
            </a:r>
          </a:p>
          <a:p>
            <a:pPr marL="201168" lvl="1" indent="0">
              <a:buNone/>
            </a:pPr>
            <a:endParaRPr lang="en-US" sz="2200" dirty="0"/>
          </a:p>
          <a:p>
            <a:r>
              <a:rPr lang="en-US" sz="2400" dirty="0"/>
              <a:t>All costs must be necessary, reasonable and allocable under UGG/EDGAR!</a:t>
            </a:r>
          </a:p>
          <a:p>
            <a:pPr marL="0" indent="0">
              <a:buNone/>
            </a:pPr>
            <a:r>
              <a:rPr lang="en-US" dirty="0" err="1"/>
              <a:t>SNS</a:t>
            </a:r>
            <a:r>
              <a:rPr lang="en-US" dirty="0"/>
              <a:t> Guidance Q&amp;A 28.</a:t>
            </a:r>
          </a:p>
          <a:p>
            <a:pPr marL="0" indent="0">
              <a:buNone/>
            </a:pPr>
            <a:endParaRPr lang="en-US" sz="2200" dirty="0"/>
          </a:p>
        </p:txBody>
      </p:sp>
      <p:sp>
        <p:nvSpPr>
          <p:cNvPr id="2" name="Title 1">
            <a:extLst>
              <a:ext uri="{FF2B5EF4-FFF2-40B4-BE49-F238E27FC236}">
                <a16:creationId xmlns:a16="http://schemas.microsoft.com/office/drawing/2014/main" id="{4D8AD2C0-D021-4C4B-9CB3-4A254D55FD10}"/>
              </a:ext>
            </a:extLst>
          </p:cNvPr>
          <p:cNvSpPr>
            <a:spLocks noGrp="1"/>
          </p:cNvSpPr>
          <p:nvPr>
            <p:ph type="title"/>
          </p:nvPr>
        </p:nvSpPr>
        <p:spPr/>
        <p:txBody>
          <a:bodyPr>
            <a:noAutofit/>
          </a:bodyPr>
          <a:lstStyle/>
          <a:p>
            <a:r>
              <a:rPr lang="en-US" dirty="0"/>
              <a:t>Does this mean all costs are allowable?</a:t>
            </a:r>
          </a:p>
        </p:txBody>
      </p:sp>
      <p:sp>
        <p:nvSpPr>
          <p:cNvPr id="6" name="Footer Placeholder 3">
            <a:extLst>
              <a:ext uri="{FF2B5EF4-FFF2-40B4-BE49-F238E27FC236}">
                <a16:creationId xmlns:a16="http://schemas.microsoft.com/office/drawing/2014/main" id="{28F149A2-13D5-9C81-C448-85BF50631644}"/>
              </a:ext>
            </a:extLst>
          </p:cNvPr>
          <p:cNvSpPr>
            <a:spLocks noGrp="1"/>
          </p:cNvSpPr>
          <p:nvPr>
            <p:ph type="ftr" sz="quarter" idx="4294967295"/>
          </p:nvPr>
        </p:nvSpPr>
        <p:spPr>
          <a:xfrm>
            <a:off x="11733213" y="6218238"/>
            <a:ext cx="458787" cy="365125"/>
          </a:xfrm>
          <a:prstGeom prst="rect">
            <a:avLst/>
          </a:prstGeom>
        </p:spPr>
        <p:txBody>
          <a:bodyPr vert="horz" lIns="91440" tIns="45720" rIns="91440" bIns="45720" rtlCol="0" anchor="ctr">
            <a:noAutofit/>
          </a:bodyPr>
          <a:lstStyle>
            <a:defPPr>
              <a:defRPr lang="zh-CN"/>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EACEE-25B4-4A2D-B147-27296E36371D}" type="slidenum">
              <a:rPr lang="en-US" altLang="zh-CN" smtClean="0"/>
              <a:pPr/>
              <a:t>39</a:t>
            </a:fld>
            <a:endParaRPr lang="en-US" dirty="0"/>
          </a:p>
        </p:txBody>
      </p:sp>
      <p:sp>
        <p:nvSpPr>
          <p:cNvPr id="4" name="TextBox 3">
            <a:extLst>
              <a:ext uri="{FF2B5EF4-FFF2-40B4-BE49-F238E27FC236}">
                <a16:creationId xmlns:a16="http://schemas.microsoft.com/office/drawing/2014/main" id="{1C40C2E8-23C0-46AB-D57A-3DE98B2351C9}"/>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1701378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838200" y="2179451"/>
            <a:ext cx="10515600" cy="4052559"/>
          </a:xfrm>
        </p:spPr>
        <p:txBody>
          <a:bodyPr>
            <a:normAutofit lnSpcReduction="10000"/>
          </a:bodyPr>
          <a:lstStyle/>
          <a:p>
            <a:pPr marL="292100" indent="-292100"/>
            <a:r>
              <a:rPr lang="en-US" sz="2800" dirty="0"/>
              <a:t>Must identify “Title I students” </a:t>
            </a:r>
          </a:p>
          <a:p>
            <a:pPr marL="749300" lvl="1" indent="-292100"/>
            <a:r>
              <a:rPr lang="en-US" sz="2800" dirty="0"/>
              <a:t>Students identified as failing or at risk of failing State standards</a:t>
            </a:r>
          </a:p>
          <a:p>
            <a:pPr marL="749300" lvl="1" indent="-292100"/>
            <a:r>
              <a:rPr lang="en-US" sz="2800" dirty="0"/>
              <a:t>Services are NOT based on poverty!</a:t>
            </a:r>
          </a:p>
          <a:p>
            <a:pPr marL="292100" indent="-292100"/>
            <a:r>
              <a:rPr lang="en-US" sz="2800" dirty="0"/>
              <a:t>Must ensure Title I funds are used solely to benefit identified students. </a:t>
            </a:r>
          </a:p>
          <a:p>
            <a:pPr marL="292100" indent="-292100"/>
            <a:endParaRPr lang="en-US" sz="2800" dirty="0"/>
          </a:p>
          <a:p>
            <a:pPr marL="292100" indent="-292100"/>
            <a:r>
              <a:rPr lang="en-US" sz="2800" dirty="0"/>
              <a:t>For schools </a:t>
            </a:r>
            <a:r>
              <a:rPr lang="en-US" sz="2800" i="1" u="sng" dirty="0"/>
              <a:t>ineligible</a:t>
            </a:r>
            <a:r>
              <a:rPr lang="en-US" sz="2800" dirty="0"/>
              <a:t> or choose not to operate schoolwide</a:t>
            </a:r>
          </a:p>
          <a:p>
            <a:pPr lvl="1"/>
            <a:r>
              <a:rPr lang="en-US" i="1" u="sng" dirty="0"/>
              <a:t>Default rule</a:t>
            </a:r>
          </a:p>
          <a:p>
            <a:pPr marL="292100" indent="-292100"/>
            <a:endParaRPr lang="en-US" sz="2300" dirty="0"/>
          </a:p>
        </p:txBody>
      </p:sp>
      <p:sp>
        <p:nvSpPr>
          <p:cNvPr id="14339" name="Rectangle 6"/>
          <p:cNvSpPr>
            <a:spLocks noGrp="1" noChangeArrowheads="1"/>
          </p:cNvSpPr>
          <p:nvPr>
            <p:ph type="title"/>
          </p:nvPr>
        </p:nvSpPr>
        <p:spPr>
          <a:xfrm>
            <a:off x="838200" y="365126"/>
            <a:ext cx="10515600" cy="908870"/>
          </a:xfrm>
        </p:spPr>
        <p:txBody>
          <a:bodyPr anchor="b">
            <a:normAutofit/>
          </a:bodyPr>
          <a:lstStyle/>
          <a:p>
            <a:pPr>
              <a:defRPr/>
            </a:pPr>
            <a:r>
              <a:rPr lang="en-US" dirty="0"/>
              <a:t>Targeted Assistance Schools</a:t>
            </a:r>
          </a:p>
        </p:txBody>
      </p:sp>
      <p:sp>
        <p:nvSpPr>
          <p:cNvPr id="2" name="TextBox 1">
            <a:extLst>
              <a:ext uri="{FF2B5EF4-FFF2-40B4-BE49-F238E27FC236}">
                <a16:creationId xmlns:a16="http://schemas.microsoft.com/office/drawing/2014/main" id="{49F6F2D8-B6E0-0FBB-B8E9-26E975A35DF9}"/>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BF7424-48F3-9583-7699-51DF1B340433}"/>
              </a:ext>
            </a:extLst>
          </p:cNvPr>
          <p:cNvSpPr>
            <a:spLocks noGrp="1"/>
          </p:cNvSpPr>
          <p:nvPr>
            <p:ph idx="1"/>
          </p:nvPr>
        </p:nvSpPr>
        <p:spPr/>
        <p:txBody>
          <a:bodyPr>
            <a:normAutofit/>
          </a:bodyPr>
          <a:lstStyle/>
          <a:p>
            <a:r>
              <a:rPr lang="en-US" sz="4000" dirty="0"/>
              <a:t>For programs outside of Title I-A, must still use:</a:t>
            </a:r>
          </a:p>
          <a:p>
            <a:pPr lvl="1"/>
            <a:r>
              <a:rPr lang="en-US" sz="3600" dirty="0"/>
              <a:t>Specific cost test</a:t>
            </a:r>
          </a:p>
          <a:p>
            <a:pPr lvl="1"/>
            <a:r>
              <a:rPr lang="en-US" sz="3600" dirty="0"/>
              <a:t>Presumptions of supplanting</a:t>
            </a:r>
          </a:p>
        </p:txBody>
      </p:sp>
      <p:sp>
        <p:nvSpPr>
          <p:cNvPr id="2" name="Title 1">
            <a:extLst>
              <a:ext uri="{FF2B5EF4-FFF2-40B4-BE49-F238E27FC236}">
                <a16:creationId xmlns:a16="http://schemas.microsoft.com/office/drawing/2014/main" id="{3483EB0A-E646-7C90-AA61-509112CF81F2}"/>
              </a:ext>
            </a:extLst>
          </p:cNvPr>
          <p:cNvSpPr>
            <a:spLocks noGrp="1"/>
          </p:cNvSpPr>
          <p:nvPr>
            <p:ph type="title"/>
          </p:nvPr>
        </p:nvSpPr>
        <p:spPr/>
        <p:txBody>
          <a:bodyPr/>
          <a:lstStyle/>
          <a:p>
            <a:r>
              <a:rPr lang="en-US" dirty="0"/>
              <a:t>Non-Title I Programs</a:t>
            </a:r>
          </a:p>
        </p:txBody>
      </p:sp>
      <p:sp>
        <p:nvSpPr>
          <p:cNvPr id="4" name="Footer Placeholder 3">
            <a:extLst>
              <a:ext uri="{FF2B5EF4-FFF2-40B4-BE49-F238E27FC236}">
                <a16:creationId xmlns:a16="http://schemas.microsoft.com/office/drawing/2014/main" id="{4455207F-EBE0-D120-32E0-98A0D0218AE3}"/>
              </a:ext>
            </a:extLst>
          </p:cNvPr>
          <p:cNvSpPr>
            <a:spLocks noGrp="1"/>
          </p:cNvSpPr>
          <p:nvPr>
            <p:ph type="ftr" sz="quarter" idx="4294967295"/>
          </p:nvPr>
        </p:nvSpPr>
        <p:spPr>
          <a:xfrm>
            <a:off x="0" y="0"/>
            <a:ext cx="0" cy="0"/>
          </a:xfrm>
        </p:spPr>
        <p:txBody>
          <a:bodyPr/>
          <a:lstStyle/>
          <a:p>
            <a:endParaRPr lang="en-US" dirty="0"/>
          </a:p>
        </p:txBody>
      </p:sp>
      <p:sp>
        <p:nvSpPr>
          <p:cNvPr id="5" name="TextBox 4">
            <a:extLst>
              <a:ext uri="{FF2B5EF4-FFF2-40B4-BE49-F238E27FC236}">
                <a16:creationId xmlns:a16="http://schemas.microsoft.com/office/drawing/2014/main" id="{B7634D69-8E74-678C-243A-F13E24D94F01}"/>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1770421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6AC3A4-5052-0008-7312-DFF9721AF7D1}"/>
              </a:ext>
            </a:extLst>
          </p:cNvPr>
          <p:cNvSpPr>
            <a:spLocks noGrp="1"/>
          </p:cNvSpPr>
          <p:nvPr>
            <p:ph idx="1"/>
          </p:nvPr>
        </p:nvSpPr>
        <p:spPr/>
        <p:txBody>
          <a:bodyPr>
            <a:normAutofit fontScale="92500" lnSpcReduction="20000"/>
          </a:bodyPr>
          <a:lstStyle/>
          <a:p>
            <a:pPr marL="0" indent="0">
              <a:buNone/>
            </a:pPr>
            <a:r>
              <a:rPr lang="en-US" sz="2800" dirty="0"/>
              <a:t>Auditors presume supplanting occurs if federal funds were used to provide services…</a:t>
            </a:r>
          </a:p>
          <a:p>
            <a:pPr marL="609600" indent="-609600">
              <a:buFont typeface="Wingdings" panose="05000000000000000000" pitchFamily="2" charset="2"/>
              <a:buAutoNum type="arabicPeriod"/>
            </a:pPr>
            <a:r>
              <a:rPr lang="en-US" altLang="en-US" sz="2800" dirty="0"/>
              <a:t>Required to be made available under other federal, state, or local laws</a:t>
            </a:r>
          </a:p>
          <a:p>
            <a:pPr marL="609600" indent="-609600">
              <a:buFont typeface="Wingdings" panose="05000000000000000000" pitchFamily="2" charset="2"/>
              <a:buAutoNum type="arabicPeriod"/>
            </a:pPr>
            <a:r>
              <a:rPr lang="en-US" altLang="en-US" sz="2800" dirty="0"/>
              <a:t>Provided with non-federal funds (sometimes other federal funds) in prior year </a:t>
            </a:r>
            <a:endParaRPr lang="en-US" altLang="en-US" sz="3200" dirty="0"/>
          </a:p>
          <a:p>
            <a:pPr marL="609600" indent="-609600">
              <a:buFont typeface="Wingdings" panose="05000000000000000000" pitchFamily="2" charset="2"/>
              <a:buAutoNum type="arabicPeriod"/>
            </a:pPr>
            <a:r>
              <a:rPr lang="en-US" altLang="en-US" sz="2800" dirty="0"/>
              <a:t>[</a:t>
            </a:r>
            <a:r>
              <a:rPr lang="en-US" altLang="en-US" sz="2800" b="1" dirty="0"/>
              <a:t>Title I, C and Perkins only</a:t>
            </a:r>
            <a:r>
              <a:rPr lang="en-US" altLang="en-US" sz="2800" dirty="0"/>
              <a:t>] Provided services to eligible students with federal funds, and the same services were provided to non-eligible students with nonfederal funds.</a:t>
            </a:r>
          </a:p>
          <a:p>
            <a:pPr marL="0" indent="0">
              <a:buNone/>
            </a:pPr>
            <a:r>
              <a:rPr lang="en-US" altLang="en-US" sz="2800" dirty="0"/>
              <a:t>These presumptions are rebuttable if the SEA or LEA can demonstrate that it would not have provided the services in question with non-federal funds had the federal funds not been available.</a:t>
            </a:r>
          </a:p>
          <a:p>
            <a:pPr marL="0" indent="0">
              <a:buNone/>
            </a:pPr>
            <a:endParaRPr lang="en-US" altLang="en-US" sz="2800" dirty="0"/>
          </a:p>
          <a:p>
            <a:pPr marL="457200" indent="-457200">
              <a:buFont typeface="+mj-lt"/>
              <a:buAutoNum type="arabicPeriod"/>
            </a:pPr>
            <a:endParaRPr lang="en-US" sz="2800" dirty="0"/>
          </a:p>
          <a:p>
            <a:pPr marL="457200" indent="-457200">
              <a:buFont typeface="+mj-lt"/>
              <a:buAutoNum type="arabicPeriod"/>
            </a:pPr>
            <a:endParaRPr lang="en-US" sz="2800" dirty="0"/>
          </a:p>
        </p:txBody>
      </p:sp>
      <p:sp>
        <p:nvSpPr>
          <p:cNvPr id="2" name="Title 1">
            <a:extLst>
              <a:ext uri="{FF2B5EF4-FFF2-40B4-BE49-F238E27FC236}">
                <a16:creationId xmlns:a16="http://schemas.microsoft.com/office/drawing/2014/main" id="{394A9B3A-04F6-6B16-1F6F-4A59E7C44132}"/>
              </a:ext>
            </a:extLst>
          </p:cNvPr>
          <p:cNvSpPr>
            <a:spLocks noGrp="1"/>
          </p:cNvSpPr>
          <p:nvPr>
            <p:ph type="title"/>
          </p:nvPr>
        </p:nvSpPr>
        <p:spPr/>
        <p:txBody>
          <a:bodyPr/>
          <a:lstStyle/>
          <a:p>
            <a:r>
              <a:rPr lang="en-US" dirty="0"/>
              <a:t>Presumptions of Supplanting</a:t>
            </a:r>
          </a:p>
        </p:txBody>
      </p:sp>
      <p:sp>
        <p:nvSpPr>
          <p:cNvPr id="4" name="Footer Placeholder 3">
            <a:extLst>
              <a:ext uri="{FF2B5EF4-FFF2-40B4-BE49-F238E27FC236}">
                <a16:creationId xmlns:a16="http://schemas.microsoft.com/office/drawing/2014/main" id="{ABA71C71-0D5B-B693-AAE2-52BBD2A94ED4}"/>
              </a:ext>
            </a:extLst>
          </p:cNvPr>
          <p:cNvSpPr>
            <a:spLocks noGrp="1"/>
          </p:cNvSpPr>
          <p:nvPr>
            <p:ph type="ftr" sz="quarter" idx="4294967295"/>
          </p:nvPr>
        </p:nvSpPr>
        <p:spPr>
          <a:xfrm>
            <a:off x="0" y="0"/>
            <a:ext cx="0" cy="0"/>
          </a:xfrm>
        </p:spPr>
        <p:txBody>
          <a:bodyPr/>
          <a:lstStyle/>
          <a:p>
            <a:endParaRPr lang="en-US" sz="1200" dirty="0"/>
          </a:p>
        </p:txBody>
      </p:sp>
      <p:sp>
        <p:nvSpPr>
          <p:cNvPr id="5" name="TextBox 4">
            <a:extLst>
              <a:ext uri="{FF2B5EF4-FFF2-40B4-BE49-F238E27FC236}">
                <a16:creationId xmlns:a16="http://schemas.microsoft.com/office/drawing/2014/main" id="{B2B4636F-B6BC-DCE5-1F94-1A0D80C50396}"/>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1278774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291EC-49F6-4304-AEE7-457404DD3193}"/>
              </a:ext>
            </a:extLst>
          </p:cNvPr>
          <p:cNvSpPr>
            <a:spLocks noGrp="1"/>
          </p:cNvSpPr>
          <p:nvPr>
            <p:ph idx="1"/>
          </p:nvPr>
        </p:nvSpPr>
        <p:spPr/>
        <p:txBody>
          <a:bodyPr>
            <a:normAutofit/>
          </a:bodyPr>
          <a:lstStyle/>
          <a:p>
            <a:pPr marL="0" indent="0">
              <a:buNone/>
            </a:pPr>
            <a:r>
              <a:rPr lang="en-US" sz="2800" dirty="0"/>
              <a:t>The LEA must maintain documentation to demonstrate that the LEA allocated State and local funds to schools in accordance with its methodology</a:t>
            </a:r>
          </a:p>
          <a:p>
            <a:r>
              <a:rPr lang="en-US" sz="2800" dirty="0"/>
              <a:t>An LEA must keep records to show compliance with program requirements and facilitate an effective audit. (34 C.F.R. 76.730-76.731)</a:t>
            </a:r>
          </a:p>
          <a:p>
            <a:r>
              <a:rPr lang="en-US" sz="2800" dirty="0"/>
              <a:t>Examples: written methodology, calculations performed by the LEA to implement the methodology.</a:t>
            </a:r>
          </a:p>
          <a:p>
            <a:pPr marL="0" indent="0">
              <a:buNone/>
            </a:pPr>
            <a:r>
              <a:rPr lang="en-US" sz="2800" dirty="0"/>
              <a:t>SNS Guidance Q&amp;A 19.</a:t>
            </a:r>
          </a:p>
        </p:txBody>
      </p:sp>
      <p:sp>
        <p:nvSpPr>
          <p:cNvPr id="2" name="Title 1">
            <a:extLst>
              <a:ext uri="{FF2B5EF4-FFF2-40B4-BE49-F238E27FC236}">
                <a16:creationId xmlns:a16="http://schemas.microsoft.com/office/drawing/2014/main" id="{42EEE1FE-2BBF-4B90-8C1D-1D48488EC686}"/>
              </a:ext>
            </a:extLst>
          </p:cNvPr>
          <p:cNvSpPr>
            <a:spLocks noGrp="1"/>
          </p:cNvSpPr>
          <p:nvPr>
            <p:ph type="title"/>
          </p:nvPr>
        </p:nvSpPr>
        <p:spPr/>
        <p:txBody>
          <a:bodyPr>
            <a:normAutofit/>
          </a:bodyPr>
          <a:lstStyle/>
          <a:p>
            <a:r>
              <a:rPr lang="en-US" dirty="0"/>
              <a:t>Evidence of Compliance</a:t>
            </a:r>
          </a:p>
        </p:txBody>
      </p:sp>
      <p:sp>
        <p:nvSpPr>
          <p:cNvPr id="6" name="Footer Placeholder 5">
            <a:extLst>
              <a:ext uri="{FF2B5EF4-FFF2-40B4-BE49-F238E27FC236}">
                <a16:creationId xmlns:a16="http://schemas.microsoft.com/office/drawing/2014/main" id="{9F449C5D-B290-4757-884E-8067176D318C}"/>
              </a:ext>
            </a:extLst>
          </p:cNvPr>
          <p:cNvSpPr>
            <a:spLocks noGrp="1"/>
          </p:cNvSpPr>
          <p:nvPr>
            <p:ph type="ftr" sz="quarter" idx="4294967295"/>
          </p:nvPr>
        </p:nvSpPr>
        <p:spPr>
          <a:xfrm>
            <a:off x="0" y="0"/>
            <a:ext cx="0" cy="0"/>
          </a:xfrm>
        </p:spPr>
        <p:txBody>
          <a:bodyPr/>
          <a:lstStyle/>
          <a:p>
            <a:r>
              <a:rPr lang="en-US"/>
              <a:t>The Bruman Group, PLLC © 2023. All rights reserved.</a:t>
            </a:r>
            <a:endParaRPr lang="en-US" dirty="0"/>
          </a:p>
        </p:txBody>
      </p:sp>
      <p:sp>
        <p:nvSpPr>
          <p:cNvPr id="4" name="TextBox 3">
            <a:extLst>
              <a:ext uri="{FF2B5EF4-FFF2-40B4-BE49-F238E27FC236}">
                <a16:creationId xmlns:a16="http://schemas.microsoft.com/office/drawing/2014/main" id="{2C66A27A-0ED5-8FB1-E650-A519A0066735}"/>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1605202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4B3C6B-7191-4CDB-9EA0-C8156D7AA010}"/>
              </a:ext>
            </a:extLst>
          </p:cNvPr>
          <p:cNvSpPr>
            <a:spLocks noGrp="1"/>
          </p:cNvSpPr>
          <p:nvPr>
            <p:ph idx="1"/>
          </p:nvPr>
        </p:nvSpPr>
        <p:spPr/>
        <p:txBody>
          <a:bodyPr>
            <a:normAutofit/>
          </a:bodyPr>
          <a:lstStyle/>
          <a:p>
            <a:pPr lvl="1"/>
            <a:r>
              <a:rPr lang="en-US" sz="3200" dirty="0"/>
              <a:t>Audit Finding</a:t>
            </a:r>
          </a:p>
          <a:p>
            <a:pPr lvl="1"/>
            <a:r>
              <a:rPr lang="en-US" sz="3200" dirty="0"/>
              <a:t>Update methodology (as applicable)</a:t>
            </a:r>
          </a:p>
          <a:p>
            <a:pPr lvl="1"/>
            <a:r>
              <a:rPr lang="en-US" sz="3200" dirty="0"/>
              <a:t>Enforcement provisions under GEPA and the UGG (2 CFR Part 200)</a:t>
            </a:r>
          </a:p>
        </p:txBody>
      </p:sp>
      <p:sp>
        <p:nvSpPr>
          <p:cNvPr id="2" name="Title 1">
            <a:extLst>
              <a:ext uri="{FF2B5EF4-FFF2-40B4-BE49-F238E27FC236}">
                <a16:creationId xmlns:a16="http://schemas.microsoft.com/office/drawing/2014/main" id="{B5178C3D-00FD-474C-9FC9-DC154EB2EE63}"/>
              </a:ext>
            </a:extLst>
          </p:cNvPr>
          <p:cNvSpPr>
            <a:spLocks noGrp="1"/>
          </p:cNvSpPr>
          <p:nvPr>
            <p:ph type="title"/>
          </p:nvPr>
        </p:nvSpPr>
        <p:spPr/>
        <p:txBody>
          <a:bodyPr>
            <a:normAutofit fontScale="90000"/>
          </a:bodyPr>
          <a:lstStyle/>
          <a:p>
            <a:r>
              <a:rPr lang="en-US" dirty="0"/>
              <a:t>What happens if the LEA does not meet the SNS requirements?</a:t>
            </a:r>
          </a:p>
        </p:txBody>
      </p:sp>
      <p:sp>
        <p:nvSpPr>
          <p:cNvPr id="6" name="Footer Placeholder 5">
            <a:extLst>
              <a:ext uri="{FF2B5EF4-FFF2-40B4-BE49-F238E27FC236}">
                <a16:creationId xmlns:a16="http://schemas.microsoft.com/office/drawing/2014/main" id="{314E5108-C25F-4C54-A592-85A56532B39E}"/>
              </a:ext>
            </a:extLst>
          </p:cNvPr>
          <p:cNvSpPr>
            <a:spLocks noGrp="1"/>
          </p:cNvSpPr>
          <p:nvPr>
            <p:ph type="ftr" sz="quarter" idx="4294967295"/>
          </p:nvPr>
        </p:nvSpPr>
        <p:spPr>
          <a:xfrm>
            <a:off x="11733213" y="6218238"/>
            <a:ext cx="458787" cy="365125"/>
          </a:xfrm>
          <a:prstGeom prst="rect">
            <a:avLst/>
          </a:prstGeom>
        </p:spPr>
        <p:txBody>
          <a:bodyPr vert="horz" lIns="91440" tIns="45720" rIns="91440" bIns="45720" rtlCol="0" anchor="ctr">
            <a:noAutofit/>
          </a:bodyPr>
          <a:lstStyle>
            <a:defPPr>
              <a:defRPr lang="zh-CN"/>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47FEACEE-25B4-4A2D-B147-27296E36371D}" type="slidenum">
              <a:rPr lang="en-US" altLang="zh-CN" smtClean="0"/>
              <a:pPr>
                <a:spcAft>
                  <a:spcPts val="600"/>
                </a:spcAft>
              </a:pPr>
              <a:t>43</a:t>
            </a:fld>
            <a:endParaRPr lang="en-US"/>
          </a:p>
        </p:txBody>
      </p:sp>
      <p:sp>
        <p:nvSpPr>
          <p:cNvPr id="4" name="TextBox 3">
            <a:extLst>
              <a:ext uri="{FF2B5EF4-FFF2-40B4-BE49-F238E27FC236}">
                <a16:creationId xmlns:a16="http://schemas.microsoft.com/office/drawing/2014/main" id="{48911DF2-D25D-991E-F4BD-695C76C53606}"/>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36182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D7E7DE-7524-6A06-03A9-B2091C0FFD43}"/>
              </a:ext>
            </a:extLst>
          </p:cNvPr>
          <p:cNvSpPr>
            <a:spLocks noGrp="1"/>
          </p:cNvSpPr>
          <p:nvPr>
            <p:ph type="title"/>
          </p:nvPr>
        </p:nvSpPr>
        <p:spPr/>
        <p:txBody>
          <a:bodyPr vert="horz" lIns="91440" tIns="45720" rIns="91440" bIns="45720" rtlCol="0" anchor="b">
            <a:normAutofit/>
          </a:bodyPr>
          <a:lstStyle/>
          <a:p>
            <a:r>
              <a:rPr lang="en-US" sz="8000" dirty="0">
                <a:solidFill>
                  <a:schemeClr val="tx2"/>
                </a:solidFill>
              </a:rPr>
              <a:t>Title </a:t>
            </a:r>
            <a:r>
              <a:rPr lang="en-US" sz="8000" dirty="0" err="1">
                <a:solidFill>
                  <a:schemeClr val="tx2"/>
                </a:solidFill>
              </a:rPr>
              <a:t>I,A</a:t>
            </a:r>
            <a:r>
              <a:rPr lang="en-US" sz="8000" dirty="0">
                <a:solidFill>
                  <a:schemeClr val="tx2"/>
                </a:solidFill>
              </a:rPr>
              <a:t> Monitoring</a:t>
            </a:r>
          </a:p>
        </p:txBody>
      </p:sp>
      <p:sp>
        <p:nvSpPr>
          <p:cNvPr id="4" name="Text Placeholder 3">
            <a:extLst>
              <a:ext uri="{FF2B5EF4-FFF2-40B4-BE49-F238E27FC236}">
                <a16:creationId xmlns:a16="http://schemas.microsoft.com/office/drawing/2014/main" id="{B1B7DDA0-7BC3-B363-670B-5526D3029EDB}"/>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6F5CE05A-6C3E-66FD-E28D-83CA89EE432D}"/>
              </a:ext>
            </a:extLst>
          </p:cNvPr>
          <p:cNvSpPr>
            <a:spLocks noGrp="1"/>
          </p:cNvSpPr>
          <p:nvPr>
            <p:ph type="sldNum" sz="quarter" idx="4294967295"/>
          </p:nvPr>
        </p:nvSpPr>
        <p:spPr>
          <a:xfrm>
            <a:off x="11733213" y="6218238"/>
            <a:ext cx="458787" cy="365125"/>
          </a:xfrm>
          <a:prstGeom prst="rect">
            <a:avLst/>
          </a:prstGeom>
        </p:spPr>
        <p:txBody>
          <a:bodyPr vert="horz" lIns="91440" tIns="45720" rIns="91440" bIns="45720" rtlCol="0" anchor="ctr">
            <a:noAutofit/>
          </a:bodyPr>
          <a:lstStyle>
            <a:defPPr>
              <a:defRPr lang="zh-CN"/>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Aft>
                <a:spcPts val="600"/>
              </a:spcAft>
            </a:pPr>
            <a:fld id="{5C7C3572-32B7-45E0-9C7C-9AB15D44FCF2}" type="slidenum">
              <a:rPr lang="en-US" smtClean="0"/>
              <a:pPr defTabSz="914400">
                <a:spcAft>
                  <a:spcPts val="600"/>
                </a:spcAft>
              </a:pPr>
              <a:t>44</a:t>
            </a:fld>
            <a:endParaRPr lang="en-US"/>
          </a:p>
        </p:txBody>
      </p:sp>
      <p:sp>
        <p:nvSpPr>
          <p:cNvPr id="7" name="TextBox 6">
            <a:extLst>
              <a:ext uri="{FF2B5EF4-FFF2-40B4-BE49-F238E27FC236}">
                <a16:creationId xmlns:a16="http://schemas.microsoft.com/office/drawing/2014/main" id="{73734B00-7FD8-8F28-6F9F-D4FE0259549C}"/>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34699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91C2C9-EB47-6599-ACF2-99D5EEF05CA6}"/>
              </a:ext>
            </a:extLst>
          </p:cNvPr>
          <p:cNvSpPr>
            <a:spLocks noGrp="1"/>
          </p:cNvSpPr>
          <p:nvPr>
            <p:ph idx="1"/>
          </p:nvPr>
        </p:nvSpPr>
        <p:spPr/>
        <p:txBody>
          <a:bodyPr/>
          <a:lstStyle/>
          <a:p>
            <a:r>
              <a:rPr lang="en-US" sz="2400" dirty="0">
                <a:hlinkClick r:id="rId2"/>
              </a:rPr>
              <a:t>https://oese.ed.gov/offices/office-of-formula-grants/school-support-and-accountability/performance-review/</a:t>
            </a:r>
            <a:r>
              <a:rPr lang="en-US" sz="2400" dirty="0"/>
              <a:t> </a:t>
            </a:r>
          </a:p>
        </p:txBody>
      </p:sp>
      <p:sp>
        <p:nvSpPr>
          <p:cNvPr id="2" name="Title 1">
            <a:extLst>
              <a:ext uri="{FF2B5EF4-FFF2-40B4-BE49-F238E27FC236}">
                <a16:creationId xmlns:a16="http://schemas.microsoft.com/office/drawing/2014/main" id="{706C5A4E-E846-F670-241D-1D45C8BC639B}"/>
              </a:ext>
            </a:extLst>
          </p:cNvPr>
          <p:cNvSpPr>
            <a:spLocks noGrp="1"/>
          </p:cNvSpPr>
          <p:nvPr>
            <p:ph type="title"/>
          </p:nvPr>
        </p:nvSpPr>
        <p:spPr/>
        <p:txBody>
          <a:bodyPr/>
          <a:lstStyle/>
          <a:p>
            <a:r>
              <a:rPr lang="en-US" dirty="0"/>
              <a:t>Topics for </a:t>
            </a:r>
            <a:r>
              <a:rPr lang="en-US" dirty="0" err="1"/>
              <a:t>USDE</a:t>
            </a:r>
            <a:r>
              <a:rPr lang="en-US" dirty="0"/>
              <a:t> Title </a:t>
            </a:r>
            <a:r>
              <a:rPr lang="en-US" dirty="0" err="1"/>
              <a:t>I,A</a:t>
            </a:r>
            <a:r>
              <a:rPr lang="en-US" dirty="0"/>
              <a:t> Monitoring</a:t>
            </a:r>
          </a:p>
        </p:txBody>
      </p:sp>
      <p:sp>
        <p:nvSpPr>
          <p:cNvPr id="5" name="Rectangle 1">
            <a:extLst>
              <a:ext uri="{FF2B5EF4-FFF2-40B4-BE49-F238E27FC236}">
                <a16:creationId xmlns:a16="http://schemas.microsoft.com/office/drawing/2014/main" id="{510B6C76-D092-629F-2DAE-F98E3611DBD1}"/>
              </a:ext>
            </a:extLst>
          </p:cNvPr>
          <p:cNvSpPr>
            <a:spLocks noChangeArrowheads="1"/>
          </p:cNvSpPr>
          <p:nvPr/>
        </p:nvSpPr>
        <p:spPr bwMode="auto">
          <a:xfrm>
            <a:off x="1006764" y="2907122"/>
            <a:ext cx="508923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1pPr>
            <a:lvl2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2pPr>
            <a:lvl3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3pPr>
            <a:lvl4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4pPr>
            <a:lvl5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5pPr>
            <a:lvl6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6pPr>
            <a:lvl7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7pPr>
            <a:lvl8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8pPr>
            <a:lvl9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3"/>
              </a:rPr>
              <a:t>A.</a:t>
            </a:r>
            <a:r>
              <a:rPr lang="en-US" altLang="en-US" sz="2000" dirty="0">
                <a:latin typeface="Calibri" panose="020F0502020204030204" pitchFamily="34" charset="0"/>
                <a:ea typeface="Calibri" panose="020F0502020204030204" pitchFamily="34" charset="0"/>
                <a:cs typeface="Times New Roman" panose="02020603050405020304" pitchFamily="18" charset="0"/>
                <a:hlinkClick r:id="rId3"/>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3"/>
              </a:rPr>
              <a:t>State Assessment Requirements</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4"/>
              </a:rPr>
              <a:t>B.</a:t>
            </a:r>
            <a:r>
              <a:rPr lang="en-US" altLang="en-US" sz="2000" dirty="0">
                <a:latin typeface="Calibri" panose="020F0502020204030204" pitchFamily="34" charset="0"/>
                <a:ea typeface="Calibri" panose="020F0502020204030204" pitchFamily="34" charset="0"/>
                <a:cs typeface="Times New Roman" panose="02020603050405020304" pitchFamily="18" charset="0"/>
                <a:hlinkClick r:id="rId4"/>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4"/>
              </a:rPr>
              <a:t>Statewide Accountability System</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5"/>
              </a:rPr>
              <a:t>C.</a:t>
            </a:r>
            <a:r>
              <a:rPr lang="en-US" altLang="en-US" sz="2000" dirty="0">
                <a:latin typeface="Calibri" panose="020F0502020204030204" pitchFamily="34" charset="0"/>
                <a:ea typeface="Calibri" panose="020F0502020204030204" pitchFamily="34" charset="0"/>
                <a:cs typeface="Times New Roman" panose="02020603050405020304" pitchFamily="18" charset="0"/>
                <a:hlinkClick r:id="rId5"/>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5"/>
              </a:rPr>
              <a:t>Identification of Schools</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6"/>
              </a:rPr>
              <a:t>D.</a:t>
            </a:r>
            <a:r>
              <a:rPr lang="en-US" altLang="en-US" sz="2000" dirty="0">
                <a:latin typeface="Calibri" panose="020F0502020204030204" pitchFamily="34" charset="0"/>
                <a:ea typeface="Calibri" panose="020F0502020204030204" pitchFamily="34" charset="0"/>
                <a:cs typeface="Times New Roman" panose="02020603050405020304" pitchFamily="18" charset="0"/>
                <a:hlinkClick r:id="rId6"/>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6"/>
              </a:rPr>
              <a:t>Support for School Improvement</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7"/>
              </a:rPr>
              <a:t>E.</a:t>
            </a:r>
            <a:r>
              <a:rPr lang="en-US" altLang="en-US" sz="2000" dirty="0">
                <a:latin typeface="Calibri" panose="020F0502020204030204" pitchFamily="34" charset="0"/>
                <a:ea typeface="Calibri" panose="020F0502020204030204" pitchFamily="34" charset="0"/>
                <a:cs typeface="Times New Roman" panose="02020603050405020304" pitchFamily="18" charset="0"/>
                <a:hlinkClick r:id="rId7"/>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7"/>
              </a:rPr>
              <a:t>1003 School Improvement</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8"/>
              </a:rPr>
              <a:t>F.</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8"/>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8"/>
              </a:rPr>
              <a:t>State and Local Report Cards</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9"/>
              </a:rPr>
              <a:t>G.</a:t>
            </a:r>
            <a:r>
              <a:rPr lang="en-US" altLang="en-US" sz="2000" b="1" dirty="0">
                <a:latin typeface="Calibri" panose="020F0502020204030204" pitchFamily="34" charset="0"/>
                <a:ea typeface="Calibri" panose="020F0502020204030204" pitchFamily="34" charset="0"/>
                <a:cs typeface="Times New Roman" panose="02020603050405020304" pitchFamily="18" charset="0"/>
                <a:hlinkClick r:id="rId9"/>
              </a:rPr>
              <a:t> </a:t>
            </a:r>
            <a:r>
              <a:rPr kumimoji="0" lang="en-US" altLang="en-US" sz="20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9"/>
              </a:rPr>
              <a:t>Schoolwide Programs</a:t>
            </a:r>
            <a:endParaRPr kumimoji="0" lang="en-US" altLang="en-US" sz="2000" b="1"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10"/>
              </a:rPr>
              <a:t>H.</a:t>
            </a:r>
            <a:r>
              <a:rPr lang="en-US" altLang="en-US" sz="2000" b="1" dirty="0">
                <a:latin typeface="Calibri" panose="020F0502020204030204" pitchFamily="34" charset="0"/>
                <a:ea typeface="Calibri" panose="020F0502020204030204" pitchFamily="34" charset="0"/>
                <a:cs typeface="Times New Roman" panose="02020603050405020304" pitchFamily="18" charset="0"/>
                <a:hlinkClick r:id="rId10"/>
              </a:rPr>
              <a:t> </a:t>
            </a:r>
            <a:r>
              <a:rPr kumimoji="0" lang="en-US" altLang="en-US" sz="20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10"/>
              </a:rPr>
              <a:t>Targeted Assistance Programs</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F220C3F8-65B6-4537-CF85-24588106641D}"/>
              </a:ext>
            </a:extLst>
          </p:cNvPr>
          <p:cNvSpPr>
            <a:spLocks noChangeArrowheads="1"/>
          </p:cNvSpPr>
          <p:nvPr/>
        </p:nvSpPr>
        <p:spPr bwMode="auto">
          <a:xfrm>
            <a:off x="6096000" y="3061009"/>
            <a:ext cx="4927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1pPr>
            <a:lvl2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2pPr>
            <a:lvl3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3pPr>
            <a:lvl4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4pPr>
            <a:lvl5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5pPr>
            <a:lvl6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6pPr>
            <a:lvl7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7pPr>
            <a:lvl8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8pPr>
            <a:lvl9pPr eaLnBrk="0" fontAlgn="base" hangingPunct="0">
              <a:spcBef>
                <a:spcPct val="0"/>
              </a:spcBef>
              <a:spcAft>
                <a:spcPct val="0"/>
              </a:spcAft>
              <a:tabLst>
                <a:tab pos="285750" algn="l"/>
                <a:tab pos="84391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11"/>
              </a:rPr>
              <a:t>I.</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11"/>
              </a:rPr>
              <a:t>	</a:t>
            </a:r>
            <a:r>
              <a:rPr kumimoji="0" lang="en-US" altLang="en-US" sz="20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11"/>
              </a:rPr>
              <a:t>Parent and Family Engagement</a:t>
            </a:r>
            <a:endParaRPr kumimoji="0" lang="en-US" altLang="en-US"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12"/>
              </a:rPr>
              <a:t>J.</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12"/>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12"/>
              </a:rPr>
              <a:t>Direct Student Services</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13"/>
              </a:rPr>
              <a:t>K.</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13"/>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13"/>
              </a:rPr>
              <a:t>Optional Public School Transfer</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14"/>
              </a:rPr>
              <a:t>L.</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14"/>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14"/>
              </a:rPr>
              <a:t>Educational Stability for Students in    </a:t>
            </a:r>
          </a:p>
          <a:p>
            <a:pPr marL="0" marR="0" lvl="0" indent="0" algn="l"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14"/>
              </a:rPr>
              <a:t>    Foster Care</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15"/>
              </a:rPr>
              <a:t>M.</a:t>
            </a:r>
            <a:r>
              <a:rPr lang="en-US" altLang="en-US" sz="2000" b="1" dirty="0">
                <a:latin typeface="Calibri" panose="020F0502020204030204" pitchFamily="34" charset="0"/>
                <a:ea typeface="Calibri" panose="020F0502020204030204" pitchFamily="34" charset="0"/>
                <a:cs typeface="Times New Roman" panose="02020603050405020304" pitchFamily="18" charset="0"/>
                <a:hlinkClick r:id="rId15"/>
              </a:rPr>
              <a:t> </a:t>
            </a:r>
            <a:r>
              <a:rPr kumimoji="0" lang="en-US" altLang="en-US" sz="20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15"/>
              </a:rPr>
              <a:t>Title I-Specific Fiscal Requirements</a:t>
            </a:r>
            <a:endParaRPr kumimoji="0" lang="en-US" altLang="en-US"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 pos="8439150" algn="r"/>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16"/>
              </a:rPr>
              <a:t>N.</a:t>
            </a:r>
            <a:r>
              <a:rPr lang="en-US" altLang="en-US" sz="2000" dirty="0">
                <a:latin typeface="Calibri" panose="020F0502020204030204" pitchFamily="34" charset="0"/>
                <a:ea typeface="Calibri" panose="020F0502020204030204" pitchFamily="34" charset="0"/>
                <a:cs typeface="Times New Roman" panose="02020603050405020304" pitchFamily="18" charset="0"/>
                <a:hlinkClick r:id="rId16"/>
              </a:rPr>
              <a:t>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16"/>
              </a:rPr>
              <a:t>Other Title I Requirements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DAE20F52-9C52-3569-C80D-9554159A7669}"/>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726770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B4004B-65A2-FE5D-B02B-74D4AA60DD0E}"/>
              </a:ext>
            </a:extLst>
          </p:cNvPr>
          <p:cNvSpPr>
            <a:spLocks noGrp="1"/>
          </p:cNvSpPr>
          <p:nvPr>
            <p:ph idx="1"/>
          </p:nvPr>
        </p:nvSpPr>
        <p:spPr/>
        <p:txBody>
          <a:bodyPr/>
          <a:lstStyle/>
          <a:p>
            <a:r>
              <a:rPr lang="en-US" sz="3200" b="0" i="0" dirty="0">
                <a:solidFill>
                  <a:srgbClr val="222222"/>
                </a:solidFill>
                <a:effectLst/>
                <a:latin typeface="-apple-system"/>
              </a:rPr>
              <a:t>Federal Grant Programs Monitoring (Title IA, Title IIA, Title IVA)</a:t>
            </a:r>
            <a:r>
              <a:rPr lang="en-US" sz="3200" dirty="0">
                <a:solidFill>
                  <a:srgbClr val="222222"/>
                </a:solidFill>
                <a:latin typeface="-apple-system"/>
              </a:rPr>
              <a:t> </a:t>
            </a:r>
          </a:p>
          <a:p>
            <a:r>
              <a:rPr lang="en-US" sz="3200" dirty="0">
                <a:solidFill>
                  <a:srgbClr val="222222"/>
                </a:solidFill>
                <a:latin typeface="-apple-system"/>
              </a:rPr>
              <a:t>Every 6 years DESE schedules a program monitoring review</a:t>
            </a:r>
          </a:p>
          <a:p>
            <a:endParaRPr lang="en-US" sz="3200" b="0" i="0" dirty="0">
              <a:solidFill>
                <a:srgbClr val="222222"/>
              </a:solidFill>
              <a:effectLst/>
              <a:latin typeface="-apple-system"/>
            </a:endParaRPr>
          </a:p>
          <a:p>
            <a:r>
              <a:rPr lang="en-US" dirty="0">
                <a:hlinkClick r:id="rId2"/>
              </a:rPr>
              <a:t>https://www.doe.mass.edu/federalgrants/resources/monitoring/</a:t>
            </a:r>
            <a:r>
              <a:rPr lang="en-US" dirty="0"/>
              <a:t> </a:t>
            </a:r>
          </a:p>
        </p:txBody>
      </p:sp>
      <p:sp>
        <p:nvSpPr>
          <p:cNvPr id="3" name="Title 2">
            <a:extLst>
              <a:ext uri="{FF2B5EF4-FFF2-40B4-BE49-F238E27FC236}">
                <a16:creationId xmlns:a16="http://schemas.microsoft.com/office/drawing/2014/main" id="{B01F354F-7B74-3196-0731-588B1900494A}"/>
              </a:ext>
            </a:extLst>
          </p:cNvPr>
          <p:cNvSpPr>
            <a:spLocks noGrp="1"/>
          </p:cNvSpPr>
          <p:nvPr>
            <p:ph type="title"/>
          </p:nvPr>
        </p:nvSpPr>
        <p:spPr/>
        <p:txBody>
          <a:bodyPr/>
          <a:lstStyle/>
          <a:p>
            <a:r>
              <a:rPr lang="en-US" dirty="0"/>
              <a:t>DESE Monitoring</a:t>
            </a:r>
          </a:p>
        </p:txBody>
      </p:sp>
    </p:spTree>
    <p:extLst>
      <p:ext uri="{BB962C8B-B14F-4D97-AF65-F5344CB8AC3E}">
        <p14:creationId xmlns:p14="http://schemas.microsoft.com/office/powerpoint/2010/main" val="2642802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D2C8D04-263D-9589-1CFF-A5968D7C33D7}"/>
              </a:ext>
            </a:extLst>
          </p:cNvPr>
          <p:cNvSpPr>
            <a:spLocks noGrp="1"/>
          </p:cNvSpPr>
          <p:nvPr>
            <p:ph type="ctrTitle" idx="4294967295"/>
          </p:nvPr>
        </p:nvSpPr>
        <p:spPr>
          <a:xfrm>
            <a:off x="2938409" y="2098123"/>
            <a:ext cx="5619964" cy="2381410"/>
          </a:xfrm>
        </p:spPr>
        <p:txBody>
          <a:bodyPr/>
          <a:lstStyle/>
          <a:p>
            <a:pPr algn="ctr"/>
            <a:r>
              <a:rPr lang="en-US" dirty="0">
                <a:solidFill>
                  <a:schemeClr val="tx2"/>
                </a:solidFill>
              </a:rPr>
              <a:t>Any Questions? </a:t>
            </a:r>
          </a:p>
        </p:txBody>
      </p:sp>
      <p:sp>
        <p:nvSpPr>
          <p:cNvPr id="2" name="Footer Placeholder 1">
            <a:extLst>
              <a:ext uri="{FF2B5EF4-FFF2-40B4-BE49-F238E27FC236}">
                <a16:creationId xmlns:a16="http://schemas.microsoft.com/office/drawing/2014/main" id="{5358CF48-14C7-8C39-8FD5-093C6568FD76}"/>
              </a:ext>
            </a:extLst>
          </p:cNvPr>
          <p:cNvSpPr>
            <a:spLocks noGrp="1"/>
          </p:cNvSpPr>
          <p:nvPr>
            <p:ph type="ftr" sz="quarter" idx="4294967295"/>
          </p:nvPr>
        </p:nvSpPr>
        <p:spPr>
          <a:xfrm>
            <a:off x="0" y="0"/>
            <a:ext cx="0" cy="0"/>
          </a:xfrm>
        </p:spPr>
        <p:txBody>
          <a:bodyPr/>
          <a:lstStyle/>
          <a:p>
            <a:endParaRPr lang="en-US" noProof="0" dirty="0"/>
          </a:p>
        </p:txBody>
      </p:sp>
    </p:spTree>
    <p:extLst>
      <p:ext uri="{BB962C8B-B14F-4D97-AF65-F5344CB8AC3E}">
        <p14:creationId xmlns:p14="http://schemas.microsoft.com/office/powerpoint/2010/main" val="529279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DC0F-14E9-794C-6B38-3D6D2CD3DDB4}"/>
              </a:ext>
            </a:extLst>
          </p:cNvPr>
          <p:cNvSpPr>
            <a:spLocks noGrp="1"/>
          </p:cNvSpPr>
          <p:nvPr>
            <p:ph type="ctrTitle" idx="4294967295"/>
          </p:nvPr>
        </p:nvSpPr>
        <p:spPr>
          <a:xfrm>
            <a:off x="1780381" y="312409"/>
            <a:ext cx="8631238" cy="981826"/>
          </a:xfrm>
        </p:spPr>
        <p:txBody>
          <a:bodyPr vert="horz" lIns="91440" tIns="45720" rIns="91440" bIns="45720" rtlCol="0" anchor="b">
            <a:noAutofit/>
          </a:bodyPr>
          <a:lstStyle/>
          <a:p>
            <a:pPr algn="ctr"/>
            <a:r>
              <a:rPr lang="en-US" u="sng" kern="1200" cap="all" spc="390" baseline="0" dirty="0">
                <a:solidFill>
                  <a:schemeClr val="tx2"/>
                </a:solidFill>
                <a:latin typeface="+mj-lt"/>
                <a:ea typeface="+mj-ea"/>
                <a:cs typeface="+mj-cs"/>
              </a:rPr>
              <a:t>Legal disclaimer</a:t>
            </a:r>
          </a:p>
        </p:txBody>
      </p:sp>
      <p:sp>
        <p:nvSpPr>
          <p:cNvPr id="6" name="TextBox 5">
            <a:extLst>
              <a:ext uri="{FF2B5EF4-FFF2-40B4-BE49-F238E27FC236}">
                <a16:creationId xmlns:a16="http://schemas.microsoft.com/office/drawing/2014/main" id="{B145AC52-CEBD-C4E7-9E23-9325DD4ED1C5}"/>
              </a:ext>
            </a:extLst>
          </p:cNvPr>
          <p:cNvSpPr txBox="1"/>
          <p:nvPr/>
        </p:nvSpPr>
        <p:spPr>
          <a:xfrm>
            <a:off x="889000" y="2116667"/>
            <a:ext cx="10498667" cy="3447098"/>
          </a:xfrm>
          <a:prstGeom prst="rect">
            <a:avLst/>
          </a:prstGeom>
        </p:spPr>
        <p:txBody>
          <a:bodyPr wrap="square" rtlCol="0">
            <a:spAutoFit/>
          </a:bodyPr>
          <a:lstStyle/>
          <a:p>
            <a:pPr marL="0" indent="0">
              <a:lnSpc>
                <a:spcPct val="100000"/>
              </a:lnSpc>
              <a:spcBef>
                <a:spcPts val="0"/>
              </a:spcBef>
              <a:buFontTx/>
              <a:buNone/>
            </a:pPr>
            <a:r>
              <a:rPr lang="en-US" sz="2000" dirty="0">
                <a:solidFill>
                  <a:schemeClr val="tx2"/>
                </a:solidFill>
                <a:latin typeface="Posterama" panose="020B0504020200020000" pitchFamily="34" charset="0"/>
                <a:ea typeface="微软雅黑"/>
                <a:cs typeface="Posterama" panose="020B0504020200020000" pitchFamily="34" charset="0"/>
              </a:rPr>
              <a:t>This presentation is intended solely to provide general information and does not constitute legal advice or a legal service.  This presentation does not create a client-lawyer relationship with The Bruman Group, PLLC and, therefore, carries none of the protections under the D.C. Rules of Professional Conduct.  Attendance at this presentation, a later review of any printed or electronic materials, or any follow-up questions or communications arising out of this presentation with any attorney at The Bruman Group, PLLC does not create an attorney-client relationship with The Bruman Group, PLLC.  You should not take any action based upon any information in this presentation without first consulting legal counsel familiar with your particular circumstances.</a:t>
            </a:r>
          </a:p>
          <a:p>
            <a:pPr marL="0" indent="0" algn="ctr">
              <a:lnSpc>
                <a:spcPct val="100000"/>
              </a:lnSpc>
              <a:spcBef>
                <a:spcPts val="0"/>
              </a:spcBef>
              <a:buFontTx/>
              <a:buNone/>
            </a:pPr>
            <a:endParaRPr lang="en-US" sz="1800" dirty="0">
              <a:solidFill>
                <a:prstClr val="white"/>
              </a:solidFill>
              <a:latin typeface="Posterama" panose="020B0504020200020000" pitchFamily="34" charset="0"/>
              <a:ea typeface="微软雅黑"/>
              <a:cs typeface="Posterama" panose="020B0504020200020000" pitchFamily="34" charset="0"/>
            </a:endParaRPr>
          </a:p>
        </p:txBody>
      </p:sp>
      <p:sp>
        <p:nvSpPr>
          <p:cNvPr id="7" name="TextBox 6">
            <a:extLst>
              <a:ext uri="{FF2B5EF4-FFF2-40B4-BE49-F238E27FC236}">
                <a16:creationId xmlns:a16="http://schemas.microsoft.com/office/drawing/2014/main" id="{39BE2532-0EBD-4AA4-4AEF-B4C705963C69}"/>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62121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sz="half" idx="2"/>
          </p:nvPr>
        </p:nvSpPr>
        <p:spPr>
          <a:xfrm>
            <a:off x="838200" y="2229492"/>
            <a:ext cx="10515600" cy="3947471"/>
          </a:xfrm>
        </p:spPr>
        <p:txBody>
          <a:bodyPr>
            <a:normAutofit/>
          </a:bodyPr>
          <a:lstStyle/>
          <a:p>
            <a:pPr marL="292100" indent="-292100"/>
            <a:r>
              <a:rPr lang="en-US" dirty="0"/>
              <a:t>Title I, A student eligibility is based on:</a:t>
            </a:r>
          </a:p>
          <a:p>
            <a:pPr lvl="1"/>
            <a:r>
              <a:rPr lang="en-US" dirty="0"/>
              <a:t>Multiple </a:t>
            </a:r>
          </a:p>
          <a:p>
            <a:pPr lvl="1"/>
            <a:r>
              <a:rPr lang="en-US" dirty="0"/>
              <a:t>Educationally related </a:t>
            </a:r>
          </a:p>
          <a:p>
            <a:pPr lvl="1"/>
            <a:r>
              <a:rPr lang="en-US" dirty="0"/>
              <a:t>Objective criteria </a:t>
            </a:r>
          </a:p>
          <a:p>
            <a:pPr lvl="1"/>
            <a:r>
              <a:rPr lang="en-US" dirty="0"/>
              <a:t>Developed by LEA</a:t>
            </a:r>
          </a:p>
          <a:p>
            <a:pPr marL="292100" indent="-292100"/>
            <a:r>
              <a:rPr lang="en-US" dirty="0"/>
              <a:t>If preschool- grade 2, judgment of teacher, interviews with parents, and other developmentally appropriate means.</a:t>
            </a:r>
          </a:p>
          <a:p>
            <a:pPr marL="0" indent="0">
              <a:buFont typeface="Wingdings" pitchFamily="2" charset="2"/>
              <a:buChar char="§"/>
              <a:defRPr/>
            </a:pPr>
            <a:r>
              <a:rPr lang="en-US" sz="2400" dirty="0"/>
              <a:t> </a:t>
            </a:r>
            <a:r>
              <a:rPr lang="en-US" dirty="0"/>
              <a:t>If the student is currently eligible under</a:t>
            </a:r>
          </a:p>
          <a:p>
            <a:pPr lvl="1">
              <a:buFont typeface="Wingdings" pitchFamily="2" charset="2"/>
              <a:buChar char="§"/>
              <a:defRPr/>
            </a:pPr>
            <a:r>
              <a:rPr lang="en-US" dirty="0"/>
              <a:t>Neglect or Delinquent or Homeless</a:t>
            </a:r>
          </a:p>
          <a:p>
            <a:pPr marL="0" indent="0">
              <a:buFont typeface="Wingdings" pitchFamily="2" charset="2"/>
              <a:buChar char="§"/>
              <a:defRPr/>
            </a:pPr>
            <a:endParaRPr lang="en-US" dirty="0"/>
          </a:p>
        </p:txBody>
      </p:sp>
      <p:sp>
        <p:nvSpPr>
          <p:cNvPr id="16387" name="Rectangle 5"/>
          <p:cNvSpPr>
            <a:spLocks noGrp="1" noChangeArrowheads="1"/>
          </p:cNvSpPr>
          <p:nvPr>
            <p:ph type="title"/>
          </p:nvPr>
        </p:nvSpPr>
        <p:spPr/>
        <p:txBody>
          <a:bodyPr anchor="b"/>
          <a:lstStyle/>
          <a:p>
            <a:pPr>
              <a:defRPr/>
            </a:pPr>
            <a:r>
              <a:rPr lang="en-US" dirty="0"/>
              <a:t>Eligible Title I students</a:t>
            </a:r>
          </a:p>
        </p:txBody>
      </p:sp>
      <p:sp>
        <p:nvSpPr>
          <p:cNvPr id="5" name="Rectangle 7"/>
          <p:cNvSpPr>
            <a:spLocks noGrp="1" noChangeArrowheads="1"/>
          </p:cNvSpPr>
          <p:nvPr>
            <p:ph type="sldNum" sz="quarter" idx="4294967295"/>
          </p:nvPr>
        </p:nvSpPr>
        <p:spPr>
          <a:xfrm>
            <a:off x="11733213" y="6218238"/>
            <a:ext cx="458787" cy="365125"/>
          </a:xfrm>
          <a:prstGeom prst="rect">
            <a:avLst/>
          </a:prstGeom>
        </p:spPr>
        <p:txBody>
          <a:bodyPr vert="horz" lIns="91440" tIns="45720" rIns="91440" bIns="45720" rtlCol="0" anchor="ctr">
            <a:noAutofit/>
          </a:bodyPr>
          <a:lstStyle>
            <a:defPPr>
              <a:defRPr lang="zh-CN"/>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9590046-DA73-4BBF-84B5-C08E6F75191A}" type="slidenum">
              <a:rPr lang="en-US" smtClean="0"/>
              <a:pPr>
                <a:defRPr/>
              </a:pPr>
              <a:t>5</a:t>
            </a:fld>
            <a:endParaRPr lang="en-US">
              <a:solidFill>
                <a:schemeClr val="tx2"/>
              </a:solidFill>
              <a:latin typeface="+mn-lt"/>
            </a:endParaRPr>
          </a:p>
        </p:txBody>
      </p:sp>
      <p:sp>
        <p:nvSpPr>
          <p:cNvPr id="2" name="TextBox 1">
            <a:extLst>
              <a:ext uri="{FF2B5EF4-FFF2-40B4-BE49-F238E27FC236}">
                <a16:creationId xmlns:a16="http://schemas.microsoft.com/office/drawing/2014/main" id="{DA121706-350B-3E29-F87C-DEB2FA7BFE52}"/>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499C2B6-6FF3-2540-9DF4-56787DC1C964}"/>
              </a:ext>
            </a:extLst>
          </p:cNvPr>
          <p:cNvSpPr>
            <a:spLocks noGrp="1"/>
          </p:cNvSpPr>
          <p:nvPr>
            <p:ph sz="half" idx="1"/>
          </p:nvPr>
        </p:nvSpPr>
        <p:spPr>
          <a:xfrm>
            <a:off x="838199" y="2119256"/>
            <a:ext cx="10227067" cy="4057707"/>
          </a:xfrm>
        </p:spPr>
        <p:txBody>
          <a:bodyPr>
            <a:normAutofit/>
          </a:bodyPr>
          <a:lstStyle/>
          <a:p>
            <a:pPr marL="0" indent="0">
              <a:buNone/>
              <a:defRPr/>
            </a:pPr>
            <a:r>
              <a:rPr lang="en-US" dirty="0"/>
              <a:t>The following students are also eligible under Title </a:t>
            </a:r>
            <a:r>
              <a:rPr lang="en-US" dirty="0" err="1"/>
              <a:t>I,A</a:t>
            </a:r>
            <a:r>
              <a:rPr lang="en-US" dirty="0"/>
              <a:t>: </a:t>
            </a:r>
          </a:p>
          <a:p>
            <a:pPr marL="0" indent="0">
              <a:buFont typeface="Wingdings" pitchFamily="2" charset="2"/>
              <a:buChar char="§"/>
              <a:defRPr/>
            </a:pPr>
            <a:r>
              <a:rPr lang="en-US" dirty="0"/>
              <a:t>If student in the previous 2 years received services in </a:t>
            </a:r>
          </a:p>
          <a:p>
            <a:pPr lvl="1">
              <a:buFont typeface="Wingdings" pitchFamily="2" charset="2"/>
              <a:buChar char="§"/>
              <a:defRPr/>
            </a:pPr>
            <a:r>
              <a:rPr lang="en-US" dirty="0"/>
              <a:t>Head Start</a:t>
            </a:r>
          </a:p>
          <a:p>
            <a:pPr lvl="1">
              <a:buFont typeface="Wingdings" pitchFamily="2" charset="2"/>
              <a:buChar char="§"/>
              <a:defRPr/>
            </a:pPr>
            <a:r>
              <a:rPr lang="en-US" dirty="0"/>
              <a:t>Even Start</a:t>
            </a:r>
          </a:p>
          <a:p>
            <a:pPr lvl="1">
              <a:buFont typeface="Wingdings" pitchFamily="2" charset="2"/>
              <a:buChar char="§"/>
              <a:defRPr/>
            </a:pPr>
            <a:r>
              <a:rPr lang="en-US" dirty="0"/>
              <a:t>Early Reading First</a:t>
            </a:r>
          </a:p>
          <a:p>
            <a:pPr lvl="1">
              <a:buFont typeface="Wingdings" pitchFamily="2" charset="2"/>
              <a:buChar char="§"/>
              <a:defRPr/>
            </a:pPr>
            <a:r>
              <a:rPr lang="en-US" dirty="0"/>
              <a:t>Or Migrant Part C </a:t>
            </a:r>
          </a:p>
          <a:p>
            <a:pPr marL="0" indent="0">
              <a:buFont typeface="Wingdings" pitchFamily="2" charset="2"/>
              <a:buChar char="§"/>
              <a:defRPr/>
            </a:pPr>
            <a:endParaRPr lang="en-US" sz="1000" dirty="0"/>
          </a:p>
          <a:p>
            <a:pPr>
              <a:buFont typeface="Wingdings" pitchFamily="2" charset="2"/>
              <a:buChar char="§"/>
              <a:defRPr/>
            </a:pPr>
            <a:r>
              <a:rPr lang="en-US" i="1" dirty="0"/>
              <a:t>Note: Migrant (not receiving Part C services), IDEA and </a:t>
            </a:r>
            <a:r>
              <a:rPr lang="en-US" i="1" dirty="0" err="1"/>
              <a:t>LEP</a:t>
            </a:r>
            <a:r>
              <a:rPr lang="en-US" i="1" dirty="0"/>
              <a:t> students are eligible on the same basis as any other student!!</a:t>
            </a:r>
          </a:p>
          <a:p>
            <a:endParaRPr lang="en-US" dirty="0"/>
          </a:p>
        </p:txBody>
      </p:sp>
      <p:sp>
        <p:nvSpPr>
          <p:cNvPr id="16387" name="Rectangle 5"/>
          <p:cNvSpPr>
            <a:spLocks noGrp="1" noChangeArrowheads="1"/>
          </p:cNvSpPr>
          <p:nvPr>
            <p:ph type="title"/>
          </p:nvPr>
        </p:nvSpPr>
        <p:spPr/>
        <p:txBody>
          <a:bodyPr anchor="b"/>
          <a:lstStyle/>
          <a:p>
            <a:pPr>
              <a:defRPr/>
            </a:pPr>
            <a:r>
              <a:rPr lang="en-US" dirty="0"/>
              <a:t>Eligible Title I students (cont.)</a:t>
            </a:r>
          </a:p>
        </p:txBody>
      </p:sp>
      <p:sp>
        <p:nvSpPr>
          <p:cNvPr id="5" name="Rectangle 7"/>
          <p:cNvSpPr>
            <a:spLocks noGrp="1" noChangeArrowheads="1"/>
          </p:cNvSpPr>
          <p:nvPr>
            <p:ph type="sldNum" sz="quarter" idx="4294967295"/>
          </p:nvPr>
        </p:nvSpPr>
        <p:spPr>
          <a:xfrm>
            <a:off x="11733213" y="6218238"/>
            <a:ext cx="458787" cy="365125"/>
          </a:xfrm>
          <a:prstGeom prst="rect">
            <a:avLst/>
          </a:prstGeom>
        </p:spPr>
        <p:txBody>
          <a:bodyPr vert="horz" lIns="91440" tIns="45720" rIns="91440" bIns="45720" rtlCol="0" anchor="ctr">
            <a:noAutofit/>
          </a:bodyPr>
          <a:lstStyle>
            <a:defPPr>
              <a:defRPr lang="zh-CN"/>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9590046-DA73-4BBF-84B5-C08E6F75191A}" type="slidenum">
              <a:rPr lang="en-US" smtClean="0"/>
              <a:pPr>
                <a:defRPr/>
              </a:pPr>
              <a:t>6</a:t>
            </a:fld>
            <a:endParaRPr lang="en-US">
              <a:solidFill>
                <a:schemeClr val="tx2"/>
              </a:solidFill>
              <a:latin typeface="+mn-lt"/>
            </a:endParaRPr>
          </a:p>
        </p:txBody>
      </p:sp>
      <p:sp>
        <p:nvSpPr>
          <p:cNvPr id="2" name="TextBox 1">
            <a:extLst>
              <a:ext uri="{FF2B5EF4-FFF2-40B4-BE49-F238E27FC236}">
                <a16:creationId xmlns:a16="http://schemas.microsoft.com/office/drawing/2014/main" id="{DA121706-350B-3E29-F87C-DEB2FA7BFE52}"/>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3671781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30C8955-5DF5-439F-E606-AE509969149A}"/>
              </a:ext>
            </a:extLst>
          </p:cNvPr>
          <p:cNvSpPr>
            <a:spLocks noGrp="1"/>
          </p:cNvSpPr>
          <p:nvPr>
            <p:ph idx="1"/>
          </p:nvPr>
        </p:nvSpPr>
        <p:spPr/>
        <p:txBody>
          <a:bodyPr>
            <a:normAutofit/>
          </a:bodyPr>
          <a:lstStyle/>
          <a:p>
            <a:pPr marL="609600" indent="-609600">
              <a:lnSpc>
                <a:spcPct val="90000"/>
              </a:lnSpc>
              <a:buFontTx/>
              <a:buAutoNum type="arabicPeriod"/>
            </a:pPr>
            <a:r>
              <a:rPr lang="en-US" dirty="0">
                <a:latin typeface="+mn-lt"/>
              </a:rPr>
              <a:t>Determine which students will be served</a:t>
            </a:r>
          </a:p>
          <a:p>
            <a:pPr marL="609600" indent="-609600">
              <a:lnSpc>
                <a:spcPct val="90000"/>
              </a:lnSpc>
              <a:buFontTx/>
              <a:buAutoNum type="arabicPeriod"/>
            </a:pPr>
            <a:r>
              <a:rPr lang="en-US" dirty="0">
                <a:latin typeface="+mn-lt"/>
              </a:rPr>
              <a:t>Serve eligible students</a:t>
            </a:r>
          </a:p>
          <a:p>
            <a:pPr marL="609600" indent="-609600">
              <a:lnSpc>
                <a:spcPct val="90000"/>
              </a:lnSpc>
              <a:buFontTx/>
              <a:buAutoNum type="arabicPeriod"/>
            </a:pPr>
            <a:r>
              <a:rPr lang="en-US" dirty="0">
                <a:latin typeface="+mn-lt"/>
              </a:rPr>
              <a:t>Using resources necessary to help eligible children meet challenging State academic standards</a:t>
            </a:r>
          </a:p>
          <a:p>
            <a:pPr lvl="1"/>
            <a:r>
              <a:rPr lang="en-US" sz="2800" dirty="0">
                <a:latin typeface="+mn-lt"/>
              </a:rPr>
              <a:t>Coordinating and supporting the regular education program</a:t>
            </a:r>
          </a:p>
          <a:p>
            <a:pPr lvl="1"/>
            <a:r>
              <a:rPr lang="en-US" sz="2800" dirty="0">
                <a:latin typeface="+mn-lt"/>
              </a:rPr>
              <a:t>Providing professional development </a:t>
            </a:r>
          </a:p>
          <a:p>
            <a:pPr lvl="1"/>
            <a:r>
              <a:rPr lang="en-US" sz="2800" dirty="0">
                <a:latin typeface="+mn-lt"/>
              </a:rPr>
              <a:t>Increase parental involvement</a:t>
            </a:r>
          </a:p>
          <a:p>
            <a:pPr marL="609600" indent="-609600">
              <a:lnSpc>
                <a:spcPct val="90000"/>
              </a:lnSpc>
              <a:buFontTx/>
              <a:buAutoNum type="arabicPeriod"/>
            </a:pPr>
            <a:r>
              <a:rPr lang="en-US" dirty="0">
                <a:latin typeface="+mn-lt"/>
              </a:rPr>
              <a:t>Coordinate other federal, state, and local services and programs</a:t>
            </a:r>
          </a:p>
        </p:txBody>
      </p:sp>
      <p:sp>
        <p:nvSpPr>
          <p:cNvPr id="5" name="Title 4">
            <a:extLst>
              <a:ext uri="{FF2B5EF4-FFF2-40B4-BE49-F238E27FC236}">
                <a16:creationId xmlns:a16="http://schemas.microsoft.com/office/drawing/2014/main" id="{49293E6D-5B49-87A3-893B-F1225974DC33}"/>
              </a:ext>
            </a:extLst>
          </p:cNvPr>
          <p:cNvSpPr>
            <a:spLocks noGrp="1"/>
          </p:cNvSpPr>
          <p:nvPr>
            <p:ph type="title"/>
          </p:nvPr>
        </p:nvSpPr>
        <p:spPr>
          <a:xfrm>
            <a:off x="838200" y="365125"/>
            <a:ext cx="10515600" cy="1278739"/>
          </a:xfrm>
        </p:spPr>
        <p:txBody>
          <a:bodyPr>
            <a:normAutofit/>
          </a:bodyPr>
          <a:lstStyle/>
          <a:p>
            <a:r>
              <a:rPr lang="en-US" dirty="0"/>
              <a:t>TAS Program  </a:t>
            </a:r>
            <a:r>
              <a:rPr lang="en-US" dirty="0" err="1"/>
              <a:t>Sec.1115</a:t>
            </a:r>
            <a:r>
              <a:rPr lang="en-US" dirty="0"/>
              <a:t>(b)</a:t>
            </a:r>
          </a:p>
        </p:txBody>
      </p:sp>
    </p:spTree>
    <p:extLst>
      <p:ext uri="{BB962C8B-B14F-4D97-AF65-F5344CB8AC3E}">
        <p14:creationId xmlns:p14="http://schemas.microsoft.com/office/powerpoint/2010/main" val="202278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30C8955-5DF5-439F-E606-AE509969149A}"/>
              </a:ext>
            </a:extLst>
          </p:cNvPr>
          <p:cNvSpPr>
            <a:spLocks noGrp="1"/>
          </p:cNvSpPr>
          <p:nvPr>
            <p:ph idx="1"/>
          </p:nvPr>
        </p:nvSpPr>
        <p:spPr/>
        <p:txBody>
          <a:bodyPr/>
          <a:lstStyle/>
          <a:p>
            <a:pPr marL="0" indent="0">
              <a:lnSpc>
                <a:spcPct val="90000"/>
              </a:lnSpc>
              <a:buNone/>
            </a:pPr>
            <a:r>
              <a:rPr lang="en-US" sz="2400" dirty="0"/>
              <a:t>Example:</a:t>
            </a:r>
          </a:p>
          <a:p>
            <a:r>
              <a:rPr lang="en-US" sz="2400" dirty="0"/>
              <a:t>State assessments show that students in a TAS are struggling meeting math standards in 3</a:t>
            </a:r>
            <a:r>
              <a:rPr lang="en-US" sz="2400" baseline="30000" dirty="0"/>
              <a:t>rd</a:t>
            </a:r>
            <a:r>
              <a:rPr lang="en-US" sz="2400" dirty="0"/>
              <a:t> grade</a:t>
            </a:r>
          </a:p>
          <a:p>
            <a:r>
              <a:rPr lang="en-US" sz="2400" dirty="0"/>
              <a:t>School purchases math workbooks for all 3</a:t>
            </a:r>
            <a:r>
              <a:rPr lang="en-US" sz="2400" baseline="30000" dirty="0"/>
              <a:t>rd</a:t>
            </a:r>
            <a:r>
              <a:rPr lang="en-US" sz="2400" dirty="0"/>
              <a:t> grade classes (100 students)</a:t>
            </a:r>
          </a:p>
          <a:p>
            <a:r>
              <a:rPr lang="en-US" sz="2400" dirty="0"/>
              <a:t>50/100 students are Title I students</a:t>
            </a:r>
          </a:p>
          <a:p>
            <a:r>
              <a:rPr lang="en-US" sz="2400" dirty="0"/>
              <a:t>Title I can pay for 50% of those workbooks </a:t>
            </a:r>
          </a:p>
          <a:p>
            <a:pPr lvl="1"/>
            <a:r>
              <a:rPr lang="en-US" sz="2000" dirty="0"/>
              <a:t>Assumes increasing math proficiency is in the school’s TAS plan). </a:t>
            </a:r>
          </a:p>
          <a:p>
            <a:pPr lvl="1"/>
            <a:r>
              <a:rPr lang="en-US" sz="2000" dirty="0"/>
              <a:t>Assumes workbooks are reasonable in cost (i.e. purchased through district procurement system)</a:t>
            </a:r>
          </a:p>
          <a:p>
            <a:pPr marL="0" indent="0">
              <a:lnSpc>
                <a:spcPct val="90000"/>
              </a:lnSpc>
              <a:buNone/>
            </a:pPr>
            <a:endParaRPr lang="en-US" sz="1800" dirty="0"/>
          </a:p>
        </p:txBody>
      </p:sp>
      <p:sp>
        <p:nvSpPr>
          <p:cNvPr id="5" name="Title 4">
            <a:extLst>
              <a:ext uri="{FF2B5EF4-FFF2-40B4-BE49-F238E27FC236}">
                <a16:creationId xmlns:a16="http://schemas.microsoft.com/office/drawing/2014/main" id="{49293E6D-5B49-87A3-893B-F1225974DC33}"/>
              </a:ext>
            </a:extLst>
          </p:cNvPr>
          <p:cNvSpPr>
            <a:spLocks noGrp="1"/>
          </p:cNvSpPr>
          <p:nvPr>
            <p:ph type="title"/>
          </p:nvPr>
        </p:nvSpPr>
        <p:spPr/>
        <p:txBody>
          <a:bodyPr/>
          <a:lstStyle/>
          <a:p>
            <a:r>
              <a:rPr lang="en-US" dirty="0"/>
              <a:t>TAS Allowability</a:t>
            </a:r>
          </a:p>
        </p:txBody>
      </p:sp>
    </p:spTree>
    <p:extLst>
      <p:ext uri="{BB962C8B-B14F-4D97-AF65-F5344CB8AC3E}">
        <p14:creationId xmlns:p14="http://schemas.microsoft.com/office/powerpoint/2010/main" val="242175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838200" y="2086984"/>
            <a:ext cx="10515600" cy="4159704"/>
          </a:xfrm>
        </p:spPr>
        <p:txBody>
          <a:bodyPr>
            <a:normAutofit/>
          </a:bodyPr>
          <a:lstStyle/>
          <a:p>
            <a:pPr marL="292100" indent="-292100"/>
            <a:r>
              <a:rPr lang="en-US" sz="2600" dirty="0">
                <a:latin typeface="+mn-lt"/>
              </a:rPr>
              <a:t>Combine Federal, State, and/or local programs to upgrade the entire educational program</a:t>
            </a:r>
          </a:p>
          <a:p>
            <a:pPr marL="292100" indent="-292100"/>
            <a:r>
              <a:rPr lang="en-US" sz="2600" dirty="0">
                <a:latin typeface="+mn-lt"/>
              </a:rPr>
              <a:t>All students in the schoolwide school are eligible for Title I services</a:t>
            </a:r>
          </a:p>
          <a:p>
            <a:pPr marL="749300" lvl="1" indent="-292100"/>
            <a:r>
              <a:rPr lang="en-US" dirty="0">
                <a:latin typeface="+mn-lt"/>
              </a:rPr>
              <a:t>All students in schoolwide schools may be served by Title I employees</a:t>
            </a:r>
          </a:p>
          <a:p>
            <a:pPr marL="292100" indent="-292100"/>
            <a:r>
              <a:rPr lang="en-US" sz="2600" dirty="0">
                <a:latin typeface="+mn-lt"/>
              </a:rPr>
              <a:t>Not required to provide supplemental services to identified children</a:t>
            </a:r>
          </a:p>
          <a:p>
            <a:pPr marL="292100" indent="-292100"/>
            <a:r>
              <a:rPr lang="en-US" sz="2600" dirty="0">
                <a:latin typeface="+mn-lt"/>
              </a:rPr>
              <a:t>Do not have to document that Title I funds are used only for specific eligible students</a:t>
            </a:r>
            <a:r>
              <a:rPr lang="en-US" sz="2400" dirty="0">
                <a:latin typeface="+mn-lt"/>
              </a:rPr>
              <a:t>. </a:t>
            </a:r>
          </a:p>
          <a:p>
            <a:pPr marL="292100" indent="-292100"/>
            <a:r>
              <a:rPr lang="en-US" sz="2600" u="sng" dirty="0">
                <a:latin typeface="+mn-lt"/>
              </a:rPr>
              <a:t>Pre-requisite:  40% poverty</a:t>
            </a:r>
            <a:r>
              <a:rPr lang="en-US" sz="2600" dirty="0">
                <a:latin typeface="+mn-lt"/>
              </a:rPr>
              <a:t> (may be waived by the SEA)</a:t>
            </a:r>
          </a:p>
        </p:txBody>
      </p:sp>
      <p:sp>
        <p:nvSpPr>
          <p:cNvPr id="20483" name="Rectangle 5"/>
          <p:cNvSpPr>
            <a:spLocks noGrp="1" noChangeArrowheads="1"/>
          </p:cNvSpPr>
          <p:nvPr>
            <p:ph type="title"/>
          </p:nvPr>
        </p:nvSpPr>
        <p:spPr/>
        <p:txBody>
          <a:bodyPr anchor="b"/>
          <a:lstStyle/>
          <a:p>
            <a:pPr>
              <a:defRPr/>
            </a:pPr>
            <a:r>
              <a:rPr lang="en-US" dirty="0"/>
              <a:t>Schoolwide Programs</a:t>
            </a:r>
          </a:p>
        </p:txBody>
      </p:sp>
      <p:sp>
        <p:nvSpPr>
          <p:cNvPr id="6" name="Rectangle 7"/>
          <p:cNvSpPr>
            <a:spLocks noGrp="1" noChangeArrowheads="1"/>
          </p:cNvSpPr>
          <p:nvPr>
            <p:ph type="sldNum" sz="quarter" idx="4294967295"/>
          </p:nvPr>
        </p:nvSpPr>
        <p:spPr>
          <a:xfrm>
            <a:off x="0" y="0"/>
            <a:ext cx="0" cy="0"/>
          </a:xfrm>
          <a:prstGeom prst="rect">
            <a:avLst/>
          </a:prstGeom>
        </p:spPr>
        <p:txBody>
          <a:bodyPr vert="horz"/>
          <a:lstStyle>
            <a:defPPr>
              <a:defRPr lang="en-US"/>
            </a:defPPr>
            <a:lvl1pPr algn="r" rtl="0" eaLnBrk="1" fontAlgn="base" latinLnBrk="0" hangingPunct="1">
              <a:spcBef>
                <a:spcPct val="0"/>
              </a:spcBef>
              <a:spcAft>
                <a:spcPct val="0"/>
              </a:spcAft>
              <a:defRPr kumimoji="0" sz="1600" kern="1200">
                <a:solidFill>
                  <a:schemeClr val="accent1">
                    <a:shade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2"/>
              </a:solidFill>
              <a:latin typeface="+mn-lt"/>
            </a:endParaRPr>
          </a:p>
        </p:txBody>
      </p:sp>
      <p:sp>
        <p:nvSpPr>
          <p:cNvPr id="2" name="TextBox 1">
            <a:extLst>
              <a:ext uri="{FF2B5EF4-FFF2-40B4-BE49-F238E27FC236}">
                <a16:creationId xmlns:a16="http://schemas.microsoft.com/office/drawing/2014/main" id="{D79D2982-A915-66FC-F303-B5F6EAF56746}"/>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http://schemas.microsoft.com/office/2006/metadata/properties"/>
    <ds:schemaRef ds:uri="http://purl.org/dc/elements/1.1/"/>
    <ds:schemaRef ds:uri="http://purl.org/dc/dcmitype/"/>
    <ds:schemaRef ds:uri="7a12eb2f-f040-4639-9fb2-5a6588dc8035"/>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1c210e20-2656-47be-8bfe-a34b7996932e"/>
    <ds:schemaRef ds:uri="http://www.w3.org/XML/1998/namespace"/>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06B0AE15-BBE2-466D-95A3-06C747B4C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210e20-2656-47be-8bfe-a34b7996932e"/>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239</TotalTime>
  <Words>4025</Words>
  <Application>Microsoft Office PowerPoint</Application>
  <PresentationFormat>Widescreen</PresentationFormat>
  <Paragraphs>511</Paragraphs>
  <Slides>48</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-apple-system</vt:lpstr>
      <vt:lpstr>Arvo</vt:lpstr>
      <vt:lpstr>Posterama Text SemiBold</vt:lpstr>
      <vt:lpstr>Abadi</vt:lpstr>
      <vt:lpstr>Arial</vt:lpstr>
      <vt:lpstr>Calibri</vt:lpstr>
      <vt:lpstr>Calibri Light</vt:lpstr>
      <vt:lpstr>Georgia</vt:lpstr>
      <vt:lpstr>Posterama</vt:lpstr>
      <vt:lpstr>Wingdings</vt:lpstr>
      <vt:lpstr>Office Theme</vt:lpstr>
      <vt:lpstr>Title I,A Overview</vt:lpstr>
      <vt:lpstr>Agenda</vt:lpstr>
      <vt:lpstr>Title I Basics</vt:lpstr>
      <vt:lpstr>Targeted Assistance Schools</vt:lpstr>
      <vt:lpstr>Eligible Title I students</vt:lpstr>
      <vt:lpstr>Eligible Title I students (cont.)</vt:lpstr>
      <vt:lpstr>TAS Program  Sec.1115(b)</vt:lpstr>
      <vt:lpstr>TAS Allowability</vt:lpstr>
      <vt:lpstr>Schoolwide Programs</vt:lpstr>
      <vt:lpstr>Schoolwide Program Plan Sec. 1114(b)</vt:lpstr>
      <vt:lpstr>Schoolwide Program Plan (cont.)</vt:lpstr>
      <vt:lpstr>Schoolwide Program Plan (cont.)</vt:lpstr>
      <vt:lpstr>Schoolwide Program Plan (cont.)</vt:lpstr>
      <vt:lpstr>SW Allowability</vt:lpstr>
      <vt:lpstr>Rank and Serve</vt:lpstr>
      <vt:lpstr>Eligible School Attendance Areas Sec. 1113 </vt:lpstr>
      <vt:lpstr>5 Poverty Measures Sec. 1113(a)(5)</vt:lpstr>
      <vt:lpstr>Ranking and Serving Sec. 1113(a)(3)</vt:lpstr>
      <vt:lpstr>Ranking Changes (Grade Span)</vt:lpstr>
      <vt:lpstr>Allocation to Schools Sec. 1113(c)</vt:lpstr>
      <vt:lpstr>Skipping A School Sec. 1113(b)</vt:lpstr>
      <vt:lpstr>Exceptions Sec. 1113(a)(6) (cont.)</vt:lpstr>
      <vt:lpstr>Parent &amp; Family Engagement</vt:lpstr>
      <vt:lpstr>Set-aside: Sec. 1116(a)(3)</vt:lpstr>
      <vt:lpstr>Use of Funds (Sec. 1116(a)(3)(D))</vt:lpstr>
      <vt:lpstr>Accessibility (Sec. 1116(a), (b) and (f))</vt:lpstr>
      <vt:lpstr>Parent Notices (Sec. 1112)</vt:lpstr>
      <vt:lpstr>Policy (Sec. 1116(a) and (b))</vt:lpstr>
      <vt:lpstr>Supplement, not Supplant</vt:lpstr>
      <vt:lpstr>SNS Requirements</vt:lpstr>
      <vt:lpstr> ESSA Title I,A Sec. 1118</vt:lpstr>
      <vt:lpstr>What is a compliant methodology?</vt:lpstr>
      <vt:lpstr>What about district-level activities?</vt:lpstr>
      <vt:lpstr>Are there any SNS exceptions?</vt:lpstr>
      <vt:lpstr>Which State/local funds?</vt:lpstr>
      <vt:lpstr>May various methodologies be used? </vt:lpstr>
      <vt:lpstr>Must the State approve the methodology?</vt:lpstr>
      <vt:lpstr>Does SNS still review individual expenditures?</vt:lpstr>
      <vt:lpstr>Does this mean all costs are allowable?</vt:lpstr>
      <vt:lpstr>Non-Title I Programs</vt:lpstr>
      <vt:lpstr>Presumptions of Supplanting</vt:lpstr>
      <vt:lpstr>Evidence of Compliance</vt:lpstr>
      <vt:lpstr>What happens if the LEA does not meet the SNS requirements?</vt:lpstr>
      <vt:lpstr>Title I,A Monitoring</vt:lpstr>
      <vt:lpstr>Topics for USDE Title I,A Monitoring</vt:lpstr>
      <vt:lpstr>DESE Monitoring</vt:lpstr>
      <vt:lpstr>Any Questions? </vt:lpstr>
      <vt:lpstr>Legal 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the Basics of Title IA</dc:title>
  <dc:creator>DESE</dc:creator>
  <cp:lastModifiedBy>Zou, Dong (EOE)</cp:lastModifiedBy>
  <cp:revision>4</cp:revision>
  <dcterms:created xsi:type="dcterms:W3CDTF">2022-10-11T20:32:22Z</dcterms:created>
  <dcterms:modified xsi:type="dcterms:W3CDTF">2023-10-25T15:58:20Z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25 2023 12:00AM</vt:lpwstr>
  </property>
</Properties>
</file>