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4"/>
    <p:sldMasterId id="2147483702" r:id="rId5"/>
  </p:sldMasterIdLst>
  <p:notesMasterIdLst>
    <p:notesMasterId r:id="rId31"/>
  </p:notesMasterIdLst>
  <p:handoutMasterIdLst>
    <p:handoutMasterId r:id="rId32"/>
  </p:handoutMasterIdLst>
  <p:sldIdLst>
    <p:sldId id="380" r:id="rId6"/>
    <p:sldId id="357" r:id="rId7"/>
    <p:sldId id="381" r:id="rId8"/>
    <p:sldId id="373" r:id="rId9"/>
    <p:sldId id="301" r:id="rId10"/>
    <p:sldId id="388" r:id="rId11"/>
    <p:sldId id="334" r:id="rId12"/>
    <p:sldId id="341" r:id="rId13"/>
    <p:sldId id="336" r:id="rId14"/>
    <p:sldId id="392" r:id="rId15"/>
    <p:sldId id="393" r:id="rId16"/>
    <p:sldId id="394" r:id="rId17"/>
    <p:sldId id="338" r:id="rId18"/>
    <p:sldId id="395" r:id="rId19"/>
    <p:sldId id="396" r:id="rId20"/>
    <p:sldId id="397" r:id="rId21"/>
    <p:sldId id="398" r:id="rId22"/>
    <p:sldId id="379" r:id="rId23"/>
    <p:sldId id="399" r:id="rId24"/>
    <p:sldId id="332" r:id="rId25"/>
    <p:sldId id="265" r:id="rId26"/>
    <p:sldId id="260" r:id="rId27"/>
    <p:sldId id="344" r:id="rId28"/>
    <p:sldId id="345" r:id="rId29"/>
    <p:sldId id="366" r:id="rId30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380"/>
            <p14:sldId id="357"/>
            <p14:sldId id="381"/>
            <p14:sldId id="373"/>
            <p14:sldId id="301"/>
            <p14:sldId id="388"/>
            <p14:sldId id="334"/>
            <p14:sldId id="341"/>
            <p14:sldId id="336"/>
            <p14:sldId id="392"/>
            <p14:sldId id="393"/>
            <p14:sldId id="394"/>
            <p14:sldId id="338"/>
            <p14:sldId id="395"/>
            <p14:sldId id="396"/>
            <p14:sldId id="397"/>
            <p14:sldId id="398"/>
            <p14:sldId id="379"/>
            <p14:sldId id="399"/>
            <p14:sldId id="332"/>
            <p14:sldId id="265"/>
            <p14:sldId id="260"/>
            <p14:sldId id="344"/>
            <p14:sldId id="345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Riggi, Gail (EEC)" initials="DG(" lastIdx="1" clrIdx="0">
    <p:extLst>
      <p:ext uri="{19B8F6BF-5375-455C-9EA6-DF929625EA0E}">
        <p15:presenceInfo xmlns:p15="http://schemas.microsoft.com/office/powerpoint/2012/main" userId="S-1-5-21-1078081533-706699826-839522115-77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D"/>
    <a:srgbClr val="64C8D2"/>
    <a:srgbClr val="00269E"/>
    <a:srgbClr val="FFFFFF"/>
    <a:srgbClr val="000000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FA6975-FDD7-44BE-86AB-4C30B6B9A820}" v="1" dt="2023-11-01T13:41:12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2" autoAdjust="0"/>
    <p:restoredTop sz="83671" autoAdjust="0"/>
  </p:normalViewPr>
  <p:slideViewPr>
    <p:cSldViewPr snapToGrid="0">
      <p:cViewPr varScale="1">
        <p:scale>
          <a:sx n="82" d="100"/>
          <a:sy n="82" d="100"/>
        </p:scale>
        <p:origin x="192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894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946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2023/11/1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2023/11/1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855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7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11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786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642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051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82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86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483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37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4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39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722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74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2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C455-55E7-A64B-A933-D8DF340EE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ECC7F-0271-3A4B-AE0C-1072C13C2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97C88-5F35-D746-87AB-586ED081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8CA2-7757-1843-8F78-1D15350D6541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A7E7F-E23D-DA49-9AFE-90D67301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6D14A-FB60-4245-B0CC-AD7F15EA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DA9-05C5-0E4D-89F1-0980E7AD7C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4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9C455-C5E6-C54A-A66D-E5C9F635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B0FCD-40CE-254A-89E0-DDEF7110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653D6-F7A7-074A-A98B-7E1D4219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8CA2-7757-1843-8F78-1D15350D6541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E322C-326A-714C-8286-3FD15937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B653E-50D0-1F41-9AF9-CBECBBC30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DA9-05C5-0E4D-89F1-0980E7AD7C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4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53CA73-FEED-CE43-8F58-878DA9346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05F9C-EDC0-1F41-BD25-E5C5D51F7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853B0-B356-A740-9ACF-A622DF34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8CA2-7757-1843-8F78-1D15350D6541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46F96-5405-CD41-B978-FF7C7083F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D8C16-5D6B-AF46-8611-022A7B45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DA9-05C5-0E4D-89F1-0980E7AD7C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02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2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347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81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115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8911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86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38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6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6474-8D30-FF43-A5F5-059930E0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67399-B958-6148-8A23-0A7E51C78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28155-1B75-E64B-BE7C-02E74BBB9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8CA2-7757-1843-8F78-1D15350D6541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BB594-FEFB-F248-9190-DB0EED3B8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4A966-9875-7449-9087-B7849A567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DA9-05C5-0E4D-89F1-0980E7AD7CA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矩形 8" descr="Colored background box.">
            <a:extLst>
              <a:ext uri="{FF2B5EF4-FFF2-40B4-BE49-F238E27FC236}">
                <a16:creationId xmlns:a16="http://schemas.microsoft.com/office/drawing/2014/main" id="{9DF77BEB-73FE-4F4C-8D8F-4C1238418C70}"/>
              </a:ext>
            </a:extLst>
          </p:cNvPr>
          <p:cNvSpPr/>
          <p:nvPr userDrawn="1"/>
        </p:nvSpPr>
        <p:spPr>
          <a:xfrm>
            <a:off x="1" y="212727"/>
            <a:ext cx="12192000" cy="832304"/>
          </a:xfrm>
          <a:prstGeom prst="rect">
            <a:avLst/>
          </a:prstGeom>
          <a:solidFill>
            <a:srgbClr val="64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8" descr="Colored background box.">
            <a:extLst>
              <a:ext uri="{FF2B5EF4-FFF2-40B4-BE49-F238E27FC236}">
                <a16:creationId xmlns:a16="http://schemas.microsoft.com/office/drawing/2014/main" id="{9092007F-6D47-0842-890B-84F2284F8F9B}"/>
              </a:ext>
            </a:extLst>
          </p:cNvPr>
          <p:cNvSpPr/>
          <p:nvPr userDrawn="1"/>
        </p:nvSpPr>
        <p:spPr>
          <a:xfrm>
            <a:off x="1" y="9527"/>
            <a:ext cx="12192000" cy="300491"/>
          </a:xfrm>
          <a:prstGeom prst="rect">
            <a:avLst/>
          </a:prstGeom>
          <a:solidFill>
            <a:srgbClr val="004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247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9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75B65-8527-F241-9EAF-4FC2DA21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8D2C9-4863-CF40-8C0E-935741FE5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AD5A6-BCE0-7D46-ABE4-9351339FC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8CA2-7757-1843-8F78-1D15350D6541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28AD2-1C19-764B-AEE6-0DD8D6291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23504-5C96-4343-8DE2-4B322BA3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DA9-05C5-0E4D-89F1-0980E7AD7C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4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B38EB-078A-E04E-966D-C141FBFA9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D7CEA-AEED-7E4C-9A76-2D5941843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4BF6D-4062-3C4E-8BA1-36D1E6F0B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5B704-8D01-EF40-8424-7A2E2416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8CA2-7757-1843-8F78-1D15350D6541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065BD-E637-7040-B959-08C7C447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92356-EDDF-3D4A-9FB5-71D6C28F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DA9-05C5-0E4D-89F1-0980E7AD7C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37AFE-5755-5144-9206-3721A4836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B17EE-F488-4F4C-B68B-DD651EF93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C36CC-17BB-4F4D-9561-16C27744C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498552-6922-0143-92DA-3743F8B77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31F01B-0A2F-4341-A9B1-5D86370C7B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1685C5-792D-074C-B930-A619E4FF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8CA2-7757-1843-8F78-1D15350D6541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3AC68-68FD-D649-B982-B09FF055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465B0-D1D6-7E49-A9A3-8B4D45E2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DA9-05C5-0E4D-89F1-0980E7AD7C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4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909F9-18EB-8B41-A467-9420911E5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45C14-B43D-0644-92DB-1B121E1B8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8CA2-7757-1843-8F78-1D15350D6541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7D872-7486-9A4D-99BC-75703144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433F3-4F73-5B4E-B72E-00E8943B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DA9-05C5-0E4D-89F1-0980E7AD7C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1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B46A6-994B-A948-BDB6-1D7AB69B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8CA2-7757-1843-8F78-1D15350D6541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59C313-23AE-AF4A-8F6A-2A2D2A28C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0D02F-0F8D-ED48-824D-8CFC846C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DA9-05C5-0E4D-89F1-0980E7AD7C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3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BE18-1B9C-834F-B01B-39EE06C9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874ED-4C96-4F4B-A8C9-D90A8E875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16893-674B-B14E-AAD7-002EBAA2B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2E230-C4B6-0A46-A9FF-C17B5236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8CA2-7757-1843-8F78-1D15350D6541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39961-3D49-2546-8E14-D7B09739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92480-8C05-6745-9A9D-0FA1FAA8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DA9-05C5-0E4D-89F1-0980E7AD7C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6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22C81-F247-8D49-9543-AA183F6D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143633-D131-AA4F-AB4B-5FE759CE49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F1BA9-DCC7-2449-ACC4-87B16FB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DC6F5-0A57-D846-A660-F43C7CAA7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8CA2-7757-1843-8F78-1D15350D6541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D154B-690F-024C-8029-01EEA072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C0E01-7D9E-1648-8FF0-10FDF1C08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DA9-05C5-0E4D-89F1-0980E7AD7C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3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D8BB1-81E3-6048-8F89-3B7681B8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83CBD-6D03-3A48-9D91-5D7D301F7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E092B-9263-174B-BBF1-D24C310E1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88CA2-7757-1843-8F78-1D15350D6541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5E3C1-6158-EA4E-9416-833335C10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F9037-2682-B04F-A759-DEE4A7730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E1DA9-05C5-0E4D-89F1-0980E7AD7C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3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1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Olga.m.lopez@mass.gov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s://www.doe.mass.edu/sfs/family-engagement-framework.pdf" TargetMode="External"/><Relationship Id="rId7" Type="http://schemas.openxmlformats.org/officeDocument/2006/relationships/hyperlink" Target="https://www.doe.mass.edu/sfs/familyeng/fiss-application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doe.mass.edu/rlo/sfs/better-together/index.html" TargetMode="External"/><Relationship Id="rId5" Type="http://schemas.openxmlformats.org/officeDocument/2006/relationships/hyperlink" Target="https://www.doe.mass.edu/sfs/familyeng/pd-calendar.docx" TargetMode="External"/><Relationship Id="rId4" Type="http://schemas.openxmlformats.org/officeDocument/2006/relationships/hyperlink" Target="https://www.doe.mass.edu/sfs/fscp-fundamentals.doc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amily%20Engagement%20Calendar%202023-2024" TargetMode="External"/><Relationship Id="rId2" Type="http://schemas.openxmlformats.org/officeDocument/2006/relationships/hyperlink" Target="https://sites.google.com/schoolandmain.org/2023-better-together-summit/home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es.google.com/view/family-communication-toolkit/home" TargetMode="External"/><Relationship Id="rId5" Type="http://schemas.openxmlformats.org/officeDocument/2006/relationships/hyperlink" Target="https://www.doe.mass.edu/families/" TargetMode="External"/><Relationship Id="rId4" Type="http://schemas.openxmlformats.org/officeDocument/2006/relationships/hyperlink" Target="https://www.doe.mass.edu/sfs/familyeng/tip-sheet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sfs/fscp-fundamentals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.com/bl9pqqz9reb6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09" y="1380352"/>
            <a:ext cx="11844410" cy="348378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9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" panose="020B0502040204020203" pitchFamily="34" charset="0"/>
              </a:rPr>
              <a:t>Family Engagement  Webinar</a:t>
            </a:r>
            <a:br>
              <a:rPr lang="en-US" sz="49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" panose="020B0502040204020203" pitchFamily="34" charset="0"/>
              </a:rPr>
            </a:br>
            <a:r>
              <a:rPr lang="en-US" sz="49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" panose="020B0502040204020203" pitchFamily="34" charset="0"/>
              </a:rPr>
              <a:t>Federal Grants Convening</a:t>
            </a:r>
            <a:br>
              <a:rPr lang="en-US" sz="49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" panose="020B0502040204020203" pitchFamily="34" charset="0"/>
              </a:rPr>
            </a:br>
            <a:r>
              <a:rPr lang="en-US" sz="49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" panose="020B0502040204020203" pitchFamily="34" charset="0"/>
              </a:rPr>
              <a:t>November 1</a:t>
            </a:r>
            <a:r>
              <a:rPr lang="en-US" sz="49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" panose="020B0502040204020203" pitchFamily="34" charset="0"/>
              </a:rPr>
              <a:t>st</a:t>
            </a:r>
            <a:r>
              <a:rPr lang="en-US" sz="49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" panose="020B0502040204020203" pitchFamily="34" charset="0"/>
              </a:rPr>
              <a:t> /2023</a:t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022" y="4942087"/>
            <a:ext cx="6077791" cy="1580794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Olga M. Lopez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Family Engagement Specialist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Office of Student and Family Support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Olga.m.lopez@mass.gov</a:t>
            </a:r>
            <a:r>
              <a:rPr lang="en-US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4" name="Picture 3" descr="Family Engagement at DESE logo">
            <a:extLst>
              <a:ext uri="{FF2B5EF4-FFF2-40B4-BE49-F238E27FC236}">
                <a16:creationId xmlns:a16="http://schemas.microsoft.com/office/drawing/2014/main" id="{ADA5F80D-9DE8-4F57-A822-B6111F041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204" y="335119"/>
            <a:ext cx="5761219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95CE3-DCE0-479B-9389-5356C32DE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917" y="2016345"/>
            <a:ext cx="5157787" cy="675935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Guiding Principles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972FD3-45BF-4580-98FE-9B863C0B0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46" y="2692279"/>
            <a:ext cx="6465021" cy="2558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en-US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700" i="0" u="none" strike="noStrik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Families are their child’s first and best advocate. </a:t>
            </a:r>
            <a:endParaRPr lang="en-US" sz="17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D0673-06DC-4796-AF83-E5ABD85BC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1468" y="1919976"/>
            <a:ext cx="5183188" cy="675936"/>
          </a:xfrm>
        </p:spPr>
        <p:txBody>
          <a:bodyPr/>
          <a:lstStyle/>
          <a:p>
            <a:pPr algn="ctr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Best Practices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E5849-2C25-45C6-9A1D-9A0750B38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03025" y="2598025"/>
            <a:ext cx="5183188" cy="3469220"/>
          </a:xfrm>
        </p:spPr>
        <p:txBody>
          <a:bodyPr>
            <a:normAutofit/>
          </a:bodyPr>
          <a:lstStyle/>
          <a:p>
            <a:pPr fontAlgn="base">
              <a:spcBef>
                <a:spcPts val="0"/>
              </a:spcBef>
              <a:spcAft>
                <a:spcPts val="1000"/>
              </a:spcAft>
            </a:pPr>
            <a:r>
              <a:rPr lang="en-US" sz="1700" b="1" i="0" u="none" strike="noStrik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Recognizing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families as the best champions of their child’s success in all domains of health,</a:t>
            </a:r>
          </a:p>
          <a:p>
            <a:pPr fontAlgn="base">
              <a:spcBef>
                <a:spcPts val="0"/>
              </a:spcBef>
              <a:spcAft>
                <a:spcPts val="1000"/>
              </a:spcAft>
            </a:pPr>
            <a:r>
              <a:rPr lang="en-US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0" u="none" strike="noStrik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Development Honoring</a:t>
            </a:r>
            <a:r>
              <a:rPr lang="en-US" sz="1700" b="1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families’ wealth of knowledge, experience, and expertise;</a:t>
            </a:r>
          </a:p>
          <a:p>
            <a:pPr fontAlgn="base">
              <a:spcBef>
                <a:spcPts val="0"/>
              </a:spcBef>
              <a:spcAft>
                <a:spcPts val="1000"/>
              </a:spcAft>
            </a:pPr>
            <a:r>
              <a:rPr lang="en-US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0" u="none" strike="noStrik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Engaging families 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700" b="1" i="0" u="none" strike="noStrik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decisions made with regards to their child. .</a:t>
            </a:r>
          </a:p>
          <a:p>
            <a:pPr marL="0" indent="0">
              <a:buNone/>
            </a:pPr>
            <a:br>
              <a:rPr lang="en-US" b="0" dirty="0">
                <a:solidFill>
                  <a:schemeClr val="tx2"/>
                </a:solidFill>
                <a:effectLst/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167CCA-45A1-4EF0-B16B-E45AE6D9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Guiding Principles –Fundamental Practices</a:t>
            </a:r>
          </a:p>
        </p:txBody>
      </p:sp>
      <p:pic>
        <p:nvPicPr>
          <p:cNvPr id="9218" name="Picture 2" descr="A family with a baby">
            <a:extLst>
              <a:ext uri="{FF2B5EF4-FFF2-40B4-BE49-F238E27FC236}">
                <a16:creationId xmlns:a16="http://schemas.microsoft.com/office/drawing/2014/main" id="{5BC95AF0-4E12-435C-B903-A67AAFA4D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515" y="3729001"/>
            <a:ext cx="3997881" cy="2558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4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95CE3-DCE0-479B-9389-5356C32DE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917" y="2016345"/>
            <a:ext cx="5157787" cy="675935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Guiding Principles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972FD3-45BF-4580-98FE-9B863C0B0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46" y="2692279"/>
            <a:ext cx="6465021" cy="2558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0" u="none" strike="noStrike" dirty="0">
                <a:solidFill>
                  <a:srgbClr val="00436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700" b="1" i="0" u="none" strike="noStrik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700" i="0" u="none" strike="noStrik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Family engagement must be equitable.</a:t>
            </a:r>
            <a:endParaRPr lang="en-US" sz="17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D0673-06DC-4796-AF83-E5ABD85BC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03025" y="1712160"/>
            <a:ext cx="5183188" cy="675936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Best Practices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E5849-2C25-45C6-9A1D-9A0750B38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03025" y="2388096"/>
            <a:ext cx="5183188" cy="3469220"/>
          </a:xfrm>
        </p:spPr>
        <p:txBody>
          <a:bodyPr>
            <a:normAutofit lnSpcReduction="10000"/>
          </a:bodyPr>
          <a:lstStyle/>
          <a:p>
            <a:pPr marL="400050" indent="-285750">
              <a:lnSpc>
                <a:spcPct val="100000"/>
              </a:lnSpc>
              <a:spcBef>
                <a:spcPts val="0"/>
              </a:spcBef>
              <a:buClr>
                <a:srgbClr val="00436D"/>
              </a:buClr>
              <a:buSzPts val="1800"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Reflecting on and addressing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inequities as well as implicit and explicit bias within individuals and organizations, when engaging with families; </a:t>
            </a:r>
          </a:p>
          <a:p>
            <a:pPr marL="400050" indent="-285750">
              <a:lnSpc>
                <a:spcPct val="100000"/>
              </a:lnSpc>
              <a:buClr>
                <a:srgbClr val="00436D"/>
              </a:buClr>
              <a:buSzPts val="1800"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Valuing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opportunities to engage with all families to learn more about them, their experiences, culture, and goals; and </a:t>
            </a:r>
          </a:p>
          <a:p>
            <a:pPr marL="400050" indent="-285750">
              <a:lnSpc>
                <a:spcPct val="100000"/>
              </a:lnSpc>
              <a:spcAft>
                <a:spcPts val="1000"/>
              </a:spcAft>
              <a:buClr>
                <a:srgbClr val="00436D"/>
              </a:buClr>
              <a:buSzPts val="1800"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Recognizing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the need to build and rebuild trust with families who experience inequities and bias.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ato"/>
            </a:endParaRPr>
          </a:p>
          <a:p>
            <a:pPr marL="0" indent="0">
              <a:buNone/>
            </a:pPr>
            <a:b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167CCA-45A1-4EF0-B16B-E45AE6D9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Guiding Principles –Fundamental Practices</a:t>
            </a:r>
          </a:p>
        </p:txBody>
      </p:sp>
      <p:pic>
        <p:nvPicPr>
          <p:cNvPr id="7" name="Picture 6" descr="A group of people laughing together">
            <a:extLst>
              <a:ext uri="{FF2B5EF4-FFF2-40B4-BE49-F238E27FC236}">
                <a16:creationId xmlns:a16="http://schemas.microsoft.com/office/drawing/2014/main" id="{B7B8E408-156A-4828-A1E0-6CF9966F19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304" y="3557558"/>
            <a:ext cx="4750259" cy="265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77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ements of the framework:&#10;&#10;1. Building Positive Relationships (image of a group of people with puzzle pieces)&#10;2. Promoting family well-being (image of a group of people playing with a ball)&#10;3. Promoting Pathways for Partnerships and Families (image of two people talking at a table)&#10;4. Supporting Child and Youth Development and Learning (image of a baby growing into a teen and then growing into an adult)">
            <a:extLst>
              <a:ext uri="{FF2B5EF4-FFF2-40B4-BE49-F238E27FC236}">
                <a16:creationId xmlns:a16="http://schemas.microsoft.com/office/drawing/2014/main" id="{458223AD-B9A5-1241-8745-87DBCACDAA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3" y="2371474"/>
            <a:ext cx="11963400" cy="337271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DB9FB12-6372-9B4D-9C30-96CD1BFC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dirty="0"/>
              <a:t>Framework Elements</a:t>
            </a:r>
          </a:p>
        </p:txBody>
      </p:sp>
    </p:spTree>
    <p:extLst>
      <p:ext uri="{BB962C8B-B14F-4D97-AF65-F5344CB8AC3E}">
        <p14:creationId xmlns:p14="http://schemas.microsoft.com/office/powerpoint/2010/main" val="1326860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4BB0BD-48E4-4F39-9305-F44BDD3B9B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9158" y="803325"/>
            <a:ext cx="525970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Building  a Positive Relationship </a:t>
            </a:r>
          </a:p>
        </p:txBody>
      </p:sp>
      <p:pic>
        <p:nvPicPr>
          <p:cNvPr id="10242" name="Picture 2" descr="A group with puzzle pieces">
            <a:extLst>
              <a:ext uri="{FF2B5EF4-FFF2-40B4-BE49-F238E27FC236}">
                <a16:creationId xmlns:a16="http://schemas.microsoft.com/office/drawing/2014/main" id="{DEF45AF8-7EF2-443B-B1BE-B235D56D9160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8ED7C-BE62-4439-A75D-91AB5FD99C3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89158" y="2279018"/>
            <a:ext cx="5259714" cy="33759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primary and fundamental element of family engagement is to </a:t>
            </a:r>
            <a:r>
              <a:rPr lang="en-US" sz="1800" b="1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build strong, positive, and </a:t>
            </a:r>
            <a:r>
              <a:rPr 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en-US" sz="1800" b="1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relationships with families</a:t>
            </a:r>
            <a:r>
              <a:rPr lang="en-US" sz="18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that can help children and families thrive. 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Mutual trust and respect lie at the core of these relationships.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Healthy relationships develop through a series of </a:t>
            </a:r>
            <a:r>
              <a:rPr lang="en-US" sz="1800" b="0" i="0" u="none" strike="noStrik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authentic interactions </a:t>
            </a:r>
            <a:r>
              <a:rPr lang="en-US" sz="18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 time that are meaningful to everyone involved.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trust with families includes </a:t>
            </a:r>
            <a:r>
              <a:rPr lang="en-US" sz="1800" b="0" i="0" u="none" strike="noStrik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open, on-going</a:t>
            </a:r>
            <a:r>
              <a:rPr lang="en-US" sz="18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800" b="0" i="0" u="none" strike="noStrik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reciprocal</a:t>
            </a:r>
            <a:r>
              <a:rPr lang="en-US" sz="18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communication.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73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playing with a ball">
            <a:extLst>
              <a:ext uri="{FF2B5EF4-FFF2-40B4-BE49-F238E27FC236}">
                <a16:creationId xmlns:a16="http://schemas.microsoft.com/office/drawing/2014/main" id="{7549818B-C501-4F7B-9DF5-76ABB1882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0" y="115044"/>
            <a:ext cx="4503076" cy="3607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E4BB0BD-48E4-4F39-9305-F44BDD3B9B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87725" y="752780"/>
            <a:ext cx="680975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Promoting Family Well-Being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8ED7C-BE62-4439-A75D-91AB5FD99C3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348552" y="1975748"/>
            <a:ext cx="6442154" cy="40160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36D"/>
              </a:buClr>
              <a:buSzPts val="1300"/>
              <a:buFont typeface="Lat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Well-being includes,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but is not limited to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36D"/>
              </a:buClr>
              <a:buSzPts val="1300"/>
              <a:buFont typeface="Lato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indent="-285750">
              <a:lnSpc>
                <a:spcPct val="100000"/>
              </a:lnSpc>
              <a:spcBef>
                <a:spcPts val="0"/>
              </a:spcBef>
              <a:buClr>
                <a:srgbClr val="00436D"/>
              </a:buClr>
              <a:buSzPts val="1800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Having access to opportunities for educational advancement and economic mobility; </a:t>
            </a:r>
          </a:p>
          <a:p>
            <a:pPr marL="400050" indent="-285750">
              <a:lnSpc>
                <a:spcPct val="100000"/>
              </a:lnSpc>
              <a:spcBef>
                <a:spcPts val="0"/>
              </a:spcBef>
              <a:buClr>
                <a:srgbClr val="00436D"/>
              </a:buClr>
              <a:buSzPts val="1800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Physical and mental health services; </a:t>
            </a:r>
          </a:p>
          <a:p>
            <a:pPr marL="400050" indent="-285750">
              <a:lnSpc>
                <a:spcPct val="100000"/>
              </a:lnSpc>
              <a:spcBef>
                <a:spcPts val="0"/>
              </a:spcBef>
              <a:buClr>
                <a:srgbClr val="00436D"/>
              </a:buClr>
              <a:buSzPts val="1800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Housing and food assistance; and </a:t>
            </a:r>
          </a:p>
          <a:p>
            <a:pPr marL="4000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36D"/>
              </a:buClr>
              <a:buSzPts val="1800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Other family support services.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36D"/>
              </a:buClr>
              <a:buSzPts val="1300"/>
              <a:buFont typeface="Lato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36D"/>
              </a:buClr>
              <a:buSzPts val="1300"/>
              <a:buFont typeface="Lat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Community engagement allows practitioners to assist families in achieving their well-being goals and helps build positive relationships.</a:t>
            </a:r>
          </a:p>
          <a:p>
            <a:pPr marL="0" indent="0">
              <a:buNone/>
            </a:pPr>
            <a:br>
              <a:rPr lang="en-US" sz="1800" b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31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4BB0BD-48E4-4F39-9305-F44BDD3B9B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0939" y="752780"/>
            <a:ext cx="718653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Promoting Pathways for Partnerships with Families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8ED7C-BE62-4439-A75D-91AB5FD99C3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719038" y="2628235"/>
            <a:ext cx="7278439" cy="40160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36D"/>
              </a:buClr>
              <a:buSzPts val="1300"/>
              <a:buFont typeface="Lato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Promoting opportunities for establishing, maintaining, and enhancing partnerships with families is a required element for successful implementation of family engagement within organizations.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36D"/>
              </a:buClr>
              <a:buSzPts val="1300"/>
              <a:buFont typeface="Lato"/>
              <a:buNone/>
              <a:tabLst/>
              <a:defRPr/>
            </a:pPr>
            <a:endParaRPr lang="en-US" sz="1800" kern="0" dirty="0">
              <a:solidFill>
                <a:schemeClr val="tx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36D"/>
              </a:buClr>
              <a:buSzPts val="1300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Partner with families in identifying and planning engagement activities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36D"/>
              </a:buClr>
              <a:buSzPts val="1300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Use family driven approaches to engagement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36D"/>
              </a:buClr>
              <a:buSzPts val="1300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Provide opportunities for family contributions to the engagement process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36D"/>
              </a:buClr>
              <a:buSzPts val="1300"/>
              <a:defRPr/>
            </a:pPr>
            <a:r>
              <a:rPr lang="en-US" sz="1800" kern="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hare power and decision making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36D"/>
              </a:buClr>
              <a:buSzPts val="1300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Support family's civic engagement effort</a:t>
            </a:r>
          </a:p>
          <a:p>
            <a:pPr marL="0" indent="0">
              <a:buNone/>
            </a:pPr>
            <a:br>
              <a:rPr lang="en-US" sz="1800" b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288;p50" descr="Two people talking at a table">
            <a:extLst>
              <a:ext uri="{FF2B5EF4-FFF2-40B4-BE49-F238E27FC236}">
                <a16:creationId xmlns:a16="http://schemas.microsoft.com/office/drawing/2014/main" id="{6C1C0AF4-DD26-4DCE-999F-1AA645C9E89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47" y="121161"/>
            <a:ext cx="3938501" cy="3596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035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4BB0BD-48E4-4F39-9305-F44BDD3B9B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66079" y="265713"/>
            <a:ext cx="718653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Supporting Child and Youth Development and Learning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8ED7C-BE62-4439-A75D-91AB5FD99C3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19857" y="1809706"/>
            <a:ext cx="7042762" cy="44525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36D"/>
              </a:buClr>
              <a:buSzPts val="1300"/>
              <a:buFont typeface="Lato"/>
              <a:buNone/>
              <a:tabLst/>
              <a:defRPr/>
            </a:pPr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Engagement opportunities should be accessible to proactively create pathways for engagement that are responsive to the needs of families.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36D"/>
              </a:buClr>
              <a:buSzPts val="1300"/>
              <a:buFont typeface="Lato"/>
              <a:buNone/>
              <a:tabLst/>
              <a:defRPr/>
            </a:pPr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also important to connect families with other families and community resources to enhance learning and development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436D"/>
              </a:buClr>
              <a:buSzPts val="1300"/>
              <a:defRPr/>
            </a:pPr>
            <a:r>
              <a:rPr lang="en-US" sz="1800" kern="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Develop multi-pronged systems of information exchange among families, schools and community organizations to enhance child, youth, and family learning and development.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436D"/>
              </a:buClr>
              <a:buSzPts val="1300"/>
              <a:defRPr/>
            </a:pPr>
            <a:r>
              <a:rPr lang="en-US" sz="1800" kern="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Identify collaborative development and learning opportunities among families, schools and community organizations.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436D"/>
              </a:buClr>
              <a:buSzPts val="1300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Engage families in a process of learning and development through peer-to-peer interactions.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36D"/>
              </a:buClr>
              <a:buSzPts val="1300"/>
              <a:buFont typeface="Lato"/>
              <a:buNone/>
              <a:tabLst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302;p52" descr="A baby growing into a teen and then growing into an adult, with an arrow above it">
            <a:extLst>
              <a:ext uri="{FF2B5EF4-FFF2-40B4-BE49-F238E27FC236}">
                <a16:creationId xmlns:a16="http://schemas.microsoft.com/office/drawing/2014/main" id="{B0B9517B-DD50-4A9E-9E00-95E4D142CF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15" y="189822"/>
            <a:ext cx="2741594" cy="2920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649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41F2CE7-54C7-4EE1-968C-CFEAF1BDF0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Involves a cultural shift from understanding family of parent involvement to an intentional, ongoing, and consistent process;</a:t>
            </a:r>
          </a:p>
          <a:p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engagement as a fundamental priority and builds on the involvement and support of every member within the organization in family engagement activities and endeavors. </a:t>
            </a:r>
          </a:p>
        </p:txBody>
      </p:sp>
      <p:pic>
        <p:nvPicPr>
          <p:cNvPr id="12" name="Content Placeholder 11" descr="Four interlocking circles with the four circles each having their own caption, which are as follows: staffing strategies, training and professional development strategies, resource development strategies, evaluation strategies">
            <a:extLst>
              <a:ext uri="{FF2B5EF4-FFF2-40B4-BE49-F238E27FC236}">
                <a16:creationId xmlns:a16="http://schemas.microsoft.com/office/drawing/2014/main" id="{723318B2-D563-4315-BCBC-3B4501CBF0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83795" y="2119256"/>
            <a:ext cx="4370005" cy="398498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2DEAB52-7CA9-4CE3-BF99-9ADD747BF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Defining Capacity Strengthening</a:t>
            </a:r>
          </a:p>
        </p:txBody>
      </p:sp>
    </p:spTree>
    <p:extLst>
      <p:ext uri="{BB962C8B-B14F-4D97-AF65-F5344CB8AC3E}">
        <p14:creationId xmlns:p14="http://schemas.microsoft.com/office/powerpoint/2010/main" val="1571497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7E375-50A3-4C88-A63E-11FAD4F8F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does your family engagement align well with elements of the framework?</a:t>
            </a:r>
          </a:p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elements of the framework do you want to dive more deeply into as part of your professional learning opportunities?</a:t>
            </a:r>
          </a:p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resources would be helpful to advance and strengthen your family engagement initiatives?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4DF18-BB78-410D-AB3A-A2099E818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Break-Out 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1586165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oman and a child reading together">
            <a:extLst>
              <a:ext uri="{FF2B5EF4-FFF2-40B4-BE49-F238E27FC236}">
                <a16:creationId xmlns:a16="http://schemas.microsoft.com/office/drawing/2014/main" id="{E513AB70-192F-467D-8CF9-4E1925C49D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600" y="1405907"/>
            <a:ext cx="5994916" cy="5356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2C3AD3-5116-46E0-BD47-ADCAA0E5C6F9}"/>
              </a:ext>
            </a:extLst>
          </p:cNvPr>
          <p:cNvSpPr txBox="1"/>
          <p:nvPr/>
        </p:nvSpPr>
        <p:spPr>
          <a:xfrm>
            <a:off x="98983" y="1772457"/>
            <a:ext cx="5423847" cy="3875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36C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36C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36C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36C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36C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Companion Document to Massachusetts Family Engagement Framework for Practitioners and Educators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A56CF-C33E-4CB0-F611-0B61813D4D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9484" y="884481"/>
            <a:ext cx="10515600" cy="10428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Massachusetts Family, School and Community Partnership Fundamentals </a:t>
            </a:r>
          </a:p>
          <a:p>
            <a:r>
              <a:rPr lang="en-US" dirty="0">
                <a:solidFill>
                  <a:schemeClr val="tx1"/>
                </a:solidFill>
              </a:rPr>
              <a:t>Version 2.0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3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create a roadmap to family engagement, which:</a:t>
            </a:r>
          </a:p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builds on existing family engagement frameworks, </a:t>
            </a:r>
          </a:p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integrates principles of equity and cultural responsiveness, and </a:t>
            </a:r>
          </a:p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an aligned approach to engaging with families.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355251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uilding Positive Relationships steps and levels">
            <a:extLst>
              <a:ext uri="{FF2B5EF4-FFF2-40B4-BE49-F238E27FC236}">
                <a16:creationId xmlns:a16="http://schemas.microsoft.com/office/drawing/2014/main" id="{4C07C3C8-BF9C-462B-B366-835453CA82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05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6AAC5B-DE69-49EA-A833-72CDEBF99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83" y="2086984"/>
            <a:ext cx="12018594" cy="457913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Guidance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  <a:latin typeface="Times New Roman"/>
                <a:cs typeface="Times New Roman"/>
              </a:rPr>
              <a:t>The Prenatal through Young Adulthood Family Engagement Framework for Massachusetts </a:t>
            </a:r>
            <a:r>
              <a:rPr lang="en-US" sz="2400" dirty="0">
                <a:solidFill>
                  <a:srgbClr val="3647B6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Family Engagement Framework </a:t>
            </a:r>
            <a:endParaRPr lang="en-US" sz="2400" dirty="0">
              <a:solidFill>
                <a:srgbClr val="3647B6"/>
              </a:solidFill>
              <a:latin typeface="Times New Roman"/>
              <a:cs typeface="Times New Roman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24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Family, School &amp; Community Partnerships </a:t>
            </a:r>
            <a:r>
              <a:rPr lang="en-US" sz="2400" b="0" i="0" u="none" strike="noStrike" dirty="0">
                <a:solidFill>
                  <a:srgbClr val="3647B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Fundamentals Self Assessment Tool</a:t>
            </a:r>
            <a:endParaRPr lang="en-US" sz="2400" b="0" i="0" u="none" strike="noStrike" dirty="0">
              <a:solidFill>
                <a:srgbClr val="3647B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2400" i="0" u="none" strike="noStrike" dirty="0">
                <a:solidFill>
                  <a:schemeClr val="tx2"/>
                </a:solidFill>
                <a:effectLst/>
                <a:latin typeface="Times New Roman"/>
                <a:cs typeface="Times New Roman"/>
              </a:rPr>
              <a:t>Parent and Community Education and Involvement Advisory Council (PCEIAC</a:t>
            </a:r>
            <a:r>
              <a:rPr lang="en-US" sz="2400" dirty="0">
                <a:solidFill>
                  <a:schemeClr val="tx2"/>
                </a:solidFill>
                <a:latin typeface="Times New Roman"/>
                <a:cs typeface="Times New Roman"/>
              </a:rPr>
              <a:t>)</a:t>
            </a:r>
            <a:r>
              <a:rPr lang="en-US" sz="2400" i="0" u="none" strike="noStrike" dirty="0">
                <a:solidFill>
                  <a:schemeClr val="tx2"/>
                </a:solidFill>
                <a:effectLst/>
                <a:latin typeface="Times New Roman"/>
                <a:cs typeface="Times New Roman"/>
              </a:rPr>
              <a:t> </a:t>
            </a:r>
            <a:endParaRPr lang="en-US" sz="24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Professional Development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Family Engagement Professional Development </a:t>
            </a:r>
            <a:r>
              <a:rPr lang="en-US" sz="2400" b="0" i="0" u="none" strike="noStrike" dirty="0">
                <a:solidFill>
                  <a:srgbClr val="3647B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0" u="sng" strike="noStrike" dirty="0">
                <a:solidFill>
                  <a:srgbClr val="3647B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calendar</a:t>
            </a:r>
            <a:r>
              <a:rPr lang="en-US" sz="2400" b="0" i="0" u="none" strike="noStrike" dirty="0">
                <a:solidFill>
                  <a:srgbClr val="3647B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0" i="0" dirty="0">
                <a:solidFill>
                  <a:srgbClr val="3647B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Better Together: Massachusetts Family School Partnership Fundamentals Reusable Learning Object </a:t>
            </a:r>
            <a:r>
              <a:rPr lang="en-US" sz="2400" b="0" i="0" dirty="0">
                <a:solidFill>
                  <a:srgbClr val="3647B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(RLO)</a:t>
            </a:r>
            <a:endParaRPr lang="en-US" sz="2400" b="0" i="0" dirty="0">
              <a:solidFill>
                <a:srgbClr val="3647B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Family Institute for Student Success </a:t>
            </a:r>
            <a:r>
              <a:rPr lang="en-US" sz="2400" b="0" i="0" dirty="0">
                <a:solidFill>
                  <a:srgbClr val="3647B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FISS  Application</a:t>
            </a:r>
            <a:r>
              <a:rPr lang="en-US" sz="24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i="0" u="sng" strike="noStrike" dirty="0">
                <a:solidFill>
                  <a:schemeClr val="tx2"/>
                </a:solidFill>
                <a:effectLst/>
                <a:latin typeface="Times New Roman"/>
                <a:cs typeface="Times New Roman"/>
              </a:rPr>
              <a:t>Grants</a:t>
            </a:r>
            <a:r>
              <a:rPr lang="en-US" sz="2400" i="0" strike="noStrike" dirty="0">
                <a:solidFill>
                  <a:schemeClr val="tx2"/>
                </a:solidFill>
                <a:effectLst/>
                <a:latin typeface="Times New Roman"/>
                <a:cs typeface="Times New Roman"/>
              </a:rPr>
              <a:t>:</a:t>
            </a:r>
            <a:endParaRPr lang="en-US" sz="2400" i="0" u="sng" strike="noStrike" dirty="0">
              <a:solidFill>
                <a:schemeClr val="tx2"/>
              </a:solidFill>
              <a:effectLst/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  <a:latin typeface="Times New Roman"/>
                <a:cs typeface="Times New Roman"/>
              </a:rPr>
              <a:t>Family Engagement Grants (anticipated in July  2023)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EBD6D0-7CDA-455B-ACF6-A7DEAD4B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5" y="296114"/>
            <a:ext cx="12072852" cy="10428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District Supports for Family Engagement</a:t>
            </a:r>
          </a:p>
        </p:txBody>
      </p:sp>
      <p:pic>
        <p:nvPicPr>
          <p:cNvPr id="4" name="Picture 3" descr="Picture of family from Strengthening Partnerships - A Framework for Prenatal through Young Adulthood Family Engagement in MA">
            <a:extLst>
              <a:ext uri="{FF2B5EF4-FFF2-40B4-BE49-F238E27FC236}">
                <a16:creationId xmlns:a16="http://schemas.microsoft.com/office/drawing/2014/main" id="{0183EF81-56AE-4E39-B911-9C7B863E64A6}"/>
              </a:ext>
            </a:extLst>
          </p:cNvPr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7139" y="5375220"/>
            <a:ext cx="4638675" cy="771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2436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976A-84CE-43F6-853E-AFDE86D7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 fontScale="90000"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Capacity of Staff and Alignment with the Dual Capacity Framework</a:t>
            </a:r>
          </a:p>
        </p:txBody>
      </p:sp>
      <p:pic>
        <p:nvPicPr>
          <p:cNvPr id="8" name="Content Placeholder 7" descr="Dual Capacity Building Framework for Family-School Partnerships">
            <a:extLst>
              <a:ext uri="{FF2B5EF4-FFF2-40B4-BE49-F238E27FC236}">
                <a16:creationId xmlns:a16="http://schemas.microsoft.com/office/drawing/2014/main" id="{A0A8E08C-9BBA-4EEE-9128-06248C9C1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79" y="2514601"/>
            <a:ext cx="4485862" cy="3258310"/>
          </a:xfrm>
        </p:spPr>
      </p:pic>
      <p:pic>
        <p:nvPicPr>
          <p:cNvPr id="5" name="Content Placeholder 4" descr="Building Positive Relationships levels and criteria">
            <a:extLst>
              <a:ext uri="{FF2B5EF4-FFF2-40B4-BE49-F238E27FC236}">
                <a16:creationId xmlns:a16="http://schemas.microsoft.com/office/drawing/2014/main" id="{F6DC57EE-1B8F-49B6-A01B-1D9D63071C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8210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506C3-8696-47BA-A6DF-083E090FB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Culturally Responsive Family Engagement - </a:t>
            </a:r>
            <a:br>
              <a:rPr lang="en-US" dirty="0"/>
            </a:br>
            <a:r>
              <a:rPr lang="en-US" dirty="0"/>
              <a:t>Role of District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6E6F6-97A5-4A6B-A901-003F3ACB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99" y="2247808"/>
            <a:ext cx="11508767" cy="4095607"/>
          </a:xfrm>
        </p:spPr>
        <p:txBody>
          <a:bodyPr>
            <a:normAutofit fontScale="92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Create district level Family Engagement Position</a:t>
            </a:r>
          </a:p>
          <a:p>
            <a:pPr algn="l">
              <a:buFont typeface="+mj-lt"/>
              <a:buAutoNum type="arabicPeriod"/>
            </a:pPr>
            <a:endParaRPr lang="en-US" sz="24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Regularly meet with families in neutral places within the community to build trusting relationships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l">
              <a:buNone/>
            </a:pPr>
            <a:endParaRPr lang="en-US" sz="24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Support building principals to: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outreach and welcoming activities pertaining to new or incoming families;</a:t>
            </a:r>
          </a:p>
          <a:p>
            <a:pPr lvl="1"/>
            <a:r>
              <a:rPr lang="en-US" sz="2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 interpretation/ translation in languages of students/families when needed for Tier II and III support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1"/>
            <a:r>
              <a:rPr lang="en-US" sz="2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promote a family-friendly atmosphere that respects and honors student and family diversity within the school community;</a:t>
            </a:r>
          </a:p>
          <a:p>
            <a:pPr lvl="1"/>
            <a:r>
              <a:rPr lang="en-US" sz="2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collaborate closely with Student Support Teams and others to identify families’ needs and interests, and enable access to community resources;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wrap around services for families; and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 with community partners to support family well-being and other family needs.</a:t>
            </a: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13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6AB5D3-D760-4FD3-B451-D0214F454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Better Together: Family School Partnership Summit 2023</a:t>
            </a:r>
            <a:r>
              <a:rPr lang="en-US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Better Together Family Engagement Summit 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Family Engagement Coordinators Network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​ 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Family Engagement Professional Development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calendar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)​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Family Friendly Tools:​</a:t>
            </a:r>
          </a:p>
          <a:p>
            <a:pPr fontAlgn="base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Communication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Tip-sheet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base">
              <a:defRPr/>
            </a:pPr>
            <a:r>
              <a:rPr lang="en-US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Family Portal 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developing 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Welcoming Families Communication Toolkit 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defRPr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B934B3-54AB-453E-ACF8-DB0DD7CD7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Family Engagement Framework Resources​</a:t>
            </a:r>
          </a:p>
        </p:txBody>
      </p:sp>
    </p:spTree>
    <p:extLst>
      <p:ext uri="{BB962C8B-B14F-4D97-AF65-F5344CB8AC3E}">
        <p14:creationId xmlns:p14="http://schemas.microsoft.com/office/powerpoint/2010/main" val="2725553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4A08E-2EEB-46E6-8E4D-466D619AF4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20884" y="971551"/>
            <a:ext cx="4487657" cy="4794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 and Answers</a:t>
            </a:r>
          </a:p>
        </p:txBody>
      </p:sp>
      <p:pic>
        <p:nvPicPr>
          <p:cNvPr id="1026" name="Picture 2" descr="FAQs - Frequently Asked Questions. Please find answers to several FAQs">
            <a:extLst>
              <a:ext uri="{FF2B5EF4-FFF2-40B4-BE49-F238E27FC236}">
                <a16:creationId xmlns:a16="http://schemas.microsoft.com/office/drawing/2014/main" id="{864AF894-2798-4168-9F36-363C9575A98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42975"/>
            <a:ext cx="7162800" cy="48085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8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245EB-18D9-426C-923F-131AD8C3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511" y="2086984"/>
            <a:ext cx="8862841" cy="41227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primary goal of family engagement: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 shared responsibility that contributes to the </a:t>
            </a:r>
            <a:b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development, learning, and growth of children –</a:t>
            </a:r>
            <a:b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earliest ages into young adulthood;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authentic relationships between students, families, educators, </a:t>
            </a:r>
            <a:b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community; and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these relationships into meaningful </a:t>
            </a:r>
            <a:b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partnerships rooted in the strengths and assets of all.</a:t>
            </a:r>
          </a:p>
          <a:p>
            <a:pPr marL="0" indent="0">
              <a:buNone/>
            </a:pPr>
            <a:endParaRPr lang="en-US" sz="1050" i="1" dirty="0"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/>
            </a:endParaRPr>
          </a:p>
          <a:p>
            <a:pPr marL="231775" indent="0">
              <a:buNone/>
            </a:pPr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Family Engagement Framework</a:t>
            </a:r>
            <a:endParaRPr lang="en-US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0">
              <a:buNone/>
            </a:pPr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2.0  Fundamentals Document </a:t>
            </a:r>
            <a:endParaRPr lang="en-US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163981-32C6-40D7-A995-C67CE1D9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Family Engagement Goal </a:t>
            </a:r>
          </a:p>
        </p:txBody>
      </p:sp>
      <p:grpSp>
        <p:nvGrpSpPr>
          <p:cNvPr id="9" name="Group 8" descr="Picture of family from Strengthening Partnerships - A Framework for Prenatal through Young Adulthood Family Engagement in MA">
            <a:extLst>
              <a:ext uri="{FF2B5EF4-FFF2-40B4-BE49-F238E27FC236}">
                <a16:creationId xmlns:a16="http://schemas.microsoft.com/office/drawing/2014/main" id="{839BD15A-EF50-4A82-BEC9-4D518AE4E411}"/>
              </a:ext>
            </a:extLst>
          </p:cNvPr>
          <p:cNvGrpSpPr/>
          <p:nvPr/>
        </p:nvGrpSpPr>
        <p:grpSpPr>
          <a:xfrm>
            <a:off x="8697718" y="1718346"/>
            <a:ext cx="3313540" cy="4025167"/>
            <a:chOff x="8436053" y="2609338"/>
            <a:chExt cx="3313540" cy="4025167"/>
          </a:xfrm>
        </p:grpSpPr>
        <p:pic>
          <p:nvPicPr>
            <p:cNvPr id="21" name="Picture 20" descr="Picture of family from Strengthening Partnerships - A Framework for Prenatal through Young Adulthood Family Engagement in MA">
              <a:extLst>
                <a:ext uri="{FF2B5EF4-FFF2-40B4-BE49-F238E27FC236}">
                  <a16:creationId xmlns:a16="http://schemas.microsoft.com/office/drawing/2014/main" id="{18FDD32D-D831-4983-91A5-0AECBD4CE36F}"/>
                </a:ext>
              </a:extLst>
            </p:cNvPr>
            <p:cNvPicPr/>
            <p:nvPr/>
          </p:nvPicPr>
          <p:blipFill rotWithShape="1">
            <a:blip r:embed="rId4" cstate="screen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36053" y="2609338"/>
              <a:ext cx="1941360" cy="14888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Picture of family from Strengthening Partnerships - A Framework for Prenatal through Young Adulthood Family Engagement in MA">
              <a:extLst>
                <a:ext uri="{FF2B5EF4-FFF2-40B4-BE49-F238E27FC236}">
                  <a16:creationId xmlns:a16="http://schemas.microsoft.com/office/drawing/2014/main" id="{89CEC373-1B4D-407C-BA33-7ED1036226FB}"/>
                </a:ext>
              </a:extLst>
            </p:cNvPr>
            <p:cNvPicPr/>
            <p:nvPr/>
          </p:nvPicPr>
          <p:blipFill rotWithShape="1">
            <a:blip r:embed="rId5" cstate="screen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111862" y="4230033"/>
              <a:ext cx="1637731" cy="24044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A man feeding a baby">
            <a:extLst>
              <a:ext uri="{FF2B5EF4-FFF2-40B4-BE49-F238E27FC236}">
                <a16:creationId xmlns:a16="http://schemas.microsoft.com/office/drawing/2014/main" id="{A1E3136C-C760-42BD-8ED7-290F15DF48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331" y="4409936"/>
            <a:ext cx="1802093" cy="2082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08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536CE-5991-41C4-BFF5-A6C75D00C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" y="2086984"/>
            <a:ext cx="11147323" cy="4052559"/>
          </a:xfrm>
        </p:spPr>
        <p:txBody>
          <a:bodyPr/>
          <a:lstStyle/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a word or term that you think of when asked “What Does Family Engagement Mean to You?”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menti.com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code 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9787 5087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66742-0EA2-4F69-BC9B-6EEB2131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Polling Question</a:t>
            </a:r>
          </a:p>
        </p:txBody>
      </p:sp>
    </p:spTree>
    <p:extLst>
      <p:ext uri="{BB962C8B-B14F-4D97-AF65-F5344CB8AC3E}">
        <p14:creationId xmlns:p14="http://schemas.microsoft.com/office/powerpoint/2010/main" val="240738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20ED01-9F35-4DBC-B73D-445A66A98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48000" y="32595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324860-556D-6218-C51E-F639E315B54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Strengthening </a:t>
            </a:r>
            <a:br>
              <a:rPr lang="en-US" dirty="0"/>
            </a:br>
            <a:r>
              <a:rPr lang="en-US" dirty="0"/>
              <a:t>Partnerships</a:t>
            </a:r>
          </a:p>
        </p:txBody>
      </p:sp>
      <p:pic>
        <p:nvPicPr>
          <p:cNvPr id="1026" name="Picture 2" descr="Hands on top of each other in a teamwork fashion">
            <a:extLst>
              <a:ext uri="{FF2B5EF4-FFF2-40B4-BE49-F238E27FC236}">
                <a16:creationId xmlns:a16="http://schemas.microsoft.com/office/drawing/2014/main" id="{929573E6-4434-44CE-AE9C-A2F79E21D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-56337"/>
            <a:ext cx="12191980" cy="691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70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iding principles of the framework, a visual representation of the text on this slide">
            <a:extLst>
              <a:ext uri="{FF2B5EF4-FFF2-40B4-BE49-F238E27FC236}">
                <a16:creationId xmlns:a16="http://schemas.microsoft.com/office/drawing/2014/main" id="{3673620D-A431-44F5-83A7-047724EE3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674" y="1324318"/>
            <a:ext cx="5735290" cy="57352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D129FDF-5BCA-4FBE-9A36-AB092172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Framework Components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24F799-69CD-4953-9D23-41190B55AB8B}"/>
              </a:ext>
            </a:extLst>
          </p:cNvPr>
          <p:cNvSpPr txBox="1"/>
          <p:nvPr/>
        </p:nvSpPr>
        <p:spPr>
          <a:xfrm>
            <a:off x="5332888" y="2392731"/>
            <a:ext cx="6473630" cy="2895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The Framework consists of multiple sections that include: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36D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Guiding principles</a:t>
            </a:r>
          </a:p>
          <a:p>
            <a:pPr marL="4000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36D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Four key elements that translate the guiding principles into practice</a:t>
            </a:r>
          </a:p>
          <a:p>
            <a:pPr marL="4000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36D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Focus on transition</a:t>
            </a:r>
          </a:p>
          <a:p>
            <a:pPr marL="4000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36D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Section on strengthening the family engagement capacity of organizations. </a:t>
            </a:r>
          </a:p>
        </p:txBody>
      </p:sp>
    </p:spTree>
    <p:extLst>
      <p:ext uri="{BB962C8B-B14F-4D97-AF65-F5344CB8AC3E}">
        <p14:creationId xmlns:p14="http://schemas.microsoft.com/office/powerpoint/2010/main" val="356917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95CE3-DCE0-479B-9389-5356C32DE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917" y="2016345"/>
            <a:ext cx="5157787" cy="675935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Guiding Principles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972FD3-45BF-4580-98FE-9B863C0B0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47" y="2692279"/>
            <a:ext cx="5259676" cy="3718911"/>
          </a:xfrm>
        </p:spPr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effectLst/>
                <a:latin typeface="Times New Roman" panose="02020603050405020304" pitchFamily="18" charset="0"/>
              </a:rPr>
              <a:t>1. </a:t>
            </a:r>
            <a:r>
              <a:rPr lang="en-US" sz="1800" i="0" u="none" strike="noStrik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Each family is unique, and all </a:t>
            </a:r>
            <a:r>
              <a:rPr lang="en-US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</a:t>
            </a:r>
            <a:r>
              <a:rPr lang="en-US" sz="1800" i="0" u="none" strike="noStrik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amilies reflect </a:t>
            </a:r>
            <a:r>
              <a:rPr lang="en-US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</a:t>
            </a:r>
            <a:r>
              <a:rPr lang="en-US" sz="1800" i="0" u="none" strike="noStrik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iverse </a:t>
            </a:r>
            <a:r>
              <a:rPr lang="en-US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</a:t>
            </a:r>
            <a:r>
              <a:rPr lang="en-US" sz="1800" i="0" u="none" strike="noStrik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tructures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D0673-06DC-4796-AF83-E5ABD85BC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4318" y="2016345"/>
            <a:ext cx="5183188" cy="675936"/>
          </a:xfrm>
        </p:spPr>
        <p:txBody>
          <a:bodyPr/>
          <a:lstStyle/>
          <a:p>
            <a:pPr algn="ctr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Best Practices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E5849-2C25-45C6-9A1D-9A0750B38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0686" y="2768017"/>
            <a:ext cx="5183188" cy="3328128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Recognize and respect the uniqueness of each family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chemeClr val="tx2"/>
              </a:solidFill>
              <a:effectLst/>
              <a:latin typeface="Times New Roman" panose="02020603050405020304" pitchFamily="18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Keep families and youth voices and perspectives at the center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chemeClr val="tx2"/>
              </a:solidFill>
              <a:effectLst/>
              <a:latin typeface="Times New Roman" panose="02020603050405020304" pitchFamily="18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Plan and implement activities </a:t>
            </a:r>
            <a:r>
              <a:rPr lang="en-US" sz="1800" b="1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with</a:t>
            </a:r>
            <a:r>
              <a:rPr lang="en-US" sz="18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families and youth, not </a:t>
            </a:r>
            <a:r>
              <a:rPr lang="en-US" sz="1800" b="1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for</a:t>
            </a:r>
            <a:r>
              <a:rPr lang="en-US" sz="18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families and youth.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167CCA-45A1-4EF0-B16B-E45AE6D9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Guiding Principles –Fundamental Practices</a:t>
            </a:r>
          </a:p>
        </p:txBody>
      </p:sp>
      <p:pic>
        <p:nvPicPr>
          <p:cNvPr id="7" name="Picture 6" descr="Two women listening to another woman speaking">
            <a:extLst>
              <a:ext uri="{FF2B5EF4-FFF2-40B4-BE49-F238E27FC236}">
                <a16:creationId xmlns:a16="http://schemas.microsoft.com/office/drawing/2014/main" id="{528D0AD5-D751-4F3A-A5B9-630B1C4FA8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199" y="3755078"/>
            <a:ext cx="3046331" cy="262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769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95CE3-DCE0-479B-9389-5356C32DE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031" y="1729159"/>
            <a:ext cx="5157787" cy="675935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Guiding Principles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972FD3-45BF-4580-98FE-9B863C0B0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9058" y="2449310"/>
            <a:ext cx="6250023" cy="4007194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700" i="0" u="none" strike="noStrik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Acknowledging and accepting the need to engage all families is essential for successful engagement of diverse families and includes recognizing the strengths that come from their diverse background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D0673-06DC-4796-AF83-E5ABD85BC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8054" y="1640405"/>
            <a:ext cx="5183188" cy="675936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Best Practices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E5849-2C25-45C6-9A1D-9A0750B38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8054" y="2559707"/>
            <a:ext cx="5183188" cy="3328128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b="1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Recognize and respect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individuality of each family including the strengths it possesses, needs it has, and barriers it faces; </a:t>
            </a:r>
          </a:p>
          <a:p>
            <a:pPr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b="1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Acknowledge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diversity within and across families and within an organization, school, and/or community; and </a:t>
            </a:r>
          </a:p>
          <a:p>
            <a:pPr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700" b="1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en-US" sz="17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diversity from a strengths-based perspective.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167CCA-45A1-4EF0-B16B-E45AE6D9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Guiding Principles –Fundamental Practices</a:t>
            </a:r>
          </a:p>
        </p:txBody>
      </p:sp>
      <p:pic>
        <p:nvPicPr>
          <p:cNvPr id="7" name="Picture 6" descr="A family on a couch smiling">
            <a:extLst>
              <a:ext uri="{FF2B5EF4-FFF2-40B4-BE49-F238E27FC236}">
                <a16:creationId xmlns:a16="http://schemas.microsoft.com/office/drawing/2014/main" id="{840E4690-7F52-49FA-A82F-24E8408922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385" y="3847159"/>
            <a:ext cx="4031685" cy="2653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222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95CE3-DCE0-479B-9389-5356C32DE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917" y="2016345"/>
            <a:ext cx="5157787" cy="675935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Guiding Principles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972FD3-45BF-4580-98FE-9B863C0B0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47" y="2692278"/>
            <a:ext cx="6343108" cy="4068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0" u="none" strike="noStrike" dirty="0">
                <a:solidFill>
                  <a:srgbClr val="00436D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en-US" sz="1700" i="0" u="none" strike="noStrik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700" i="0" u="none" strike="noStrik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a respectful, trusting, and reciprocal relationship is a shared responsibility of families, practitioners, organizations, and systems.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D0673-06DC-4796-AF83-E5ABD85BC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1468" y="1919976"/>
            <a:ext cx="5183188" cy="675936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Best Practices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E5849-2C25-45C6-9A1D-9A0750B38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03025" y="2598025"/>
            <a:ext cx="5183188" cy="3469220"/>
          </a:xfrm>
        </p:spPr>
        <p:txBody>
          <a:bodyPr>
            <a:normAutofit fontScale="92500" lnSpcReduction="10000"/>
          </a:bodyPr>
          <a:lstStyle/>
          <a:p>
            <a:pPr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Embracing</a:t>
            </a:r>
            <a:r>
              <a:rPr lang="en-US" sz="18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philosophy that builds positive goal-oriented relationships in a two-way process between everyone involved. </a:t>
            </a:r>
          </a:p>
          <a:p>
            <a:pPr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Recognizing and respecting</a:t>
            </a:r>
            <a:r>
              <a:rPr lang="en-US" sz="1800" b="0" i="0" u="none" strike="noStrik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diversity within and across families, striving to establish a positive relationship with all families; and </a:t>
            </a:r>
          </a:p>
          <a:p>
            <a:pPr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Acknowledging</a:t>
            </a:r>
            <a:r>
              <a:rPr lang="en-US" sz="1800" b="0" i="0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that for some families, due to prior experiences, trust may need to be rebuilt and dedicating the time needed to re-establish that trusting relationship.</a:t>
            </a:r>
          </a:p>
          <a:p>
            <a:pPr marL="0" indent="0">
              <a:buNone/>
            </a:pPr>
            <a:br>
              <a:rPr lang="en-US" b="0" dirty="0">
                <a:solidFill>
                  <a:schemeClr val="tx2"/>
                </a:solidFill>
                <a:effectLst/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167CCA-45A1-4EF0-B16B-E45AE6D9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Guiding Principles –Fundamental Practices</a:t>
            </a:r>
          </a:p>
        </p:txBody>
      </p:sp>
      <p:pic>
        <p:nvPicPr>
          <p:cNvPr id="7" name="Picture 6" descr="A family hugging a family member in a military uniform">
            <a:extLst>
              <a:ext uri="{FF2B5EF4-FFF2-40B4-BE49-F238E27FC236}">
                <a16:creationId xmlns:a16="http://schemas.microsoft.com/office/drawing/2014/main" id="{942DC6CA-A859-48CE-BA2E-F4F05FF5D0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245" y="4165721"/>
            <a:ext cx="3571595" cy="242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30930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BE31071780243B2E68C5BEE851FF0" ma:contentTypeVersion="14" ma:contentTypeDescription="Create a new document." ma:contentTypeScope="" ma:versionID="3e4da9e35b92f167409c928cf24577c1">
  <xsd:schema xmlns:xsd="http://www.w3.org/2001/XMLSchema" xmlns:xs="http://www.w3.org/2001/XMLSchema" xmlns:p="http://schemas.microsoft.com/office/2006/metadata/properties" xmlns:ns3="6d1ab2f6-91f9-4f14-952a-3f3eb0d68341" xmlns:ns4="8f2fdac3-5421-455f-b4e4-df6141b3176a" targetNamespace="http://schemas.microsoft.com/office/2006/metadata/properties" ma:root="true" ma:fieldsID="29e9b92a0f8d910243c59d192fa4d9f8" ns3:_="" ns4:_="">
    <xsd:import namespace="6d1ab2f6-91f9-4f14-952a-3f3eb0d68341"/>
    <xsd:import namespace="8f2fdac3-5421-455f-b4e4-df6141b317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ab2f6-91f9-4f14-952a-3f3eb0d68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fdac3-5421-455f-b4e4-df6141b3176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d1ab2f6-91f9-4f14-952a-3f3eb0d6834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B630A6-1B2E-4DEC-9CA8-5B1BCD461D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1ab2f6-91f9-4f14-952a-3f3eb0d68341"/>
    <ds:schemaRef ds:uri="8f2fdac3-5421-455f-b4e4-df6141b317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EC8613-3508-48A7-A01A-C16C4B910242}">
  <ds:schemaRefs>
    <ds:schemaRef ds:uri="http://purl.org/dc/terms/"/>
    <ds:schemaRef ds:uri="6d1ab2f6-91f9-4f14-952a-3f3eb0d68341"/>
    <ds:schemaRef ds:uri="http://purl.org/dc/elements/1.1/"/>
    <ds:schemaRef ds:uri="8f2fdac3-5421-455f-b4e4-df6141b3176a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4F38A86-29C3-426D-AFA7-9B40743585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10340</TotalTime>
  <Words>1323</Words>
  <Application>Microsoft Office PowerPoint</Application>
  <PresentationFormat>Widescreen</PresentationFormat>
  <Paragraphs>180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等线</vt:lpstr>
      <vt:lpstr>Arial</vt:lpstr>
      <vt:lpstr>Arial Black</vt:lpstr>
      <vt:lpstr>Calibri</vt:lpstr>
      <vt:lpstr>Calibri Light</vt:lpstr>
      <vt:lpstr>Lato</vt:lpstr>
      <vt:lpstr>Segoe UI</vt:lpstr>
      <vt:lpstr>Times New Roman</vt:lpstr>
      <vt:lpstr>Custom Design</vt:lpstr>
      <vt:lpstr>2_Office Theme</vt:lpstr>
      <vt:lpstr> Family Engagement  Webinar Federal Grants Convening November 1st /2023 </vt:lpstr>
      <vt:lpstr>Purpose</vt:lpstr>
      <vt:lpstr>Family Engagement Goal </vt:lpstr>
      <vt:lpstr>Polling Question</vt:lpstr>
      <vt:lpstr>Strengthening  Partnerships</vt:lpstr>
      <vt:lpstr>Framework Components </vt:lpstr>
      <vt:lpstr>Guiding Principles –Fundamental Practices</vt:lpstr>
      <vt:lpstr>Guiding Principles –Fundamental Practices</vt:lpstr>
      <vt:lpstr>Guiding Principles –Fundamental Practices</vt:lpstr>
      <vt:lpstr>Guiding Principles –Fundamental Practices</vt:lpstr>
      <vt:lpstr>Guiding Principles –Fundamental Practices</vt:lpstr>
      <vt:lpstr>Framework Elements</vt:lpstr>
      <vt:lpstr>Building  a Positive Relationship </vt:lpstr>
      <vt:lpstr>Promoting Family Well-Being</vt:lpstr>
      <vt:lpstr>Promoting Pathways for Partnerships with Families </vt:lpstr>
      <vt:lpstr>Supporting Child and Youth Development and Learning </vt:lpstr>
      <vt:lpstr>Defining Capacity Strengthening</vt:lpstr>
      <vt:lpstr>Break-Out Discussion Questions</vt:lpstr>
      <vt:lpstr>Massachusetts Family, School and Community Partnership Fundamentals  Version 2.0 </vt:lpstr>
      <vt:lpstr>PowerPoint Presentation</vt:lpstr>
      <vt:lpstr>Examples of District Supports for Family Engagement</vt:lpstr>
      <vt:lpstr>Building Capacity of Staff and Alignment with the Dual Capacity Framework</vt:lpstr>
      <vt:lpstr>Culturally Responsive Family Engagement -  Role of District Leadership</vt:lpstr>
      <vt:lpstr>Family Engagement Framework Resources​</vt:lpstr>
      <vt:lpstr>Question and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Prenatal through Grade 12 Family Engagement Framework</dc:title>
  <dc:creator>DESE</dc:creator>
  <cp:lastModifiedBy>Zou, Dong (EOE)</cp:lastModifiedBy>
  <cp:revision>232</cp:revision>
  <cp:lastPrinted>2017-08-07T14:46:10Z</cp:lastPrinted>
  <dcterms:created xsi:type="dcterms:W3CDTF">2019-01-08T14:05:43Z</dcterms:created>
  <dcterms:modified xsi:type="dcterms:W3CDTF">2023-11-01T13:57:22Z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Nov 1 2023 12:00AM</vt:lpwstr>
  </property>
</Properties>
</file>