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23"/>
  </p:notesMasterIdLst>
  <p:handoutMasterIdLst>
    <p:handoutMasterId r:id="rId24"/>
  </p:handoutMasterIdLst>
  <p:sldIdLst>
    <p:sldId id="256" r:id="rId6"/>
    <p:sldId id="259" r:id="rId7"/>
    <p:sldId id="260" r:id="rId8"/>
    <p:sldId id="262" r:id="rId9"/>
    <p:sldId id="274" r:id="rId10"/>
    <p:sldId id="268" r:id="rId11"/>
    <p:sldId id="264" r:id="rId12"/>
    <p:sldId id="261" r:id="rId13"/>
    <p:sldId id="267" r:id="rId14"/>
    <p:sldId id="266" r:id="rId15"/>
    <p:sldId id="265" r:id="rId16"/>
    <p:sldId id="263" r:id="rId17"/>
    <p:sldId id="273" r:id="rId18"/>
    <p:sldId id="368" r:id="rId19"/>
    <p:sldId id="272" r:id="rId20"/>
    <p:sldId id="269"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D2A000"/>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D4EBD-D874-42E2-A9F3-63F0E93844B9}" v="1" dt="2023-10-23T19:46:24.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93" d="100"/>
          <a:sy n="93" d="100"/>
        </p:scale>
        <p:origin x="78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10/25/2023</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376531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dirty="0"/>
          </a:p>
        </p:txBody>
      </p:sp>
    </p:spTree>
    <p:extLst>
      <p:ext uri="{BB962C8B-B14F-4D97-AF65-F5344CB8AC3E}">
        <p14:creationId xmlns:p14="http://schemas.microsoft.com/office/powerpoint/2010/main" val="363271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dirty="0"/>
          </a:p>
        </p:txBody>
      </p:sp>
    </p:spTree>
    <p:extLst>
      <p:ext uri="{BB962C8B-B14F-4D97-AF65-F5344CB8AC3E}">
        <p14:creationId xmlns:p14="http://schemas.microsoft.com/office/powerpoint/2010/main" val="353162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dirty="0"/>
          </a:p>
        </p:txBody>
      </p:sp>
    </p:spTree>
    <p:extLst>
      <p:ext uri="{BB962C8B-B14F-4D97-AF65-F5344CB8AC3E}">
        <p14:creationId xmlns:p14="http://schemas.microsoft.com/office/powerpoint/2010/main" val="345107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dirty="0"/>
          </a:p>
        </p:txBody>
      </p:sp>
    </p:spTree>
    <p:extLst>
      <p:ext uri="{BB962C8B-B14F-4D97-AF65-F5344CB8AC3E}">
        <p14:creationId xmlns:p14="http://schemas.microsoft.com/office/powerpoint/2010/main" val="311107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dirty="0"/>
          </a:p>
        </p:txBody>
      </p:sp>
    </p:spTree>
    <p:extLst>
      <p:ext uri="{BB962C8B-B14F-4D97-AF65-F5344CB8AC3E}">
        <p14:creationId xmlns:p14="http://schemas.microsoft.com/office/powerpoint/2010/main" val="33730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dirty="0"/>
          </a:p>
        </p:txBody>
      </p:sp>
    </p:spTree>
    <p:extLst>
      <p:ext uri="{BB962C8B-B14F-4D97-AF65-F5344CB8AC3E}">
        <p14:creationId xmlns:p14="http://schemas.microsoft.com/office/powerpoint/2010/main" val="296570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381751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dirty="0"/>
          </a:p>
        </p:txBody>
      </p:sp>
    </p:spTree>
    <p:extLst>
      <p:ext uri="{BB962C8B-B14F-4D97-AF65-F5344CB8AC3E}">
        <p14:creationId xmlns:p14="http://schemas.microsoft.com/office/powerpoint/2010/main" val="45015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dirty="0"/>
          </a:p>
        </p:txBody>
      </p:sp>
    </p:spTree>
    <p:extLst>
      <p:ext uri="{BB962C8B-B14F-4D97-AF65-F5344CB8AC3E}">
        <p14:creationId xmlns:p14="http://schemas.microsoft.com/office/powerpoint/2010/main" val="156283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dirty="0"/>
          </a:p>
        </p:txBody>
      </p:sp>
    </p:spTree>
    <p:extLst>
      <p:ext uri="{BB962C8B-B14F-4D97-AF65-F5344CB8AC3E}">
        <p14:creationId xmlns:p14="http://schemas.microsoft.com/office/powerpoint/2010/main" val="41550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dirty="0"/>
          </a:p>
        </p:txBody>
      </p:sp>
    </p:spTree>
    <p:extLst>
      <p:ext uri="{BB962C8B-B14F-4D97-AF65-F5344CB8AC3E}">
        <p14:creationId xmlns:p14="http://schemas.microsoft.com/office/powerpoint/2010/main" val="53419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dirty="0"/>
          </a:p>
        </p:txBody>
      </p:sp>
    </p:spTree>
    <p:extLst>
      <p:ext uri="{BB962C8B-B14F-4D97-AF65-F5344CB8AC3E}">
        <p14:creationId xmlns:p14="http://schemas.microsoft.com/office/powerpoint/2010/main" val="305336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dirty="0"/>
          </a:p>
        </p:txBody>
      </p:sp>
    </p:spTree>
    <p:extLst>
      <p:ext uri="{BB962C8B-B14F-4D97-AF65-F5344CB8AC3E}">
        <p14:creationId xmlns:p14="http://schemas.microsoft.com/office/powerpoint/2010/main" val="290223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dirty="0"/>
          </a:p>
        </p:txBody>
      </p:sp>
    </p:spTree>
    <p:extLst>
      <p:ext uri="{BB962C8B-B14F-4D97-AF65-F5344CB8AC3E}">
        <p14:creationId xmlns:p14="http://schemas.microsoft.com/office/powerpoint/2010/main" val="66568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1C53DB-B598-42A0-9C04-6051C88E5C82}"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dirty="0"/>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349963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97967-56E6-4A65-88F7-B69936D3BBCE}"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dirty="0"/>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375681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40688-8652-4822-8378-7B433C5D34E1}"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dirty="0"/>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69685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532DAA-C9E6-410C-825C-986451F5698D}" type="datetime1">
              <a:rPr lang="en-US" smtClean="0"/>
              <a:t>10/25/2023</a:t>
            </a:fld>
            <a:endParaRPr lang="en-US" dirty="0"/>
          </a:p>
        </p:txBody>
      </p:sp>
      <p:sp>
        <p:nvSpPr>
          <p:cNvPr id="6" name="Footer Placeholder 5"/>
          <p:cNvSpPr>
            <a:spLocks noGrp="1"/>
          </p:cNvSpPr>
          <p:nvPr>
            <p:ph type="ftr" sz="quarter" idx="11"/>
          </p:nvPr>
        </p:nvSpPr>
        <p:spPr/>
        <p:txBody>
          <a:bodyPr/>
          <a:lstStyle/>
          <a:p>
            <a:r>
              <a:rPr lang="en-US" dirty="0"/>
              <a:t>eGrants LEA Training Module 3</a:t>
            </a:r>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864921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73DE41-B8AD-427C-A744-D8A35C2911E0}" type="datetime1">
              <a:rPr lang="en-US" smtClean="0"/>
              <a:t>10/25/2023</a:t>
            </a:fld>
            <a:endParaRPr lang="en-US" dirty="0"/>
          </a:p>
        </p:txBody>
      </p:sp>
      <p:sp>
        <p:nvSpPr>
          <p:cNvPr id="8" name="Footer Placeholder 7"/>
          <p:cNvSpPr>
            <a:spLocks noGrp="1"/>
          </p:cNvSpPr>
          <p:nvPr>
            <p:ph type="ftr" sz="quarter" idx="11"/>
          </p:nvPr>
        </p:nvSpPr>
        <p:spPr/>
        <p:txBody>
          <a:bodyPr/>
          <a:lstStyle/>
          <a:p>
            <a:r>
              <a:rPr lang="en-US" dirty="0"/>
              <a:t>eGrants LEA Training Module 3</a:t>
            </a:r>
          </a:p>
        </p:txBody>
      </p:sp>
      <p:sp>
        <p:nvSpPr>
          <p:cNvPr id="9" name="Slide Number Placeholder 8"/>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279506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D001E-D971-47ED-934D-919A61C59BD9}" type="datetime1">
              <a:rPr lang="en-US" smtClean="0"/>
              <a:t>10/25/2023</a:t>
            </a:fld>
            <a:endParaRPr lang="en-US" dirty="0"/>
          </a:p>
        </p:txBody>
      </p:sp>
      <p:sp>
        <p:nvSpPr>
          <p:cNvPr id="4" name="Footer Placeholder 3"/>
          <p:cNvSpPr>
            <a:spLocks noGrp="1"/>
          </p:cNvSpPr>
          <p:nvPr>
            <p:ph type="ftr" sz="quarter" idx="11"/>
          </p:nvPr>
        </p:nvSpPr>
        <p:spPr/>
        <p:txBody>
          <a:bodyPr/>
          <a:lstStyle/>
          <a:p>
            <a:r>
              <a:rPr lang="en-US" dirty="0"/>
              <a:t>eGrants LEA Training Module 3</a:t>
            </a:r>
          </a:p>
        </p:txBody>
      </p:sp>
      <p:sp>
        <p:nvSpPr>
          <p:cNvPr id="5" name="Slide Number Placeholder 4"/>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159679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9C589-7DB9-4DC5-B3BC-91417319B695}" type="datetime1">
              <a:rPr lang="en-US" smtClean="0"/>
              <a:t>10/25/2023</a:t>
            </a:fld>
            <a:endParaRPr lang="en-US" dirty="0"/>
          </a:p>
        </p:txBody>
      </p:sp>
      <p:sp>
        <p:nvSpPr>
          <p:cNvPr id="3" name="Footer Placeholder 2"/>
          <p:cNvSpPr>
            <a:spLocks noGrp="1"/>
          </p:cNvSpPr>
          <p:nvPr>
            <p:ph type="ftr" sz="quarter" idx="11"/>
          </p:nvPr>
        </p:nvSpPr>
        <p:spPr/>
        <p:txBody>
          <a:bodyPr/>
          <a:lstStyle/>
          <a:p>
            <a:r>
              <a:rPr lang="en-US" dirty="0"/>
              <a:t>eGrants LEA Training Module 3</a:t>
            </a:r>
          </a:p>
        </p:txBody>
      </p:sp>
      <p:sp>
        <p:nvSpPr>
          <p:cNvPr id="4" name="Slide Number Placeholder 3"/>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3054034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D21A9-8BD1-405D-8E2B-C70532825621}" type="datetime1">
              <a:rPr lang="en-US" smtClean="0"/>
              <a:t>10/25/2023</a:t>
            </a:fld>
            <a:endParaRPr lang="en-US" dirty="0"/>
          </a:p>
        </p:txBody>
      </p:sp>
      <p:sp>
        <p:nvSpPr>
          <p:cNvPr id="6" name="Footer Placeholder 5"/>
          <p:cNvSpPr>
            <a:spLocks noGrp="1"/>
          </p:cNvSpPr>
          <p:nvPr>
            <p:ph type="ftr" sz="quarter" idx="11"/>
          </p:nvPr>
        </p:nvSpPr>
        <p:spPr/>
        <p:txBody>
          <a:bodyPr/>
          <a:lstStyle/>
          <a:p>
            <a:r>
              <a:rPr lang="en-US" dirty="0"/>
              <a:t>eGrants LEA Training Module 3</a:t>
            </a:r>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93220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5F54B2-A12A-4C53-812D-9A1AFAD538AF}" type="datetime1">
              <a:rPr lang="en-US" smtClean="0"/>
              <a:t>10/25/2023</a:t>
            </a:fld>
            <a:endParaRPr lang="en-US" dirty="0"/>
          </a:p>
        </p:txBody>
      </p:sp>
      <p:sp>
        <p:nvSpPr>
          <p:cNvPr id="6" name="Footer Placeholder 5"/>
          <p:cNvSpPr>
            <a:spLocks noGrp="1"/>
          </p:cNvSpPr>
          <p:nvPr>
            <p:ph type="ftr" sz="quarter" idx="11"/>
          </p:nvPr>
        </p:nvSpPr>
        <p:spPr/>
        <p:txBody>
          <a:bodyPr/>
          <a:lstStyle/>
          <a:p>
            <a:r>
              <a:rPr lang="en-US" dirty="0"/>
              <a:t>eGrants LEA Training Module 3</a:t>
            </a:r>
          </a:p>
        </p:txBody>
      </p:sp>
      <p:sp>
        <p:nvSpPr>
          <p:cNvPr id="7" name="Slide Number Placeholder 6"/>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348897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47479-777C-4520-94C2-1D5CA28E952B}"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dirty="0"/>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421548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C6FCC2-4930-4203-AFFA-148926CF7BAE}"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dirty="0"/>
              <a:t>eGrants LEA Training Module 3</a:t>
            </a:r>
          </a:p>
        </p:txBody>
      </p:sp>
      <p:sp>
        <p:nvSpPr>
          <p:cNvPr id="6" name="Slide Number Placeholder 5"/>
          <p:cNvSpPr>
            <a:spLocks noGrp="1"/>
          </p:cNvSpPr>
          <p:nvPr>
            <p:ph type="sldNum" sz="quarter" idx="12"/>
          </p:nvPr>
        </p:nvSpPr>
        <p:spPr/>
        <p:txBody>
          <a:body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131902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7D30F-B0B6-4AD9-B933-7A6AEB5567C7}" type="datetime1">
              <a:rPr lang="en-US" smtClean="0"/>
              <a:t>10/25/2023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eGrants LEA Training Module 3</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FE7D2-B5A6-415F-AB98-5C760E3C03B9}" type="slidenum">
              <a:rPr lang="en-US" smtClean="0"/>
              <a:pPr/>
              <a:t>‹#›</a:t>
            </a:fld>
            <a:endParaRPr lang="en-US" dirty="0"/>
          </a:p>
        </p:txBody>
      </p:sp>
    </p:spTree>
    <p:extLst>
      <p:ext uri="{BB962C8B-B14F-4D97-AF65-F5344CB8AC3E}">
        <p14:creationId xmlns:p14="http://schemas.microsoft.com/office/powerpoint/2010/main" val="174781186"/>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e.mass.edu/federalgrants/liaisons.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mailto:federalgrantprograms@mass.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lex.J.Lilley@mass.gov" TargetMode="External"/><Relationship Id="rId2" Type="http://schemas.openxmlformats.org/officeDocument/2006/relationships/hyperlink" Target="mailto:Kathleen.Cross@mass.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11016288" cy="2118805"/>
          </a:xfrm>
        </p:spPr>
        <p:txBody>
          <a:bodyPr>
            <a:noAutofit/>
          </a:bodyPr>
          <a:lstStyle/>
          <a:p>
            <a:r>
              <a:rPr lang="en-US" sz="5400" b="0" dirty="0"/>
              <a:t>GEM$ FY24: </a:t>
            </a:r>
            <a:r>
              <a:rPr lang="en-US" sz="5400" b="0" i="1" dirty="0"/>
              <a:t>Looking Back and Forging Ahead</a:t>
            </a:r>
          </a:p>
        </p:txBody>
      </p:sp>
      <p:sp>
        <p:nvSpPr>
          <p:cNvPr id="3" name="Subtitle 2">
            <a:extLst>
              <a:ext uri="{FF2B5EF4-FFF2-40B4-BE49-F238E27FC236}">
                <a16:creationId xmlns:a16="http://schemas.microsoft.com/office/drawing/2014/main" id="{451FB839-A537-685A-EE8C-AF8C11F1A27D}"/>
              </a:ext>
              <a:ext uri="{C183D7F6-B498-43B3-948B-1728B52AA6E4}">
                <adec:decorative xmlns:adec="http://schemas.microsoft.com/office/drawing/2017/decorative" val="1"/>
              </a:ext>
            </a:extLst>
          </p:cNvPr>
          <p:cNvSpPr>
            <a:spLocks noGrp="1"/>
          </p:cNvSpPr>
          <p:nvPr>
            <p:ph type="subTitle" idx="1"/>
          </p:nvPr>
        </p:nvSpPr>
        <p:spPr>
          <a:xfrm>
            <a:off x="505838" y="4853758"/>
            <a:ext cx="11020735" cy="1183626"/>
          </a:xfrm>
        </p:spPr>
        <p:txBody>
          <a:bodyPr vert="horz" lIns="91440" tIns="45720" rIns="91440" bIns="45720" rtlCol="0" anchor="t">
            <a:normAutofit/>
          </a:bodyPr>
          <a:lstStyle/>
          <a:p>
            <a:r>
              <a:rPr lang="en-US" dirty="0"/>
              <a:t>2023 Federal Grants Fall Conference</a:t>
            </a:r>
          </a:p>
          <a:p>
            <a:r>
              <a:rPr lang="en-US" dirty="0"/>
              <a:t>November 1, 2023</a:t>
            </a:r>
          </a:p>
          <a:p>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Title I, Parts A &amp; D Reservations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363984" y="1553593"/>
            <a:ext cx="10989816" cy="4585952"/>
          </a:xfrm>
        </p:spPr>
        <p:txBody>
          <a:bodyPr>
            <a:normAutofit/>
          </a:bodyPr>
          <a:lstStyle/>
          <a:p>
            <a:pPr marL="0" marR="0" lvl="0" indent="0">
              <a:lnSpc>
                <a:spcPct val="107000"/>
              </a:lnSpc>
              <a:spcBef>
                <a:spcPts val="0"/>
              </a:spcBef>
              <a:spcAft>
                <a:spcPts val="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Tips:</a:t>
            </a:r>
          </a:p>
          <a:p>
            <a:pPr>
              <a:lnSpc>
                <a:spcPct val="107000"/>
              </a:lnSpc>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Make sure that your budget reflects expenses for these reservations – show the through line (can make a note in the narrative if not an obvious connection)</a:t>
            </a:r>
          </a:p>
          <a:p>
            <a:pPr>
              <a:lnSpc>
                <a:spcPct val="107000"/>
              </a:lnSpc>
              <a:spcBef>
                <a:spcPts val="0"/>
              </a:spcBef>
            </a:pPr>
            <a:r>
              <a:rPr lang="en-US" sz="1800" b="1" dirty="0">
                <a:latin typeface="Calibri" panose="020F0502020204030204" pitchFamily="34" charset="0"/>
                <a:ea typeface="Calibri" panose="020F0502020204030204" pitchFamily="34" charset="0"/>
                <a:cs typeface="Times New Roman" panose="02020603050405020304" pitchFamily="18" charset="0"/>
              </a:rPr>
              <a:t>Scroll all the way to the right to record your reservations – otherwise you may receive validation errors</a:t>
            </a:r>
          </a:p>
          <a:p>
            <a:pPr>
              <a:lnSpc>
                <a:spcPct val="107000"/>
              </a:lnSpc>
              <a:spcBef>
                <a:spcPts val="0"/>
              </a:spcBef>
            </a:pPr>
            <a:endParaRPr lang="en-US" sz="105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05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05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will include the total </a:t>
            </a:r>
            <a:r>
              <a:rPr lang="en-US" sz="1800" b="1" dirty="0">
                <a:latin typeface="Calibri" panose="020F0502020204030204" pitchFamily="34" charset="0"/>
                <a:ea typeface="Calibri" panose="020F0502020204030204" pitchFamily="34" charset="0"/>
                <a:cs typeface="Times New Roman" panose="02020603050405020304" pitchFamily="18" charset="0"/>
              </a:rPr>
              <a:t>remaining for allocation to schools on the FY25 Reservations page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descr="Screenshot of some definitions found on the Title I, Parts A and D Reservations page.">
            <a:extLst>
              <a:ext uri="{FF2B5EF4-FFF2-40B4-BE49-F238E27FC236}">
                <a16:creationId xmlns:a16="http://schemas.microsoft.com/office/drawing/2014/main" id="{91C5DF0D-0D94-4B73-9F08-CBE43E953EF8}"/>
              </a:ext>
            </a:extLst>
          </p:cNvPr>
          <p:cNvSpPr txBox="1"/>
          <p:nvPr/>
        </p:nvSpPr>
        <p:spPr>
          <a:xfrm>
            <a:off x="933635" y="5040801"/>
            <a:ext cx="10164932" cy="1433790"/>
          </a:xfrm>
          <a:prstGeom prst="rect">
            <a:avLst/>
          </a:prstGeom>
          <a:solidFill>
            <a:schemeClr val="accent6">
              <a:lumMod val="20000"/>
              <a:lumOff val="80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Homeless reservation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 This reservation is required.  It can be used to serve homeless students, even if they are not attending a Title I school, and can support costs broadly to ensure homeless students are ready to learn.  Note:  These funds can be used to pay for your homeless liaison, which is required for all school districts by the McKinney-Vento Act.  Please be sure this is a meaningful amount. </a:t>
            </a:r>
          </a:p>
          <a:p>
            <a:pPr marL="342900" marR="0" lvl="0" indent="-342900">
              <a:lnSpc>
                <a:spcPct val="107000"/>
              </a:lnSpc>
              <a:spcBef>
                <a:spcPts val="0"/>
              </a:spcBef>
              <a:spcAft>
                <a:spcPts val="0"/>
              </a:spcAft>
              <a:buFont typeface="Symbol" panose="05050102010706020507" pitchFamily="18" charset="2"/>
              <a:buChar char=""/>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Family engagement reservation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 Required (1%) for those receiving $500,000 or more.  </a:t>
            </a: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creenshot of Title I, Parts A and D Reservations page with an arrow showing that you might have to scoll all the way to the right to see all cells and parts of the page.">
            <a:extLst>
              <a:ext uri="{FF2B5EF4-FFF2-40B4-BE49-F238E27FC236}">
                <a16:creationId xmlns:a16="http://schemas.microsoft.com/office/drawing/2014/main" id="{9D6B3AEA-8360-4B63-8355-F2485D6243F8}"/>
              </a:ext>
            </a:extLst>
          </p:cNvPr>
          <p:cNvPicPr>
            <a:picLocks noChangeAspect="1"/>
          </p:cNvPicPr>
          <p:nvPr/>
        </p:nvPicPr>
        <p:blipFill>
          <a:blip r:embed="rId3"/>
          <a:stretch>
            <a:fillRect/>
          </a:stretch>
        </p:blipFill>
        <p:spPr>
          <a:xfrm>
            <a:off x="2095128" y="2846045"/>
            <a:ext cx="7034074" cy="1538835"/>
          </a:xfrm>
          <a:prstGeom prst="rect">
            <a:avLst/>
          </a:prstGeom>
        </p:spPr>
      </p:pic>
      <p:sp>
        <p:nvSpPr>
          <p:cNvPr id="7" name="Arrow: Striped Right 6" descr="outline of red arrow">
            <a:extLst>
              <a:ext uri="{FF2B5EF4-FFF2-40B4-BE49-F238E27FC236}">
                <a16:creationId xmlns:a16="http://schemas.microsoft.com/office/drawing/2014/main" id="{1881CCD1-FE7E-4060-98A3-40BF008B83B5}"/>
              </a:ext>
            </a:extLst>
          </p:cNvPr>
          <p:cNvSpPr/>
          <p:nvPr/>
        </p:nvSpPr>
        <p:spPr>
          <a:xfrm>
            <a:off x="2627792" y="3218220"/>
            <a:ext cx="5610687" cy="794487"/>
          </a:xfrm>
          <a:prstGeom prst="stripedRightArrow">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23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School Ranking</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dirty="0"/>
              <a:t>Next year</a:t>
            </a:r>
          </a:p>
          <a:p>
            <a:pPr lvl="1"/>
            <a:r>
              <a:rPr lang="en-US" dirty="0"/>
              <a:t>How to reduce school allocation to $0 (budget small leftover in reservations)</a:t>
            </a:r>
          </a:p>
          <a:p>
            <a:pPr lvl="1"/>
            <a:r>
              <a:rPr lang="en-US" dirty="0"/>
              <a:t>&lt;1000, one school per grade – flexibility to serve any school in any amount</a:t>
            </a:r>
          </a:p>
          <a:p>
            <a:pPr lvl="1"/>
            <a:r>
              <a:rPr lang="en-US" dirty="0"/>
              <a:t>If all schools above 35% poverty, minimum per-pupil will be suggested only</a:t>
            </a:r>
          </a:p>
          <a:p>
            <a:pPr lvl="1"/>
            <a:r>
              <a:rPr lang="en-US" dirty="0"/>
              <a:t>Clearer guidance/increased flexibility on gradespan for groupings/one-school-per-gradespan</a:t>
            </a:r>
          </a:p>
        </p:txBody>
      </p:sp>
    </p:spTree>
    <p:extLst>
      <p:ext uri="{BB962C8B-B14F-4D97-AF65-F5344CB8AC3E}">
        <p14:creationId xmlns:p14="http://schemas.microsoft.com/office/powerpoint/2010/main" val="159882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11860"/>
            <a:ext cx="10515600" cy="1042852"/>
          </a:xfrm>
        </p:spPr>
        <p:txBody>
          <a:bodyPr/>
          <a:lstStyle/>
          <a:p>
            <a:r>
              <a:rPr lang="en-US" dirty="0"/>
              <a:t>Budget</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356896" y="1196845"/>
            <a:ext cx="11478208" cy="5541305"/>
          </a:xfrm>
          <a:solidFill>
            <a:schemeClr val="accent3">
              <a:lumMod val="20000"/>
              <a:lumOff val="80000"/>
            </a:schemeClr>
          </a:solidFill>
        </p:spPr>
        <p:txBody>
          <a:bodyPr>
            <a:normAutofit fontScale="55000" lnSpcReduction="20000"/>
          </a:bodyPr>
          <a:lstStyle/>
          <a:p>
            <a:pPr marL="0" indent="0">
              <a:buNone/>
            </a:pP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en-US" sz="2900" b="1" dirty="0">
                <a:effectLst/>
                <a:latin typeface="Calibri" panose="020F0502020204030204" pitchFamily="34" charset="0"/>
                <a:ea typeface="Calibri" panose="020F0502020204030204" pitchFamily="34" charset="0"/>
                <a:cs typeface="Times New Roman" panose="02020603050405020304" pitchFamily="18" charset="0"/>
              </a:rPr>
              <a:t>New Chart of Accounts has proved challenging.  Remember:</a:t>
            </a:r>
          </a:p>
          <a:p>
            <a:pPr lvl="1">
              <a:lnSpc>
                <a:spcPct val="120000"/>
              </a:lnSpc>
              <a:spcBef>
                <a:spcPts val="600"/>
              </a:spcBef>
            </a:pPr>
            <a:r>
              <a:rPr lang="en-US" sz="2600" dirty="0">
                <a:latin typeface="Calibri" panose="020F0502020204030204" pitchFamily="34" charset="0"/>
                <a:ea typeface="Calibri" panose="020F0502020204030204" pitchFamily="34" charset="0"/>
                <a:cs typeface="Times New Roman" panose="02020603050405020304" pitchFamily="18" charset="0"/>
              </a:rPr>
              <a:t>Your best resource is your business office.  Whoever files your end-of-year reports for all district spending is very familiar with this chart of accounts – ask for help rather than guessing.  </a:t>
            </a:r>
          </a:p>
          <a:p>
            <a:pPr lvl="1">
              <a:lnSpc>
                <a:spcPct val="120000"/>
              </a:lnSpc>
              <a:spcBef>
                <a:spcPts val="600"/>
              </a:spcBef>
            </a:pPr>
            <a:r>
              <a:rPr lang="en-US" sz="2600" dirty="0">
                <a:latin typeface="Calibri" panose="020F0502020204030204" pitchFamily="34" charset="0"/>
                <a:ea typeface="Calibri" panose="020F0502020204030204" pitchFamily="34" charset="0"/>
                <a:cs typeface="Times New Roman" panose="02020603050405020304" pitchFamily="18" charset="0"/>
              </a:rPr>
              <a:t>Fiscal Agents should be reviewing COA Object/Functions as part of workflow.</a:t>
            </a:r>
          </a:p>
          <a:p>
            <a:pPr lvl="1">
              <a:lnSpc>
                <a:spcPct val="120000"/>
              </a:lnSpc>
              <a:spcBef>
                <a:spcPts val="60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Chart of account guidance on GEM$:</a:t>
            </a:r>
          </a:p>
          <a:p>
            <a:pPr lvl="2">
              <a:lnSpc>
                <a:spcPct val="120000"/>
              </a:lnSpc>
              <a:spcBef>
                <a:spcPts val="600"/>
              </a:spcBef>
            </a:pPr>
            <a:r>
              <a:rPr lang="en-US" dirty="0">
                <a:latin typeface="Calibri" panose="020F0502020204030204" pitchFamily="34" charset="0"/>
                <a:ea typeface="Calibri" panose="020F0502020204030204" pitchFamily="34" charset="0"/>
                <a:cs typeface="Times New Roman" panose="02020603050405020304" pitchFamily="18" charset="0"/>
              </a:rPr>
              <a:t>In DESE Resources (search = CTRL F; constantly updating with new notes)</a:t>
            </a:r>
          </a:p>
          <a:p>
            <a:pPr lvl="2">
              <a:lnSpc>
                <a:spcPct val="120000"/>
              </a:lnSpc>
              <a:spcBef>
                <a:spcPts val="200"/>
              </a:spcBef>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pPr>
            <a:r>
              <a:rPr lang="en-US" sz="2600" dirty="0">
                <a:effectLst/>
                <a:latin typeface="Calibri" panose="020F0502020204030204" pitchFamily="34" charset="0"/>
                <a:ea typeface="Calibri" panose="020F0502020204030204" pitchFamily="34" charset="0"/>
                <a:cs typeface="Times New Roman" panose="02020603050405020304" pitchFamily="18" charset="0"/>
              </a:rPr>
              <a:t>On the Budget home page – use the hover definitions.</a:t>
            </a:r>
          </a:p>
          <a:p>
            <a:pPr lvl="2">
              <a:lnSpc>
                <a:spcPct val="120000"/>
              </a:lnSpc>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2600" dirty="0">
                <a:effectLst/>
                <a:latin typeface="Calibri" panose="020F0502020204030204" pitchFamily="34" charset="0"/>
                <a:ea typeface="Calibri" panose="020F0502020204030204" pitchFamily="34" charset="0"/>
                <a:cs typeface="Times New Roman" panose="02020603050405020304" pitchFamily="18" charset="0"/>
              </a:rPr>
              <a:t>Also, </a:t>
            </a:r>
            <a:r>
              <a:rPr lang="en-US" sz="2600" u="sng" dirty="0">
                <a:effectLst/>
                <a:latin typeface="Calibri" panose="020F0502020204030204" pitchFamily="34" charset="0"/>
                <a:ea typeface="Calibri" panose="020F0502020204030204" pitchFamily="34" charset="0"/>
                <a:cs typeface="Times New Roman" panose="02020603050405020304" pitchFamily="18" charset="0"/>
              </a:rPr>
              <a:t>administrative caps trump indirect cost rates</a:t>
            </a:r>
            <a:r>
              <a:rPr lang="en-US" sz="2600" dirty="0">
                <a:effectLst/>
                <a:latin typeface="Calibri" panose="020F0502020204030204" pitchFamily="34" charset="0"/>
                <a:ea typeface="Calibri" panose="020F0502020204030204" pitchFamily="34" charset="0"/>
                <a:cs typeface="Times New Roman" panose="02020603050405020304" pitchFamily="18" charset="0"/>
              </a:rPr>
              <a:t>.  Exa</a:t>
            </a:r>
            <a:r>
              <a:rPr lang="en-US" sz="2600" dirty="0">
                <a:latin typeface="Calibri" panose="020F0502020204030204" pitchFamily="34" charset="0"/>
                <a:ea typeface="Calibri" panose="020F0502020204030204" pitchFamily="34" charset="0"/>
                <a:cs typeface="Times New Roman" panose="02020603050405020304" pitchFamily="18" charset="0"/>
              </a:rPr>
              <a:t>mple:  a district’s indirect rate is 3.4% but for Title III there is an administrative cap of 2%, the district will only be able to take 2% as indirect, assuming there are no other administrative expenses.  Indirect is, by definition, an administrative cost.</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5" name="Picture 4" descr="Screenshot of left-hand menu highlighting DESE Resources item">
            <a:extLst>
              <a:ext uri="{FF2B5EF4-FFF2-40B4-BE49-F238E27FC236}">
                <a16:creationId xmlns:a16="http://schemas.microsoft.com/office/drawing/2014/main" id="{57087DA4-69EA-4952-B537-6F31B19D1BAA}"/>
              </a:ext>
            </a:extLst>
          </p:cNvPr>
          <p:cNvPicPr>
            <a:picLocks noChangeAspect="1"/>
          </p:cNvPicPr>
          <p:nvPr/>
        </p:nvPicPr>
        <p:blipFill>
          <a:blip r:embed="rId3"/>
          <a:stretch>
            <a:fillRect/>
          </a:stretch>
        </p:blipFill>
        <p:spPr>
          <a:xfrm>
            <a:off x="698027" y="3089111"/>
            <a:ext cx="1239321" cy="1687075"/>
          </a:xfrm>
          <a:prstGeom prst="rect">
            <a:avLst/>
          </a:prstGeom>
          <a:ln>
            <a:solidFill>
              <a:schemeClr val="accent1">
                <a:lumMod val="50000"/>
              </a:schemeClr>
            </a:solidFill>
          </a:ln>
          <a:effectLst>
            <a:outerShdw blurRad="50800" dist="38100" dir="5400000" algn="t" rotWithShape="0">
              <a:prstClr val="black">
                <a:alpha val="40000"/>
              </a:prstClr>
            </a:outerShdw>
          </a:effectLst>
        </p:spPr>
      </p:pic>
      <p:pic>
        <p:nvPicPr>
          <p:cNvPr id="7" name="Picture 6" descr="Screenshot of listing under DESE Resources, highlighting Chart of Accounts crosswalk.">
            <a:extLst>
              <a:ext uri="{FF2B5EF4-FFF2-40B4-BE49-F238E27FC236}">
                <a16:creationId xmlns:a16="http://schemas.microsoft.com/office/drawing/2014/main" id="{DD3B9B0C-12F6-4073-A5B5-8C1F2AF2DA73}"/>
              </a:ext>
            </a:extLst>
          </p:cNvPr>
          <p:cNvPicPr>
            <a:picLocks noChangeAspect="1"/>
          </p:cNvPicPr>
          <p:nvPr/>
        </p:nvPicPr>
        <p:blipFill>
          <a:blip r:embed="rId4"/>
          <a:stretch>
            <a:fillRect/>
          </a:stretch>
        </p:blipFill>
        <p:spPr>
          <a:xfrm>
            <a:off x="2134007" y="3089111"/>
            <a:ext cx="1981472" cy="2299635"/>
          </a:xfrm>
          <a:prstGeom prst="rect">
            <a:avLst/>
          </a:prstGeom>
          <a:ln>
            <a:solidFill>
              <a:schemeClr val="accent1">
                <a:lumMod val="50000"/>
              </a:schemeClr>
            </a:solidFill>
          </a:ln>
          <a:effectLst>
            <a:outerShdw blurRad="50800" dist="38100" dir="5400000" algn="t" rotWithShape="0">
              <a:prstClr val="black">
                <a:alpha val="40000"/>
              </a:prstClr>
            </a:outerShdw>
          </a:effectLst>
        </p:spPr>
      </p:pic>
      <p:pic>
        <p:nvPicPr>
          <p:cNvPr id="9" name="Picture 8" descr="Screenshot showing the top part of the Chart of Accounts crosswalk.">
            <a:extLst>
              <a:ext uri="{FF2B5EF4-FFF2-40B4-BE49-F238E27FC236}">
                <a16:creationId xmlns:a16="http://schemas.microsoft.com/office/drawing/2014/main" id="{4F793220-3F2E-4AF7-999E-B2BD352A740B}"/>
              </a:ext>
            </a:extLst>
          </p:cNvPr>
          <p:cNvPicPr>
            <a:picLocks noChangeAspect="1"/>
          </p:cNvPicPr>
          <p:nvPr/>
        </p:nvPicPr>
        <p:blipFill>
          <a:blip r:embed="rId5"/>
          <a:stretch>
            <a:fillRect/>
          </a:stretch>
        </p:blipFill>
        <p:spPr>
          <a:xfrm>
            <a:off x="4431035" y="3089111"/>
            <a:ext cx="7268547" cy="1570728"/>
          </a:xfrm>
          <a:prstGeom prst="rect">
            <a:avLst/>
          </a:prstGeom>
          <a:ln>
            <a:solidFill>
              <a:schemeClr val="accent1">
                <a:lumMod val="50000"/>
              </a:schemeClr>
            </a:solidFill>
          </a:ln>
          <a:effectLst>
            <a:outerShdw blurRad="50800" dist="38100" dir="5400000" algn="t" rotWithShape="0">
              <a:prstClr val="black">
                <a:alpha val="40000"/>
              </a:prstClr>
            </a:outerShdw>
          </a:effectLst>
        </p:spPr>
      </p:pic>
      <p:sp>
        <p:nvSpPr>
          <p:cNvPr id="10" name="Arrow: Right 9" descr="Blue arrow pointing to the screenshot next to it.">
            <a:extLst>
              <a:ext uri="{FF2B5EF4-FFF2-40B4-BE49-F238E27FC236}">
                <a16:creationId xmlns:a16="http://schemas.microsoft.com/office/drawing/2014/main" id="{9A7DFAC2-C77E-413B-A8EF-285F5F770980}"/>
              </a:ext>
            </a:extLst>
          </p:cNvPr>
          <p:cNvSpPr/>
          <p:nvPr/>
        </p:nvSpPr>
        <p:spPr>
          <a:xfrm rot="1695865">
            <a:off x="1372586" y="4295945"/>
            <a:ext cx="686732" cy="72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descr="Blue arrow pointing to the screenshot next to it.">
            <a:extLst>
              <a:ext uri="{FF2B5EF4-FFF2-40B4-BE49-F238E27FC236}">
                <a16:creationId xmlns:a16="http://schemas.microsoft.com/office/drawing/2014/main" id="{CF91AF77-EFF8-48B6-A0B7-DC558EAE8A04}"/>
              </a:ext>
            </a:extLst>
          </p:cNvPr>
          <p:cNvSpPr/>
          <p:nvPr/>
        </p:nvSpPr>
        <p:spPr>
          <a:xfrm rot="20000741">
            <a:off x="3772113" y="4460601"/>
            <a:ext cx="686732" cy="72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creenshot of a budget page, highlighting Clerical Salaries and its description.">
            <a:extLst>
              <a:ext uri="{FF2B5EF4-FFF2-40B4-BE49-F238E27FC236}">
                <a16:creationId xmlns:a16="http://schemas.microsoft.com/office/drawing/2014/main" id="{D7AAB899-F520-416C-AE77-C5580962A177}"/>
              </a:ext>
            </a:extLst>
          </p:cNvPr>
          <p:cNvPicPr>
            <a:picLocks noChangeAspect="1"/>
          </p:cNvPicPr>
          <p:nvPr/>
        </p:nvPicPr>
        <p:blipFill>
          <a:blip r:embed="rId6"/>
          <a:stretch>
            <a:fillRect/>
          </a:stretch>
        </p:blipFill>
        <p:spPr>
          <a:xfrm>
            <a:off x="5751167" y="4711551"/>
            <a:ext cx="3090993" cy="1232074"/>
          </a:xfrm>
          <a:prstGeom prst="rect">
            <a:avLst/>
          </a:prstGeom>
          <a:ln>
            <a:solidFill>
              <a:schemeClr val="accent1">
                <a:lumMod val="50000"/>
              </a:schemeClr>
            </a:solidFill>
          </a:ln>
          <a:effectLst>
            <a:outerShdw blurRad="50800" dist="38100" dir="5400000" algn="t" rotWithShape="0">
              <a:prstClr val="black">
                <a:alpha val="40000"/>
              </a:prstClr>
            </a:outerShdw>
          </a:effectLst>
        </p:spPr>
      </p:pic>
      <p:sp>
        <p:nvSpPr>
          <p:cNvPr id="18" name="Arrow: Right 17" descr="Blue arrow pointing to the screenshot.">
            <a:extLst>
              <a:ext uri="{FF2B5EF4-FFF2-40B4-BE49-F238E27FC236}">
                <a16:creationId xmlns:a16="http://schemas.microsoft.com/office/drawing/2014/main" id="{B2B85579-18E6-4C94-8E52-49DE0F7B8818}"/>
              </a:ext>
            </a:extLst>
          </p:cNvPr>
          <p:cNvSpPr/>
          <p:nvPr/>
        </p:nvSpPr>
        <p:spPr>
          <a:xfrm rot="20871751">
            <a:off x="5498767" y="5074012"/>
            <a:ext cx="504798" cy="507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971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Using Checklists to best advantage</a:t>
            </a:r>
          </a:p>
        </p:txBody>
      </p:sp>
      <p:pic>
        <p:nvPicPr>
          <p:cNvPr id="5" name="Content Placeholder 4" descr="Screenshot of a part of the review Checklist, showing feedback description of an area needing attention and revision.">
            <a:extLst>
              <a:ext uri="{FF2B5EF4-FFF2-40B4-BE49-F238E27FC236}">
                <a16:creationId xmlns:a16="http://schemas.microsoft.com/office/drawing/2014/main" id="{45B5D982-C954-48BD-A74D-4639DEB2A5F8}"/>
              </a:ext>
            </a:extLst>
          </p:cNvPr>
          <p:cNvPicPr>
            <a:picLocks noGrp="1" noChangeAspect="1"/>
          </p:cNvPicPr>
          <p:nvPr>
            <p:ph idx="1"/>
          </p:nvPr>
        </p:nvPicPr>
        <p:blipFill>
          <a:blip r:embed="rId3"/>
          <a:stretch>
            <a:fillRect/>
          </a:stretch>
        </p:blipFill>
        <p:spPr>
          <a:xfrm>
            <a:off x="5056286" y="3036049"/>
            <a:ext cx="6999590" cy="2886240"/>
          </a:xfrm>
          <a:ln>
            <a:solidFill>
              <a:schemeClr val="accent1">
                <a:lumMod val="50000"/>
              </a:schemeClr>
            </a:solidFill>
          </a:ln>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7ABA6E3F-3E15-48CE-B243-5D85CFA9682B}"/>
              </a:ext>
            </a:extLst>
          </p:cNvPr>
          <p:cNvSpPr txBox="1"/>
          <p:nvPr/>
        </p:nvSpPr>
        <p:spPr>
          <a:xfrm>
            <a:off x="0" y="1792115"/>
            <a:ext cx="11385899" cy="5355312"/>
          </a:xfrm>
          <a:prstGeom prst="rect">
            <a:avLst/>
          </a:prstGeom>
          <a:noFill/>
        </p:spPr>
        <p:txBody>
          <a:bodyPr wrap="square" rtlCol="0">
            <a:spAutoFit/>
          </a:bodyPr>
          <a:lstStyle/>
          <a:p>
            <a:pPr marL="285750" indent="-285750">
              <a:buFont typeface="Arial" panose="020B0604020202020204" pitchFamily="34" charset="0"/>
              <a:buChar char="•"/>
            </a:pPr>
            <a:r>
              <a:rPr lang="en-US" dirty="0"/>
              <a:t>Numbered checklist items correspond to the Sections:</a:t>
            </a:r>
          </a:p>
          <a:p>
            <a:pPr marL="742950" lvl="1" indent="-285750">
              <a:buFont typeface="Arial" panose="020B0604020202020204" pitchFamily="34" charset="0"/>
              <a:buChar char="•"/>
            </a:pPr>
            <a:r>
              <a:rPr lang="en-US" dirty="0"/>
              <a:t>Best practice is to review checklists prior to submitting a funding application to see if you have met all requirements.</a:t>
            </a:r>
          </a:p>
          <a:p>
            <a:pPr marL="742950" lvl="1" indent="-285750">
              <a:buFont typeface="Arial" panose="020B0604020202020204" pitchFamily="34" charset="0"/>
              <a:buChar char="•"/>
            </a:pPr>
            <a:r>
              <a:rPr lang="en-US" dirty="0"/>
              <a:t>If you get a funding application returned “Edits Needed,” DESE liaisons have marked deficient sections “Attention Needed” and written comments directing </a:t>
            </a:r>
          </a:p>
          <a:p>
            <a:pPr lvl="1"/>
            <a:r>
              <a:rPr lang="en-US" dirty="0"/>
              <a:t>      you to corrective actions.</a:t>
            </a:r>
          </a:p>
          <a:p>
            <a:pPr marL="742950" lvl="1" indent="-285750">
              <a:buFont typeface="Arial" panose="020B0604020202020204" pitchFamily="34" charset="0"/>
              <a:buChar char="•"/>
            </a:pPr>
            <a:r>
              <a:rPr lang="en-US" dirty="0"/>
              <a:t>If possible, use two screens (and two </a:t>
            </a:r>
          </a:p>
          <a:p>
            <a:pPr lvl="1"/>
            <a:r>
              <a:rPr lang="en-US" dirty="0"/>
              <a:t>      browsers) to open the application twice.  </a:t>
            </a:r>
          </a:p>
          <a:p>
            <a:pPr lvl="1"/>
            <a:r>
              <a:rPr lang="en-US" dirty="0"/>
              <a:t>      That way, you can look at the checklist and</a:t>
            </a:r>
          </a:p>
          <a:p>
            <a:pPr lvl="1"/>
            <a:r>
              <a:rPr lang="en-US" dirty="0"/>
              <a:t>       your application contents at the same time.</a:t>
            </a:r>
          </a:p>
          <a:p>
            <a:pPr marL="742950" lvl="1" indent="-285750">
              <a:buFont typeface="Arial" panose="020B0604020202020204" pitchFamily="34" charset="0"/>
              <a:buChar char="•"/>
            </a:pPr>
            <a:r>
              <a:rPr lang="en-US" dirty="0"/>
              <a:t>If you have questions, you can “Create a </a:t>
            </a:r>
          </a:p>
          <a:p>
            <a:pPr lvl="1"/>
            <a:r>
              <a:rPr lang="en-US" dirty="0"/>
              <a:t>      comment” and send it back to your liaison </a:t>
            </a:r>
          </a:p>
          <a:p>
            <a:pPr lvl="1"/>
            <a:r>
              <a:rPr lang="en-US" dirty="0"/>
              <a:t>      within GEM$.</a:t>
            </a:r>
          </a:p>
          <a:p>
            <a:pPr marL="742950" lvl="1" indent="-285750">
              <a:buFont typeface="Arial" panose="020B0604020202020204" pitchFamily="34" charset="0"/>
              <a:buChar char="•"/>
            </a:pPr>
            <a:r>
              <a:rPr lang="en-US" dirty="0"/>
              <a:t>If your liaison has taken the time to write</a:t>
            </a:r>
          </a:p>
          <a:p>
            <a:pPr lvl="1"/>
            <a:r>
              <a:rPr lang="en-US" dirty="0"/>
              <a:t>      comments in the checklist, please read </a:t>
            </a:r>
          </a:p>
          <a:p>
            <a:pPr lvl="1"/>
            <a:r>
              <a:rPr lang="en-US" dirty="0"/>
              <a:t>      them thoroughly before reaching out to</a:t>
            </a:r>
          </a:p>
          <a:p>
            <a:pPr lvl="1"/>
            <a:r>
              <a:rPr lang="en-US" dirty="0"/>
              <a:t>       your liaison.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282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FE7D2-B5A6-415F-AB98-5C760E3C03B9}"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13" name="Flowchart: Process 12">
            <a:extLst>
              <a:ext uri="{FF2B5EF4-FFF2-40B4-BE49-F238E27FC236}">
                <a16:creationId xmlns:a16="http://schemas.microsoft.com/office/drawing/2014/main" id="{CF42E082-DC43-4056-8420-04A7D37DB006}"/>
              </a:ext>
            </a:extLst>
          </p:cNvPr>
          <p:cNvSpPr/>
          <p:nvPr/>
        </p:nvSpPr>
        <p:spPr>
          <a:xfrm>
            <a:off x="4998720" y="402036"/>
            <a:ext cx="1874520" cy="640080"/>
          </a:xfrm>
          <a:prstGeom prst="flowChartProcess">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Application/Revision Started</a:t>
            </a:r>
          </a:p>
        </p:txBody>
      </p:sp>
      <p:sp>
        <p:nvSpPr>
          <p:cNvPr id="14" name="Flowchart: Process 13">
            <a:extLst>
              <a:ext uri="{FF2B5EF4-FFF2-40B4-BE49-F238E27FC236}">
                <a16:creationId xmlns:a16="http://schemas.microsoft.com/office/drawing/2014/main" id="{48697599-3DF3-4449-B894-CCFD74041A2F}"/>
              </a:ext>
            </a:extLst>
          </p:cNvPr>
          <p:cNvSpPr/>
          <p:nvPr/>
        </p:nvSpPr>
        <p:spPr>
          <a:xfrm>
            <a:off x="4998720" y="1188720"/>
            <a:ext cx="1874520" cy="640080"/>
          </a:xfrm>
          <a:prstGeom prst="flowChartProcess">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LEA </a:t>
            </a:r>
            <a:r>
              <a:rPr kumimoji="0" lang="en-US" sz="1200"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Grantwriter</a:t>
            </a: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Submitted</a:t>
            </a:r>
          </a:p>
        </p:txBody>
      </p:sp>
      <p:sp>
        <p:nvSpPr>
          <p:cNvPr id="16" name="Flowchart: Process 15">
            <a:extLst>
              <a:ext uri="{FF2B5EF4-FFF2-40B4-BE49-F238E27FC236}">
                <a16:creationId xmlns:a16="http://schemas.microsoft.com/office/drawing/2014/main" id="{5233553D-A465-4553-AF20-D619F9CE79E7}"/>
              </a:ext>
            </a:extLst>
          </p:cNvPr>
          <p:cNvSpPr/>
          <p:nvPr/>
        </p:nvSpPr>
        <p:spPr>
          <a:xfrm>
            <a:off x="4998720" y="1981200"/>
            <a:ext cx="1874520" cy="640080"/>
          </a:xfrm>
          <a:prstGeom prst="flowChartProcess">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LEA Fiscal Representative Approved</a:t>
            </a:r>
          </a:p>
        </p:txBody>
      </p:sp>
      <p:sp>
        <p:nvSpPr>
          <p:cNvPr id="17" name="Flowchart: Process 16">
            <a:extLst>
              <a:ext uri="{FF2B5EF4-FFF2-40B4-BE49-F238E27FC236}">
                <a16:creationId xmlns:a16="http://schemas.microsoft.com/office/drawing/2014/main" id="{17292311-EE93-4D10-BBDC-3E6D2F5562F7}"/>
              </a:ext>
            </a:extLst>
          </p:cNvPr>
          <p:cNvSpPr/>
          <p:nvPr/>
        </p:nvSpPr>
        <p:spPr>
          <a:xfrm>
            <a:off x="4998720" y="4495800"/>
            <a:ext cx="1874520" cy="640080"/>
          </a:xfrm>
          <a:prstGeom prst="flowChartProcess">
            <a:avLst/>
          </a:prstGeom>
          <a:solidFill>
            <a:srgbClr val="C5E0B4"/>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DESE Program Approved</a:t>
            </a:r>
          </a:p>
        </p:txBody>
      </p:sp>
      <p:sp>
        <p:nvSpPr>
          <p:cNvPr id="18" name="Flowchart: Process 17">
            <a:extLst>
              <a:ext uri="{FF2B5EF4-FFF2-40B4-BE49-F238E27FC236}">
                <a16:creationId xmlns:a16="http://schemas.microsoft.com/office/drawing/2014/main" id="{BB7B565E-CC1E-4715-AA06-B9D333971799}"/>
              </a:ext>
            </a:extLst>
          </p:cNvPr>
          <p:cNvSpPr/>
          <p:nvPr/>
        </p:nvSpPr>
        <p:spPr>
          <a:xfrm>
            <a:off x="4998720" y="5376862"/>
            <a:ext cx="1874520" cy="642938"/>
          </a:xfrm>
          <a:prstGeom prst="flowChartProcess">
            <a:avLst/>
          </a:prstGeom>
          <a:solidFill>
            <a:srgbClr val="C5E0B4"/>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DESE Fiscal Budget Approved</a:t>
            </a:r>
          </a:p>
        </p:txBody>
      </p:sp>
      <p:sp>
        <p:nvSpPr>
          <p:cNvPr id="19" name="Flowchart: Process 18">
            <a:extLst>
              <a:ext uri="{FF2B5EF4-FFF2-40B4-BE49-F238E27FC236}">
                <a16:creationId xmlns:a16="http://schemas.microsoft.com/office/drawing/2014/main" id="{0C76AF6D-C26F-4511-8686-3F38714167E2}"/>
              </a:ext>
            </a:extLst>
          </p:cNvPr>
          <p:cNvSpPr/>
          <p:nvPr/>
        </p:nvSpPr>
        <p:spPr>
          <a:xfrm>
            <a:off x="4997450" y="3627120"/>
            <a:ext cx="1874520" cy="640080"/>
          </a:xfrm>
          <a:prstGeom prst="flowChartProcess">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LEA Superintendent Approved</a:t>
            </a:r>
          </a:p>
        </p:txBody>
      </p:sp>
      <p:sp>
        <p:nvSpPr>
          <p:cNvPr id="25" name="Flowchart: Process 24">
            <a:extLst>
              <a:ext uri="{FF2B5EF4-FFF2-40B4-BE49-F238E27FC236}">
                <a16:creationId xmlns:a16="http://schemas.microsoft.com/office/drawing/2014/main" id="{F2202C1B-4E43-41AF-BE68-5B117E3F8385}"/>
              </a:ext>
            </a:extLst>
          </p:cNvPr>
          <p:cNvSpPr/>
          <p:nvPr/>
        </p:nvSpPr>
        <p:spPr>
          <a:xfrm>
            <a:off x="2325687" y="2073512"/>
            <a:ext cx="1874520" cy="640080"/>
          </a:xfrm>
          <a:prstGeom prst="flowChartProcess">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Not Approved, returns to LEA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Grantw</a:t>
            </a:r>
            <a:r>
              <a:rPr kumimoji="0" lang="en-US" sz="1200"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riter</a:t>
            </a:r>
            <a:endPar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9" name="Flowchart: Process 28">
            <a:extLst>
              <a:ext uri="{FF2B5EF4-FFF2-40B4-BE49-F238E27FC236}">
                <a16:creationId xmlns:a16="http://schemas.microsoft.com/office/drawing/2014/main" id="{C7C84B8E-9B4D-401E-8027-8A6D41FD4E50}"/>
              </a:ext>
            </a:extLst>
          </p:cNvPr>
          <p:cNvSpPr/>
          <p:nvPr/>
        </p:nvSpPr>
        <p:spPr>
          <a:xfrm>
            <a:off x="8020050" y="4846320"/>
            <a:ext cx="1874520" cy="640080"/>
          </a:xfrm>
          <a:prstGeom prst="flowChartProcess">
            <a:avLst/>
          </a:prstGeom>
          <a:solidFill>
            <a:srgbClr val="C5E0B4"/>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Not Approved, returns to DESE Program Reviewer</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Flowchart: Process 30">
            <a:extLst>
              <a:ext uri="{FF2B5EF4-FFF2-40B4-BE49-F238E27FC236}">
                <a16:creationId xmlns:a16="http://schemas.microsoft.com/office/drawing/2014/main" id="{6AA5F6DB-5E74-4155-B5BE-066D7213FFD6}"/>
              </a:ext>
            </a:extLst>
          </p:cNvPr>
          <p:cNvSpPr/>
          <p:nvPr/>
        </p:nvSpPr>
        <p:spPr>
          <a:xfrm>
            <a:off x="4998720" y="2788920"/>
            <a:ext cx="1874520" cy="640080"/>
          </a:xfrm>
          <a:prstGeom prst="flowChartProcess">
            <a:avLst/>
          </a:prstGeom>
          <a:solidFill>
            <a:srgbClr val="C5E0B4"/>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DESE Program Reviewed</a:t>
            </a:r>
          </a:p>
        </p:txBody>
      </p:sp>
      <p:cxnSp>
        <p:nvCxnSpPr>
          <p:cNvPr id="36" name="Connector: Elbow 35">
            <a:extLst>
              <a:ext uri="{FF2B5EF4-FFF2-40B4-BE49-F238E27FC236}">
                <a16:creationId xmlns:a16="http://schemas.microsoft.com/office/drawing/2014/main" id="{7284C337-72E7-471F-9642-992317C55D6A}"/>
              </a:ext>
              <a:ext uri="{C183D7F6-B498-43B3-948B-1728B52AA6E4}">
                <adec:decorative xmlns:adec="http://schemas.microsoft.com/office/drawing/2017/decorative" val="1"/>
              </a:ext>
            </a:extLst>
          </p:cNvPr>
          <p:cNvCxnSpPr>
            <a:stCxn id="25" idx="0"/>
            <a:endCxn id="14" idx="1"/>
          </p:cNvCxnSpPr>
          <p:nvPr/>
        </p:nvCxnSpPr>
        <p:spPr>
          <a:xfrm rot="5400000" flipH="1" flipV="1">
            <a:off x="3848457" y="923251"/>
            <a:ext cx="564752" cy="17357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3A9F3FA-49EC-4138-AE38-1290790E9C01}"/>
              </a:ext>
              <a:ext uri="{C183D7F6-B498-43B3-948B-1728B52AA6E4}">
                <adec:decorative xmlns:adec="http://schemas.microsoft.com/office/drawing/2017/decorative" val="1"/>
              </a:ext>
            </a:extLst>
          </p:cNvPr>
          <p:cNvCxnSpPr>
            <a:stCxn id="18" idx="3"/>
            <a:endCxn id="29" idx="1"/>
          </p:cNvCxnSpPr>
          <p:nvPr/>
        </p:nvCxnSpPr>
        <p:spPr>
          <a:xfrm flipV="1">
            <a:off x="6873240" y="5166361"/>
            <a:ext cx="1146810" cy="531971"/>
          </a:xfrm>
          <a:prstGeom prst="bentConnector3">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768DE9AF-1CCB-4D1C-A4E5-F33270BE64CF}"/>
              </a:ext>
              <a:ext uri="{C183D7F6-B498-43B3-948B-1728B52AA6E4}">
                <adec:decorative xmlns:adec="http://schemas.microsoft.com/office/drawing/2017/decorative" val="1"/>
              </a:ext>
            </a:extLst>
          </p:cNvPr>
          <p:cNvCxnSpPr>
            <a:stCxn id="17" idx="3"/>
            <a:endCxn id="29" idx="1"/>
          </p:cNvCxnSpPr>
          <p:nvPr/>
        </p:nvCxnSpPr>
        <p:spPr>
          <a:xfrm>
            <a:off x="6873240" y="4815840"/>
            <a:ext cx="1146810" cy="350520"/>
          </a:xfrm>
          <a:prstGeom prst="bentConnector3">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5C5702C-5ADC-4222-BAFE-13C37F13108D}"/>
              </a:ext>
              <a:ext uri="{C183D7F6-B498-43B3-948B-1728B52AA6E4}">
                <adec:decorative xmlns:adec="http://schemas.microsoft.com/office/drawing/2017/decorative" val="1"/>
              </a:ext>
            </a:extLst>
          </p:cNvPr>
          <p:cNvCxnSpPr>
            <a:stCxn id="29" idx="0"/>
            <a:endCxn id="31" idx="3"/>
          </p:cNvCxnSpPr>
          <p:nvPr/>
        </p:nvCxnSpPr>
        <p:spPr>
          <a:xfrm rot="16200000" flipV="1">
            <a:off x="7046595" y="2935605"/>
            <a:ext cx="1737360" cy="2084070"/>
          </a:xfrm>
          <a:prstGeom prst="bentConnector2">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B1938ACC-7672-41AC-AF26-986CD01660EB}"/>
              </a:ext>
              <a:ext uri="{C183D7F6-B498-43B3-948B-1728B52AA6E4}">
                <adec:decorative xmlns:adec="http://schemas.microsoft.com/office/drawing/2017/decorative" val="1"/>
              </a:ext>
            </a:extLst>
          </p:cNvPr>
          <p:cNvCxnSpPr>
            <a:cxnSpLocks/>
            <a:stCxn id="19" idx="1"/>
            <a:endCxn id="25" idx="2"/>
          </p:cNvCxnSpPr>
          <p:nvPr/>
        </p:nvCxnSpPr>
        <p:spPr>
          <a:xfrm rot="10800000">
            <a:off x="3262949" y="2713592"/>
            <a:ext cx="1734503" cy="123356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F83344AB-8CFE-4C48-A31F-1F6C75F71C37}"/>
              </a:ext>
              <a:ext uri="{C183D7F6-B498-43B3-948B-1728B52AA6E4}">
                <adec:decorative xmlns:adec="http://schemas.microsoft.com/office/drawing/2017/decorative" val="1"/>
              </a:ext>
            </a:extLst>
          </p:cNvPr>
          <p:cNvCxnSpPr>
            <a:stCxn id="31" idx="1"/>
            <a:endCxn id="25" idx="2"/>
          </p:cNvCxnSpPr>
          <p:nvPr/>
        </p:nvCxnSpPr>
        <p:spPr>
          <a:xfrm rot="10800000">
            <a:off x="3262949" y="2713592"/>
            <a:ext cx="1735773" cy="395368"/>
          </a:xfrm>
          <a:prstGeom prst="bentConnector2">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EA168936-3EF3-41A9-B132-A4ADBE5FF9E5}"/>
              </a:ext>
              <a:ext uri="{C183D7F6-B498-43B3-948B-1728B52AA6E4}">
                <adec:decorative xmlns:adec="http://schemas.microsoft.com/office/drawing/2017/decorative" val="1"/>
              </a:ext>
            </a:extLst>
          </p:cNvPr>
          <p:cNvCxnSpPr>
            <a:stCxn id="16" idx="1"/>
            <a:endCxn id="25" idx="3"/>
          </p:cNvCxnSpPr>
          <p:nvPr/>
        </p:nvCxnSpPr>
        <p:spPr>
          <a:xfrm rot="10800000" flipV="1">
            <a:off x="4200209" y="2301240"/>
            <a:ext cx="798513" cy="9231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F13973A-DF68-4BEC-84D7-BA2544B5847C}"/>
              </a:ext>
            </a:extLst>
          </p:cNvPr>
          <p:cNvSpPr>
            <a:spLocks noGrp="1"/>
          </p:cNvSpPr>
          <p:nvPr>
            <p:ph type="title"/>
          </p:nvPr>
        </p:nvSpPr>
        <p:spPr>
          <a:xfrm>
            <a:off x="409251" y="84692"/>
            <a:ext cx="8229600" cy="1143000"/>
          </a:xfrm>
        </p:spPr>
        <p:txBody>
          <a:bodyPr>
            <a:normAutofit/>
          </a:bodyPr>
          <a:lstStyle/>
          <a:p>
            <a:pPr algn="l"/>
            <a:r>
              <a:rPr lang="en-US" sz="3200" dirty="0"/>
              <a:t>The Funding Application </a:t>
            </a:r>
            <a:br>
              <a:rPr lang="en-US" sz="3200" dirty="0"/>
            </a:br>
            <a:r>
              <a:rPr lang="en-US" sz="3200" dirty="0"/>
              <a:t>Workflow</a:t>
            </a:r>
          </a:p>
        </p:txBody>
      </p:sp>
    </p:spTree>
    <p:extLst>
      <p:ext uri="{BB962C8B-B14F-4D97-AF65-F5344CB8AC3E}">
        <p14:creationId xmlns:p14="http://schemas.microsoft.com/office/powerpoint/2010/main" val="14551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CE484-B282-4C44-9D10-1A8BBD18F2AB}"/>
              </a:ext>
              <a:ext uri="{C183D7F6-B498-43B3-948B-1728B52AA6E4}">
                <adec:decorative xmlns:adec="http://schemas.microsoft.com/office/drawing/2017/decorative" val="0"/>
              </a:ext>
            </a:extLst>
          </p:cNvPr>
          <p:cNvSpPr>
            <a:spLocks noGrp="1"/>
          </p:cNvSpPr>
          <p:nvPr>
            <p:ph type="title"/>
          </p:nvPr>
        </p:nvSpPr>
        <p:spPr/>
        <p:txBody>
          <a:bodyPr/>
          <a:lstStyle/>
          <a:p>
            <a:r>
              <a:rPr lang="en-US" dirty="0"/>
              <a:t>Post-approval</a:t>
            </a:r>
          </a:p>
        </p:txBody>
      </p:sp>
      <p:sp>
        <p:nvSpPr>
          <p:cNvPr id="2" name="Content Placeholder 1">
            <a:extLst>
              <a:ext uri="{FF2B5EF4-FFF2-40B4-BE49-F238E27FC236}">
                <a16:creationId xmlns:a16="http://schemas.microsoft.com/office/drawing/2014/main" id="{29AFA8F9-F1C7-423A-89C4-A524B228CE93}"/>
              </a:ext>
              <a:ext uri="{C183D7F6-B498-43B3-948B-1728B52AA6E4}">
                <adec:decorative xmlns:adec="http://schemas.microsoft.com/office/drawing/2017/decorative" val="0"/>
              </a:ext>
            </a:extLst>
          </p:cNvPr>
          <p:cNvSpPr>
            <a:spLocks noGrp="1"/>
          </p:cNvSpPr>
          <p:nvPr>
            <p:ph idx="1"/>
          </p:nvPr>
        </p:nvSpPr>
        <p:spPr>
          <a:xfrm>
            <a:off x="838200" y="1686757"/>
            <a:ext cx="10515600" cy="4704615"/>
          </a:xfrm>
        </p:spPr>
        <p:txBody>
          <a:bodyPr>
            <a:normAutofit fontScale="70000" lnSpcReduction="20000"/>
          </a:bodyPr>
          <a:lstStyle/>
          <a:p>
            <a:pPr>
              <a:lnSpc>
                <a:spcPct val="120000"/>
              </a:lnSpc>
            </a:pPr>
            <a:r>
              <a:rPr lang="en-US" dirty="0"/>
              <a:t>For entitlements, once status changes to “DESE Fiscal Budget Approved”, you can start to draw down funds.</a:t>
            </a:r>
          </a:p>
          <a:p>
            <a:pPr lvl="1">
              <a:lnSpc>
                <a:spcPct val="120000"/>
              </a:lnSpc>
            </a:pPr>
            <a:r>
              <a:rPr lang="en-US" sz="2300" i="1" dirty="0"/>
              <a:t>Your Grant Award Notification (GAN) will appear on the Sections page of your grant.</a:t>
            </a:r>
          </a:p>
          <a:p>
            <a:pPr lvl="1">
              <a:lnSpc>
                <a:spcPct val="120000"/>
              </a:lnSpc>
            </a:pPr>
            <a:r>
              <a:rPr lang="en-US" sz="2300" i="1" dirty="0"/>
              <a:t>While you will get a start date generated by the approval of the LEA fiscal agent, which submits the grant to DESE, we do not recommend incurring expenses until your funding application has been fully approved, as your proposed expenses may not be approved.  </a:t>
            </a:r>
          </a:p>
          <a:p>
            <a:pPr lvl="1">
              <a:lnSpc>
                <a:spcPct val="120000"/>
              </a:lnSpc>
            </a:pPr>
            <a:endParaRPr lang="en-US" sz="1600" i="1" dirty="0"/>
          </a:p>
          <a:p>
            <a:pPr>
              <a:lnSpc>
                <a:spcPct val="120000"/>
              </a:lnSpc>
            </a:pPr>
            <a:r>
              <a:rPr lang="en-US" dirty="0"/>
              <a:t>The LEA Fiscal Representative role has authority to seek reimbursements in GEM$.</a:t>
            </a:r>
          </a:p>
          <a:p>
            <a:pPr>
              <a:lnSpc>
                <a:spcPct val="120000"/>
              </a:lnSpc>
            </a:pPr>
            <a:endParaRPr lang="en-US" sz="100" dirty="0"/>
          </a:p>
          <a:p>
            <a:pPr>
              <a:lnSpc>
                <a:spcPct val="120000"/>
              </a:lnSpc>
            </a:pPr>
            <a:r>
              <a:rPr lang="en-US" dirty="0"/>
              <a:t>Once your funding application has reached DESE Fiscal Budget Approved, the workflow is complete.  </a:t>
            </a:r>
          </a:p>
          <a:p>
            <a:pPr lvl="1">
              <a:lnSpc>
                <a:spcPct val="120000"/>
              </a:lnSpc>
            </a:pPr>
            <a:r>
              <a:rPr lang="en-US" sz="2300" i="1" dirty="0"/>
              <a:t>Only Select “Application Revision Started” when you want to amend your grant</a:t>
            </a:r>
          </a:p>
          <a:p>
            <a:pPr lvl="1">
              <a:lnSpc>
                <a:spcPct val="120000"/>
              </a:lnSpc>
            </a:pPr>
            <a:r>
              <a:rPr lang="en-US" sz="2300" i="1" dirty="0"/>
              <a:t>If you accidentally select Application Revision Started, you can leave it at that status until you need a revision (amendment).  If there is an amendment open when you go to file your FER (FR-1), you can push it through the process then as a zero-change revision.</a:t>
            </a:r>
          </a:p>
        </p:txBody>
      </p:sp>
    </p:spTree>
    <p:extLst>
      <p:ext uri="{BB962C8B-B14F-4D97-AF65-F5344CB8AC3E}">
        <p14:creationId xmlns:p14="http://schemas.microsoft.com/office/powerpoint/2010/main" val="404759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t>Expected changes and new options for FY25</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542126" y="1944026"/>
            <a:ext cx="10515600" cy="4426153"/>
          </a:xfrm>
        </p:spPr>
        <p:txBody>
          <a:bodyPr>
            <a:normAutofit/>
          </a:bodyPr>
          <a:lstStyle/>
          <a:p>
            <a:pPr>
              <a:spcBef>
                <a:spcPts val="1800"/>
              </a:spcBef>
            </a:pPr>
            <a:r>
              <a:rPr lang="en-US" sz="2400" b="1" u="sng" dirty="0">
                <a:latin typeface="+mj-lt"/>
              </a:rPr>
              <a:t>Private School Participation, N/D facility information</a:t>
            </a:r>
            <a:r>
              <a:rPr lang="en-US" sz="2400" b="1" dirty="0">
                <a:latin typeface="+mj-lt"/>
              </a:rPr>
              <a:t> will be copied from FY24 to FY25 (not uploads)</a:t>
            </a:r>
          </a:p>
          <a:p>
            <a:pPr>
              <a:spcBef>
                <a:spcPts val="1800"/>
              </a:spcBef>
            </a:pPr>
            <a:r>
              <a:rPr lang="en-US" sz="2400" b="1" u="sng" dirty="0">
                <a:latin typeface="+mj-lt"/>
              </a:rPr>
              <a:t>Budget uploads</a:t>
            </a:r>
            <a:r>
              <a:rPr lang="en-US" sz="2400" b="1" dirty="0">
                <a:latin typeface="+mj-lt"/>
              </a:rPr>
              <a:t> will be offered as an option (e.g., download FY24 grant budget, make changes, upload for FY25)</a:t>
            </a:r>
          </a:p>
          <a:p>
            <a:pPr>
              <a:spcBef>
                <a:spcPts val="1800"/>
              </a:spcBef>
            </a:pPr>
            <a:r>
              <a:rPr lang="en-US" sz="2400" b="1" u="sng" dirty="0">
                <a:latin typeface="+mj-lt"/>
              </a:rPr>
              <a:t>School Ranking</a:t>
            </a:r>
            <a:r>
              <a:rPr lang="en-US" sz="2400" b="1" dirty="0">
                <a:latin typeface="+mj-lt"/>
              </a:rPr>
              <a:t> page updates </a:t>
            </a:r>
          </a:p>
          <a:p>
            <a:pPr>
              <a:spcBef>
                <a:spcPts val="1800"/>
              </a:spcBef>
            </a:pPr>
            <a:r>
              <a:rPr lang="en-US" sz="2400" b="1" u="sng" dirty="0">
                <a:latin typeface="+mj-lt"/>
              </a:rPr>
              <a:t>Help for Current Page </a:t>
            </a:r>
            <a:r>
              <a:rPr lang="en-US" sz="2400" b="1" dirty="0">
                <a:latin typeface="+mj-lt"/>
              </a:rPr>
              <a:t>resources will be added based on FY23 experience</a:t>
            </a:r>
          </a:p>
          <a:p>
            <a:pPr>
              <a:spcBef>
                <a:spcPts val="1800"/>
              </a:spcBef>
            </a:pPr>
            <a:r>
              <a:rPr lang="en-US" sz="2400" b="1" u="sng" dirty="0">
                <a:latin typeface="+mj-lt"/>
              </a:rPr>
              <a:t>Rounding</a:t>
            </a:r>
            <a:r>
              <a:rPr lang="en-US" sz="2400" b="1" dirty="0">
                <a:latin typeface="+mj-lt"/>
              </a:rPr>
              <a:t> will be tweaked to avoid validation errors for .005 cents (e.g., MTRS, Equitable Services)</a:t>
            </a:r>
          </a:p>
          <a:p>
            <a:pPr>
              <a:spcBef>
                <a:spcPts val="1800"/>
              </a:spcBef>
            </a:pPr>
            <a:r>
              <a:rPr lang="en-US" sz="2400" b="1" dirty="0">
                <a:latin typeface="+mj-lt"/>
              </a:rPr>
              <a:t>Possibly include an </a:t>
            </a:r>
            <a:r>
              <a:rPr lang="en-US" sz="2400" b="1" u="sng" dirty="0">
                <a:latin typeface="+mj-lt"/>
              </a:rPr>
              <a:t>MTRS calculator</a:t>
            </a:r>
            <a:r>
              <a:rPr lang="en-US" sz="2400" b="1" dirty="0">
                <a:latin typeface="+mj-lt"/>
              </a:rPr>
              <a:t> for budget page (similar to indirect calculator)</a:t>
            </a:r>
          </a:p>
        </p:txBody>
      </p:sp>
    </p:spTree>
    <p:extLst>
      <p:ext uri="{BB962C8B-B14F-4D97-AF65-F5344CB8AC3E}">
        <p14:creationId xmlns:p14="http://schemas.microsoft.com/office/powerpoint/2010/main" val="340440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747A63C-FE39-47CA-A3C1-D88C48EFAFDF}"/>
              </a:ext>
            </a:extLst>
          </p:cNvPr>
          <p:cNvSpPr>
            <a:spLocks noGrp="1"/>
          </p:cNvSpPr>
          <p:nvPr>
            <p:ph type="title" idx="4294967295"/>
          </p:nvPr>
        </p:nvSpPr>
        <p:spPr>
          <a:xfrm>
            <a:off x="204788" y="1900238"/>
            <a:ext cx="10515600" cy="4052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Contact 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assistance, contact your Federal Grants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3"/>
              </a:rPr>
              <a:t>https://www.doe.mass.edu/federalgrants/liaisons.xlsx</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Or the Federal Grant Programs mailbox: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4"/>
              </a:rPr>
              <a:t>federalgrantprograms@mass.gov</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Or call our office:  781-338-6230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030" name="Picture 6" descr="brown and white wooden arrow sign">
            <a:extLst>
              <a:ext uri="{FF2B5EF4-FFF2-40B4-BE49-F238E27FC236}">
                <a16:creationId xmlns:a16="http://schemas.microsoft.com/office/drawing/2014/main" id="{A475F98A-4C37-419E-9F3A-9A6A3063F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012" y="1811339"/>
            <a:ext cx="5092182" cy="3396485"/>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33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722790" y="2002631"/>
            <a:ext cx="10515600" cy="2852737"/>
          </a:xfrm>
        </p:spPr>
        <p:txBody>
          <a:bodyPr>
            <a:normAutofit fontScale="90000"/>
          </a:bodyPr>
          <a:lstStyle/>
          <a:p>
            <a:r>
              <a:rPr lang="en-US" sz="4400" dirty="0">
                <a:latin typeface="Arial"/>
                <a:cs typeface="Arial"/>
              </a:rPr>
              <a:t>Presenters:</a:t>
            </a:r>
            <a:br>
              <a:rPr lang="en-US" dirty="0">
                <a:latin typeface="Arial"/>
                <a:cs typeface="Arial"/>
              </a:rPr>
            </a:br>
            <a:r>
              <a:rPr lang="en-US" dirty="0">
                <a:latin typeface="Arial"/>
                <a:cs typeface="Arial"/>
              </a:rPr>
              <a:t>	</a:t>
            </a:r>
            <a:r>
              <a:rPr lang="en-US" sz="2800" b="1" dirty="0">
                <a:latin typeface="Arial"/>
                <a:cs typeface="Arial"/>
              </a:rPr>
              <a:t>Kathy Cross</a:t>
            </a:r>
            <a:r>
              <a:rPr lang="en-US" sz="3600" b="1" dirty="0">
                <a:latin typeface="Arial"/>
                <a:cs typeface="Arial"/>
              </a:rPr>
              <a:t>, </a:t>
            </a:r>
            <a:r>
              <a:rPr lang="en-US" sz="2800" i="1" dirty="0">
                <a:latin typeface="Arial"/>
                <a:cs typeface="Arial"/>
              </a:rPr>
              <a:t>State and Federal Resource Coordinator, DESE</a:t>
            </a:r>
            <a:br>
              <a:rPr lang="en-US" sz="2800" i="1" dirty="0">
                <a:latin typeface="Arial"/>
                <a:cs typeface="Arial"/>
              </a:rPr>
            </a:br>
            <a:r>
              <a:rPr lang="en-US" sz="2800" i="1" dirty="0">
                <a:latin typeface="Arial"/>
                <a:cs typeface="Arial"/>
              </a:rPr>
              <a:t>			 </a:t>
            </a:r>
            <a:r>
              <a:rPr lang="en-US" sz="2800" i="1" dirty="0">
                <a:latin typeface="Arial"/>
                <a:cs typeface="Arial"/>
                <a:hlinkClick r:id="rId2"/>
              </a:rPr>
              <a:t>Kathleen.Cross@mass.gov</a:t>
            </a:r>
            <a:br>
              <a:rPr lang="en-US" sz="2800" i="1" dirty="0">
                <a:latin typeface="Arial"/>
                <a:cs typeface="Arial"/>
              </a:rPr>
            </a:br>
            <a:br>
              <a:rPr lang="en-US" sz="2800" i="1" dirty="0">
                <a:latin typeface="Arial"/>
                <a:cs typeface="Arial"/>
              </a:rPr>
            </a:br>
            <a:r>
              <a:rPr lang="en-US" sz="2800" i="1" dirty="0">
                <a:latin typeface="Arial"/>
                <a:cs typeface="Arial"/>
              </a:rPr>
              <a:t>	</a:t>
            </a:r>
            <a:r>
              <a:rPr lang="en-US" sz="2800" b="1" dirty="0">
                <a:latin typeface="Arial"/>
                <a:cs typeface="Arial"/>
              </a:rPr>
              <a:t>Alex Lilley</a:t>
            </a:r>
            <a:r>
              <a:rPr lang="en-US" sz="2800" i="1" dirty="0">
                <a:latin typeface="Arial"/>
                <a:cs typeface="Arial"/>
              </a:rPr>
              <a:t>, Federal Programs Coordinator, DESE</a:t>
            </a:r>
            <a:br>
              <a:rPr lang="en-US" sz="2800" i="1" dirty="0">
                <a:latin typeface="Arial"/>
                <a:cs typeface="Arial"/>
              </a:rPr>
            </a:br>
            <a:r>
              <a:rPr lang="en-US" sz="2800" i="1" dirty="0">
                <a:latin typeface="Arial"/>
                <a:cs typeface="Arial"/>
              </a:rPr>
              <a:t>		         </a:t>
            </a:r>
            <a:r>
              <a:rPr lang="en-US" sz="2800" i="1" dirty="0">
                <a:latin typeface="Arial"/>
                <a:cs typeface="Arial"/>
                <a:hlinkClick r:id="rId3"/>
              </a:rPr>
              <a:t>Alex.J.Lilley@mass.gov</a:t>
            </a:r>
            <a:br>
              <a:rPr lang="en-US" sz="2800" i="1" dirty="0">
                <a:latin typeface="Arial"/>
                <a:cs typeface="Arial"/>
              </a:rPr>
            </a:br>
            <a:endParaRPr lang="en-US" i="1" dirty="0"/>
          </a:p>
        </p:txBody>
      </p:sp>
    </p:spTree>
    <p:extLst>
      <p:ext uri="{BB962C8B-B14F-4D97-AF65-F5344CB8AC3E}">
        <p14:creationId xmlns:p14="http://schemas.microsoft.com/office/powerpoint/2010/main" val="334463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220FF-375A-42B6-99B8-797D09DBF529}"/>
              </a:ext>
            </a:extLst>
          </p:cNvPr>
          <p:cNvSpPr txBox="1">
            <a:spLocks noGrp="1"/>
          </p:cNvSpPr>
          <p:nvPr>
            <p:ph type="title" idx="4294967295"/>
          </p:nvPr>
        </p:nvSpPr>
        <p:spPr>
          <a:xfrm>
            <a:off x="656946" y="1091953"/>
            <a:ext cx="10626571"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mn-lt"/>
                <a:ea typeface="+mn-ea"/>
                <a:cs typeface="+mn-cs"/>
              </a:rPr>
              <a:t>Agenda</a:t>
            </a:r>
          </a:p>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accent1">
                    <a:lumMod val="50000"/>
                  </a:schemeClr>
                </a:solidFill>
                <a:effectLst/>
                <a:uLnTx/>
                <a:uFillTx/>
                <a:latin typeface="+mn-lt"/>
                <a:ea typeface="+mn-ea"/>
                <a:cs typeface="+mn-cs"/>
              </a:rPr>
            </a:br>
            <a:r>
              <a:rPr kumimoji="0" lang="en-US"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Using the FY24 ESSA Consolidated funding application, provide pointers and tips for common mistakes and oversights.  </a:t>
            </a:r>
            <a:endPar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Preview some options and improvements for FY25.</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We welcome related questions as we discuss each section.</a:t>
            </a:r>
            <a:br>
              <a:rPr kumimoji="0" lang="en-US" sz="2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US"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Graphic 6" descr="Caret Right with solid fill">
            <a:extLst>
              <a:ext uri="{FF2B5EF4-FFF2-40B4-BE49-F238E27FC236}">
                <a16:creationId xmlns:a16="http://schemas.microsoft.com/office/drawing/2014/main" id="{DC04B31F-9E60-4037-B108-B3A353FCFD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042" y="2023614"/>
            <a:ext cx="551154" cy="551154"/>
          </a:xfrm>
          <a:prstGeom prst="rect">
            <a:avLst/>
          </a:prstGeom>
        </p:spPr>
      </p:pic>
      <p:pic>
        <p:nvPicPr>
          <p:cNvPr id="8" name="Graphic 7" descr="Caret Right with solid fill">
            <a:extLst>
              <a:ext uri="{FF2B5EF4-FFF2-40B4-BE49-F238E27FC236}">
                <a16:creationId xmlns:a16="http://schemas.microsoft.com/office/drawing/2014/main" id="{F0E51D33-704B-4032-BB7B-064221FEB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645" y="3175032"/>
            <a:ext cx="551154" cy="551154"/>
          </a:xfrm>
          <a:prstGeom prst="rect">
            <a:avLst/>
          </a:prstGeom>
        </p:spPr>
      </p:pic>
    </p:spTree>
    <p:extLst>
      <p:ext uri="{BB962C8B-B14F-4D97-AF65-F5344CB8AC3E}">
        <p14:creationId xmlns:p14="http://schemas.microsoft.com/office/powerpoint/2010/main" val="408647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a:bodyPr>
          <a:lstStyle/>
          <a:p>
            <a:r>
              <a:rPr lang="en-US" dirty="0"/>
              <a:t>GEM$ Navigating Tips</a:t>
            </a:r>
          </a:p>
        </p:txBody>
      </p:sp>
      <p:graphicFrame>
        <p:nvGraphicFramePr>
          <p:cNvPr id="7" name="Table 7">
            <a:extLst>
              <a:ext uri="{FF2B5EF4-FFF2-40B4-BE49-F238E27FC236}">
                <a16:creationId xmlns:a16="http://schemas.microsoft.com/office/drawing/2014/main" id="{0DBB7D42-DDA1-4972-832F-7334F3CCD462}"/>
              </a:ext>
            </a:extLst>
          </p:cNvPr>
          <p:cNvGraphicFramePr>
            <a:graphicFrameLocks noGrp="1"/>
          </p:cNvGraphicFramePr>
          <p:nvPr>
            <p:extLst>
              <p:ext uri="{D42A27DB-BD31-4B8C-83A1-F6EECF244321}">
                <p14:modId xmlns:p14="http://schemas.microsoft.com/office/powerpoint/2010/main" val="1436420485"/>
              </p:ext>
            </p:extLst>
          </p:nvPr>
        </p:nvGraphicFramePr>
        <p:xfrm>
          <a:off x="424206" y="1982857"/>
          <a:ext cx="11189616" cy="4206240"/>
        </p:xfrm>
        <a:graphic>
          <a:graphicData uri="http://schemas.openxmlformats.org/drawingml/2006/table">
            <a:tbl>
              <a:tblPr firstRow="1" bandRow="1">
                <a:tableStyleId>{D113A9D2-9D6B-4929-AA2D-F23B5EE8CBE7}</a:tableStyleId>
              </a:tblPr>
              <a:tblGrid>
                <a:gridCol w="11189616">
                  <a:extLst>
                    <a:ext uri="{9D8B030D-6E8A-4147-A177-3AD203B41FA5}">
                      <a16:colId xmlns:a16="http://schemas.microsoft.com/office/drawing/2014/main" val="663365908"/>
                    </a:ext>
                  </a:extLst>
                </a:gridCol>
              </a:tblGrid>
              <a:tr h="370840">
                <a:tc>
                  <a:txBody>
                    <a:bodyPr/>
                    <a:lstStyle/>
                    <a:p>
                      <a:pPr marL="0" indent="0">
                        <a:buFont typeface="+mj-lt"/>
                        <a:buNone/>
                      </a:pPr>
                      <a:r>
                        <a:rPr lang="en-US" sz="2400" b="0" dirty="0"/>
                        <a:t>If you use two screens to view GEM$, use two browsers or Chrome and Chrome Incognito mode</a:t>
                      </a:r>
                    </a:p>
                    <a:p>
                      <a:pPr lvl="1"/>
                      <a:r>
                        <a:rPr lang="en-US" sz="2000" b="0" dirty="0"/>
                        <a:t>Do not use two tabs in the same browser</a:t>
                      </a:r>
                    </a:p>
                    <a:p>
                      <a:endParaRPr lang="en-US" dirty="0"/>
                    </a:p>
                  </a:txBody>
                  <a:tcPr/>
                </a:tc>
                <a:extLst>
                  <a:ext uri="{0D108BD9-81ED-4DB2-BD59-A6C34878D82A}">
                    <a16:rowId xmlns:a16="http://schemas.microsoft.com/office/drawing/2014/main" val="3959107929"/>
                  </a:ext>
                </a:extLst>
              </a:tr>
              <a:tr h="370840">
                <a:tc>
                  <a:txBody>
                    <a:bodyPr/>
                    <a:lstStyle/>
                    <a:p>
                      <a:pPr lvl="1"/>
                      <a:endParaRPr lang="en-US" sz="2000" dirty="0"/>
                    </a:p>
                    <a:p>
                      <a:pPr marL="0" indent="0">
                        <a:buFont typeface="+mj-lt"/>
                        <a:buNone/>
                      </a:pPr>
                      <a:r>
                        <a:rPr lang="en-US" sz="2400" dirty="0"/>
                        <a:t>Avoid double-clicking on </a:t>
                      </a:r>
                      <a:r>
                        <a:rPr lang="en-US" sz="2400"/>
                        <a:t>links when in GEM$ </a:t>
                      </a:r>
                      <a:endParaRPr lang="en-US" sz="2400" dirty="0"/>
                    </a:p>
                    <a:p>
                      <a:endParaRPr lang="en-US" dirty="0"/>
                    </a:p>
                  </a:txBody>
                  <a:tcPr/>
                </a:tc>
                <a:extLst>
                  <a:ext uri="{0D108BD9-81ED-4DB2-BD59-A6C34878D82A}">
                    <a16:rowId xmlns:a16="http://schemas.microsoft.com/office/drawing/2014/main" val="237894050"/>
                  </a:ext>
                </a:extLst>
              </a:tr>
              <a:tr h="370840">
                <a:tc>
                  <a:txBody>
                    <a:bodyPr/>
                    <a:lstStyle/>
                    <a:p>
                      <a:pPr marL="0" indent="0">
                        <a:buFont typeface="+mj-lt"/>
                        <a:buNone/>
                      </a:pPr>
                      <a:r>
                        <a:rPr lang="en-US" sz="2400" dirty="0"/>
                        <a:t>Application Supplements (Intent to Participate, Data Collections, Late Liquidation) will not be listed on your district homepage – use the left-hand menu, select “Funding”, then select “Application Supplements”.</a:t>
                      </a:r>
                    </a:p>
                    <a:p>
                      <a:pPr lvl="1"/>
                      <a:r>
                        <a:rPr lang="en-US" sz="2000" dirty="0"/>
                        <a:t>Coming Soon – Application Supplements will be a standalone choice on the left-hand menu</a:t>
                      </a:r>
                    </a:p>
                    <a:p>
                      <a:endParaRPr lang="en-US" dirty="0"/>
                    </a:p>
                  </a:txBody>
                  <a:tcPr/>
                </a:tc>
                <a:extLst>
                  <a:ext uri="{0D108BD9-81ED-4DB2-BD59-A6C34878D82A}">
                    <a16:rowId xmlns:a16="http://schemas.microsoft.com/office/drawing/2014/main" val="2791403520"/>
                  </a:ext>
                </a:extLst>
              </a:tr>
            </a:tbl>
          </a:graphicData>
        </a:graphic>
      </p:graphicFrame>
    </p:spTree>
    <p:extLst>
      <p:ext uri="{BB962C8B-B14F-4D97-AF65-F5344CB8AC3E}">
        <p14:creationId xmlns:p14="http://schemas.microsoft.com/office/powerpoint/2010/main" val="407222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dirty="0"/>
              <a:t>GEM$ Homepage and LEA Document Library</a:t>
            </a:r>
          </a:p>
        </p:txBody>
      </p:sp>
      <p:sp>
        <p:nvSpPr>
          <p:cNvPr id="2" name="Content Placeholder 1">
            <a:extLst>
              <a:ext uri="{FF2B5EF4-FFF2-40B4-BE49-F238E27FC236}">
                <a16:creationId xmlns:a16="http://schemas.microsoft.com/office/drawing/2014/main" id="{BB86720C-5D3F-4723-25A7-58B7BBBDCBE4}"/>
              </a:ext>
              <a:ext uri="{C183D7F6-B498-43B3-948B-1728B52AA6E4}">
                <adec:decorative xmlns:adec="http://schemas.microsoft.com/office/drawing/2017/decorative" val="0"/>
              </a:ext>
            </a:extLst>
          </p:cNvPr>
          <p:cNvSpPr>
            <a:spLocks noGrp="1"/>
          </p:cNvSpPr>
          <p:nvPr>
            <p:ph idx="1"/>
          </p:nvPr>
        </p:nvSpPr>
        <p:spPr>
          <a:xfrm>
            <a:off x="107515" y="2097422"/>
            <a:ext cx="4148203" cy="3614147"/>
          </a:xfrm>
        </p:spPr>
        <p:txBody>
          <a:bodyPr vert="horz" lIns="91440" tIns="45720" rIns="91440" bIns="45720" rtlCol="0" anchor="t">
            <a:normAutofit/>
          </a:bodyPr>
          <a:lstStyle/>
          <a:p>
            <a:pPr marL="0" indent="0">
              <a:buNone/>
            </a:pPr>
            <a:r>
              <a:rPr lang="en-US" sz="1800" dirty="0">
                <a:latin typeface="Calibri"/>
                <a:ea typeface="Calibri"/>
                <a:cs typeface="Times New Roman"/>
              </a:rPr>
              <a:t>The GEM$ homepage has slides and recordings from training webinars posted...new resources will be added as they become available.</a:t>
            </a:r>
            <a:endParaRPr lang="en-US" dirty="0">
              <a:ea typeface="Calibri"/>
            </a:endParaRPr>
          </a:p>
          <a:p>
            <a:pPr marL="0" indent="0">
              <a:buNone/>
            </a:pPr>
            <a:r>
              <a:rPr lang="en-US" sz="1800" dirty="0">
                <a:latin typeface="Calibri"/>
                <a:ea typeface="Calibri"/>
                <a:cs typeface="Times New Roman"/>
              </a:rPr>
              <a:t>You'll find links to program specific resources within the application pages, e.g.,  quick reference guides (QRGs).</a:t>
            </a:r>
            <a:endParaRPr lang="en-US" dirty="0"/>
          </a:p>
          <a:p>
            <a:pPr marL="0" indent="0">
              <a:buNone/>
            </a:pPr>
            <a:r>
              <a:rPr lang="en-US" sz="1800" dirty="0">
                <a:effectLst/>
                <a:latin typeface="Calibri"/>
                <a:ea typeface="Calibri" panose="020F0502020204030204" pitchFamily="34" charset="0"/>
                <a:cs typeface="Times New Roman"/>
              </a:rPr>
              <a:t>Federal Grant Assurances – </a:t>
            </a:r>
            <a:r>
              <a:rPr lang="en-US" sz="1800" dirty="0">
                <a:latin typeface="Calibri"/>
                <a:ea typeface="Calibri" panose="020F0502020204030204" pitchFamily="34" charset="0"/>
                <a:cs typeface="Times New Roman"/>
              </a:rPr>
              <a:t>must upload signed copy to LEA Document Library</a:t>
            </a:r>
            <a:r>
              <a:rPr lang="en-US" sz="1800" dirty="0">
                <a:effectLst/>
                <a:latin typeface="Calibri"/>
                <a:ea typeface="Calibri" panose="020F0502020204030204" pitchFamily="34" charset="0"/>
                <a:cs typeface="Times New Roman"/>
              </a:rPr>
              <a:t> before we can approve any federal grants</a:t>
            </a:r>
            <a:endParaRPr lang="en-US" sz="1800" dirty="0">
              <a:latin typeface="Calibri"/>
              <a:cs typeface="Times New Roman"/>
            </a:endParaRPr>
          </a:p>
        </p:txBody>
      </p:sp>
      <p:pic>
        <p:nvPicPr>
          <p:cNvPr id="5" name="Picture 4" descr="Shows screenshot of GEM$ Home page, that is titled &quot;Announcements&quot; and below that is a listing of posted webinar slides and recordings that serve as instructional resources for how to use the GEM$ system.">
            <a:extLst>
              <a:ext uri="{FF2B5EF4-FFF2-40B4-BE49-F238E27FC236}">
                <a16:creationId xmlns:a16="http://schemas.microsoft.com/office/drawing/2014/main" id="{D72531EB-A4AF-68AE-0150-2B88BD216C6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150292" y="1844684"/>
            <a:ext cx="7565718" cy="3690550"/>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3832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Program allocations and flexing</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1822875"/>
            <a:ext cx="10515600" cy="1450058"/>
          </a:xfrm>
        </p:spPr>
        <p:txBody>
          <a:bodyPr vert="horz" lIns="91440" tIns="45720" rIns="91440" bIns="45720" rtlCol="0" anchor="t">
            <a:normAutofit/>
          </a:bodyPr>
          <a:lstStyle/>
          <a:p>
            <a:r>
              <a:rPr lang="en-US" sz="1800" dirty="0">
                <a:effectLst/>
                <a:latin typeface="Calibri"/>
                <a:ea typeface="Calibri" panose="020F0502020204030204" pitchFamily="34" charset="0"/>
                <a:cs typeface="Times New Roman"/>
              </a:rPr>
              <a:t>Flexing – lost opportunity – if not allowable in one grant, flex into another grant where it is allowable</a:t>
            </a:r>
            <a:r>
              <a:rPr lang="en-US" sz="1800" dirty="0">
                <a:latin typeface="Calibri"/>
                <a:ea typeface="Calibri" panose="020F0502020204030204" pitchFamily="34" charset="0"/>
                <a:cs typeface="Times New Roman"/>
              </a:rPr>
              <a:t>.</a:t>
            </a:r>
          </a:p>
          <a:p>
            <a:r>
              <a:rPr lang="en-US" sz="1800" dirty="0">
                <a:latin typeface="Calibri"/>
                <a:cs typeface="Times New Roman"/>
              </a:rPr>
              <a:t>You can flex out of Titles IIA and IVA into any other the other Titles...fund use is flexed, not the funds (stays in budget of initial allocation)</a:t>
            </a:r>
          </a:p>
          <a:p>
            <a:r>
              <a:rPr lang="en-US" sz="1800" dirty="0">
                <a:latin typeface="Calibri"/>
                <a:cs typeface="Times New Roman"/>
              </a:rPr>
              <a:t>In Sections, go to "ESSA: All Titles" section, then "Program Allocations and Flexing"</a:t>
            </a:r>
          </a:p>
        </p:txBody>
      </p:sp>
      <p:pic>
        <p:nvPicPr>
          <p:cNvPr id="4" name="Picture 3" descr="Screenshot shows the Program Allocations and Flexing page in the ESSA grant application. It shows an example of a district flexing all of its Title IVA funds for Title IIA use.">
            <a:extLst>
              <a:ext uri="{FF2B5EF4-FFF2-40B4-BE49-F238E27FC236}">
                <a16:creationId xmlns:a16="http://schemas.microsoft.com/office/drawing/2014/main" id="{F46C9F2C-CBE6-8C5B-3111-FF72DE347285}"/>
              </a:ext>
            </a:extLst>
          </p:cNvPr>
          <p:cNvPicPr>
            <a:picLocks noChangeAspect="1"/>
          </p:cNvPicPr>
          <p:nvPr/>
        </p:nvPicPr>
        <p:blipFill>
          <a:blip r:embed="rId3"/>
          <a:stretch>
            <a:fillRect/>
          </a:stretch>
        </p:blipFill>
        <p:spPr>
          <a:xfrm>
            <a:off x="643003" y="3493702"/>
            <a:ext cx="10279691" cy="3002101"/>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3772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 uri="{C183D7F6-B498-43B3-948B-1728B52AA6E4}">
                <adec:decorative xmlns:adec="http://schemas.microsoft.com/office/drawing/2017/decorative" val="0"/>
              </a:ext>
            </a:extLst>
          </p:cNvPr>
          <p:cNvSpPr>
            <a:spLocks noGrp="1"/>
          </p:cNvSpPr>
          <p:nvPr>
            <p:ph type="title"/>
          </p:nvPr>
        </p:nvSpPr>
        <p:spPr/>
        <p:txBody>
          <a:bodyPr/>
          <a:lstStyle/>
          <a:p>
            <a:r>
              <a:rPr lang="en-US" dirty="0"/>
              <a:t>Districtwide Strategies and Narrative</a:t>
            </a:r>
          </a:p>
        </p:txBody>
      </p:sp>
      <p:sp>
        <p:nvSpPr>
          <p:cNvPr id="2" name="Content Placeholder 1">
            <a:extLst>
              <a:ext uri="{FF2B5EF4-FFF2-40B4-BE49-F238E27FC236}">
                <a16:creationId xmlns:a16="http://schemas.microsoft.com/office/drawing/2014/main" id="{75F77C0A-F34B-2B3F-484B-7459BE442120}"/>
              </a:ext>
              <a:ext uri="{C183D7F6-B498-43B3-948B-1728B52AA6E4}">
                <adec:decorative xmlns:adec="http://schemas.microsoft.com/office/drawing/2017/decorative" val="0"/>
              </a:ext>
            </a:extLst>
          </p:cNvPr>
          <p:cNvSpPr>
            <a:spLocks noGrp="1"/>
          </p:cNvSpPr>
          <p:nvPr>
            <p:ph idx="1"/>
          </p:nvPr>
        </p:nvSpPr>
        <p:spPr>
          <a:xfrm>
            <a:off x="111968" y="1708343"/>
            <a:ext cx="3400231" cy="3125557"/>
          </a:xfrm>
        </p:spPr>
        <p:txBody>
          <a:bodyPr/>
          <a:lstStyle/>
          <a:p>
            <a:pPr marL="0" inden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5 Districtwide Strategies and Activities page </a:t>
            </a:r>
            <a:r>
              <a:rPr lang="en-US" sz="1800" dirty="0">
                <a:effectLst/>
                <a:latin typeface="Calibri" panose="020F0502020204030204" pitchFamily="34" charset="0"/>
                <a:ea typeface="Calibri" panose="020F0502020204030204" pitchFamily="34" charset="0"/>
                <a:cs typeface="Times New Roman" panose="02020603050405020304" pitchFamily="18" charset="0"/>
              </a:rPr>
              <a:t>– Only the Short Title is transferred to the Narrative pages for each Title for which funds are checked.  </a:t>
            </a:r>
            <a:endParaRPr lang="en-US" dirty="0"/>
          </a:p>
        </p:txBody>
      </p:sp>
      <p:pic>
        <p:nvPicPr>
          <p:cNvPr id="9" name="Picture 8" descr="Screenshot shows example of a completed listing of districtwide activities that includes a general label of the activity and a description of hit.">
            <a:extLst>
              <a:ext uri="{FF2B5EF4-FFF2-40B4-BE49-F238E27FC236}">
                <a16:creationId xmlns:a16="http://schemas.microsoft.com/office/drawing/2014/main" id="{B004EA14-53CB-4BC4-ACD7-14600B8AF00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82956" y="1263946"/>
            <a:ext cx="8455776" cy="3046797"/>
          </a:xfrm>
          <a:prstGeom prst="rect">
            <a:avLst/>
          </a:prstGeom>
          <a:ln>
            <a:solidFill>
              <a:schemeClr val="accent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95A05C17-CE5A-419F-AB5D-5D9111F11310}"/>
              </a:ext>
              <a:ext uri="{C183D7F6-B498-43B3-948B-1728B52AA6E4}">
                <adec:decorative xmlns:adec="http://schemas.microsoft.com/office/drawing/2017/decorative" val="0"/>
              </a:ext>
            </a:extLst>
          </p:cNvPr>
          <p:cNvSpPr txBox="1"/>
          <p:nvPr/>
        </p:nvSpPr>
        <p:spPr>
          <a:xfrm>
            <a:off x="304638" y="4310743"/>
            <a:ext cx="2758158" cy="2308324"/>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Title I Narrative 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Make sure to choose each strategy from the dropdown on the narrative page and describe how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that Title’s funds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being used to forward the strategy.</a:t>
            </a:r>
            <a:endParaRPr lang="en-US" dirty="0"/>
          </a:p>
        </p:txBody>
      </p:sp>
      <p:pic>
        <p:nvPicPr>
          <p:cNvPr id="11" name="Picture 10" descr="A screenshot of the Title I Narrative page shows what that the general listing is populated from the districtwide strategies page. This is to demonstrate how general labels of activities are carried from the Districtwide activities page to the grant-specific narrative page and specific description of the activity is added.">
            <a:extLst>
              <a:ext uri="{FF2B5EF4-FFF2-40B4-BE49-F238E27FC236}">
                <a16:creationId xmlns:a16="http://schemas.microsoft.com/office/drawing/2014/main" id="{A6BAAEE3-E300-4FEE-B10D-4BC441AEC7C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12199" y="4310972"/>
            <a:ext cx="8510937" cy="2280018"/>
          </a:xfrm>
          <a:prstGeom prst="rect">
            <a:avLst/>
          </a:prstGeom>
          <a:ln>
            <a:solidFill>
              <a:schemeClr val="accent1"/>
            </a:solidFill>
          </a:ln>
          <a:effectLst>
            <a:outerShdw blurRad="50800" dist="38100" dir="5400000" algn="t" rotWithShape="0">
              <a:prstClr val="black">
                <a:alpha val="40000"/>
              </a:prstClr>
            </a:outerShdw>
          </a:effectLst>
        </p:spPr>
      </p:pic>
      <p:cxnSp>
        <p:nvCxnSpPr>
          <p:cNvPr id="14" name="Connector: Curved 13" descr="A curved line from the general activity description on one page to the same label automatically populated on another page.">
            <a:extLst>
              <a:ext uri="{FF2B5EF4-FFF2-40B4-BE49-F238E27FC236}">
                <a16:creationId xmlns:a16="http://schemas.microsoft.com/office/drawing/2014/main" id="{309A4E1E-5C19-4151-8C51-6AD32F6C5EE8}"/>
              </a:ext>
              <a:ext uri="{C183D7F6-B498-43B3-948B-1728B52AA6E4}">
                <adec:decorative xmlns:adec="http://schemas.microsoft.com/office/drawing/2017/decorative" val="0"/>
              </a:ext>
            </a:extLst>
          </p:cNvPr>
          <p:cNvCxnSpPr>
            <a:cxnSpLocks/>
          </p:cNvCxnSpPr>
          <p:nvPr/>
        </p:nvCxnSpPr>
        <p:spPr>
          <a:xfrm rot="10800000" flipV="1">
            <a:off x="3425848" y="2770167"/>
            <a:ext cx="70756" cy="2703016"/>
          </a:xfrm>
          <a:prstGeom prst="curvedConnector3">
            <a:avLst>
              <a:gd name="adj1" fmla="val 42308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descr="A curved line from the general activity description on one page to the same label automatically populated on another page.">
            <a:extLst>
              <a:ext uri="{FF2B5EF4-FFF2-40B4-BE49-F238E27FC236}">
                <a16:creationId xmlns:a16="http://schemas.microsoft.com/office/drawing/2014/main" id="{E9003B81-1B56-4AE9-8663-BD1E710636C7}"/>
              </a:ext>
              <a:ext uri="{C183D7F6-B498-43B3-948B-1728B52AA6E4}">
                <adec:decorative xmlns:adec="http://schemas.microsoft.com/office/drawing/2017/decorative" val="0"/>
              </a:ext>
            </a:extLst>
          </p:cNvPr>
          <p:cNvCxnSpPr>
            <a:cxnSpLocks/>
          </p:cNvCxnSpPr>
          <p:nvPr/>
        </p:nvCxnSpPr>
        <p:spPr>
          <a:xfrm rot="10800000" flipV="1">
            <a:off x="3567360" y="3180019"/>
            <a:ext cx="70756" cy="2703016"/>
          </a:xfrm>
          <a:prstGeom prst="curvedConnector3">
            <a:avLst>
              <a:gd name="adj1" fmla="val 42308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21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t>GEPA Questions:  Addressing equity for students, educators and other program beneficiaries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780691" y="3567851"/>
            <a:ext cx="10515600" cy="1924709"/>
          </a:xfrm>
        </p:spPr>
        <p:txBody>
          <a:bodyPr vert="horz" lIns="91440" tIns="45720" rIns="91440" bIns="45720" rtlCol="0" anchor="t">
            <a:normAutofit/>
          </a:bodyPr>
          <a:lstStyle/>
          <a:p>
            <a:r>
              <a:rPr lang="en-US" sz="1800" dirty="0">
                <a:latin typeface="Calibri"/>
                <a:ea typeface="Calibri" panose="020F0502020204030204" pitchFamily="34" charset="0"/>
                <a:cs typeface="Times New Roman"/>
              </a:rPr>
              <a:t>New to the application this year...not new requirement...range of quality in responses</a:t>
            </a:r>
          </a:p>
          <a:p>
            <a:r>
              <a:rPr lang="en-US" sz="1800" dirty="0">
                <a:latin typeface="Calibri"/>
                <a:ea typeface="Calibri" panose="020F0502020204030204" pitchFamily="34" charset="0"/>
                <a:cs typeface="Times New Roman"/>
              </a:rPr>
              <a:t>Worth checking statute for description and intent</a:t>
            </a:r>
          </a:p>
          <a:p>
            <a:r>
              <a:rPr lang="en-US" sz="1800" dirty="0">
                <a:latin typeface="Calibri"/>
                <a:ea typeface="Calibri" panose="020F0502020204030204" pitchFamily="34" charset="0"/>
                <a:cs typeface="Times New Roman"/>
              </a:rPr>
              <a:t>Common checklist comments:</a:t>
            </a:r>
          </a:p>
          <a:p>
            <a:pPr lvl="1"/>
            <a:r>
              <a:rPr lang="en-US" sz="1400" dirty="0">
                <a:latin typeface="Calibri"/>
                <a:ea typeface="Calibri" panose="020F0502020204030204" pitchFamily="34" charset="0"/>
                <a:cs typeface="Times New Roman"/>
              </a:rPr>
              <a:t>What barriers exist? If none, how addressed?</a:t>
            </a:r>
          </a:p>
          <a:p>
            <a:pPr lvl="1"/>
            <a:r>
              <a:rPr lang="en-US" sz="1400" dirty="0">
                <a:latin typeface="Calibri"/>
                <a:ea typeface="Calibri" panose="020F0502020204030204" pitchFamily="34" charset="0"/>
                <a:cs typeface="Times New Roman"/>
              </a:rPr>
              <a:t>Match actions to barriers listed? </a:t>
            </a:r>
          </a:p>
          <a:p>
            <a:pPr lvl="1"/>
            <a:r>
              <a:rPr lang="en-US" sz="1400" dirty="0">
                <a:latin typeface="Calibri"/>
                <a:ea typeface="Calibri" panose="020F0502020204030204" pitchFamily="34" charset="0"/>
                <a:cs typeface="Times New Roman"/>
              </a:rPr>
              <a:t>Timeline for actions to address each listed?</a:t>
            </a:r>
          </a:p>
          <a:p>
            <a:pPr lvl="1"/>
            <a:endParaRPr lang="en-US" sz="1400" dirty="0">
              <a:latin typeface="Calibri"/>
              <a:ea typeface="Calibri" panose="020F0502020204030204" pitchFamily="34" charset="0"/>
              <a:cs typeface="Times New Roman"/>
            </a:endParaRPr>
          </a:p>
          <a:p>
            <a:pPr marL="0" indent="0">
              <a:buNone/>
            </a:pPr>
            <a:endParaRPr lang="en-US" sz="1800" dirty="0">
              <a:latin typeface="Calibri"/>
              <a:cs typeface="Times New Roman"/>
            </a:endParaRPr>
          </a:p>
        </p:txBody>
      </p:sp>
      <p:pic>
        <p:nvPicPr>
          <p:cNvPr id="5" name="Picture 4" descr="The embedded link to the US Code citation for GEPA is circled.">
            <a:extLst>
              <a:ext uri="{FF2B5EF4-FFF2-40B4-BE49-F238E27FC236}">
                <a16:creationId xmlns:a16="http://schemas.microsoft.com/office/drawing/2014/main" id="{C49D7A93-C6CD-5864-5911-67B537FCC62C}"/>
              </a:ext>
            </a:extLst>
          </p:cNvPr>
          <p:cNvPicPr>
            <a:picLocks noChangeAspect="1"/>
          </p:cNvPicPr>
          <p:nvPr/>
        </p:nvPicPr>
        <p:blipFill>
          <a:blip r:embed="rId3"/>
          <a:stretch>
            <a:fillRect/>
          </a:stretch>
        </p:blipFill>
        <p:spPr>
          <a:xfrm>
            <a:off x="1072550" y="1911201"/>
            <a:ext cx="9960635" cy="1295939"/>
          </a:xfrm>
          <a:prstGeom prst="rect">
            <a:avLst/>
          </a:prstGeom>
        </p:spPr>
      </p:pic>
    </p:spTree>
    <p:extLst>
      <p:ext uri="{BB962C8B-B14F-4D97-AF65-F5344CB8AC3E}">
        <p14:creationId xmlns:p14="http://schemas.microsoft.com/office/powerpoint/2010/main" val="176689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t>Title I, Part A Non-profit private school participation (equitable services)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3812264"/>
            <a:ext cx="10515600" cy="2729843"/>
          </a:xfrm>
        </p:spPr>
        <p:txBody>
          <a:bodyPr vert="horz" lIns="91440" tIns="45720" rIns="91440" bIns="45720" rtlCol="0" anchor="t">
            <a:normAutofit/>
          </a:bodyPr>
          <a:lstStyle/>
          <a:p>
            <a:r>
              <a:rPr lang="en-US" sz="1800" dirty="0">
                <a:effectLst/>
                <a:latin typeface="Calibri"/>
                <a:ea typeface="Calibri" panose="020F0502020204030204" pitchFamily="34" charset="0"/>
                <a:cs typeface="Times New Roman"/>
              </a:rPr>
              <a:t>Private school dropdown lists</a:t>
            </a:r>
            <a:r>
              <a:rPr lang="en-US" sz="1800" dirty="0">
                <a:latin typeface="Calibri"/>
                <a:ea typeface="Calibri" panose="020F0502020204030204" pitchFamily="34" charset="0"/>
                <a:cs typeface="Times New Roman"/>
              </a:rPr>
              <a:t> populated</a:t>
            </a:r>
            <a:r>
              <a:rPr lang="en-US" sz="1800" dirty="0">
                <a:effectLst/>
                <a:latin typeface="Calibri"/>
                <a:ea typeface="Calibri" panose="020F0502020204030204" pitchFamily="34" charset="0"/>
                <a:cs typeface="Times New Roman"/>
              </a:rPr>
              <a:t> </a:t>
            </a:r>
            <a:r>
              <a:rPr lang="en-US" sz="1800" dirty="0">
                <a:latin typeface="Calibri"/>
                <a:ea typeface="Calibri" panose="020F0502020204030204" pitchFamily="34" charset="0"/>
                <a:cs typeface="Times New Roman"/>
              </a:rPr>
              <a:t>from Directory</a:t>
            </a:r>
            <a:endParaRPr lang="en-US" sz="1800" dirty="0">
              <a:latin typeface="Calibri"/>
              <a:ea typeface="Calibri" panose="020F0502020204030204" pitchFamily="34" charset="0"/>
              <a:cs typeface="Times New Roman" panose="02020603050405020304" pitchFamily="18" charset="0"/>
            </a:endParaRPr>
          </a:p>
          <a:p>
            <a:pPr lvl="1"/>
            <a:r>
              <a:rPr lang="en-US" sz="1400" dirty="0">
                <a:latin typeface="Calibri"/>
                <a:ea typeface="Calibri" panose="020F0502020204030204" pitchFamily="34" charset="0"/>
                <a:cs typeface="Times New Roman"/>
              </a:rPr>
              <a:t>Select and add as needed...complete all columns</a:t>
            </a:r>
          </a:p>
          <a:p>
            <a:pPr lvl="1"/>
            <a:r>
              <a:rPr lang="en-US" sz="1400" dirty="0">
                <a:latin typeface="Calibri"/>
                <a:ea typeface="Calibri" panose="020F0502020204030204" pitchFamily="34" charset="0"/>
                <a:cs typeface="Times New Roman"/>
              </a:rPr>
              <a:t>Loaded listing not necessarily complete and may be outdated – helpful or misleading?</a:t>
            </a:r>
            <a:endParaRPr lang="en-US" sz="1400" dirty="0">
              <a:latin typeface="Calibri"/>
              <a:ea typeface="Calibri" panose="020F0502020204030204" pitchFamily="34" charset="0"/>
              <a:cs typeface="Times New Roman" panose="02020603050405020304" pitchFamily="18" charset="0"/>
            </a:endParaRPr>
          </a:p>
          <a:p>
            <a:pPr lvl="1"/>
            <a:r>
              <a:rPr lang="en-US" sz="1400" dirty="0">
                <a:latin typeface="Calibri"/>
                <a:ea typeface="Calibri" panose="020F0502020204030204" pitchFamily="34" charset="0"/>
                <a:cs typeface="Times New Roman"/>
              </a:rPr>
              <a:t>Your selections will serve as baseline for next year </a:t>
            </a:r>
            <a:endParaRPr lang="en-US" sz="1400" dirty="0">
              <a:latin typeface="Calibri"/>
              <a:ea typeface="Calibri" panose="020F0502020204030204" pitchFamily="34" charset="0"/>
              <a:cs typeface="Times New Roman" panose="02020603050405020304" pitchFamily="18" charset="0"/>
            </a:endParaRPr>
          </a:p>
          <a:p>
            <a:r>
              <a:rPr lang="en-US" sz="1800" dirty="0">
                <a:latin typeface="Calibri"/>
                <a:cs typeface="Times New Roman"/>
              </a:rPr>
              <a:t>Note: If part of a consortium (assigning funds to another district/entity), must complete "Consortium Members Non-Profit Private School Participation" page in "ESSA: All Titles" section</a:t>
            </a:r>
            <a:endParaRPr lang="en-US" dirty="0"/>
          </a:p>
        </p:txBody>
      </p:sp>
      <p:pic>
        <p:nvPicPr>
          <p:cNvPr id="4" name="Picture 3" descr="Screenshot from the private school participation page shows a listing of eligible private schools not participating in the grant.">
            <a:extLst>
              <a:ext uri="{FF2B5EF4-FFF2-40B4-BE49-F238E27FC236}">
                <a16:creationId xmlns:a16="http://schemas.microsoft.com/office/drawing/2014/main" id="{A29CCD9B-8E6C-7893-3E07-4FE15E355AB3}"/>
              </a:ext>
            </a:extLst>
          </p:cNvPr>
          <p:cNvPicPr>
            <a:picLocks noChangeAspect="1"/>
          </p:cNvPicPr>
          <p:nvPr/>
        </p:nvPicPr>
        <p:blipFill>
          <a:blip r:embed="rId3"/>
          <a:stretch>
            <a:fillRect/>
          </a:stretch>
        </p:blipFill>
        <p:spPr>
          <a:xfrm>
            <a:off x="1101306" y="1707413"/>
            <a:ext cx="9975010" cy="1919176"/>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60801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TP0300065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5" ma:contentTypeDescription="Create a new document." ma:contentTypeScope="" ma:versionID="bee08fbf8caea40f87684c304c51588f">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a1a2726c1657d062ab334e44d7d2c315"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E9CC2E-19C3-401D-98AB-8587CB5EDA46}">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1c210e20-2656-47be-8bfe-a34b7996932e"/>
    <ds:schemaRef ds:uri="7a12eb2f-f040-4639-9fb2-5a6588dc8035"/>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TotalTime>
  <Words>1501</Words>
  <Application>Microsoft Office PowerPoint</Application>
  <PresentationFormat>Widescreen</PresentationFormat>
  <Paragraphs>162</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Symbol</vt:lpstr>
      <vt:lpstr>Times New Roman</vt:lpstr>
      <vt:lpstr>Office Theme</vt:lpstr>
      <vt:lpstr>TP030006567</vt:lpstr>
      <vt:lpstr>GEM$ FY24: Looking Back and Forging Ahead</vt:lpstr>
      <vt:lpstr>Presenters:  Kathy Cross, State and Federal Resource Coordinator, DESE     Kathleen.Cross@mass.gov   Alex Lilley, Federal Programs Coordinator, DESE            Alex.J.Lilley@mass.gov </vt:lpstr>
      <vt:lpstr>Agenda  Using the FY24 ESSA Consolidated funding application, provide pointers and tips for common mistakes and oversights.    Preview some options and improvements for FY25.  We welcome related questions as we discuss each section. </vt:lpstr>
      <vt:lpstr>GEM$ Navigating Tips</vt:lpstr>
      <vt:lpstr>GEM$ Homepage and LEA Document Library</vt:lpstr>
      <vt:lpstr>Program allocations and flexing</vt:lpstr>
      <vt:lpstr>Districtwide Strategies and Narrative</vt:lpstr>
      <vt:lpstr>GEPA Questions:  Addressing equity for students, educators and other program beneficiaries</vt:lpstr>
      <vt:lpstr>Title I, Part A Non-profit private school participation (equitable services)</vt:lpstr>
      <vt:lpstr>Title I, Parts A &amp; D Reservations</vt:lpstr>
      <vt:lpstr>School Ranking</vt:lpstr>
      <vt:lpstr>Budget</vt:lpstr>
      <vt:lpstr>Using Checklists to best advantage</vt:lpstr>
      <vt:lpstr>The Funding Application  Workflow</vt:lpstr>
      <vt:lpstr>Post-approval</vt:lpstr>
      <vt:lpstr>Expected changes and new options for FY25</vt:lpstr>
      <vt:lpstr>Contact us:  For assistance, contact your Federal Grants Liaison: https://www.doe.mass.edu/federalgrants/liaisons.xlsx   Or the Federal Grant Programs mailbox: federalgrantprograms@mass.gov  Or call our office:  781-338-6230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ESSA Consolidated Application in GEM$</dc:title>
  <dc:creator>DESE</dc:creator>
  <cp:lastModifiedBy>Zou, Dong (EOE)</cp:lastModifiedBy>
  <cp:revision>194</cp:revision>
  <dcterms:created xsi:type="dcterms:W3CDTF">2022-10-11T20:32:22Z</dcterms:created>
  <dcterms:modified xsi:type="dcterms:W3CDTF">2023-10-25T15:59:14Z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2023 12:00AM</vt:lpwstr>
  </property>
</Properties>
</file>