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handoutMasterIdLst>
    <p:handoutMasterId r:id="rId24"/>
  </p:handoutMasterIdLst>
  <p:sldIdLst>
    <p:sldId id="277"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7" r:id="rId20"/>
    <p:sldId id="356" r:id="rId21"/>
    <p:sldId id="358" r:id="rId22"/>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9"/>
            <p14:sldId id="340"/>
            <p14:sldId id="341"/>
            <p14:sldId id="342"/>
            <p14:sldId id="343"/>
            <p14:sldId id="344"/>
            <p14:sldId id="345"/>
            <p14:sldId id="346"/>
            <p14:sldId id="347"/>
            <p14:sldId id="348"/>
            <p14:sldId id="349"/>
            <p14:sldId id="350"/>
            <p14:sldId id="351"/>
            <p14:sldId id="352"/>
            <p14:sldId id="353"/>
            <p14:sldId id="354"/>
            <p14:sldId id="355"/>
            <p14:sldId id="357"/>
            <p14:sldId id="356"/>
            <p14:sldId id="3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272" y="7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24" y="3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975" tIns="45988" rIns="91975" bIns="45988" rtlCol="0" anchor="ctr"/>
          <a:lstStyle/>
          <a:p>
            <a:endParaRPr lang="zh-CN" altLang="en-US"/>
          </a:p>
        </p:txBody>
      </p:sp>
      <p:sp>
        <p:nvSpPr>
          <p:cNvPr id="5" name="备注占位符 4"/>
          <p:cNvSpPr>
            <a:spLocks noGrp="1"/>
          </p:cNvSpPr>
          <p:nvPr>
            <p:ph type="body" sz="quarter" idx="3"/>
          </p:nvPr>
        </p:nvSpPr>
        <p:spPr>
          <a:xfrm>
            <a:off x="685800" y="4446389"/>
            <a:ext cx="5486400" cy="3637955"/>
          </a:xfrm>
          <a:prstGeom prst="rect">
            <a:avLst/>
          </a:prstGeom>
        </p:spPr>
        <p:txBody>
          <a:bodyPr vert="horz" lIns="91975" tIns="45988" rIns="91975" bIns="45988"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5450317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12958395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9001606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47531589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65164960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93852449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74558562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7798844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4867261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104176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doe.mass.edu/federalgrants/resources/monitor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doe.mass.edu/sfs/family-engagement-framework.pdf" TargetMode="External"/><Relationship Id="rId3" Type="http://schemas.openxmlformats.org/officeDocument/2006/relationships/hyperlink" Target="https://www.doe.mass.edu/federalgrants/resources/monitoring/school-parent-student-compact.docx" TargetMode="External"/><Relationship Id="rId7" Type="http://schemas.openxmlformats.org/officeDocument/2006/relationships/hyperlink" Target="https://www.doe.mass.edu/sfs/?section=family" TargetMode="External"/><Relationship Id="rId2" Type="http://schemas.openxmlformats.org/officeDocument/2006/relationships/hyperlink" Target="https://www.doe.mass.edu/federalgrants/titlei-a/guidance/pi-guidance-policies.docx" TargetMode="External"/><Relationship Id="rId1" Type="http://schemas.openxmlformats.org/officeDocument/2006/relationships/slideLayout" Target="../slideLayouts/slideLayout2.xml"/><Relationship Id="rId6" Type="http://schemas.openxmlformats.org/officeDocument/2006/relationships/hyperlink" Target="https://www.doe.mass.edu/federalgrants/resources/qrg-family-engagement.docx" TargetMode="External"/><Relationship Id="rId5" Type="http://schemas.openxmlformats.org/officeDocument/2006/relationships/hyperlink" Target="https://www.doe.mass.edu/federalgrants/resources/monitoring/right-to-know-teacher-not-licensed.docx" TargetMode="External"/><Relationship Id="rId10" Type="http://schemas.openxmlformats.org/officeDocument/2006/relationships/hyperlink" Target="http://www.doe.mass.edu/families/" TargetMode="External"/><Relationship Id="rId4" Type="http://schemas.openxmlformats.org/officeDocument/2006/relationships/hyperlink" Target="https://www.doe.mass.edu/accountability/report-cards/letter-english.docx" TargetMode="External"/><Relationship Id="rId9" Type="http://schemas.openxmlformats.org/officeDocument/2006/relationships/hyperlink" Target="https://www.doe.mass.edu/sfs/fscp-fundamentals.doc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doe.mass.edu/bese/councils/pcei.html" TargetMode="External"/><Relationship Id="rId2" Type="http://schemas.openxmlformats.org/officeDocument/2006/relationships/hyperlink" Target="https://www.doe.mass.edu/sfs/familyeng/pd-calendar.docx" TargetMode="External"/><Relationship Id="rId1" Type="http://schemas.openxmlformats.org/officeDocument/2006/relationships/slideLayout" Target="../slideLayouts/slideLayout2.xml"/><Relationship Id="rId4" Type="http://schemas.openxmlformats.org/officeDocument/2006/relationships/hyperlink" Target="mailto:Olga.M.Lopez@mass.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oe.mass.edu/federalgrants/resources/conferen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epurl.com/h2Y-Fb"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hyperlink" Target="http://www.doe.mass.edu/federalgrants/liaisons.xlsx" TargetMode="External"/><Relationship Id="rId1" Type="http://schemas.openxmlformats.org/officeDocument/2006/relationships/slideLayout" Target="../slideLayouts/slideLayout2.xml"/><Relationship Id="rId4" Type="http://schemas.openxmlformats.org/officeDocument/2006/relationships/hyperlink" Target="http://www.doe.mass.edu/federalgran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a:t>Title I, Part A</a:t>
            </a:r>
            <a:br>
              <a:rPr lang="en-US" altLang="zh-CN" dirty="0"/>
            </a:br>
            <a:r>
              <a:rPr lang="en-US" altLang="zh-CN" dirty="0"/>
              <a:t>New Directors Training</a:t>
            </a:r>
            <a:endParaRPr lang="en-US" dirty="0"/>
          </a:p>
        </p:txBody>
      </p:sp>
      <p:sp>
        <p:nvSpPr>
          <p:cNvPr id="3" name="Subtitle 2"/>
          <p:cNvSpPr>
            <a:spLocks noGrp="1"/>
          </p:cNvSpPr>
          <p:nvPr>
            <p:ph type="subTitle" idx="1"/>
          </p:nvPr>
        </p:nvSpPr>
        <p:spPr/>
        <p:txBody>
          <a:bodyPr>
            <a:normAutofit/>
          </a:bodyPr>
          <a:lstStyle/>
          <a:p>
            <a:r>
              <a:rPr lang="en-US" altLang="zh-CN" sz="4000" dirty="0"/>
              <a:t>School Year 2023-24</a:t>
            </a:r>
            <a:endParaRPr lang="zh-CN"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DAF0AE-7511-453C-9415-4BAA5593104D}"/>
              </a:ext>
            </a:extLst>
          </p:cNvPr>
          <p:cNvSpPr>
            <a:spLocks noGrp="1"/>
          </p:cNvSpPr>
          <p:nvPr>
            <p:ph idx="1"/>
          </p:nvPr>
        </p:nvSpPr>
        <p:spPr>
          <a:xfrm>
            <a:off x="838200" y="1898374"/>
            <a:ext cx="10515600" cy="4522304"/>
          </a:xfrm>
        </p:spPr>
        <p:txBody>
          <a:bodyPr>
            <a:normAutofit fontScale="92500" lnSpcReduction="10000"/>
          </a:bodyPr>
          <a:lstStyle/>
          <a:p>
            <a:pPr marL="0" indent="0">
              <a:buNone/>
            </a:pPr>
            <a:r>
              <a:rPr lang="en-US" dirty="0"/>
              <a:t>Annual evaluation of impact of Title I program</a:t>
            </a:r>
          </a:p>
          <a:p>
            <a:r>
              <a:rPr lang="en-US" dirty="0"/>
              <a:t>Key questions</a:t>
            </a:r>
          </a:p>
          <a:p>
            <a:pPr marL="749300" lvl="2" indent="-342900">
              <a:spcBef>
                <a:spcPts val="1000"/>
              </a:spcBef>
              <a:buFont typeface="Courier New" panose="02070309020205020404" pitchFamily="49" charset="0"/>
              <a:buChar char="o"/>
            </a:pPr>
            <a:r>
              <a:rPr lang="en-US" dirty="0"/>
              <a:t>Has the Title I program been effective?</a:t>
            </a:r>
          </a:p>
          <a:p>
            <a:pPr marL="749300" lvl="2" indent="-342900">
              <a:spcBef>
                <a:spcPts val="1000"/>
              </a:spcBef>
              <a:buFont typeface="Courier New" panose="02070309020205020404" pitchFamily="49" charset="0"/>
              <a:buChar char="o"/>
            </a:pPr>
            <a:r>
              <a:rPr lang="en-US" dirty="0"/>
              <a:t>What has worked well and what has not worked well in the Title I program?</a:t>
            </a:r>
          </a:p>
          <a:p>
            <a:pPr marL="749300" lvl="2" indent="-342900">
              <a:spcBef>
                <a:spcPts val="1000"/>
              </a:spcBef>
              <a:buFont typeface="Courier New" panose="02070309020205020404" pitchFamily="49" charset="0"/>
              <a:buChar char="o"/>
            </a:pPr>
            <a:r>
              <a:rPr lang="en-US" dirty="0"/>
              <a:t>How should the Title I program be refined?</a:t>
            </a:r>
          </a:p>
          <a:p>
            <a:pPr marL="342900" lvl="1" indent="-342900">
              <a:spcBef>
                <a:spcPts val="1000"/>
              </a:spcBef>
            </a:pPr>
            <a:endParaRPr lang="en-US" dirty="0"/>
          </a:p>
          <a:p>
            <a:pPr marL="0" lvl="1" indent="0">
              <a:spcBef>
                <a:spcPts val="1000"/>
              </a:spcBef>
              <a:buNone/>
            </a:pPr>
            <a:r>
              <a:rPr lang="en-US" sz="3200" dirty="0"/>
              <a:t>Required documentation</a:t>
            </a:r>
          </a:p>
          <a:p>
            <a:pPr marL="457200" lvl="1" indent="-457200">
              <a:spcBef>
                <a:spcPts val="1000"/>
              </a:spcBef>
              <a:buFont typeface="Arial" panose="020B0604020202020204" pitchFamily="34" charset="0"/>
              <a:buChar char="•"/>
            </a:pPr>
            <a:r>
              <a:rPr lang="en-US" sz="2400" dirty="0"/>
              <a:t>Program evaluation procedure – describes how Title I program is evaluated (data used, stakeholders consulted, process to arrive at findings, how findings used for planning/improvement) </a:t>
            </a:r>
          </a:p>
          <a:p>
            <a:pPr marL="457200" lvl="1" indent="-457200">
              <a:spcBef>
                <a:spcPts val="1000"/>
              </a:spcBef>
              <a:buFont typeface="Arial" panose="020B0604020202020204" pitchFamily="34" charset="0"/>
              <a:buChar char="•"/>
            </a:pPr>
            <a:r>
              <a:rPr lang="en-US" sz="2400" dirty="0"/>
              <a:t>Program evaluation summary – summarizes findings, answers key questions</a:t>
            </a:r>
          </a:p>
          <a:p>
            <a:endParaRPr lang="en-US" dirty="0"/>
          </a:p>
        </p:txBody>
      </p:sp>
      <p:sp>
        <p:nvSpPr>
          <p:cNvPr id="3" name="Title 2">
            <a:extLst>
              <a:ext uri="{FF2B5EF4-FFF2-40B4-BE49-F238E27FC236}">
                <a16:creationId xmlns:a16="http://schemas.microsoft.com/office/drawing/2014/main" id="{49D923A6-F356-47BB-A8CF-FE28AB8FF5BF}"/>
              </a:ext>
            </a:extLst>
          </p:cNvPr>
          <p:cNvSpPr>
            <a:spLocks noGrp="1"/>
          </p:cNvSpPr>
          <p:nvPr>
            <p:ph type="title"/>
          </p:nvPr>
        </p:nvSpPr>
        <p:spPr/>
        <p:txBody>
          <a:bodyPr/>
          <a:lstStyle/>
          <a:p>
            <a:r>
              <a:rPr lang="en-US" dirty="0"/>
              <a:t>Program evaluation</a:t>
            </a:r>
          </a:p>
        </p:txBody>
      </p:sp>
    </p:spTree>
    <p:extLst>
      <p:ext uri="{BB962C8B-B14F-4D97-AF65-F5344CB8AC3E}">
        <p14:creationId xmlns:p14="http://schemas.microsoft.com/office/powerpoint/2010/main" val="321005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101867-A2AC-498E-94A2-04C64C4336D7}"/>
              </a:ext>
            </a:extLst>
          </p:cNvPr>
          <p:cNvSpPr>
            <a:spLocks noGrp="1"/>
          </p:cNvSpPr>
          <p:nvPr>
            <p:ph idx="1"/>
          </p:nvPr>
        </p:nvSpPr>
        <p:spPr>
          <a:xfrm>
            <a:off x="838200" y="1868558"/>
            <a:ext cx="10515600" cy="4462668"/>
          </a:xfrm>
        </p:spPr>
        <p:txBody>
          <a:bodyPr>
            <a:normAutofit fontScale="92500" lnSpcReduction="10000"/>
          </a:bodyPr>
          <a:lstStyle/>
          <a:p>
            <a:pPr marL="0" indent="0">
              <a:buNone/>
            </a:pPr>
            <a:r>
              <a:rPr lang="en-US" sz="3000" dirty="0"/>
              <a:t>Federal Grants Monitoring (Titles I, IIA, IV) uses same schedule as Tiered Focused Monitoring - </a:t>
            </a:r>
            <a:r>
              <a:rPr lang="en-US" sz="3000" b="1" dirty="0"/>
              <a:t>every 6 years </a:t>
            </a:r>
          </a:p>
          <a:p>
            <a:r>
              <a:rPr lang="en-US" sz="3000" dirty="0"/>
              <a:t>Timeline</a:t>
            </a:r>
          </a:p>
          <a:p>
            <a:pPr lvl="1"/>
            <a:r>
              <a:rPr lang="en-US" sz="2600" dirty="0"/>
              <a:t>Official notification from DESE Federal Grants Office in the fall</a:t>
            </a:r>
          </a:p>
          <a:p>
            <a:pPr lvl="1"/>
            <a:r>
              <a:rPr lang="en-US" sz="2600" dirty="0"/>
              <a:t>Documents due in winter</a:t>
            </a:r>
          </a:p>
          <a:p>
            <a:pPr lvl="1"/>
            <a:r>
              <a:rPr lang="en-US" sz="2600" dirty="0"/>
              <a:t>DESE report out to districts in spring</a:t>
            </a:r>
          </a:p>
          <a:p>
            <a:pPr lvl="1"/>
            <a:r>
              <a:rPr lang="en-US" sz="2600" dirty="0"/>
              <a:t>Required actions due in fall (if there are findings)</a:t>
            </a:r>
            <a:endParaRPr lang="en-US" sz="3600" dirty="0"/>
          </a:p>
          <a:p>
            <a:r>
              <a:rPr lang="en-US" sz="3000" dirty="0"/>
              <a:t>Desk-based review</a:t>
            </a:r>
            <a:endParaRPr lang="en-US" sz="2600" dirty="0"/>
          </a:p>
          <a:p>
            <a:pPr lvl="1"/>
            <a:r>
              <a:rPr lang="en-US" sz="2600" dirty="0"/>
              <a:t>Materials organized by specific documents requested and submitted via new online CHAMP system!</a:t>
            </a:r>
          </a:p>
          <a:p>
            <a:pPr lvl="1"/>
            <a:r>
              <a:rPr lang="en-US" sz="2600" dirty="0">
                <a:hlinkClick r:id="rId2"/>
              </a:rPr>
              <a:t>Federal Grants Monitoring</a:t>
            </a:r>
            <a:endParaRPr lang="en-US" sz="2600" dirty="0"/>
          </a:p>
          <a:p>
            <a:endParaRPr lang="en-US" dirty="0"/>
          </a:p>
        </p:txBody>
      </p:sp>
      <p:sp>
        <p:nvSpPr>
          <p:cNvPr id="3" name="Title 2">
            <a:extLst>
              <a:ext uri="{FF2B5EF4-FFF2-40B4-BE49-F238E27FC236}">
                <a16:creationId xmlns:a16="http://schemas.microsoft.com/office/drawing/2014/main" id="{4682525D-32E1-4F74-90DD-D6117153C94D}"/>
              </a:ext>
            </a:extLst>
          </p:cNvPr>
          <p:cNvSpPr>
            <a:spLocks noGrp="1"/>
          </p:cNvSpPr>
          <p:nvPr>
            <p:ph type="title"/>
          </p:nvPr>
        </p:nvSpPr>
        <p:spPr/>
        <p:txBody>
          <a:bodyPr/>
          <a:lstStyle/>
          <a:p>
            <a:r>
              <a:rPr lang="en-US" dirty="0"/>
              <a:t>Monitoring</a:t>
            </a:r>
          </a:p>
        </p:txBody>
      </p:sp>
    </p:spTree>
    <p:extLst>
      <p:ext uri="{BB962C8B-B14F-4D97-AF65-F5344CB8AC3E}">
        <p14:creationId xmlns:p14="http://schemas.microsoft.com/office/powerpoint/2010/main" val="615526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E1F3A5-7712-4FAB-BCEF-F6225BC66679}"/>
              </a:ext>
            </a:extLst>
          </p:cNvPr>
          <p:cNvSpPr>
            <a:spLocks noGrp="1"/>
          </p:cNvSpPr>
          <p:nvPr>
            <p:ph idx="1"/>
          </p:nvPr>
        </p:nvSpPr>
        <p:spPr/>
        <p:txBody>
          <a:bodyPr/>
          <a:lstStyle/>
          <a:p>
            <a:r>
              <a:rPr lang="en-US" sz="2800" dirty="0"/>
              <a:t>District and school level data collected each year through an Application Supplement in GEM$</a:t>
            </a:r>
          </a:p>
          <a:p>
            <a:r>
              <a:rPr lang="en-US" sz="2800" dirty="0"/>
              <a:t>Due in June (for previous school year)</a:t>
            </a:r>
          </a:p>
          <a:p>
            <a:r>
              <a:rPr lang="en-US" sz="2800" dirty="0"/>
              <a:t>Required of all districts receiving Title I funds</a:t>
            </a:r>
          </a:p>
          <a:p>
            <a:endParaRPr lang="en-US" dirty="0"/>
          </a:p>
        </p:txBody>
      </p:sp>
      <p:sp>
        <p:nvSpPr>
          <p:cNvPr id="3" name="Title 2">
            <a:extLst>
              <a:ext uri="{FF2B5EF4-FFF2-40B4-BE49-F238E27FC236}">
                <a16:creationId xmlns:a16="http://schemas.microsoft.com/office/drawing/2014/main" id="{DAA31418-DF11-4616-86B1-AB6CC15FED41}"/>
              </a:ext>
            </a:extLst>
          </p:cNvPr>
          <p:cNvSpPr>
            <a:spLocks noGrp="1"/>
          </p:cNvSpPr>
          <p:nvPr>
            <p:ph type="title"/>
          </p:nvPr>
        </p:nvSpPr>
        <p:spPr/>
        <p:txBody>
          <a:bodyPr/>
          <a:lstStyle/>
          <a:p>
            <a:r>
              <a:rPr lang="en-US" dirty="0"/>
              <a:t>Title I data collection</a:t>
            </a:r>
          </a:p>
        </p:txBody>
      </p:sp>
    </p:spTree>
    <p:extLst>
      <p:ext uri="{BB962C8B-B14F-4D97-AF65-F5344CB8AC3E}">
        <p14:creationId xmlns:p14="http://schemas.microsoft.com/office/powerpoint/2010/main" val="311066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BDF8B-C611-4775-9263-66B3CB92ED4D}"/>
              </a:ext>
            </a:extLst>
          </p:cNvPr>
          <p:cNvSpPr>
            <a:spLocks noGrp="1"/>
          </p:cNvSpPr>
          <p:nvPr>
            <p:ph idx="1"/>
          </p:nvPr>
        </p:nvSpPr>
        <p:spPr>
          <a:xfrm>
            <a:off x="838199" y="1709530"/>
            <a:ext cx="10604383" cy="4783344"/>
          </a:xfrm>
        </p:spPr>
        <p:txBody>
          <a:bodyPr>
            <a:normAutofit fontScale="85000" lnSpcReduction="20000"/>
          </a:bodyPr>
          <a:lstStyle/>
          <a:p>
            <a:r>
              <a:rPr lang="en-US" dirty="0"/>
              <a:t>ESSA Family &amp; Community Engagement Requirements</a:t>
            </a:r>
          </a:p>
          <a:p>
            <a:pPr lvl="1"/>
            <a:r>
              <a:rPr lang="en-US" sz="2800" dirty="0">
                <a:solidFill>
                  <a:schemeClr val="tx2">
                    <a:lumMod val="50000"/>
                  </a:schemeClr>
                </a:solidFill>
              </a:rPr>
              <a:t>Handbook for Title I Directors (page 7)</a:t>
            </a:r>
          </a:p>
          <a:p>
            <a:pPr lvl="2">
              <a:buFont typeface="Arial" panose="020B0604020202020204" pitchFamily="34" charset="0"/>
              <a:buChar char="•"/>
            </a:pPr>
            <a:r>
              <a:rPr lang="en-US" sz="1400" b="0" i="0" u="none" strike="noStrike" dirty="0">
                <a:solidFill>
                  <a:srgbClr val="0060C7"/>
                </a:solidFill>
                <a:effectLst/>
                <a:latin typeface="-apple-system"/>
                <a:hlinkClick r:id="rId2"/>
              </a:rPr>
              <a:t>Tab 8: District and school-level family/guardian engagement policies</a:t>
            </a:r>
            <a:endParaRPr lang="en-US" sz="1400" b="0" i="0" dirty="0">
              <a:solidFill>
                <a:srgbClr val="222222"/>
              </a:solidFill>
              <a:effectLst/>
              <a:latin typeface="-apple-system"/>
            </a:endParaRPr>
          </a:p>
          <a:p>
            <a:pPr lvl="2">
              <a:buFont typeface="Arial" panose="020B0604020202020204" pitchFamily="34" charset="0"/>
              <a:buChar char="•"/>
            </a:pPr>
            <a:r>
              <a:rPr lang="en-US" sz="1400" b="0" i="0" u="none" strike="noStrike" dirty="0">
                <a:solidFill>
                  <a:srgbClr val="0060C7"/>
                </a:solidFill>
                <a:effectLst/>
                <a:latin typeface="-apple-system"/>
                <a:hlinkClick r:id="rId3"/>
              </a:rPr>
              <a:t>Tab 9: School- family/guardian compact</a:t>
            </a:r>
            <a:endParaRPr lang="en-US" sz="1400" b="0" i="0" dirty="0">
              <a:solidFill>
                <a:srgbClr val="222222"/>
              </a:solidFill>
              <a:effectLst/>
              <a:latin typeface="-apple-system"/>
            </a:endParaRPr>
          </a:p>
          <a:p>
            <a:pPr lvl="2">
              <a:buFont typeface="Arial" panose="020B0604020202020204" pitchFamily="34" charset="0"/>
              <a:buChar char="•"/>
            </a:pPr>
            <a:r>
              <a:rPr lang="en-US" sz="1400" b="0" i="0" dirty="0">
                <a:solidFill>
                  <a:srgbClr val="222222"/>
                </a:solidFill>
                <a:effectLst/>
                <a:latin typeface="-apple-system"/>
              </a:rPr>
              <a:t>Tab 10: No samples available, see Monitoring Procedures for description.</a:t>
            </a:r>
          </a:p>
          <a:p>
            <a:pPr lvl="2">
              <a:buFont typeface="Arial" panose="020B0604020202020204" pitchFamily="34" charset="0"/>
              <a:buChar char="•"/>
            </a:pPr>
            <a:r>
              <a:rPr lang="en-US" sz="1400" b="0" i="0" u="none" strike="noStrike" dirty="0">
                <a:solidFill>
                  <a:srgbClr val="0060C7"/>
                </a:solidFill>
                <a:effectLst/>
                <a:latin typeface="-apple-system"/>
                <a:hlinkClick r:id="rId4"/>
              </a:rPr>
              <a:t>Tab 11: Report Card Cover Letter and Right-to-Know (English)</a:t>
            </a:r>
            <a:endParaRPr lang="en-US" sz="1400" b="0" i="0" dirty="0">
              <a:solidFill>
                <a:srgbClr val="222222"/>
              </a:solidFill>
              <a:effectLst/>
              <a:latin typeface="-apple-system"/>
            </a:endParaRPr>
          </a:p>
          <a:p>
            <a:pPr lvl="2">
              <a:buFont typeface="Arial" panose="020B0604020202020204" pitchFamily="34" charset="0"/>
              <a:buChar char="•"/>
            </a:pPr>
            <a:r>
              <a:rPr lang="en-US" sz="1400" b="0" i="0" u="none" strike="noStrike" dirty="0">
                <a:solidFill>
                  <a:srgbClr val="0060C7"/>
                </a:solidFill>
                <a:effectLst/>
                <a:latin typeface="-apple-system"/>
                <a:hlinkClick r:id="rId5"/>
              </a:rPr>
              <a:t>Tab 12: Right-To-Know: Teacher Not Meeting State Licensure Requirements</a:t>
            </a:r>
            <a:endParaRPr lang="en-US" sz="1400" b="0" i="0" u="none" strike="noStrike" dirty="0">
              <a:solidFill>
                <a:srgbClr val="0060C7"/>
              </a:solidFill>
              <a:effectLst/>
              <a:latin typeface="-apple-system"/>
            </a:endParaRPr>
          </a:p>
          <a:p>
            <a:pPr marL="914400" lvl="2" indent="0">
              <a:buNone/>
            </a:pPr>
            <a:endParaRPr lang="en-US" sz="2000" dirty="0">
              <a:solidFill>
                <a:schemeClr val="tx2">
                  <a:lumMod val="50000"/>
                </a:schemeClr>
              </a:solidFill>
            </a:endParaRPr>
          </a:p>
          <a:p>
            <a:pPr lvl="1"/>
            <a:r>
              <a:rPr lang="en-US" sz="2600" dirty="0">
                <a:solidFill>
                  <a:schemeClr val="tx2">
                    <a:lumMod val="50000"/>
                  </a:schemeClr>
                </a:solidFill>
                <a:hlinkClick r:id="rId6">
                  <a:extLst>
                    <a:ext uri="{A12FA001-AC4F-418D-AE19-62706E023703}">
                      <ahyp:hlinkClr xmlns:ahyp="http://schemas.microsoft.com/office/drawing/2018/hyperlinkcolor" val="tx"/>
                    </a:ext>
                  </a:extLst>
                </a:hlinkClick>
              </a:rPr>
              <a:t>ESSA Family Engagement QRG</a:t>
            </a:r>
            <a:endParaRPr lang="en-US" sz="2600" dirty="0">
              <a:solidFill>
                <a:schemeClr val="tx2">
                  <a:lumMod val="50000"/>
                </a:schemeClr>
              </a:solidFill>
            </a:endParaRPr>
          </a:p>
          <a:p>
            <a:pPr marL="457200" lvl="1" indent="0">
              <a:buNone/>
            </a:pPr>
            <a:endParaRPr lang="en-US" sz="2600" dirty="0">
              <a:solidFill>
                <a:schemeClr val="tx2">
                  <a:lumMod val="50000"/>
                </a:schemeClr>
              </a:solidFill>
            </a:endParaRPr>
          </a:p>
          <a:p>
            <a:pPr lvl="0"/>
            <a:r>
              <a:rPr lang="en-US" dirty="0">
                <a:solidFill>
                  <a:srgbClr val="203B6A">
                    <a:lumMod val="50000"/>
                  </a:srgbClr>
                </a:solidFill>
              </a:rPr>
              <a:t>DESE Resources on Family Engagement</a:t>
            </a:r>
          </a:p>
          <a:p>
            <a:pPr lvl="1"/>
            <a:r>
              <a:rPr lang="en-US" dirty="0">
                <a:solidFill>
                  <a:schemeClr val="tx2">
                    <a:lumMod val="50000"/>
                  </a:schemeClr>
                </a:solidFill>
                <a:hlinkClick r:id="rId7">
                  <a:extLst>
                    <a:ext uri="{A12FA001-AC4F-418D-AE19-62706E023703}">
                      <ahyp:hlinkClr xmlns:ahyp="http://schemas.microsoft.com/office/drawing/2018/hyperlinkcolor" val="tx"/>
                    </a:ext>
                  </a:extLst>
                </a:hlinkClick>
              </a:rPr>
              <a:t>Office of Student and Family Support</a:t>
            </a:r>
            <a:endParaRPr lang="en-US" dirty="0">
              <a:solidFill>
                <a:schemeClr val="tx2">
                  <a:lumMod val="50000"/>
                </a:schemeClr>
              </a:solidFill>
            </a:endParaRPr>
          </a:p>
          <a:p>
            <a:pPr lvl="1"/>
            <a:r>
              <a:rPr lang="en-US" dirty="0">
                <a:solidFill>
                  <a:schemeClr val="tx2">
                    <a:lumMod val="50000"/>
                  </a:schemeClr>
                </a:solidFill>
                <a:hlinkClick r:id="rId8">
                  <a:extLst>
                    <a:ext uri="{A12FA001-AC4F-418D-AE19-62706E023703}">
                      <ahyp:hlinkClr xmlns:ahyp="http://schemas.microsoft.com/office/drawing/2018/hyperlinkcolor" val="tx"/>
                    </a:ext>
                  </a:extLst>
                </a:hlinkClick>
              </a:rPr>
              <a:t>Prenatal through Young Adulthood Family Engagement Framework for Massachusetts</a:t>
            </a:r>
            <a:r>
              <a:rPr lang="en-US" dirty="0">
                <a:solidFill>
                  <a:schemeClr val="tx2">
                    <a:lumMod val="50000"/>
                  </a:schemeClr>
                </a:solidFill>
              </a:rPr>
              <a:t> (Version 1 released July 2020)</a:t>
            </a:r>
          </a:p>
          <a:p>
            <a:pPr lvl="1"/>
            <a:r>
              <a:rPr lang="en-US" dirty="0">
                <a:solidFill>
                  <a:schemeClr val="tx2">
                    <a:lumMod val="50000"/>
                  </a:schemeClr>
                </a:solidFill>
                <a:hlinkClick r:id="rId9">
                  <a:extLst>
                    <a:ext uri="{A12FA001-AC4F-418D-AE19-62706E023703}">
                      <ahyp:hlinkClr xmlns:ahyp="http://schemas.microsoft.com/office/drawing/2018/hyperlinkcolor" val="tx"/>
                    </a:ext>
                  </a:extLst>
                </a:hlinkClick>
              </a:rPr>
              <a:t>MA Family, School and Community Partnership Fundamentals: A Self-Assessment Tool</a:t>
            </a:r>
            <a:endParaRPr lang="en-US" dirty="0">
              <a:solidFill>
                <a:schemeClr val="tx2">
                  <a:lumMod val="50000"/>
                </a:schemeClr>
              </a:solidFill>
            </a:endParaRPr>
          </a:p>
          <a:p>
            <a:pPr lvl="1"/>
            <a:r>
              <a:rPr lang="en-US" dirty="0">
                <a:solidFill>
                  <a:schemeClr val="tx2">
                    <a:lumMod val="50000"/>
                  </a:schemeClr>
                </a:solidFill>
                <a:hlinkClick r:id="rId10">
                  <a:extLst>
                    <a:ext uri="{A12FA001-AC4F-418D-AE19-62706E023703}">
                      <ahyp:hlinkClr xmlns:ahyp="http://schemas.microsoft.com/office/drawing/2018/hyperlinkcolor" val="tx"/>
                    </a:ext>
                  </a:extLst>
                </a:hlinkClick>
              </a:rPr>
              <a:t>Family Portal </a:t>
            </a:r>
            <a:endParaRPr lang="en-US" dirty="0">
              <a:solidFill>
                <a:schemeClr val="tx2">
                  <a:lumMod val="50000"/>
                </a:schemeClr>
              </a:solidFill>
            </a:endParaRPr>
          </a:p>
          <a:p>
            <a:endParaRPr lang="en-US" dirty="0"/>
          </a:p>
        </p:txBody>
      </p:sp>
      <p:sp>
        <p:nvSpPr>
          <p:cNvPr id="3" name="Title 2">
            <a:extLst>
              <a:ext uri="{FF2B5EF4-FFF2-40B4-BE49-F238E27FC236}">
                <a16:creationId xmlns:a16="http://schemas.microsoft.com/office/drawing/2014/main" id="{7478D703-D2EB-4B60-A036-3E9236F1F2A1}"/>
              </a:ext>
            </a:extLst>
          </p:cNvPr>
          <p:cNvSpPr>
            <a:spLocks noGrp="1"/>
          </p:cNvSpPr>
          <p:nvPr>
            <p:ph type="title"/>
          </p:nvPr>
        </p:nvSpPr>
        <p:spPr/>
        <p:txBody>
          <a:bodyPr/>
          <a:lstStyle/>
          <a:p>
            <a:r>
              <a:rPr lang="en-US" dirty="0"/>
              <a:t>Family &amp; Community Engagement</a:t>
            </a:r>
          </a:p>
        </p:txBody>
      </p:sp>
    </p:spTree>
    <p:extLst>
      <p:ext uri="{BB962C8B-B14F-4D97-AF65-F5344CB8AC3E}">
        <p14:creationId xmlns:p14="http://schemas.microsoft.com/office/powerpoint/2010/main" val="2035599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40A6E3-1D27-425D-932F-C8EA16D9135C}"/>
              </a:ext>
            </a:extLst>
          </p:cNvPr>
          <p:cNvSpPr>
            <a:spLocks noGrp="1"/>
          </p:cNvSpPr>
          <p:nvPr>
            <p:ph idx="1"/>
          </p:nvPr>
        </p:nvSpPr>
        <p:spPr>
          <a:xfrm>
            <a:off x="296517" y="1661020"/>
            <a:ext cx="11598966" cy="4983061"/>
          </a:xfrm>
        </p:spPr>
        <p:txBody>
          <a:bodyPr>
            <a:normAutofit fontScale="55000" lnSpcReduction="20000"/>
          </a:bodyPr>
          <a:lstStyle/>
          <a:p>
            <a:pPr marL="0" indent="0">
              <a:buNone/>
            </a:pPr>
            <a:r>
              <a:rPr lang="en-US" sz="3600" b="1" i="1" dirty="0">
                <a:solidFill>
                  <a:srgbClr val="212529"/>
                </a:solidFill>
                <a:effectLst/>
              </a:rPr>
              <a:t>Family Engagement Networking &amp; Professional Development Series:</a:t>
            </a:r>
            <a:br>
              <a:rPr lang="en-US" sz="3600" dirty="0"/>
            </a:br>
            <a:r>
              <a:rPr lang="en-US" sz="3600" b="0" i="0" dirty="0">
                <a:solidFill>
                  <a:srgbClr val="212529"/>
                </a:solidFill>
                <a:effectLst/>
              </a:rPr>
              <a:t>The Department's (DESE) The Office of Student and Family Support (SFS) is excited to offer a series of networking and professional development opportunities focused on </a:t>
            </a:r>
            <a:r>
              <a:rPr lang="en-US" sz="3600" b="0" i="1" dirty="0">
                <a:solidFill>
                  <a:srgbClr val="212529"/>
                </a:solidFill>
                <a:effectLst/>
              </a:rPr>
              <a:t>Building Authentic and Effective Relationships with all Families</a:t>
            </a:r>
            <a:r>
              <a:rPr lang="en-US" sz="3600" b="0" i="0" dirty="0">
                <a:solidFill>
                  <a:srgbClr val="212529"/>
                </a:solidFill>
                <a:effectLst/>
              </a:rPr>
              <a:t>. The 2023-2024 series will be virtual (unless otherwise noted) and will include webinars, networking sessions, and book discussions, groups. </a:t>
            </a:r>
            <a:r>
              <a:rPr lang="en-US" sz="3600" b="0" i="1" u="none" strike="noStrike" dirty="0">
                <a:solidFill>
                  <a:srgbClr val="0060C7"/>
                </a:solidFill>
                <a:effectLst/>
                <a:hlinkClick r:id="rId2"/>
              </a:rPr>
              <a:t>Family Engagement Calendar 2023-2024</a:t>
            </a:r>
            <a:r>
              <a:rPr lang="en-US" sz="3600" b="0" i="0" u="none" strike="noStrike" dirty="0">
                <a:solidFill>
                  <a:srgbClr val="0060C7"/>
                </a:solidFill>
                <a:effectLst/>
                <a:hlinkClick r:id="rId2"/>
              </a:rPr>
              <a:t> </a:t>
            </a:r>
            <a:endParaRPr lang="en-US" sz="3600" b="0" i="0" dirty="0">
              <a:solidFill>
                <a:srgbClr val="212529"/>
              </a:solidFill>
              <a:effectLst/>
            </a:endParaRPr>
          </a:p>
          <a:p>
            <a:pPr marL="0" indent="0">
              <a:buNone/>
            </a:pPr>
            <a:endParaRPr lang="en-US" sz="3600" b="1" i="1" dirty="0">
              <a:solidFill>
                <a:srgbClr val="222222"/>
              </a:solidFill>
              <a:effectLst/>
            </a:endParaRPr>
          </a:p>
          <a:p>
            <a:pPr marL="0" indent="0">
              <a:buNone/>
            </a:pPr>
            <a:r>
              <a:rPr lang="en-US" sz="3600" b="1" i="1" dirty="0">
                <a:solidFill>
                  <a:srgbClr val="222222"/>
                </a:solidFill>
                <a:effectLst/>
              </a:rPr>
              <a:t>Parent and Community Education and Involvement Advisory Council</a:t>
            </a:r>
            <a:r>
              <a:rPr lang="en-US" sz="3600" b="0" i="0" dirty="0">
                <a:solidFill>
                  <a:srgbClr val="222222"/>
                </a:solidFill>
                <a:effectLst/>
              </a:rPr>
              <a:t> (PCEIAC)</a:t>
            </a:r>
            <a:br>
              <a:rPr lang="en-US" sz="3600" b="0" i="0" dirty="0">
                <a:solidFill>
                  <a:srgbClr val="222222"/>
                </a:solidFill>
                <a:effectLst/>
              </a:rPr>
            </a:br>
            <a:r>
              <a:rPr lang="en-US" sz="3600" b="0" i="0" u="none" strike="noStrike" dirty="0">
                <a:solidFill>
                  <a:srgbClr val="0060C7"/>
                </a:solidFill>
                <a:effectLst/>
                <a:hlinkClick r:id="rId3"/>
              </a:rPr>
              <a:t>The Parent and Community Education and Involvement Advisory Council (PCEIAC)</a:t>
            </a:r>
            <a:r>
              <a:rPr lang="en-US" sz="3600" b="0" i="0" dirty="0">
                <a:solidFill>
                  <a:srgbClr val="222222"/>
                </a:solidFill>
                <a:effectLst/>
              </a:rPr>
              <a:t> focuses on matters pertaining to the development of parent and community engagement in education. Its function is to help inform and advise the Department on policy issues that relate to the enhancement of the educational achievement of Massachusetts students.</a:t>
            </a:r>
          </a:p>
          <a:p>
            <a:pPr marL="0" indent="0" algn="l">
              <a:buNone/>
            </a:pPr>
            <a:endParaRPr lang="en-US" sz="3600" b="1" i="0" dirty="0">
              <a:solidFill>
                <a:srgbClr val="212529"/>
              </a:solidFill>
              <a:effectLst/>
            </a:endParaRPr>
          </a:p>
          <a:p>
            <a:pPr marL="0" indent="0" algn="l">
              <a:buNone/>
            </a:pPr>
            <a:r>
              <a:rPr lang="en-US" sz="3600" b="1" i="0" dirty="0">
                <a:solidFill>
                  <a:srgbClr val="212529"/>
                </a:solidFill>
                <a:effectLst/>
              </a:rPr>
              <a:t>Dates for the Parent and Community Education and Involvement Advisory Council (PCEIA) Meetings:</a:t>
            </a:r>
          </a:p>
          <a:p>
            <a:pPr algn="l">
              <a:buFont typeface="Arial" panose="020B0604020202020204" pitchFamily="34" charset="0"/>
              <a:buChar char="•"/>
            </a:pPr>
            <a:r>
              <a:rPr lang="en-US" sz="3600" b="0" i="0" dirty="0">
                <a:solidFill>
                  <a:srgbClr val="212529"/>
                </a:solidFill>
                <a:effectLst/>
              </a:rPr>
              <a:t>Thursday, January 25, 2024 from 10:00–12:00 pm</a:t>
            </a:r>
          </a:p>
          <a:p>
            <a:pPr algn="l">
              <a:buFont typeface="Arial" panose="020B0604020202020204" pitchFamily="34" charset="0"/>
              <a:buChar char="•"/>
            </a:pPr>
            <a:r>
              <a:rPr lang="en-US" sz="3600" b="0" i="0" dirty="0">
                <a:solidFill>
                  <a:srgbClr val="212529"/>
                </a:solidFill>
                <a:effectLst/>
              </a:rPr>
              <a:t>Thursday, May 23, 2024 from 10:00–12:00pm</a:t>
            </a:r>
          </a:p>
          <a:p>
            <a:pPr marL="0" indent="0">
              <a:buNone/>
            </a:pPr>
            <a:r>
              <a:rPr lang="en-US" sz="3600" b="0" i="1" dirty="0">
                <a:solidFill>
                  <a:srgbClr val="222222"/>
                </a:solidFill>
                <a:effectLst/>
              </a:rPr>
              <a:t>For more information contact </a:t>
            </a:r>
            <a:r>
              <a:rPr lang="en-US" sz="3600" b="0" i="1" u="none" strike="noStrike" dirty="0">
                <a:solidFill>
                  <a:srgbClr val="0060C7"/>
                </a:solidFill>
                <a:effectLst/>
                <a:hlinkClick r:id="rId4"/>
              </a:rPr>
              <a:t>Olga Lopez </a:t>
            </a:r>
            <a:r>
              <a:rPr lang="en-US" sz="3600" b="0" i="1" dirty="0">
                <a:solidFill>
                  <a:srgbClr val="222222"/>
                </a:solidFill>
                <a:effectLst/>
              </a:rPr>
              <a:t>, Family Engagement Specialist.</a:t>
            </a:r>
            <a:endParaRPr lang="en-US" sz="3600" dirty="0">
              <a:solidFill>
                <a:schemeClr val="tx2">
                  <a:lumMod val="50000"/>
                </a:schemeClr>
              </a:solidFill>
            </a:endParaRPr>
          </a:p>
          <a:p>
            <a:endParaRPr lang="en-US" dirty="0"/>
          </a:p>
        </p:txBody>
      </p:sp>
      <p:sp>
        <p:nvSpPr>
          <p:cNvPr id="3" name="Title 2">
            <a:extLst>
              <a:ext uri="{FF2B5EF4-FFF2-40B4-BE49-F238E27FC236}">
                <a16:creationId xmlns:a16="http://schemas.microsoft.com/office/drawing/2014/main" id="{ED2CBE29-9E00-4833-A536-50D8FA64CF53}"/>
              </a:ext>
            </a:extLst>
          </p:cNvPr>
          <p:cNvSpPr>
            <a:spLocks noGrp="1"/>
          </p:cNvSpPr>
          <p:nvPr>
            <p:ph type="title"/>
          </p:nvPr>
        </p:nvSpPr>
        <p:spPr/>
        <p:txBody>
          <a:bodyPr/>
          <a:lstStyle/>
          <a:p>
            <a:r>
              <a:rPr lang="en-US" dirty="0"/>
              <a:t>Family &amp; Community Engagement</a:t>
            </a:r>
          </a:p>
        </p:txBody>
      </p:sp>
    </p:spTree>
    <p:extLst>
      <p:ext uri="{BB962C8B-B14F-4D97-AF65-F5344CB8AC3E}">
        <p14:creationId xmlns:p14="http://schemas.microsoft.com/office/powerpoint/2010/main" val="51498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DD85D0-F308-4652-B20E-64E70FBCA05B}"/>
              </a:ext>
            </a:extLst>
          </p:cNvPr>
          <p:cNvSpPr>
            <a:spLocks noGrp="1"/>
          </p:cNvSpPr>
          <p:nvPr>
            <p:ph idx="1"/>
          </p:nvPr>
        </p:nvSpPr>
        <p:spPr/>
        <p:txBody>
          <a:bodyPr/>
          <a:lstStyle/>
          <a:p>
            <a:r>
              <a:rPr lang="en-US" sz="2800" dirty="0"/>
              <a:t>Equitable state and local resources to both Title I and non-Title I schools</a:t>
            </a:r>
          </a:p>
          <a:p>
            <a:r>
              <a:rPr lang="en-US" sz="2800" dirty="0"/>
              <a:t>Annual requirement to demonstrate comparability</a:t>
            </a:r>
          </a:p>
          <a:p>
            <a:endParaRPr lang="en-US" dirty="0"/>
          </a:p>
        </p:txBody>
      </p:sp>
      <p:sp>
        <p:nvSpPr>
          <p:cNvPr id="3" name="Title 2">
            <a:extLst>
              <a:ext uri="{FF2B5EF4-FFF2-40B4-BE49-F238E27FC236}">
                <a16:creationId xmlns:a16="http://schemas.microsoft.com/office/drawing/2014/main" id="{C7F914CE-DBBA-4B96-8BF5-1F578BAF745F}"/>
              </a:ext>
            </a:extLst>
          </p:cNvPr>
          <p:cNvSpPr>
            <a:spLocks noGrp="1"/>
          </p:cNvSpPr>
          <p:nvPr>
            <p:ph type="title"/>
          </p:nvPr>
        </p:nvSpPr>
        <p:spPr/>
        <p:txBody>
          <a:bodyPr/>
          <a:lstStyle/>
          <a:p>
            <a:r>
              <a:rPr lang="en-US" dirty="0"/>
              <a:t>Comparability</a:t>
            </a:r>
          </a:p>
        </p:txBody>
      </p:sp>
    </p:spTree>
    <p:extLst>
      <p:ext uri="{BB962C8B-B14F-4D97-AF65-F5344CB8AC3E}">
        <p14:creationId xmlns:p14="http://schemas.microsoft.com/office/powerpoint/2010/main" val="242165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92DDEC-5C9F-4C21-A9A5-BC653581F466}"/>
              </a:ext>
            </a:extLst>
          </p:cNvPr>
          <p:cNvSpPr>
            <a:spLocks noGrp="1"/>
          </p:cNvSpPr>
          <p:nvPr>
            <p:ph idx="1"/>
          </p:nvPr>
        </p:nvSpPr>
        <p:spPr/>
        <p:txBody>
          <a:bodyPr/>
          <a:lstStyle/>
          <a:p>
            <a:r>
              <a:rPr lang="en-US" sz="2800" dirty="0"/>
              <a:t>Supplanting is using federal funds to substitute or replace funding by district/state</a:t>
            </a:r>
          </a:p>
          <a:p>
            <a:r>
              <a:rPr lang="en-US" sz="2800" dirty="0"/>
              <a:t>Title I funds must be used to augment the regular education program – i.e., what is provided by the district with state and local funds</a:t>
            </a:r>
          </a:p>
          <a:p>
            <a:endParaRPr lang="en-US" dirty="0"/>
          </a:p>
        </p:txBody>
      </p:sp>
      <p:sp>
        <p:nvSpPr>
          <p:cNvPr id="3" name="Title 2">
            <a:extLst>
              <a:ext uri="{FF2B5EF4-FFF2-40B4-BE49-F238E27FC236}">
                <a16:creationId xmlns:a16="http://schemas.microsoft.com/office/drawing/2014/main" id="{1244FD08-26A4-46D8-9E33-1873146B5B61}"/>
              </a:ext>
            </a:extLst>
          </p:cNvPr>
          <p:cNvSpPr>
            <a:spLocks noGrp="1"/>
          </p:cNvSpPr>
          <p:nvPr>
            <p:ph type="title"/>
          </p:nvPr>
        </p:nvSpPr>
        <p:spPr/>
        <p:txBody>
          <a:bodyPr/>
          <a:lstStyle/>
          <a:p>
            <a:r>
              <a:rPr lang="en-US" dirty="0"/>
              <a:t>Supplement not supplant</a:t>
            </a:r>
          </a:p>
        </p:txBody>
      </p:sp>
    </p:spTree>
    <p:extLst>
      <p:ext uri="{BB962C8B-B14F-4D97-AF65-F5344CB8AC3E}">
        <p14:creationId xmlns:p14="http://schemas.microsoft.com/office/powerpoint/2010/main" val="369383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AFFDB8-AE1C-4C34-895A-D1914D200693}"/>
              </a:ext>
            </a:extLst>
          </p:cNvPr>
          <p:cNvSpPr>
            <a:spLocks noGrp="1"/>
          </p:cNvSpPr>
          <p:nvPr>
            <p:ph idx="1"/>
          </p:nvPr>
        </p:nvSpPr>
        <p:spPr/>
        <p:txBody>
          <a:bodyPr/>
          <a:lstStyle/>
          <a:p>
            <a:r>
              <a:rPr lang="en-US" sz="2800" dirty="0"/>
              <a:t>Semi-annual records for full-time staff</a:t>
            </a:r>
          </a:p>
          <a:p>
            <a:r>
              <a:rPr lang="en-US" sz="2800" dirty="0"/>
              <a:t>Monthly records for split-funded staff</a:t>
            </a:r>
          </a:p>
          <a:p>
            <a:r>
              <a:rPr lang="en-US" sz="2800" dirty="0"/>
              <a:t>Stipends</a:t>
            </a:r>
          </a:p>
          <a:p>
            <a:r>
              <a:rPr lang="en-US" sz="2800" dirty="0"/>
              <a:t>“Substitute” forms</a:t>
            </a:r>
          </a:p>
          <a:p>
            <a:endParaRPr lang="en-US" dirty="0"/>
          </a:p>
        </p:txBody>
      </p:sp>
      <p:sp>
        <p:nvSpPr>
          <p:cNvPr id="3" name="Title 2">
            <a:extLst>
              <a:ext uri="{FF2B5EF4-FFF2-40B4-BE49-F238E27FC236}">
                <a16:creationId xmlns:a16="http://schemas.microsoft.com/office/drawing/2014/main" id="{629CDC92-D104-45EA-A590-F67D22AB0283}"/>
              </a:ext>
            </a:extLst>
          </p:cNvPr>
          <p:cNvSpPr>
            <a:spLocks noGrp="1"/>
          </p:cNvSpPr>
          <p:nvPr>
            <p:ph type="title"/>
          </p:nvPr>
        </p:nvSpPr>
        <p:spPr/>
        <p:txBody>
          <a:bodyPr/>
          <a:lstStyle/>
          <a:p>
            <a:r>
              <a:rPr lang="en-US" dirty="0"/>
              <a:t>Time and effort records</a:t>
            </a:r>
          </a:p>
        </p:txBody>
      </p:sp>
    </p:spTree>
    <p:extLst>
      <p:ext uri="{BB962C8B-B14F-4D97-AF65-F5344CB8AC3E}">
        <p14:creationId xmlns:p14="http://schemas.microsoft.com/office/powerpoint/2010/main" val="1394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53B671-3409-4545-BE35-3867D83B1483}"/>
              </a:ext>
            </a:extLst>
          </p:cNvPr>
          <p:cNvSpPr>
            <a:spLocks noGrp="1"/>
          </p:cNvSpPr>
          <p:nvPr>
            <p:ph idx="1"/>
          </p:nvPr>
        </p:nvSpPr>
        <p:spPr/>
        <p:txBody>
          <a:bodyPr/>
          <a:lstStyle/>
          <a:p>
            <a:r>
              <a:rPr lang="en-US" sz="2800" dirty="0"/>
              <a:t>Grant approval process and payments</a:t>
            </a:r>
          </a:p>
          <a:p>
            <a:r>
              <a:rPr lang="en-US" sz="2800" dirty="0"/>
              <a:t>Amendments and multi-year process</a:t>
            </a:r>
          </a:p>
          <a:p>
            <a:r>
              <a:rPr lang="en-US" sz="2800" dirty="0"/>
              <a:t>Final financial report (FR1) in EdGrants</a:t>
            </a:r>
          </a:p>
          <a:p>
            <a:r>
              <a:rPr lang="en-US" dirty="0"/>
              <a:t>Final expenditures report (FER) in GEM$ </a:t>
            </a:r>
            <a:endParaRPr lang="en-US" sz="2800" dirty="0"/>
          </a:p>
          <a:p>
            <a:endParaRPr lang="en-US" dirty="0"/>
          </a:p>
        </p:txBody>
      </p:sp>
      <p:sp>
        <p:nvSpPr>
          <p:cNvPr id="3" name="Title 2">
            <a:extLst>
              <a:ext uri="{FF2B5EF4-FFF2-40B4-BE49-F238E27FC236}">
                <a16:creationId xmlns:a16="http://schemas.microsoft.com/office/drawing/2014/main" id="{0C4910F9-1BD0-4A15-BF91-3D65A65CC232}"/>
              </a:ext>
            </a:extLst>
          </p:cNvPr>
          <p:cNvSpPr>
            <a:spLocks noGrp="1"/>
          </p:cNvSpPr>
          <p:nvPr>
            <p:ph type="title"/>
          </p:nvPr>
        </p:nvSpPr>
        <p:spPr/>
        <p:txBody>
          <a:bodyPr/>
          <a:lstStyle/>
          <a:p>
            <a:r>
              <a:rPr lang="en-US" dirty="0"/>
              <a:t>Grant procedures</a:t>
            </a:r>
          </a:p>
        </p:txBody>
      </p:sp>
    </p:spTree>
    <p:extLst>
      <p:ext uri="{BB962C8B-B14F-4D97-AF65-F5344CB8AC3E}">
        <p14:creationId xmlns:p14="http://schemas.microsoft.com/office/powerpoint/2010/main" val="408159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D9F48D-99B4-404D-8916-5C34B2FC18C4}"/>
              </a:ext>
            </a:extLst>
          </p:cNvPr>
          <p:cNvSpPr>
            <a:spLocks noGrp="1"/>
          </p:cNvSpPr>
          <p:nvPr>
            <p:ph idx="1"/>
          </p:nvPr>
        </p:nvSpPr>
        <p:spPr>
          <a:xfrm>
            <a:off x="838200" y="1838740"/>
            <a:ext cx="10515600" cy="4300804"/>
          </a:xfrm>
        </p:spPr>
        <p:txBody>
          <a:bodyPr>
            <a:normAutofit lnSpcReduction="10000"/>
          </a:bodyPr>
          <a:lstStyle/>
          <a:p>
            <a:r>
              <a:rPr lang="en-US" sz="3600" dirty="0"/>
              <a:t>Eligibility</a:t>
            </a:r>
          </a:p>
          <a:p>
            <a:pPr lvl="1"/>
            <a:r>
              <a:rPr lang="en-US" sz="3200" dirty="0"/>
              <a:t>Students who would’ve attended a Title I-served school</a:t>
            </a:r>
          </a:p>
          <a:p>
            <a:r>
              <a:rPr lang="en-US" sz="3600" dirty="0"/>
              <a:t>Outreach</a:t>
            </a:r>
          </a:p>
          <a:p>
            <a:pPr lvl="1"/>
            <a:r>
              <a:rPr lang="en-US" sz="3200" dirty="0"/>
              <a:t>Offer consultation about participation</a:t>
            </a:r>
          </a:p>
          <a:p>
            <a:pPr lvl="1"/>
            <a:r>
              <a:rPr lang="en-US" sz="3200" dirty="0"/>
              <a:t>Maintain record of outreach and consultation (where applicable)</a:t>
            </a:r>
          </a:p>
          <a:p>
            <a:r>
              <a:rPr lang="en-US" sz="3600" dirty="0"/>
              <a:t>Services</a:t>
            </a:r>
          </a:p>
          <a:p>
            <a:pPr lvl="1"/>
            <a:r>
              <a:rPr lang="en-US" sz="3200" dirty="0"/>
              <a:t>Implement Title I services, oversight, and evaluation</a:t>
            </a:r>
          </a:p>
          <a:p>
            <a:endParaRPr lang="en-US" dirty="0"/>
          </a:p>
        </p:txBody>
      </p:sp>
      <p:sp>
        <p:nvSpPr>
          <p:cNvPr id="3" name="Title 2">
            <a:extLst>
              <a:ext uri="{FF2B5EF4-FFF2-40B4-BE49-F238E27FC236}">
                <a16:creationId xmlns:a16="http://schemas.microsoft.com/office/drawing/2014/main" id="{B33FDEF5-0FBD-44AB-A3FE-F5F94D72137B}"/>
              </a:ext>
            </a:extLst>
          </p:cNvPr>
          <p:cNvSpPr>
            <a:spLocks noGrp="1"/>
          </p:cNvSpPr>
          <p:nvPr>
            <p:ph type="title"/>
          </p:nvPr>
        </p:nvSpPr>
        <p:spPr/>
        <p:txBody>
          <a:bodyPr/>
          <a:lstStyle/>
          <a:p>
            <a:r>
              <a:rPr lang="en-US" dirty="0"/>
              <a:t>Private school participation</a:t>
            </a:r>
          </a:p>
        </p:txBody>
      </p:sp>
    </p:spTree>
    <p:extLst>
      <p:ext uri="{BB962C8B-B14F-4D97-AF65-F5344CB8AC3E}">
        <p14:creationId xmlns:p14="http://schemas.microsoft.com/office/powerpoint/2010/main" val="38156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BF088-61CD-4639-9DC0-8FEE87356252}"/>
              </a:ext>
            </a:extLst>
          </p:cNvPr>
          <p:cNvSpPr>
            <a:spLocks noGrp="1"/>
          </p:cNvSpPr>
          <p:nvPr>
            <p:ph type="title"/>
          </p:nvPr>
        </p:nvSpPr>
        <p:spPr/>
        <p:txBody>
          <a:bodyPr>
            <a:normAutofit fontScale="90000"/>
          </a:bodyPr>
          <a:lstStyle/>
          <a:p>
            <a:r>
              <a:rPr lang="en-US" dirty="0"/>
              <a:t>Welcome to the Title I New Directors Overview!</a:t>
            </a:r>
          </a:p>
        </p:txBody>
      </p:sp>
      <p:sp>
        <p:nvSpPr>
          <p:cNvPr id="4" name="Content Placeholder 2">
            <a:extLst>
              <a:ext uri="{FF2B5EF4-FFF2-40B4-BE49-F238E27FC236}">
                <a16:creationId xmlns:a16="http://schemas.microsoft.com/office/drawing/2014/main" id="{4E96F94D-6421-4E1D-B3F8-4079AA9FF1EB}"/>
              </a:ext>
            </a:extLst>
          </p:cNvPr>
          <p:cNvSpPr>
            <a:spLocks noGrp="1"/>
          </p:cNvSpPr>
          <p:nvPr>
            <p:ph idx="1"/>
          </p:nvPr>
        </p:nvSpPr>
        <p:spPr>
          <a:xfrm>
            <a:off x="410514" y="1808254"/>
            <a:ext cx="11370972" cy="5049746"/>
          </a:xfrm>
        </p:spPr>
        <p:txBody>
          <a:bodyPr/>
          <a:lstStyle/>
          <a:p>
            <a:r>
              <a:rPr lang="en-US" dirty="0"/>
              <a:t>Housekeeping items before we begin:</a:t>
            </a:r>
          </a:p>
          <a:p>
            <a:pPr lvl="1"/>
            <a:r>
              <a:rPr lang="en-US" dirty="0"/>
              <a:t> </a:t>
            </a:r>
            <a:r>
              <a:rPr lang="en-US" sz="2600" dirty="0"/>
              <a:t>The slides, topical guide, and Title I Director Handbook are posted on the conference page at: </a:t>
            </a:r>
            <a:r>
              <a:rPr lang="en-US" sz="1600" dirty="0">
                <a:hlinkClick r:id="rId2"/>
              </a:rPr>
              <a:t>https://www.doe.mass.edu/federalgrants/resources/conference/</a:t>
            </a:r>
            <a:endParaRPr lang="en-US" sz="2600" dirty="0"/>
          </a:p>
          <a:p>
            <a:pPr lvl="1"/>
            <a:r>
              <a:rPr lang="en-US" sz="2600" dirty="0"/>
              <a:t> Follow along in your topical guide during this webinar.</a:t>
            </a:r>
            <a:endParaRPr lang="en-US" dirty="0"/>
          </a:p>
          <a:p>
            <a:pPr lvl="1"/>
            <a:r>
              <a:rPr lang="en-US" dirty="0"/>
              <a:t> </a:t>
            </a:r>
            <a:r>
              <a:rPr lang="en-US" sz="2600" dirty="0"/>
              <a:t>To preserve bandwidth, your video and microphone are turned off.</a:t>
            </a:r>
          </a:p>
          <a:p>
            <a:pPr lvl="1"/>
            <a:r>
              <a:rPr lang="en-US" sz="2600" dirty="0"/>
              <a:t> Use the Q and A feature at the bottom of the screen to ask questions (not Chat).</a:t>
            </a:r>
          </a:p>
          <a:p>
            <a:pPr lvl="1"/>
            <a:r>
              <a:rPr lang="en-US" sz="2600" dirty="0"/>
              <a:t>This session is being recorded and will be made available upon request.</a:t>
            </a:r>
          </a:p>
        </p:txBody>
      </p:sp>
    </p:spTree>
    <p:extLst>
      <p:ext uri="{BB962C8B-B14F-4D97-AF65-F5344CB8AC3E}">
        <p14:creationId xmlns:p14="http://schemas.microsoft.com/office/powerpoint/2010/main" val="212562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08E46-3FB3-4B20-A99D-D9F98FE4F89F}"/>
              </a:ext>
            </a:extLst>
          </p:cNvPr>
          <p:cNvSpPr>
            <a:spLocks noGrp="1"/>
          </p:cNvSpPr>
          <p:nvPr>
            <p:ph idx="1"/>
          </p:nvPr>
        </p:nvSpPr>
        <p:spPr/>
        <p:txBody>
          <a:bodyPr/>
          <a:lstStyle/>
          <a:p>
            <a:r>
              <a:rPr lang="en-US" sz="2800" dirty="0"/>
              <a:t>Statewide directory of federal grant directors (directory administration)</a:t>
            </a:r>
          </a:p>
          <a:p>
            <a:r>
              <a:rPr lang="en-US" sz="2800" dirty="0"/>
              <a:t>Regional networking sessions</a:t>
            </a:r>
          </a:p>
          <a:p>
            <a:r>
              <a:rPr lang="en-US" sz="2800" dirty="0"/>
              <a:t>Federal Grants Newsletter (monthly)</a:t>
            </a:r>
          </a:p>
          <a:p>
            <a:pPr lvl="1"/>
            <a:r>
              <a:rPr lang="en-US" dirty="0"/>
              <a:t>Sign up at: </a:t>
            </a:r>
            <a:r>
              <a:rPr lang="en-US" dirty="0">
                <a:hlinkClick r:id="rId2"/>
              </a:rPr>
              <a:t>http://eepurl.com/h2Y-Fb</a:t>
            </a:r>
            <a:endParaRPr lang="en-US" dirty="0"/>
          </a:p>
          <a:p>
            <a:r>
              <a:rPr lang="en-US" sz="2800" dirty="0"/>
              <a:t>CACE</a:t>
            </a:r>
          </a:p>
          <a:p>
            <a:r>
              <a:rPr lang="en-US" sz="2800" dirty="0" err="1"/>
              <a:t>CCNetwork</a:t>
            </a:r>
            <a:r>
              <a:rPr lang="en-US" sz="2800" dirty="0"/>
              <a:t> – Region 1</a:t>
            </a:r>
          </a:p>
          <a:p>
            <a:endParaRPr lang="en-US" dirty="0"/>
          </a:p>
        </p:txBody>
      </p:sp>
      <p:sp>
        <p:nvSpPr>
          <p:cNvPr id="3" name="Title 2">
            <a:extLst>
              <a:ext uri="{FF2B5EF4-FFF2-40B4-BE49-F238E27FC236}">
                <a16:creationId xmlns:a16="http://schemas.microsoft.com/office/drawing/2014/main" id="{C20CD7E6-4C34-4D41-BE44-3AD05B665571}"/>
              </a:ext>
            </a:extLst>
          </p:cNvPr>
          <p:cNvSpPr>
            <a:spLocks noGrp="1"/>
          </p:cNvSpPr>
          <p:nvPr>
            <p:ph type="title"/>
          </p:nvPr>
        </p:nvSpPr>
        <p:spPr/>
        <p:txBody>
          <a:bodyPr/>
          <a:lstStyle/>
          <a:p>
            <a:r>
              <a:rPr lang="en-US" dirty="0"/>
              <a:t>Networking resources</a:t>
            </a:r>
          </a:p>
        </p:txBody>
      </p:sp>
    </p:spTree>
    <p:extLst>
      <p:ext uri="{BB962C8B-B14F-4D97-AF65-F5344CB8AC3E}">
        <p14:creationId xmlns:p14="http://schemas.microsoft.com/office/powerpoint/2010/main" val="326876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33042-8D72-4980-909C-969C8662A344}"/>
              </a:ext>
            </a:extLst>
          </p:cNvPr>
          <p:cNvSpPr>
            <a:spLocks noGrp="1"/>
          </p:cNvSpPr>
          <p:nvPr>
            <p:ph idx="1"/>
          </p:nvPr>
        </p:nvSpPr>
        <p:spPr/>
        <p:txBody>
          <a:bodyPr>
            <a:normAutofit lnSpcReduction="10000"/>
          </a:bodyPr>
          <a:lstStyle/>
          <a:p>
            <a:pPr>
              <a:buNone/>
            </a:pPr>
            <a:r>
              <a:rPr lang="en-US" dirty="0"/>
              <a:t>Your liaison (email or phone): </a:t>
            </a:r>
            <a:r>
              <a:rPr lang="en-US" dirty="0">
                <a:hlinkClick r:id="rId2"/>
              </a:rPr>
              <a:t>http://www.doe.mass.edu/federalgrants/liaisons.xlsx</a:t>
            </a:r>
            <a:r>
              <a:rPr lang="en-US" dirty="0"/>
              <a:t> </a:t>
            </a:r>
          </a:p>
          <a:p>
            <a:pPr>
              <a:buNone/>
            </a:pPr>
            <a:endParaRPr lang="en-US" dirty="0"/>
          </a:p>
          <a:p>
            <a:pPr>
              <a:buNone/>
            </a:pPr>
            <a:r>
              <a:rPr lang="en-US" dirty="0"/>
              <a:t>Phone: 781-338-6230 (Federal Grants general line/Please always use your liaison as your first resource)</a:t>
            </a:r>
          </a:p>
          <a:p>
            <a:pPr>
              <a:buNone/>
            </a:pPr>
            <a:endParaRPr lang="en-US" dirty="0"/>
          </a:p>
          <a:p>
            <a:pPr>
              <a:buNone/>
            </a:pPr>
            <a:r>
              <a:rPr lang="en-US" dirty="0"/>
              <a:t>Email: </a:t>
            </a:r>
            <a:r>
              <a:rPr lang="en-US" dirty="0">
                <a:hlinkClick r:id="rId3"/>
              </a:rPr>
              <a:t>federalgrantprograms@mass.gov</a:t>
            </a:r>
            <a:r>
              <a:rPr lang="en-US" dirty="0"/>
              <a:t>  </a:t>
            </a:r>
          </a:p>
          <a:p>
            <a:pPr>
              <a:buNone/>
            </a:pPr>
            <a:endParaRPr lang="en-US" dirty="0"/>
          </a:p>
          <a:p>
            <a:pPr>
              <a:buNone/>
            </a:pPr>
            <a:r>
              <a:rPr lang="en-US" dirty="0"/>
              <a:t>Website: </a:t>
            </a:r>
            <a:r>
              <a:rPr lang="en-US" dirty="0">
                <a:hlinkClick r:id="rId4"/>
              </a:rPr>
              <a:t>www.doe.mass.edu/federalgrants</a:t>
            </a:r>
            <a:r>
              <a:rPr lang="en-US" dirty="0"/>
              <a:t>  </a:t>
            </a:r>
          </a:p>
          <a:p>
            <a:endParaRPr lang="en-US" dirty="0"/>
          </a:p>
        </p:txBody>
      </p:sp>
      <p:sp>
        <p:nvSpPr>
          <p:cNvPr id="3" name="Title 2">
            <a:extLst>
              <a:ext uri="{FF2B5EF4-FFF2-40B4-BE49-F238E27FC236}">
                <a16:creationId xmlns:a16="http://schemas.microsoft.com/office/drawing/2014/main" id="{C7B7464F-61CC-4A48-9B0E-5F7AE58F489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00788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D4DA27-A148-44EA-93B5-D069A20E7540}"/>
              </a:ext>
            </a:extLst>
          </p:cNvPr>
          <p:cNvSpPr>
            <a:spLocks noGrp="1"/>
          </p:cNvSpPr>
          <p:nvPr>
            <p:ph idx="1"/>
          </p:nvPr>
        </p:nvSpPr>
        <p:spPr/>
        <p:txBody>
          <a:bodyPr/>
          <a:lstStyle/>
          <a:p>
            <a:pPr marL="533400" indent="-533400">
              <a:spcBef>
                <a:spcPct val="60000"/>
              </a:spcBef>
              <a:buNone/>
            </a:pPr>
            <a:r>
              <a:rPr lang="en-US" dirty="0"/>
              <a:t>Intended Outcomes for Today:</a:t>
            </a:r>
            <a:br>
              <a:rPr lang="en-US" dirty="0"/>
            </a:br>
            <a:endParaRPr lang="en-US" dirty="0"/>
          </a:p>
          <a:p>
            <a:pPr marL="533400" indent="-533400">
              <a:spcBef>
                <a:spcPct val="60000"/>
              </a:spcBef>
              <a:buFontTx/>
              <a:buAutoNum type="arabicPeriod"/>
            </a:pPr>
            <a:r>
              <a:rPr lang="en-US" dirty="0"/>
              <a:t>Familiarity with key components of Title I, Part A</a:t>
            </a:r>
          </a:p>
          <a:p>
            <a:pPr marL="533400" indent="-533400">
              <a:spcBef>
                <a:spcPct val="60000"/>
              </a:spcBef>
              <a:buFontTx/>
              <a:buAutoNum type="arabicPeriod"/>
            </a:pPr>
            <a:r>
              <a:rPr lang="en-US" dirty="0"/>
              <a:t>How to access program resources &amp; DESE program staff</a:t>
            </a:r>
          </a:p>
          <a:p>
            <a:pPr marL="533400" indent="-533400">
              <a:spcBef>
                <a:spcPct val="60000"/>
              </a:spcBef>
              <a:buFontTx/>
              <a:buAutoNum type="arabicPeriod"/>
            </a:pPr>
            <a:r>
              <a:rPr lang="en-US" dirty="0"/>
              <a:t>Answers to your questions!</a:t>
            </a:r>
            <a:br>
              <a:rPr lang="en-US" dirty="0"/>
            </a:br>
            <a:endParaRPr lang="en-US" dirty="0"/>
          </a:p>
          <a:p>
            <a:endParaRPr lang="en-US" dirty="0"/>
          </a:p>
        </p:txBody>
      </p:sp>
      <p:sp>
        <p:nvSpPr>
          <p:cNvPr id="3" name="Title 2">
            <a:extLst>
              <a:ext uri="{FF2B5EF4-FFF2-40B4-BE49-F238E27FC236}">
                <a16:creationId xmlns:a16="http://schemas.microsoft.com/office/drawing/2014/main" id="{1904FF87-DC18-42E0-9506-55DB3EC3616E}"/>
              </a:ext>
            </a:extLst>
          </p:cNvPr>
          <p:cNvSpPr>
            <a:spLocks noGrp="1"/>
          </p:cNvSpPr>
          <p:nvPr>
            <p:ph type="title"/>
          </p:nvPr>
        </p:nvSpPr>
        <p:spPr/>
        <p:txBody>
          <a:bodyPr/>
          <a:lstStyle/>
          <a:p>
            <a:r>
              <a:rPr lang="en-US" dirty="0"/>
              <a:t>Our time together</a:t>
            </a:r>
          </a:p>
        </p:txBody>
      </p:sp>
    </p:spTree>
    <p:extLst>
      <p:ext uri="{BB962C8B-B14F-4D97-AF65-F5344CB8AC3E}">
        <p14:creationId xmlns:p14="http://schemas.microsoft.com/office/powerpoint/2010/main" val="307355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50447C-679B-408C-B6CF-EFCDBEC3B5C6}"/>
              </a:ext>
            </a:extLst>
          </p:cNvPr>
          <p:cNvSpPr>
            <a:spLocks noGrp="1"/>
          </p:cNvSpPr>
          <p:nvPr>
            <p:ph idx="1"/>
          </p:nvPr>
        </p:nvSpPr>
        <p:spPr/>
        <p:txBody>
          <a:bodyPr/>
          <a:lstStyle/>
          <a:p>
            <a:r>
              <a:rPr lang="en-US" dirty="0"/>
              <a:t>Title I programs - types, evaluation and monitoring</a:t>
            </a:r>
          </a:p>
          <a:p>
            <a:r>
              <a:rPr lang="en-US" dirty="0"/>
              <a:t>Family and community engagement- requirements and resources</a:t>
            </a:r>
          </a:p>
          <a:p>
            <a:r>
              <a:rPr lang="en-US" dirty="0"/>
              <a:t>Fiscal procedures and grant maintenance</a:t>
            </a:r>
          </a:p>
          <a:p>
            <a:r>
              <a:rPr lang="en-US" dirty="0"/>
              <a:t>Private schools and equitable participation</a:t>
            </a:r>
          </a:p>
          <a:p>
            <a:r>
              <a:rPr lang="en-US" dirty="0"/>
              <a:t>Networking and website resources</a:t>
            </a:r>
          </a:p>
          <a:p>
            <a:endParaRPr lang="en-US" dirty="0"/>
          </a:p>
        </p:txBody>
      </p:sp>
      <p:sp>
        <p:nvSpPr>
          <p:cNvPr id="3" name="Title 2">
            <a:extLst>
              <a:ext uri="{FF2B5EF4-FFF2-40B4-BE49-F238E27FC236}">
                <a16:creationId xmlns:a16="http://schemas.microsoft.com/office/drawing/2014/main" id="{B8BBA57E-664E-4BE5-BE37-9EE84336C93C}"/>
              </a:ext>
            </a:extLst>
          </p:cNvPr>
          <p:cNvSpPr>
            <a:spLocks noGrp="1"/>
          </p:cNvSpPr>
          <p:nvPr>
            <p:ph type="title"/>
          </p:nvPr>
        </p:nvSpPr>
        <p:spPr/>
        <p:txBody>
          <a:bodyPr/>
          <a:lstStyle/>
          <a:p>
            <a:r>
              <a:rPr lang="en-US" dirty="0"/>
              <a:t>Topics to be covered: follow in Topical Guide</a:t>
            </a:r>
          </a:p>
        </p:txBody>
      </p:sp>
    </p:spTree>
    <p:extLst>
      <p:ext uri="{BB962C8B-B14F-4D97-AF65-F5344CB8AC3E}">
        <p14:creationId xmlns:p14="http://schemas.microsoft.com/office/powerpoint/2010/main" val="137054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731779-1216-40AD-A8C0-4E3F39B8424A}"/>
              </a:ext>
            </a:extLst>
          </p:cNvPr>
          <p:cNvSpPr>
            <a:spLocks noGrp="1"/>
          </p:cNvSpPr>
          <p:nvPr>
            <p:ph idx="1"/>
          </p:nvPr>
        </p:nvSpPr>
        <p:spPr/>
        <p:txBody>
          <a:bodyPr/>
          <a:lstStyle/>
          <a:p>
            <a:r>
              <a:rPr lang="en-US" dirty="0"/>
              <a:t>Title I, Part A of the Elementary and Secondary Education Act (ESEA)</a:t>
            </a:r>
          </a:p>
          <a:p>
            <a:r>
              <a:rPr lang="en-US" dirty="0"/>
              <a:t>Largest and one of oldest federally funded education programs</a:t>
            </a:r>
          </a:p>
          <a:p>
            <a:r>
              <a:rPr lang="en-US" dirty="0"/>
              <a:t>Additional funds to local school districts to assist low achieving students in higher poverty schools</a:t>
            </a:r>
          </a:p>
          <a:p>
            <a:r>
              <a:rPr lang="en-US" dirty="0"/>
              <a:t>Supplemental to resources normally provided by school district</a:t>
            </a:r>
          </a:p>
          <a:p>
            <a:endParaRPr lang="en-US" dirty="0"/>
          </a:p>
        </p:txBody>
      </p:sp>
      <p:sp>
        <p:nvSpPr>
          <p:cNvPr id="3" name="Title 2">
            <a:extLst>
              <a:ext uri="{FF2B5EF4-FFF2-40B4-BE49-F238E27FC236}">
                <a16:creationId xmlns:a16="http://schemas.microsoft.com/office/drawing/2014/main" id="{D55D132D-65BB-46EB-A916-D819CA218969}"/>
              </a:ext>
            </a:extLst>
          </p:cNvPr>
          <p:cNvSpPr>
            <a:spLocks noGrp="1"/>
          </p:cNvSpPr>
          <p:nvPr>
            <p:ph type="title"/>
          </p:nvPr>
        </p:nvSpPr>
        <p:spPr/>
        <p:txBody>
          <a:bodyPr/>
          <a:lstStyle/>
          <a:p>
            <a:r>
              <a:rPr lang="en-US" dirty="0"/>
              <a:t>Title I , Part A	</a:t>
            </a:r>
          </a:p>
        </p:txBody>
      </p:sp>
    </p:spTree>
    <p:extLst>
      <p:ext uri="{BB962C8B-B14F-4D97-AF65-F5344CB8AC3E}">
        <p14:creationId xmlns:p14="http://schemas.microsoft.com/office/powerpoint/2010/main" val="114210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E8AF03-F06A-4A6F-B68E-B7B23644B01F}"/>
              </a:ext>
            </a:extLst>
          </p:cNvPr>
          <p:cNvSpPr>
            <a:spLocks noGrp="1"/>
          </p:cNvSpPr>
          <p:nvPr>
            <p:ph idx="1"/>
          </p:nvPr>
        </p:nvSpPr>
        <p:spPr/>
        <p:txBody>
          <a:bodyPr>
            <a:normAutofit fontScale="85000" lnSpcReduction="10000"/>
          </a:bodyPr>
          <a:lstStyle/>
          <a:p>
            <a:pPr algn="l"/>
            <a:r>
              <a:rPr lang="en-US" sz="2800" b="1" i="0" dirty="0">
                <a:solidFill>
                  <a:srgbClr val="000000"/>
                </a:solidFill>
                <a:effectLst/>
              </a:rPr>
              <a:t>Strengthen the core program </a:t>
            </a:r>
            <a:r>
              <a:rPr lang="en-US" sz="2800" b="0" i="0" dirty="0">
                <a:solidFill>
                  <a:srgbClr val="000000"/>
                </a:solidFill>
                <a:effectLst/>
              </a:rPr>
              <a:t>in schools and provide academic and/or academically-related </a:t>
            </a:r>
            <a:r>
              <a:rPr lang="en-US" sz="2800" b="1" i="0" dirty="0">
                <a:solidFill>
                  <a:srgbClr val="000000"/>
                </a:solidFill>
                <a:effectLst/>
              </a:rPr>
              <a:t>support services to low-achieving students </a:t>
            </a:r>
            <a:r>
              <a:rPr lang="en-US" sz="2800" b="0" i="0" dirty="0">
                <a:solidFill>
                  <a:srgbClr val="000000"/>
                </a:solidFill>
                <a:effectLst/>
              </a:rPr>
              <a:t>at the preschool, elementary, middle, and high school levels;</a:t>
            </a:r>
          </a:p>
          <a:p>
            <a:pPr algn="l"/>
            <a:r>
              <a:rPr lang="en-US" sz="2800" b="0" i="0" dirty="0">
                <a:solidFill>
                  <a:srgbClr val="000000"/>
                </a:solidFill>
                <a:effectLst/>
              </a:rPr>
              <a:t>Provide </a:t>
            </a:r>
            <a:r>
              <a:rPr lang="en-US" sz="2800" b="1" i="0" dirty="0">
                <a:solidFill>
                  <a:srgbClr val="000000"/>
                </a:solidFill>
                <a:effectLst/>
              </a:rPr>
              <a:t>evidence-based programs </a:t>
            </a:r>
            <a:r>
              <a:rPr lang="en-US" sz="2800" b="0" i="0" dirty="0">
                <a:solidFill>
                  <a:srgbClr val="000000"/>
                </a:solidFill>
                <a:effectLst/>
              </a:rPr>
              <a:t>that enable participating students to achieve the learning standards of the state curriculum frameworks;</a:t>
            </a:r>
          </a:p>
          <a:p>
            <a:pPr algn="l"/>
            <a:r>
              <a:rPr lang="en-US" sz="2800" b="1" i="0" dirty="0">
                <a:solidFill>
                  <a:srgbClr val="000000"/>
                </a:solidFill>
                <a:effectLst/>
              </a:rPr>
              <a:t>Elevate the quality of instruction </a:t>
            </a:r>
            <a:r>
              <a:rPr lang="en-US" sz="2800" b="0" i="0" dirty="0">
                <a:solidFill>
                  <a:srgbClr val="000000"/>
                </a:solidFill>
                <a:effectLst/>
              </a:rPr>
              <a:t>by providing eligible staff with substantial opportunities for professional development;</a:t>
            </a:r>
            <a:endParaRPr lang="en-US" b="0" i="0" dirty="0">
              <a:solidFill>
                <a:srgbClr val="000000"/>
              </a:solidFill>
              <a:effectLst/>
            </a:endParaRPr>
          </a:p>
          <a:p>
            <a:pPr algn="l"/>
            <a:r>
              <a:rPr lang="en-US" sz="2800" b="1" i="0" dirty="0">
                <a:solidFill>
                  <a:srgbClr val="000000"/>
                </a:solidFill>
                <a:effectLst/>
              </a:rPr>
              <a:t>Involve parents/guardians </a:t>
            </a:r>
            <a:r>
              <a:rPr lang="en-US" sz="2800" b="0" i="0" dirty="0">
                <a:solidFill>
                  <a:srgbClr val="000000"/>
                </a:solidFill>
                <a:effectLst/>
              </a:rPr>
              <a:t>of participating public and private school children as active partners in their children's education at school through open, meaningful communication, training, and, as appropriate, inclusion in decision-making processes.</a:t>
            </a:r>
          </a:p>
          <a:p>
            <a:endParaRPr lang="en-US" dirty="0"/>
          </a:p>
        </p:txBody>
      </p:sp>
      <p:sp>
        <p:nvSpPr>
          <p:cNvPr id="3" name="Title 2">
            <a:extLst>
              <a:ext uri="{FF2B5EF4-FFF2-40B4-BE49-F238E27FC236}">
                <a16:creationId xmlns:a16="http://schemas.microsoft.com/office/drawing/2014/main" id="{10BB300E-6623-415C-943C-E51CD320B7DA}"/>
              </a:ext>
            </a:extLst>
          </p:cNvPr>
          <p:cNvSpPr>
            <a:spLocks noGrp="1"/>
          </p:cNvSpPr>
          <p:nvPr>
            <p:ph type="title"/>
          </p:nvPr>
        </p:nvSpPr>
        <p:spPr/>
        <p:txBody>
          <a:bodyPr/>
          <a:lstStyle/>
          <a:p>
            <a:r>
              <a:rPr lang="en-US" dirty="0"/>
              <a:t>Title I , Part A - Priorities</a:t>
            </a:r>
          </a:p>
        </p:txBody>
      </p:sp>
    </p:spTree>
    <p:extLst>
      <p:ext uri="{BB962C8B-B14F-4D97-AF65-F5344CB8AC3E}">
        <p14:creationId xmlns:p14="http://schemas.microsoft.com/office/powerpoint/2010/main" val="328416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299F5A-D7F1-45B8-A58D-D580D80ED689}"/>
              </a:ext>
            </a:extLst>
          </p:cNvPr>
          <p:cNvSpPr>
            <a:spLocks noGrp="1"/>
          </p:cNvSpPr>
          <p:nvPr>
            <p:ph idx="1"/>
          </p:nvPr>
        </p:nvSpPr>
        <p:spPr>
          <a:xfrm>
            <a:off x="838200" y="1789044"/>
            <a:ext cx="10515600" cy="4350500"/>
          </a:xfrm>
        </p:spPr>
        <p:txBody>
          <a:bodyPr>
            <a:normAutofit lnSpcReduction="10000"/>
          </a:bodyPr>
          <a:lstStyle/>
          <a:p>
            <a:pPr marL="0" indent="0">
              <a:buNone/>
            </a:pPr>
            <a:r>
              <a:rPr lang="en-US" sz="3600" dirty="0"/>
              <a:t>Supplemental services for students most academically at risk</a:t>
            </a:r>
          </a:p>
          <a:p>
            <a:r>
              <a:rPr lang="en-US" sz="2800" dirty="0"/>
              <a:t>Based on selection criteria</a:t>
            </a:r>
          </a:p>
          <a:p>
            <a:pPr lvl="1"/>
            <a:r>
              <a:rPr lang="en-US" dirty="0"/>
              <a:t>Multiple assessments</a:t>
            </a:r>
          </a:p>
          <a:p>
            <a:pPr lvl="1"/>
            <a:r>
              <a:rPr lang="en-US" dirty="0"/>
              <a:t>Educationally-related</a:t>
            </a:r>
          </a:p>
          <a:p>
            <a:pPr lvl="1"/>
            <a:r>
              <a:rPr lang="en-US" dirty="0"/>
              <a:t>Objective</a:t>
            </a:r>
          </a:p>
          <a:p>
            <a:pPr lvl="1"/>
            <a:r>
              <a:rPr lang="en-US" dirty="0"/>
              <a:t>Universally applied</a:t>
            </a:r>
          </a:p>
          <a:p>
            <a:pPr lvl="1"/>
            <a:endParaRPr lang="en-US" dirty="0"/>
          </a:p>
          <a:p>
            <a:r>
              <a:rPr lang="en-US" sz="2800" dirty="0"/>
              <a:t>Basis for consideration and selection is the same for all students, regardless of status</a:t>
            </a:r>
          </a:p>
          <a:p>
            <a:endParaRPr lang="en-US" dirty="0"/>
          </a:p>
        </p:txBody>
      </p:sp>
      <p:sp>
        <p:nvSpPr>
          <p:cNvPr id="3" name="Title 2">
            <a:extLst>
              <a:ext uri="{FF2B5EF4-FFF2-40B4-BE49-F238E27FC236}">
                <a16:creationId xmlns:a16="http://schemas.microsoft.com/office/drawing/2014/main" id="{9FA96931-36D3-4D76-A3FC-61788DA8FCC3}"/>
              </a:ext>
            </a:extLst>
          </p:cNvPr>
          <p:cNvSpPr>
            <a:spLocks noGrp="1"/>
          </p:cNvSpPr>
          <p:nvPr>
            <p:ph type="title"/>
          </p:nvPr>
        </p:nvSpPr>
        <p:spPr/>
        <p:txBody>
          <a:bodyPr/>
          <a:lstStyle/>
          <a:p>
            <a:r>
              <a:rPr lang="en-US" dirty="0"/>
              <a:t>Targeted Assistance programs</a:t>
            </a:r>
          </a:p>
        </p:txBody>
      </p:sp>
    </p:spTree>
    <p:extLst>
      <p:ext uri="{BB962C8B-B14F-4D97-AF65-F5344CB8AC3E}">
        <p14:creationId xmlns:p14="http://schemas.microsoft.com/office/powerpoint/2010/main" val="157862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9EBCB7-C377-480B-8AED-D911D2F3FC0D}"/>
              </a:ext>
            </a:extLst>
          </p:cNvPr>
          <p:cNvSpPr>
            <a:spLocks noGrp="1"/>
          </p:cNvSpPr>
          <p:nvPr>
            <p:ph idx="1"/>
          </p:nvPr>
        </p:nvSpPr>
        <p:spPr/>
        <p:txBody>
          <a:bodyPr/>
          <a:lstStyle/>
          <a:p>
            <a:pPr marL="0" indent="0">
              <a:buNone/>
            </a:pPr>
            <a:r>
              <a:rPr lang="en-US" sz="3200" dirty="0"/>
              <a:t>Required documentation</a:t>
            </a:r>
          </a:p>
          <a:p>
            <a:r>
              <a:rPr lang="en-US" b="1" dirty="0"/>
              <a:t>Student selection procedure </a:t>
            </a:r>
            <a:r>
              <a:rPr lang="en-US" dirty="0"/>
              <a:t>– written summary of selection process</a:t>
            </a:r>
          </a:p>
          <a:p>
            <a:r>
              <a:rPr lang="en-US" b="1" dirty="0"/>
              <a:t>Selection criteria sheets </a:t>
            </a:r>
            <a:r>
              <a:rPr lang="en-US" dirty="0"/>
              <a:t>– assigns point value to each criteria and produces composite score for student</a:t>
            </a:r>
          </a:p>
          <a:p>
            <a:r>
              <a:rPr lang="en-US" b="1" dirty="0"/>
              <a:t>Rank-ordered lists </a:t>
            </a:r>
            <a:r>
              <a:rPr lang="en-US" dirty="0"/>
              <a:t>– students ranked highest to lowest academic need based on their composite score</a:t>
            </a:r>
          </a:p>
          <a:p>
            <a:endParaRPr lang="en-US" dirty="0"/>
          </a:p>
        </p:txBody>
      </p:sp>
      <p:sp>
        <p:nvSpPr>
          <p:cNvPr id="3" name="Title 2">
            <a:extLst>
              <a:ext uri="{FF2B5EF4-FFF2-40B4-BE49-F238E27FC236}">
                <a16:creationId xmlns:a16="http://schemas.microsoft.com/office/drawing/2014/main" id="{441542D3-03BC-4E5F-98F7-CDAF93F0878F}"/>
              </a:ext>
            </a:extLst>
          </p:cNvPr>
          <p:cNvSpPr>
            <a:spLocks noGrp="1"/>
          </p:cNvSpPr>
          <p:nvPr>
            <p:ph type="title"/>
          </p:nvPr>
        </p:nvSpPr>
        <p:spPr/>
        <p:txBody>
          <a:bodyPr/>
          <a:lstStyle/>
          <a:p>
            <a:r>
              <a:rPr lang="en-US" dirty="0"/>
              <a:t>Targeted Assistance programs</a:t>
            </a:r>
          </a:p>
        </p:txBody>
      </p:sp>
    </p:spTree>
    <p:extLst>
      <p:ext uri="{BB962C8B-B14F-4D97-AF65-F5344CB8AC3E}">
        <p14:creationId xmlns:p14="http://schemas.microsoft.com/office/powerpoint/2010/main" val="155738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8DB531-2A08-4C77-867F-429E21F12D11}"/>
              </a:ext>
            </a:extLst>
          </p:cNvPr>
          <p:cNvSpPr>
            <a:spLocks noGrp="1"/>
          </p:cNvSpPr>
          <p:nvPr>
            <p:ph idx="1"/>
          </p:nvPr>
        </p:nvSpPr>
        <p:spPr/>
        <p:txBody>
          <a:bodyPr/>
          <a:lstStyle/>
          <a:p>
            <a:pPr marL="0" indent="0">
              <a:buNone/>
            </a:pPr>
            <a:r>
              <a:rPr lang="en-US" sz="2800" dirty="0"/>
              <a:t>Supplemental services to upgrade school’s entire educational program</a:t>
            </a:r>
          </a:p>
          <a:p>
            <a:r>
              <a:rPr lang="en-US" sz="2800" dirty="0"/>
              <a:t>Eligibility = 40% poverty (waiver available)</a:t>
            </a:r>
          </a:p>
          <a:p>
            <a:r>
              <a:rPr lang="en-US" sz="2800" dirty="0"/>
              <a:t>Allows for more flexibility</a:t>
            </a:r>
          </a:p>
          <a:p>
            <a:endParaRPr lang="en-US" sz="2800" dirty="0"/>
          </a:p>
          <a:p>
            <a:pPr marL="0" indent="0">
              <a:buNone/>
            </a:pPr>
            <a:r>
              <a:rPr lang="en-US" sz="2800" dirty="0"/>
              <a:t>Required documentation</a:t>
            </a:r>
          </a:p>
          <a:p>
            <a:r>
              <a:rPr lang="en-US" sz="2800" dirty="0"/>
              <a:t>Schoolwide Plan</a:t>
            </a:r>
          </a:p>
          <a:p>
            <a:endParaRPr lang="en-US" dirty="0"/>
          </a:p>
        </p:txBody>
      </p:sp>
      <p:sp>
        <p:nvSpPr>
          <p:cNvPr id="3" name="Title 2">
            <a:extLst>
              <a:ext uri="{FF2B5EF4-FFF2-40B4-BE49-F238E27FC236}">
                <a16:creationId xmlns:a16="http://schemas.microsoft.com/office/drawing/2014/main" id="{30F385E6-FD17-44E3-84D2-3A320B5634B2}"/>
              </a:ext>
            </a:extLst>
          </p:cNvPr>
          <p:cNvSpPr>
            <a:spLocks noGrp="1"/>
          </p:cNvSpPr>
          <p:nvPr>
            <p:ph type="title"/>
          </p:nvPr>
        </p:nvSpPr>
        <p:spPr/>
        <p:txBody>
          <a:bodyPr/>
          <a:lstStyle/>
          <a:p>
            <a:r>
              <a:rPr lang="en-US" dirty="0"/>
              <a:t>Schoolwide programs</a:t>
            </a:r>
          </a:p>
        </p:txBody>
      </p:sp>
    </p:spTree>
    <p:extLst>
      <p:ext uri="{BB962C8B-B14F-4D97-AF65-F5344CB8AC3E}">
        <p14:creationId xmlns:p14="http://schemas.microsoft.com/office/powerpoint/2010/main" val="1340675473"/>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  Read-Only" id="{66461951-BFC4-454E-B3E0-2D70422F6D4D}" vid="{16046C36-4A62-4F0D-95CF-63B23C2A07A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DESE PowerPoint Template</Template>
  <TotalTime>849</TotalTime>
  <Words>1218</Words>
  <Application>Microsoft Office PowerPoint</Application>
  <PresentationFormat>Widescreen</PresentationFormat>
  <Paragraphs>139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-apple-system</vt:lpstr>
      <vt:lpstr>等线</vt:lpstr>
      <vt:lpstr>Arial</vt:lpstr>
      <vt:lpstr>Calibri</vt:lpstr>
      <vt:lpstr>Courier New</vt:lpstr>
      <vt:lpstr>DESE PowerPoint Template</vt:lpstr>
      <vt:lpstr>Title I, Part A New Directors Training</vt:lpstr>
      <vt:lpstr>Welcome to the Title I New Directors Overview!</vt:lpstr>
      <vt:lpstr>Our time together</vt:lpstr>
      <vt:lpstr>Topics to be covered: follow in Topical Guide</vt:lpstr>
      <vt:lpstr>Title I , Part A </vt:lpstr>
      <vt:lpstr>Title I , Part A - Priorities</vt:lpstr>
      <vt:lpstr>Targeted Assistance programs</vt:lpstr>
      <vt:lpstr>Targeted Assistance programs</vt:lpstr>
      <vt:lpstr>Schoolwide programs</vt:lpstr>
      <vt:lpstr>Program evaluation</vt:lpstr>
      <vt:lpstr>Monitoring</vt:lpstr>
      <vt:lpstr>Title I data collection</vt:lpstr>
      <vt:lpstr>Family &amp; Community Engagement</vt:lpstr>
      <vt:lpstr>Family &amp; Community Engagement</vt:lpstr>
      <vt:lpstr>Comparability</vt:lpstr>
      <vt:lpstr>Supplement not supplant</vt:lpstr>
      <vt:lpstr>Time and effort records</vt:lpstr>
      <vt:lpstr>Grant procedures</vt:lpstr>
      <vt:lpstr>Private school participation</vt:lpstr>
      <vt:lpstr>Networking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New Directors Training 2023</dc:title>
  <dc:creator>DESE</dc:creator>
  <cp:lastModifiedBy>Zou, Dong (EOE)</cp:lastModifiedBy>
  <cp:revision>53</cp:revision>
  <cp:lastPrinted>2020-10-06T15:36:36Z</cp:lastPrinted>
  <dcterms:created xsi:type="dcterms:W3CDTF">2018-04-11T20:31:52Z</dcterms:created>
  <dcterms:modified xsi:type="dcterms:W3CDTF">2023-10-31T18:47:58Z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31 2023 12:00AM</vt:lpwstr>
  </property>
</Properties>
</file>