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0"/>
  </p:notesMasterIdLst>
  <p:handoutMasterIdLst>
    <p:handoutMasterId r:id="rId51"/>
  </p:handoutMasterIdLst>
  <p:sldIdLst>
    <p:sldId id="256" r:id="rId5"/>
    <p:sldId id="261" r:id="rId6"/>
    <p:sldId id="260" r:id="rId7"/>
    <p:sldId id="258" r:id="rId8"/>
    <p:sldId id="264" r:id="rId9"/>
    <p:sldId id="265" r:id="rId10"/>
    <p:sldId id="266" r:id="rId11"/>
    <p:sldId id="267" r:id="rId12"/>
    <p:sldId id="268" r:id="rId13"/>
    <p:sldId id="269" r:id="rId14"/>
    <p:sldId id="270" r:id="rId15"/>
    <p:sldId id="271" r:id="rId16"/>
    <p:sldId id="279" r:id="rId17"/>
    <p:sldId id="257" r:id="rId18"/>
    <p:sldId id="280" r:id="rId19"/>
    <p:sldId id="259" r:id="rId20"/>
    <p:sldId id="281" r:id="rId21"/>
    <p:sldId id="282" r:id="rId22"/>
    <p:sldId id="262" r:id="rId23"/>
    <p:sldId id="263" r:id="rId24"/>
    <p:sldId id="283" r:id="rId25"/>
    <p:sldId id="284" r:id="rId26"/>
    <p:sldId id="285" r:id="rId27"/>
    <p:sldId id="286" r:id="rId28"/>
    <p:sldId id="287" r:id="rId29"/>
    <p:sldId id="288" r:id="rId30"/>
    <p:sldId id="289" r:id="rId31"/>
    <p:sldId id="290" r:id="rId32"/>
    <p:sldId id="291" r:id="rId33"/>
    <p:sldId id="301" r:id="rId34"/>
    <p:sldId id="302" r:id="rId35"/>
    <p:sldId id="303" r:id="rId36"/>
    <p:sldId id="304" r:id="rId37"/>
    <p:sldId id="299" r:id="rId38"/>
    <p:sldId id="292" r:id="rId39"/>
    <p:sldId id="293" r:id="rId40"/>
    <p:sldId id="294" r:id="rId41"/>
    <p:sldId id="295" r:id="rId42"/>
    <p:sldId id="296" r:id="rId43"/>
    <p:sldId id="297" r:id="rId44"/>
    <p:sldId id="298" r:id="rId45"/>
    <p:sldId id="273" r:id="rId46"/>
    <p:sldId id="274" r:id="rId47"/>
    <p:sldId id="275" r:id="rId48"/>
    <p:sldId id="27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350325-E2FF-2514-A65E-1440F52A7787}" name="Meehan-Rooney, Kelly (DESE)" initials="MRK(" userId="S::kelly.meehan-rooney@mass.gov::a65f06c2-a283-40d5-8141-04ae2d28047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97E7"/>
    <a:srgbClr val="AFCBFD"/>
    <a:srgbClr val="93A9FF"/>
    <a:srgbClr val="86A9E2"/>
    <a:srgbClr val="3647B6"/>
    <a:srgbClr val="4948B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0C61D1-FCA9-43D4-B723-8B4A250D7DA2}" v="1657" dt="2023-10-24T16:27:23.986"/>
    <p1510:client id="{996C300B-B5CB-692D-E0DC-1FD279274544}" v="2" dt="2023-10-24T13:47:53.458"/>
    <p1510:client id="{E8B3E245-A91D-4F2D-92F7-036C8238C24B}" v="16" dt="2023-10-24T17:20:40.2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84" d="100"/>
          <a:sy n="84" d="100"/>
        </p:scale>
        <p:origin x="1068" y="114"/>
      </p:cViewPr>
      <p:guideLst/>
    </p:cSldViewPr>
  </p:slideViewPr>
  <p:outlineViewPr>
    <p:cViewPr>
      <p:scale>
        <a:sx n="33" d="100"/>
        <a:sy n="33" d="100"/>
      </p:scale>
      <p:origin x="0" y="-10002"/>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setarits, Jake S. (DESE)" userId="37741e96-5ecb-4258-9857-666183bdd9bd" providerId="ADAL" clId="{E8B3E245-A91D-4F2D-92F7-036C8238C24B}"/>
    <pc:docChg chg="delSld modSld">
      <pc:chgData name="Resetarits, Jake S. (DESE)" userId="37741e96-5ecb-4258-9857-666183bdd9bd" providerId="ADAL" clId="{E8B3E245-A91D-4F2D-92F7-036C8238C24B}" dt="2023-10-24T17:20:40.241" v="18" actId="20577"/>
      <pc:docMkLst>
        <pc:docMk/>
      </pc:docMkLst>
      <pc:sldChg chg="modSp">
        <pc:chgData name="Resetarits, Jake S. (DESE)" userId="37741e96-5ecb-4258-9857-666183bdd9bd" providerId="ADAL" clId="{E8B3E245-A91D-4F2D-92F7-036C8238C24B}" dt="2023-10-24T17:20:10.240" v="4" actId="207"/>
        <pc:sldMkLst>
          <pc:docMk/>
          <pc:sldMk cId="0" sldId="262"/>
        </pc:sldMkLst>
        <pc:spChg chg="mod">
          <ac:chgData name="Resetarits, Jake S. (DESE)" userId="37741e96-5ecb-4258-9857-666183bdd9bd" providerId="ADAL" clId="{E8B3E245-A91D-4F2D-92F7-036C8238C24B}" dt="2023-10-24T17:20:10.240" v="4" actId="207"/>
          <ac:spMkLst>
            <pc:docMk/>
            <pc:sldMk cId="0" sldId="262"/>
            <ac:spMk id="2" creationId="{AB873429-74C9-4F24-97F2-964635EC30AF}"/>
          </ac:spMkLst>
        </pc:spChg>
      </pc:sldChg>
      <pc:sldChg chg="modSp">
        <pc:chgData name="Resetarits, Jake S. (DESE)" userId="37741e96-5ecb-4258-9857-666183bdd9bd" providerId="ADAL" clId="{E8B3E245-A91D-4F2D-92F7-036C8238C24B}" dt="2023-10-24T17:20:17.700" v="11" actId="1076"/>
        <pc:sldMkLst>
          <pc:docMk/>
          <pc:sldMk cId="0" sldId="263"/>
        </pc:sldMkLst>
        <pc:spChg chg="mod">
          <ac:chgData name="Resetarits, Jake S. (DESE)" userId="37741e96-5ecb-4258-9857-666183bdd9bd" providerId="ADAL" clId="{E8B3E245-A91D-4F2D-92F7-036C8238C24B}" dt="2023-10-24T17:20:15.064" v="10" actId="20577"/>
          <ac:spMkLst>
            <pc:docMk/>
            <pc:sldMk cId="0" sldId="263"/>
            <ac:spMk id="2" creationId="{4F6FA011-36E3-4212-BEC6-C7F6904AA8A6}"/>
          </ac:spMkLst>
        </pc:spChg>
        <pc:picChg chg="mod">
          <ac:chgData name="Resetarits, Jake S. (DESE)" userId="37741e96-5ecb-4258-9857-666183bdd9bd" providerId="ADAL" clId="{E8B3E245-A91D-4F2D-92F7-036C8238C24B}" dt="2023-10-24T17:20:17.700" v="11" actId="1076"/>
          <ac:picMkLst>
            <pc:docMk/>
            <pc:sldMk cId="0" sldId="263"/>
            <ac:picMk id="214" creationId="{00000000-0000-0000-0000-000000000000}"/>
          </ac:picMkLst>
        </pc:picChg>
      </pc:sldChg>
      <pc:sldChg chg="modSp">
        <pc:chgData name="Resetarits, Jake S. (DESE)" userId="37741e96-5ecb-4258-9857-666183bdd9bd" providerId="ADAL" clId="{E8B3E245-A91D-4F2D-92F7-036C8238C24B}" dt="2023-10-24T17:20:40.241" v="18" actId="20577"/>
        <pc:sldMkLst>
          <pc:docMk/>
          <pc:sldMk cId="0" sldId="285"/>
        </pc:sldMkLst>
        <pc:spChg chg="mod">
          <ac:chgData name="Resetarits, Jake S. (DESE)" userId="37741e96-5ecb-4258-9857-666183bdd9bd" providerId="ADAL" clId="{E8B3E245-A91D-4F2D-92F7-036C8238C24B}" dt="2023-10-24T17:20:40.241" v="18" actId="20577"/>
          <ac:spMkLst>
            <pc:docMk/>
            <pc:sldMk cId="0" sldId="285"/>
            <ac:spMk id="2" creationId="{3A92D762-CF8A-49AD-BFA0-7473969D3B40}"/>
          </ac:spMkLst>
        </pc:spChg>
        <pc:spChg chg="mod">
          <ac:chgData name="Resetarits, Jake S. (DESE)" userId="37741e96-5ecb-4258-9857-666183bdd9bd" providerId="ADAL" clId="{E8B3E245-A91D-4F2D-92F7-036C8238C24B}" dt="2023-10-24T17:19:54.313" v="3" actId="207"/>
          <ac:spMkLst>
            <pc:docMk/>
            <pc:sldMk cId="0" sldId="285"/>
            <ac:spMk id="250" creationId="{00000000-0000-0000-0000-000000000000}"/>
          </ac:spMkLst>
        </pc:spChg>
      </pc:sldChg>
      <pc:sldChg chg="modSp mod">
        <pc:chgData name="Resetarits, Jake S. (DESE)" userId="37741e96-5ecb-4258-9857-666183bdd9bd" providerId="ADAL" clId="{E8B3E245-A91D-4F2D-92F7-036C8238C24B}" dt="2023-10-24T17:19:31.030" v="0" actId="13238"/>
        <pc:sldMkLst>
          <pc:docMk/>
          <pc:sldMk cId="0" sldId="290"/>
        </pc:sldMkLst>
        <pc:graphicFrameChg chg="modGraphic">
          <ac:chgData name="Resetarits, Jake S. (DESE)" userId="37741e96-5ecb-4258-9857-666183bdd9bd" providerId="ADAL" clId="{E8B3E245-A91D-4F2D-92F7-036C8238C24B}" dt="2023-10-24T17:19:31.030" v="0" actId="13238"/>
          <ac:graphicFrameMkLst>
            <pc:docMk/>
            <pc:sldMk cId="0" sldId="290"/>
            <ac:graphicFrameMk id="278" creationId="{00000000-0000-0000-0000-000000000000}"/>
          </ac:graphicFrameMkLst>
        </pc:graphicFrameChg>
      </pc:sldChg>
      <pc:sldChg chg="modSp mod">
        <pc:chgData name="Resetarits, Jake S. (DESE)" userId="37741e96-5ecb-4258-9857-666183bdd9bd" providerId="ADAL" clId="{E8B3E245-A91D-4F2D-92F7-036C8238C24B}" dt="2023-10-24T17:19:33.420" v="1" actId="13238"/>
        <pc:sldMkLst>
          <pc:docMk/>
          <pc:sldMk cId="0" sldId="291"/>
        </pc:sldMkLst>
        <pc:graphicFrameChg chg="modGraphic">
          <ac:chgData name="Resetarits, Jake S. (DESE)" userId="37741e96-5ecb-4258-9857-666183bdd9bd" providerId="ADAL" clId="{E8B3E245-A91D-4F2D-92F7-036C8238C24B}" dt="2023-10-24T17:19:33.420" v="1" actId="13238"/>
          <ac:graphicFrameMkLst>
            <pc:docMk/>
            <pc:sldMk cId="0" sldId="291"/>
            <ac:graphicFrameMk id="284" creationId="{00000000-0000-0000-0000-000000000000}"/>
          </ac:graphicFrameMkLst>
        </pc:graphicFrameChg>
      </pc:sldChg>
      <pc:sldChg chg="del">
        <pc:chgData name="Resetarits, Jake S. (DESE)" userId="37741e96-5ecb-4258-9857-666183bdd9bd" providerId="ADAL" clId="{E8B3E245-A91D-4F2D-92F7-036C8238C24B}" dt="2023-10-24T17:19:46.150" v="2" actId="2696"/>
        <pc:sldMkLst>
          <pc:docMk/>
          <pc:sldMk cId="829053445" sldId="30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3AE36A-9849-8734-68B0-2D959C7265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0F2755D-0799-B19A-BCBD-8C9E999E64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11163C-EE2E-7546-90F8-CF22AAE91DD9}" type="datetimeFigureOut">
              <a:rPr lang="en-US" smtClean="0"/>
              <a:t>10/25/2023</a:t>
            </a:fld>
            <a:endParaRPr lang="en-US"/>
          </a:p>
        </p:txBody>
      </p:sp>
      <p:sp>
        <p:nvSpPr>
          <p:cNvPr id="4" name="Footer Placeholder 3">
            <a:extLst>
              <a:ext uri="{FF2B5EF4-FFF2-40B4-BE49-F238E27FC236}">
                <a16:creationId xmlns:a16="http://schemas.microsoft.com/office/drawing/2014/main" id="{F9C1E47C-F85D-AA6B-B568-76BD637D3E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A28AEA-2389-7F26-5A5D-D8C5E312DF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190C47-E711-1845-B18B-7A2271B9705D}" type="slidenum">
              <a:rPr lang="en-US" smtClean="0"/>
              <a:t>‹#›</a:t>
            </a:fld>
            <a:endParaRPr lang="en-US"/>
          </a:p>
        </p:txBody>
      </p:sp>
    </p:spTree>
    <p:extLst>
      <p:ext uri="{BB962C8B-B14F-4D97-AF65-F5344CB8AC3E}">
        <p14:creationId xmlns:p14="http://schemas.microsoft.com/office/powerpoint/2010/main" val="6974912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251491-C050-C142-BE35-A9B9D73644B3}"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FC15E-7FD1-034A-9729-2C6FA6821FBB}" type="slidenum">
              <a:rPr lang="en-US" smtClean="0"/>
              <a:t>‹#›</a:t>
            </a:fld>
            <a:endParaRPr lang="en-US"/>
          </a:p>
        </p:txBody>
      </p:sp>
    </p:spTree>
    <p:extLst>
      <p:ext uri="{BB962C8B-B14F-4D97-AF65-F5344CB8AC3E}">
        <p14:creationId xmlns:p14="http://schemas.microsoft.com/office/powerpoint/2010/main" val="40637814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e66b6e122d_4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e66b6e122d_4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4989e4af4f_0_3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24989e4af4f_0_3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 sz="1200">
                <a:latin typeface="Calibri"/>
                <a:ea typeface="Calibri"/>
                <a:cs typeface="Calibri"/>
                <a:sym typeface="Calibri"/>
              </a:rPr>
              <a:t>We have done our research in schools in Denmark, South Africa, the US, Colombia and Taiwan</a:t>
            </a:r>
            <a:endParaRPr sz="1200">
              <a:latin typeface="Calibri"/>
              <a:ea typeface="Calibri"/>
              <a:cs typeface="Calibri"/>
              <a:sym typeface="Calibri"/>
            </a:endParaRPr>
          </a:p>
        </p:txBody>
      </p:sp>
      <p:sp>
        <p:nvSpPr>
          <p:cNvPr id="176" name="Google Shape;176;g24989e4af4f_0_3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4989e4af4f_0_42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One of the main aims of PoP was to understand this question. [read question] this is important because while play is universal, what playful learning looks like in schools can vary dramatically depending on the cultural values, norms. </a:t>
            </a:r>
            <a:endParaRPr/>
          </a:p>
        </p:txBody>
      </p:sp>
      <p:sp>
        <p:nvSpPr>
          <p:cNvPr id="181" name="Google Shape;181;g24989e4af4f_0_4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4989e4af4f_0_4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24989e4af4f_0_4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To get us into the problem space of what playful learning in schools involves, we have a quick activity. I’m guessing many of you have played some version of the word association game. That is, when I say a word, you think about another word that comes to mind. For instance,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CLICK</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I might say Cat. And you might think rat, or purrrrrr, or sneeze.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So just jot down whatever comes to mind for each of these words. Ready?</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CLICK (summer)</a:t>
            </a:r>
            <a:endParaRPr/>
          </a:p>
          <a:p>
            <a:pPr marL="0" lvl="0" indent="0" algn="l" rtl="0">
              <a:spcBef>
                <a:spcPts val="0"/>
              </a:spcBef>
              <a:spcAft>
                <a:spcPts val="0"/>
              </a:spcAft>
              <a:buNone/>
            </a:pPr>
            <a:r>
              <a:rPr lang="en"/>
              <a:t>CLICK (picnic)</a:t>
            </a:r>
            <a:endParaRPr/>
          </a:p>
          <a:p>
            <a:pPr marL="0" lvl="0" indent="0" algn="l" rtl="0">
              <a:spcBef>
                <a:spcPts val="0"/>
              </a:spcBef>
              <a:spcAft>
                <a:spcPts val="0"/>
              </a:spcAft>
              <a:buNone/>
            </a:pPr>
            <a:r>
              <a:rPr lang="en"/>
              <a:t>CLICK (coffee)</a:t>
            </a:r>
            <a:endParaRPr/>
          </a:p>
          <a:p>
            <a:pPr marL="0" lvl="0" indent="0" algn="l" rtl="0">
              <a:spcBef>
                <a:spcPts val="0"/>
              </a:spcBef>
              <a:spcAft>
                <a:spcPts val="0"/>
              </a:spcAft>
              <a:buNone/>
            </a:pPr>
            <a:r>
              <a:rPr lang="en"/>
              <a:t>Now you might expect the next word. This time, write down your response on a post-it - nice and big</a:t>
            </a:r>
            <a:endParaRPr/>
          </a:p>
          <a:p>
            <a:pPr marL="0" lvl="0" indent="0" algn="l" rtl="0">
              <a:spcBef>
                <a:spcPts val="0"/>
              </a:spcBef>
              <a:spcAft>
                <a:spcPts val="0"/>
              </a:spcAft>
              <a:buNone/>
            </a:pPr>
            <a:r>
              <a:rPr lang="en"/>
              <a:t>CLICK playful learning</a:t>
            </a:r>
            <a:endParaRPr/>
          </a:p>
        </p:txBody>
      </p:sp>
      <p:sp>
        <p:nvSpPr>
          <p:cNvPr id="192" name="Google Shape;192;g24989e4af4f_0_4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4989e4af4f_0_44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g24989e4af4f_0_4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4989e4af4f_0_45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 that this was created by 6 schools - including schools in BPS. Public and independent</a:t>
            </a:r>
            <a:endParaRPr/>
          </a:p>
        </p:txBody>
      </p:sp>
      <p:sp>
        <p:nvSpPr>
          <p:cNvPr id="206" name="Google Shape;206;g24989e4af4f_0_4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4989e4af4f_0_45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g24989e4af4f_0_4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4989e4af4f_0_4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24989e4af4f_0_4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g24989e4af4f_0_4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4989e4af4f_0_4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g24989e4af4f_0_4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526a6379a6_0_18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create our own indicators when we have a US version already? </a:t>
            </a:r>
            <a:endParaRPr/>
          </a:p>
          <a:p>
            <a:pPr marL="0" lvl="0" indent="0" algn="l" rtl="0">
              <a:spcBef>
                <a:spcPts val="0"/>
              </a:spcBef>
              <a:spcAft>
                <a:spcPts val="0"/>
              </a:spcAft>
              <a:buNone/>
            </a:pPr>
            <a:r>
              <a:rPr lang="en"/>
              <a:t>Because that set was created by 6 particular schools</a:t>
            </a:r>
            <a:endParaRPr/>
          </a:p>
          <a:p>
            <a:pPr marL="0" lvl="0" indent="0" algn="l" rtl="0">
              <a:spcBef>
                <a:spcPts val="0"/>
              </a:spcBef>
              <a:spcAft>
                <a:spcPts val="0"/>
              </a:spcAft>
              <a:buNone/>
            </a:pPr>
            <a:r>
              <a:rPr lang="en"/>
              <a:t>Because playful learning is both universal and contextual - the process of coming to agreement allows us to definite what a broader range of educators mean by playful learning across the state</a:t>
            </a:r>
            <a:endParaRPr/>
          </a:p>
          <a:p>
            <a:pPr marL="0" lvl="0" indent="0" algn="l" rtl="0">
              <a:spcBef>
                <a:spcPts val="0"/>
              </a:spcBef>
              <a:spcAft>
                <a:spcPts val="0"/>
              </a:spcAft>
              <a:buNone/>
            </a:pPr>
            <a:r>
              <a:rPr lang="en"/>
              <a:t>Different age range of our focus - PreK-2</a:t>
            </a:r>
            <a:endParaRPr/>
          </a:p>
          <a:p>
            <a:pPr marL="0" lvl="0" indent="0" algn="l" rtl="0">
              <a:spcBef>
                <a:spcPts val="0"/>
              </a:spcBef>
              <a:spcAft>
                <a:spcPts val="0"/>
              </a:spcAft>
              <a:buNone/>
            </a:pPr>
            <a:r>
              <a:rPr lang="en"/>
              <a:t>Have done in NV</a:t>
            </a:r>
            <a:endParaRPr/>
          </a:p>
          <a:p>
            <a:pPr marL="0" lvl="0" indent="0" algn="l" rtl="0">
              <a:spcBef>
                <a:spcPts val="0"/>
              </a:spcBef>
              <a:spcAft>
                <a:spcPts val="0"/>
              </a:spcAft>
              <a:buNone/>
            </a:pPr>
            <a:endParaRPr/>
          </a:p>
          <a:p>
            <a:pPr marL="0" lvl="0" indent="0" algn="l" rtl="0">
              <a:spcBef>
                <a:spcPts val="0"/>
              </a:spcBef>
              <a:spcAft>
                <a:spcPts val="0"/>
              </a:spcAft>
              <a:buNone/>
            </a:pPr>
            <a:r>
              <a:rPr lang="en"/>
              <a:t>Trajectory - will revisit this next week, and we will also invite our advisory board to weigh in later in June. And over the course of the year together, we can continue to revisit and refine our Playful Learning Indicators</a:t>
            </a:r>
            <a:endParaRPr/>
          </a:p>
        </p:txBody>
      </p:sp>
      <p:sp>
        <p:nvSpPr>
          <p:cNvPr id="239" name="Google Shape;239;g2526a6379a6_0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526a6379a6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526a6379a6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e17cea978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e17cea978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526a6379a6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526a6379a6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526a6379a6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526a6379a6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526a6379a6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526a6379a6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526a6379a6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526a6379a6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Point out the words at the top - explain the tallying process</a:t>
            </a:r>
            <a:endParaRPr/>
          </a:p>
          <a:p>
            <a:pPr marL="0" lvl="0" indent="0" algn="l" rtl="0">
              <a:spcBef>
                <a:spcPts val="0"/>
              </a:spcBef>
              <a:spcAft>
                <a:spcPts val="0"/>
              </a:spcAft>
              <a:buNone/>
            </a:pPr>
            <a:r>
              <a:rPr lang="en"/>
              <a:t>Emphasize this is a draft and will be iterated as we work together</a:t>
            </a:r>
            <a:endParaRPr/>
          </a:p>
          <a:p>
            <a:pPr marL="0" lvl="0" indent="0" algn="l" rtl="0">
              <a:spcBef>
                <a:spcPts val="0"/>
              </a:spcBef>
              <a:spcAft>
                <a:spcPts val="0"/>
              </a:spcAft>
              <a:buNone/>
            </a:pPr>
            <a:r>
              <a:rPr lang="en"/>
              <a:t>Work in teams of 3</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8c8d56e17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8c8d56e17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 name="Google Shape;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 name="Google Shape;6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 name="Google Shape;7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 name="Google Shape;7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PK team is excited to explore and examine the Focus Curriculum as they assess the curriculum tools and resources. Our Pk Director is eager to gain feedback from the teachers throughout this year to inform our decision in potentially adopting the Focus Curriculum. In grades K-3 we are in the second year of implementation of the Wit and Wisdom program. We currently have two teachers at </a:t>
            </a:r>
          </a:p>
        </p:txBody>
      </p:sp>
      <p:sp>
        <p:nvSpPr>
          <p:cNvPr id="4" name="Slide Number Placeholder 3"/>
          <p:cNvSpPr>
            <a:spLocks noGrp="1"/>
          </p:cNvSpPr>
          <p:nvPr>
            <p:ph type="sldNum" sz="quarter" idx="5"/>
          </p:nvPr>
        </p:nvSpPr>
        <p:spPr/>
        <p:txBody>
          <a:bodyPr/>
          <a:lstStyle/>
          <a:p>
            <a:fld id="{825FC15E-7FD1-034A-9729-2C6FA6821FBB}" type="slidenum">
              <a:rPr lang="en-US" smtClean="0"/>
              <a:t>35</a:t>
            </a:fld>
            <a:endParaRPr lang="en-US"/>
          </a:p>
        </p:txBody>
      </p:sp>
    </p:spTree>
    <p:extLst>
      <p:ext uri="{BB962C8B-B14F-4D97-AF65-F5344CB8AC3E}">
        <p14:creationId xmlns:p14="http://schemas.microsoft.com/office/powerpoint/2010/main" val="2724933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e17cea9786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e17cea9786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these pictures you will see students using a stations model in order to explore the themes in our recent Grade 2 Wit and Wisdom Module: A Season Of Change. Our teachers planned stations which gave students the opportunity to extend their discovery of concepts presented in this module through painting, leaf rubbing, measurement, journal writing and partner reading of fiction and non fiction texts related to the concept of the change of season. </a:t>
            </a:r>
          </a:p>
          <a:p>
            <a:r>
              <a:rPr lang="en-US" dirty="0"/>
              <a:t>Our teachers are relieved to know that the work they are doing is being enhanced by not “replaced” </a:t>
            </a:r>
            <a:r>
              <a:rPr lang="en-US"/>
              <a:t>by  PLI. </a:t>
            </a:r>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36</a:t>
            </a:fld>
            <a:endParaRPr lang="en-US"/>
          </a:p>
        </p:txBody>
      </p:sp>
    </p:spTree>
    <p:extLst>
      <p:ext uri="{BB962C8B-B14F-4D97-AF65-F5344CB8AC3E}">
        <p14:creationId xmlns:p14="http://schemas.microsoft.com/office/powerpoint/2010/main" val="2881647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8</a:t>
            </a:fld>
            <a:endParaRPr lang="en-US"/>
          </a:p>
        </p:txBody>
      </p:sp>
    </p:spTree>
    <p:extLst>
      <p:ext uri="{BB962C8B-B14F-4D97-AF65-F5344CB8AC3E}">
        <p14:creationId xmlns:p14="http://schemas.microsoft.com/office/powerpoint/2010/main" val="1295024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r>
              <a:rPr lang="en-US" dirty="0">
                <a:solidFill>
                  <a:srgbClr val="000000"/>
                </a:solidFill>
                <a:latin typeface="Arial" panose="020B0604020202020204" pitchFamily="34" charset="0"/>
              </a:rPr>
              <a:t>Districts are encouraged to include classroom PK-3 instructional assistants, an English language support specialist (working with educators PK-3), a special education/inclusion specialist (working with educators PK-3) as well as community-based preschool and out-of-school time staff on the team.  While these additional team members are encouraged to participate in the professional development, please note that the coaching allocated for each team is for 10 public school educators, PK-3, and the district and school leader. </a:t>
            </a:r>
            <a:endParaRPr lang="en-US" sz="1100" dirty="0">
              <a:solidFill>
                <a:srgbClr val="000000"/>
              </a:solidFill>
              <a:latin typeface="Segoe UI" panose="020B0502040204020203" pitchFamily="34" charset="0"/>
            </a:endParaRPr>
          </a:p>
          <a:p>
            <a:endParaRPr lang="en-US" u="sng" dirty="0">
              <a:ea typeface="Times New Roman" panose="02020603050405020304" pitchFamily="18" charset="0"/>
            </a:endParaRPr>
          </a:p>
          <a:p>
            <a:endParaRPr lang="en-US" u="sng" dirty="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9</a:t>
            </a:fld>
            <a:endParaRPr lang="en-US"/>
          </a:p>
        </p:txBody>
      </p:sp>
    </p:spTree>
    <p:extLst>
      <p:ext uri="{BB962C8B-B14F-4D97-AF65-F5344CB8AC3E}">
        <p14:creationId xmlns:p14="http://schemas.microsoft.com/office/powerpoint/2010/main" val="3495898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r>
              <a:rPr lang="en-US" dirty="0">
                <a:ea typeface="Times New Roman" panose="02020603050405020304" pitchFamily="18" charset="0"/>
              </a:rPr>
              <a:t>As part of the virtual/asynchronous and in-person professional development that will take place between April and June of 2023, teams will be provided with additional information on the different options for implementation strategies and be able to decide which implementation strategies they want to follow.</a:t>
            </a:r>
            <a:endParaRPr lang="en-US" u="none" dirty="0"/>
          </a:p>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10</a:t>
            </a:fld>
            <a:endParaRPr lang="en-US"/>
          </a:p>
        </p:txBody>
      </p:sp>
    </p:spTree>
    <p:extLst>
      <p:ext uri="{BB962C8B-B14F-4D97-AF65-F5344CB8AC3E}">
        <p14:creationId xmlns:p14="http://schemas.microsoft.com/office/powerpoint/2010/main" val="2087148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11</a:t>
            </a:fld>
            <a:endParaRPr lang="en-US"/>
          </a:p>
        </p:txBody>
      </p:sp>
    </p:spTree>
    <p:extLst>
      <p:ext uri="{BB962C8B-B14F-4D97-AF65-F5344CB8AC3E}">
        <p14:creationId xmlns:p14="http://schemas.microsoft.com/office/powerpoint/2010/main" val="1167359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989e4af4f_0_3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24989e4af4f_0_3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What do we mean when we talk about playful learning? We are drawing on a rich body of evidence, including current research from Harvard. I was a member of this research team before joining the BPS Department of Early Childhood. For context, I’m going to share some of the Pedagogy of Play research findings, and how these findings are inspiring and guiding our work on the Playful Learning Institute.</a:t>
            </a:r>
            <a:endParaRPr/>
          </a:p>
        </p:txBody>
      </p:sp>
      <p:sp>
        <p:nvSpPr>
          <p:cNvPr id="155" name="Google Shape;155;g24989e4af4f_0_3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4989e4af4f_0_3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g24989e4af4f_0_3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 sz="1800">
                <a:latin typeface="Calibri"/>
                <a:ea typeface="Calibri"/>
                <a:cs typeface="Calibri"/>
                <a:sym typeface="Calibri"/>
              </a:rPr>
              <a:t>This research was situated at Project Zero, which is the oldest research organization at the Harvard Graduate School of Education. </a:t>
            </a:r>
            <a:r>
              <a:rPr lang="en" sz="1800">
                <a:solidFill>
                  <a:srgbClr val="1D1C1D"/>
                </a:solidFill>
                <a:latin typeface="Arial"/>
                <a:ea typeface="Arial"/>
                <a:cs typeface="Arial"/>
                <a:sym typeface="Arial"/>
              </a:rPr>
              <a:t>PZ</a:t>
            </a:r>
            <a:r>
              <a:rPr lang="en" sz="1800">
                <a:solidFill>
                  <a:srgbClr val="1D1C1D"/>
                </a:solidFill>
              </a:rPr>
              <a:t> </a:t>
            </a:r>
            <a:r>
              <a:rPr lang="en" sz="1800">
                <a:solidFill>
                  <a:srgbClr val="1D1C1D"/>
                </a:solidFill>
                <a:latin typeface="Arial"/>
                <a:ea typeface="Arial"/>
                <a:cs typeface="Arial"/>
                <a:sym typeface="Arial"/>
              </a:rPr>
              <a:t>focuses on research on learning, cognition, and the arts. You may be familiar with Howard Gardner and his theory of multiple intelligences – Howard was one of PZ’s first researchers and still continues his work there today. We currently has about 20 active research projects, of which Pedagogy of Play or PoP is one. </a:t>
            </a:r>
            <a:endParaRPr sz="1800">
              <a:latin typeface="Calibri"/>
              <a:ea typeface="Calibri"/>
              <a:cs typeface="Calibri"/>
              <a:sym typeface="Calibri"/>
            </a:endParaRPr>
          </a:p>
        </p:txBody>
      </p:sp>
      <p:sp>
        <p:nvSpPr>
          <p:cNvPr id="164" name="Google Shape;164;g24989e4af4f_0_3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7EE377-B8E1-46C6-764E-35B9C88999DC}"/>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AFA9C25D-EF20-84AD-D14D-2061BB41F0C7}"/>
              </a:ext>
            </a:extLst>
          </p:cNvPr>
          <p:cNvSpPr>
            <a:spLocks noGrp="1"/>
          </p:cNvSpPr>
          <p:nvPr>
            <p:ph type="ctrTitle"/>
          </p:nvPr>
        </p:nvSpPr>
        <p:spPr>
          <a:xfrm>
            <a:off x="505838" y="690351"/>
            <a:ext cx="8631677" cy="1928238"/>
          </a:xfrm>
          <a:prstGeom prst="rect">
            <a:avLst/>
          </a:prstGeom>
        </p:spPr>
        <p:txBody>
          <a:bodyPr anchor="b">
            <a:normAutofit/>
          </a:bodyPr>
          <a:lstStyle>
            <a:lvl1pPr algn="l">
              <a:defRPr sz="6600">
                <a:solidFill>
                  <a:schemeClr val="bg1"/>
                </a:solidFill>
                <a:latin typeface="Arial" panose="020B0604020202020204" pitchFamily="34" charset="0"/>
                <a:ea typeface="Apple Symbols" panose="02000000000000000000" pitchFamily="2" charset="-79"/>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917F9B5-9E18-407C-4D11-7AC3882D7047}"/>
              </a:ext>
            </a:extLst>
          </p:cNvPr>
          <p:cNvSpPr>
            <a:spLocks noGrp="1"/>
          </p:cNvSpPr>
          <p:nvPr>
            <p:ph type="subTitle" idx="1"/>
          </p:nvPr>
        </p:nvSpPr>
        <p:spPr>
          <a:xfrm>
            <a:off x="505838" y="5466944"/>
            <a:ext cx="6770451" cy="1391055"/>
          </a:xfrm>
        </p:spPr>
        <p:txBody>
          <a:bodyPr>
            <a:normAutofit/>
          </a:bodyPr>
          <a:lstStyle>
            <a:lvl1pPr marL="0" indent="0" algn="l">
              <a:buNone/>
              <a:defRPr sz="2800">
                <a:solidFill>
                  <a:srgbClr val="3647B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23403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68" name="Google Shape;68;p1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69" name="Google Shape;69;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17381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 name="Google Shape;19;p3"/>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0" name="Google Shape;20;p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 name="Google Shape;21;p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 name="Google Shape;22;p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4362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D5A72-E2F7-0E3B-0DDA-8AEE476CFD6C}"/>
              </a:ext>
            </a:extLst>
          </p:cNvPr>
          <p:cNvSpPr>
            <a:spLocks noGrp="1"/>
          </p:cNvSpPr>
          <p:nvPr>
            <p:ph idx="1"/>
          </p:nvPr>
        </p:nvSpPr>
        <p:spPr>
          <a:xfrm>
            <a:off x="838200" y="2086984"/>
            <a:ext cx="10515600" cy="40525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8">
            <a:extLst>
              <a:ext uri="{FF2B5EF4-FFF2-40B4-BE49-F238E27FC236}">
                <a16:creationId xmlns:a16="http://schemas.microsoft.com/office/drawing/2014/main" id="{D8D37926-3C4B-41C8-EFDB-911300C2434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79841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924193-02B9-9810-A50A-C323F20B00A2}"/>
              </a:ext>
            </a:extLst>
          </p:cNvPr>
          <p:cNvPicPr>
            <a:picLocks noChangeAspect="1"/>
          </p:cNvPicPr>
          <p:nvPr userDrawn="1"/>
        </p:nvPicPr>
        <p:blipFill>
          <a:blip r:embed="rId2"/>
          <a:stretch>
            <a:fillRect/>
          </a:stretch>
        </p:blipFill>
        <p:spPr>
          <a:xfrm>
            <a:off x="0" y="-16112"/>
            <a:ext cx="12192000" cy="6858000"/>
          </a:xfrm>
          <a:prstGeom prst="rect">
            <a:avLst/>
          </a:prstGeom>
        </p:spPr>
      </p:pic>
      <p:sp>
        <p:nvSpPr>
          <p:cNvPr id="2" name="Title 1">
            <a:extLst>
              <a:ext uri="{FF2B5EF4-FFF2-40B4-BE49-F238E27FC236}">
                <a16:creationId xmlns:a16="http://schemas.microsoft.com/office/drawing/2014/main" id="{FE7A35BE-2442-7C64-032F-EEC3B84E842D}"/>
              </a:ext>
            </a:extLst>
          </p:cNvPr>
          <p:cNvSpPr>
            <a:spLocks noGrp="1"/>
          </p:cNvSpPr>
          <p:nvPr>
            <p:ph type="title"/>
          </p:nvPr>
        </p:nvSpPr>
        <p:spPr>
          <a:xfrm>
            <a:off x="838200" y="730525"/>
            <a:ext cx="10515600" cy="2852737"/>
          </a:xfrm>
          <a:prstGeom prst="rect">
            <a:avLst/>
          </a:prstGeom>
        </p:spPr>
        <p:txBody>
          <a:bodyPr anchor="b"/>
          <a:lstStyle>
            <a:lvl1pPr>
              <a:defRPr sz="6000">
                <a:solidFill>
                  <a:srgbClr val="3647B6"/>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FD8DA3C-9A4F-10ED-C6D4-40AC09EDE511}"/>
              </a:ext>
            </a:extLst>
          </p:cNvPr>
          <p:cNvSpPr>
            <a:spLocks noGrp="1"/>
          </p:cNvSpPr>
          <p:nvPr>
            <p:ph type="body" idx="1"/>
          </p:nvPr>
        </p:nvSpPr>
        <p:spPr>
          <a:xfrm>
            <a:off x="838200" y="3712387"/>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TextBox 4">
            <a:extLst>
              <a:ext uri="{FF2B5EF4-FFF2-40B4-BE49-F238E27FC236}">
                <a16:creationId xmlns:a16="http://schemas.microsoft.com/office/drawing/2014/main" id="{F8A65D87-AFBC-843E-1CA6-0F0D9EB66B62}"/>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1411069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55C14D-8924-F22D-FF6C-1CEECDCEA30C}"/>
              </a:ext>
            </a:extLst>
          </p:cNvPr>
          <p:cNvSpPr>
            <a:spLocks noGrp="1"/>
          </p:cNvSpPr>
          <p:nvPr>
            <p:ph sz="half" idx="1"/>
          </p:nvPr>
        </p:nvSpPr>
        <p:spPr>
          <a:xfrm>
            <a:off x="838200" y="2119256"/>
            <a:ext cx="5181600" cy="40577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748EB7-DF60-9429-B7C4-F17C2FD19504}"/>
              </a:ext>
            </a:extLst>
          </p:cNvPr>
          <p:cNvSpPr>
            <a:spLocks noGrp="1"/>
          </p:cNvSpPr>
          <p:nvPr>
            <p:ph sz="half" idx="2"/>
          </p:nvPr>
        </p:nvSpPr>
        <p:spPr>
          <a:xfrm>
            <a:off x="6172200" y="2119256"/>
            <a:ext cx="5181600" cy="40577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8">
            <a:extLst>
              <a:ext uri="{FF2B5EF4-FFF2-40B4-BE49-F238E27FC236}">
                <a16:creationId xmlns:a16="http://schemas.microsoft.com/office/drawing/2014/main" id="{09305E6D-E633-8F98-0EDC-7F3C0166DB61}"/>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900580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7D04F-CFDA-AB0A-0CB3-633767A38D3D}"/>
              </a:ext>
            </a:extLst>
          </p:cNvPr>
          <p:cNvSpPr>
            <a:spLocks noGrp="1"/>
          </p:cNvSpPr>
          <p:nvPr>
            <p:ph type="body" idx="1"/>
          </p:nvPr>
        </p:nvSpPr>
        <p:spPr>
          <a:xfrm>
            <a:off x="836612" y="2109863"/>
            <a:ext cx="5157787" cy="6759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0E417A7-92FA-2590-1532-B39F1253F89A}"/>
              </a:ext>
            </a:extLst>
          </p:cNvPr>
          <p:cNvSpPr>
            <a:spLocks noGrp="1"/>
          </p:cNvSpPr>
          <p:nvPr>
            <p:ph sz="half" idx="2"/>
          </p:nvPr>
        </p:nvSpPr>
        <p:spPr>
          <a:xfrm>
            <a:off x="839788" y="2861535"/>
            <a:ext cx="5157787" cy="3328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583ECC-3794-AE5F-27B5-A74B4DEC7341}"/>
              </a:ext>
            </a:extLst>
          </p:cNvPr>
          <p:cNvSpPr>
            <a:spLocks noGrp="1"/>
          </p:cNvSpPr>
          <p:nvPr>
            <p:ph type="body" sz="quarter" idx="3"/>
          </p:nvPr>
        </p:nvSpPr>
        <p:spPr>
          <a:xfrm>
            <a:off x="6172200" y="2109863"/>
            <a:ext cx="5183188" cy="6759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74E5DA7-1D14-860C-86DA-E26B78A695EF}"/>
              </a:ext>
            </a:extLst>
          </p:cNvPr>
          <p:cNvSpPr>
            <a:spLocks noGrp="1"/>
          </p:cNvSpPr>
          <p:nvPr>
            <p:ph sz="quarter" idx="4"/>
          </p:nvPr>
        </p:nvSpPr>
        <p:spPr>
          <a:xfrm>
            <a:off x="6172200" y="2861535"/>
            <a:ext cx="5183188" cy="3328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8">
            <a:extLst>
              <a:ext uri="{FF2B5EF4-FFF2-40B4-BE49-F238E27FC236}">
                <a16:creationId xmlns:a16="http://schemas.microsoft.com/office/drawing/2014/main" id="{AA033EDD-4130-6D25-944B-3C4E62F04A5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534136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FE5DF1-48AB-E0EB-F43E-6ACA748DB73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5A7959-19EC-57EE-7E3C-D0AA505DBDFA}"/>
              </a:ext>
            </a:extLst>
          </p:cNvPr>
          <p:cNvSpPr>
            <a:spLocks noGrp="1"/>
          </p:cNvSpPr>
          <p:nvPr>
            <p:ph type="title"/>
          </p:nvPr>
        </p:nvSpPr>
        <p:spPr>
          <a:xfrm>
            <a:off x="838200" y="2882157"/>
            <a:ext cx="10515600" cy="1093686"/>
          </a:xfrm>
          <a:prstGeom prst="rect">
            <a:avLst/>
          </a:prstGeom>
        </p:spPr>
        <p:txBody>
          <a:bodyPr>
            <a:normAutofit/>
          </a:bodyPr>
          <a:lstStyle>
            <a:lvl1pPr>
              <a:defRPr sz="6000">
                <a:solidFill>
                  <a:srgbClr val="3647B6"/>
                </a:solidFill>
              </a:defRPr>
            </a:lvl1pPr>
          </a:lstStyle>
          <a:p>
            <a:r>
              <a:rPr lang="en-US" dirty="0"/>
              <a:t>Click to edit Master title style</a:t>
            </a:r>
          </a:p>
        </p:txBody>
      </p:sp>
      <p:sp>
        <p:nvSpPr>
          <p:cNvPr id="3" name="TextBox 2">
            <a:extLst>
              <a:ext uri="{FF2B5EF4-FFF2-40B4-BE49-F238E27FC236}">
                <a16:creationId xmlns:a16="http://schemas.microsoft.com/office/drawing/2014/main" id="{220BCF7B-22B6-6253-4D64-9AD634D23090}"/>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45051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AB681-AC2C-C77A-18CF-DCFBC5F41761}"/>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extBox 1">
            <a:extLst>
              <a:ext uri="{FF2B5EF4-FFF2-40B4-BE49-F238E27FC236}">
                <a16:creationId xmlns:a16="http://schemas.microsoft.com/office/drawing/2014/main" id="{BF0BC1E5-8CCE-BA2E-FCAF-D803E35C5BB4}"/>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1837225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FF6852-088F-2460-26AE-643C01A590A3}"/>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EC0DFDD0-A0F2-83DC-8B7C-F0E0195703D2}"/>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817D2E1-E1A8-E3A2-FBE0-B7BCE986DF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7E9988-0A31-7185-4BB3-3C4229E09964}"/>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a:extLst>
              <a:ext uri="{FF2B5EF4-FFF2-40B4-BE49-F238E27FC236}">
                <a16:creationId xmlns:a16="http://schemas.microsoft.com/office/drawing/2014/main" id="{41D28B3D-8AA7-7411-73DB-702ACCECC36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2718381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691A5A-4639-4A17-81AE-6B9D409E829A}"/>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3" name="Picture Placeholder 2">
            <a:extLst>
              <a:ext uri="{FF2B5EF4-FFF2-40B4-BE49-F238E27FC236}">
                <a16:creationId xmlns:a16="http://schemas.microsoft.com/office/drawing/2014/main" id="{B047FD8C-2415-7AF2-D9F7-2FD9A5E45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itle 1">
            <a:extLst>
              <a:ext uri="{FF2B5EF4-FFF2-40B4-BE49-F238E27FC236}">
                <a16:creationId xmlns:a16="http://schemas.microsoft.com/office/drawing/2014/main" id="{375B6969-06CB-5136-72BE-7F36D6601CE5}"/>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15190A3B-C978-9A37-3EC2-7DD786CF8935}"/>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extBox 1">
            <a:extLst>
              <a:ext uri="{FF2B5EF4-FFF2-40B4-BE49-F238E27FC236}">
                <a16:creationId xmlns:a16="http://schemas.microsoft.com/office/drawing/2014/main" id="{3D551DB3-822F-D681-37C0-3180279A107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1859919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blue and white flag&#10;&#10;Description automatically generated with low confidence">
            <a:extLst>
              <a:ext uri="{FF2B5EF4-FFF2-40B4-BE49-F238E27FC236}">
                <a16:creationId xmlns:a16="http://schemas.microsoft.com/office/drawing/2014/main" id="{04FFFA98-BE84-F3D2-7C54-E616A2B54E57}"/>
              </a:ext>
            </a:extLst>
          </p:cNvPr>
          <p:cNvPicPr>
            <a:picLocks noChangeAspect="1"/>
          </p:cNvPicPr>
          <p:nvPr userDrawn="1"/>
        </p:nvPicPr>
        <p:blipFill>
          <a:blip r:embed="rId13"/>
          <a:stretch>
            <a:fillRect/>
          </a:stretch>
        </p:blipFill>
        <p:spPr>
          <a:xfrm>
            <a:off x="0" y="-1"/>
            <a:ext cx="12192000" cy="6858000"/>
          </a:xfrm>
          <a:prstGeom prst="rect">
            <a:avLst/>
          </a:prstGeom>
        </p:spPr>
      </p:pic>
      <p:sp>
        <p:nvSpPr>
          <p:cNvPr id="3" name="Text Placeholder 2">
            <a:extLst>
              <a:ext uri="{FF2B5EF4-FFF2-40B4-BE49-F238E27FC236}">
                <a16:creationId xmlns:a16="http://schemas.microsoft.com/office/drawing/2014/main" id="{24F07E45-5358-D826-413C-524778517A7F}"/>
              </a:ext>
            </a:extLst>
          </p:cNvPr>
          <p:cNvSpPr>
            <a:spLocks noGrp="1"/>
          </p:cNvSpPr>
          <p:nvPr>
            <p:ph type="body" idx="1"/>
          </p:nvPr>
        </p:nvSpPr>
        <p:spPr>
          <a:xfrm>
            <a:off x="838200" y="2089013"/>
            <a:ext cx="10515600" cy="40879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8">
            <a:extLst>
              <a:ext uri="{FF2B5EF4-FFF2-40B4-BE49-F238E27FC236}">
                <a16:creationId xmlns:a16="http://schemas.microsoft.com/office/drawing/2014/main" id="{4B734709-A90C-544A-96B6-4BCE82CBBBF5}"/>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dirty="0"/>
              <a:t>Click to edit Master title style</a:t>
            </a:r>
          </a:p>
        </p:txBody>
      </p:sp>
      <p:sp>
        <p:nvSpPr>
          <p:cNvPr id="10" name="TextBox 9">
            <a:extLst>
              <a:ext uri="{FF2B5EF4-FFF2-40B4-BE49-F238E27FC236}">
                <a16:creationId xmlns:a16="http://schemas.microsoft.com/office/drawing/2014/main" id="{6800C52F-DC60-BE86-6751-7E45895AE1B5}"/>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712308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bpsearlylearning.org/our-curricula"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doe.mass.edu/sfs/earlylearnin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png"/><Relationship Id="rId7"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hyperlink" Target="https://www.doe.mass.edu/sfs/earlylearning/writing.docx" TargetMode="External"/><Relationship Id="rId13" Type="http://schemas.openxmlformats.org/officeDocument/2006/relationships/hyperlink" Target="https://pz.harvard.edu/sites/default/files/PoP%20Book%203.27.23.pdf" TargetMode="External"/><Relationship Id="rId3" Type="http://schemas.openxmlformats.org/officeDocument/2006/relationships/hyperlink" Target="https://www.doe.mass.edu/sfs/earlylearning/pli.html" TargetMode="External"/><Relationship Id="rId7" Type="http://schemas.openxmlformats.org/officeDocument/2006/relationships/hyperlink" Target="https://www.doe.mass.edu/sfs/earlylearning/thinking-feedback.docx" TargetMode="External"/><Relationship Id="rId12" Type="http://schemas.openxmlformats.org/officeDocument/2006/relationships/hyperlink" Target="https://www.doe.mass.edu/sfs/earlylearning/play-research-brief.docx" TargetMode="External"/><Relationship Id="rId2" Type="http://schemas.openxmlformats.org/officeDocument/2006/relationships/hyperlink" Target="https://www.doe.mass.edu/commissioner/vision/" TargetMode="External"/><Relationship Id="rId1" Type="http://schemas.openxmlformats.org/officeDocument/2006/relationships/slideLayout" Target="../slideLayouts/slideLayout2.xml"/><Relationship Id="rId6" Type="http://schemas.openxmlformats.org/officeDocument/2006/relationships/hyperlink" Target="https://www.doe.mass.edu/sfs/earlylearning/centers-studios.docx" TargetMode="External"/><Relationship Id="rId11" Type="http://schemas.openxmlformats.org/officeDocument/2006/relationships/hyperlink" Target="https://www.doe.mass.edu/sfs/earlylearning/pli.html#1" TargetMode="External"/><Relationship Id="rId5" Type="http://schemas.openxmlformats.org/officeDocument/2006/relationships/hyperlink" Target="https://www.doe.mass.edu/sfs/earlylearning/read-aloud-text-talk.docx" TargetMode="External"/><Relationship Id="rId10" Type="http://schemas.openxmlformats.org/officeDocument/2006/relationships/hyperlink" Target="https://www.doe.mass.edu/sfs/earlylearning/community-meeting.docx" TargetMode="External"/><Relationship Id="rId4" Type="http://schemas.openxmlformats.org/officeDocument/2006/relationships/hyperlink" Target="https://www.doe.mass.edu/sfs/earlylearning/curriculum-overview.docx" TargetMode="External"/><Relationship Id="rId9" Type="http://schemas.openxmlformats.org/officeDocument/2006/relationships/hyperlink" Target="https://www.doe.mass.edu/sfs/earlylearning/storytelling-story-acting.docx"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mailto:Donna.j.Traynham@mass.gov" TargetMode="External"/><Relationship Id="rId2" Type="http://schemas.openxmlformats.org/officeDocument/2006/relationships/hyperlink" Target="mailto:Kelly.Meehan-Rooney@mass.gov"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doe.mass.edu/sfs/earlylearning/resources/play-statement.docx"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www.doe.mass.edu/sfs/earlylearnin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B4766-0EE3-8028-2E23-5FACFF09600A}"/>
              </a:ext>
            </a:extLst>
          </p:cNvPr>
          <p:cNvSpPr>
            <a:spLocks noGrp="1"/>
          </p:cNvSpPr>
          <p:nvPr>
            <p:ph type="ctrTitle"/>
          </p:nvPr>
        </p:nvSpPr>
        <p:spPr>
          <a:xfrm>
            <a:off x="505838" y="126460"/>
            <a:ext cx="8631677" cy="2492129"/>
          </a:xfrm>
        </p:spPr>
        <p:txBody>
          <a:bodyPr>
            <a:normAutofit fontScale="90000"/>
          </a:bodyPr>
          <a:lstStyle/>
          <a:p>
            <a:r>
              <a:rPr lang="en-US" dirty="0"/>
              <a:t>Playful Learning: An Instructional Strategy for PK-3</a:t>
            </a:r>
            <a:r>
              <a:rPr lang="en-US" baseline="30000" dirty="0"/>
              <a:t>rd</a:t>
            </a:r>
            <a:r>
              <a:rPr lang="en-US" dirty="0"/>
              <a:t> Grade</a:t>
            </a:r>
          </a:p>
        </p:txBody>
      </p:sp>
      <p:sp>
        <p:nvSpPr>
          <p:cNvPr id="3" name="Subtitle 2">
            <a:extLst>
              <a:ext uri="{FF2B5EF4-FFF2-40B4-BE49-F238E27FC236}">
                <a16:creationId xmlns:a16="http://schemas.microsoft.com/office/drawing/2014/main" id="{451FB839-A537-685A-EE8C-AF8C11F1A27D}"/>
              </a:ext>
            </a:extLst>
          </p:cNvPr>
          <p:cNvSpPr>
            <a:spLocks noGrp="1"/>
          </p:cNvSpPr>
          <p:nvPr>
            <p:ph type="subTitle" idx="1"/>
          </p:nvPr>
        </p:nvSpPr>
        <p:spPr/>
        <p:txBody>
          <a:bodyPr/>
          <a:lstStyle/>
          <a:p>
            <a:r>
              <a:rPr lang="en-US" dirty="0"/>
              <a:t>Federal Grants Convening</a:t>
            </a:r>
          </a:p>
          <a:p>
            <a:r>
              <a:rPr lang="en-US" dirty="0"/>
              <a:t>November 1, 2023</a:t>
            </a:r>
          </a:p>
        </p:txBody>
      </p:sp>
    </p:spTree>
    <p:extLst>
      <p:ext uri="{BB962C8B-B14F-4D97-AF65-F5344CB8AC3E}">
        <p14:creationId xmlns:p14="http://schemas.microsoft.com/office/powerpoint/2010/main" val="3472057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A12827-654A-47CA-B4C3-40AB0BDE1EDA}"/>
              </a:ext>
            </a:extLst>
          </p:cNvPr>
          <p:cNvSpPr>
            <a:spLocks noGrp="1"/>
          </p:cNvSpPr>
          <p:nvPr>
            <p:ph idx="1"/>
          </p:nvPr>
        </p:nvSpPr>
        <p:spPr/>
        <p:txBody>
          <a:bodyPr>
            <a:normAutofit fontScale="40000" lnSpcReduction="20000"/>
          </a:bodyPr>
          <a:lstStyle/>
          <a:p>
            <a:pPr marL="0" marR="0" lvl="0" indent="0" algn="just" fontAlgn="base">
              <a:spcBef>
                <a:spcPts val="0"/>
              </a:spcBef>
              <a:spcAft>
                <a:spcPts val="0"/>
              </a:spcAft>
              <a:buSzPts val="1000"/>
              <a:buNone/>
              <a:tabLst>
                <a:tab pos="457200" algn="l"/>
                <a:tab pos="457200" algn="l"/>
              </a:tabLst>
            </a:pPr>
            <a:r>
              <a:rPr lang="en-US" sz="7000" b="1" dirty="0">
                <a:solidFill>
                  <a:srgbClr val="000000"/>
                </a:solidFill>
                <a:ea typeface="Times New Roman" panose="02020603050405020304" pitchFamily="18" charset="0"/>
              </a:rPr>
              <a:t>P</a:t>
            </a:r>
            <a:r>
              <a:rPr lang="en-US" sz="7000" b="1" dirty="0">
                <a:solidFill>
                  <a:srgbClr val="000000"/>
                </a:solidFill>
                <a:effectLst/>
                <a:ea typeface="Times New Roman" panose="02020603050405020304" pitchFamily="18" charset="0"/>
              </a:rPr>
              <a:t>rofessional development (PD) </a:t>
            </a:r>
          </a:p>
          <a:p>
            <a:pPr algn="just" fontAlgn="base">
              <a:lnSpc>
                <a:spcPct val="120000"/>
              </a:lnSpc>
              <a:spcBef>
                <a:spcPts val="0"/>
              </a:spcBef>
              <a:buSzPct val="100000"/>
              <a:tabLst>
                <a:tab pos="457200" algn="l"/>
                <a:tab pos="457200" algn="l"/>
              </a:tabLst>
            </a:pPr>
            <a:r>
              <a:rPr lang="en-US" sz="4400" dirty="0">
                <a:solidFill>
                  <a:srgbClr val="000000"/>
                </a:solidFill>
              </a:rPr>
              <a:t>For school teams that </a:t>
            </a:r>
            <a:r>
              <a:rPr lang="en-US" sz="4400">
                <a:solidFill>
                  <a:srgbClr val="000000"/>
                </a:solidFill>
              </a:rPr>
              <a:t>includes</a:t>
            </a:r>
            <a:r>
              <a:rPr lang="en-US" sz="4400" dirty="0">
                <a:solidFill>
                  <a:srgbClr val="000000"/>
                </a:solidFill>
              </a:rPr>
              <a:t> the district and school administrators as well as two (2) educators each in PK-3.  </a:t>
            </a:r>
          </a:p>
          <a:p>
            <a:pPr lvl="1" algn="just" fontAlgn="base">
              <a:lnSpc>
                <a:spcPct val="120000"/>
              </a:lnSpc>
              <a:spcBef>
                <a:spcPts val="0"/>
              </a:spcBef>
              <a:buSzPct val="100000"/>
              <a:tabLst>
                <a:tab pos="457200" algn="l"/>
                <a:tab pos="457200" algn="l"/>
              </a:tabLst>
            </a:pPr>
            <a:r>
              <a:rPr lang="en-US" sz="4400" dirty="0">
                <a:ea typeface="Times New Roman" panose="02020603050405020304" pitchFamily="18" charset="0"/>
              </a:rPr>
              <a:t>Includes both asynchronous/virtual pre-work and 10 hours of in-person PD</a:t>
            </a:r>
            <a:endParaRPr lang="en-US" sz="4400" dirty="0">
              <a:effectLst/>
              <a:ea typeface="Times New Roman" panose="02020603050405020304" pitchFamily="18" charset="0"/>
            </a:endParaRPr>
          </a:p>
          <a:p>
            <a:pPr lvl="1" algn="just" fontAlgn="base">
              <a:lnSpc>
                <a:spcPct val="120000"/>
              </a:lnSpc>
              <a:spcBef>
                <a:spcPts val="0"/>
              </a:spcBef>
              <a:buSzPct val="100000"/>
              <a:tabLst>
                <a:tab pos="457200" algn="l"/>
                <a:tab pos="457200" algn="l"/>
              </a:tabLst>
            </a:pPr>
            <a:r>
              <a:rPr lang="en-US" sz="4400" dirty="0">
                <a:effectLst/>
                <a:ea typeface="Times New Roman" panose="02020603050405020304" pitchFamily="18" charset="0"/>
              </a:rPr>
              <a:t>PD will result in coordinated grade level action plans for each team to implement in the 2023-24 school year.  </a:t>
            </a:r>
          </a:p>
          <a:p>
            <a:pPr lvl="1" algn="just" fontAlgn="base">
              <a:lnSpc>
                <a:spcPct val="120000"/>
              </a:lnSpc>
              <a:spcBef>
                <a:spcPts val="0"/>
              </a:spcBef>
              <a:buSzPct val="100000"/>
              <a:tabLst>
                <a:tab pos="457200" algn="l"/>
                <a:tab pos="457200" algn="l"/>
              </a:tabLst>
            </a:pPr>
            <a:r>
              <a:rPr lang="en-US" sz="4400" dirty="0">
                <a:effectLst/>
                <a:ea typeface="Times New Roman" panose="02020603050405020304" pitchFamily="18" charset="0"/>
              </a:rPr>
              <a:t>The grade-level action plans will focus on implementation </a:t>
            </a:r>
            <a:r>
              <a:rPr lang="en-US" sz="4400" u="sng" dirty="0">
                <a:effectLst/>
                <a:ea typeface="Times New Roman" panose="02020603050405020304" pitchFamily="18" charset="0"/>
              </a:rPr>
              <a:t>strategies at each grade level of at least one of the following:</a:t>
            </a:r>
            <a:r>
              <a:rPr lang="en-US" sz="4400" u="sng" dirty="0">
                <a:solidFill>
                  <a:srgbClr val="000000"/>
                </a:solidFill>
                <a:effectLst/>
                <a:ea typeface="Times New Roman" panose="02020603050405020304" pitchFamily="18" charset="0"/>
              </a:rPr>
              <a:t> </a:t>
            </a:r>
            <a:r>
              <a:rPr lang="en-US" sz="4400" u="sng" dirty="0">
                <a:effectLst/>
                <a:ea typeface="Times New Roman" panose="02020603050405020304" pitchFamily="18" charset="0"/>
              </a:rPr>
              <a:t> </a:t>
            </a:r>
          </a:p>
          <a:p>
            <a:pPr lvl="2" algn="just" fontAlgn="base">
              <a:lnSpc>
                <a:spcPct val="120000"/>
              </a:lnSpc>
              <a:spcBef>
                <a:spcPts val="0"/>
              </a:spcBef>
              <a:buSzPct val="100000"/>
              <a:tabLst>
                <a:tab pos="457200" algn="l"/>
                <a:tab pos="457200" algn="l"/>
              </a:tabLst>
            </a:pPr>
            <a:r>
              <a:rPr lang="en-US" sz="4400" dirty="0">
                <a:solidFill>
                  <a:srgbClr val="000000"/>
                </a:solidFill>
                <a:effectLst/>
                <a:ea typeface="Times New Roman" panose="02020603050405020304" pitchFamily="18" charset="0"/>
              </a:rPr>
              <a:t>Boston</a:t>
            </a:r>
            <a:r>
              <a:rPr lang="en-US" sz="4400" dirty="0">
                <a:effectLst/>
                <a:ea typeface="Times New Roman" panose="02020603050405020304" pitchFamily="18" charset="0"/>
              </a:rPr>
              <a:t> Public Schools’ </a:t>
            </a:r>
            <a:r>
              <a:rPr lang="en-US" sz="4400" dirty="0">
                <a:solidFill>
                  <a:srgbClr val="0563C1"/>
                </a:solidFill>
                <a:effectLst/>
                <a:ea typeface="Times New Roman" panose="02020603050405020304" pitchFamily="18" charset="0"/>
                <a:hlinkClick r:id="rId3"/>
              </a:rPr>
              <a:t>Focus Curriculum</a:t>
            </a:r>
            <a:r>
              <a:rPr lang="en-US" sz="4400" dirty="0">
                <a:solidFill>
                  <a:srgbClr val="0563C1"/>
                </a:solidFill>
                <a:effectLst/>
                <a:ea typeface="Times New Roman" panose="02020603050405020304" pitchFamily="18" charset="0"/>
              </a:rPr>
              <a:t>;</a:t>
            </a:r>
            <a:r>
              <a:rPr lang="en-US" sz="4400" b="1" dirty="0">
                <a:solidFill>
                  <a:srgbClr val="000000"/>
                </a:solidFill>
                <a:effectLst/>
                <a:ea typeface="Times New Roman" panose="02020603050405020304" pitchFamily="18" charset="0"/>
              </a:rPr>
              <a:t> </a:t>
            </a:r>
            <a:r>
              <a:rPr lang="en-US" sz="4400" dirty="0">
                <a:effectLst/>
                <a:ea typeface="Times New Roman" panose="02020603050405020304" pitchFamily="18" charset="0"/>
              </a:rPr>
              <a:t>and/or </a:t>
            </a:r>
            <a:r>
              <a:rPr lang="en-US" sz="4400" dirty="0">
                <a:solidFill>
                  <a:srgbClr val="000000"/>
                </a:solidFill>
                <a:effectLst/>
                <a:ea typeface="Times New Roman" panose="02020603050405020304" pitchFamily="18" charset="0"/>
              </a:rPr>
              <a:t> </a:t>
            </a:r>
          </a:p>
          <a:p>
            <a:pPr lvl="2" algn="just" fontAlgn="base">
              <a:lnSpc>
                <a:spcPct val="120000"/>
              </a:lnSpc>
              <a:spcBef>
                <a:spcPts val="0"/>
              </a:spcBef>
              <a:buSzPct val="100000"/>
              <a:tabLst>
                <a:tab pos="457200" algn="l"/>
                <a:tab pos="457200" algn="l"/>
              </a:tabLst>
            </a:pPr>
            <a:r>
              <a:rPr lang="en-US" sz="4400" dirty="0">
                <a:solidFill>
                  <a:srgbClr val="000000"/>
                </a:solidFill>
                <a:effectLst/>
                <a:ea typeface="Times New Roman" panose="02020603050405020304" pitchFamily="18" charset="0"/>
              </a:rPr>
              <a:t>I</a:t>
            </a:r>
            <a:r>
              <a:rPr lang="en-US" sz="4400" dirty="0">
                <a:effectLst/>
                <a:ea typeface="Times New Roman" panose="02020603050405020304" pitchFamily="18" charset="0"/>
              </a:rPr>
              <a:t>mplementation of two or more of the </a:t>
            </a:r>
            <a:r>
              <a:rPr lang="en-US" sz="4400" dirty="0">
                <a:solidFill>
                  <a:srgbClr val="0563C1"/>
                </a:solidFill>
                <a:effectLst/>
                <a:ea typeface="Times New Roman" panose="02020603050405020304" pitchFamily="18" charset="0"/>
                <a:hlinkClick r:id="rId4"/>
              </a:rPr>
              <a:t>playful learning instructional strategies</a:t>
            </a:r>
            <a:r>
              <a:rPr lang="en-US" sz="4400" dirty="0">
                <a:effectLst/>
                <a:ea typeface="Times New Roman" panose="02020603050405020304" pitchFamily="18" charset="0"/>
              </a:rPr>
              <a:t> (Read </a:t>
            </a:r>
            <a:r>
              <a:rPr lang="en-US" sz="4400" dirty="0" err="1">
                <a:solidFill>
                  <a:srgbClr val="000000"/>
                </a:solidFill>
                <a:effectLst/>
                <a:ea typeface="Times New Roman" panose="02020603050405020304" pitchFamily="18" charset="0"/>
              </a:rPr>
              <a:t>Alouds</a:t>
            </a:r>
            <a:r>
              <a:rPr lang="en-US" sz="4400" dirty="0">
                <a:solidFill>
                  <a:srgbClr val="000000"/>
                </a:solidFill>
                <a:effectLst/>
                <a:ea typeface="Times New Roman" panose="02020603050405020304" pitchFamily="18" charset="0"/>
              </a:rPr>
              <a:t>, Center/Studios, Writing, Storytelling/Story Acting, and Thinking and Feedback) </a:t>
            </a:r>
            <a:r>
              <a:rPr lang="en-US" sz="4400" dirty="0">
                <a:effectLst/>
                <a:ea typeface="Times New Roman" panose="02020603050405020304" pitchFamily="18" charset="0"/>
              </a:rPr>
              <a:t>that are utilized in this integrated curriculum; and/or  </a:t>
            </a:r>
            <a:endParaRPr lang="en-US" sz="4400" dirty="0">
              <a:ea typeface="Times New Roman" panose="02020603050405020304" pitchFamily="18" charset="0"/>
            </a:endParaRPr>
          </a:p>
          <a:p>
            <a:pPr lvl="2" algn="just" fontAlgn="base">
              <a:lnSpc>
                <a:spcPct val="120000"/>
              </a:lnSpc>
              <a:spcBef>
                <a:spcPts val="0"/>
              </a:spcBef>
              <a:buSzPct val="100000"/>
              <a:tabLst>
                <a:tab pos="457200" algn="l"/>
                <a:tab pos="457200" algn="l"/>
              </a:tabLst>
            </a:pPr>
            <a:r>
              <a:rPr lang="en-US" sz="4400" dirty="0">
                <a:effectLst/>
                <a:ea typeface="Times New Roman" panose="02020603050405020304" pitchFamily="18" charset="0"/>
              </a:rPr>
              <a:t>Other playful learning strategies learned through the professional development.  </a:t>
            </a:r>
          </a:p>
          <a:p>
            <a:endParaRPr lang="en-US" dirty="0"/>
          </a:p>
        </p:txBody>
      </p:sp>
      <p:sp>
        <p:nvSpPr>
          <p:cNvPr id="3" name="Title 2">
            <a:extLst>
              <a:ext uri="{FF2B5EF4-FFF2-40B4-BE49-F238E27FC236}">
                <a16:creationId xmlns:a16="http://schemas.microsoft.com/office/drawing/2014/main" id="{EAF5D496-8944-45EA-BE58-108FD6259806}"/>
              </a:ext>
            </a:extLst>
          </p:cNvPr>
          <p:cNvSpPr>
            <a:spLocks noGrp="1"/>
          </p:cNvSpPr>
          <p:nvPr>
            <p:ph type="title"/>
          </p:nvPr>
        </p:nvSpPr>
        <p:spPr/>
        <p:txBody>
          <a:bodyPr>
            <a:normAutofit fontScale="90000"/>
          </a:bodyPr>
          <a:lstStyle/>
          <a:p>
            <a:r>
              <a:rPr lang="en-US"/>
              <a:t>Components of the Playful Learning Institute (continued)</a:t>
            </a:r>
          </a:p>
        </p:txBody>
      </p:sp>
    </p:spTree>
    <p:extLst>
      <p:ext uri="{BB962C8B-B14F-4D97-AF65-F5344CB8AC3E}">
        <p14:creationId xmlns:p14="http://schemas.microsoft.com/office/powerpoint/2010/main" val="3781019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B2418-31C0-41BA-94F6-EAFA730A8929}"/>
              </a:ext>
            </a:extLst>
          </p:cNvPr>
          <p:cNvSpPr>
            <a:spLocks noGrp="1"/>
          </p:cNvSpPr>
          <p:nvPr>
            <p:ph idx="1"/>
          </p:nvPr>
        </p:nvSpPr>
        <p:spPr/>
        <p:txBody>
          <a:bodyPr>
            <a:normAutofit/>
          </a:bodyPr>
          <a:lstStyle/>
          <a:p>
            <a:pPr marL="0" indent="0">
              <a:buNone/>
            </a:pPr>
            <a:r>
              <a:rPr lang="en-US" sz="3200" b="1" dirty="0">
                <a:ea typeface="Times New Roman" panose="02020603050405020304" pitchFamily="18" charset="0"/>
              </a:rPr>
              <a:t>Coaching</a:t>
            </a:r>
          </a:p>
          <a:p>
            <a:pPr marL="0" indent="0">
              <a:buNone/>
            </a:pPr>
            <a:r>
              <a:rPr lang="en-US" sz="2400" dirty="0">
                <a:ea typeface="Times New Roman" panose="02020603050405020304" pitchFamily="18" charset="0"/>
              </a:rPr>
              <a:t>Monthly coaching for administrators and educators from October through May of the 2023-24 school year</a:t>
            </a:r>
          </a:p>
          <a:p>
            <a:pPr lvl="1"/>
            <a:r>
              <a:rPr lang="en-US" dirty="0">
                <a:effectLst/>
                <a:ea typeface="Times New Roman" panose="02020603050405020304" pitchFamily="18" charset="0"/>
              </a:rPr>
              <a:t>Educators – 3-5 hours per month</a:t>
            </a:r>
          </a:p>
          <a:p>
            <a:pPr lvl="1"/>
            <a:r>
              <a:rPr lang="en-US" dirty="0"/>
              <a:t>District and school </a:t>
            </a:r>
            <a:r>
              <a:rPr lang="en-US"/>
              <a:t>administrators</a:t>
            </a:r>
            <a:r>
              <a:rPr lang="en-US" dirty="0"/>
              <a:t> – 1-2 hours per month</a:t>
            </a:r>
          </a:p>
          <a:p>
            <a:pPr marL="0" indent="0">
              <a:buNone/>
            </a:pPr>
            <a:endParaRPr lang="en-US" dirty="0"/>
          </a:p>
        </p:txBody>
      </p:sp>
      <p:sp>
        <p:nvSpPr>
          <p:cNvPr id="3" name="Title 2">
            <a:extLst>
              <a:ext uri="{FF2B5EF4-FFF2-40B4-BE49-F238E27FC236}">
                <a16:creationId xmlns:a16="http://schemas.microsoft.com/office/drawing/2014/main" id="{65906DC8-1E1D-4752-A0A1-7B89549B0039}"/>
              </a:ext>
            </a:extLst>
          </p:cNvPr>
          <p:cNvSpPr>
            <a:spLocks noGrp="1"/>
          </p:cNvSpPr>
          <p:nvPr>
            <p:ph type="title"/>
          </p:nvPr>
        </p:nvSpPr>
        <p:spPr/>
        <p:txBody>
          <a:bodyPr>
            <a:normAutofit fontScale="90000"/>
          </a:bodyPr>
          <a:lstStyle/>
          <a:p>
            <a:r>
              <a:rPr lang="en-US"/>
              <a:t>Components of the Playful Learning Institute - continued</a:t>
            </a:r>
          </a:p>
        </p:txBody>
      </p:sp>
    </p:spTree>
    <p:extLst>
      <p:ext uri="{BB962C8B-B14F-4D97-AF65-F5344CB8AC3E}">
        <p14:creationId xmlns:p14="http://schemas.microsoft.com/office/powerpoint/2010/main" val="932994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B0B6B-593C-4B62-A321-808DCCA03DEC}"/>
              </a:ext>
            </a:extLst>
          </p:cNvPr>
          <p:cNvSpPr>
            <a:spLocks noGrp="1"/>
          </p:cNvSpPr>
          <p:nvPr>
            <p:ph type="title"/>
          </p:nvPr>
        </p:nvSpPr>
        <p:spPr/>
        <p:txBody>
          <a:bodyPr/>
          <a:lstStyle/>
          <a:p>
            <a:r>
              <a:rPr lang="en-US" dirty="0"/>
              <a:t>Playful Learning Indicators</a:t>
            </a:r>
          </a:p>
        </p:txBody>
      </p:sp>
    </p:spTree>
    <p:extLst>
      <p:ext uri="{BB962C8B-B14F-4D97-AF65-F5344CB8AC3E}">
        <p14:creationId xmlns:p14="http://schemas.microsoft.com/office/powerpoint/2010/main" val="1288422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0"/>
          <p:cNvSpPr txBox="1">
            <a:spLocks noGrp="1"/>
          </p:cNvSpPr>
          <p:nvPr>
            <p:ph type="ctrTitle"/>
          </p:nvPr>
        </p:nvSpPr>
        <p:spPr>
          <a:xfrm>
            <a:off x="5461000" y="395096"/>
            <a:ext cx="6455200" cy="1825200"/>
          </a:xfrm>
          <a:prstGeom prst="rect">
            <a:avLst/>
          </a:prstGeom>
          <a:noFill/>
          <a:ln>
            <a:noFill/>
          </a:ln>
        </p:spPr>
        <p:txBody>
          <a:bodyPr spcFirstLastPara="1" vert="horz" wrap="square" lIns="91433" tIns="45700" rIns="91433" bIns="45700" rtlCol="0" anchor="b" anchorCtr="0">
            <a:normAutofit fontScale="90000"/>
          </a:bodyPr>
          <a:lstStyle/>
          <a:p>
            <a:pPr algn="ctr">
              <a:spcBef>
                <a:spcPts val="0"/>
              </a:spcBef>
              <a:buClr>
                <a:schemeClr val="dk1"/>
              </a:buClr>
              <a:buSzPts val="4500"/>
            </a:pPr>
            <a:r>
              <a:rPr lang="en" b="1" dirty="0"/>
              <a:t>Pedagogy of Play </a:t>
            </a:r>
            <a:br>
              <a:rPr lang="en" dirty="0"/>
            </a:br>
            <a:endParaRPr sz="4933" dirty="0"/>
          </a:p>
        </p:txBody>
      </p:sp>
      <p:sp>
        <p:nvSpPr>
          <p:cNvPr id="158" name="Google Shape;158;p30"/>
          <p:cNvSpPr txBox="1">
            <a:spLocks noGrp="1"/>
          </p:cNvSpPr>
          <p:nvPr>
            <p:ph type="subTitle" idx="1"/>
          </p:nvPr>
        </p:nvSpPr>
        <p:spPr>
          <a:xfrm>
            <a:off x="5405925" y="3941465"/>
            <a:ext cx="6455200" cy="2656000"/>
          </a:xfrm>
          <a:prstGeom prst="rect">
            <a:avLst/>
          </a:prstGeom>
          <a:noFill/>
          <a:ln>
            <a:noFill/>
          </a:ln>
        </p:spPr>
        <p:txBody>
          <a:bodyPr spcFirstLastPara="1" vert="horz" wrap="square" lIns="91433" tIns="45700" rIns="91433" bIns="45700" rtlCol="0" anchor="t" anchorCtr="0">
            <a:normAutofit/>
          </a:bodyPr>
          <a:lstStyle/>
          <a:p>
            <a:pPr algn="ctr">
              <a:spcBef>
                <a:spcPts val="0"/>
              </a:spcBef>
              <a:buClr>
                <a:schemeClr val="dk1"/>
              </a:buClr>
              <a:buSzPts val="3000"/>
            </a:pPr>
            <a:r>
              <a:rPr lang="en" sz="4000" dirty="0"/>
              <a:t>Project Zero</a:t>
            </a:r>
            <a:endParaRPr dirty="0"/>
          </a:p>
          <a:p>
            <a:pPr algn="ctr">
              <a:spcBef>
                <a:spcPts val="1067"/>
              </a:spcBef>
              <a:buClr>
                <a:schemeClr val="dk1"/>
              </a:buClr>
              <a:buSzPts val="3000"/>
            </a:pPr>
            <a:r>
              <a:rPr lang="en" sz="4000" dirty="0"/>
              <a:t>Harvard Graduate School of Education</a:t>
            </a:r>
            <a:endParaRPr dirty="0"/>
          </a:p>
          <a:p>
            <a:pPr algn="ctr">
              <a:spcBef>
                <a:spcPts val="1067"/>
              </a:spcBef>
              <a:buClr>
                <a:schemeClr val="dk1"/>
              </a:buClr>
              <a:buSzPts val="1800"/>
            </a:pPr>
            <a:endParaRPr dirty="0"/>
          </a:p>
        </p:txBody>
      </p:sp>
      <p:pic>
        <p:nvPicPr>
          <p:cNvPr id="159" name="Google Shape;159;p30" descr="Image of children climbing a rock wall and one child helping another child up."/>
          <p:cNvPicPr preferRelativeResize="0"/>
          <p:nvPr/>
        </p:nvPicPr>
        <p:blipFill rotWithShape="1">
          <a:blip r:embed="rId3">
            <a:alphaModFix/>
          </a:blip>
          <a:srcRect/>
          <a:stretch/>
        </p:blipFill>
        <p:spPr>
          <a:xfrm>
            <a:off x="374883" y="188641"/>
            <a:ext cx="4681000" cy="6408713"/>
          </a:xfrm>
          <a:prstGeom prst="rect">
            <a:avLst/>
          </a:prstGeom>
          <a:noFill/>
          <a:ln>
            <a:noFill/>
          </a:ln>
        </p:spPr>
      </p:pic>
      <p:pic>
        <p:nvPicPr>
          <p:cNvPr id="160" name="Google Shape;160;p30">
            <a:extLst>
              <a:ext uri="{C183D7F6-B498-43B3-948B-1728B52AA6E4}">
                <adec:decorative xmlns:adec="http://schemas.microsoft.com/office/drawing/2017/decorative" val="1"/>
              </a:ext>
            </a:extLst>
          </p:cNvPr>
          <p:cNvPicPr preferRelativeResize="0"/>
          <p:nvPr/>
        </p:nvPicPr>
        <p:blipFill rotWithShape="1">
          <a:blip r:embed="rId4">
            <a:alphaModFix/>
          </a:blip>
          <a:srcRect b="18745"/>
          <a:stretch/>
        </p:blipFill>
        <p:spPr>
          <a:xfrm>
            <a:off x="7136119" y="1537576"/>
            <a:ext cx="2724815" cy="221410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1">
            <a:extLst>
              <a:ext uri="{C183D7F6-B498-43B3-948B-1728B52AA6E4}">
                <adec:decorative xmlns:adec="http://schemas.microsoft.com/office/drawing/2017/decorative" val="1"/>
              </a:ext>
            </a:extLst>
          </p:cNvPr>
          <p:cNvSpPr/>
          <p:nvPr/>
        </p:nvSpPr>
        <p:spPr>
          <a:xfrm>
            <a:off x="0" y="0"/>
            <a:ext cx="12189200" cy="6858000"/>
          </a:xfrm>
          <a:prstGeom prst="rect">
            <a:avLst/>
          </a:prstGeom>
          <a:solidFill>
            <a:schemeClr val="lt1"/>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167" name="Google Shape;167;p31">
            <a:extLst>
              <a:ext uri="{C183D7F6-B498-43B3-948B-1728B52AA6E4}">
                <adec:decorative xmlns:adec="http://schemas.microsoft.com/office/drawing/2017/decorative" val="1"/>
              </a:ext>
            </a:extLst>
          </p:cNvPr>
          <p:cNvSpPr/>
          <p:nvPr/>
        </p:nvSpPr>
        <p:spPr>
          <a:xfrm>
            <a:off x="4142164" y="610729"/>
            <a:ext cx="759619" cy="5710972"/>
          </a:xfrm>
          <a:custGeom>
            <a:avLst/>
            <a:gdLst/>
            <a:ahLst/>
            <a:cxnLst/>
            <a:rect l="l" t="t" r="r" b="b"/>
            <a:pathLst>
              <a:path w="414" h="2447" extrusionOk="0">
                <a:moveTo>
                  <a:pt x="414" y="2447"/>
                </a:moveTo>
                <a:lnTo>
                  <a:pt x="0" y="2247"/>
                </a:lnTo>
                <a:lnTo>
                  <a:pt x="0" y="0"/>
                </a:lnTo>
                <a:lnTo>
                  <a:pt x="414" y="200"/>
                </a:lnTo>
                <a:lnTo>
                  <a:pt x="414" y="2447"/>
                </a:lnTo>
                <a:close/>
              </a:path>
            </a:pathLst>
          </a:custGeom>
          <a:solidFill>
            <a:srgbClr val="2F5496"/>
          </a:solidFill>
          <a:ln>
            <a:noFill/>
          </a:ln>
        </p:spPr>
        <p:txBody>
          <a:bodyPr spcFirstLastPara="1" wrap="square" lIns="91433" tIns="45700" rIns="91433" bIns="45700" anchor="t" anchorCtr="0">
            <a:noAutofit/>
          </a:bodyPr>
          <a:lstStyle/>
          <a:p>
            <a:endParaRPr sz="1867">
              <a:solidFill>
                <a:schemeClr val="dk1"/>
              </a:solidFill>
              <a:latin typeface="Calibri"/>
              <a:ea typeface="Calibri"/>
              <a:cs typeface="Calibri"/>
              <a:sym typeface="Calibri"/>
            </a:endParaRPr>
          </a:p>
        </p:txBody>
      </p:sp>
      <p:sp>
        <p:nvSpPr>
          <p:cNvPr id="168" name="Google Shape;168;p31">
            <a:extLst>
              <a:ext uri="{C183D7F6-B498-43B3-948B-1728B52AA6E4}">
                <adec:decorative xmlns:adec="http://schemas.microsoft.com/office/drawing/2017/decorative" val="1"/>
              </a:ext>
            </a:extLst>
          </p:cNvPr>
          <p:cNvSpPr/>
          <p:nvPr/>
        </p:nvSpPr>
        <p:spPr>
          <a:xfrm>
            <a:off x="4144438" y="343079"/>
            <a:ext cx="482655" cy="5521415"/>
          </a:xfrm>
          <a:custGeom>
            <a:avLst/>
            <a:gdLst/>
            <a:ahLst/>
            <a:cxnLst/>
            <a:rect l="l" t="t" r="r" b="b"/>
            <a:pathLst>
              <a:path w="209" h="2358" extrusionOk="0">
                <a:moveTo>
                  <a:pt x="209" y="2246"/>
                </a:moveTo>
                <a:lnTo>
                  <a:pt x="0" y="2358"/>
                </a:lnTo>
                <a:lnTo>
                  <a:pt x="0" y="111"/>
                </a:lnTo>
                <a:lnTo>
                  <a:pt x="209" y="0"/>
                </a:lnTo>
                <a:lnTo>
                  <a:pt x="209" y="2246"/>
                </a:lnTo>
                <a:close/>
              </a:path>
            </a:pathLst>
          </a:custGeom>
          <a:solidFill>
            <a:srgbClr val="1F3864"/>
          </a:solidFill>
          <a:ln>
            <a:noFill/>
          </a:ln>
        </p:spPr>
        <p:txBody>
          <a:bodyPr spcFirstLastPara="1" wrap="square" lIns="91433" tIns="45700" rIns="91433" bIns="45700" anchor="t" anchorCtr="0">
            <a:noAutofit/>
          </a:bodyPr>
          <a:lstStyle/>
          <a:p>
            <a:endParaRPr sz="1867">
              <a:solidFill>
                <a:schemeClr val="dk1"/>
              </a:solidFill>
              <a:latin typeface="Calibri"/>
              <a:ea typeface="Calibri"/>
              <a:cs typeface="Calibri"/>
              <a:sym typeface="Calibri"/>
            </a:endParaRPr>
          </a:p>
        </p:txBody>
      </p:sp>
      <p:sp>
        <p:nvSpPr>
          <p:cNvPr id="169" name="Google Shape;169;p31">
            <a:extLst>
              <a:ext uri="{C183D7F6-B498-43B3-948B-1728B52AA6E4}">
                <adec:decorative xmlns:adec="http://schemas.microsoft.com/office/drawing/2017/decorative" val="1"/>
              </a:ext>
            </a:extLst>
          </p:cNvPr>
          <p:cNvSpPr/>
          <p:nvPr/>
        </p:nvSpPr>
        <p:spPr>
          <a:xfrm>
            <a:off x="-3046" y="340424"/>
            <a:ext cx="4630139" cy="5265795"/>
          </a:xfrm>
          <a:custGeom>
            <a:avLst/>
            <a:gdLst/>
            <a:ahLst/>
            <a:cxnLst/>
            <a:rect l="l" t="t" r="r" b="b"/>
            <a:pathLst>
              <a:path w="4630139" h="5265795" extrusionOk="0">
                <a:moveTo>
                  <a:pt x="0" y="0"/>
                </a:moveTo>
                <a:lnTo>
                  <a:pt x="4630139" y="0"/>
                </a:lnTo>
                <a:lnTo>
                  <a:pt x="4630139" y="5265795"/>
                </a:lnTo>
                <a:lnTo>
                  <a:pt x="0" y="5265795"/>
                </a:lnTo>
                <a:close/>
              </a:path>
            </a:pathLst>
          </a:custGeom>
          <a:solidFill>
            <a:schemeClr val="accent1"/>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pic>
        <p:nvPicPr>
          <p:cNvPr id="170" name="Google Shape;170;p31" descr="Icon for Project Zero that includes a circle around the letters PZ"/>
          <p:cNvPicPr preferRelativeResize="0"/>
          <p:nvPr/>
        </p:nvPicPr>
        <p:blipFill rotWithShape="1">
          <a:blip r:embed="rId3">
            <a:alphaModFix/>
          </a:blip>
          <a:srcRect/>
          <a:stretch/>
        </p:blipFill>
        <p:spPr>
          <a:xfrm>
            <a:off x="637376" y="1343144"/>
            <a:ext cx="3343203" cy="3274625"/>
          </a:xfrm>
          <a:prstGeom prst="rect">
            <a:avLst/>
          </a:prstGeom>
          <a:noFill/>
          <a:ln>
            <a:noFill/>
          </a:ln>
        </p:spPr>
      </p:pic>
      <p:sp>
        <p:nvSpPr>
          <p:cNvPr id="171" name="Google Shape;171;p31">
            <a:extLst>
              <a:ext uri="{C183D7F6-B498-43B3-948B-1728B52AA6E4}">
                <adec:decorative xmlns:adec="http://schemas.microsoft.com/office/drawing/2017/decorative" val="1"/>
              </a:ext>
            </a:extLst>
          </p:cNvPr>
          <p:cNvSpPr/>
          <p:nvPr/>
        </p:nvSpPr>
        <p:spPr>
          <a:xfrm>
            <a:off x="4901781" y="1071563"/>
            <a:ext cx="7290217" cy="5242299"/>
          </a:xfrm>
          <a:custGeom>
            <a:avLst/>
            <a:gdLst/>
            <a:ahLst/>
            <a:cxnLst/>
            <a:rect l="l" t="t" r="r" b="b"/>
            <a:pathLst>
              <a:path w="7290218" h="5242298" extrusionOk="0">
                <a:moveTo>
                  <a:pt x="0" y="0"/>
                </a:moveTo>
                <a:lnTo>
                  <a:pt x="7290218" y="0"/>
                </a:lnTo>
                <a:lnTo>
                  <a:pt x="7290218" y="5242298"/>
                </a:lnTo>
                <a:lnTo>
                  <a:pt x="0" y="5242298"/>
                </a:lnTo>
                <a:close/>
              </a:path>
            </a:pathLst>
          </a:custGeom>
          <a:solidFill>
            <a:schemeClr val="accent1"/>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pic>
        <p:nvPicPr>
          <p:cNvPr id="172" name="Google Shape;172;p31" descr="An image of the different projects of Project Zero organized with the project title in a circle with project descriptors written on strips of paper that extend from the circle."/>
          <p:cNvPicPr preferRelativeResize="0"/>
          <p:nvPr/>
        </p:nvPicPr>
        <p:blipFill rotWithShape="1">
          <a:blip r:embed="rId4">
            <a:alphaModFix/>
          </a:blip>
          <a:srcRect/>
          <a:stretch/>
        </p:blipFill>
        <p:spPr>
          <a:xfrm>
            <a:off x="5545244" y="2005257"/>
            <a:ext cx="6020728" cy="3386660"/>
          </a:xfrm>
          <a:prstGeom prst="rect">
            <a:avLst/>
          </a:prstGeom>
          <a:noFill/>
          <a:ln>
            <a:noFill/>
          </a:ln>
        </p:spPr>
      </p:pic>
      <p:sp>
        <p:nvSpPr>
          <p:cNvPr id="2" name="Title 1">
            <a:extLst>
              <a:ext uri="{FF2B5EF4-FFF2-40B4-BE49-F238E27FC236}">
                <a16:creationId xmlns:a16="http://schemas.microsoft.com/office/drawing/2014/main" id="{29D5DE01-985B-4331-ABEB-8A2C5176466B}"/>
              </a:ext>
            </a:extLst>
          </p:cNvPr>
          <p:cNvSpPr>
            <a:spLocks noGrp="1"/>
          </p:cNvSpPr>
          <p:nvPr>
            <p:ph type="title" idx="4294967295"/>
          </p:nvPr>
        </p:nvSpPr>
        <p:spPr/>
        <p:txBody>
          <a:bodyPr/>
          <a:lstStyle/>
          <a:p>
            <a:r>
              <a:rPr lang="en-US" dirty="0"/>
              <a:t>Project Zero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32" descr="four images of children of different ages engaged in playing learning, including stacking of materials and lego construction"/>
          <p:cNvPicPr preferRelativeResize="0"/>
          <p:nvPr/>
        </p:nvPicPr>
        <p:blipFill rotWithShape="1">
          <a:blip r:embed="rId3">
            <a:alphaModFix/>
          </a:blip>
          <a:srcRect/>
          <a:stretch/>
        </p:blipFill>
        <p:spPr>
          <a:xfrm>
            <a:off x="1245631" y="1690725"/>
            <a:ext cx="8540152" cy="4985846"/>
          </a:xfrm>
          <a:prstGeom prst="rect">
            <a:avLst/>
          </a:prstGeom>
          <a:noFill/>
          <a:ln>
            <a:noFill/>
          </a:ln>
        </p:spPr>
      </p:pic>
      <p:sp>
        <p:nvSpPr>
          <p:cNvPr id="2" name="Title 1">
            <a:extLst>
              <a:ext uri="{FF2B5EF4-FFF2-40B4-BE49-F238E27FC236}">
                <a16:creationId xmlns:a16="http://schemas.microsoft.com/office/drawing/2014/main" id="{C45C47D7-1929-4835-B727-B72165315AFA}"/>
              </a:ext>
            </a:extLst>
          </p:cNvPr>
          <p:cNvSpPr>
            <a:spLocks noGrp="1"/>
          </p:cNvSpPr>
          <p:nvPr>
            <p:ph type="title"/>
          </p:nvPr>
        </p:nvSpPr>
        <p:spPr/>
        <p:txBody>
          <a:bodyPr/>
          <a:lstStyle/>
          <a:p>
            <a:r>
              <a:rPr lang="en-US" dirty="0"/>
              <a:t>Images of Playful Learning from Project</a:t>
            </a:r>
            <a:r>
              <a:rPr lang="en-US" baseline="0" dirty="0"/>
              <a:t> Zero</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3">
            <a:extLst>
              <a:ext uri="{C183D7F6-B498-43B3-948B-1728B52AA6E4}">
                <adec:decorative xmlns:adec="http://schemas.microsoft.com/office/drawing/2017/decorative" val="1"/>
              </a:ext>
            </a:extLst>
          </p:cNvPr>
          <p:cNvSpPr/>
          <p:nvPr/>
        </p:nvSpPr>
        <p:spPr>
          <a:xfrm>
            <a:off x="0" y="0"/>
            <a:ext cx="12192000" cy="6857600"/>
          </a:xfrm>
          <a:prstGeom prst="rect">
            <a:avLst/>
          </a:prstGeom>
          <a:solidFill>
            <a:schemeClr val="lt1"/>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84" name="Google Shape;184;p33">
            <a:extLst>
              <a:ext uri="{C183D7F6-B498-43B3-948B-1728B52AA6E4}">
                <adec:decorative xmlns:adec="http://schemas.microsoft.com/office/drawing/2017/decorative" val="1"/>
              </a:ext>
            </a:extLst>
          </p:cNvPr>
          <p:cNvSpPr/>
          <p:nvPr/>
        </p:nvSpPr>
        <p:spPr>
          <a:xfrm>
            <a:off x="0" y="1"/>
            <a:ext cx="12192000" cy="4412800"/>
          </a:xfrm>
          <a:prstGeom prst="rect">
            <a:avLst/>
          </a:prstGeom>
          <a:solidFill>
            <a:schemeClr val="accent4"/>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85" name="Google Shape;185;p33">
            <a:extLst>
              <a:ext uri="{C183D7F6-B498-43B3-948B-1728B52AA6E4}">
                <adec:decorative xmlns:adec="http://schemas.microsoft.com/office/drawing/2017/decorative" val="1"/>
              </a:ext>
            </a:extLst>
          </p:cNvPr>
          <p:cNvSpPr/>
          <p:nvPr/>
        </p:nvSpPr>
        <p:spPr>
          <a:xfrm>
            <a:off x="596464" y="551963"/>
            <a:ext cx="10999200" cy="4618400"/>
          </a:xfrm>
          <a:prstGeom prst="rect">
            <a:avLst/>
          </a:prstGeom>
          <a:solidFill>
            <a:schemeClr val="lt1"/>
          </a:solidFill>
          <a:ln>
            <a:noFill/>
          </a:ln>
          <a:effectLst>
            <a:outerShdw blurRad="139700" dist="127000" dir="5400000" algn="t" rotWithShape="0">
              <a:srgbClr val="000000">
                <a:alpha val="14900"/>
              </a:srgbClr>
            </a:outerShdw>
          </a:effectLst>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86" name="Google Shape;186;p33"/>
          <p:cNvSpPr txBox="1">
            <a:spLocks noGrp="1"/>
          </p:cNvSpPr>
          <p:nvPr>
            <p:ph type="title"/>
          </p:nvPr>
        </p:nvSpPr>
        <p:spPr>
          <a:xfrm>
            <a:off x="1524000" y="1293337"/>
            <a:ext cx="9144000" cy="3274400"/>
          </a:xfrm>
          <a:prstGeom prst="rect">
            <a:avLst/>
          </a:prstGeom>
          <a:noFill/>
          <a:ln>
            <a:noFill/>
          </a:ln>
        </p:spPr>
        <p:txBody>
          <a:bodyPr spcFirstLastPara="1" vert="horz" wrap="square" lIns="91433" tIns="45700" rIns="91433" bIns="45700" rtlCol="0" anchor="ctr" anchorCtr="0">
            <a:normAutofit/>
          </a:bodyPr>
          <a:lstStyle/>
          <a:p>
            <a:pPr algn="ctr">
              <a:spcBef>
                <a:spcPts val="0"/>
              </a:spcBef>
              <a:buClr>
                <a:schemeClr val="dk1"/>
              </a:buClr>
              <a:buSzPts val="4200"/>
            </a:pPr>
            <a:r>
              <a:rPr lang="en" sz="5600" dirty="0">
                <a:solidFill>
                  <a:schemeClr val="dk1"/>
                </a:solidFill>
                <a:latin typeface="Calibri"/>
                <a:ea typeface="Calibri"/>
                <a:cs typeface="Calibri"/>
                <a:sym typeface="Calibri"/>
              </a:rPr>
              <a:t>What does playful learning look and feel like in different cultural contexts?</a:t>
            </a:r>
            <a:br>
              <a:rPr lang="en" sz="5600" dirty="0">
                <a:solidFill>
                  <a:schemeClr val="dk1"/>
                </a:solidFill>
                <a:latin typeface="Calibri"/>
                <a:ea typeface="Calibri"/>
                <a:cs typeface="Calibri"/>
                <a:sym typeface="Calibri"/>
              </a:rPr>
            </a:br>
            <a:endParaRPr sz="5600" dirty="0">
              <a:solidFill>
                <a:schemeClr val="dk1"/>
              </a:solidFill>
              <a:latin typeface="Calibri"/>
              <a:ea typeface="Calibri"/>
              <a:cs typeface="Calibri"/>
              <a:sym typeface="Calibri"/>
            </a:endParaRPr>
          </a:p>
        </p:txBody>
      </p:sp>
      <p:sp>
        <p:nvSpPr>
          <p:cNvPr id="187" name="Google Shape;187;p33"/>
          <p:cNvSpPr txBox="1">
            <a:spLocks noGrp="1"/>
          </p:cNvSpPr>
          <p:nvPr>
            <p:ph type="body" idx="1"/>
          </p:nvPr>
        </p:nvSpPr>
        <p:spPr>
          <a:xfrm>
            <a:off x="1524000" y="5514052"/>
            <a:ext cx="9144000" cy="652000"/>
          </a:xfrm>
          <a:prstGeom prst="rect">
            <a:avLst/>
          </a:prstGeom>
          <a:noFill/>
          <a:ln>
            <a:noFill/>
          </a:ln>
        </p:spPr>
        <p:txBody>
          <a:bodyPr spcFirstLastPara="1" vert="horz" wrap="square" lIns="91433" tIns="45700" rIns="91433" bIns="45700" rtlCol="0" anchor="ctr" anchorCtr="0">
            <a:normAutofit/>
          </a:bodyPr>
          <a:lstStyle/>
          <a:p>
            <a:pPr algn="ctr">
              <a:spcBef>
                <a:spcPts val="0"/>
              </a:spcBef>
              <a:buClr>
                <a:srgbClr val="888888"/>
              </a:buClr>
              <a:buSzPts val="1800"/>
            </a:pPr>
            <a:endParaRPr sz="2400">
              <a:solidFill>
                <a:schemeClr val="dk1"/>
              </a:solidFill>
              <a:latin typeface="Calibri"/>
              <a:ea typeface="Calibri"/>
              <a:cs typeface="Calibri"/>
              <a:sym typeface="Calibri"/>
            </a:endParaRPr>
          </a:p>
        </p:txBody>
      </p:sp>
      <p:cxnSp>
        <p:nvCxnSpPr>
          <p:cNvPr id="188" name="Google Shape;188;p33">
            <a:extLst>
              <a:ext uri="{C183D7F6-B498-43B3-948B-1728B52AA6E4}">
                <adec:decorative xmlns:adec="http://schemas.microsoft.com/office/drawing/2017/decorative" val="1"/>
              </a:ext>
            </a:extLst>
          </p:cNvPr>
          <p:cNvCxnSpPr/>
          <p:nvPr/>
        </p:nvCxnSpPr>
        <p:spPr>
          <a:xfrm rot="10800000">
            <a:off x="596696" y="6354708"/>
            <a:ext cx="11000000" cy="0"/>
          </a:xfrm>
          <a:prstGeom prst="straightConnector1">
            <a:avLst/>
          </a:prstGeom>
          <a:noFill/>
          <a:ln w="101600" cap="flat" cmpd="sng">
            <a:solidFill>
              <a:schemeClr val="accent4"/>
            </a:solidFill>
            <a:prstDash val="solid"/>
            <a:miter lim="800000"/>
            <a:headEnd type="none" w="sm" len="sm"/>
            <a:tailEnd type="none" w="sm" len="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4">
            <a:extLst>
              <a:ext uri="{C183D7F6-B498-43B3-948B-1728B52AA6E4}">
                <adec:decorative xmlns:adec="http://schemas.microsoft.com/office/drawing/2017/decorative" val="1"/>
              </a:ext>
            </a:extLst>
          </p:cNvPr>
          <p:cNvSpPr/>
          <p:nvPr/>
        </p:nvSpPr>
        <p:spPr>
          <a:xfrm rot="10800000" flipH="1">
            <a:off x="1" y="6481"/>
            <a:ext cx="2273169" cy="2273169"/>
          </a:xfrm>
          <a:custGeom>
            <a:avLst/>
            <a:gdLst/>
            <a:ahLst/>
            <a:cxnLst/>
            <a:rect l="l" t="t" r="r" b="b"/>
            <a:pathLst>
              <a:path w="2901919" h="2901919" extrusionOk="0">
                <a:moveTo>
                  <a:pt x="0" y="0"/>
                </a:moveTo>
                <a:cubicBezTo>
                  <a:pt x="1602686" y="0"/>
                  <a:pt x="2901919" y="1299233"/>
                  <a:pt x="2901919" y="2901919"/>
                </a:cubicBezTo>
                <a:lnTo>
                  <a:pt x="1460665" y="2901919"/>
                </a:lnTo>
                <a:cubicBezTo>
                  <a:pt x="1460665" y="2095216"/>
                  <a:pt x="806703" y="1441254"/>
                  <a:pt x="0" y="1441254"/>
                </a:cubicBezTo>
                <a:close/>
              </a:path>
            </a:pathLst>
          </a:custGeom>
          <a:gradFill>
            <a:gsLst>
              <a:gs pos="0">
                <a:srgbClr val="F3B500"/>
              </a:gs>
              <a:gs pos="100000">
                <a:srgbClr val="EFCB0C"/>
              </a:gs>
            </a:gsLst>
            <a:lin ang="2700006" scaled="0"/>
          </a:gra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195" name="Google Shape;195;p34">
            <a:extLst>
              <a:ext uri="{C183D7F6-B498-43B3-948B-1728B52AA6E4}">
                <adec:decorative xmlns:adec="http://schemas.microsoft.com/office/drawing/2017/decorative" val="1"/>
              </a:ext>
            </a:extLst>
          </p:cNvPr>
          <p:cNvSpPr/>
          <p:nvPr/>
        </p:nvSpPr>
        <p:spPr>
          <a:xfrm>
            <a:off x="11268712" y="3650615"/>
            <a:ext cx="921825" cy="3200400"/>
          </a:xfrm>
          <a:custGeom>
            <a:avLst/>
            <a:gdLst/>
            <a:ahLst/>
            <a:cxnLst/>
            <a:rect l="l" t="t" r="r" b="b"/>
            <a:pathLst>
              <a:path w="1975339" h="6857999" extrusionOk="0">
                <a:moveTo>
                  <a:pt x="1967395" y="0"/>
                </a:moveTo>
                <a:lnTo>
                  <a:pt x="1975339" y="0"/>
                </a:lnTo>
                <a:lnTo>
                  <a:pt x="1975339" y="1960519"/>
                </a:lnTo>
                <a:lnTo>
                  <a:pt x="1914820" y="2041450"/>
                </a:lnTo>
                <a:cubicBezTo>
                  <a:pt x="1647231" y="2437534"/>
                  <a:pt x="1490982" y="2915020"/>
                  <a:pt x="1490982" y="3429000"/>
                </a:cubicBezTo>
                <a:cubicBezTo>
                  <a:pt x="1490982" y="3942980"/>
                  <a:pt x="1647231" y="4420466"/>
                  <a:pt x="1914820" y="4816551"/>
                </a:cubicBezTo>
                <a:lnTo>
                  <a:pt x="1975339" y="4897482"/>
                </a:lnTo>
                <a:lnTo>
                  <a:pt x="1975339" y="6857999"/>
                </a:lnTo>
                <a:lnTo>
                  <a:pt x="1967393" y="6857999"/>
                </a:lnTo>
                <a:lnTo>
                  <a:pt x="1912709" y="6826557"/>
                </a:lnTo>
                <a:cubicBezTo>
                  <a:pt x="765995" y="6129796"/>
                  <a:pt x="0" y="4868852"/>
                  <a:pt x="0" y="3429000"/>
                </a:cubicBezTo>
                <a:cubicBezTo>
                  <a:pt x="0" y="1989148"/>
                  <a:pt x="765995" y="728204"/>
                  <a:pt x="1912709" y="31444"/>
                </a:cubicBezTo>
                <a:close/>
              </a:path>
            </a:pathLst>
          </a:custGeom>
          <a:solidFill>
            <a:srgbClr val="354253">
              <a:alpha val="60000"/>
            </a:srgbClr>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196" name="Google Shape;196;p34" descr="Text Book with term Free Association"/>
          <p:cNvSpPr/>
          <p:nvPr/>
        </p:nvSpPr>
        <p:spPr>
          <a:xfrm>
            <a:off x="838200" y="365125"/>
            <a:ext cx="7365379" cy="1671032"/>
          </a:xfrm>
          <a:prstGeom prst="rect">
            <a:avLst/>
          </a:prstGeom>
          <a:noFill/>
          <a:ln>
            <a:noFill/>
          </a:ln>
        </p:spPr>
        <p:txBody>
          <a:bodyPr spcFirstLastPara="1" wrap="square" lIns="0" tIns="0" rIns="0" bIns="0" anchor="t" anchorCtr="0">
            <a:noAutofit/>
          </a:bodyPr>
          <a:lstStyle/>
          <a:p>
            <a:endParaRPr sz="2400" dirty="0">
              <a:solidFill>
                <a:srgbClr val="002060"/>
              </a:solidFill>
              <a:latin typeface="Century Gothic"/>
              <a:ea typeface="Century Gothic"/>
              <a:cs typeface="Century Gothic"/>
              <a:sym typeface="Century Gothic"/>
            </a:endParaRPr>
          </a:p>
        </p:txBody>
      </p:sp>
      <p:sp>
        <p:nvSpPr>
          <p:cNvPr id="197" name="Google Shape;197;p34"/>
          <p:cNvSpPr txBox="1"/>
          <p:nvPr/>
        </p:nvSpPr>
        <p:spPr>
          <a:xfrm>
            <a:off x="3198361" y="3018475"/>
            <a:ext cx="6096000" cy="3046948"/>
          </a:xfrm>
          <a:prstGeom prst="rect">
            <a:avLst/>
          </a:prstGeom>
          <a:noFill/>
          <a:ln>
            <a:noFill/>
          </a:ln>
        </p:spPr>
        <p:txBody>
          <a:bodyPr spcFirstLastPara="1" wrap="square" lIns="91433" tIns="45700" rIns="91433" bIns="45700" anchor="t" anchorCtr="0">
            <a:spAutoFit/>
          </a:bodyPr>
          <a:lstStyle/>
          <a:p>
            <a:pPr marL="694249" indent="-694249">
              <a:buClr>
                <a:srgbClr val="002060"/>
              </a:buClr>
              <a:buSzPts val="3600"/>
              <a:buFont typeface="Arial"/>
              <a:buChar char="•"/>
            </a:pPr>
            <a:r>
              <a:rPr lang="en" sz="4800">
                <a:solidFill>
                  <a:srgbClr val="002060"/>
                </a:solidFill>
                <a:latin typeface="Century Gothic"/>
                <a:ea typeface="Century Gothic"/>
                <a:cs typeface="Century Gothic"/>
                <a:sym typeface="Century Gothic"/>
              </a:rPr>
              <a:t>Summer</a:t>
            </a:r>
            <a:endParaRPr sz="1467"/>
          </a:p>
          <a:p>
            <a:pPr marL="694249" indent="-694249">
              <a:buClr>
                <a:srgbClr val="002060"/>
              </a:buClr>
              <a:buSzPts val="3600"/>
              <a:buFont typeface="Arial"/>
              <a:buChar char="•"/>
            </a:pPr>
            <a:r>
              <a:rPr lang="en" sz="4800">
                <a:solidFill>
                  <a:srgbClr val="002060"/>
                </a:solidFill>
                <a:latin typeface="Century Gothic"/>
                <a:ea typeface="Century Gothic"/>
                <a:cs typeface="Century Gothic"/>
                <a:sym typeface="Century Gothic"/>
              </a:rPr>
              <a:t>Picnic</a:t>
            </a:r>
            <a:endParaRPr sz="1467"/>
          </a:p>
          <a:p>
            <a:pPr marL="694249" indent="-694249">
              <a:buClr>
                <a:srgbClr val="002060"/>
              </a:buClr>
              <a:buSzPts val="3600"/>
              <a:buFont typeface="Arial"/>
              <a:buChar char="•"/>
            </a:pPr>
            <a:r>
              <a:rPr lang="en" sz="4800">
                <a:solidFill>
                  <a:srgbClr val="002060"/>
                </a:solidFill>
                <a:latin typeface="Century Gothic"/>
                <a:ea typeface="Century Gothic"/>
                <a:cs typeface="Century Gothic"/>
                <a:sym typeface="Century Gothic"/>
              </a:rPr>
              <a:t>Coffee</a:t>
            </a:r>
            <a:endParaRPr sz="1467"/>
          </a:p>
          <a:p>
            <a:pPr marL="694249" indent="-694249">
              <a:buClr>
                <a:srgbClr val="002060"/>
              </a:buClr>
              <a:buSzPts val="3600"/>
              <a:buFont typeface="Arial"/>
              <a:buChar char="•"/>
            </a:pPr>
            <a:r>
              <a:rPr lang="en" sz="4800">
                <a:solidFill>
                  <a:srgbClr val="002060"/>
                </a:solidFill>
                <a:highlight>
                  <a:srgbClr val="FFFF00"/>
                </a:highlight>
                <a:latin typeface="Century Gothic"/>
                <a:ea typeface="Century Gothic"/>
                <a:cs typeface="Century Gothic"/>
                <a:sym typeface="Century Gothic"/>
              </a:rPr>
              <a:t>Playful Learning</a:t>
            </a:r>
            <a:endParaRPr sz="1467"/>
          </a:p>
        </p:txBody>
      </p:sp>
      <p:sp>
        <p:nvSpPr>
          <p:cNvPr id="198" name="Google Shape;198;p34"/>
          <p:cNvSpPr txBox="1"/>
          <p:nvPr/>
        </p:nvSpPr>
        <p:spPr>
          <a:xfrm>
            <a:off x="2097579" y="2139923"/>
            <a:ext cx="8959600" cy="523180"/>
          </a:xfrm>
          <a:prstGeom prst="rect">
            <a:avLst/>
          </a:prstGeom>
          <a:noFill/>
          <a:ln>
            <a:noFill/>
          </a:ln>
        </p:spPr>
        <p:txBody>
          <a:bodyPr spcFirstLastPara="1" wrap="square" lIns="91433" tIns="45700" rIns="91433" bIns="45700" anchor="t" anchorCtr="0">
            <a:spAutoFit/>
          </a:bodyPr>
          <a:lstStyle/>
          <a:p>
            <a:r>
              <a:rPr lang="en" sz="2800">
                <a:solidFill>
                  <a:schemeClr val="dk1"/>
                </a:solidFill>
                <a:latin typeface="Century Gothic"/>
                <a:ea typeface="Century Gothic"/>
                <a:cs typeface="Century Gothic"/>
                <a:sym typeface="Century Gothic"/>
              </a:rPr>
              <a:t>When I say cat, you think:  rat, or purr, or sneeze ... </a:t>
            </a:r>
            <a:endParaRPr sz="1467"/>
          </a:p>
        </p:txBody>
      </p:sp>
      <p:sp>
        <p:nvSpPr>
          <p:cNvPr id="2" name="Title 1">
            <a:extLst>
              <a:ext uri="{FF2B5EF4-FFF2-40B4-BE49-F238E27FC236}">
                <a16:creationId xmlns:a16="http://schemas.microsoft.com/office/drawing/2014/main" id="{F94E8721-11EA-4EEC-B2D6-9EC5A281ABE4}"/>
              </a:ext>
            </a:extLst>
          </p:cNvPr>
          <p:cNvSpPr>
            <a:spLocks noGrp="1"/>
          </p:cNvSpPr>
          <p:nvPr>
            <p:ph type="title"/>
          </p:nvPr>
        </p:nvSpPr>
        <p:spPr/>
        <p:txBody>
          <a:bodyPr/>
          <a:lstStyle/>
          <a:p>
            <a:r>
              <a:rPr lang="en-US" dirty="0"/>
              <a:t>Free Association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7">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35" descr="A diagram/image of playful learning that has 3 ovals overlapping with one another: leading learning, exploring the unknown and finding joy with descriptors of each within the oval"/>
          <p:cNvPicPr preferRelativeResize="0"/>
          <p:nvPr/>
        </p:nvPicPr>
        <p:blipFill rotWithShape="1">
          <a:blip r:embed="rId3">
            <a:alphaModFix/>
          </a:blip>
          <a:srcRect/>
          <a:stretch/>
        </p:blipFill>
        <p:spPr>
          <a:xfrm>
            <a:off x="3214284" y="1103086"/>
            <a:ext cx="5763429" cy="5754917"/>
          </a:xfrm>
          <a:prstGeom prst="rect">
            <a:avLst/>
          </a:prstGeom>
          <a:noFill/>
          <a:ln>
            <a:noFill/>
          </a:ln>
        </p:spPr>
      </p:pic>
      <p:sp>
        <p:nvSpPr>
          <p:cNvPr id="2" name="Title 1">
            <a:extLst>
              <a:ext uri="{FF2B5EF4-FFF2-40B4-BE49-F238E27FC236}">
                <a16:creationId xmlns:a16="http://schemas.microsoft.com/office/drawing/2014/main" id="{0BA6333D-3CEC-4FDD-A672-66CAC27106B7}"/>
              </a:ext>
            </a:extLst>
          </p:cNvPr>
          <p:cNvSpPr>
            <a:spLocks noGrp="1"/>
          </p:cNvSpPr>
          <p:nvPr>
            <p:ph type="title" idx="4294967295"/>
          </p:nvPr>
        </p:nvSpPr>
        <p:spPr/>
        <p:txBody>
          <a:bodyPr>
            <a:normAutofit fontScale="90000"/>
          </a:bodyPr>
          <a:lstStyle/>
          <a:p>
            <a:r>
              <a:rPr lang="en-US" dirty="0"/>
              <a:t>     </a:t>
            </a:r>
            <a:r>
              <a:rPr lang="en-US" sz="4000" dirty="0">
                <a:solidFill>
                  <a:schemeClr val="accent1">
                    <a:lumMod val="40000"/>
                    <a:lumOff val="60000"/>
                  </a:schemeClr>
                </a:solidFill>
              </a:rPr>
              <a:t>Cross-Cultural</a:t>
            </a:r>
            <a:r>
              <a:rPr lang="en-US" sz="4000" baseline="0" dirty="0">
                <a:solidFill>
                  <a:schemeClr val="accent1">
                    <a:lumMod val="40000"/>
                    <a:lumOff val="60000"/>
                  </a:schemeClr>
                </a:solidFill>
              </a:rPr>
              <a:t> Indicators of Playful Learning</a:t>
            </a:r>
            <a:endParaRPr lang="en-US" sz="4000" dirty="0">
              <a:solidFill>
                <a:schemeClr val="accent1">
                  <a:lumMod val="40000"/>
                  <a:lumOff val="60000"/>
                </a:schemeClr>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6" descr="Diagram/image of playful learning with the words meaningful, empowering and joyful in each of the three ovals"/>
          <p:cNvPicPr preferRelativeResize="0"/>
          <p:nvPr/>
        </p:nvPicPr>
        <p:blipFill rotWithShape="1">
          <a:blip r:embed="rId3">
            <a:alphaModFix/>
          </a:blip>
          <a:srcRect/>
          <a:stretch/>
        </p:blipFill>
        <p:spPr>
          <a:xfrm>
            <a:off x="2666997" y="886552"/>
            <a:ext cx="6858005" cy="6027431"/>
          </a:xfrm>
          <a:prstGeom prst="rect">
            <a:avLst/>
          </a:prstGeom>
          <a:noFill/>
          <a:ln>
            <a:noFill/>
          </a:ln>
        </p:spPr>
      </p:pic>
      <p:sp>
        <p:nvSpPr>
          <p:cNvPr id="2" name="Title 1">
            <a:extLst>
              <a:ext uri="{FF2B5EF4-FFF2-40B4-BE49-F238E27FC236}">
                <a16:creationId xmlns:a16="http://schemas.microsoft.com/office/drawing/2014/main" id="{AB873429-74C9-4F24-97F2-964635EC30AF}"/>
              </a:ext>
            </a:extLst>
          </p:cNvPr>
          <p:cNvSpPr>
            <a:spLocks noGrp="1"/>
          </p:cNvSpPr>
          <p:nvPr>
            <p:ph type="title" idx="4294967295"/>
          </p:nvPr>
        </p:nvSpPr>
        <p:spPr/>
        <p:txBody>
          <a:bodyPr>
            <a:normAutofit/>
          </a:bodyPr>
          <a:lstStyle/>
          <a:p>
            <a:r>
              <a:rPr lang="en-US" sz="3600" dirty="0">
                <a:solidFill>
                  <a:schemeClr val="tx1"/>
                </a:solidFill>
              </a:rPr>
              <a:t>Indicators of</a:t>
            </a:r>
            <a:r>
              <a:rPr lang="en-US" sz="3600" baseline="0" dirty="0">
                <a:solidFill>
                  <a:schemeClr val="tx1"/>
                </a:solidFill>
              </a:rPr>
              <a:t> Playful Learning from 6 U.S. Schools</a:t>
            </a:r>
            <a:endParaRPr lang="en-US" sz="3600" dirty="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2215C-BFD8-5049-8C86-A7DCAA965350}"/>
              </a:ext>
            </a:extLst>
          </p:cNvPr>
          <p:cNvSpPr>
            <a:spLocks noGrp="1"/>
          </p:cNvSpPr>
          <p:nvPr>
            <p:ph type="title"/>
          </p:nvPr>
        </p:nvSpPr>
        <p:spPr/>
        <p:txBody>
          <a:bodyPr/>
          <a:lstStyle/>
          <a:p>
            <a:r>
              <a:rPr lang="en-US"/>
              <a:t>AGENDA</a:t>
            </a:r>
            <a:endParaRPr lang="en-US" dirty="0"/>
          </a:p>
        </p:txBody>
      </p:sp>
      <p:sp>
        <p:nvSpPr>
          <p:cNvPr id="2" name="Content Placeholder 1">
            <a:extLst>
              <a:ext uri="{FF2B5EF4-FFF2-40B4-BE49-F238E27FC236}">
                <a16:creationId xmlns:a16="http://schemas.microsoft.com/office/drawing/2014/main" id="{75F77C0A-F34B-2B3F-484B-7459BE442120}"/>
              </a:ext>
            </a:extLst>
          </p:cNvPr>
          <p:cNvSpPr>
            <a:spLocks noGrp="1"/>
          </p:cNvSpPr>
          <p:nvPr>
            <p:ph idx="1"/>
          </p:nvPr>
        </p:nvSpPr>
        <p:spPr/>
        <p:txBody>
          <a:bodyPr>
            <a:normAutofit/>
          </a:bodyPr>
          <a:lstStyle/>
          <a:p>
            <a:pPr>
              <a:spcBef>
                <a:spcPts val="0"/>
              </a:spcBef>
            </a:pPr>
            <a:r>
              <a:rPr lang="en-US" sz="3600" dirty="0">
                <a:latin typeface="Calibri" panose="020F0502020204030204" pitchFamily="34" charset="0"/>
                <a:ea typeface="Calibri" panose="020F0502020204030204" pitchFamily="34" charset="0"/>
              </a:rPr>
              <a:t>W</a:t>
            </a:r>
            <a:r>
              <a:rPr lang="en-US" sz="3600" dirty="0">
                <a:effectLst/>
                <a:latin typeface="Calibri" panose="020F0502020204030204" pitchFamily="34" charset="0"/>
                <a:ea typeface="Calibri" panose="020F0502020204030204" pitchFamily="34" charset="0"/>
              </a:rPr>
              <a:t>elcome and context setting </a:t>
            </a:r>
          </a:p>
          <a:p>
            <a:pPr>
              <a:spcBef>
                <a:spcPts val="0"/>
              </a:spcBef>
            </a:pPr>
            <a:r>
              <a:rPr lang="en-US" sz="3600" dirty="0">
                <a:latin typeface="Calibri" panose="020F0502020204030204" pitchFamily="34" charset="0"/>
                <a:ea typeface="Calibri" panose="020F0502020204030204" pitchFamily="34" charset="0"/>
              </a:rPr>
              <a:t>W</a:t>
            </a:r>
            <a:r>
              <a:rPr lang="en-US" sz="3600" dirty="0">
                <a:effectLst/>
                <a:latin typeface="Calibri" panose="020F0502020204030204" pitchFamily="34" charset="0"/>
                <a:ea typeface="Calibri" panose="020F0502020204030204" pitchFamily="34" charset="0"/>
              </a:rPr>
              <a:t>hat is playful learning/indicators </a:t>
            </a:r>
          </a:p>
          <a:p>
            <a:pPr>
              <a:spcBef>
                <a:spcPts val="0"/>
              </a:spcBef>
            </a:pPr>
            <a:r>
              <a:rPr lang="en-US" sz="3600" dirty="0">
                <a:latin typeface="Calibri" panose="020F0502020204030204" pitchFamily="34" charset="0"/>
                <a:ea typeface="Calibri" panose="020F0502020204030204" pitchFamily="34" charset="0"/>
              </a:rPr>
              <a:t>S</a:t>
            </a:r>
            <a:r>
              <a:rPr lang="en-US" sz="3600" dirty="0">
                <a:effectLst/>
                <a:latin typeface="Calibri" panose="020F0502020204030204" pitchFamily="34" charset="0"/>
                <a:ea typeface="Calibri" panose="020F0502020204030204" pitchFamily="34" charset="0"/>
              </a:rPr>
              <a:t>chool team panel to talk about the Playful Learning Institute, PK-3, pilot</a:t>
            </a:r>
          </a:p>
          <a:p>
            <a:pPr>
              <a:spcBef>
                <a:spcPts val="0"/>
              </a:spcBef>
            </a:pPr>
            <a:r>
              <a:rPr lang="en-US" sz="3600" dirty="0">
                <a:effectLst/>
                <a:latin typeface="Calibri" panose="020F0502020204030204" pitchFamily="34" charset="0"/>
                <a:ea typeface="Calibri" panose="020F0502020204030204" pitchFamily="34" charset="0"/>
              </a:rPr>
              <a:t>Discussion/Q&amp;A  </a:t>
            </a:r>
          </a:p>
          <a:p>
            <a:pPr>
              <a:spcBef>
                <a:spcPts val="0"/>
              </a:spcBef>
            </a:pPr>
            <a:r>
              <a:rPr lang="en-US" sz="3600" dirty="0">
                <a:effectLst/>
                <a:latin typeface="Calibri" panose="020F0502020204030204" pitchFamily="34" charset="0"/>
                <a:ea typeface="Calibri" panose="020F0502020204030204" pitchFamily="34" charset="0"/>
              </a:rPr>
              <a:t>Sharing of resources/Wrap Up</a:t>
            </a:r>
            <a:endParaRPr lang="en-US" sz="3600" dirty="0"/>
          </a:p>
        </p:txBody>
      </p:sp>
    </p:spTree>
    <p:extLst>
      <p:ext uri="{BB962C8B-B14F-4D97-AF65-F5344CB8AC3E}">
        <p14:creationId xmlns:p14="http://schemas.microsoft.com/office/powerpoint/2010/main" val="1766890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37" descr="Diagram/image of playful learning with the words meaningful, empowering and joyful in each of the three ovals with &quot;feels like&quot; and &quot;looks like&quot; descriptors in each"/>
          <p:cNvPicPr preferRelativeResize="0"/>
          <p:nvPr/>
        </p:nvPicPr>
        <p:blipFill rotWithShape="1">
          <a:blip r:embed="rId3">
            <a:alphaModFix/>
          </a:blip>
          <a:srcRect/>
          <a:stretch/>
        </p:blipFill>
        <p:spPr>
          <a:xfrm>
            <a:off x="3028437" y="1027925"/>
            <a:ext cx="5908435" cy="5777802"/>
          </a:xfrm>
          <a:prstGeom prst="rect">
            <a:avLst/>
          </a:prstGeom>
          <a:noFill/>
          <a:ln>
            <a:noFill/>
          </a:ln>
        </p:spPr>
      </p:pic>
      <p:sp>
        <p:nvSpPr>
          <p:cNvPr id="2" name="Title 1">
            <a:extLst>
              <a:ext uri="{FF2B5EF4-FFF2-40B4-BE49-F238E27FC236}">
                <a16:creationId xmlns:a16="http://schemas.microsoft.com/office/drawing/2014/main" id="{4F6FA011-36E3-4212-BEC6-C7F6904AA8A6}"/>
              </a:ext>
            </a:extLst>
          </p:cNvPr>
          <p:cNvSpPr>
            <a:spLocks noGrp="1"/>
          </p:cNvSpPr>
          <p:nvPr>
            <p:ph type="title"/>
          </p:nvPr>
        </p:nvSpPr>
        <p:spPr/>
        <p:txBody>
          <a:bodyPr/>
          <a:lstStyle/>
          <a:p>
            <a:r>
              <a:rPr lang="en-US" dirty="0"/>
              <a:t>Indicators of Playful Learning from 6 U.S. Schools cont.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8"/>
          <p:cNvSpPr txBox="1"/>
          <p:nvPr/>
        </p:nvSpPr>
        <p:spPr>
          <a:xfrm>
            <a:off x="122140" y="129652"/>
            <a:ext cx="4125600" cy="6453136"/>
          </a:xfrm>
          <a:prstGeom prst="rect">
            <a:avLst/>
          </a:prstGeom>
          <a:noFill/>
          <a:ln>
            <a:noFill/>
          </a:ln>
        </p:spPr>
        <p:txBody>
          <a:bodyPr spcFirstLastPara="1" wrap="square" lIns="91433" tIns="45700" rIns="91433" bIns="45700" anchor="t" anchorCtr="0">
            <a:spAutoFit/>
          </a:bodyPr>
          <a:lstStyle/>
          <a:p>
            <a:pPr>
              <a:buClr>
                <a:srgbClr val="174995"/>
              </a:buClr>
              <a:buSzPts val="1800"/>
            </a:pPr>
            <a:r>
              <a:rPr lang="en" sz="2400" b="1" dirty="0">
                <a:solidFill>
                  <a:srgbClr val="174995"/>
                </a:solidFill>
                <a:latin typeface="Calibri"/>
                <a:ea typeface="Calibri"/>
                <a:cs typeface="Calibri"/>
                <a:sym typeface="Calibri"/>
              </a:rPr>
              <a:t>Empowering </a:t>
            </a:r>
            <a:endParaRPr sz="1467" dirty="0"/>
          </a:p>
          <a:p>
            <a:pPr>
              <a:buClr>
                <a:schemeClr val="dk1"/>
              </a:buClr>
              <a:buSzPts val="1400"/>
            </a:pPr>
            <a:endParaRPr sz="1867" b="1" dirty="0">
              <a:solidFill>
                <a:srgbClr val="174995"/>
              </a:solidFill>
              <a:latin typeface="Calibri"/>
              <a:ea typeface="Calibri"/>
              <a:cs typeface="Calibri"/>
              <a:sym typeface="Calibri"/>
            </a:endParaRPr>
          </a:p>
          <a:p>
            <a:pPr>
              <a:buClr>
                <a:srgbClr val="174995"/>
              </a:buClr>
              <a:buSzPts val="1200"/>
            </a:pPr>
            <a:r>
              <a:rPr lang="en" sz="1600" b="1" dirty="0">
                <a:solidFill>
                  <a:srgbClr val="174995"/>
                </a:solidFill>
                <a:latin typeface="Calibri"/>
                <a:ea typeface="Calibri"/>
                <a:cs typeface="Calibri"/>
                <a:sym typeface="Calibri"/>
              </a:rPr>
              <a:t>feels like...</a:t>
            </a:r>
            <a:endParaRPr sz="1467" dirty="0"/>
          </a:p>
          <a:p>
            <a:pPr>
              <a:buClr>
                <a:srgbClr val="174995"/>
              </a:buClr>
              <a:buSzPts val="1200"/>
            </a:pPr>
            <a:r>
              <a:rPr lang="en" sz="1600" dirty="0">
                <a:solidFill>
                  <a:srgbClr val="174995"/>
                </a:solidFill>
                <a:latin typeface="Calibri"/>
                <a:ea typeface="Calibri"/>
                <a:cs typeface="Calibri"/>
                <a:sym typeface="Calibri"/>
              </a:rPr>
              <a:t>Ownership</a:t>
            </a:r>
            <a:endParaRPr sz="1467" dirty="0"/>
          </a:p>
          <a:p>
            <a:pPr>
              <a:buClr>
                <a:srgbClr val="174995"/>
              </a:buClr>
              <a:buSzPts val="1200"/>
            </a:pPr>
            <a:r>
              <a:rPr lang="en" sz="1600" dirty="0">
                <a:solidFill>
                  <a:srgbClr val="174995"/>
                </a:solidFill>
                <a:latin typeface="Calibri"/>
                <a:ea typeface="Calibri"/>
                <a:cs typeface="Calibri"/>
                <a:sym typeface="Calibri"/>
              </a:rPr>
              <a:t>Agency</a:t>
            </a:r>
            <a:endParaRPr sz="1467" dirty="0"/>
          </a:p>
          <a:p>
            <a:pPr>
              <a:buClr>
                <a:srgbClr val="174995"/>
              </a:buClr>
              <a:buSzPts val="1200"/>
            </a:pPr>
            <a:r>
              <a:rPr lang="en" sz="1600" dirty="0">
                <a:solidFill>
                  <a:srgbClr val="174995"/>
                </a:solidFill>
                <a:latin typeface="Calibri"/>
                <a:ea typeface="Calibri"/>
                <a:cs typeface="Calibri"/>
                <a:sym typeface="Calibri"/>
              </a:rPr>
              <a:t>Being heard, seen, and valued</a:t>
            </a:r>
            <a:endParaRPr sz="1467" dirty="0"/>
          </a:p>
          <a:p>
            <a:pPr>
              <a:buClr>
                <a:srgbClr val="174995"/>
              </a:buClr>
              <a:buSzPts val="1200"/>
            </a:pPr>
            <a:r>
              <a:rPr lang="en" sz="1600" dirty="0">
                <a:solidFill>
                  <a:srgbClr val="174995"/>
                </a:solidFill>
                <a:latin typeface="Calibri"/>
                <a:ea typeface="Calibri"/>
                <a:cs typeface="Calibri"/>
                <a:sym typeface="Calibri"/>
              </a:rPr>
              <a:t>Independence</a:t>
            </a:r>
            <a:endParaRPr sz="1467" dirty="0"/>
          </a:p>
          <a:p>
            <a:pPr>
              <a:buClr>
                <a:srgbClr val="174995"/>
              </a:buClr>
              <a:buSzPts val="1200"/>
            </a:pPr>
            <a:r>
              <a:rPr lang="en" sz="1600" dirty="0">
                <a:solidFill>
                  <a:srgbClr val="174995"/>
                </a:solidFill>
                <a:latin typeface="Calibri"/>
                <a:ea typeface="Calibri"/>
                <a:cs typeface="Calibri"/>
                <a:sym typeface="Calibri"/>
              </a:rPr>
              <a:t>Belonging</a:t>
            </a:r>
            <a:endParaRPr sz="1467" dirty="0"/>
          </a:p>
          <a:p>
            <a:pPr>
              <a:buClr>
                <a:srgbClr val="174995"/>
              </a:buClr>
              <a:buSzPts val="1200"/>
            </a:pPr>
            <a:r>
              <a:rPr lang="en" sz="1600" dirty="0">
                <a:solidFill>
                  <a:srgbClr val="174995"/>
                </a:solidFill>
                <a:latin typeface="Calibri"/>
                <a:ea typeface="Calibri"/>
                <a:cs typeface="Calibri"/>
                <a:sym typeface="Calibri"/>
              </a:rPr>
              <a:t>Pride</a:t>
            </a:r>
            <a:endParaRPr sz="1467" dirty="0"/>
          </a:p>
          <a:p>
            <a:pPr>
              <a:buClr>
                <a:srgbClr val="174995"/>
              </a:buClr>
              <a:buSzPts val="1200"/>
            </a:pPr>
            <a:r>
              <a:rPr lang="en" sz="1600" dirty="0">
                <a:solidFill>
                  <a:srgbClr val="174995"/>
                </a:solidFill>
                <a:latin typeface="Calibri"/>
                <a:ea typeface="Calibri"/>
                <a:cs typeface="Calibri"/>
                <a:sym typeface="Calibri"/>
              </a:rPr>
              <a:t>Freedom</a:t>
            </a:r>
            <a:endParaRPr sz="1467" dirty="0"/>
          </a:p>
          <a:p>
            <a:pPr>
              <a:buClr>
                <a:srgbClr val="174995"/>
              </a:buClr>
              <a:buSzPts val="1200"/>
            </a:pPr>
            <a:r>
              <a:rPr lang="en" sz="1600" dirty="0">
                <a:solidFill>
                  <a:srgbClr val="174995"/>
                </a:solidFill>
                <a:latin typeface="Calibri"/>
                <a:ea typeface="Calibri"/>
                <a:cs typeface="Calibri"/>
                <a:sym typeface="Calibri"/>
              </a:rPr>
              <a:t>Confidence</a:t>
            </a:r>
            <a:endParaRPr sz="1467" dirty="0"/>
          </a:p>
          <a:p>
            <a:pPr>
              <a:buClr>
                <a:schemeClr val="dk1"/>
              </a:buClr>
              <a:buSzPts val="1200"/>
            </a:pPr>
            <a:endParaRPr sz="1600" dirty="0">
              <a:solidFill>
                <a:srgbClr val="174995"/>
              </a:solidFill>
              <a:latin typeface="Calibri"/>
              <a:ea typeface="Calibri"/>
              <a:cs typeface="Calibri"/>
              <a:sym typeface="Calibri"/>
            </a:endParaRPr>
          </a:p>
          <a:p>
            <a:pPr>
              <a:buClr>
                <a:srgbClr val="174995"/>
              </a:buClr>
              <a:buSzPts val="1200"/>
            </a:pPr>
            <a:r>
              <a:rPr lang="en" sz="1600" b="1" dirty="0">
                <a:solidFill>
                  <a:srgbClr val="174995"/>
                </a:solidFill>
                <a:latin typeface="Calibri"/>
                <a:ea typeface="Calibri"/>
                <a:cs typeface="Calibri"/>
                <a:sym typeface="Calibri"/>
              </a:rPr>
              <a:t>looks like...</a:t>
            </a:r>
            <a:endParaRPr sz="1467" dirty="0"/>
          </a:p>
          <a:p>
            <a:pPr>
              <a:buClr>
                <a:srgbClr val="174995"/>
              </a:buClr>
              <a:buSzPts val="1200"/>
            </a:pPr>
            <a:r>
              <a:rPr lang="en" sz="1600" dirty="0">
                <a:solidFill>
                  <a:srgbClr val="174995"/>
                </a:solidFill>
                <a:latin typeface="Calibri"/>
                <a:ea typeface="Calibri"/>
                <a:cs typeface="Calibri"/>
                <a:sym typeface="Calibri"/>
              </a:rPr>
              <a:t>Having choices and making decisions</a:t>
            </a:r>
            <a:endParaRPr sz="1467" dirty="0"/>
          </a:p>
          <a:p>
            <a:pPr>
              <a:buClr>
                <a:srgbClr val="174995"/>
              </a:buClr>
              <a:buSzPts val="1200"/>
            </a:pPr>
            <a:r>
              <a:rPr lang="en" sz="1600" dirty="0">
                <a:solidFill>
                  <a:srgbClr val="174995"/>
                </a:solidFill>
                <a:latin typeface="Calibri"/>
                <a:ea typeface="Calibri"/>
                <a:cs typeface="Calibri"/>
                <a:sym typeface="Calibri"/>
              </a:rPr>
              <a:t>Leadership</a:t>
            </a:r>
            <a:endParaRPr sz="1467" dirty="0"/>
          </a:p>
          <a:p>
            <a:pPr>
              <a:buClr>
                <a:srgbClr val="174995"/>
              </a:buClr>
              <a:buSzPts val="1200"/>
            </a:pPr>
            <a:r>
              <a:rPr lang="en" sz="1600" dirty="0">
                <a:solidFill>
                  <a:srgbClr val="174995"/>
                </a:solidFill>
                <a:latin typeface="Calibri"/>
                <a:ea typeface="Calibri"/>
                <a:cs typeface="Calibri"/>
                <a:sym typeface="Calibri"/>
              </a:rPr>
              <a:t>Taking risks </a:t>
            </a:r>
            <a:endParaRPr sz="1467" dirty="0"/>
          </a:p>
          <a:p>
            <a:pPr>
              <a:buClr>
                <a:srgbClr val="174995"/>
              </a:buClr>
              <a:buSzPts val="1200"/>
            </a:pPr>
            <a:r>
              <a:rPr lang="en" sz="1600" dirty="0">
                <a:solidFill>
                  <a:srgbClr val="174995"/>
                </a:solidFill>
                <a:latin typeface="Calibri"/>
                <a:ea typeface="Calibri"/>
                <a:cs typeface="Calibri"/>
                <a:sym typeface="Calibri"/>
              </a:rPr>
              <a:t>Co-constructing rules, routines, </a:t>
            </a:r>
            <a:endParaRPr sz="1467" dirty="0"/>
          </a:p>
          <a:p>
            <a:pPr>
              <a:buClr>
                <a:srgbClr val="174995"/>
              </a:buClr>
              <a:buSzPts val="1200"/>
            </a:pPr>
            <a:r>
              <a:rPr lang="en" sz="1600" dirty="0">
                <a:solidFill>
                  <a:srgbClr val="174995"/>
                </a:solidFill>
                <a:latin typeface="Calibri"/>
                <a:ea typeface="Calibri"/>
                <a:cs typeface="Calibri"/>
                <a:sym typeface="Calibri"/>
              </a:rPr>
              <a:t>     strategies</a:t>
            </a:r>
            <a:endParaRPr sz="1467" dirty="0"/>
          </a:p>
          <a:p>
            <a:pPr>
              <a:buClr>
                <a:srgbClr val="174995"/>
              </a:buClr>
              <a:buSzPts val="1200"/>
            </a:pPr>
            <a:r>
              <a:rPr lang="en" sz="1600" dirty="0">
                <a:solidFill>
                  <a:srgbClr val="174995"/>
                </a:solidFill>
                <a:latin typeface="Calibri"/>
                <a:ea typeface="Calibri"/>
                <a:cs typeface="Calibri"/>
                <a:sym typeface="Calibri"/>
              </a:rPr>
              <a:t>Active and inclusive participation</a:t>
            </a:r>
            <a:endParaRPr sz="1467" dirty="0"/>
          </a:p>
          <a:p>
            <a:pPr>
              <a:buClr>
                <a:srgbClr val="174995"/>
              </a:buClr>
              <a:buSzPts val="1200"/>
            </a:pPr>
            <a:r>
              <a:rPr lang="en" sz="1600" dirty="0">
                <a:solidFill>
                  <a:srgbClr val="174995"/>
                </a:solidFill>
                <a:latin typeface="Calibri"/>
                <a:ea typeface="Calibri"/>
                <a:cs typeface="Calibri"/>
                <a:sym typeface="Calibri"/>
              </a:rPr>
              <a:t>Expressing and building on ideas</a:t>
            </a:r>
            <a:endParaRPr sz="1467" dirty="0"/>
          </a:p>
          <a:p>
            <a:pPr>
              <a:buClr>
                <a:srgbClr val="174995"/>
              </a:buClr>
              <a:buSzPts val="1200"/>
            </a:pPr>
            <a:r>
              <a:rPr lang="en" sz="1600" dirty="0">
                <a:solidFill>
                  <a:srgbClr val="174995"/>
                </a:solidFill>
                <a:latin typeface="Calibri"/>
                <a:ea typeface="Calibri"/>
                <a:cs typeface="Calibri"/>
                <a:sym typeface="Calibri"/>
              </a:rPr>
              <a:t>Asking for help</a:t>
            </a:r>
            <a:endParaRPr sz="1467" dirty="0"/>
          </a:p>
          <a:p>
            <a:pPr>
              <a:buClr>
                <a:srgbClr val="174995"/>
              </a:buClr>
              <a:buSzPts val="1200"/>
            </a:pPr>
            <a:r>
              <a:rPr lang="en" sz="1600" dirty="0">
                <a:solidFill>
                  <a:srgbClr val="174995"/>
                </a:solidFill>
                <a:latin typeface="Calibri"/>
                <a:ea typeface="Calibri"/>
                <a:cs typeface="Calibri"/>
                <a:sym typeface="Calibri"/>
              </a:rPr>
              <a:t>Discussing and debating</a:t>
            </a:r>
            <a:endParaRPr sz="1467" dirty="0"/>
          </a:p>
          <a:p>
            <a:pPr>
              <a:buClr>
                <a:srgbClr val="174995"/>
              </a:buClr>
              <a:buSzPts val="1200"/>
            </a:pPr>
            <a:r>
              <a:rPr lang="en" sz="1600" dirty="0">
                <a:solidFill>
                  <a:srgbClr val="174995"/>
                </a:solidFill>
                <a:latin typeface="Calibri"/>
                <a:ea typeface="Calibri"/>
                <a:cs typeface="Calibri"/>
                <a:sym typeface="Calibri"/>
              </a:rPr>
              <a:t>Advocating</a:t>
            </a:r>
            <a:endParaRPr sz="1467" dirty="0"/>
          </a:p>
          <a:p>
            <a:pPr>
              <a:buClr>
                <a:srgbClr val="174995"/>
              </a:buClr>
              <a:buSzPts val="1200"/>
            </a:pPr>
            <a:r>
              <a:rPr lang="en" sz="1600" dirty="0">
                <a:solidFill>
                  <a:srgbClr val="174995"/>
                </a:solidFill>
                <a:latin typeface="Calibri"/>
                <a:ea typeface="Calibri"/>
                <a:cs typeface="Calibri"/>
                <a:sym typeface="Calibri"/>
              </a:rPr>
              <a:t>Moving around</a:t>
            </a:r>
            <a:endParaRPr sz="1467" dirty="0"/>
          </a:p>
          <a:p>
            <a:pPr>
              <a:buClr>
                <a:schemeClr val="dk1"/>
              </a:buClr>
              <a:buSzPts val="1400"/>
            </a:pPr>
            <a:endParaRPr sz="1867" dirty="0">
              <a:solidFill>
                <a:srgbClr val="174995"/>
              </a:solidFill>
              <a:latin typeface="Roboto"/>
              <a:ea typeface="Roboto"/>
              <a:cs typeface="Roboto"/>
              <a:sym typeface="Roboto"/>
            </a:endParaRPr>
          </a:p>
        </p:txBody>
      </p:sp>
      <p:sp>
        <p:nvSpPr>
          <p:cNvPr id="221" name="Google Shape;221;p38"/>
          <p:cNvSpPr txBox="1"/>
          <p:nvPr/>
        </p:nvSpPr>
        <p:spPr>
          <a:xfrm>
            <a:off x="3929617" y="129651"/>
            <a:ext cx="4737200" cy="6165815"/>
          </a:xfrm>
          <a:prstGeom prst="rect">
            <a:avLst/>
          </a:prstGeom>
          <a:noFill/>
          <a:ln>
            <a:noFill/>
          </a:ln>
        </p:spPr>
        <p:txBody>
          <a:bodyPr spcFirstLastPara="1" wrap="square" lIns="91433" tIns="45700" rIns="91433" bIns="45700" anchor="t" anchorCtr="0">
            <a:spAutoFit/>
          </a:bodyPr>
          <a:lstStyle/>
          <a:p>
            <a:pPr>
              <a:buClr>
                <a:srgbClr val="00B050"/>
              </a:buClr>
              <a:buSzPts val="1800"/>
            </a:pPr>
            <a:r>
              <a:rPr lang="en" sz="2400" b="1" dirty="0">
                <a:solidFill>
                  <a:srgbClr val="00B050"/>
                </a:solidFill>
                <a:latin typeface="Calibri"/>
                <a:ea typeface="Calibri"/>
                <a:cs typeface="Calibri"/>
                <a:sym typeface="Calibri"/>
              </a:rPr>
              <a:t>Meaningful</a:t>
            </a:r>
            <a:endParaRPr sz="1467" dirty="0"/>
          </a:p>
          <a:p>
            <a:pPr>
              <a:buClr>
                <a:schemeClr val="dk1"/>
              </a:buClr>
              <a:buSzPts val="1400"/>
            </a:pPr>
            <a:endParaRPr sz="1867" b="1" dirty="0">
              <a:solidFill>
                <a:srgbClr val="4B6FB1"/>
              </a:solidFill>
              <a:latin typeface="Calibri"/>
              <a:ea typeface="Calibri"/>
              <a:cs typeface="Calibri"/>
              <a:sym typeface="Calibri"/>
            </a:endParaRPr>
          </a:p>
          <a:p>
            <a:pPr>
              <a:buClr>
                <a:srgbClr val="00B050"/>
              </a:buClr>
              <a:buSzPts val="1200"/>
            </a:pPr>
            <a:r>
              <a:rPr lang="en" sz="1600" b="1" dirty="0">
                <a:solidFill>
                  <a:srgbClr val="00B050"/>
                </a:solidFill>
                <a:latin typeface="Calibri"/>
                <a:ea typeface="Calibri"/>
                <a:cs typeface="Calibri"/>
                <a:sym typeface="Calibri"/>
              </a:rPr>
              <a:t>feels like...</a:t>
            </a:r>
            <a:endParaRPr sz="1467" dirty="0"/>
          </a:p>
          <a:p>
            <a:pPr>
              <a:buClr>
                <a:srgbClr val="00B050"/>
              </a:buClr>
              <a:buSzPts val="1200"/>
            </a:pPr>
            <a:r>
              <a:rPr lang="en" sz="1600" dirty="0">
                <a:solidFill>
                  <a:srgbClr val="00B050"/>
                </a:solidFill>
                <a:latin typeface="Calibri"/>
                <a:ea typeface="Calibri"/>
                <a:cs typeface="Calibri"/>
                <a:sym typeface="Calibri"/>
              </a:rPr>
              <a:t>“It matters”</a:t>
            </a:r>
            <a:endParaRPr sz="1467" dirty="0"/>
          </a:p>
          <a:p>
            <a:pPr>
              <a:buClr>
                <a:srgbClr val="00B050"/>
              </a:buClr>
              <a:buSzPts val="1200"/>
            </a:pPr>
            <a:r>
              <a:rPr lang="en" sz="1600" dirty="0">
                <a:solidFill>
                  <a:srgbClr val="00B050"/>
                </a:solidFill>
                <a:latin typeface="Calibri"/>
                <a:ea typeface="Calibri"/>
                <a:cs typeface="Calibri"/>
                <a:sym typeface="Calibri"/>
              </a:rPr>
              <a:t>Being interested and invested</a:t>
            </a:r>
            <a:endParaRPr sz="1467" dirty="0"/>
          </a:p>
          <a:p>
            <a:pPr>
              <a:buClr>
                <a:srgbClr val="00B050"/>
              </a:buClr>
              <a:buSzPts val="1200"/>
            </a:pPr>
            <a:r>
              <a:rPr lang="en" sz="1600" dirty="0">
                <a:solidFill>
                  <a:srgbClr val="00B050"/>
                </a:solidFill>
                <a:latin typeface="Calibri"/>
                <a:ea typeface="Calibri"/>
                <a:cs typeface="Calibri"/>
                <a:sym typeface="Calibri"/>
              </a:rPr>
              <a:t>Connections to interests, families, the world</a:t>
            </a:r>
            <a:endParaRPr sz="1467" dirty="0"/>
          </a:p>
          <a:p>
            <a:pPr>
              <a:buClr>
                <a:srgbClr val="00B050"/>
              </a:buClr>
              <a:buSzPts val="1200"/>
            </a:pPr>
            <a:r>
              <a:rPr lang="en" sz="1600" dirty="0">
                <a:solidFill>
                  <a:srgbClr val="00B050"/>
                </a:solidFill>
                <a:latin typeface="Calibri"/>
                <a:ea typeface="Calibri"/>
                <a:cs typeface="Calibri"/>
                <a:sym typeface="Calibri"/>
              </a:rPr>
              <a:t>Authenticity</a:t>
            </a:r>
            <a:endParaRPr sz="1467" dirty="0"/>
          </a:p>
          <a:p>
            <a:pPr>
              <a:buClr>
                <a:srgbClr val="00B050"/>
              </a:buClr>
              <a:buSzPts val="1200"/>
            </a:pPr>
            <a:r>
              <a:rPr lang="en" sz="1600" dirty="0">
                <a:solidFill>
                  <a:srgbClr val="00B050"/>
                </a:solidFill>
                <a:latin typeface="Calibri"/>
                <a:ea typeface="Calibri"/>
                <a:cs typeface="Calibri"/>
                <a:sym typeface="Calibri"/>
              </a:rPr>
              <a:t>Inspiration</a:t>
            </a:r>
            <a:endParaRPr sz="1467" dirty="0"/>
          </a:p>
          <a:p>
            <a:pPr>
              <a:buClr>
                <a:srgbClr val="00B050"/>
              </a:buClr>
              <a:buSzPts val="1200"/>
            </a:pPr>
            <a:r>
              <a:rPr lang="en" sz="1600" dirty="0">
                <a:solidFill>
                  <a:srgbClr val="00B050"/>
                </a:solidFill>
                <a:latin typeface="Calibri"/>
                <a:ea typeface="Calibri"/>
                <a:cs typeface="Calibri"/>
                <a:sym typeface="Calibri"/>
              </a:rPr>
              <a:t>Focus</a:t>
            </a:r>
            <a:endParaRPr sz="1467" dirty="0"/>
          </a:p>
          <a:p>
            <a:pPr>
              <a:buClr>
                <a:srgbClr val="00B050"/>
              </a:buClr>
              <a:buSzPts val="1200"/>
            </a:pPr>
            <a:r>
              <a:rPr lang="en" sz="1600" dirty="0">
                <a:solidFill>
                  <a:srgbClr val="00B050"/>
                </a:solidFill>
                <a:latin typeface="Calibri"/>
                <a:ea typeface="Calibri"/>
                <a:cs typeface="Calibri"/>
                <a:sym typeface="Calibri"/>
              </a:rPr>
              <a:t>Sense of purpose</a:t>
            </a:r>
            <a:endParaRPr sz="1467" dirty="0"/>
          </a:p>
          <a:p>
            <a:pPr>
              <a:buClr>
                <a:schemeClr val="dk1"/>
              </a:buClr>
              <a:buSzPts val="1200"/>
            </a:pPr>
            <a:endParaRPr sz="1600" dirty="0">
              <a:solidFill>
                <a:srgbClr val="00B050"/>
              </a:solidFill>
              <a:latin typeface="Calibri"/>
              <a:ea typeface="Calibri"/>
              <a:cs typeface="Calibri"/>
              <a:sym typeface="Calibri"/>
            </a:endParaRPr>
          </a:p>
          <a:p>
            <a:pPr>
              <a:buClr>
                <a:srgbClr val="00B050"/>
              </a:buClr>
              <a:buSzPts val="1200"/>
            </a:pPr>
            <a:r>
              <a:rPr lang="en" sz="1600" b="1" dirty="0">
                <a:solidFill>
                  <a:srgbClr val="00B050"/>
                </a:solidFill>
                <a:latin typeface="Calibri"/>
                <a:ea typeface="Calibri"/>
                <a:cs typeface="Calibri"/>
                <a:sym typeface="Calibri"/>
              </a:rPr>
              <a:t>looks like...</a:t>
            </a:r>
            <a:endParaRPr sz="1467" dirty="0"/>
          </a:p>
          <a:p>
            <a:pPr>
              <a:buClr>
                <a:srgbClr val="00B050"/>
              </a:buClr>
              <a:buSzPts val="1200"/>
            </a:pPr>
            <a:r>
              <a:rPr lang="en" sz="1600" dirty="0">
                <a:solidFill>
                  <a:srgbClr val="00B050"/>
                </a:solidFill>
                <a:latin typeface="Calibri"/>
                <a:ea typeface="Calibri"/>
                <a:cs typeface="Calibri"/>
                <a:sym typeface="Calibri"/>
              </a:rPr>
              <a:t>Engagement</a:t>
            </a:r>
            <a:endParaRPr sz="1467" dirty="0"/>
          </a:p>
          <a:p>
            <a:pPr>
              <a:buClr>
                <a:srgbClr val="00B050"/>
              </a:buClr>
              <a:buSzPts val="1200"/>
            </a:pPr>
            <a:r>
              <a:rPr lang="en" sz="1600" dirty="0">
                <a:solidFill>
                  <a:srgbClr val="00B050"/>
                </a:solidFill>
                <a:latin typeface="Calibri"/>
                <a:ea typeface="Calibri"/>
                <a:cs typeface="Calibri"/>
                <a:sym typeface="Calibri"/>
              </a:rPr>
              <a:t>Curiosity</a:t>
            </a:r>
            <a:endParaRPr sz="1467" dirty="0"/>
          </a:p>
          <a:p>
            <a:pPr>
              <a:buClr>
                <a:srgbClr val="00B050"/>
              </a:buClr>
              <a:buSzPts val="1200"/>
            </a:pPr>
            <a:r>
              <a:rPr lang="en" sz="1600" dirty="0">
                <a:solidFill>
                  <a:srgbClr val="00B050"/>
                </a:solidFill>
                <a:latin typeface="Calibri"/>
                <a:ea typeface="Calibri"/>
                <a:cs typeface="Calibri"/>
                <a:sym typeface="Calibri"/>
              </a:rPr>
              <a:t>Collaboration </a:t>
            </a:r>
            <a:endParaRPr sz="1467" dirty="0"/>
          </a:p>
          <a:p>
            <a:pPr>
              <a:buClr>
                <a:srgbClr val="00B050"/>
              </a:buClr>
              <a:buSzPts val="1200"/>
            </a:pPr>
            <a:r>
              <a:rPr lang="en" sz="1600" dirty="0">
                <a:solidFill>
                  <a:srgbClr val="00B050"/>
                </a:solidFill>
                <a:latin typeface="Calibri"/>
                <a:ea typeface="Calibri"/>
                <a:cs typeface="Calibri"/>
                <a:sym typeface="Calibri"/>
              </a:rPr>
              <a:t>Drive</a:t>
            </a:r>
            <a:endParaRPr sz="1467" dirty="0"/>
          </a:p>
          <a:p>
            <a:pPr>
              <a:buClr>
                <a:srgbClr val="00B050"/>
              </a:buClr>
              <a:buSzPts val="1200"/>
            </a:pPr>
            <a:r>
              <a:rPr lang="en" sz="1600" dirty="0">
                <a:solidFill>
                  <a:srgbClr val="00B050"/>
                </a:solidFill>
                <a:latin typeface="Calibri"/>
                <a:ea typeface="Calibri"/>
                <a:cs typeface="Calibri"/>
                <a:sym typeface="Calibri"/>
              </a:rPr>
              <a:t>Creating and making</a:t>
            </a:r>
            <a:endParaRPr sz="1467" dirty="0"/>
          </a:p>
          <a:p>
            <a:pPr>
              <a:buClr>
                <a:srgbClr val="00B050"/>
              </a:buClr>
              <a:buSzPts val="1200"/>
            </a:pPr>
            <a:r>
              <a:rPr lang="en" sz="1600" dirty="0">
                <a:solidFill>
                  <a:srgbClr val="00B050"/>
                </a:solidFill>
                <a:latin typeface="Calibri"/>
                <a:ea typeface="Calibri"/>
                <a:cs typeface="Calibri"/>
                <a:sym typeface="Calibri"/>
              </a:rPr>
              <a:t>Imagining and pretending</a:t>
            </a:r>
            <a:endParaRPr sz="1467" dirty="0"/>
          </a:p>
          <a:p>
            <a:pPr>
              <a:buClr>
                <a:srgbClr val="00B050"/>
              </a:buClr>
              <a:buSzPts val="1200"/>
            </a:pPr>
            <a:r>
              <a:rPr lang="en" sz="1600" dirty="0">
                <a:solidFill>
                  <a:srgbClr val="00B050"/>
                </a:solidFill>
                <a:latin typeface="Calibri"/>
                <a:ea typeface="Calibri"/>
                <a:cs typeface="Calibri"/>
                <a:sym typeface="Calibri"/>
              </a:rPr>
              <a:t>Experimenting and investigating </a:t>
            </a:r>
            <a:endParaRPr sz="1467" dirty="0"/>
          </a:p>
          <a:p>
            <a:pPr>
              <a:buClr>
                <a:srgbClr val="00B050"/>
              </a:buClr>
              <a:buSzPts val="1200"/>
            </a:pPr>
            <a:r>
              <a:rPr lang="en" sz="1600" dirty="0">
                <a:solidFill>
                  <a:srgbClr val="00B050"/>
                </a:solidFill>
                <a:latin typeface="Calibri"/>
                <a:ea typeface="Calibri"/>
                <a:cs typeface="Calibri"/>
                <a:sym typeface="Calibri"/>
              </a:rPr>
              <a:t>Problem solving</a:t>
            </a:r>
            <a:endParaRPr sz="1467" dirty="0"/>
          </a:p>
          <a:p>
            <a:pPr>
              <a:buClr>
                <a:srgbClr val="00B050"/>
              </a:buClr>
              <a:buSzPts val="1200"/>
            </a:pPr>
            <a:r>
              <a:rPr lang="en" sz="1600" dirty="0">
                <a:solidFill>
                  <a:srgbClr val="00B050"/>
                </a:solidFill>
                <a:latin typeface="Calibri"/>
                <a:ea typeface="Calibri"/>
                <a:cs typeface="Calibri"/>
                <a:sym typeface="Calibri"/>
              </a:rPr>
              <a:t>Asking questions</a:t>
            </a:r>
            <a:endParaRPr sz="1467" dirty="0"/>
          </a:p>
          <a:p>
            <a:pPr>
              <a:buClr>
                <a:srgbClr val="00B050"/>
              </a:buClr>
              <a:buSzPts val="1200"/>
            </a:pPr>
            <a:r>
              <a:rPr lang="en" sz="1600" dirty="0">
                <a:solidFill>
                  <a:srgbClr val="00B050"/>
                </a:solidFill>
                <a:latin typeface="Calibri"/>
                <a:ea typeface="Calibri"/>
                <a:cs typeface="Calibri"/>
                <a:sym typeface="Calibri"/>
              </a:rPr>
              <a:t>Exploring and celebrating different perspectives</a:t>
            </a:r>
            <a:endParaRPr sz="1467" dirty="0"/>
          </a:p>
          <a:p>
            <a:pPr>
              <a:buClr>
                <a:srgbClr val="00B050"/>
              </a:buClr>
              <a:buSzPts val="1200"/>
            </a:pPr>
            <a:r>
              <a:rPr lang="en" sz="1600" dirty="0">
                <a:solidFill>
                  <a:srgbClr val="00B050"/>
                </a:solidFill>
                <a:latin typeface="Calibri"/>
                <a:ea typeface="Calibri"/>
                <a:cs typeface="Calibri"/>
                <a:sym typeface="Calibri"/>
              </a:rPr>
              <a:t>Iteration as part of a longer </a:t>
            </a:r>
            <a:endParaRPr sz="1467" dirty="0"/>
          </a:p>
          <a:p>
            <a:pPr>
              <a:buClr>
                <a:srgbClr val="00B050"/>
              </a:buClr>
              <a:buSzPts val="1200"/>
            </a:pPr>
            <a:r>
              <a:rPr lang="en" sz="1600" dirty="0">
                <a:solidFill>
                  <a:srgbClr val="00B050"/>
                </a:solidFill>
                <a:latin typeface="Calibri"/>
                <a:ea typeface="Calibri"/>
                <a:cs typeface="Calibri"/>
                <a:sym typeface="Calibri"/>
              </a:rPr>
              <a:t>    process of inquiry</a:t>
            </a:r>
            <a:endParaRPr sz="1467" dirty="0"/>
          </a:p>
        </p:txBody>
      </p:sp>
      <p:sp>
        <p:nvSpPr>
          <p:cNvPr id="222" name="Google Shape;222;p38"/>
          <p:cNvSpPr txBox="1"/>
          <p:nvPr/>
        </p:nvSpPr>
        <p:spPr>
          <a:xfrm>
            <a:off x="8666567" y="129651"/>
            <a:ext cx="3352800" cy="6658257"/>
          </a:xfrm>
          <a:prstGeom prst="rect">
            <a:avLst/>
          </a:prstGeom>
          <a:noFill/>
          <a:ln>
            <a:noFill/>
          </a:ln>
        </p:spPr>
        <p:txBody>
          <a:bodyPr spcFirstLastPara="1" wrap="square" lIns="91433" tIns="45700" rIns="91433" bIns="45700" anchor="t" anchorCtr="0">
            <a:spAutoFit/>
          </a:bodyPr>
          <a:lstStyle/>
          <a:p>
            <a:pPr>
              <a:buClr>
                <a:srgbClr val="C00000"/>
              </a:buClr>
              <a:buSzPts val="1800"/>
            </a:pPr>
            <a:r>
              <a:rPr lang="en" sz="2400" b="1" dirty="0">
                <a:solidFill>
                  <a:srgbClr val="C00000"/>
                </a:solidFill>
                <a:latin typeface="Calibri"/>
                <a:ea typeface="Calibri"/>
                <a:cs typeface="Calibri"/>
                <a:sym typeface="Calibri"/>
              </a:rPr>
              <a:t>Joyful</a:t>
            </a:r>
            <a:endParaRPr sz="1467" dirty="0"/>
          </a:p>
          <a:p>
            <a:pPr>
              <a:buClr>
                <a:schemeClr val="dk1"/>
              </a:buClr>
              <a:buSzPts val="1400"/>
            </a:pPr>
            <a:endParaRPr sz="1867" b="1" dirty="0">
              <a:solidFill>
                <a:srgbClr val="C00000"/>
              </a:solidFill>
              <a:latin typeface="Calibri"/>
              <a:ea typeface="Calibri"/>
              <a:cs typeface="Calibri"/>
              <a:sym typeface="Calibri"/>
            </a:endParaRPr>
          </a:p>
          <a:p>
            <a:pPr>
              <a:buClr>
                <a:srgbClr val="C00000"/>
              </a:buClr>
              <a:buSzPts val="1200"/>
            </a:pPr>
            <a:r>
              <a:rPr lang="en" sz="1600" b="1" dirty="0">
                <a:solidFill>
                  <a:srgbClr val="C00000"/>
                </a:solidFill>
                <a:latin typeface="Calibri"/>
                <a:ea typeface="Calibri"/>
                <a:cs typeface="Calibri"/>
                <a:sym typeface="Calibri"/>
              </a:rPr>
              <a:t>feels like...</a:t>
            </a:r>
            <a:endParaRPr sz="1600" dirty="0">
              <a:solidFill>
                <a:srgbClr val="C00000"/>
              </a:solidFill>
              <a:latin typeface="Calibri"/>
              <a:ea typeface="Calibri"/>
              <a:cs typeface="Calibri"/>
              <a:sym typeface="Calibri"/>
            </a:endParaRPr>
          </a:p>
          <a:p>
            <a:pPr>
              <a:buClr>
                <a:srgbClr val="C00000"/>
              </a:buClr>
              <a:buSzPts val="1200"/>
            </a:pPr>
            <a:r>
              <a:rPr lang="en" sz="1600" dirty="0">
                <a:solidFill>
                  <a:srgbClr val="C00000"/>
                </a:solidFill>
                <a:latin typeface="Calibri"/>
                <a:ea typeface="Calibri"/>
                <a:cs typeface="Calibri"/>
                <a:sym typeface="Calibri"/>
              </a:rPr>
              <a:t>Excitement</a:t>
            </a:r>
            <a:endParaRPr sz="1467" dirty="0"/>
          </a:p>
          <a:p>
            <a:pPr>
              <a:buClr>
                <a:srgbClr val="C00000"/>
              </a:buClr>
              <a:buSzPts val="1200"/>
            </a:pPr>
            <a:r>
              <a:rPr lang="en" sz="1600" dirty="0">
                <a:solidFill>
                  <a:srgbClr val="C00000"/>
                </a:solidFill>
                <a:latin typeface="Calibri"/>
                <a:ea typeface="Calibri"/>
                <a:cs typeface="Calibri"/>
                <a:sym typeface="Calibri"/>
              </a:rPr>
              <a:t>Challenge</a:t>
            </a:r>
            <a:endParaRPr sz="1467" dirty="0"/>
          </a:p>
          <a:p>
            <a:pPr>
              <a:buClr>
                <a:srgbClr val="C00000"/>
              </a:buClr>
              <a:buSzPts val="1200"/>
            </a:pPr>
            <a:r>
              <a:rPr lang="en" sz="1600" dirty="0">
                <a:solidFill>
                  <a:srgbClr val="C00000"/>
                </a:solidFill>
                <a:latin typeface="Calibri"/>
                <a:ea typeface="Calibri"/>
                <a:cs typeface="Calibri"/>
                <a:sym typeface="Calibri"/>
              </a:rPr>
              <a:t>Anticipation</a:t>
            </a:r>
            <a:endParaRPr sz="1467" dirty="0"/>
          </a:p>
          <a:p>
            <a:pPr>
              <a:buClr>
                <a:srgbClr val="C00000"/>
              </a:buClr>
              <a:buSzPts val="1200"/>
            </a:pPr>
            <a:r>
              <a:rPr lang="en" sz="1600" dirty="0">
                <a:solidFill>
                  <a:srgbClr val="C00000"/>
                </a:solidFill>
                <a:latin typeface="Calibri"/>
                <a:ea typeface="Calibri"/>
                <a:cs typeface="Calibri"/>
                <a:sym typeface="Calibri"/>
              </a:rPr>
              <a:t>Togetherness</a:t>
            </a:r>
            <a:endParaRPr sz="1467" dirty="0"/>
          </a:p>
          <a:p>
            <a:pPr>
              <a:buClr>
                <a:srgbClr val="C00000"/>
              </a:buClr>
              <a:buSzPts val="1200"/>
            </a:pPr>
            <a:r>
              <a:rPr lang="en" sz="1600" dirty="0">
                <a:solidFill>
                  <a:srgbClr val="C00000"/>
                </a:solidFill>
                <a:latin typeface="Calibri"/>
                <a:ea typeface="Calibri"/>
                <a:cs typeface="Calibri"/>
                <a:sym typeface="Calibri"/>
              </a:rPr>
              <a:t>Figuring it out </a:t>
            </a:r>
            <a:endParaRPr sz="1467" dirty="0"/>
          </a:p>
          <a:p>
            <a:pPr>
              <a:buClr>
                <a:srgbClr val="C00000"/>
              </a:buClr>
              <a:buSzPts val="1200"/>
            </a:pPr>
            <a:r>
              <a:rPr lang="en" sz="1600" dirty="0">
                <a:solidFill>
                  <a:srgbClr val="C00000"/>
                </a:solidFill>
                <a:latin typeface="Calibri"/>
                <a:ea typeface="Calibri"/>
                <a:cs typeface="Calibri"/>
                <a:sym typeface="Calibri"/>
              </a:rPr>
              <a:t>Trust</a:t>
            </a:r>
            <a:endParaRPr sz="1467" dirty="0"/>
          </a:p>
          <a:p>
            <a:pPr>
              <a:buClr>
                <a:srgbClr val="C00000"/>
              </a:buClr>
              <a:buSzPts val="1200"/>
            </a:pPr>
            <a:r>
              <a:rPr lang="en" sz="1600" dirty="0">
                <a:solidFill>
                  <a:srgbClr val="C00000"/>
                </a:solidFill>
                <a:latin typeface="Calibri"/>
                <a:ea typeface="Calibri"/>
                <a:cs typeface="Calibri"/>
                <a:sym typeface="Calibri"/>
              </a:rPr>
              <a:t>Safety</a:t>
            </a:r>
            <a:endParaRPr sz="1467" dirty="0"/>
          </a:p>
          <a:p>
            <a:pPr>
              <a:buClr>
                <a:srgbClr val="C00000"/>
              </a:buClr>
              <a:buSzPts val="1200"/>
            </a:pPr>
            <a:r>
              <a:rPr lang="en" sz="1600" dirty="0">
                <a:solidFill>
                  <a:srgbClr val="C00000"/>
                </a:solidFill>
                <a:latin typeface="Calibri"/>
                <a:ea typeface="Calibri"/>
                <a:cs typeface="Calibri"/>
                <a:sym typeface="Calibri"/>
              </a:rPr>
              <a:t>Comfort</a:t>
            </a:r>
            <a:endParaRPr sz="1467" dirty="0"/>
          </a:p>
          <a:p>
            <a:pPr>
              <a:buClr>
                <a:srgbClr val="C00000"/>
              </a:buClr>
              <a:buSzPts val="1200"/>
            </a:pPr>
            <a:r>
              <a:rPr lang="en" sz="1600" dirty="0">
                <a:solidFill>
                  <a:srgbClr val="C00000"/>
                </a:solidFill>
                <a:latin typeface="Calibri"/>
                <a:ea typeface="Calibri"/>
                <a:cs typeface="Calibri"/>
                <a:sym typeface="Calibri"/>
              </a:rPr>
              <a:t>Happiness</a:t>
            </a:r>
            <a:endParaRPr sz="1467" dirty="0"/>
          </a:p>
          <a:p>
            <a:pPr>
              <a:buClr>
                <a:srgbClr val="C00000"/>
              </a:buClr>
              <a:buSzPts val="1200"/>
            </a:pPr>
            <a:r>
              <a:rPr lang="en" sz="1600" dirty="0">
                <a:solidFill>
                  <a:srgbClr val="C00000"/>
                </a:solidFill>
                <a:latin typeface="Calibri"/>
                <a:ea typeface="Calibri"/>
                <a:cs typeface="Calibri"/>
                <a:sym typeface="Calibri"/>
              </a:rPr>
              <a:t>Fun</a:t>
            </a:r>
            <a:endParaRPr sz="1467" dirty="0"/>
          </a:p>
          <a:p>
            <a:pPr>
              <a:buClr>
                <a:schemeClr val="dk1"/>
              </a:buClr>
              <a:buSzPts val="1200"/>
            </a:pPr>
            <a:endParaRPr sz="1600" dirty="0">
              <a:solidFill>
                <a:srgbClr val="C00000"/>
              </a:solidFill>
              <a:latin typeface="Calibri"/>
              <a:ea typeface="Calibri"/>
              <a:cs typeface="Calibri"/>
              <a:sym typeface="Calibri"/>
            </a:endParaRPr>
          </a:p>
          <a:p>
            <a:pPr>
              <a:buClr>
                <a:srgbClr val="C00000"/>
              </a:buClr>
              <a:buSzPts val="1200"/>
            </a:pPr>
            <a:r>
              <a:rPr lang="en" sz="1600" b="1" dirty="0">
                <a:solidFill>
                  <a:srgbClr val="C00000"/>
                </a:solidFill>
                <a:latin typeface="Calibri"/>
                <a:ea typeface="Calibri"/>
                <a:cs typeface="Calibri"/>
                <a:sym typeface="Calibri"/>
              </a:rPr>
              <a:t>looks like...</a:t>
            </a:r>
            <a:endParaRPr sz="1467" dirty="0"/>
          </a:p>
          <a:p>
            <a:pPr>
              <a:buClr>
                <a:srgbClr val="C00000"/>
              </a:buClr>
              <a:buSzPts val="1200"/>
            </a:pPr>
            <a:r>
              <a:rPr lang="en" sz="1600" dirty="0">
                <a:solidFill>
                  <a:srgbClr val="C00000"/>
                </a:solidFill>
                <a:latin typeface="Calibri"/>
                <a:ea typeface="Calibri"/>
                <a:cs typeface="Calibri"/>
                <a:sym typeface="Calibri"/>
              </a:rPr>
              <a:t>Buzz of activity </a:t>
            </a:r>
            <a:endParaRPr sz="1467" dirty="0"/>
          </a:p>
          <a:p>
            <a:pPr>
              <a:buClr>
                <a:srgbClr val="C00000"/>
              </a:buClr>
              <a:buSzPts val="1200"/>
            </a:pPr>
            <a:r>
              <a:rPr lang="en" sz="1600" dirty="0">
                <a:solidFill>
                  <a:srgbClr val="C00000"/>
                </a:solidFill>
                <a:latin typeface="Calibri"/>
                <a:ea typeface="Calibri"/>
                <a:cs typeface="Calibri"/>
                <a:sym typeface="Calibri"/>
              </a:rPr>
              <a:t>Friendship </a:t>
            </a:r>
            <a:endParaRPr sz="1467" dirty="0"/>
          </a:p>
          <a:p>
            <a:pPr>
              <a:buClr>
                <a:srgbClr val="C00000"/>
              </a:buClr>
              <a:buSzPts val="1200"/>
            </a:pPr>
            <a:r>
              <a:rPr lang="en" sz="1600" dirty="0">
                <a:solidFill>
                  <a:srgbClr val="C00000"/>
                </a:solidFill>
                <a:latin typeface="Calibri"/>
                <a:ea typeface="Calibri"/>
                <a:cs typeface="Calibri"/>
                <a:sym typeface="Calibri"/>
              </a:rPr>
              <a:t>Surprise </a:t>
            </a:r>
            <a:endParaRPr sz="1467" dirty="0"/>
          </a:p>
          <a:p>
            <a:pPr>
              <a:buClr>
                <a:srgbClr val="C00000"/>
              </a:buClr>
              <a:buSzPts val="1200"/>
            </a:pPr>
            <a:r>
              <a:rPr lang="en" sz="1600" dirty="0">
                <a:solidFill>
                  <a:srgbClr val="C00000"/>
                </a:solidFill>
                <a:latin typeface="Calibri"/>
                <a:ea typeface="Calibri"/>
                <a:cs typeface="Calibri"/>
                <a:sym typeface="Calibri"/>
              </a:rPr>
              <a:t>Coziness</a:t>
            </a:r>
            <a:endParaRPr sz="1467" dirty="0"/>
          </a:p>
          <a:p>
            <a:pPr>
              <a:buClr>
                <a:srgbClr val="C00000"/>
              </a:buClr>
              <a:buSzPts val="1200"/>
            </a:pPr>
            <a:r>
              <a:rPr lang="en" sz="1600" dirty="0">
                <a:solidFill>
                  <a:srgbClr val="C00000"/>
                </a:solidFill>
                <a:latin typeface="Calibri"/>
                <a:ea typeface="Calibri"/>
                <a:cs typeface="Calibri"/>
                <a:sym typeface="Calibri"/>
              </a:rPr>
              <a:t>Competition</a:t>
            </a:r>
            <a:endParaRPr sz="1467" dirty="0"/>
          </a:p>
          <a:p>
            <a:pPr>
              <a:buClr>
                <a:srgbClr val="C00000"/>
              </a:buClr>
              <a:buSzPts val="1200"/>
            </a:pPr>
            <a:r>
              <a:rPr lang="en" sz="1600" dirty="0">
                <a:solidFill>
                  <a:srgbClr val="C00000"/>
                </a:solidFill>
                <a:latin typeface="Calibri"/>
                <a:ea typeface="Calibri"/>
                <a:cs typeface="Calibri"/>
                <a:sym typeface="Calibri"/>
              </a:rPr>
              <a:t>Sharing creations and discoveries</a:t>
            </a:r>
            <a:endParaRPr sz="1467" dirty="0"/>
          </a:p>
          <a:p>
            <a:pPr>
              <a:buClr>
                <a:srgbClr val="C00000"/>
              </a:buClr>
              <a:buSzPts val="1200"/>
            </a:pPr>
            <a:r>
              <a:rPr lang="en" sz="1600" dirty="0">
                <a:solidFill>
                  <a:srgbClr val="C00000"/>
                </a:solidFill>
                <a:latin typeface="Calibri"/>
                <a:ea typeface="Calibri"/>
                <a:cs typeface="Calibri"/>
                <a:sym typeface="Calibri"/>
              </a:rPr>
              <a:t>Singing</a:t>
            </a:r>
            <a:endParaRPr sz="1467" dirty="0"/>
          </a:p>
          <a:p>
            <a:pPr>
              <a:buClr>
                <a:srgbClr val="C00000"/>
              </a:buClr>
              <a:buSzPts val="1200"/>
            </a:pPr>
            <a:r>
              <a:rPr lang="en" sz="1600" dirty="0">
                <a:solidFill>
                  <a:srgbClr val="C00000"/>
                </a:solidFill>
                <a:latin typeface="Calibri"/>
                <a:ea typeface="Calibri"/>
                <a:cs typeface="Calibri"/>
                <a:sym typeface="Calibri"/>
              </a:rPr>
              <a:t>Celebrating</a:t>
            </a:r>
            <a:endParaRPr sz="1467" dirty="0"/>
          </a:p>
          <a:p>
            <a:pPr>
              <a:buClr>
                <a:srgbClr val="C00000"/>
              </a:buClr>
              <a:buSzPts val="1200"/>
            </a:pPr>
            <a:r>
              <a:rPr lang="en" sz="1600" dirty="0">
                <a:solidFill>
                  <a:srgbClr val="C00000"/>
                </a:solidFill>
                <a:latin typeface="Calibri"/>
                <a:ea typeface="Calibri"/>
                <a:cs typeface="Calibri"/>
                <a:sym typeface="Calibri"/>
              </a:rPr>
              <a:t>Smiling and laughing </a:t>
            </a:r>
            <a:endParaRPr sz="1467" dirty="0"/>
          </a:p>
          <a:p>
            <a:pPr>
              <a:buClr>
                <a:srgbClr val="C00000"/>
              </a:buClr>
              <a:buSzPts val="1200"/>
            </a:pPr>
            <a:r>
              <a:rPr lang="en" sz="1600" dirty="0">
                <a:solidFill>
                  <a:srgbClr val="C00000"/>
                </a:solidFill>
                <a:latin typeface="Calibri"/>
                <a:ea typeface="Calibri"/>
                <a:cs typeface="Calibri"/>
                <a:sym typeface="Calibri"/>
              </a:rPr>
              <a:t>Joking and banter</a:t>
            </a:r>
            <a:endParaRPr sz="1467" dirty="0"/>
          </a:p>
          <a:p>
            <a:pPr>
              <a:buClr>
                <a:srgbClr val="C00000"/>
              </a:buClr>
              <a:buSzPts val="1200"/>
            </a:pPr>
            <a:r>
              <a:rPr lang="en" sz="1600" dirty="0">
                <a:solidFill>
                  <a:srgbClr val="C00000"/>
                </a:solidFill>
                <a:latin typeface="Calibri"/>
                <a:ea typeface="Calibri"/>
                <a:cs typeface="Calibri"/>
                <a:sym typeface="Calibri"/>
              </a:rPr>
              <a:t>Silliness</a:t>
            </a:r>
            <a:endParaRPr sz="1467" dirty="0"/>
          </a:p>
        </p:txBody>
      </p:sp>
      <p:pic>
        <p:nvPicPr>
          <p:cNvPr id="223" name="Google Shape;223;p38" descr="Image of playful learning with the 3 overlapping ovals"/>
          <p:cNvPicPr preferRelativeResize="0"/>
          <p:nvPr/>
        </p:nvPicPr>
        <p:blipFill rotWithShape="1">
          <a:blip r:embed="rId3">
            <a:alphaModFix/>
          </a:blip>
          <a:srcRect/>
          <a:stretch/>
        </p:blipFill>
        <p:spPr>
          <a:xfrm>
            <a:off x="6462886" y="2713392"/>
            <a:ext cx="1481316" cy="1480493"/>
          </a:xfrm>
          <a:prstGeom prst="rect">
            <a:avLst/>
          </a:prstGeom>
          <a:noFill/>
          <a:ln>
            <a:noFill/>
          </a:ln>
        </p:spPr>
      </p:pic>
      <p:sp>
        <p:nvSpPr>
          <p:cNvPr id="2" name="Title 1">
            <a:extLst>
              <a:ext uri="{FF2B5EF4-FFF2-40B4-BE49-F238E27FC236}">
                <a16:creationId xmlns:a16="http://schemas.microsoft.com/office/drawing/2014/main" id="{2954EAEC-9FE1-44E6-9C0B-E9289B9B2623}"/>
              </a:ext>
            </a:extLst>
          </p:cNvPr>
          <p:cNvSpPr>
            <a:spLocks noGrp="1"/>
          </p:cNvSpPr>
          <p:nvPr>
            <p:ph type="title" idx="4294967295"/>
          </p:nvPr>
        </p:nvSpPr>
        <p:spPr>
          <a:xfrm>
            <a:off x="3106057" y="6295466"/>
            <a:ext cx="8247742" cy="562534"/>
          </a:xfrm>
        </p:spPr>
        <p:txBody>
          <a:bodyPr>
            <a:normAutofit/>
          </a:bodyPr>
          <a:lstStyle/>
          <a:p>
            <a:r>
              <a:rPr lang="en-US" sz="2400" dirty="0">
                <a:solidFill>
                  <a:schemeClr val="accent1">
                    <a:lumMod val="75000"/>
                  </a:schemeClr>
                </a:solidFill>
              </a:rPr>
              <a:t>Playful Learning Indicator Categories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39" descr="Diagram/image of playful learning in 3 South African Schools: curiosity, ownership and enjoyment"/>
          <p:cNvPicPr preferRelativeResize="0"/>
          <p:nvPr/>
        </p:nvPicPr>
        <p:blipFill rotWithShape="1">
          <a:blip r:embed="rId3">
            <a:alphaModFix/>
          </a:blip>
          <a:srcRect/>
          <a:stretch/>
        </p:blipFill>
        <p:spPr>
          <a:xfrm>
            <a:off x="484633" y="1667367"/>
            <a:ext cx="3517124" cy="3517124"/>
          </a:xfrm>
          <a:prstGeom prst="rect">
            <a:avLst/>
          </a:prstGeom>
          <a:noFill/>
          <a:ln>
            <a:noFill/>
          </a:ln>
        </p:spPr>
      </p:pic>
      <p:pic>
        <p:nvPicPr>
          <p:cNvPr id="229" name="Google Shape;229;p39" descr="Diagram/image of playful learning for International School of Billund, Denmark that includes wonder, choice and delight"/>
          <p:cNvPicPr preferRelativeResize="0"/>
          <p:nvPr/>
        </p:nvPicPr>
        <p:blipFill rotWithShape="1">
          <a:blip r:embed="rId4">
            <a:alphaModFix/>
          </a:blip>
          <a:srcRect/>
          <a:stretch/>
        </p:blipFill>
        <p:spPr>
          <a:xfrm>
            <a:off x="8162337" y="1667369"/>
            <a:ext cx="3517124" cy="3517124"/>
          </a:xfrm>
          <a:prstGeom prst="rect">
            <a:avLst/>
          </a:prstGeom>
          <a:noFill/>
          <a:ln>
            <a:noFill/>
          </a:ln>
        </p:spPr>
      </p:pic>
      <p:pic>
        <p:nvPicPr>
          <p:cNvPr id="231" name="Google Shape;231;p39" descr="Diagram/image of playful learning for 5 Colombian Schools includes curiosidad, autonomia, alegria"/>
          <p:cNvPicPr preferRelativeResize="0"/>
          <p:nvPr/>
        </p:nvPicPr>
        <p:blipFill rotWithShape="1">
          <a:blip r:embed="rId5">
            <a:alphaModFix/>
          </a:blip>
          <a:srcRect/>
          <a:stretch/>
        </p:blipFill>
        <p:spPr>
          <a:xfrm>
            <a:off x="4196082" y="1690410"/>
            <a:ext cx="3759055" cy="3759055"/>
          </a:xfrm>
          <a:prstGeom prst="rect">
            <a:avLst/>
          </a:prstGeom>
          <a:noFill/>
          <a:ln>
            <a:noFill/>
          </a:ln>
        </p:spPr>
      </p:pic>
      <p:sp>
        <p:nvSpPr>
          <p:cNvPr id="232" name="Google Shape;232;p39"/>
          <p:cNvSpPr txBox="1"/>
          <p:nvPr/>
        </p:nvSpPr>
        <p:spPr>
          <a:xfrm>
            <a:off x="7820307" y="993036"/>
            <a:ext cx="3887200" cy="830956"/>
          </a:xfrm>
          <a:prstGeom prst="rect">
            <a:avLst/>
          </a:prstGeom>
          <a:noFill/>
          <a:ln>
            <a:noFill/>
          </a:ln>
        </p:spPr>
        <p:txBody>
          <a:bodyPr spcFirstLastPara="1" wrap="square" lIns="91433" tIns="45700" rIns="91433" bIns="45700" anchor="t" anchorCtr="0">
            <a:spAutoFit/>
          </a:bodyPr>
          <a:lstStyle/>
          <a:p>
            <a:pPr algn="ctr"/>
            <a:r>
              <a:rPr lang="en" sz="2400">
                <a:solidFill>
                  <a:schemeClr val="dk1"/>
                </a:solidFill>
                <a:latin typeface="Calibri"/>
                <a:ea typeface="Calibri"/>
                <a:cs typeface="Calibri"/>
                <a:sym typeface="Calibri"/>
              </a:rPr>
              <a:t>International School of Billund, Denmark</a:t>
            </a:r>
            <a:endParaRPr sz="1467"/>
          </a:p>
        </p:txBody>
      </p:sp>
      <p:sp>
        <p:nvSpPr>
          <p:cNvPr id="233" name="Google Shape;233;p39"/>
          <p:cNvSpPr txBox="1"/>
          <p:nvPr/>
        </p:nvSpPr>
        <p:spPr>
          <a:xfrm>
            <a:off x="691875" y="1177700"/>
            <a:ext cx="3102400" cy="461624"/>
          </a:xfrm>
          <a:prstGeom prst="rect">
            <a:avLst/>
          </a:prstGeom>
          <a:noFill/>
          <a:ln>
            <a:noFill/>
          </a:ln>
        </p:spPr>
        <p:txBody>
          <a:bodyPr spcFirstLastPara="1" wrap="square" lIns="91433" tIns="45700" rIns="91433" bIns="45700" anchor="t" anchorCtr="0">
            <a:spAutoFit/>
          </a:bodyPr>
          <a:lstStyle/>
          <a:p>
            <a:r>
              <a:rPr lang="en" sz="2400">
                <a:solidFill>
                  <a:schemeClr val="dk1"/>
                </a:solidFill>
                <a:latin typeface="Calibri"/>
                <a:ea typeface="Calibri"/>
                <a:cs typeface="Calibri"/>
                <a:sym typeface="Calibri"/>
              </a:rPr>
              <a:t>3 South African Schools</a:t>
            </a:r>
            <a:endParaRPr sz="1467"/>
          </a:p>
        </p:txBody>
      </p:sp>
      <p:sp>
        <p:nvSpPr>
          <p:cNvPr id="234" name="Google Shape;234;p39"/>
          <p:cNvSpPr txBox="1"/>
          <p:nvPr/>
        </p:nvSpPr>
        <p:spPr>
          <a:xfrm>
            <a:off x="4614075" y="1252100"/>
            <a:ext cx="3102400" cy="461624"/>
          </a:xfrm>
          <a:prstGeom prst="rect">
            <a:avLst/>
          </a:prstGeom>
          <a:noFill/>
          <a:ln>
            <a:noFill/>
          </a:ln>
        </p:spPr>
        <p:txBody>
          <a:bodyPr spcFirstLastPara="1" wrap="square" lIns="91433" tIns="45700" rIns="91433" bIns="45700" anchor="t" anchorCtr="0">
            <a:spAutoFit/>
          </a:bodyPr>
          <a:lstStyle/>
          <a:p>
            <a:r>
              <a:rPr lang="en" sz="2400">
                <a:solidFill>
                  <a:schemeClr val="dk1"/>
                </a:solidFill>
                <a:latin typeface="Calibri"/>
                <a:ea typeface="Calibri"/>
                <a:cs typeface="Calibri"/>
                <a:sym typeface="Calibri"/>
              </a:rPr>
              <a:t>5 Colombian Schools</a:t>
            </a:r>
            <a:endParaRPr sz="1467"/>
          </a:p>
        </p:txBody>
      </p:sp>
      <p:cxnSp>
        <p:nvCxnSpPr>
          <p:cNvPr id="235" name="Google Shape;235;p39">
            <a:extLst>
              <a:ext uri="{C183D7F6-B498-43B3-948B-1728B52AA6E4}">
                <adec:decorative xmlns:adec="http://schemas.microsoft.com/office/drawing/2017/decorative" val="1"/>
              </a:ext>
            </a:extLst>
          </p:cNvPr>
          <p:cNvCxnSpPr/>
          <p:nvPr/>
        </p:nvCxnSpPr>
        <p:spPr>
          <a:xfrm>
            <a:off x="4196081" y="993035"/>
            <a:ext cx="0" cy="4634000"/>
          </a:xfrm>
          <a:prstGeom prst="straightConnector1">
            <a:avLst/>
          </a:prstGeom>
          <a:noFill/>
          <a:ln w="19050" cap="flat" cmpd="sng">
            <a:solidFill>
              <a:schemeClr val="dk1"/>
            </a:solidFill>
            <a:prstDash val="solid"/>
            <a:miter lim="800000"/>
            <a:headEnd type="none" w="sm" len="sm"/>
            <a:tailEnd type="none" w="sm" len="sm"/>
          </a:ln>
        </p:spPr>
      </p:cxnSp>
      <p:cxnSp>
        <p:nvCxnSpPr>
          <p:cNvPr id="236" name="Google Shape;236;p39">
            <a:extLst>
              <a:ext uri="{C183D7F6-B498-43B3-948B-1728B52AA6E4}">
                <adec:decorative xmlns:adec="http://schemas.microsoft.com/office/drawing/2017/decorative" val="1"/>
              </a:ext>
            </a:extLst>
          </p:cNvPr>
          <p:cNvCxnSpPr/>
          <p:nvPr/>
        </p:nvCxnSpPr>
        <p:spPr>
          <a:xfrm>
            <a:off x="7955139" y="993035"/>
            <a:ext cx="0" cy="4634000"/>
          </a:xfrm>
          <a:prstGeom prst="straightConnector1">
            <a:avLst/>
          </a:prstGeom>
          <a:noFill/>
          <a:ln w="19050" cap="flat" cmpd="sng">
            <a:solidFill>
              <a:schemeClr val="dk1"/>
            </a:solidFill>
            <a:prstDash val="solid"/>
            <a:miter lim="800000"/>
            <a:headEnd type="none" w="sm" len="sm"/>
            <a:tailEnd type="none" w="sm" len="sm"/>
          </a:ln>
        </p:spPr>
      </p:cxnSp>
      <p:sp>
        <p:nvSpPr>
          <p:cNvPr id="2" name="Title 1">
            <a:extLst>
              <a:ext uri="{FF2B5EF4-FFF2-40B4-BE49-F238E27FC236}">
                <a16:creationId xmlns:a16="http://schemas.microsoft.com/office/drawing/2014/main" id="{0A6775D7-E903-49E2-B072-E55928A1369A}"/>
              </a:ext>
            </a:extLst>
          </p:cNvPr>
          <p:cNvSpPr>
            <a:spLocks noGrp="1"/>
          </p:cNvSpPr>
          <p:nvPr>
            <p:ph type="title" idx="4294967295"/>
          </p:nvPr>
        </p:nvSpPr>
        <p:spPr>
          <a:xfrm>
            <a:off x="838200" y="365126"/>
            <a:ext cx="10515600" cy="709404"/>
          </a:xfrm>
        </p:spPr>
        <p:txBody>
          <a:bodyPr/>
          <a:lstStyle/>
          <a:p>
            <a:r>
              <a:rPr lang="en-US" dirty="0">
                <a:solidFill>
                  <a:schemeClr val="tx1"/>
                </a:solidFill>
              </a:rPr>
              <a:t>Indicators of</a:t>
            </a:r>
            <a:r>
              <a:rPr lang="en-US" baseline="0" dirty="0">
                <a:solidFill>
                  <a:schemeClr val="tx1"/>
                </a:solidFill>
              </a:rPr>
              <a:t> Playful Learning</a:t>
            </a:r>
            <a:endParaRPr lang="en-US" dirty="0">
              <a:solidFill>
                <a:schemeClr val="tx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0">
            <a:extLst>
              <a:ext uri="{C183D7F6-B498-43B3-948B-1728B52AA6E4}">
                <adec:decorative xmlns:adec="http://schemas.microsoft.com/office/drawing/2017/decorative" val="1"/>
              </a:ext>
            </a:extLst>
          </p:cNvPr>
          <p:cNvSpPr/>
          <p:nvPr/>
        </p:nvSpPr>
        <p:spPr>
          <a:xfrm>
            <a:off x="3048" y="0"/>
            <a:ext cx="12189200" cy="6858000"/>
          </a:xfrm>
          <a:prstGeom prst="rect">
            <a:avLst/>
          </a:prstGeom>
          <a:solidFill>
            <a:schemeClr val="lt1"/>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242" name="Google Shape;242;p40">
            <a:extLs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2"/>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000000"/>
              </a:solidFill>
              <a:latin typeface="Calibri"/>
              <a:ea typeface="Calibri"/>
              <a:cs typeface="Calibri"/>
              <a:sym typeface="Calibri"/>
            </a:endParaRPr>
          </a:p>
        </p:txBody>
      </p:sp>
      <p:sp>
        <p:nvSpPr>
          <p:cNvPr id="243" name="Google Shape;243;p40">
            <a:extLst>
              <a:ext uri="{C183D7F6-B498-43B3-948B-1728B52AA6E4}">
                <adec:decorative xmlns:adec="http://schemas.microsoft.com/office/drawing/2017/decorative" val="1"/>
              </a:ext>
            </a:extLst>
          </p:cNvPr>
          <p:cNvSpPr/>
          <p:nvPr/>
        </p:nvSpPr>
        <p:spPr>
          <a:xfrm>
            <a:off x="0" y="0"/>
            <a:ext cx="12192000" cy="6858000"/>
          </a:xfrm>
          <a:prstGeom prst="rect">
            <a:avLst/>
          </a:prstGeom>
          <a:no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244" name="Google Shape;244;p40">
            <a:extLst>
              <a:ext uri="{C183D7F6-B498-43B3-948B-1728B52AA6E4}">
                <adec:decorative xmlns:adec="http://schemas.microsoft.com/office/drawing/2017/decorative" val="1"/>
              </a:ext>
            </a:extLst>
          </p:cNvPr>
          <p:cNvSpPr/>
          <p:nvPr/>
        </p:nvSpPr>
        <p:spPr>
          <a:xfrm>
            <a:off x="2815929" y="148929"/>
            <a:ext cx="6560000" cy="6560000"/>
          </a:xfrm>
          <a:prstGeom prst="ellipse">
            <a:avLst/>
          </a:prstGeom>
          <a:solidFill>
            <a:schemeClr val="lt1"/>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245" name="Google Shape;245;p40"/>
          <p:cNvSpPr txBox="1"/>
          <p:nvPr/>
        </p:nvSpPr>
        <p:spPr>
          <a:xfrm>
            <a:off x="3315031" y="1380753"/>
            <a:ext cx="5562000" cy="2513600"/>
          </a:xfrm>
          <a:prstGeom prst="rect">
            <a:avLst/>
          </a:prstGeom>
          <a:noFill/>
          <a:ln>
            <a:noFill/>
          </a:ln>
        </p:spPr>
        <p:txBody>
          <a:bodyPr spcFirstLastPara="1" wrap="square" lIns="91433" tIns="45700" rIns="91433" bIns="45700" anchor="b" anchorCtr="0">
            <a:normAutofit/>
          </a:bodyPr>
          <a:lstStyle/>
          <a:p>
            <a:pPr algn="ctr">
              <a:lnSpc>
                <a:spcPct val="90000"/>
              </a:lnSpc>
              <a:buClr>
                <a:srgbClr val="000000"/>
              </a:buClr>
              <a:buSzPts val="2500"/>
            </a:pPr>
            <a:r>
              <a:rPr lang="en" sz="3333" dirty="0">
                <a:solidFill>
                  <a:srgbClr val="000000"/>
                </a:solidFill>
                <a:latin typeface="Calibri"/>
                <a:ea typeface="Calibri"/>
                <a:cs typeface="Calibri"/>
                <a:sym typeface="Calibri"/>
              </a:rPr>
              <a:t>“What does playful learning mean for our community?” </a:t>
            </a:r>
            <a:endParaRPr sz="1467" dirty="0"/>
          </a:p>
          <a:p>
            <a:pPr algn="ctr">
              <a:lnSpc>
                <a:spcPct val="90000"/>
              </a:lnSpc>
              <a:spcBef>
                <a:spcPts val="667"/>
              </a:spcBef>
              <a:buClr>
                <a:srgbClr val="000000"/>
              </a:buClr>
              <a:buSzPts val="2500"/>
            </a:pPr>
            <a:r>
              <a:rPr lang="en" sz="3333" dirty="0">
                <a:solidFill>
                  <a:srgbClr val="000000"/>
                </a:solidFill>
                <a:latin typeface="Calibri"/>
                <a:ea typeface="Calibri"/>
                <a:cs typeface="Calibri"/>
                <a:sym typeface="Calibri"/>
              </a:rPr>
              <a:t>Developing our own Indicators of Playful Learning</a:t>
            </a:r>
            <a:endParaRPr sz="1467" dirty="0"/>
          </a:p>
        </p:txBody>
      </p:sp>
      <p:sp>
        <p:nvSpPr>
          <p:cNvPr id="246" name="Google Shape;246;p40">
            <a:extLst>
              <a:ext uri="{C183D7F6-B498-43B3-948B-1728B52AA6E4}">
                <adec:decorative xmlns:adec="http://schemas.microsoft.com/office/drawing/2017/decorative" val="1"/>
              </a:ext>
            </a:extLst>
          </p:cNvPr>
          <p:cNvSpPr/>
          <p:nvPr/>
        </p:nvSpPr>
        <p:spPr>
          <a:xfrm rot="-1577572" flipH="1">
            <a:off x="2494334" y="6141"/>
            <a:ext cx="6815969" cy="6816328"/>
          </a:xfrm>
          <a:prstGeom prst="arc">
            <a:avLst>
              <a:gd name="adj1" fmla="val 16200000"/>
              <a:gd name="adj2" fmla="val 20093138"/>
            </a:avLst>
          </a:prstGeom>
          <a:noFill/>
          <a:ln w="127000" cap="rnd" cmpd="sng">
            <a:solidFill>
              <a:schemeClr val="accent4">
                <a:alpha val="94900"/>
              </a:schemeClr>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dk1"/>
              </a:buClr>
              <a:buSzPts val="1400"/>
            </a:pPr>
            <a:endParaRPr sz="1867">
              <a:solidFill>
                <a:srgbClr val="000000"/>
              </a:solidFill>
              <a:latin typeface="Calibri"/>
              <a:ea typeface="Calibri"/>
              <a:cs typeface="Calibri"/>
              <a:sym typeface="Calibri"/>
            </a:endParaRPr>
          </a:p>
        </p:txBody>
      </p:sp>
      <p:sp>
        <p:nvSpPr>
          <p:cNvPr id="247" name="Google Shape;247;p40">
            <a:extLst>
              <a:ext uri="{C183D7F6-B498-43B3-948B-1728B52AA6E4}">
                <adec:decorative xmlns:adec="http://schemas.microsoft.com/office/drawing/2017/decorative" val="1"/>
              </a:ext>
            </a:extLst>
          </p:cNvPr>
          <p:cNvSpPr/>
          <p:nvPr/>
        </p:nvSpPr>
        <p:spPr>
          <a:xfrm>
            <a:off x="8200995" y="5310973"/>
            <a:ext cx="706000" cy="686800"/>
          </a:xfrm>
          <a:prstGeom prst="ellipse">
            <a:avLst/>
          </a:prstGeom>
          <a:solidFill>
            <a:schemeClr val="accent5"/>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pic>
        <p:nvPicPr>
          <p:cNvPr id="248" name="Google Shape;248;p40" descr="Playdough"/>
          <p:cNvPicPr preferRelativeResize="0"/>
          <p:nvPr/>
        </p:nvPicPr>
        <p:blipFill rotWithShape="1">
          <a:blip r:embed="rId3">
            <a:alphaModFix/>
          </a:blip>
          <a:srcRect t="4996" b="11307"/>
          <a:stretch/>
        </p:blipFill>
        <p:spPr>
          <a:xfrm>
            <a:off x="7684491" y="4360985"/>
            <a:ext cx="3335700" cy="1857848"/>
          </a:xfrm>
          <a:prstGeom prst="rect">
            <a:avLst/>
          </a:prstGeom>
          <a:noFill/>
          <a:ln>
            <a:noFill/>
          </a:ln>
        </p:spPr>
      </p:pic>
      <p:pic>
        <p:nvPicPr>
          <p:cNvPr id="249" name="Google Shape;249;p40" descr="Movie Icon "/>
          <p:cNvPicPr preferRelativeResize="0"/>
          <p:nvPr/>
        </p:nvPicPr>
        <p:blipFill rotWithShape="1">
          <a:blip r:embed="rId4">
            <a:alphaModFix/>
          </a:blip>
          <a:srcRect/>
          <a:stretch/>
        </p:blipFill>
        <p:spPr>
          <a:xfrm>
            <a:off x="1970658" y="4080852"/>
            <a:ext cx="2137981" cy="2137981"/>
          </a:xfrm>
          <a:prstGeom prst="rect">
            <a:avLst/>
          </a:prstGeom>
          <a:noFill/>
          <a:ln>
            <a:noFill/>
          </a:ln>
        </p:spPr>
      </p:pic>
      <p:sp>
        <p:nvSpPr>
          <p:cNvPr id="250" name="Google Shape;250;p40" descr="Thought bubble that reads: This is ongoing work - we will revisit across the year"/>
          <p:cNvSpPr/>
          <p:nvPr/>
        </p:nvSpPr>
        <p:spPr>
          <a:xfrm>
            <a:off x="8581292" y="0"/>
            <a:ext cx="3479904" cy="2497104"/>
          </a:xfrm>
          <a:prstGeom prst="cloud">
            <a:avLst/>
          </a:prstGeom>
          <a:solidFill>
            <a:schemeClr val="accent4"/>
          </a:solidFill>
          <a:ln>
            <a:noFill/>
          </a:ln>
        </p:spPr>
        <p:txBody>
          <a:bodyPr spcFirstLastPara="1" wrap="square" lIns="91433" tIns="45700" rIns="91433" bIns="45700" anchor="ctr" anchorCtr="0">
            <a:noAutofit/>
          </a:bodyPr>
          <a:lstStyle/>
          <a:p>
            <a:pPr algn="ctr"/>
            <a:r>
              <a:rPr lang="en" sz="2267" i="1" dirty="0">
                <a:latin typeface="Calibri"/>
                <a:ea typeface="Calibri"/>
                <a:cs typeface="Calibri"/>
                <a:sym typeface="Calibri"/>
              </a:rPr>
              <a:t>This is ongoing work – we will revisit across the year</a:t>
            </a:r>
            <a:endParaRPr sz="2267" i="1" dirty="0">
              <a:latin typeface="Calibri"/>
              <a:ea typeface="Calibri"/>
              <a:cs typeface="Calibri"/>
              <a:sym typeface="Calibri"/>
            </a:endParaRPr>
          </a:p>
        </p:txBody>
      </p:sp>
      <p:sp>
        <p:nvSpPr>
          <p:cNvPr id="2" name="Title 1">
            <a:extLst>
              <a:ext uri="{FF2B5EF4-FFF2-40B4-BE49-F238E27FC236}">
                <a16:creationId xmlns:a16="http://schemas.microsoft.com/office/drawing/2014/main" id="{3A92D762-CF8A-49AD-BFA0-7473969D3B40}"/>
              </a:ext>
            </a:extLst>
          </p:cNvPr>
          <p:cNvSpPr>
            <a:spLocks noGrp="1"/>
          </p:cNvSpPr>
          <p:nvPr>
            <p:ph type="title" idx="4294967295"/>
          </p:nvPr>
        </p:nvSpPr>
        <p:spPr>
          <a:xfrm>
            <a:off x="130804" y="365126"/>
            <a:ext cx="3183979" cy="1042852"/>
          </a:xfrm>
        </p:spPr>
        <p:txBody>
          <a:bodyPr>
            <a:normAutofit fontScale="90000"/>
          </a:bodyPr>
          <a:lstStyle/>
          <a:p>
            <a:r>
              <a:rPr lang="en-US" sz="2800" dirty="0"/>
              <a:t>Indicators of Playful Learning cont.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0"/>
                                        </p:tgtEl>
                                        <p:attrNameLst>
                                          <p:attrName>style.visibility</p:attrName>
                                        </p:attrNameLst>
                                      </p:cBhvr>
                                      <p:to>
                                        <p:strVal val="visible"/>
                                      </p:to>
                                    </p:set>
                                    <p:animEffect transition="in" filter="fade">
                                      <p:cBhvr>
                                        <p:cTn id="15" dur="5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41" descr="Image of 2 adults at the Playful Learning Institute using playdough to create an image of what playful learning means"/>
          <p:cNvPicPr preferRelativeResize="0"/>
          <p:nvPr/>
        </p:nvPicPr>
        <p:blipFill rotWithShape="1">
          <a:blip r:embed="rId3">
            <a:alphaModFix/>
          </a:blip>
          <a:srcRect l="15765" r="29380"/>
          <a:stretch/>
        </p:blipFill>
        <p:spPr>
          <a:xfrm>
            <a:off x="7193368" y="203200"/>
            <a:ext cx="4718633" cy="6451600"/>
          </a:xfrm>
          <a:prstGeom prst="rect">
            <a:avLst/>
          </a:prstGeom>
          <a:noFill/>
          <a:ln>
            <a:noFill/>
          </a:ln>
        </p:spPr>
      </p:pic>
      <p:pic>
        <p:nvPicPr>
          <p:cNvPr id="256" name="Google Shape;256;p41" descr="Image of 4 adults at the Playful Learning Institute working together"/>
          <p:cNvPicPr preferRelativeResize="0"/>
          <p:nvPr/>
        </p:nvPicPr>
        <p:blipFill>
          <a:blip r:embed="rId4">
            <a:alphaModFix/>
          </a:blip>
          <a:stretch>
            <a:fillRect/>
          </a:stretch>
        </p:blipFill>
        <p:spPr>
          <a:xfrm>
            <a:off x="279100" y="914467"/>
            <a:ext cx="6705432" cy="5029069"/>
          </a:xfrm>
          <a:prstGeom prst="rect">
            <a:avLst/>
          </a:prstGeom>
          <a:noFill/>
          <a:ln>
            <a:noFill/>
          </a:ln>
        </p:spPr>
      </p:pic>
      <p:sp>
        <p:nvSpPr>
          <p:cNvPr id="2" name="Title 1">
            <a:extLst>
              <a:ext uri="{FF2B5EF4-FFF2-40B4-BE49-F238E27FC236}">
                <a16:creationId xmlns:a16="http://schemas.microsoft.com/office/drawing/2014/main" id="{1D8C4197-0331-4B72-94A2-156E4B90177B}"/>
              </a:ext>
            </a:extLst>
          </p:cNvPr>
          <p:cNvSpPr>
            <a:spLocks noGrp="1"/>
          </p:cNvSpPr>
          <p:nvPr>
            <p:ph type="title" idx="4294967295"/>
          </p:nvPr>
        </p:nvSpPr>
        <p:spPr>
          <a:xfrm>
            <a:off x="838200" y="-217714"/>
            <a:ext cx="10515600" cy="1625692"/>
          </a:xfrm>
        </p:spPr>
        <p:txBody>
          <a:bodyPr/>
          <a:lstStyle/>
          <a:p>
            <a:r>
              <a:rPr lang="en-US" dirty="0">
                <a:solidFill>
                  <a:schemeClr val="accent1">
                    <a:lumMod val="40000"/>
                    <a:lumOff val="60000"/>
                  </a:schemeClr>
                </a:solidFill>
              </a:rPr>
              <a:t>Images from PLI</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42" descr="Image of Playful Learning trainers sharing their playdough depictions of playful learning"/>
          <p:cNvPicPr preferRelativeResize="0"/>
          <p:nvPr/>
        </p:nvPicPr>
        <p:blipFill rotWithShape="1">
          <a:blip r:embed="rId3">
            <a:alphaModFix/>
          </a:blip>
          <a:srcRect l="17391" r="15664"/>
          <a:stretch/>
        </p:blipFill>
        <p:spPr>
          <a:xfrm>
            <a:off x="179934" y="203200"/>
            <a:ext cx="5758335" cy="6451600"/>
          </a:xfrm>
          <a:prstGeom prst="rect">
            <a:avLst/>
          </a:prstGeom>
          <a:noFill/>
          <a:ln>
            <a:noFill/>
          </a:ln>
        </p:spPr>
      </p:pic>
      <p:pic>
        <p:nvPicPr>
          <p:cNvPr id="262" name="Google Shape;262;p42" descr="Image of educators from a Playful Learning Institute team working together with playdough"/>
          <p:cNvPicPr preferRelativeResize="0"/>
          <p:nvPr/>
        </p:nvPicPr>
        <p:blipFill rotWithShape="1">
          <a:blip r:embed="rId4">
            <a:alphaModFix/>
          </a:blip>
          <a:srcRect t="16043"/>
          <a:stretch/>
        </p:blipFill>
        <p:spPr>
          <a:xfrm>
            <a:off x="6138200" y="0"/>
            <a:ext cx="5954997" cy="3749699"/>
          </a:xfrm>
          <a:prstGeom prst="rect">
            <a:avLst/>
          </a:prstGeom>
          <a:noFill/>
          <a:ln>
            <a:noFill/>
          </a:ln>
        </p:spPr>
      </p:pic>
      <p:pic>
        <p:nvPicPr>
          <p:cNvPr id="263" name="Google Shape;263;p42" descr="Image of educators from another Playful Learning Institute team working together with playdough"/>
          <p:cNvPicPr preferRelativeResize="0"/>
          <p:nvPr/>
        </p:nvPicPr>
        <p:blipFill>
          <a:blip r:embed="rId5">
            <a:alphaModFix/>
          </a:blip>
          <a:stretch>
            <a:fillRect/>
          </a:stretch>
        </p:blipFill>
        <p:spPr>
          <a:xfrm>
            <a:off x="5758334" y="3749700"/>
            <a:ext cx="6251500" cy="4688635"/>
          </a:xfrm>
          <a:prstGeom prst="rect">
            <a:avLst/>
          </a:prstGeom>
          <a:noFill/>
          <a:ln>
            <a:noFill/>
          </a:ln>
        </p:spPr>
      </p:pic>
      <p:sp>
        <p:nvSpPr>
          <p:cNvPr id="2" name="Title 1">
            <a:extLst>
              <a:ext uri="{FF2B5EF4-FFF2-40B4-BE49-F238E27FC236}">
                <a16:creationId xmlns:a16="http://schemas.microsoft.com/office/drawing/2014/main" id="{43598E20-AA8E-4DC8-B927-2B85A5AB993A}"/>
              </a:ext>
            </a:extLst>
          </p:cNvPr>
          <p:cNvSpPr>
            <a:spLocks noGrp="1"/>
          </p:cNvSpPr>
          <p:nvPr>
            <p:ph type="title" idx="4294967295"/>
          </p:nvPr>
        </p:nvSpPr>
        <p:spPr>
          <a:xfrm>
            <a:off x="838200" y="8737600"/>
            <a:ext cx="10515600" cy="1349828"/>
          </a:xfrm>
        </p:spPr>
        <p:txBody>
          <a:bodyPr/>
          <a:lstStyle/>
          <a:p>
            <a:r>
              <a:rPr lang="en-US" dirty="0">
                <a:solidFill>
                  <a:schemeClr val="accent1">
                    <a:lumMod val="40000"/>
                    <a:lumOff val="60000"/>
                  </a:schemeClr>
                </a:solidFill>
              </a:rPr>
              <a:t>Images from PLI</a:t>
            </a:r>
            <a:r>
              <a:rPr lang="en-US" baseline="0" dirty="0">
                <a:solidFill>
                  <a:schemeClr val="accent1">
                    <a:lumMod val="40000"/>
                    <a:lumOff val="60000"/>
                  </a:schemeClr>
                </a:solidFill>
              </a:rPr>
              <a:t> continued</a:t>
            </a:r>
            <a:r>
              <a:rPr lang="en-US" baseline="0" dirty="0"/>
              <a:t>….</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43" descr="Image of different colored post-its showing what attendees of the Playful Learning Institute professional development said that playful learning &quot;looks like&quot;"/>
          <p:cNvPicPr preferRelativeResize="0"/>
          <p:nvPr/>
        </p:nvPicPr>
        <p:blipFill>
          <a:blip r:embed="rId3">
            <a:alphaModFix/>
          </a:blip>
          <a:stretch>
            <a:fillRect/>
          </a:stretch>
        </p:blipFill>
        <p:spPr>
          <a:xfrm>
            <a:off x="1542800" y="986971"/>
            <a:ext cx="8873069" cy="5769431"/>
          </a:xfrm>
          <a:prstGeom prst="rect">
            <a:avLst/>
          </a:prstGeom>
          <a:noFill/>
          <a:ln>
            <a:noFill/>
          </a:ln>
        </p:spPr>
      </p:pic>
      <p:sp>
        <p:nvSpPr>
          <p:cNvPr id="2" name="Title 1">
            <a:extLst>
              <a:ext uri="{FF2B5EF4-FFF2-40B4-BE49-F238E27FC236}">
                <a16:creationId xmlns:a16="http://schemas.microsoft.com/office/drawing/2014/main" id="{9B2B41EC-A5F5-41A8-9006-6AD1C3E76624}"/>
              </a:ext>
            </a:extLst>
          </p:cNvPr>
          <p:cNvSpPr>
            <a:spLocks noGrp="1"/>
          </p:cNvSpPr>
          <p:nvPr>
            <p:ph type="title" idx="4294967295"/>
          </p:nvPr>
        </p:nvSpPr>
        <p:spPr>
          <a:xfrm>
            <a:off x="838200" y="101598"/>
            <a:ext cx="10515600" cy="1306380"/>
          </a:xfrm>
        </p:spPr>
        <p:txBody>
          <a:bodyPr/>
          <a:lstStyle/>
          <a:p>
            <a:r>
              <a:rPr lang="en-US" dirty="0">
                <a:solidFill>
                  <a:schemeClr val="accent1">
                    <a:lumMod val="40000"/>
                    <a:lumOff val="60000"/>
                  </a:schemeClr>
                </a:solidFill>
              </a:rPr>
              <a:t>What does Playful Learning Look Like?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44" descr="Image of different colored post-its showing what attendees of the Playful Learning Institute professional development said that playful learning &quot;feels like&quot;"/>
          <p:cNvPicPr preferRelativeResize="0"/>
          <p:nvPr/>
        </p:nvPicPr>
        <p:blipFill>
          <a:blip r:embed="rId3">
            <a:alphaModFix/>
          </a:blip>
          <a:stretch>
            <a:fillRect/>
          </a:stretch>
        </p:blipFill>
        <p:spPr>
          <a:xfrm>
            <a:off x="1902700" y="986971"/>
            <a:ext cx="8873069" cy="5769431"/>
          </a:xfrm>
          <a:prstGeom prst="rect">
            <a:avLst/>
          </a:prstGeom>
          <a:noFill/>
          <a:ln>
            <a:noFill/>
          </a:ln>
        </p:spPr>
      </p:pic>
      <p:sp>
        <p:nvSpPr>
          <p:cNvPr id="2" name="Title 1">
            <a:extLst>
              <a:ext uri="{FF2B5EF4-FFF2-40B4-BE49-F238E27FC236}">
                <a16:creationId xmlns:a16="http://schemas.microsoft.com/office/drawing/2014/main" id="{AC4B1D68-6AE8-4F1E-A071-F41B885A5AEC}"/>
              </a:ext>
            </a:extLst>
          </p:cNvPr>
          <p:cNvSpPr>
            <a:spLocks noGrp="1"/>
          </p:cNvSpPr>
          <p:nvPr>
            <p:ph type="title" idx="4294967295"/>
          </p:nvPr>
        </p:nvSpPr>
        <p:spPr>
          <a:xfrm>
            <a:off x="838200" y="101598"/>
            <a:ext cx="10515600" cy="1306380"/>
          </a:xfrm>
        </p:spPr>
        <p:txBody>
          <a:bodyPr/>
          <a:lstStyle/>
          <a:p>
            <a:r>
              <a:rPr lang="en-US" sz="4400" kern="1200" dirty="0">
                <a:solidFill>
                  <a:srgbClr val="B4C7E7"/>
                </a:solidFill>
                <a:effectLst/>
                <a:latin typeface="Arial" panose="020B0604020202020204" pitchFamily="34" charset="0"/>
                <a:ea typeface="+mj-ea"/>
                <a:cs typeface="Arial" panose="020B0604020202020204" pitchFamily="34" charset="0"/>
              </a:rPr>
              <a:t>What does Playful Learning Feel Like?</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graphicFrame>
        <p:nvGraphicFramePr>
          <p:cNvPr id="278" name="Google Shape;278;p45" descr="Chart of playful learning indicators (looks like, feels like descriptors) organized by curiosity, engagement, enjoyment and connection"/>
          <p:cNvGraphicFramePr/>
          <p:nvPr>
            <p:extLst>
              <p:ext uri="{D42A27DB-BD31-4B8C-83A1-F6EECF244321}">
                <p14:modId xmlns:p14="http://schemas.microsoft.com/office/powerpoint/2010/main" val="4293692503"/>
              </p:ext>
            </p:extLst>
          </p:nvPr>
        </p:nvGraphicFramePr>
        <p:xfrm>
          <a:off x="44433" y="0"/>
          <a:ext cx="12103100" cy="6174735"/>
        </p:xfrm>
        <a:graphic>
          <a:graphicData uri="http://schemas.openxmlformats.org/drawingml/2006/table">
            <a:tbl>
              <a:tblPr firstRow="1">
                <a:noFill/>
              </a:tblPr>
              <a:tblGrid>
                <a:gridCol w="1549400">
                  <a:extLst>
                    <a:ext uri="{9D8B030D-6E8A-4147-A177-3AD203B41FA5}">
                      <a16:colId xmlns:a16="http://schemas.microsoft.com/office/drawing/2014/main" val="20000"/>
                    </a:ext>
                  </a:extLst>
                </a:gridCol>
                <a:gridCol w="1498600">
                  <a:extLst>
                    <a:ext uri="{9D8B030D-6E8A-4147-A177-3AD203B41FA5}">
                      <a16:colId xmlns:a16="http://schemas.microsoft.com/office/drawing/2014/main" val="20001"/>
                    </a:ext>
                  </a:extLst>
                </a:gridCol>
                <a:gridCol w="1244600">
                  <a:extLst>
                    <a:ext uri="{9D8B030D-6E8A-4147-A177-3AD203B41FA5}">
                      <a16:colId xmlns:a16="http://schemas.microsoft.com/office/drawing/2014/main" val="20002"/>
                    </a:ext>
                  </a:extLst>
                </a:gridCol>
                <a:gridCol w="18161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1562100">
                  <a:extLst>
                    <a:ext uri="{9D8B030D-6E8A-4147-A177-3AD203B41FA5}">
                      <a16:colId xmlns:a16="http://schemas.microsoft.com/office/drawing/2014/main" val="20005"/>
                    </a:ext>
                  </a:extLst>
                </a:gridCol>
                <a:gridCol w="1435100">
                  <a:extLst>
                    <a:ext uri="{9D8B030D-6E8A-4147-A177-3AD203B41FA5}">
                      <a16:colId xmlns:a16="http://schemas.microsoft.com/office/drawing/2014/main" val="20006"/>
                    </a:ext>
                  </a:extLst>
                </a:gridCol>
                <a:gridCol w="1397000">
                  <a:extLst>
                    <a:ext uri="{9D8B030D-6E8A-4147-A177-3AD203B41FA5}">
                      <a16:colId xmlns:a16="http://schemas.microsoft.com/office/drawing/2014/main" val="20007"/>
                    </a:ext>
                  </a:extLst>
                </a:gridCol>
              </a:tblGrid>
              <a:tr h="287697">
                <a:tc gridSpan="2">
                  <a:txBody>
                    <a:bodyPr/>
                    <a:lstStyle/>
                    <a:p>
                      <a:pPr marL="0" lvl="0" indent="0" algn="ctr" rtl="0">
                        <a:lnSpc>
                          <a:spcPct val="115000"/>
                        </a:lnSpc>
                        <a:spcBef>
                          <a:spcPts val="0"/>
                        </a:spcBef>
                        <a:spcAft>
                          <a:spcPts val="0"/>
                        </a:spcAft>
                        <a:buNone/>
                      </a:pPr>
                      <a:r>
                        <a:rPr lang="en" sz="1300" b="1"/>
                        <a:t>Curiosity</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FC5E8"/>
                    </a:solidFill>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 sz="1300" b="1"/>
                        <a:t>Engagement</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A9999"/>
                    </a:solidFill>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 sz="1300" b="1" dirty="0"/>
                        <a:t>Enjoyment</a:t>
                      </a:r>
                      <a:endParaRPr sz="1300" dirty="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E599"/>
                    </a:solidFill>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 sz="1300" b="1"/>
                        <a:t>Connection</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hMerge="1">
                  <a:txBody>
                    <a:bodyPr/>
                    <a:lstStyle/>
                    <a:p>
                      <a:endParaRPr lang="en-US"/>
                    </a:p>
                  </a:txBody>
                  <a:tcPr/>
                </a:tc>
                <a:extLst>
                  <a:ext uri="{0D108BD9-81ED-4DB2-BD59-A6C34878D82A}">
                    <a16:rowId xmlns:a16="http://schemas.microsoft.com/office/drawing/2014/main" val="10000"/>
                  </a:ext>
                </a:extLst>
              </a:tr>
              <a:tr h="287697">
                <a:tc>
                  <a:txBody>
                    <a:bodyPr/>
                    <a:lstStyle/>
                    <a:p>
                      <a:pPr marL="0" lvl="0" indent="0" algn="ctr" rtl="0">
                        <a:lnSpc>
                          <a:spcPct val="115000"/>
                        </a:lnSpc>
                        <a:spcBef>
                          <a:spcPts val="0"/>
                        </a:spcBef>
                        <a:spcAft>
                          <a:spcPts val="0"/>
                        </a:spcAft>
                        <a:buNone/>
                      </a:pPr>
                      <a:r>
                        <a:rPr lang="en" sz="1300" b="1"/>
                        <a:t>Looks like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b="1"/>
                        <a:t>Feels like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b="1"/>
                        <a:t>Looks like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b="1"/>
                        <a:t>Feels like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b="1"/>
                        <a:t>Looks like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b="1"/>
                        <a:t>Feels like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b="1"/>
                        <a:t>Looks like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300" b="1"/>
                        <a:t>Feels like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1"/>
                  </a:ext>
                </a:extLst>
              </a:tr>
              <a:tr h="521377">
                <a:tc>
                  <a:txBody>
                    <a:bodyPr/>
                    <a:lstStyle/>
                    <a:p>
                      <a:pPr marL="0" lvl="0" indent="0" algn="ctr" rtl="0">
                        <a:lnSpc>
                          <a:spcPct val="115000"/>
                        </a:lnSpc>
                        <a:spcBef>
                          <a:spcPts val="0"/>
                        </a:spcBef>
                        <a:spcAft>
                          <a:spcPts val="0"/>
                        </a:spcAft>
                        <a:buNone/>
                      </a:pPr>
                      <a:r>
                        <a:rPr lang="en" sz="1300"/>
                        <a:t>conversation/ discussion</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dirty="0"/>
                        <a:t>creativity</a:t>
                      </a:r>
                      <a:endParaRPr sz="1300" dirty="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expressing ideas</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empowerment</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laughing/laughter</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fun</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cooperation/</a:t>
                      </a:r>
                      <a:endParaRPr sz="1300"/>
                    </a:p>
                    <a:p>
                      <a:pPr marL="0" lvl="0" indent="0" algn="ctr" rtl="0">
                        <a:lnSpc>
                          <a:spcPct val="115000"/>
                        </a:lnSpc>
                        <a:spcBef>
                          <a:spcPts val="0"/>
                        </a:spcBef>
                        <a:spcAft>
                          <a:spcPts val="0"/>
                        </a:spcAft>
                        <a:buNone/>
                      </a:pPr>
                      <a:r>
                        <a:rPr lang="en" sz="1300"/>
                        <a:t>collaboration</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300"/>
                        <a:t>being supported</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457200">
                <a:tc>
                  <a:txBody>
                    <a:bodyPr/>
                    <a:lstStyle/>
                    <a:p>
                      <a:pPr marL="0" lvl="0" indent="0" algn="ctr" rtl="0">
                        <a:lnSpc>
                          <a:spcPct val="115000"/>
                        </a:lnSpc>
                        <a:spcBef>
                          <a:spcPts val="0"/>
                        </a:spcBef>
                        <a:spcAft>
                          <a:spcPts val="0"/>
                        </a:spcAft>
                        <a:buNone/>
                      </a:pPr>
                      <a:r>
                        <a:rPr lang="en" sz="1300"/>
                        <a:t>making hypotheses</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discovery</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collaboration</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having voice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positive talk</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memorable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empathy</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300"/>
                        <a:t>being respected</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3"/>
                  </a:ext>
                </a:extLst>
              </a:tr>
              <a:tr h="287697">
                <a:tc>
                  <a:txBody>
                    <a:bodyPr/>
                    <a:lstStyle/>
                    <a:p>
                      <a:pPr marL="0" lvl="0" indent="0" algn="ctr" rtl="0">
                        <a:lnSpc>
                          <a:spcPct val="115000"/>
                        </a:lnSpc>
                        <a:spcBef>
                          <a:spcPts val="0"/>
                        </a:spcBef>
                        <a:spcAft>
                          <a:spcPts val="0"/>
                        </a:spcAft>
                        <a:buNone/>
                      </a:pPr>
                      <a:r>
                        <a:rPr lang="en" sz="1300"/>
                        <a:t>exploration</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intrigue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problem solving</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having choice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enthusiasm</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excitement</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teamwork</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300"/>
                        <a:t>inclusive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r h="521377">
                <a:tc>
                  <a:txBody>
                    <a:bodyPr/>
                    <a:lstStyle/>
                    <a:p>
                      <a:pPr marL="0" lvl="0" indent="0" algn="ctr" rtl="0">
                        <a:lnSpc>
                          <a:spcPct val="115000"/>
                        </a:lnSpc>
                        <a:spcBef>
                          <a:spcPts val="0"/>
                        </a:spcBef>
                        <a:spcAft>
                          <a:spcPts val="0"/>
                        </a:spcAft>
                        <a:buNone/>
                      </a:pPr>
                      <a:r>
                        <a:rPr lang="en" sz="1300"/>
                        <a:t>asking questions</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insight</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self-guided</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independence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smiling</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happiness</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peers supporting peers</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300"/>
                        <a:t>connection</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5"/>
                  </a:ext>
                </a:extLst>
              </a:tr>
              <a:tr h="521377">
                <a:tc>
                  <a:txBody>
                    <a:bodyPr/>
                    <a:lstStyle/>
                    <a:p>
                      <a:pPr marL="0" lvl="0" indent="0" algn="ctr" rtl="0">
                        <a:lnSpc>
                          <a:spcPct val="115000"/>
                        </a:lnSpc>
                        <a:spcBef>
                          <a:spcPts val="0"/>
                        </a:spcBef>
                        <a:spcAft>
                          <a:spcPts val="0"/>
                        </a:spcAft>
                        <a:buNone/>
                      </a:pPr>
                      <a:r>
                        <a:rPr lang="en" sz="1300"/>
                        <a:t>touching materials</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wonder</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teacher sitting back</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autonomy</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storytelling</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friendship</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community focused</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300"/>
                        <a:t>safety</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6"/>
                  </a:ext>
                </a:extLst>
              </a:tr>
              <a:tr h="287697">
                <a:tc>
                  <a:txBody>
                    <a:bodyPr/>
                    <a:lstStyle/>
                    <a:p>
                      <a:pPr marL="0" lvl="0" indent="0" algn="ctr" rtl="0">
                        <a:lnSpc>
                          <a:spcPct val="115000"/>
                        </a:lnSpc>
                        <a:spcBef>
                          <a:spcPts val="0"/>
                        </a:spcBef>
                        <a:spcAft>
                          <a:spcPts val="0"/>
                        </a:spcAft>
                        <a:buNone/>
                      </a:pPr>
                      <a:r>
                        <a:rPr lang="en" sz="1300"/>
                        <a:t>imagining</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challenge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child-directed</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investment</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calm</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accomplishment</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helping each other</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300"/>
                        <a:t>trust</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7"/>
                  </a:ext>
                </a:extLst>
              </a:tr>
              <a:tr h="521377">
                <a:tc>
                  <a:txBody>
                    <a:bodyPr/>
                    <a:lstStyle/>
                    <a:p>
                      <a:pPr marL="0" lvl="0" indent="0" algn="ctr" rtl="0">
                        <a:lnSpc>
                          <a:spcPct val="115000"/>
                        </a:lnSpc>
                        <a:spcBef>
                          <a:spcPts val="0"/>
                        </a:spcBef>
                        <a:spcAft>
                          <a:spcPts val="0"/>
                        </a:spcAft>
                        <a:buNone/>
                      </a:pPr>
                      <a:r>
                        <a:rPr lang="en" sz="1300"/>
                        <a:t>interest</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dirty="0"/>
                        <a:t>frustration</a:t>
                      </a:r>
                      <a:endParaRPr sz="1300" dirty="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talking</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opportunity</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buzz of activity</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culturally sustaining</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sharing materials/ideas</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300"/>
                        <a:t>being valued</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8"/>
                  </a:ext>
                </a:extLst>
              </a:tr>
              <a:tr h="287697">
                <a:tc>
                  <a:txBody>
                    <a:bodyPr/>
                    <a:lstStyle/>
                    <a:p>
                      <a:pPr marL="0" lvl="0" indent="0" algn="ctr" rtl="0">
                        <a:lnSpc>
                          <a:spcPct val="115000"/>
                        </a:lnSpc>
                        <a:spcBef>
                          <a:spcPts val="0"/>
                        </a:spcBef>
                        <a:spcAft>
                          <a:spcPts val="0"/>
                        </a:spcAft>
                        <a:buNone/>
                      </a:pPr>
                      <a:r>
                        <a:rPr lang="en" sz="1300"/>
                        <a:t>using all senses</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interest</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comparing</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smart</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focused attention</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relaxing</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kindness</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300"/>
                        <a:t>connected</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9"/>
                  </a:ext>
                </a:extLst>
              </a:tr>
              <a:tr h="521377">
                <a:tc>
                  <a:txBody>
                    <a:bodyPr/>
                    <a:lstStyle/>
                    <a:p>
                      <a:pPr marL="0" lvl="0" indent="0" algn="ctr" rtl="0">
                        <a:lnSpc>
                          <a:spcPct val="115000"/>
                        </a:lnSpc>
                        <a:spcBef>
                          <a:spcPts val="0"/>
                        </a:spcBef>
                        <a:spcAft>
                          <a:spcPts val="0"/>
                        </a:spcAft>
                        <a:buNone/>
                      </a:pPr>
                      <a:r>
                        <a:rPr lang="en" sz="1300"/>
                        <a:t>expressing wonder</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meaningful</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hands-on</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inspired</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silliness</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delight</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sharing background knowledge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300"/>
                        <a:t>being present</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10"/>
                  </a:ext>
                </a:extLst>
              </a:tr>
              <a:tr h="287697">
                <a:tc>
                  <a:txBody>
                    <a:bodyPr/>
                    <a:lstStyle/>
                    <a:p>
                      <a:pPr marL="0" lvl="0" indent="0" algn="ctr" rtl="0">
                        <a:lnSpc>
                          <a:spcPct val="115000"/>
                        </a:lnSpc>
                        <a:spcBef>
                          <a:spcPts val="0"/>
                        </a:spcBef>
                        <a:spcAft>
                          <a:spcPts val="0"/>
                        </a:spcAft>
                        <a:buNone/>
                      </a:pPr>
                      <a:r>
                        <a:rPr lang="en" sz="1300"/>
                        <a:t>narration</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adventure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moving around</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brave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caring</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fulfillment</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inclusivity</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300"/>
                        <a:t>compassion</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11"/>
                  </a:ext>
                </a:extLst>
              </a:tr>
              <a:tr h="521377">
                <a:tc>
                  <a:txBody>
                    <a:bodyPr/>
                    <a:lstStyle/>
                    <a:p>
                      <a:pPr marL="0" lvl="0" indent="0" algn="ctr" rtl="0">
                        <a:lnSpc>
                          <a:spcPct val="115000"/>
                        </a:lnSpc>
                        <a:spcBef>
                          <a:spcPts val="0"/>
                        </a:spcBef>
                        <a:spcAft>
                          <a:spcPts val="0"/>
                        </a:spcAft>
                        <a:buNone/>
                      </a:pPr>
                      <a:r>
                        <a:rPr lang="en" sz="1300"/>
                        <a:t>messy</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interactions</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freedom</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desire to share ideas</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peaceful</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making real life connections</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12"/>
                  </a:ext>
                </a:extLst>
              </a:tr>
              <a:tr h="287697">
                <a:tc>
                  <a:txBody>
                    <a:bodyPr/>
                    <a:lstStyle/>
                    <a:p>
                      <a:pPr marL="0" lvl="0" indent="0" algn="ctr" rtl="0">
                        <a:lnSpc>
                          <a:spcPct val="115000"/>
                        </a:lnSpc>
                        <a:spcBef>
                          <a:spcPts val="0"/>
                        </a:spcBef>
                        <a:spcAft>
                          <a:spcPts val="0"/>
                        </a:spcAft>
                        <a:buNone/>
                      </a:pPr>
                      <a:r>
                        <a:rPr lang="en" sz="1300"/>
                        <a:t>critical thinking</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taking risks</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confidence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feeling alive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13"/>
                  </a:ext>
                </a:extLst>
              </a:tr>
              <a:tr h="287697">
                <a:tc>
                  <a:txBody>
                    <a:bodyPr/>
                    <a:lstStyle/>
                    <a:p>
                      <a:pPr marL="0" lvl="0" indent="0" algn="ctr" rtl="0">
                        <a:lnSpc>
                          <a:spcPct val="115000"/>
                        </a:lnSpc>
                        <a:spcBef>
                          <a:spcPts val="0"/>
                        </a:spcBef>
                        <a:spcAft>
                          <a:spcPts val="0"/>
                        </a:spcAft>
                        <a:buNone/>
                      </a:pPr>
                      <a:r>
                        <a:rPr lang="en" sz="1300"/>
                        <a:t>reflection</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strong/powerful</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14"/>
                  </a:ext>
                </a:extLst>
              </a:tr>
              <a:tr h="287697">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pride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endParaRPr sz="1300" dirty="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15"/>
                  </a:ext>
                </a:extLst>
              </a:tr>
            </a:tbl>
          </a:graphicData>
        </a:graphic>
      </p:graphicFrame>
      <p:sp>
        <p:nvSpPr>
          <p:cNvPr id="279" name="Google Shape;279;p45" descr="word cloud with gives instructions of what attendees should do with the playful learning indicators: circle, write in, cross out, move"/>
          <p:cNvSpPr/>
          <p:nvPr/>
        </p:nvSpPr>
        <p:spPr>
          <a:xfrm>
            <a:off x="2137200" y="1117600"/>
            <a:ext cx="7561296" cy="4869648"/>
          </a:xfrm>
          <a:prstGeom prst="cloud">
            <a:avLst/>
          </a:prstGeom>
          <a:solidFill>
            <a:srgbClr val="D9D2E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lnSpc>
                <a:spcPct val="115000"/>
              </a:lnSpc>
              <a:buClr>
                <a:schemeClr val="dk1"/>
              </a:buClr>
              <a:buSzPts val="1100"/>
            </a:pPr>
            <a:r>
              <a:rPr lang="en" sz="2667" b="1" dirty="0">
                <a:solidFill>
                  <a:schemeClr val="dk1"/>
                </a:solidFill>
                <a:latin typeface="Calibri"/>
                <a:ea typeface="Calibri"/>
                <a:cs typeface="Calibri"/>
                <a:sym typeface="Calibri"/>
              </a:rPr>
              <a:t>Circle</a:t>
            </a:r>
            <a:r>
              <a:rPr lang="en" sz="2667" dirty="0">
                <a:solidFill>
                  <a:schemeClr val="dk1"/>
                </a:solidFill>
                <a:latin typeface="Calibri"/>
                <a:ea typeface="Calibri"/>
                <a:cs typeface="Calibri"/>
                <a:sym typeface="Calibri"/>
              </a:rPr>
              <a:t> anything that feels really important.</a:t>
            </a:r>
            <a:endParaRPr sz="2667" dirty="0">
              <a:solidFill>
                <a:schemeClr val="dk1"/>
              </a:solidFill>
              <a:latin typeface="Calibri"/>
              <a:ea typeface="Calibri"/>
              <a:cs typeface="Calibri"/>
              <a:sym typeface="Calibri"/>
            </a:endParaRPr>
          </a:p>
          <a:p>
            <a:pPr algn="ctr">
              <a:lnSpc>
                <a:spcPct val="115000"/>
              </a:lnSpc>
              <a:buClr>
                <a:schemeClr val="dk1"/>
              </a:buClr>
              <a:buSzPts val="1100"/>
            </a:pPr>
            <a:r>
              <a:rPr lang="en" sz="2667" b="1" dirty="0">
                <a:solidFill>
                  <a:schemeClr val="dk1"/>
                </a:solidFill>
                <a:latin typeface="Calibri"/>
                <a:ea typeface="Calibri"/>
                <a:cs typeface="Calibri"/>
                <a:sym typeface="Calibri"/>
              </a:rPr>
              <a:t>Write in</a:t>
            </a:r>
            <a:r>
              <a:rPr lang="en" sz="2667" dirty="0">
                <a:solidFill>
                  <a:schemeClr val="dk1"/>
                </a:solidFill>
                <a:latin typeface="Calibri"/>
                <a:ea typeface="Calibri"/>
                <a:cs typeface="Calibri"/>
                <a:sym typeface="Calibri"/>
              </a:rPr>
              <a:t> anything that is missing.</a:t>
            </a:r>
            <a:endParaRPr sz="2667" dirty="0">
              <a:solidFill>
                <a:schemeClr val="dk1"/>
              </a:solidFill>
              <a:latin typeface="Calibri"/>
              <a:ea typeface="Calibri"/>
              <a:cs typeface="Calibri"/>
              <a:sym typeface="Calibri"/>
            </a:endParaRPr>
          </a:p>
          <a:p>
            <a:pPr algn="ctr">
              <a:lnSpc>
                <a:spcPct val="115000"/>
              </a:lnSpc>
            </a:pPr>
            <a:r>
              <a:rPr lang="en" sz="2667" b="1" dirty="0">
                <a:solidFill>
                  <a:schemeClr val="dk1"/>
                </a:solidFill>
                <a:latin typeface="Calibri"/>
                <a:ea typeface="Calibri"/>
                <a:cs typeface="Calibri"/>
                <a:sym typeface="Calibri"/>
              </a:rPr>
              <a:t>Cross out</a:t>
            </a:r>
            <a:r>
              <a:rPr lang="en" sz="2667" dirty="0">
                <a:solidFill>
                  <a:schemeClr val="dk1"/>
                </a:solidFill>
                <a:latin typeface="Calibri"/>
                <a:ea typeface="Calibri"/>
                <a:cs typeface="Calibri"/>
                <a:sym typeface="Calibri"/>
              </a:rPr>
              <a:t> anything that doesn’t work.</a:t>
            </a:r>
            <a:endParaRPr sz="2667" dirty="0">
              <a:solidFill>
                <a:schemeClr val="dk1"/>
              </a:solidFill>
              <a:latin typeface="Calibri"/>
              <a:ea typeface="Calibri"/>
              <a:cs typeface="Calibri"/>
              <a:sym typeface="Calibri"/>
            </a:endParaRPr>
          </a:p>
          <a:p>
            <a:pPr algn="ctr">
              <a:lnSpc>
                <a:spcPct val="115000"/>
              </a:lnSpc>
              <a:buClr>
                <a:schemeClr val="dk1"/>
              </a:buClr>
              <a:buSzPts val="1100"/>
            </a:pPr>
            <a:r>
              <a:rPr lang="en" sz="2667" b="1" dirty="0">
                <a:solidFill>
                  <a:schemeClr val="dk1"/>
                </a:solidFill>
                <a:latin typeface="Calibri"/>
                <a:ea typeface="Calibri"/>
                <a:cs typeface="Calibri"/>
                <a:sym typeface="Calibri"/>
              </a:rPr>
              <a:t>Move</a:t>
            </a:r>
            <a:r>
              <a:rPr lang="en" sz="2667" dirty="0">
                <a:solidFill>
                  <a:schemeClr val="dk1"/>
                </a:solidFill>
                <a:latin typeface="Calibri"/>
                <a:ea typeface="Calibri"/>
                <a:cs typeface="Calibri"/>
                <a:sym typeface="Calibri"/>
              </a:rPr>
              <a:t> anything that belongs in a different category. </a:t>
            </a:r>
            <a:endParaRPr sz="2667" dirty="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4C0D7AB2-905B-45E1-8424-F45D435B4DA4}"/>
              </a:ext>
            </a:extLst>
          </p:cNvPr>
          <p:cNvSpPr>
            <a:spLocks noGrp="1"/>
          </p:cNvSpPr>
          <p:nvPr>
            <p:ph type="title" idx="4294967295"/>
          </p:nvPr>
        </p:nvSpPr>
        <p:spPr>
          <a:xfrm>
            <a:off x="2815770" y="6174734"/>
            <a:ext cx="8538029" cy="683265"/>
          </a:xfrm>
        </p:spPr>
        <p:txBody>
          <a:bodyPr>
            <a:normAutofit fontScale="90000"/>
          </a:bodyPr>
          <a:lstStyle/>
          <a:p>
            <a:r>
              <a:rPr lang="en-US" dirty="0"/>
              <a:t>PLI Playful Learning Indicators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graphicFrame>
        <p:nvGraphicFramePr>
          <p:cNvPr id="284" name="Google Shape;284;p46" descr="Current version of playful learning indicators (looks like, feels like descriptors) organized by curiosity, engagement, enjoyment and connection"/>
          <p:cNvGraphicFramePr/>
          <p:nvPr>
            <p:extLst>
              <p:ext uri="{D42A27DB-BD31-4B8C-83A1-F6EECF244321}">
                <p14:modId xmlns:p14="http://schemas.microsoft.com/office/powerpoint/2010/main" val="3600795797"/>
              </p:ext>
            </p:extLst>
          </p:nvPr>
        </p:nvGraphicFramePr>
        <p:xfrm>
          <a:off x="127000" y="302400"/>
          <a:ext cx="11938000" cy="5875528"/>
        </p:xfrm>
        <a:graphic>
          <a:graphicData uri="http://schemas.openxmlformats.org/drawingml/2006/table">
            <a:tbl>
              <a:tblPr firstRow="1">
                <a:noFill/>
              </a:tblPr>
              <a:tblGrid>
                <a:gridCol w="1612900">
                  <a:extLst>
                    <a:ext uri="{9D8B030D-6E8A-4147-A177-3AD203B41FA5}">
                      <a16:colId xmlns:a16="http://schemas.microsoft.com/office/drawing/2014/main" val="20000"/>
                    </a:ext>
                  </a:extLst>
                </a:gridCol>
                <a:gridCol w="1409700">
                  <a:extLst>
                    <a:ext uri="{9D8B030D-6E8A-4147-A177-3AD203B41FA5}">
                      <a16:colId xmlns:a16="http://schemas.microsoft.com/office/drawing/2014/main" val="20001"/>
                    </a:ext>
                  </a:extLst>
                </a:gridCol>
                <a:gridCol w="14986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62100">
                  <a:extLst>
                    <a:ext uri="{9D8B030D-6E8A-4147-A177-3AD203B41FA5}">
                      <a16:colId xmlns:a16="http://schemas.microsoft.com/office/drawing/2014/main" val="20004"/>
                    </a:ext>
                  </a:extLst>
                </a:gridCol>
                <a:gridCol w="1435100">
                  <a:extLst>
                    <a:ext uri="{9D8B030D-6E8A-4147-A177-3AD203B41FA5}">
                      <a16:colId xmlns:a16="http://schemas.microsoft.com/office/drawing/2014/main" val="20005"/>
                    </a:ext>
                  </a:extLst>
                </a:gridCol>
                <a:gridCol w="1536700">
                  <a:extLst>
                    <a:ext uri="{9D8B030D-6E8A-4147-A177-3AD203B41FA5}">
                      <a16:colId xmlns:a16="http://schemas.microsoft.com/office/drawing/2014/main" val="20006"/>
                    </a:ext>
                  </a:extLst>
                </a:gridCol>
                <a:gridCol w="1358900">
                  <a:extLst>
                    <a:ext uri="{9D8B030D-6E8A-4147-A177-3AD203B41FA5}">
                      <a16:colId xmlns:a16="http://schemas.microsoft.com/office/drawing/2014/main" val="20007"/>
                    </a:ext>
                  </a:extLst>
                </a:gridCol>
              </a:tblGrid>
              <a:tr h="416560">
                <a:tc>
                  <a:txBody>
                    <a:bodyPr/>
                    <a:lstStyle/>
                    <a:p>
                      <a:pPr marL="0" lvl="0" indent="0" algn="l" rtl="0">
                        <a:lnSpc>
                          <a:spcPct val="115000"/>
                        </a:lnSpc>
                        <a:spcBef>
                          <a:spcPts val="0"/>
                        </a:spcBef>
                        <a:spcAft>
                          <a:spcPts val="0"/>
                        </a:spcAft>
                        <a:buNone/>
                      </a:pPr>
                      <a:r>
                        <a:rPr lang="en" sz="1300" b="1"/>
                        <a:t>Curiosity</a:t>
                      </a:r>
                      <a:endParaRPr sz="1300" b="1"/>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9FC5E8"/>
                    </a:solidFill>
                  </a:tcPr>
                </a:tc>
                <a:tc>
                  <a:txBody>
                    <a:bodyPr/>
                    <a:lstStyle/>
                    <a:p>
                      <a:pPr marL="0" lvl="0" indent="0" algn="l" rtl="0">
                        <a:spcBef>
                          <a:spcPts val="0"/>
                        </a:spcBef>
                        <a:spcAft>
                          <a:spcPts val="0"/>
                        </a:spcAft>
                        <a:buNone/>
                      </a:pPr>
                      <a:endParaRPr sz="24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9FC5E8"/>
                    </a:solidFill>
                  </a:tcPr>
                </a:tc>
                <a:tc>
                  <a:txBody>
                    <a:bodyPr/>
                    <a:lstStyle/>
                    <a:p>
                      <a:pPr marL="0" lvl="0" indent="0" algn="l" rtl="0">
                        <a:lnSpc>
                          <a:spcPct val="115000"/>
                        </a:lnSpc>
                        <a:spcBef>
                          <a:spcPts val="0"/>
                        </a:spcBef>
                        <a:spcAft>
                          <a:spcPts val="0"/>
                        </a:spcAft>
                        <a:buNone/>
                      </a:pPr>
                      <a:r>
                        <a:rPr lang="en" sz="1300" b="1"/>
                        <a:t>Engagement</a:t>
                      </a:r>
                      <a:endParaRPr sz="1300" b="1"/>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A9999"/>
                    </a:solidFill>
                  </a:tcPr>
                </a:tc>
                <a:tc>
                  <a:txBody>
                    <a:bodyPr/>
                    <a:lstStyle/>
                    <a:p>
                      <a:pPr marL="0" lvl="0" indent="0" algn="l" rtl="0">
                        <a:spcBef>
                          <a:spcPts val="0"/>
                        </a:spcBef>
                        <a:spcAft>
                          <a:spcPts val="0"/>
                        </a:spcAft>
                        <a:buNone/>
                      </a:pPr>
                      <a:endParaRPr sz="24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A9999"/>
                    </a:solidFill>
                  </a:tcPr>
                </a:tc>
                <a:tc>
                  <a:txBody>
                    <a:bodyPr/>
                    <a:lstStyle/>
                    <a:p>
                      <a:pPr marL="0" lvl="0" indent="0" algn="l" rtl="0">
                        <a:lnSpc>
                          <a:spcPct val="115000"/>
                        </a:lnSpc>
                        <a:spcBef>
                          <a:spcPts val="0"/>
                        </a:spcBef>
                        <a:spcAft>
                          <a:spcPts val="0"/>
                        </a:spcAft>
                        <a:buNone/>
                      </a:pPr>
                      <a:r>
                        <a:rPr lang="en" sz="1300" b="1"/>
                        <a:t>Enjoyment</a:t>
                      </a:r>
                      <a:endParaRPr sz="1300" b="1"/>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E599"/>
                    </a:solidFill>
                  </a:tcPr>
                </a:tc>
                <a:tc>
                  <a:txBody>
                    <a:bodyPr/>
                    <a:lstStyle/>
                    <a:p>
                      <a:pPr marL="0" lvl="0" indent="0" algn="l" rtl="0">
                        <a:spcBef>
                          <a:spcPts val="0"/>
                        </a:spcBef>
                        <a:spcAft>
                          <a:spcPts val="0"/>
                        </a:spcAft>
                        <a:buNone/>
                      </a:pPr>
                      <a:endParaRPr sz="24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E599"/>
                    </a:solidFill>
                  </a:tcPr>
                </a:tc>
                <a:tc>
                  <a:txBody>
                    <a:bodyPr/>
                    <a:lstStyle/>
                    <a:p>
                      <a:pPr marL="0" lvl="0" indent="0" algn="l" rtl="0">
                        <a:lnSpc>
                          <a:spcPct val="115000"/>
                        </a:lnSpc>
                        <a:spcBef>
                          <a:spcPts val="0"/>
                        </a:spcBef>
                        <a:spcAft>
                          <a:spcPts val="0"/>
                        </a:spcAft>
                        <a:buNone/>
                      </a:pPr>
                      <a:r>
                        <a:rPr lang="en" sz="1300" b="1"/>
                        <a:t>Connection</a:t>
                      </a:r>
                      <a:endParaRPr sz="1300" b="1"/>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endParaRPr sz="24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270764">
                <a:tc>
                  <a:txBody>
                    <a:bodyPr/>
                    <a:lstStyle/>
                    <a:p>
                      <a:pPr marL="0" lvl="0" indent="0" algn="l" rtl="0">
                        <a:lnSpc>
                          <a:spcPct val="115000"/>
                        </a:lnSpc>
                        <a:spcBef>
                          <a:spcPts val="0"/>
                        </a:spcBef>
                        <a:spcAft>
                          <a:spcPts val="0"/>
                        </a:spcAft>
                        <a:buNone/>
                      </a:pPr>
                      <a:r>
                        <a:rPr lang="en" sz="1300" b="1"/>
                        <a:t>Looks like</a:t>
                      </a:r>
                      <a:endParaRPr sz="1300" b="1"/>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 sz="1300" b="1"/>
                        <a:t>Feels like</a:t>
                      </a:r>
                      <a:endParaRPr sz="1300" b="1"/>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 sz="1300" b="1"/>
                        <a:t>Looks like</a:t>
                      </a:r>
                      <a:endParaRPr sz="1300" b="1"/>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300" b="1"/>
                        <a:t>Feels like</a:t>
                      </a:r>
                      <a:endParaRPr sz="1300" b="1"/>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300" b="1"/>
                        <a:t>Looks like</a:t>
                      </a:r>
                      <a:endParaRPr sz="1300" b="1"/>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2CC"/>
                    </a:solidFill>
                  </a:tcPr>
                </a:tc>
                <a:tc>
                  <a:txBody>
                    <a:bodyPr/>
                    <a:lstStyle/>
                    <a:p>
                      <a:pPr marL="0" lvl="0" indent="0" algn="l" rtl="0">
                        <a:lnSpc>
                          <a:spcPct val="115000"/>
                        </a:lnSpc>
                        <a:spcBef>
                          <a:spcPts val="0"/>
                        </a:spcBef>
                        <a:spcAft>
                          <a:spcPts val="0"/>
                        </a:spcAft>
                        <a:buNone/>
                      </a:pPr>
                      <a:r>
                        <a:rPr lang="en" sz="1300" b="1"/>
                        <a:t>Feels like</a:t>
                      </a:r>
                      <a:endParaRPr sz="1300" b="1"/>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2CC"/>
                    </a:solidFill>
                  </a:tcPr>
                </a:tc>
                <a:tc>
                  <a:txBody>
                    <a:bodyPr/>
                    <a:lstStyle/>
                    <a:p>
                      <a:pPr marL="0" lvl="0" indent="0" algn="l" rtl="0">
                        <a:lnSpc>
                          <a:spcPct val="115000"/>
                        </a:lnSpc>
                        <a:spcBef>
                          <a:spcPts val="0"/>
                        </a:spcBef>
                        <a:spcAft>
                          <a:spcPts val="0"/>
                        </a:spcAft>
                        <a:buNone/>
                      </a:pPr>
                      <a:r>
                        <a:rPr lang="en" sz="1300" b="1"/>
                        <a:t>Looks like</a:t>
                      </a:r>
                      <a:endParaRPr sz="1300" b="1"/>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300" b="1"/>
                        <a:t>Feels like</a:t>
                      </a:r>
                      <a:endParaRPr sz="1300" b="1"/>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1"/>
                  </a:ext>
                </a:extLst>
              </a:tr>
              <a:tr h="504444">
                <a:tc>
                  <a:txBody>
                    <a:bodyPr/>
                    <a:lstStyle/>
                    <a:p>
                      <a:pPr marL="0" lvl="0" indent="0" algn="l" rtl="0">
                        <a:lnSpc>
                          <a:spcPct val="115000"/>
                        </a:lnSpc>
                        <a:spcBef>
                          <a:spcPts val="0"/>
                        </a:spcBef>
                        <a:spcAft>
                          <a:spcPts val="0"/>
                        </a:spcAft>
                        <a:buNone/>
                      </a:pPr>
                      <a:r>
                        <a:rPr lang="en" sz="1300"/>
                        <a:t>conversation/discussion</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 sz="1300"/>
                        <a:t>creativity</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 sz="1300"/>
                        <a:t>expressing ideas</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300"/>
                        <a:t>empowerment</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300"/>
                        <a:t>laughing</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2CC"/>
                    </a:solidFill>
                  </a:tcPr>
                </a:tc>
                <a:tc>
                  <a:txBody>
                    <a:bodyPr/>
                    <a:lstStyle/>
                    <a:p>
                      <a:pPr marL="0" lvl="0" indent="0" algn="l" rtl="0">
                        <a:lnSpc>
                          <a:spcPct val="115000"/>
                        </a:lnSpc>
                        <a:spcBef>
                          <a:spcPts val="0"/>
                        </a:spcBef>
                        <a:spcAft>
                          <a:spcPts val="0"/>
                        </a:spcAft>
                        <a:buNone/>
                      </a:pPr>
                      <a:r>
                        <a:rPr lang="en" sz="1300"/>
                        <a:t>fun</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2CC"/>
                    </a:solidFill>
                  </a:tcPr>
                </a:tc>
                <a:tc>
                  <a:txBody>
                    <a:bodyPr/>
                    <a:lstStyle/>
                    <a:p>
                      <a:pPr marL="0" lvl="0" indent="0" algn="l" rtl="0">
                        <a:lnSpc>
                          <a:spcPct val="115000"/>
                        </a:lnSpc>
                        <a:spcBef>
                          <a:spcPts val="0"/>
                        </a:spcBef>
                        <a:spcAft>
                          <a:spcPts val="0"/>
                        </a:spcAft>
                        <a:buNone/>
                      </a:pPr>
                      <a:r>
                        <a:rPr lang="en" sz="1300"/>
                        <a:t>collaboration</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300"/>
                        <a:t>support</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504444">
                <a:tc>
                  <a:txBody>
                    <a:bodyPr/>
                    <a:lstStyle/>
                    <a:p>
                      <a:pPr marL="0" lvl="0" indent="0" algn="l" rtl="0">
                        <a:lnSpc>
                          <a:spcPct val="115000"/>
                        </a:lnSpc>
                        <a:spcBef>
                          <a:spcPts val="0"/>
                        </a:spcBef>
                        <a:spcAft>
                          <a:spcPts val="0"/>
                        </a:spcAft>
                        <a:buNone/>
                      </a:pPr>
                      <a:r>
                        <a:rPr lang="en" sz="1300"/>
                        <a:t>reflection</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 sz="1300"/>
                        <a:t>discovery</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 sz="1300"/>
                        <a:t>making choices</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300"/>
                        <a:t>having choice</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300"/>
                        <a:t>positive talk</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2CC"/>
                    </a:solidFill>
                  </a:tcPr>
                </a:tc>
                <a:tc>
                  <a:txBody>
                    <a:bodyPr/>
                    <a:lstStyle/>
                    <a:p>
                      <a:pPr marL="0" lvl="0" indent="0" algn="l" rtl="0">
                        <a:lnSpc>
                          <a:spcPct val="115000"/>
                        </a:lnSpc>
                        <a:spcBef>
                          <a:spcPts val="0"/>
                        </a:spcBef>
                        <a:spcAft>
                          <a:spcPts val="0"/>
                        </a:spcAft>
                        <a:buNone/>
                      </a:pPr>
                      <a:r>
                        <a:rPr lang="en" sz="1300"/>
                        <a:t>culturally sustaining</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2CC"/>
                    </a:solidFill>
                  </a:tcPr>
                </a:tc>
                <a:tc>
                  <a:txBody>
                    <a:bodyPr/>
                    <a:lstStyle/>
                    <a:p>
                      <a:pPr marL="0" lvl="0" indent="0" algn="l" rtl="0">
                        <a:lnSpc>
                          <a:spcPct val="115000"/>
                        </a:lnSpc>
                        <a:spcBef>
                          <a:spcPts val="0"/>
                        </a:spcBef>
                        <a:spcAft>
                          <a:spcPts val="0"/>
                        </a:spcAft>
                        <a:buNone/>
                      </a:pPr>
                      <a:r>
                        <a:rPr lang="en" sz="1300" dirty="0"/>
                        <a:t>interactions</a:t>
                      </a:r>
                      <a:endParaRPr sz="1300" dirty="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300"/>
                        <a:t>respect</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3"/>
                  </a:ext>
                </a:extLst>
              </a:tr>
              <a:tr h="270764">
                <a:tc>
                  <a:txBody>
                    <a:bodyPr/>
                    <a:lstStyle/>
                    <a:p>
                      <a:pPr marL="0" lvl="0" indent="0" algn="l" rtl="0">
                        <a:lnSpc>
                          <a:spcPct val="115000"/>
                        </a:lnSpc>
                        <a:spcBef>
                          <a:spcPts val="0"/>
                        </a:spcBef>
                        <a:spcAft>
                          <a:spcPts val="0"/>
                        </a:spcAft>
                        <a:buNone/>
                      </a:pPr>
                      <a:r>
                        <a:rPr lang="en" sz="1300"/>
                        <a:t>exploration</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 sz="1300"/>
                        <a:t>wonder</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 sz="1300"/>
                        <a:t>taking risks</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300"/>
                        <a:t>bravery</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300"/>
                        <a:t>enthusiasm</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2CC"/>
                    </a:solidFill>
                  </a:tcPr>
                </a:tc>
                <a:tc>
                  <a:txBody>
                    <a:bodyPr/>
                    <a:lstStyle/>
                    <a:p>
                      <a:pPr marL="0" lvl="0" indent="0" algn="l" rtl="0">
                        <a:lnSpc>
                          <a:spcPct val="115000"/>
                        </a:lnSpc>
                        <a:spcBef>
                          <a:spcPts val="0"/>
                        </a:spcBef>
                        <a:spcAft>
                          <a:spcPts val="0"/>
                        </a:spcAft>
                        <a:buNone/>
                      </a:pPr>
                      <a:r>
                        <a:rPr lang="en" sz="1300"/>
                        <a:t>excitement</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2CC"/>
                    </a:solidFill>
                  </a:tcPr>
                </a:tc>
                <a:tc>
                  <a:txBody>
                    <a:bodyPr/>
                    <a:lstStyle/>
                    <a:p>
                      <a:pPr marL="0" lvl="0" indent="0" algn="l" rtl="0">
                        <a:lnSpc>
                          <a:spcPct val="115000"/>
                        </a:lnSpc>
                        <a:spcBef>
                          <a:spcPts val="0"/>
                        </a:spcBef>
                        <a:spcAft>
                          <a:spcPts val="0"/>
                        </a:spcAft>
                        <a:buNone/>
                      </a:pPr>
                      <a:r>
                        <a:rPr lang="en" sz="1300"/>
                        <a:t>teamwork</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300"/>
                        <a:t>inclusivity</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r h="504444">
                <a:tc>
                  <a:txBody>
                    <a:bodyPr/>
                    <a:lstStyle/>
                    <a:p>
                      <a:pPr marL="0" lvl="0" indent="0" algn="l" rtl="0">
                        <a:lnSpc>
                          <a:spcPct val="115000"/>
                        </a:lnSpc>
                        <a:spcBef>
                          <a:spcPts val="0"/>
                        </a:spcBef>
                        <a:spcAft>
                          <a:spcPts val="0"/>
                        </a:spcAft>
                        <a:buNone/>
                      </a:pPr>
                      <a:r>
                        <a:rPr lang="en" sz="1300"/>
                        <a:t>asking questions</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 sz="1300"/>
                        <a:t>challenge</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 sz="1300"/>
                        <a:t>problem solving</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300"/>
                        <a:t>independence</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300"/>
                        <a:t>smiling</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2CC"/>
                    </a:solidFill>
                  </a:tcPr>
                </a:tc>
                <a:tc>
                  <a:txBody>
                    <a:bodyPr/>
                    <a:lstStyle/>
                    <a:p>
                      <a:pPr marL="0" lvl="0" indent="0" algn="l" rtl="0">
                        <a:lnSpc>
                          <a:spcPct val="115000"/>
                        </a:lnSpc>
                        <a:spcBef>
                          <a:spcPts val="0"/>
                        </a:spcBef>
                        <a:spcAft>
                          <a:spcPts val="0"/>
                        </a:spcAft>
                        <a:buNone/>
                      </a:pPr>
                      <a:r>
                        <a:rPr lang="en" sz="1300"/>
                        <a:t>accomplishment</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2CC"/>
                    </a:solidFill>
                  </a:tcPr>
                </a:tc>
                <a:tc>
                  <a:txBody>
                    <a:bodyPr/>
                    <a:lstStyle/>
                    <a:p>
                      <a:pPr marL="0" lvl="0" indent="0" algn="l" rtl="0">
                        <a:lnSpc>
                          <a:spcPct val="115000"/>
                        </a:lnSpc>
                        <a:spcBef>
                          <a:spcPts val="0"/>
                        </a:spcBef>
                        <a:spcAft>
                          <a:spcPts val="0"/>
                        </a:spcAft>
                        <a:buNone/>
                      </a:pPr>
                      <a:r>
                        <a:rPr lang="en" sz="1300"/>
                        <a:t>peers supporting peers</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300"/>
                        <a:t>vulnerability</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5"/>
                  </a:ext>
                </a:extLst>
              </a:tr>
              <a:tr h="457200">
                <a:tc>
                  <a:txBody>
                    <a:bodyPr/>
                    <a:lstStyle/>
                    <a:p>
                      <a:pPr marL="0" lvl="0" indent="0" algn="l" rtl="0">
                        <a:lnSpc>
                          <a:spcPct val="115000"/>
                        </a:lnSpc>
                        <a:spcBef>
                          <a:spcPts val="0"/>
                        </a:spcBef>
                        <a:spcAft>
                          <a:spcPts val="0"/>
                        </a:spcAft>
                        <a:buNone/>
                      </a:pPr>
                      <a:r>
                        <a:rPr lang="en" sz="1300"/>
                        <a:t>touching materials</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 sz="1300"/>
                        <a:t>frustration</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 sz="1300"/>
                        <a:t>student-led</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300"/>
                        <a:t>autonomy</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300"/>
                        <a:t>storytelling</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2CC"/>
                    </a:solidFill>
                  </a:tcPr>
                </a:tc>
                <a:tc>
                  <a:txBody>
                    <a:bodyPr/>
                    <a:lstStyle/>
                    <a:p>
                      <a:pPr marL="0" lvl="0" indent="0" algn="l" rtl="0">
                        <a:lnSpc>
                          <a:spcPct val="115000"/>
                        </a:lnSpc>
                        <a:spcBef>
                          <a:spcPts val="0"/>
                        </a:spcBef>
                        <a:spcAft>
                          <a:spcPts val="0"/>
                        </a:spcAft>
                        <a:buNone/>
                      </a:pPr>
                      <a:r>
                        <a:rPr lang="en" sz="1300"/>
                        <a:t>feeling alive</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2CC"/>
                    </a:solidFill>
                  </a:tcPr>
                </a:tc>
                <a:tc>
                  <a:txBody>
                    <a:bodyPr/>
                    <a:lstStyle/>
                    <a:p>
                      <a:pPr marL="0" lvl="0" indent="0" algn="l" rtl="0">
                        <a:lnSpc>
                          <a:spcPct val="115000"/>
                        </a:lnSpc>
                        <a:spcBef>
                          <a:spcPts val="0"/>
                        </a:spcBef>
                        <a:spcAft>
                          <a:spcPts val="0"/>
                        </a:spcAft>
                        <a:buNone/>
                      </a:pPr>
                      <a:r>
                        <a:rPr lang="en" sz="1300"/>
                        <a:t>community focused</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300"/>
                        <a:t>safety</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6"/>
                  </a:ext>
                </a:extLst>
              </a:tr>
              <a:tr h="504444">
                <a:tc>
                  <a:txBody>
                    <a:bodyPr/>
                    <a:lstStyle/>
                    <a:p>
                      <a:pPr marL="0" lvl="0" indent="0" algn="l" rtl="0">
                        <a:lnSpc>
                          <a:spcPct val="115000"/>
                        </a:lnSpc>
                        <a:spcBef>
                          <a:spcPts val="0"/>
                        </a:spcBef>
                        <a:spcAft>
                          <a:spcPts val="0"/>
                        </a:spcAft>
                        <a:buNone/>
                      </a:pPr>
                      <a:r>
                        <a:rPr lang="en" sz="1300"/>
                        <a:t>imagining</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 sz="1300"/>
                        <a:t>making meaning</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 sz="1300"/>
                        <a:t>hands-on</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300"/>
                        <a:t>confidence</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300"/>
                        <a:t>calm</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endParaRPr sz="24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2CC"/>
                    </a:solidFill>
                  </a:tcPr>
                </a:tc>
                <a:tc>
                  <a:txBody>
                    <a:bodyPr/>
                    <a:lstStyle/>
                    <a:p>
                      <a:pPr marL="0" lvl="0" indent="0" algn="l" rtl="0">
                        <a:lnSpc>
                          <a:spcPct val="115000"/>
                        </a:lnSpc>
                        <a:spcBef>
                          <a:spcPts val="0"/>
                        </a:spcBef>
                        <a:spcAft>
                          <a:spcPts val="0"/>
                        </a:spcAft>
                        <a:buNone/>
                      </a:pPr>
                      <a:r>
                        <a:rPr lang="en" sz="1300"/>
                        <a:t>making real-life connections</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300"/>
                        <a:t>trust</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7"/>
                  </a:ext>
                </a:extLst>
              </a:tr>
              <a:tr h="504444">
                <a:tc>
                  <a:txBody>
                    <a:bodyPr/>
                    <a:lstStyle/>
                    <a:p>
                      <a:pPr marL="0" lvl="0" indent="0" algn="l" rtl="0">
                        <a:lnSpc>
                          <a:spcPct val="115000"/>
                        </a:lnSpc>
                        <a:spcBef>
                          <a:spcPts val="0"/>
                        </a:spcBef>
                        <a:spcAft>
                          <a:spcPts val="0"/>
                        </a:spcAft>
                        <a:buNone/>
                      </a:pPr>
                      <a:r>
                        <a:rPr lang="en" sz="1300"/>
                        <a:t>using all senses</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24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 sz="1300"/>
                        <a:t>moving around</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300"/>
                        <a:t>pride</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300"/>
                        <a:t>buzz of activity</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endParaRPr sz="24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2CC"/>
                    </a:solidFill>
                  </a:tcPr>
                </a:tc>
                <a:tc>
                  <a:txBody>
                    <a:bodyPr/>
                    <a:lstStyle/>
                    <a:p>
                      <a:pPr marL="0" lvl="0" indent="0" algn="l" rtl="0">
                        <a:lnSpc>
                          <a:spcPct val="115000"/>
                        </a:lnSpc>
                        <a:spcBef>
                          <a:spcPts val="0"/>
                        </a:spcBef>
                        <a:spcAft>
                          <a:spcPts val="0"/>
                        </a:spcAft>
                        <a:buNone/>
                      </a:pPr>
                      <a:r>
                        <a:rPr lang="en" sz="1300"/>
                        <a:t>sharing materials and ideas</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300"/>
                        <a:t>being valued</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8"/>
                  </a:ext>
                </a:extLst>
              </a:tr>
              <a:tr h="416560">
                <a:tc>
                  <a:txBody>
                    <a:bodyPr/>
                    <a:lstStyle/>
                    <a:p>
                      <a:pPr marL="0" lvl="0" indent="0" algn="l" rtl="0">
                        <a:lnSpc>
                          <a:spcPct val="115000"/>
                        </a:lnSpc>
                        <a:spcBef>
                          <a:spcPts val="0"/>
                        </a:spcBef>
                        <a:spcAft>
                          <a:spcPts val="0"/>
                        </a:spcAft>
                        <a:buNone/>
                      </a:pPr>
                      <a:r>
                        <a:rPr lang="en" sz="1300"/>
                        <a:t>expressing wonder</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24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24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300"/>
                        <a:t>investment</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300"/>
                        <a:t>focused attention</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endParaRPr sz="24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2CC"/>
                    </a:solidFill>
                  </a:tcPr>
                </a:tc>
                <a:tc>
                  <a:txBody>
                    <a:bodyPr/>
                    <a:lstStyle/>
                    <a:p>
                      <a:pPr marL="0" lvl="0" indent="0" algn="l" rtl="0">
                        <a:lnSpc>
                          <a:spcPct val="115000"/>
                        </a:lnSpc>
                        <a:spcBef>
                          <a:spcPts val="0"/>
                        </a:spcBef>
                        <a:spcAft>
                          <a:spcPts val="0"/>
                        </a:spcAft>
                        <a:buNone/>
                      </a:pPr>
                      <a:r>
                        <a:rPr lang="en" sz="1300"/>
                        <a:t>kindness</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300"/>
                        <a:t>friendship</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9"/>
                  </a:ext>
                </a:extLst>
              </a:tr>
              <a:tr h="647700">
                <a:tc>
                  <a:txBody>
                    <a:bodyPr/>
                    <a:lstStyle/>
                    <a:p>
                      <a:pPr marL="0" lvl="0" indent="0" algn="l" rtl="0">
                        <a:lnSpc>
                          <a:spcPct val="115000"/>
                        </a:lnSpc>
                        <a:spcBef>
                          <a:spcPts val="0"/>
                        </a:spcBef>
                        <a:spcAft>
                          <a:spcPts val="0"/>
                        </a:spcAft>
                        <a:buNone/>
                      </a:pPr>
                      <a:r>
                        <a:rPr lang="en" sz="1300"/>
                        <a:t>messiness</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24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24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300"/>
                        <a:t>ownership</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300"/>
                        <a:t>silliness</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endParaRPr sz="24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2CC"/>
                    </a:solidFill>
                  </a:tcPr>
                </a:tc>
                <a:tc>
                  <a:txBody>
                    <a:bodyPr/>
                    <a:lstStyle/>
                    <a:p>
                      <a:pPr marL="0" lvl="0" indent="0" algn="l" rtl="0">
                        <a:lnSpc>
                          <a:spcPct val="115000"/>
                        </a:lnSpc>
                        <a:spcBef>
                          <a:spcPts val="0"/>
                        </a:spcBef>
                        <a:spcAft>
                          <a:spcPts val="0"/>
                        </a:spcAft>
                        <a:buNone/>
                      </a:pPr>
                      <a:r>
                        <a:rPr lang="en" sz="1300"/>
                        <a:t>sharing background knowledge</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300"/>
                        <a:t>being present</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10"/>
                  </a:ext>
                </a:extLst>
              </a:tr>
              <a:tr h="457200">
                <a:tc>
                  <a:txBody>
                    <a:bodyPr/>
                    <a:lstStyle/>
                    <a:p>
                      <a:pPr marL="0" lvl="0" indent="0" algn="l" rtl="0">
                        <a:lnSpc>
                          <a:spcPct val="115000"/>
                        </a:lnSpc>
                        <a:spcBef>
                          <a:spcPts val="0"/>
                        </a:spcBef>
                        <a:spcAft>
                          <a:spcPts val="0"/>
                        </a:spcAft>
                        <a:buNone/>
                      </a:pPr>
                      <a:r>
                        <a:rPr lang="en" sz="1300"/>
                        <a:t>critical thinking</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24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24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endParaRPr sz="24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300"/>
                        <a:t>desire to share ideas</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endParaRPr sz="24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2CC"/>
                    </a:solidFill>
                  </a:tcPr>
                </a:tc>
                <a:tc>
                  <a:txBody>
                    <a:bodyPr/>
                    <a:lstStyle/>
                    <a:p>
                      <a:pPr marL="0" lvl="0" indent="0" algn="l" rtl="0">
                        <a:lnSpc>
                          <a:spcPct val="115000"/>
                        </a:lnSpc>
                        <a:spcBef>
                          <a:spcPts val="0"/>
                        </a:spcBef>
                        <a:spcAft>
                          <a:spcPts val="0"/>
                        </a:spcAft>
                        <a:buNone/>
                      </a:pPr>
                      <a:r>
                        <a:rPr lang="en" sz="1300" dirty="0"/>
                        <a:t>dialogue</a:t>
                      </a:r>
                      <a:endParaRPr sz="1300" dirty="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300"/>
                        <a:t>belonging</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11"/>
                  </a:ext>
                </a:extLst>
              </a:tr>
              <a:tr h="416560">
                <a:tc>
                  <a:txBody>
                    <a:bodyPr/>
                    <a:lstStyle/>
                    <a:p>
                      <a:pPr marL="0" lvl="0" indent="0" algn="l" rtl="0">
                        <a:spcBef>
                          <a:spcPts val="0"/>
                        </a:spcBef>
                        <a:spcAft>
                          <a:spcPts val="0"/>
                        </a:spcAft>
                        <a:buNone/>
                      </a:pPr>
                      <a:endParaRPr sz="24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24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24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endParaRPr sz="24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endParaRPr sz="24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endParaRPr sz="24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2CC"/>
                    </a:solidFill>
                  </a:tcPr>
                </a:tc>
                <a:tc>
                  <a:txBody>
                    <a:bodyPr/>
                    <a:lstStyle/>
                    <a:p>
                      <a:pPr marL="0" lvl="0" indent="0" algn="l" rtl="0">
                        <a:lnSpc>
                          <a:spcPct val="115000"/>
                        </a:lnSpc>
                        <a:spcBef>
                          <a:spcPts val="0"/>
                        </a:spcBef>
                        <a:spcAft>
                          <a:spcPts val="0"/>
                        </a:spcAft>
                        <a:buNone/>
                      </a:pPr>
                      <a:r>
                        <a:rPr lang="en" sz="1300"/>
                        <a:t>caring</a:t>
                      </a:r>
                      <a:endParaRPr sz="130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1300" dirty="0"/>
                        <a:t>empathy</a:t>
                      </a:r>
                      <a:endParaRPr sz="1300" dirty="0"/>
                    </a:p>
                  </a:txBody>
                  <a:tcPr marL="38100" marR="38100" marT="25400" marB="2540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12"/>
                  </a:ext>
                </a:extLst>
              </a:tr>
            </a:tbl>
          </a:graphicData>
        </a:graphic>
      </p:graphicFrame>
      <p:sp>
        <p:nvSpPr>
          <p:cNvPr id="285" name="Google Shape;285;p46" descr="Text book with title: Current Version of our MA Playful Learning Indicators - October 2023"/>
          <p:cNvSpPr txBox="1"/>
          <p:nvPr/>
        </p:nvSpPr>
        <p:spPr>
          <a:xfrm>
            <a:off x="1517467" y="6194767"/>
            <a:ext cx="8770800" cy="574412"/>
          </a:xfrm>
          <a:prstGeom prst="rect">
            <a:avLst/>
          </a:prstGeom>
          <a:solidFill>
            <a:srgbClr val="F3B500"/>
          </a:solidFill>
          <a:ln>
            <a:noFill/>
          </a:ln>
        </p:spPr>
        <p:txBody>
          <a:bodyPr spcFirstLastPara="1" wrap="square" lIns="121900" tIns="121900" rIns="121900" bIns="121900" anchor="t" anchorCtr="0">
            <a:spAutoFit/>
          </a:bodyPr>
          <a:lstStyle/>
          <a:p>
            <a:endParaRPr sz="2133" dirty="0"/>
          </a:p>
        </p:txBody>
      </p:sp>
      <p:sp>
        <p:nvSpPr>
          <p:cNvPr id="2" name="Title 1">
            <a:extLst>
              <a:ext uri="{FF2B5EF4-FFF2-40B4-BE49-F238E27FC236}">
                <a16:creationId xmlns:a16="http://schemas.microsoft.com/office/drawing/2014/main" id="{6400FA6D-9040-4769-81B3-314A213327A4}"/>
              </a:ext>
            </a:extLst>
          </p:cNvPr>
          <p:cNvSpPr>
            <a:spLocks noGrp="1"/>
          </p:cNvSpPr>
          <p:nvPr>
            <p:ph type="title" idx="4294967295"/>
          </p:nvPr>
        </p:nvSpPr>
        <p:spPr>
          <a:xfrm>
            <a:off x="1517468" y="6177928"/>
            <a:ext cx="9836332" cy="591250"/>
          </a:xfrm>
        </p:spPr>
        <p:txBody>
          <a:bodyPr>
            <a:noAutofit/>
          </a:bodyPr>
          <a:lstStyle/>
          <a:p>
            <a:r>
              <a:rPr lang="en-US" sz="2400" dirty="0"/>
              <a:t>Current Version of our MA Playful</a:t>
            </a:r>
            <a:r>
              <a:rPr lang="en-US" sz="2400" baseline="0" dirty="0"/>
              <a:t> Learning Indicators – October 2023</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FAECB-8DB9-6923-DAF2-C11C93F9DBAA}"/>
              </a:ext>
            </a:extLst>
          </p:cNvPr>
          <p:cNvSpPr>
            <a:spLocks noGrp="1"/>
          </p:cNvSpPr>
          <p:nvPr>
            <p:ph type="title"/>
          </p:nvPr>
        </p:nvSpPr>
        <p:spPr/>
        <p:txBody>
          <a:bodyPr>
            <a:normAutofit fontScale="90000"/>
          </a:bodyPr>
          <a:lstStyle/>
          <a:p>
            <a:r>
              <a:rPr lang="en-US" dirty="0"/>
              <a:t>Background Context on the Playful Learning Institute, PK-3 (PLI)</a:t>
            </a:r>
          </a:p>
        </p:txBody>
      </p:sp>
    </p:spTree>
    <p:extLst>
      <p:ext uri="{BB962C8B-B14F-4D97-AF65-F5344CB8AC3E}">
        <p14:creationId xmlns:p14="http://schemas.microsoft.com/office/powerpoint/2010/main" val="4086479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
          <p:cNvSpPr txBox="1">
            <a:spLocks noGrp="1"/>
          </p:cNvSpPr>
          <p:nvPr>
            <p:ph type="ctrTitle"/>
          </p:nvPr>
        </p:nvSpPr>
        <p:spPr>
          <a:xfrm>
            <a:off x="505851" y="690350"/>
            <a:ext cx="9056100" cy="1928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Arial"/>
              <a:buNone/>
            </a:pPr>
            <a:r>
              <a:rPr lang="en-US"/>
              <a:t>Pioneer Valley </a:t>
            </a:r>
            <a:endParaRPr/>
          </a:p>
          <a:p>
            <a:pPr marL="0" lvl="0" indent="0" algn="l" rtl="0">
              <a:lnSpc>
                <a:spcPct val="90000"/>
              </a:lnSpc>
              <a:spcBef>
                <a:spcPts val="0"/>
              </a:spcBef>
              <a:spcAft>
                <a:spcPts val="0"/>
              </a:spcAft>
              <a:buClr>
                <a:schemeClr val="lt1"/>
              </a:buClr>
              <a:buSzPct val="100000"/>
              <a:buFont typeface="Arial"/>
              <a:buNone/>
            </a:pPr>
            <a:r>
              <a:rPr lang="en-US"/>
              <a:t>Regional School District</a:t>
            </a:r>
            <a:endParaRPr/>
          </a:p>
        </p:txBody>
      </p:sp>
      <p:sp>
        <p:nvSpPr>
          <p:cNvPr id="60" name="Google Shape;60;p1"/>
          <p:cNvSpPr txBox="1">
            <a:spLocks noGrp="1"/>
          </p:cNvSpPr>
          <p:nvPr>
            <p:ph type="subTitle" idx="1"/>
          </p:nvPr>
        </p:nvSpPr>
        <p:spPr>
          <a:xfrm>
            <a:off x="5421588" y="4338694"/>
            <a:ext cx="6770400" cy="1391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647B6"/>
              </a:buClr>
              <a:buSzPts val="2800"/>
              <a:buNone/>
            </a:pPr>
            <a:r>
              <a:rPr lang="en-US"/>
              <a:t>Bernardston Elementary School &amp;</a:t>
            </a:r>
            <a:endParaRPr/>
          </a:p>
          <a:p>
            <a:pPr marL="0" lvl="0" indent="0" algn="l" rtl="0">
              <a:lnSpc>
                <a:spcPct val="90000"/>
              </a:lnSpc>
              <a:spcBef>
                <a:spcPts val="0"/>
              </a:spcBef>
              <a:spcAft>
                <a:spcPts val="0"/>
              </a:spcAft>
              <a:buClr>
                <a:srgbClr val="3647B6"/>
              </a:buClr>
              <a:buSzPts val="2800"/>
              <a:buNone/>
            </a:pPr>
            <a:r>
              <a:rPr lang="en-US"/>
              <a:t>Northfield Elementary School</a:t>
            </a:r>
            <a:endParaRPr/>
          </a:p>
          <a:p>
            <a:pPr marL="0" lvl="0" indent="0" algn="l" rtl="0">
              <a:lnSpc>
                <a:spcPct val="90000"/>
              </a:lnSpc>
              <a:spcBef>
                <a:spcPts val="0"/>
              </a:spcBef>
              <a:spcAft>
                <a:spcPts val="0"/>
              </a:spcAft>
              <a:buClr>
                <a:srgbClr val="3647B6"/>
              </a:buClr>
              <a:buSzPts val="2800"/>
              <a:buNone/>
            </a:pPr>
            <a:r>
              <a:rPr lang="en-US"/>
              <a:t>Grades: prek-6</a:t>
            </a:r>
            <a:endParaRPr/>
          </a:p>
        </p:txBody>
      </p:sp>
      <p:pic>
        <p:nvPicPr>
          <p:cNvPr id="61" name="Google Shape;61;p1" descr="image of children playing outside"/>
          <p:cNvPicPr preferRelativeResize="0"/>
          <p:nvPr/>
        </p:nvPicPr>
        <p:blipFill>
          <a:blip r:embed="rId3">
            <a:alphaModFix/>
          </a:blip>
          <a:stretch>
            <a:fillRect/>
          </a:stretch>
        </p:blipFill>
        <p:spPr>
          <a:xfrm>
            <a:off x="685389" y="2991650"/>
            <a:ext cx="4610912" cy="273815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2" descr="Page 2"/>
          <p:cNvSpPr txBox="1">
            <a:spLocks noGrp="1"/>
          </p:cNvSpPr>
          <p:nvPr>
            <p:ph type="title"/>
          </p:nvPr>
        </p:nvSpPr>
        <p:spPr>
          <a:xfrm>
            <a:off x="838200" y="337225"/>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647B6"/>
              </a:buClr>
              <a:buSzPts val="6000"/>
              <a:buFont typeface="Arial"/>
              <a:buNone/>
            </a:pPr>
            <a:r>
              <a:rPr lang="en-US"/>
              <a:t>Instructional Strategies</a:t>
            </a:r>
            <a:endParaRPr/>
          </a:p>
        </p:txBody>
      </p:sp>
      <p:sp>
        <p:nvSpPr>
          <p:cNvPr id="67" name="Google Shape;67;p2"/>
          <p:cNvSpPr txBox="1">
            <a:spLocks noGrp="1"/>
          </p:cNvSpPr>
          <p:nvPr>
            <p:ph type="body" idx="1"/>
          </p:nvPr>
        </p:nvSpPr>
        <p:spPr>
          <a:xfrm>
            <a:off x="776750" y="3257662"/>
            <a:ext cx="10515600" cy="1500300"/>
          </a:xfrm>
          <a:prstGeom prst="rect">
            <a:avLst/>
          </a:prstGeom>
          <a:noFill/>
          <a:ln>
            <a:noFill/>
          </a:ln>
        </p:spPr>
        <p:txBody>
          <a:bodyPr spcFirstLastPara="1" wrap="square" lIns="91425" tIns="45700" rIns="91425" bIns="45700" anchor="t" anchorCtr="0">
            <a:normAutofit/>
          </a:bodyPr>
          <a:lstStyle/>
          <a:p>
            <a:pPr marL="457200" lvl="0" indent="-406400" algn="l" rtl="0">
              <a:spcBef>
                <a:spcPts val="0"/>
              </a:spcBef>
              <a:spcAft>
                <a:spcPts val="0"/>
              </a:spcAft>
              <a:buSzPts val="2800"/>
              <a:buChar char="●"/>
            </a:pPr>
            <a:r>
              <a:rPr lang="en-US"/>
              <a:t>Studios</a:t>
            </a:r>
            <a:endParaRPr/>
          </a:p>
          <a:p>
            <a:pPr marL="457200" lvl="0" indent="-406400" algn="l" rtl="0">
              <a:lnSpc>
                <a:spcPct val="90000"/>
              </a:lnSpc>
              <a:spcBef>
                <a:spcPts val="0"/>
              </a:spcBef>
              <a:spcAft>
                <a:spcPts val="0"/>
              </a:spcAft>
              <a:buSzPts val="2800"/>
              <a:buChar char="●"/>
            </a:pPr>
            <a:r>
              <a:rPr lang="en-US"/>
              <a:t>Story Telling &amp; Story Acting</a:t>
            </a:r>
            <a:endParaRPr/>
          </a:p>
          <a:p>
            <a:pPr marL="457200" lvl="0" indent="-406400" algn="l" rtl="0">
              <a:lnSpc>
                <a:spcPct val="90000"/>
              </a:lnSpc>
              <a:spcBef>
                <a:spcPts val="0"/>
              </a:spcBef>
              <a:spcAft>
                <a:spcPts val="0"/>
              </a:spcAft>
              <a:buSzPts val="2800"/>
              <a:buChar char="●"/>
            </a:pPr>
            <a:r>
              <a:rPr lang="en-US"/>
              <a:t>Thinking and Feedback</a:t>
            </a:r>
            <a:endParaRPr/>
          </a:p>
        </p:txBody>
      </p:sp>
      <p:pic>
        <p:nvPicPr>
          <p:cNvPr id="68" name="Google Shape;68;p2" descr="image of a child painting"/>
          <p:cNvPicPr preferRelativeResize="0"/>
          <p:nvPr/>
        </p:nvPicPr>
        <p:blipFill rotWithShape="1">
          <a:blip r:embed="rId3">
            <a:alphaModFix/>
          </a:blip>
          <a:srcRect t="24687"/>
          <a:stretch/>
        </p:blipFill>
        <p:spPr>
          <a:xfrm>
            <a:off x="6858000" y="3515025"/>
            <a:ext cx="2719625" cy="2730900"/>
          </a:xfrm>
          <a:prstGeom prst="rect">
            <a:avLst/>
          </a:prstGeom>
          <a:noFill/>
          <a:ln>
            <a:noFill/>
          </a:ln>
        </p:spPr>
      </p:pic>
      <p:pic>
        <p:nvPicPr>
          <p:cNvPr id="69" name="Google Shape;69;p2" descr="image of a child looking through a telescope"/>
          <p:cNvPicPr preferRelativeResize="0"/>
          <p:nvPr/>
        </p:nvPicPr>
        <p:blipFill rotWithShape="1">
          <a:blip r:embed="rId4">
            <a:alphaModFix/>
          </a:blip>
          <a:srcRect l="20928" t="19998" r="8816" b="6960"/>
          <a:stretch/>
        </p:blipFill>
        <p:spPr>
          <a:xfrm>
            <a:off x="9751416" y="3515025"/>
            <a:ext cx="1924409" cy="26676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3"/>
          <p:cNvSpPr txBox="1">
            <a:spLocks noGrp="1"/>
          </p:cNvSpPr>
          <p:nvPr>
            <p:ph type="title"/>
          </p:nvPr>
        </p:nvSpPr>
        <p:spPr>
          <a:xfrm>
            <a:off x="838200" y="365126"/>
            <a:ext cx="10515600" cy="104285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US"/>
              <a:t>Click to add Title</a:t>
            </a:r>
            <a:endParaRPr/>
          </a:p>
        </p:txBody>
      </p:sp>
      <p:sp>
        <p:nvSpPr>
          <p:cNvPr id="75" name="Google Shape;75;p3"/>
          <p:cNvSpPr txBox="1">
            <a:spLocks noGrp="1"/>
          </p:cNvSpPr>
          <p:nvPr>
            <p:ph type="body" idx="1"/>
          </p:nvPr>
        </p:nvSpPr>
        <p:spPr>
          <a:xfrm>
            <a:off x="454750" y="2086975"/>
            <a:ext cx="5543100" cy="34929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a:t>Opportunities &amp; Successes</a:t>
            </a:r>
            <a:endParaRPr/>
          </a:p>
          <a:p>
            <a:pPr marL="228600" lvl="0" indent="-50800" algn="l" rtl="0">
              <a:lnSpc>
                <a:spcPct val="90000"/>
              </a:lnSpc>
              <a:spcBef>
                <a:spcPts val="0"/>
              </a:spcBef>
              <a:spcAft>
                <a:spcPts val="0"/>
              </a:spcAft>
              <a:buClr>
                <a:schemeClr val="dk1"/>
              </a:buClr>
              <a:buSzPts val="2800"/>
              <a:buNone/>
            </a:pPr>
            <a:endParaRPr/>
          </a:p>
          <a:p>
            <a:pPr marL="457200" lvl="0" indent="-342900" algn="l" rtl="0">
              <a:lnSpc>
                <a:spcPct val="90000"/>
              </a:lnSpc>
              <a:spcBef>
                <a:spcPts val="0"/>
              </a:spcBef>
              <a:spcAft>
                <a:spcPts val="0"/>
              </a:spcAft>
              <a:buSzPts val="1800"/>
              <a:buChar char="•"/>
            </a:pPr>
            <a:r>
              <a:rPr lang="en-US"/>
              <a:t>DESE support</a:t>
            </a:r>
            <a:endParaRPr/>
          </a:p>
          <a:p>
            <a:pPr marL="457200" lvl="0" indent="-342900" algn="l" rtl="0">
              <a:spcBef>
                <a:spcPts val="0"/>
              </a:spcBef>
              <a:spcAft>
                <a:spcPts val="0"/>
              </a:spcAft>
              <a:buSzPts val="1800"/>
              <a:buChar char="•"/>
            </a:pPr>
            <a:r>
              <a:rPr lang="en-US"/>
              <a:t>Resources</a:t>
            </a:r>
            <a:endParaRPr/>
          </a:p>
          <a:p>
            <a:pPr marL="457200" lvl="0" indent="-342900" algn="l" rtl="0">
              <a:lnSpc>
                <a:spcPct val="90000"/>
              </a:lnSpc>
              <a:spcBef>
                <a:spcPts val="0"/>
              </a:spcBef>
              <a:spcAft>
                <a:spcPts val="0"/>
              </a:spcAft>
              <a:buSzPts val="1800"/>
              <a:buChar char="•"/>
            </a:pPr>
            <a:r>
              <a:rPr lang="en-US"/>
              <a:t>Individual coaching</a:t>
            </a:r>
            <a:endParaRPr/>
          </a:p>
          <a:p>
            <a:pPr marL="457200" lvl="0" indent="-342900" algn="l" rtl="0">
              <a:lnSpc>
                <a:spcPct val="90000"/>
              </a:lnSpc>
              <a:spcBef>
                <a:spcPts val="0"/>
              </a:spcBef>
              <a:spcAft>
                <a:spcPts val="0"/>
              </a:spcAft>
              <a:buSzPts val="1800"/>
              <a:buChar char="•"/>
            </a:pPr>
            <a:r>
              <a:rPr lang="en-US"/>
              <a:t>Teacher buy-in </a:t>
            </a:r>
            <a:endParaRPr/>
          </a:p>
          <a:p>
            <a:pPr marL="457200" lvl="0" indent="-342900" algn="l" rtl="0">
              <a:lnSpc>
                <a:spcPct val="90000"/>
              </a:lnSpc>
              <a:spcBef>
                <a:spcPts val="0"/>
              </a:spcBef>
              <a:spcAft>
                <a:spcPts val="0"/>
              </a:spcAft>
              <a:buSzPts val="1800"/>
              <a:buChar char="•"/>
            </a:pPr>
            <a:r>
              <a:rPr lang="en-US"/>
              <a:t>Student learning outcomes</a:t>
            </a:r>
            <a:endParaRPr/>
          </a:p>
          <a:p>
            <a:pPr marL="457200" lvl="0" indent="-342900" algn="l" rtl="0">
              <a:lnSpc>
                <a:spcPct val="90000"/>
              </a:lnSpc>
              <a:spcBef>
                <a:spcPts val="0"/>
              </a:spcBef>
              <a:spcAft>
                <a:spcPts val="0"/>
              </a:spcAft>
              <a:buSzPts val="1800"/>
              <a:buChar char="•"/>
            </a:pPr>
            <a:r>
              <a:rPr lang="en-US"/>
              <a:t>Alignment with ELA curriculum</a:t>
            </a:r>
            <a:endParaRPr/>
          </a:p>
        </p:txBody>
      </p:sp>
      <p:sp>
        <p:nvSpPr>
          <p:cNvPr id="76" name="Google Shape;76;p3"/>
          <p:cNvSpPr txBox="1">
            <a:spLocks noGrp="1"/>
          </p:cNvSpPr>
          <p:nvPr>
            <p:ph type="body" idx="1"/>
          </p:nvPr>
        </p:nvSpPr>
        <p:spPr>
          <a:xfrm>
            <a:off x="6324600" y="2086975"/>
            <a:ext cx="5159400" cy="40527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a:t>Obstacles &amp; Challenges</a:t>
            </a:r>
            <a:endParaRPr/>
          </a:p>
          <a:p>
            <a:pPr marL="228600" lvl="0" indent="-50800" algn="l" rtl="0">
              <a:lnSpc>
                <a:spcPct val="90000"/>
              </a:lnSpc>
              <a:spcBef>
                <a:spcPts val="0"/>
              </a:spcBef>
              <a:spcAft>
                <a:spcPts val="0"/>
              </a:spcAft>
              <a:buClr>
                <a:schemeClr val="dk1"/>
              </a:buClr>
              <a:buSzPts val="2800"/>
              <a:buNone/>
            </a:pPr>
            <a:endParaRPr/>
          </a:p>
          <a:p>
            <a:pPr marL="457200" lvl="0" indent="-342900" algn="l" rtl="0">
              <a:spcBef>
                <a:spcPts val="0"/>
              </a:spcBef>
              <a:spcAft>
                <a:spcPts val="0"/>
              </a:spcAft>
              <a:buSzPts val="1800"/>
              <a:buChar char="•"/>
            </a:pPr>
            <a:r>
              <a:rPr lang="en-US"/>
              <a:t>Foundational knowledge</a:t>
            </a:r>
            <a:endParaRPr/>
          </a:p>
          <a:p>
            <a:pPr marL="457200" lvl="0" indent="-342900" algn="l" rtl="0">
              <a:lnSpc>
                <a:spcPct val="90000"/>
              </a:lnSpc>
              <a:spcBef>
                <a:spcPts val="0"/>
              </a:spcBef>
              <a:spcAft>
                <a:spcPts val="0"/>
              </a:spcAft>
              <a:buSzPts val="1800"/>
              <a:buChar char="•"/>
            </a:pPr>
            <a:r>
              <a:rPr lang="en-US"/>
              <a:t>Time and coordination</a:t>
            </a:r>
            <a:endParaRPr/>
          </a:p>
          <a:p>
            <a:pPr marL="457200" lvl="0" indent="-342900" algn="l" rtl="0">
              <a:lnSpc>
                <a:spcPct val="90000"/>
              </a:lnSpc>
              <a:spcBef>
                <a:spcPts val="0"/>
              </a:spcBef>
              <a:spcAft>
                <a:spcPts val="0"/>
              </a:spcAft>
              <a:buSzPts val="1800"/>
              <a:buChar char="•"/>
            </a:pPr>
            <a:r>
              <a:rPr lang="en-US"/>
              <a:t>Competing district initiatives</a:t>
            </a:r>
            <a:endParaRPr/>
          </a:p>
          <a:p>
            <a:pPr marL="457200" lvl="0" indent="-342900" algn="l" rtl="0">
              <a:lnSpc>
                <a:spcPct val="90000"/>
              </a:lnSpc>
              <a:spcBef>
                <a:spcPts val="0"/>
              </a:spcBef>
              <a:spcAft>
                <a:spcPts val="0"/>
              </a:spcAft>
              <a:buSzPts val="1800"/>
              <a:buChar char="•"/>
            </a:pPr>
            <a:r>
              <a:rPr lang="en-US"/>
              <a:t>Admin turnover </a:t>
            </a:r>
            <a:endParaRPr/>
          </a:p>
          <a:p>
            <a:pPr marL="457200" lvl="0" indent="0" algn="l" rtl="0">
              <a:lnSpc>
                <a:spcPct val="90000"/>
              </a:lnSpc>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4"/>
          <p:cNvSpPr txBox="1">
            <a:spLocks noGrp="1"/>
          </p:cNvSpPr>
          <p:nvPr>
            <p:ph type="title"/>
          </p:nvPr>
        </p:nvSpPr>
        <p:spPr>
          <a:xfrm>
            <a:off x="626025" y="1690582"/>
            <a:ext cx="10515600" cy="1093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647B6"/>
              </a:buClr>
              <a:buSzPct val="100000"/>
              <a:buFont typeface="Arial"/>
              <a:buNone/>
            </a:pPr>
            <a:r>
              <a:rPr lang="en-US"/>
              <a:t>Next Steps:</a:t>
            </a:r>
            <a:endParaRPr/>
          </a:p>
          <a:p>
            <a:pPr marL="0" lvl="0" indent="0" algn="l" rtl="0">
              <a:lnSpc>
                <a:spcPct val="90000"/>
              </a:lnSpc>
              <a:spcBef>
                <a:spcPts val="0"/>
              </a:spcBef>
              <a:spcAft>
                <a:spcPts val="0"/>
              </a:spcAft>
              <a:buClr>
                <a:srgbClr val="3647B6"/>
              </a:buClr>
              <a:buSzPct val="100000"/>
              <a:buFont typeface="Arial"/>
              <a:buNone/>
            </a:pPr>
            <a:endParaRPr/>
          </a:p>
        </p:txBody>
      </p:sp>
      <p:sp>
        <p:nvSpPr>
          <p:cNvPr id="82" name="Google Shape;82;p4"/>
          <p:cNvSpPr txBox="1"/>
          <p:nvPr/>
        </p:nvSpPr>
        <p:spPr>
          <a:xfrm>
            <a:off x="348575" y="2383325"/>
            <a:ext cx="6196200" cy="2802900"/>
          </a:xfrm>
          <a:prstGeom prst="rect">
            <a:avLst/>
          </a:prstGeom>
          <a:noFill/>
          <a:ln>
            <a:noFill/>
          </a:ln>
        </p:spPr>
        <p:txBody>
          <a:bodyPr spcFirstLastPara="1" wrap="square" lIns="91425" tIns="91425" rIns="91425" bIns="91425" anchor="t" anchorCtr="0">
            <a:spAutoFit/>
          </a:bodyPr>
          <a:lstStyle/>
          <a:p>
            <a:pPr marL="457200" lvl="0" indent="0" algn="l" rtl="0">
              <a:lnSpc>
                <a:spcPct val="90000"/>
              </a:lnSpc>
              <a:spcBef>
                <a:spcPts val="0"/>
              </a:spcBef>
              <a:spcAft>
                <a:spcPts val="0"/>
              </a:spcAft>
              <a:buNone/>
            </a:pPr>
            <a:r>
              <a:rPr lang="en-US" sz="2700">
                <a:solidFill>
                  <a:schemeClr val="dk1"/>
                </a:solidFill>
              </a:rPr>
              <a:t>With continued coaching, teachers will develop a stronger understanding of guided play, ultimately becoming more confident in their ability to embed instructional strategies and purposeful play throughout the curriculum.</a:t>
            </a:r>
            <a:endParaRPr sz="1300"/>
          </a:p>
        </p:txBody>
      </p:sp>
      <p:pic>
        <p:nvPicPr>
          <p:cNvPr id="83" name="Google Shape;83;p4" descr="image of leaves, acorns and other outdoor materials"/>
          <p:cNvPicPr preferRelativeResize="0"/>
          <p:nvPr/>
        </p:nvPicPr>
        <p:blipFill>
          <a:blip r:embed="rId3">
            <a:alphaModFix/>
          </a:blip>
          <a:stretch>
            <a:fillRect/>
          </a:stretch>
        </p:blipFill>
        <p:spPr>
          <a:xfrm>
            <a:off x="7510499" y="3532825"/>
            <a:ext cx="2011425" cy="2608993"/>
          </a:xfrm>
          <a:prstGeom prst="rect">
            <a:avLst/>
          </a:prstGeom>
          <a:noFill/>
          <a:ln>
            <a:noFill/>
          </a:ln>
        </p:spPr>
      </p:pic>
      <p:pic>
        <p:nvPicPr>
          <p:cNvPr id="84" name="Google Shape;84;p4" descr="*image of leaves and other outdoor materials for children to engage with"/>
          <p:cNvPicPr preferRelativeResize="0"/>
          <p:nvPr/>
        </p:nvPicPr>
        <p:blipFill rotWithShape="1">
          <a:blip r:embed="rId4">
            <a:alphaModFix/>
          </a:blip>
          <a:srcRect l="22952" t="5444" b="9744"/>
          <a:stretch/>
        </p:blipFill>
        <p:spPr>
          <a:xfrm>
            <a:off x="7475150" y="764275"/>
            <a:ext cx="4191233" cy="2692200"/>
          </a:xfrm>
          <a:prstGeom prst="rect">
            <a:avLst/>
          </a:prstGeom>
          <a:noFill/>
          <a:ln>
            <a:noFill/>
          </a:ln>
        </p:spPr>
      </p:pic>
      <p:pic>
        <p:nvPicPr>
          <p:cNvPr id="85" name="Google Shape;85;p4" descr="image of leaves, acorns and other outdoor materials"/>
          <p:cNvPicPr preferRelativeResize="0"/>
          <p:nvPr/>
        </p:nvPicPr>
        <p:blipFill>
          <a:blip r:embed="rId5">
            <a:alphaModFix/>
          </a:blip>
          <a:stretch>
            <a:fillRect/>
          </a:stretch>
        </p:blipFill>
        <p:spPr>
          <a:xfrm>
            <a:off x="9639000" y="3532825"/>
            <a:ext cx="2011425" cy="26921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B4766-0EE3-8028-2E23-5FACFF09600A}"/>
              </a:ext>
            </a:extLst>
          </p:cNvPr>
          <p:cNvSpPr>
            <a:spLocks noGrp="1"/>
          </p:cNvSpPr>
          <p:nvPr>
            <p:ph type="ctrTitle"/>
          </p:nvPr>
        </p:nvSpPr>
        <p:spPr/>
        <p:txBody>
          <a:bodyPr>
            <a:normAutofit fontScale="90000"/>
          </a:bodyPr>
          <a:lstStyle/>
          <a:p>
            <a:r>
              <a:rPr lang="en-US" dirty="0"/>
              <a:t>Beverly Public Schools PLI Partnership</a:t>
            </a:r>
          </a:p>
        </p:txBody>
      </p:sp>
      <p:sp>
        <p:nvSpPr>
          <p:cNvPr id="3" name="Subtitle 2">
            <a:extLst>
              <a:ext uri="{FF2B5EF4-FFF2-40B4-BE49-F238E27FC236}">
                <a16:creationId xmlns:a16="http://schemas.microsoft.com/office/drawing/2014/main" id="{451FB839-A537-685A-EE8C-AF8C11F1A27D}"/>
              </a:ext>
            </a:extLst>
          </p:cNvPr>
          <p:cNvSpPr>
            <a:spLocks noGrp="1"/>
          </p:cNvSpPr>
          <p:nvPr>
            <p:ph type="subTitle" idx="1"/>
          </p:nvPr>
        </p:nvSpPr>
        <p:spPr/>
        <p:txBody>
          <a:bodyPr/>
          <a:lstStyle/>
          <a:p>
            <a:r>
              <a:rPr lang="en-US" dirty="0"/>
              <a:t>Enhancing student outcomes through playful pedagogy.</a:t>
            </a:r>
          </a:p>
        </p:txBody>
      </p:sp>
    </p:spTree>
    <p:extLst>
      <p:ext uri="{BB962C8B-B14F-4D97-AF65-F5344CB8AC3E}">
        <p14:creationId xmlns:p14="http://schemas.microsoft.com/office/powerpoint/2010/main" val="33176314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age 2">
            <a:extLst>
              <a:ext uri="{FF2B5EF4-FFF2-40B4-BE49-F238E27FC236}">
                <a16:creationId xmlns:a16="http://schemas.microsoft.com/office/drawing/2014/main" id="{7642CB58-A052-D5E6-68A1-3F013147C161}"/>
              </a:ext>
            </a:extLst>
          </p:cNvPr>
          <p:cNvSpPr>
            <a:spLocks noGrp="1"/>
          </p:cNvSpPr>
          <p:nvPr>
            <p:ph type="title"/>
          </p:nvPr>
        </p:nvSpPr>
        <p:spPr/>
        <p:txBody>
          <a:bodyPr/>
          <a:lstStyle/>
          <a:p>
            <a:r>
              <a:rPr lang="en-US" dirty="0"/>
              <a:t>Implementing Playful Pedagogy Using Existing Curriculum</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type="body" idx="1"/>
          </p:nvPr>
        </p:nvSpPr>
        <p:spPr/>
        <p:txBody>
          <a:bodyPr/>
          <a:lstStyle/>
          <a:p>
            <a:r>
              <a:rPr lang="en-US" dirty="0"/>
              <a:t>We are currently using the OWL program in our PK3 and PK4 classes and grades K-3 are in the second year of using the Wit and Wisdom ELA program. </a:t>
            </a:r>
          </a:p>
        </p:txBody>
      </p:sp>
    </p:spTree>
    <p:extLst>
      <p:ext uri="{BB962C8B-B14F-4D97-AF65-F5344CB8AC3E}">
        <p14:creationId xmlns:p14="http://schemas.microsoft.com/office/powerpoint/2010/main" val="3344633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2215C-BFD8-5049-8C86-A7DCAA965350}"/>
              </a:ext>
            </a:extLst>
          </p:cNvPr>
          <p:cNvSpPr>
            <a:spLocks noGrp="1"/>
          </p:cNvSpPr>
          <p:nvPr>
            <p:ph type="title"/>
          </p:nvPr>
        </p:nvSpPr>
        <p:spPr/>
        <p:txBody>
          <a:bodyPr>
            <a:normAutofit fontScale="90000"/>
          </a:bodyPr>
          <a:lstStyle/>
          <a:p>
            <a:r>
              <a:rPr lang="en-US" dirty="0">
                <a:latin typeface="Arial"/>
                <a:cs typeface="Arial"/>
              </a:rPr>
              <a:t>Supporting Playful Learning Using Wit and Wisdom Modules</a:t>
            </a:r>
          </a:p>
        </p:txBody>
      </p:sp>
      <p:pic>
        <p:nvPicPr>
          <p:cNvPr id="5" name="Content Placeholder 4" descr="Picture of student artwork using leaves">
            <a:extLst>
              <a:ext uri="{FF2B5EF4-FFF2-40B4-BE49-F238E27FC236}">
                <a16:creationId xmlns:a16="http://schemas.microsoft.com/office/drawing/2014/main" id="{C142EB04-0D33-C4A3-612C-743BB6B9E6D3}"/>
              </a:ext>
            </a:extLst>
          </p:cNvPr>
          <p:cNvPicPr>
            <a:picLocks noGrp="1" noChangeAspect="1"/>
          </p:cNvPicPr>
          <p:nvPr>
            <p:ph idx="1"/>
          </p:nvPr>
        </p:nvPicPr>
        <p:blipFill>
          <a:blip r:embed="rId3"/>
          <a:stretch>
            <a:fillRect/>
          </a:stretch>
        </p:blipFill>
        <p:spPr>
          <a:xfrm>
            <a:off x="451585" y="1491105"/>
            <a:ext cx="2946400" cy="3060700"/>
          </a:xfrm>
        </p:spPr>
      </p:pic>
      <p:pic>
        <p:nvPicPr>
          <p:cNvPr id="7" name="Picture 6" descr="Image of student measuring leaves">
            <a:extLst>
              <a:ext uri="{FF2B5EF4-FFF2-40B4-BE49-F238E27FC236}">
                <a16:creationId xmlns:a16="http://schemas.microsoft.com/office/drawing/2014/main" id="{45C4577C-3BFD-D844-6ABC-9AEA08A77D07}"/>
              </a:ext>
            </a:extLst>
          </p:cNvPr>
          <p:cNvPicPr>
            <a:picLocks noChangeAspect="1"/>
          </p:cNvPicPr>
          <p:nvPr/>
        </p:nvPicPr>
        <p:blipFill>
          <a:blip r:embed="rId4"/>
          <a:stretch>
            <a:fillRect/>
          </a:stretch>
        </p:blipFill>
        <p:spPr>
          <a:xfrm>
            <a:off x="8117177" y="4505689"/>
            <a:ext cx="2748114" cy="2151715"/>
          </a:xfrm>
          <a:prstGeom prst="rect">
            <a:avLst/>
          </a:prstGeom>
        </p:spPr>
      </p:pic>
      <p:pic>
        <p:nvPicPr>
          <p:cNvPr id="9" name="Picture 8" descr="image of writing prompts about a crisp, cool fall day along with notes from students about what they observed during a fall nature walk">
            <a:extLst>
              <a:ext uri="{FF2B5EF4-FFF2-40B4-BE49-F238E27FC236}">
                <a16:creationId xmlns:a16="http://schemas.microsoft.com/office/drawing/2014/main" id="{BDCB26C9-7C39-2426-2A34-42E7D424D3D4}"/>
              </a:ext>
            </a:extLst>
          </p:cNvPr>
          <p:cNvPicPr>
            <a:picLocks noChangeAspect="1"/>
          </p:cNvPicPr>
          <p:nvPr/>
        </p:nvPicPr>
        <p:blipFill>
          <a:blip r:embed="rId5"/>
          <a:stretch>
            <a:fillRect/>
          </a:stretch>
        </p:blipFill>
        <p:spPr>
          <a:xfrm>
            <a:off x="3821268" y="1586966"/>
            <a:ext cx="3433605" cy="2575204"/>
          </a:xfrm>
          <a:prstGeom prst="rect">
            <a:avLst/>
          </a:prstGeom>
        </p:spPr>
      </p:pic>
      <p:pic>
        <p:nvPicPr>
          <p:cNvPr id="11" name="Picture 10" descr="Image of students painting leaves">
            <a:extLst>
              <a:ext uri="{FF2B5EF4-FFF2-40B4-BE49-F238E27FC236}">
                <a16:creationId xmlns:a16="http://schemas.microsoft.com/office/drawing/2014/main" id="{1010ACE8-5FA0-F3A8-FE23-91B04DB3968B}"/>
              </a:ext>
            </a:extLst>
          </p:cNvPr>
          <p:cNvPicPr>
            <a:picLocks noChangeAspect="1"/>
          </p:cNvPicPr>
          <p:nvPr/>
        </p:nvPicPr>
        <p:blipFill>
          <a:blip r:embed="rId6"/>
          <a:stretch>
            <a:fillRect/>
          </a:stretch>
        </p:blipFill>
        <p:spPr>
          <a:xfrm>
            <a:off x="7628669" y="1221874"/>
            <a:ext cx="3725131" cy="2793849"/>
          </a:xfrm>
          <a:prstGeom prst="rect">
            <a:avLst/>
          </a:prstGeom>
        </p:spPr>
      </p:pic>
      <p:pic>
        <p:nvPicPr>
          <p:cNvPr id="13" name="Picture 12" descr="Image of a book basket with different books about leaves">
            <a:extLst>
              <a:ext uri="{FF2B5EF4-FFF2-40B4-BE49-F238E27FC236}">
                <a16:creationId xmlns:a16="http://schemas.microsoft.com/office/drawing/2014/main" id="{4D96C3D1-864C-B164-85E2-10C0552A37F4}"/>
              </a:ext>
            </a:extLst>
          </p:cNvPr>
          <p:cNvPicPr>
            <a:picLocks noChangeAspect="1"/>
          </p:cNvPicPr>
          <p:nvPr/>
        </p:nvPicPr>
        <p:blipFill>
          <a:blip r:embed="rId7"/>
          <a:stretch>
            <a:fillRect/>
          </a:stretch>
        </p:blipFill>
        <p:spPr>
          <a:xfrm>
            <a:off x="4204098" y="4498479"/>
            <a:ext cx="2878566" cy="2158925"/>
          </a:xfrm>
          <a:prstGeom prst="rect">
            <a:avLst/>
          </a:prstGeom>
        </p:spPr>
      </p:pic>
      <p:pic>
        <p:nvPicPr>
          <p:cNvPr id="16" name="Picture 15" descr="picture of student writing about leaves">
            <a:extLst>
              <a:ext uri="{FF2B5EF4-FFF2-40B4-BE49-F238E27FC236}">
                <a16:creationId xmlns:a16="http://schemas.microsoft.com/office/drawing/2014/main" id="{9DA9B98C-538D-887F-BEBC-D2E30756F03A}"/>
              </a:ext>
            </a:extLst>
          </p:cNvPr>
          <p:cNvPicPr>
            <a:picLocks noChangeAspect="1"/>
          </p:cNvPicPr>
          <p:nvPr/>
        </p:nvPicPr>
        <p:blipFill>
          <a:blip r:embed="rId8"/>
          <a:stretch>
            <a:fillRect/>
          </a:stretch>
        </p:blipFill>
        <p:spPr>
          <a:xfrm rot="5400000">
            <a:off x="1599270" y="4815942"/>
            <a:ext cx="2032000" cy="1524000"/>
          </a:xfrm>
          <a:prstGeom prst="rect">
            <a:avLst/>
          </a:prstGeom>
        </p:spPr>
      </p:pic>
    </p:spTree>
    <p:extLst>
      <p:ext uri="{BB962C8B-B14F-4D97-AF65-F5344CB8AC3E}">
        <p14:creationId xmlns:p14="http://schemas.microsoft.com/office/powerpoint/2010/main" val="2176121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FAECB-8DB9-6923-DAF2-C11C93F9DBAA}"/>
              </a:ext>
            </a:extLst>
          </p:cNvPr>
          <p:cNvSpPr>
            <a:spLocks noGrp="1"/>
          </p:cNvSpPr>
          <p:nvPr>
            <p:ph type="title"/>
          </p:nvPr>
        </p:nvSpPr>
        <p:spPr>
          <a:xfrm>
            <a:off x="789709" y="1246909"/>
            <a:ext cx="10196946" cy="5126182"/>
          </a:xfrm>
        </p:spPr>
        <p:txBody>
          <a:bodyPr>
            <a:normAutofit fontScale="90000"/>
          </a:bodyPr>
          <a:lstStyle/>
          <a:p>
            <a:pPr marL="342900" indent="-342900">
              <a:buFont typeface="Arial" panose="020B0604020202020204" pitchFamily="34" charset="0"/>
              <a:buChar char="•"/>
            </a:pPr>
            <a:br>
              <a:rPr lang="en-US" sz="2200" dirty="0"/>
            </a:br>
            <a:br>
              <a:rPr lang="en-US" sz="2200" dirty="0"/>
            </a:br>
            <a:br>
              <a:rPr lang="en-US" sz="2200" dirty="0"/>
            </a:br>
            <a:br>
              <a:rPr lang="en-US" sz="2200" dirty="0"/>
            </a:br>
            <a:br>
              <a:rPr lang="en-US" sz="2200" dirty="0"/>
            </a:br>
            <a:br>
              <a:rPr lang="en-US" sz="2200" dirty="0"/>
            </a:br>
            <a:br>
              <a:rPr lang="en-US" sz="2200" dirty="0"/>
            </a:br>
            <a:r>
              <a:rPr lang="en-US" sz="2200" b="1" dirty="0"/>
              <a:t>Coaching is Key!</a:t>
            </a:r>
            <a:br>
              <a:rPr lang="en-US" dirty="0"/>
            </a:br>
            <a:r>
              <a:rPr lang="en-US" sz="2000" dirty="0"/>
              <a:t>Collaboration with our PLI coach has been fundamental to our success!</a:t>
            </a:r>
            <a:br>
              <a:rPr lang="en-US" sz="2000" dirty="0"/>
            </a:br>
            <a:br>
              <a:rPr lang="en-US" sz="2000" dirty="0"/>
            </a:br>
            <a:r>
              <a:rPr lang="en-US" sz="2000" dirty="0"/>
              <a:t>Our first coaching meeting was a planning session, helping her get to know our building culture and student needs. </a:t>
            </a:r>
            <a:br>
              <a:rPr lang="en-US" sz="2000" dirty="0"/>
            </a:br>
            <a:br>
              <a:rPr lang="en-US" sz="2000" dirty="0"/>
            </a:br>
            <a:r>
              <a:rPr lang="en-US" sz="2000" dirty="0"/>
              <a:t>A planning and observation schedule has been established which includes regular meetings with teaching teams and time to debrief classroom visits.</a:t>
            </a:r>
            <a:br>
              <a:rPr lang="en-US" sz="2000" dirty="0"/>
            </a:br>
            <a:br>
              <a:rPr lang="en-US" sz="2000" dirty="0"/>
            </a:br>
            <a:r>
              <a:rPr lang="en-US" sz="2000" dirty="0"/>
              <a:t>Our coach responds to the needs of the teachers through open dialogue.</a:t>
            </a:r>
            <a:br>
              <a:rPr lang="en-US" sz="2000" dirty="0"/>
            </a:br>
            <a:br>
              <a:rPr lang="en-US" sz="2000" b="1" dirty="0"/>
            </a:br>
            <a:r>
              <a:rPr lang="en-US" sz="2000" b="1" dirty="0"/>
              <a:t>Enlist Your Specialist Teachers!</a:t>
            </a:r>
            <a:br>
              <a:rPr lang="en-US" sz="2000" dirty="0"/>
            </a:br>
            <a:r>
              <a:rPr lang="en-US" sz="2000" dirty="0"/>
              <a:t>Our STEAM and ART teachers have been included in our PLI planning work and they are eager to learn more about how they can fold playful pedagogy into their work with K-3 students. </a:t>
            </a:r>
            <a:br>
              <a:rPr lang="en-US" sz="2000" dirty="0"/>
            </a:br>
            <a:r>
              <a:rPr lang="en-US" sz="2000" dirty="0"/>
              <a:t>Finding places to store student work and maintain it can be a challenge, asking the specialists to help properly store work that students can revise and revisit has been and will be helpful.</a:t>
            </a:r>
            <a:br>
              <a:rPr lang="en-US" sz="2000" dirty="0"/>
            </a:br>
            <a:br>
              <a:rPr lang="en-US" sz="2000" dirty="0"/>
            </a:br>
            <a:br>
              <a:rPr lang="en-US" sz="2000" dirty="0"/>
            </a:br>
            <a:br>
              <a:rPr lang="en-US" sz="2000" dirty="0"/>
            </a:br>
            <a:br>
              <a:rPr lang="en-US" sz="2000" dirty="0"/>
            </a:br>
            <a:br>
              <a:rPr lang="en-US" sz="2000" dirty="0"/>
            </a:br>
            <a:br>
              <a:rPr lang="en-US" dirty="0"/>
            </a:br>
            <a:endParaRPr lang="en-US" sz="2000" dirty="0"/>
          </a:p>
        </p:txBody>
      </p:sp>
    </p:spTree>
    <p:extLst>
      <p:ext uri="{BB962C8B-B14F-4D97-AF65-F5344CB8AC3E}">
        <p14:creationId xmlns:p14="http://schemas.microsoft.com/office/powerpoint/2010/main" val="12057178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B4766-0EE3-8028-2E23-5FACFF09600A}"/>
              </a:ext>
            </a:extLst>
          </p:cNvPr>
          <p:cNvSpPr>
            <a:spLocks noGrp="1"/>
          </p:cNvSpPr>
          <p:nvPr>
            <p:ph type="ctrTitle"/>
          </p:nvPr>
        </p:nvSpPr>
        <p:spPr>
          <a:xfrm>
            <a:off x="963038" y="1771006"/>
            <a:ext cx="10217580" cy="1928238"/>
          </a:xfrm>
        </p:spPr>
        <p:txBody>
          <a:bodyPr>
            <a:normAutofit fontScale="90000"/>
          </a:bodyPr>
          <a:lstStyle/>
          <a:p>
            <a:pPr algn="ctr"/>
            <a:r>
              <a:rPr lang="en-US" dirty="0"/>
              <a:t>Piloting the </a:t>
            </a:r>
            <a:br>
              <a:rPr lang="en-US" dirty="0"/>
            </a:br>
            <a:r>
              <a:rPr lang="en-US" dirty="0"/>
              <a:t>Focus Curriculum &amp; </a:t>
            </a:r>
            <a:br>
              <a:rPr lang="en-US" dirty="0"/>
            </a:br>
            <a:r>
              <a:rPr lang="en-US" dirty="0"/>
              <a:t>Playful Learning Strategies</a:t>
            </a:r>
          </a:p>
        </p:txBody>
      </p:sp>
      <p:sp>
        <p:nvSpPr>
          <p:cNvPr id="3" name="Subtitle 2">
            <a:extLst>
              <a:ext uri="{FF2B5EF4-FFF2-40B4-BE49-F238E27FC236}">
                <a16:creationId xmlns:a16="http://schemas.microsoft.com/office/drawing/2014/main" id="{451FB839-A537-685A-EE8C-AF8C11F1A27D}"/>
              </a:ext>
            </a:extLst>
          </p:cNvPr>
          <p:cNvSpPr>
            <a:spLocks noGrp="1"/>
          </p:cNvSpPr>
          <p:nvPr>
            <p:ph type="subTitle" idx="1"/>
          </p:nvPr>
        </p:nvSpPr>
        <p:spPr>
          <a:xfrm>
            <a:off x="505838" y="4779818"/>
            <a:ext cx="6770451" cy="2078181"/>
          </a:xfrm>
        </p:spPr>
        <p:txBody>
          <a:bodyPr/>
          <a:lstStyle/>
          <a:p>
            <a:r>
              <a:rPr lang="en-US" dirty="0"/>
              <a:t>Dr. Darrin Reynolds, Principal</a:t>
            </a:r>
          </a:p>
          <a:p>
            <a:r>
              <a:rPr lang="en-US" dirty="0" err="1"/>
              <a:t>dreynolds@sharonschools.net</a:t>
            </a:r>
            <a:endParaRPr lang="en-US" dirty="0"/>
          </a:p>
          <a:p>
            <a:r>
              <a:rPr lang="en-US" dirty="0"/>
              <a:t>East Elementary School</a:t>
            </a:r>
          </a:p>
          <a:p>
            <a:r>
              <a:rPr lang="en-US" dirty="0"/>
              <a:t>Sharon, MA</a:t>
            </a:r>
          </a:p>
        </p:txBody>
      </p:sp>
    </p:spTree>
    <p:extLst>
      <p:ext uri="{BB962C8B-B14F-4D97-AF65-F5344CB8AC3E}">
        <p14:creationId xmlns:p14="http://schemas.microsoft.com/office/powerpoint/2010/main" val="9796553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2215C-BFD8-5049-8C86-A7DCAA965350}"/>
              </a:ext>
            </a:extLst>
          </p:cNvPr>
          <p:cNvSpPr>
            <a:spLocks noGrp="1"/>
          </p:cNvSpPr>
          <p:nvPr>
            <p:ph type="title"/>
          </p:nvPr>
        </p:nvSpPr>
        <p:spPr/>
        <p:txBody>
          <a:bodyPr/>
          <a:lstStyle/>
          <a:p>
            <a:r>
              <a:rPr lang="en-US" dirty="0"/>
              <a:t>East Elementary School</a:t>
            </a:r>
          </a:p>
        </p:txBody>
      </p:sp>
      <p:pic>
        <p:nvPicPr>
          <p:cNvPr id="5" name="Picture 4" descr="Image of educators in a library working together">
            <a:extLst>
              <a:ext uri="{FF2B5EF4-FFF2-40B4-BE49-F238E27FC236}">
                <a16:creationId xmlns:a16="http://schemas.microsoft.com/office/drawing/2014/main" id="{0C5F5A6A-315A-4F7F-9D93-13471F9F84AE}"/>
              </a:ext>
            </a:extLst>
          </p:cNvPr>
          <p:cNvPicPr>
            <a:picLocks noChangeAspect="1"/>
          </p:cNvPicPr>
          <p:nvPr/>
        </p:nvPicPr>
        <p:blipFill>
          <a:blip r:embed="rId2"/>
          <a:stretch>
            <a:fillRect/>
          </a:stretch>
        </p:blipFill>
        <p:spPr>
          <a:xfrm>
            <a:off x="7569200" y="1631373"/>
            <a:ext cx="4040909" cy="3030681"/>
          </a:xfrm>
          <a:prstGeom prst="rect">
            <a:avLst/>
          </a:prstGeom>
        </p:spPr>
      </p:pic>
      <p:sp>
        <p:nvSpPr>
          <p:cNvPr id="7" name="TextBox 6">
            <a:extLst>
              <a:ext uri="{FF2B5EF4-FFF2-40B4-BE49-F238E27FC236}">
                <a16:creationId xmlns:a16="http://schemas.microsoft.com/office/drawing/2014/main" id="{1A696D87-7440-4314-FEAE-77D75A8B0814}"/>
              </a:ext>
            </a:extLst>
          </p:cNvPr>
          <p:cNvSpPr txBox="1"/>
          <p:nvPr/>
        </p:nvSpPr>
        <p:spPr>
          <a:xfrm>
            <a:off x="1277505" y="1982450"/>
            <a:ext cx="6099462" cy="1446550"/>
          </a:xfrm>
          <a:prstGeom prst="rect">
            <a:avLst/>
          </a:prstGeom>
          <a:noFill/>
        </p:spPr>
        <p:txBody>
          <a:bodyPr wrap="square">
            <a:spAutoFit/>
          </a:bodyPr>
          <a:lstStyle/>
          <a:p>
            <a:r>
              <a:rPr lang="en-US" sz="4400" dirty="0">
                <a:solidFill>
                  <a:srgbClr val="3647B6"/>
                </a:solidFill>
                <a:latin typeface="Arial" panose="020B0604020202020204" pitchFamily="34" charset="0"/>
                <a:cs typeface="Arial" panose="020B0604020202020204" pitchFamily="34" charset="0"/>
              </a:rPr>
              <a:t>We Learn with and Through Others </a:t>
            </a:r>
          </a:p>
        </p:txBody>
      </p:sp>
      <p:sp>
        <p:nvSpPr>
          <p:cNvPr id="9" name="TextBox 8">
            <a:extLst>
              <a:ext uri="{FF2B5EF4-FFF2-40B4-BE49-F238E27FC236}">
                <a16:creationId xmlns:a16="http://schemas.microsoft.com/office/drawing/2014/main" id="{12C5982D-7C01-9D9F-9185-2AF60ABE5A14}"/>
              </a:ext>
            </a:extLst>
          </p:cNvPr>
          <p:cNvSpPr txBox="1"/>
          <p:nvPr/>
        </p:nvSpPr>
        <p:spPr>
          <a:xfrm>
            <a:off x="6837028" y="4885449"/>
            <a:ext cx="6099462" cy="1446550"/>
          </a:xfrm>
          <a:prstGeom prst="rect">
            <a:avLst/>
          </a:prstGeom>
          <a:noFill/>
        </p:spPr>
        <p:txBody>
          <a:bodyPr wrap="square">
            <a:spAutoFit/>
          </a:bodyPr>
          <a:lstStyle/>
          <a:p>
            <a:r>
              <a:rPr lang="en-US" sz="4400" dirty="0">
                <a:solidFill>
                  <a:srgbClr val="3647B6"/>
                </a:solidFill>
                <a:latin typeface="Arial" panose="020B0604020202020204" pitchFamily="34" charset="0"/>
                <a:cs typeface="Arial" panose="020B0604020202020204" pitchFamily="34" charset="0"/>
              </a:rPr>
              <a:t>Learning is about making connections</a:t>
            </a:r>
          </a:p>
        </p:txBody>
      </p:sp>
      <p:pic>
        <p:nvPicPr>
          <p:cNvPr id="13" name="Picture 12" descr="Image of the question: Why would taking care of the environment be important for building strong communities?">
            <a:extLst>
              <a:ext uri="{FF2B5EF4-FFF2-40B4-BE49-F238E27FC236}">
                <a16:creationId xmlns:a16="http://schemas.microsoft.com/office/drawing/2014/main" id="{C5AA64FE-AAFA-0DF2-5D6B-D2162D5B9D0E}"/>
              </a:ext>
            </a:extLst>
          </p:cNvPr>
          <p:cNvPicPr>
            <a:picLocks noChangeAspect="1"/>
          </p:cNvPicPr>
          <p:nvPr/>
        </p:nvPicPr>
        <p:blipFill rotWithShape="1">
          <a:blip r:embed="rId3"/>
          <a:srcRect t="18523" r="8465" b="31023"/>
          <a:stretch/>
        </p:blipFill>
        <p:spPr>
          <a:xfrm>
            <a:off x="0" y="3350825"/>
            <a:ext cx="6667501" cy="2327565"/>
          </a:xfrm>
          <a:prstGeom prst="rect">
            <a:avLst/>
          </a:prstGeom>
        </p:spPr>
      </p:pic>
    </p:spTree>
    <p:extLst>
      <p:ext uri="{BB962C8B-B14F-4D97-AF65-F5344CB8AC3E}">
        <p14:creationId xmlns:p14="http://schemas.microsoft.com/office/powerpoint/2010/main" val="2258698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4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ctr" anchorCtr="0">
            <a:noAutofit/>
          </a:bodyPr>
          <a:lstStyle/>
          <a:p>
            <a:pPr>
              <a:buNone/>
            </a:pPr>
            <a:r>
              <a:rPr lang="en-US" dirty="0"/>
              <a:t>Quotes on Playful Learning</a:t>
            </a:r>
            <a:endParaRPr dirty="0"/>
          </a:p>
        </p:txBody>
      </p:sp>
      <p:sp>
        <p:nvSpPr>
          <p:cNvPr id="209" name="Google Shape;209;p46"/>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ctr" anchorCtr="0">
            <a:noAutofit/>
          </a:bodyPr>
          <a:lstStyle/>
          <a:p>
            <a:pPr marL="0" indent="0">
              <a:buNone/>
            </a:pPr>
            <a:endParaRPr/>
          </a:p>
        </p:txBody>
      </p:sp>
      <p:pic>
        <p:nvPicPr>
          <p:cNvPr id="210" name="Google Shape;210;p46" descr="Image of Play is the highest form of research quote from Albert Einstein"/>
          <p:cNvPicPr preferRelativeResize="0"/>
          <p:nvPr/>
        </p:nvPicPr>
        <p:blipFill>
          <a:blip r:embed="rId3">
            <a:alphaModFix/>
          </a:blip>
          <a:stretch>
            <a:fillRect/>
          </a:stretch>
        </p:blipFill>
        <p:spPr>
          <a:xfrm>
            <a:off x="511167" y="345334"/>
            <a:ext cx="4239767" cy="5994532"/>
          </a:xfrm>
          <a:prstGeom prst="rect">
            <a:avLst/>
          </a:prstGeom>
          <a:noFill/>
          <a:ln w="38100" cap="flat" cmpd="sng">
            <a:solidFill>
              <a:srgbClr val="0066CC"/>
            </a:solidFill>
            <a:prstDash val="solid"/>
            <a:round/>
            <a:headEnd type="none" w="sm" len="sm"/>
            <a:tailEnd type="none" w="sm" len="sm"/>
          </a:ln>
        </p:spPr>
      </p:pic>
      <p:pic>
        <p:nvPicPr>
          <p:cNvPr id="211" name="Google Shape;211;p46" descr="Image of silhouettes of children playing outdoors with a quote from Fred Rogers"/>
          <p:cNvPicPr preferRelativeResize="0"/>
          <p:nvPr/>
        </p:nvPicPr>
        <p:blipFill>
          <a:blip r:embed="rId4">
            <a:alphaModFix/>
          </a:blip>
          <a:stretch>
            <a:fillRect/>
          </a:stretch>
        </p:blipFill>
        <p:spPr>
          <a:xfrm>
            <a:off x="5535901" y="512087"/>
            <a:ext cx="6240499" cy="5498467"/>
          </a:xfrm>
          <a:prstGeom prst="rect">
            <a:avLst/>
          </a:prstGeom>
          <a:noFill/>
          <a:ln w="38100" cap="flat" cmpd="sng">
            <a:solidFill>
              <a:schemeClr val="lt2"/>
            </a:solidFill>
            <a:prstDash val="solid"/>
            <a:round/>
            <a:headEnd type="none" w="sm" len="sm"/>
            <a:tailEnd type="none" w="sm" len="s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F7BA7-1B1A-7952-F921-ADF8DBBA4E48}"/>
              </a:ext>
            </a:extLst>
          </p:cNvPr>
          <p:cNvSpPr>
            <a:spLocks noGrp="1"/>
          </p:cNvSpPr>
          <p:nvPr>
            <p:ph type="title"/>
          </p:nvPr>
        </p:nvSpPr>
        <p:spPr>
          <a:xfrm>
            <a:off x="925222" y="986031"/>
            <a:ext cx="10515600" cy="1093686"/>
          </a:xfrm>
        </p:spPr>
        <p:txBody>
          <a:bodyPr/>
          <a:lstStyle/>
          <a:p>
            <a:r>
              <a:rPr lang="en-US" dirty="0"/>
              <a:t>Motivation Matters</a:t>
            </a:r>
          </a:p>
        </p:txBody>
      </p:sp>
      <p:pic>
        <p:nvPicPr>
          <p:cNvPr id="3" name="Picture 2" descr="Image of a child sharing their artwork with the class">
            <a:extLst>
              <a:ext uri="{FF2B5EF4-FFF2-40B4-BE49-F238E27FC236}">
                <a16:creationId xmlns:a16="http://schemas.microsoft.com/office/drawing/2014/main" id="{5EA1E5B7-8C87-63C1-8BB2-1FC6CFCA5BB9}"/>
              </a:ext>
            </a:extLst>
          </p:cNvPr>
          <p:cNvPicPr>
            <a:picLocks noChangeAspect="1"/>
          </p:cNvPicPr>
          <p:nvPr/>
        </p:nvPicPr>
        <p:blipFill>
          <a:blip r:embed="rId2"/>
          <a:stretch>
            <a:fillRect/>
          </a:stretch>
        </p:blipFill>
        <p:spPr>
          <a:xfrm>
            <a:off x="7730836" y="813742"/>
            <a:ext cx="3596121" cy="3826585"/>
          </a:xfrm>
          <a:prstGeom prst="rect">
            <a:avLst/>
          </a:prstGeom>
        </p:spPr>
      </p:pic>
      <p:pic>
        <p:nvPicPr>
          <p:cNvPr id="4" name="Picture 3" descr="Image of a child painting a tree">
            <a:extLst>
              <a:ext uri="{FF2B5EF4-FFF2-40B4-BE49-F238E27FC236}">
                <a16:creationId xmlns:a16="http://schemas.microsoft.com/office/drawing/2014/main" id="{103B5C93-1142-0B47-6DB4-856DC7674A02}"/>
              </a:ext>
            </a:extLst>
          </p:cNvPr>
          <p:cNvPicPr>
            <a:picLocks noChangeAspect="1"/>
          </p:cNvPicPr>
          <p:nvPr/>
        </p:nvPicPr>
        <p:blipFill>
          <a:blip r:embed="rId3"/>
          <a:stretch>
            <a:fillRect/>
          </a:stretch>
        </p:blipFill>
        <p:spPr>
          <a:xfrm>
            <a:off x="865043" y="2489053"/>
            <a:ext cx="2768311" cy="3691081"/>
          </a:xfrm>
          <a:prstGeom prst="rect">
            <a:avLst/>
          </a:prstGeom>
        </p:spPr>
      </p:pic>
      <p:sp>
        <p:nvSpPr>
          <p:cNvPr id="5" name="Title 1">
            <a:extLst>
              <a:ext uri="{FF2B5EF4-FFF2-40B4-BE49-F238E27FC236}">
                <a16:creationId xmlns:a16="http://schemas.microsoft.com/office/drawing/2014/main" id="{E0FE6C9C-7B38-7E25-3B09-9B6342C4BC13}"/>
              </a:ext>
            </a:extLst>
          </p:cNvPr>
          <p:cNvSpPr txBox="1">
            <a:spLocks/>
          </p:cNvSpPr>
          <p:nvPr/>
        </p:nvSpPr>
        <p:spPr>
          <a:xfrm>
            <a:off x="3633354" y="4439377"/>
            <a:ext cx="8558646" cy="2086114"/>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6000" kern="1200">
                <a:solidFill>
                  <a:srgbClr val="3647B6"/>
                </a:solidFill>
                <a:latin typeface="Arial" panose="020B0604020202020204" pitchFamily="34" charset="0"/>
                <a:ea typeface="+mj-ea"/>
                <a:cs typeface="Arial" panose="020B0604020202020204" pitchFamily="34" charset="0"/>
              </a:defRPr>
            </a:lvl1pPr>
          </a:lstStyle>
          <a:p>
            <a:br>
              <a:rPr lang="en-US" sz="11700" dirty="0"/>
            </a:br>
            <a:r>
              <a:rPr lang="en-US" sz="9800" dirty="0"/>
              <a:t>Effort Produces Achievement</a:t>
            </a:r>
            <a:br>
              <a:rPr lang="en-US" dirty="0"/>
            </a:br>
            <a:endParaRPr lang="en-US" dirty="0"/>
          </a:p>
        </p:txBody>
      </p:sp>
      <p:pic>
        <p:nvPicPr>
          <p:cNvPr id="7" name="Picture 6" descr="Image of a child's artwork of trees outside along with 3 peoiple.">
            <a:extLst>
              <a:ext uri="{FF2B5EF4-FFF2-40B4-BE49-F238E27FC236}">
                <a16:creationId xmlns:a16="http://schemas.microsoft.com/office/drawing/2014/main" id="{2E4DAA9B-AC41-C0F5-3C01-0BA086B58227}"/>
              </a:ext>
            </a:extLst>
          </p:cNvPr>
          <p:cNvPicPr>
            <a:picLocks noChangeAspect="1"/>
          </p:cNvPicPr>
          <p:nvPr/>
        </p:nvPicPr>
        <p:blipFill>
          <a:blip r:embed="rId4"/>
          <a:stretch>
            <a:fillRect/>
          </a:stretch>
        </p:blipFill>
        <p:spPr>
          <a:xfrm>
            <a:off x="3884034" y="2157371"/>
            <a:ext cx="3596121" cy="2697091"/>
          </a:xfrm>
          <a:prstGeom prst="rect">
            <a:avLst/>
          </a:prstGeom>
        </p:spPr>
      </p:pic>
    </p:spTree>
    <p:extLst>
      <p:ext uri="{BB962C8B-B14F-4D97-AF65-F5344CB8AC3E}">
        <p14:creationId xmlns:p14="http://schemas.microsoft.com/office/powerpoint/2010/main" val="331374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973CDE8-A528-644D-7A92-3B31ECA14B6C}"/>
              </a:ext>
            </a:extLst>
          </p:cNvPr>
          <p:cNvSpPr>
            <a:spLocks noGrp="1"/>
          </p:cNvSpPr>
          <p:nvPr>
            <p:ph type="title"/>
          </p:nvPr>
        </p:nvSpPr>
        <p:spPr>
          <a:xfrm>
            <a:off x="6096000" y="817418"/>
            <a:ext cx="5717693" cy="1793009"/>
          </a:xfrm>
        </p:spPr>
        <p:txBody>
          <a:bodyPr/>
          <a:lstStyle/>
          <a:p>
            <a:pPr algn="ctr"/>
            <a:r>
              <a:rPr lang="en-US" dirty="0"/>
              <a:t>Learning Takes Time</a:t>
            </a:r>
          </a:p>
        </p:txBody>
      </p:sp>
      <p:pic>
        <p:nvPicPr>
          <p:cNvPr id="11" name="Content Placeholder 11" descr="Image of students sitting together cutting green paper to create trees">
            <a:extLst>
              <a:ext uri="{FF2B5EF4-FFF2-40B4-BE49-F238E27FC236}">
                <a16:creationId xmlns:a16="http://schemas.microsoft.com/office/drawing/2014/main" id="{202A31B8-37BA-E452-DFF4-37186E862476}"/>
              </a:ext>
            </a:extLst>
          </p:cNvPr>
          <p:cNvPicPr>
            <a:picLocks noChangeAspect="1"/>
          </p:cNvPicPr>
          <p:nvPr/>
        </p:nvPicPr>
        <p:blipFill>
          <a:blip r:embed="rId2"/>
          <a:stretch>
            <a:fillRect/>
          </a:stretch>
        </p:blipFill>
        <p:spPr>
          <a:xfrm>
            <a:off x="242455" y="1713923"/>
            <a:ext cx="4513888" cy="3385416"/>
          </a:xfrm>
          <a:prstGeom prst="rect">
            <a:avLst/>
          </a:prstGeom>
        </p:spPr>
      </p:pic>
      <p:pic>
        <p:nvPicPr>
          <p:cNvPr id="13" name="Picture 12" descr="Image of student work to create trees using paper towel tubes and construction paper">
            <a:extLst>
              <a:ext uri="{FF2B5EF4-FFF2-40B4-BE49-F238E27FC236}">
                <a16:creationId xmlns:a16="http://schemas.microsoft.com/office/drawing/2014/main" id="{352DCDEF-D681-A860-BA30-BBEDBE52CD0F}"/>
              </a:ext>
            </a:extLst>
          </p:cNvPr>
          <p:cNvPicPr>
            <a:picLocks noChangeAspect="1"/>
          </p:cNvPicPr>
          <p:nvPr/>
        </p:nvPicPr>
        <p:blipFill>
          <a:blip r:embed="rId3"/>
          <a:stretch>
            <a:fillRect/>
          </a:stretch>
        </p:blipFill>
        <p:spPr>
          <a:xfrm>
            <a:off x="4913553" y="2451219"/>
            <a:ext cx="3309389" cy="4406781"/>
          </a:xfrm>
          <a:prstGeom prst="rect">
            <a:avLst/>
          </a:prstGeom>
        </p:spPr>
      </p:pic>
      <p:pic>
        <p:nvPicPr>
          <p:cNvPr id="14" name="Picture 13" descr="Image of trees of Kenya with a note that they give berries for food">
            <a:extLst>
              <a:ext uri="{FF2B5EF4-FFF2-40B4-BE49-F238E27FC236}">
                <a16:creationId xmlns:a16="http://schemas.microsoft.com/office/drawing/2014/main" id="{51FAEB8F-0B03-DABF-C836-F474F65C43DF}"/>
              </a:ext>
            </a:extLst>
          </p:cNvPr>
          <p:cNvPicPr>
            <a:picLocks noChangeAspect="1"/>
          </p:cNvPicPr>
          <p:nvPr/>
        </p:nvPicPr>
        <p:blipFill>
          <a:blip r:embed="rId4"/>
          <a:stretch>
            <a:fillRect/>
          </a:stretch>
        </p:blipFill>
        <p:spPr>
          <a:xfrm>
            <a:off x="8380153" y="3306063"/>
            <a:ext cx="3596122" cy="2697092"/>
          </a:xfrm>
          <a:prstGeom prst="rect">
            <a:avLst/>
          </a:prstGeom>
        </p:spPr>
      </p:pic>
    </p:spTree>
    <p:extLst>
      <p:ext uri="{BB962C8B-B14F-4D97-AF65-F5344CB8AC3E}">
        <p14:creationId xmlns:p14="http://schemas.microsoft.com/office/powerpoint/2010/main" val="6481863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40073-5DA2-428C-B138-B92C29F4A204}"/>
              </a:ext>
            </a:extLst>
          </p:cNvPr>
          <p:cNvSpPr>
            <a:spLocks noGrp="1"/>
          </p:cNvSpPr>
          <p:nvPr>
            <p:ph type="title"/>
          </p:nvPr>
        </p:nvSpPr>
        <p:spPr/>
        <p:txBody>
          <a:bodyPr>
            <a:normAutofit fontScale="90000"/>
          </a:bodyPr>
          <a:lstStyle/>
          <a:p>
            <a:r>
              <a:rPr lang="en-US" dirty="0"/>
              <a:t>Discussion/Questions and Answers</a:t>
            </a:r>
          </a:p>
        </p:txBody>
      </p:sp>
    </p:spTree>
    <p:extLst>
      <p:ext uri="{BB962C8B-B14F-4D97-AF65-F5344CB8AC3E}">
        <p14:creationId xmlns:p14="http://schemas.microsoft.com/office/powerpoint/2010/main" val="3441302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FEDE-0FD7-46A7-9E32-2A7DEEC772A7}"/>
              </a:ext>
            </a:extLst>
          </p:cNvPr>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671426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092B1D-C714-49EB-ACC4-028CCAF09A62}"/>
              </a:ext>
            </a:extLst>
          </p:cNvPr>
          <p:cNvSpPr>
            <a:spLocks noGrp="1"/>
          </p:cNvSpPr>
          <p:nvPr>
            <p:ph idx="1"/>
          </p:nvPr>
        </p:nvSpPr>
        <p:spPr/>
        <p:txBody>
          <a:bodyPr>
            <a:normAutofit fontScale="55000" lnSpcReduction="20000"/>
          </a:bodyPr>
          <a:lstStyle/>
          <a:p>
            <a:r>
              <a:rPr lang="en-US" dirty="0">
                <a:hlinkClick r:id="rId2"/>
              </a:rPr>
              <a:t>DESE’s Educational Vision</a:t>
            </a:r>
            <a:endParaRPr lang="en-US" dirty="0">
              <a:hlinkClick r:id="rId3"/>
            </a:endParaRPr>
          </a:p>
          <a:p>
            <a:r>
              <a:rPr lang="en-US" dirty="0">
                <a:hlinkClick r:id="rId3"/>
              </a:rPr>
              <a:t>Playful Learning Institute, Preschool through 3rd Grade – Student and Family Support (SFS) (mass.edu)</a:t>
            </a:r>
            <a:endParaRPr lang="en-US" dirty="0"/>
          </a:p>
          <a:p>
            <a:pPr algn="l"/>
            <a:r>
              <a:rPr lang="en-US" b="0" i="0" dirty="0">
                <a:solidFill>
                  <a:srgbClr val="444444"/>
                </a:solidFill>
                <a:effectLst/>
                <a:latin typeface="-apple-system"/>
              </a:rPr>
              <a:t>Boston Public School's Focus Curriculum Playful Practices Overview:</a:t>
            </a:r>
          </a:p>
          <a:p>
            <a:pPr algn="l">
              <a:buFont typeface="Arial" panose="020B0604020202020204" pitchFamily="34" charset="0"/>
              <a:buChar char="•"/>
            </a:pPr>
            <a:r>
              <a:rPr lang="en-US" b="0" i="0" u="none" strike="noStrike" dirty="0">
                <a:solidFill>
                  <a:srgbClr val="0060C7"/>
                </a:solidFill>
                <a:effectLst/>
                <a:latin typeface="-apple-system"/>
                <a:hlinkClick r:id="rId4"/>
              </a:rPr>
              <a:t>Curriculum Overview</a:t>
            </a:r>
            <a:endParaRPr lang="en-US" b="0" i="0" dirty="0">
              <a:solidFill>
                <a:srgbClr val="212529"/>
              </a:solidFill>
              <a:effectLst/>
              <a:latin typeface="-apple-system"/>
            </a:endParaRPr>
          </a:p>
          <a:p>
            <a:pPr algn="l">
              <a:buFont typeface="Arial" panose="020B0604020202020204" pitchFamily="34" charset="0"/>
              <a:buChar char="•"/>
            </a:pPr>
            <a:r>
              <a:rPr lang="en-US" b="0" i="0" u="none" strike="noStrike" dirty="0">
                <a:solidFill>
                  <a:srgbClr val="0060C7"/>
                </a:solidFill>
                <a:effectLst/>
                <a:latin typeface="-apple-system"/>
                <a:hlinkClick r:id="rId5"/>
              </a:rPr>
              <a:t>Read </a:t>
            </a:r>
            <a:r>
              <a:rPr lang="en-US" b="0" i="0" u="none" strike="noStrike" dirty="0" err="1">
                <a:solidFill>
                  <a:srgbClr val="0060C7"/>
                </a:solidFill>
                <a:effectLst/>
                <a:latin typeface="-apple-system"/>
                <a:hlinkClick r:id="rId5"/>
              </a:rPr>
              <a:t>Alouds</a:t>
            </a:r>
            <a:r>
              <a:rPr lang="en-US" b="0" i="0" u="none" strike="noStrike" dirty="0">
                <a:solidFill>
                  <a:srgbClr val="0060C7"/>
                </a:solidFill>
                <a:effectLst/>
                <a:latin typeface="-apple-system"/>
                <a:hlinkClick r:id="rId5"/>
              </a:rPr>
              <a:t> and Text Talks</a:t>
            </a:r>
            <a:endParaRPr lang="en-US" b="0" i="0" dirty="0">
              <a:solidFill>
                <a:srgbClr val="212529"/>
              </a:solidFill>
              <a:effectLst/>
              <a:latin typeface="-apple-system"/>
            </a:endParaRPr>
          </a:p>
          <a:p>
            <a:pPr algn="l">
              <a:buFont typeface="Arial" panose="020B0604020202020204" pitchFamily="34" charset="0"/>
              <a:buChar char="•"/>
            </a:pPr>
            <a:r>
              <a:rPr lang="en-US" b="0" i="0" u="none" strike="noStrike" dirty="0">
                <a:solidFill>
                  <a:srgbClr val="0060C7"/>
                </a:solidFill>
                <a:effectLst/>
                <a:latin typeface="-apple-system"/>
                <a:hlinkClick r:id="rId6"/>
              </a:rPr>
              <a:t>Center and Studios</a:t>
            </a:r>
            <a:endParaRPr lang="en-US" b="0" i="0" dirty="0">
              <a:solidFill>
                <a:srgbClr val="212529"/>
              </a:solidFill>
              <a:effectLst/>
              <a:latin typeface="-apple-system"/>
            </a:endParaRPr>
          </a:p>
          <a:p>
            <a:pPr algn="l">
              <a:buFont typeface="Arial" panose="020B0604020202020204" pitchFamily="34" charset="0"/>
              <a:buChar char="•"/>
            </a:pPr>
            <a:r>
              <a:rPr lang="en-US" b="0" i="0" u="none" strike="noStrike" dirty="0">
                <a:solidFill>
                  <a:srgbClr val="0060C7"/>
                </a:solidFill>
                <a:effectLst/>
                <a:latin typeface="-apple-system"/>
                <a:hlinkClick r:id="rId7"/>
              </a:rPr>
              <a:t>Thinking and Feedback</a:t>
            </a:r>
            <a:endParaRPr lang="en-US" b="0" i="0" dirty="0">
              <a:solidFill>
                <a:srgbClr val="212529"/>
              </a:solidFill>
              <a:effectLst/>
              <a:latin typeface="-apple-system"/>
            </a:endParaRPr>
          </a:p>
          <a:p>
            <a:pPr algn="l">
              <a:buFont typeface="Arial" panose="020B0604020202020204" pitchFamily="34" charset="0"/>
              <a:buChar char="•"/>
            </a:pPr>
            <a:r>
              <a:rPr lang="en-US" b="0" i="0" u="none" strike="noStrike" dirty="0">
                <a:solidFill>
                  <a:srgbClr val="0060C7"/>
                </a:solidFill>
                <a:effectLst/>
                <a:latin typeface="-apple-system"/>
                <a:hlinkClick r:id="rId8"/>
              </a:rPr>
              <a:t>Writing</a:t>
            </a:r>
            <a:endParaRPr lang="en-US" b="0" i="0" dirty="0">
              <a:solidFill>
                <a:srgbClr val="212529"/>
              </a:solidFill>
              <a:effectLst/>
              <a:latin typeface="-apple-system"/>
            </a:endParaRPr>
          </a:p>
          <a:p>
            <a:pPr algn="l">
              <a:buFont typeface="Arial" panose="020B0604020202020204" pitchFamily="34" charset="0"/>
              <a:buChar char="•"/>
            </a:pPr>
            <a:r>
              <a:rPr lang="en-US" b="0" i="0" u="none" strike="noStrike" dirty="0">
                <a:solidFill>
                  <a:srgbClr val="0060C7"/>
                </a:solidFill>
                <a:effectLst/>
                <a:latin typeface="-apple-system"/>
                <a:hlinkClick r:id="rId9"/>
              </a:rPr>
              <a:t>Storytelling and Story Acting</a:t>
            </a:r>
            <a:endParaRPr lang="en-US" b="0" i="0" dirty="0">
              <a:solidFill>
                <a:srgbClr val="212529"/>
              </a:solidFill>
              <a:effectLst/>
              <a:latin typeface="-apple-system"/>
            </a:endParaRPr>
          </a:p>
          <a:p>
            <a:pPr algn="l">
              <a:buFont typeface="Arial" panose="020B0604020202020204" pitchFamily="34" charset="0"/>
              <a:buChar char="•"/>
            </a:pPr>
            <a:r>
              <a:rPr lang="en-US" b="0" i="0" u="none" strike="noStrike" dirty="0">
                <a:solidFill>
                  <a:srgbClr val="0060C7"/>
                </a:solidFill>
                <a:effectLst/>
                <a:latin typeface="-apple-system"/>
                <a:hlinkClick r:id="rId10"/>
              </a:rPr>
              <a:t>Community Meeting</a:t>
            </a:r>
            <a:endParaRPr lang="en-US" b="0" i="0" dirty="0">
              <a:solidFill>
                <a:srgbClr val="212529"/>
              </a:solidFill>
              <a:effectLst/>
              <a:latin typeface="-apple-system"/>
            </a:endParaRPr>
          </a:p>
          <a:p>
            <a:pPr algn="l"/>
            <a:r>
              <a:rPr lang="en-US" b="0" i="0" dirty="0">
                <a:solidFill>
                  <a:srgbClr val="444444"/>
                </a:solidFill>
                <a:effectLst/>
                <a:latin typeface="-apple-system"/>
              </a:rPr>
              <a:t>Additional Resources</a:t>
            </a:r>
            <a:r>
              <a:rPr lang="en-US" b="0" i="0" u="none" strike="noStrike" baseline="30000" dirty="0">
                <a:solidFill>
                  <a:srgbClr val="0060C7"/>
                </a:solidFill>
                <a:effectLst/>
                <a:latin typeface="-apple-system"/>
                <a:hlinkClick r:id="rId11" tooltip="See Footnote #1"/>
              </a:rPr>
              <a:t>1</a:t>
            </a:r>
            <a:r>
              <a:rPr lang="en-US" b="0" i="0" dirty="0">
                <a:solidFill>
                  <a:srgbClr val="444444"/>
                </a:solidFill>
                <a:effectLst/>
                <a:latin typeface="-apple-system"/>
              </a:rPr>
              <a:t>:</a:t>
            </a:r>
          </a:p>
          <a:p>
            <a:pPr algn="l">
              <a:buFont typeface="Arial" panose="020B0604020202020204" pitchFamily="34" charset="0"/>
              <a:buChar char="•"/>
            </a:pPr>
            <a:r>
              <a:rPr lang="en-US" b="0" i="0" u="none" strike="noStrike" dirty="0">
                <a:solidFill>
                  <a:srgbClr val="0060C7"/>
                </a:solidFill>
                <a:effectLst/>
                <a:latin typeface="-apple-system"/>
                <a:hlinkClick r:id="rId12"/>
              </a:rPr>
              <a:t>Research brief on playful learning</a:t>
            </a:r>
            <a:endParaRPr lang="en-US" b="0" i="0" dirty="0">
              <a:solidFill>
                <a:srgbClr val="212529"/>
              </a:solidFill>
              <a:effectLst/>
              <a:latin typeface="-apple-system"/>
            </a:endParaRPr>
          </a:p>
          <a:p>
            <a:pPr algn="l">
              <a:buFont typeface="Arial" panose="020B0604020202020204" pitchFamily="34" charset="0"/>
              <a:buChar char="•"/>
            </a:pPr>
            <a:r>
              <a:rPr lang="en-US" b="0" i="0" u="none" strike="noStrike" dirty="0">
                <a:solidFill>
                  <a:srgbClr val="0060C7"/>
                </a:solidFill>
                <a:effectLst/>
                <a:latin typeface="-apple-system"/>
                <a:hlinkClick r:id="rId13" tooltip="External Link, Opens in New Window"/>
              </a:rPr>
              <a:t>A Pedagogy of Play: Supporting Playful Learning in Classrooms and Schools</a:t>
            </a:r>
            <a:endParaRPr lang="en-US" b="0" i="0" dirty="0">
              <a:solidFill>
                <a:srgbClr val="212529"/>
              </a:solidFill>
              <a:effectLst/>
              <a:latin typeface="-apple-system"/>
            </a:endParaRPr>
          </a:p>
          <a:p>
            <a:endParaRPr lang="en-US" dirty="0"/>
          </a:p>
        </p:txBody>
      </p:sp>
      <p:sp>
        <p:nvSpPr>
          <p:cNvPr id="3" name="Title 2">
            <a:extLst>
              <a:ext uri="{FF2B5EF4-FFF2-40B4-BE49-F238E27FC236}">
                <a16:creationId xmlns:a16="http://schemas.microsoft.com/office/drawing/2014/main" id="{D1EE1983-18B3-4906-B1E6-EB35EA3641E2}"/>
              </a:ext>
            </a:extLst>
          </p:cNvPr>
          <p:cNvSpPr>
            <a:spLocks noGrp="1"/>
          </p:cNvSpPr>
          <p:nvPr>
            <p:ph type="title"/>
          </p:nvPr>
        </p:nvSpPr>
        <p:spPr/>
        <p:txBody>
          <a:bodyPr/>
          <a:lstStyle/>
          <a:p>
            <a:r>
              <a:rPr lang="en-US" dirty="0"/>
              <a:t>Playful Learning Resources</a:t>
            </a:r>
          </a:p>
        </p:txBody>
      </p:sp>
    </p:spTree>
    <p:extLst>
      <p:ext uri="{BB962C8B-B14F-4D97-AF65-F5344CB8AC3E}">
        <p14:creationId xmlns:p14="http://schemas.microsoft.com/office/powerpoint/2010/main" val="25006244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CFAEE6-85C9-4F0E-92CE-63504F07C44B}"/>
              </a:ext>
            </a:extLst>
          </p:cNvPr>
          <p:cNvSpPr>
            <a:spLocks noGrp="1"/>
          </p:cNvSpPr>
          <p:nvPr>
            <p:ph idx="1"/>
          </p:nvPr>
        </p:nvSpPr>
        <p:spPr/>
        <p:txBody>
          <a:bodyPr>
            <a:normAutofit fontScale="85000" lnSpcReduction="20000"/>
          </a:bodyPr>
          <a:lstStyle/>
          <a:p>
            <a:r>
              <a:rPr lang="en-US" dirty="0"/>
              <a:t>Kelly Meehan-Rooney, Early Learning Specialist</a:t>
            </a:r>
          </a:p>
          <a:p>
            <a:pPr lvl="1"/>
            <a:r>
              <a:rPr lang="en-US" dirty="0">
                <a:hlinkClick r:id="rId2"/>
              </a:rPr>
              <a:t>Kelly.Meehan-Rooney@mass.gov</a:t>
            </a:r>
            <a:r>
              <a:rPr lang="en-US" dirty="0"/>
              <a:t>; 781-338-6334</a:t>
            </a:r>
          </a:p>
          <a:p>
            <a:r>
              <a:rPr lang="en-US" dirty="0"/>
              <a:t>Donna Traynham, Early Learning Team Lead</a:t>
            </a:r>
          </a:p>
          <a:p>
            <a:pPr lvl="1"/>
            <a:r>
              <a:rPr lang="en-US" dirty="0">
                <a:hlinkClick r:id="rId3"/>
              </a:rPr>
              <a:t>Donna.j.Traynham@mass.gov</a:t>
            </a:r>
            <a:r>
              <a:rPr lang="en-US" dirty="0"/>
              <a:t>; 781-338-6372</a:t>
            </a:r>
          </a:p>
          <a:p>
            <a:r>
              <a:rPr lang="en-US" dirty="0"/>
              <a:t>Megina Baker, Boston Public Schools</a:t>
            </a:r>
          </a:p>
          <a:p>
            <a:pPr lvl="1"/>
            <a:r>
              <a:rPr lang="en-US" dirty="0"/>
              <a:t>mbaker3@bostonpublicschools.org</a:t>
            </a:r>
          </a:p>
          <a:p>
            <a:r>
              <a:rPr lang="en-US" dirty="0"/>
              <a:t>Darrin Reynolds</a:t>
            </a:r>
          </a:p>
          <a:p>
            <a:pPr lvl="1"/>
            <a:r>
              <a:rPr lang="en-US" dirty="0"/>
              <a:t>dreynolds@sharonschools.net</a:t>
            </a:r>
          </a:p>
          <a:p>
            <a:r>
              <a:rPr lang="en-US" dirty="0"/>
              <a:t>Gabrielle Montevecchi</a:t>
            </a:r>
          </a:p>
          <a:p>
            <a:pPr lvl="1"/>
            <a:r>
              <a:rPr lang="en-US" dirty="0"/>
              <a:t>gmontevecchi@beverlyschools.org</a:t>
            </a:r>
          </a:p>
          <a:p>
            <a:r>
              <a:rPr lang="en-US" dirty="0"/>
              <a:t>Maren Law</a:t>
            </a:r>
          </a:p>
          <a:p>
            <a:pPr lvl="1"/>
            <a:r>
              <a:rPr lang="en-US" dirty="0"/>
              <a:t>lawm@pvrsdk12.org</a:t>
            </a:r>
          </a:p>
        </p:txBody>
      </p:sp>
      <p:sp>
        <p:nvSpPr>
          <p:cNvPr id="3" name="Title 2">
            <a:extLst>
              <a:ext uri="{FF2B5EF4-FFF2-40B4-BE49-F238E27FC236}">
                <a16:creationId xmlns:a16="http://schemas.microsoft.com/office/drawing/2014/main" id="{23C6DAA8-C93C-4AC1-9D88-9EC64A5AEABE}"/>
              </a:ext>
            </a:extLst>
          </p:cNvPr>
          <p:cNvSpPr>
            <a:spLocks noGrp="1"/>
          </p:cNvSpPr>
          <p:nvPr>
            <p:ph type="title"/>
          </p:nvPr>
        </p:nvSpPr>
        <p:spPr/>
        <p:txBody>
          <a:bodyPr/>
          <a:lstStyle/>
          <a:p>
            <a:r>
              <a:rPr lang="en-US" dirty="0"/>
              <a:t>Contact Information		</a:t>
            </a:r>
          </a:p>
        </p:txBody>
      </p:sp>
    </p:spTree>
    <p:extLst>
      <p:ext uri="{BB962C8B-B14F-4D97-AF65-F5344CB8AC3E}">
        <p14:creationId xmlns:p14="http://schemas.microsoft.com/office/powerpoint/2010/main" val="3729143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4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ctr" anchorCtr="0">
            <a:noAutofit/>
          </a:bodyPr>
          <a:lstStyle/>
          <a:p>
            <a:pPr algn="ctr">
              <a:buNone/>
            </a:pPr>
            <a:r>
              <a:rPr lang="en" sz="3867">
                <a:solidFill>
                  <a:srgbClr val="4A86E8"/>
                </a:solidFill>
                <a:latin typeface="Chelsea Market"/>
                <a:ea typeface="Chelsea Market"/>
                <a:cs typeface="Chelsea Market"/>
                <a:sym typeface="Chelsea Market"/>
              </a:rPr>
              <a:t>Joint Position Statement on Intentional and Playful Learning</a:t>
            </a:r>
            <a:endParaRPr sz="3867">
              <a:solidFill>
                <a:srgbClr val="4A86E8"/>
              </a:solidFill>
              <a:latin typeface="Chelsea Market"/>
              <a:ea typeface="Chelsea Market"/>
              <a:cs typeface="Chelsea Market"/>
              <a:sym typeface="Chelsea Market"/>
            </a:endParaRPr>
          </a:p>
        </p:txBody>
      </p:sp>
      <p:sp>
        <p:nvSpPr>
          <p:cNvPr id="217" name="Google Shape;217;p47"/>
          <p:cNvSpPr txBox="1">
            <a:spLocks noGrp="1"/>
          </p:cNvSpPr>
          <p:nvPr>
            <p:ph type="body" idx="1"/>
          </p:nvPr>
        </p:nvSpPr>
        <p:spPr>
          <a:xfrm>
            <a:off x="415600" y="1473767"/>
            <a:ext cx="11360800" cy="4994800"/>
          </a:xfrm>
          <a:prstGeom prst="rect">
            <a:avLst/>
          </a:prstGeom>
        </p:spPr>
        <p:txBody>
          <a:bodyPr spcFirstLastPara="1" vert="horz" wrap="square" lIns="121900" tIns="121900" rIns="121900" bIns="121900" rtlCol="0" anchor="ctr" anchorCtr="0">
            <a:noAutofit/>
          </a:bodyPr>
          <a:lstStyle/>
          <a:p>
            <a:pPr marL="0" indent="0">
              <a:buNone/>
            </a:pPr>
            <a:endParaRPr lang="en" u="sng" dirty="0">
              <a:solidFill>
                <a:schemeClr val="hlink"/>
              </a:solidFill>
              <a:hlinkClick r:id="rId3"/>
            </a:endParaRPr>
          </a:p>
          <a:p>
            <a:pPr marL="0" indent="0">
              <a:buNone/>
            </a:pPr>
            <a:r>
              <a:rPr lang="en" u="sng" dirty="0">
                <a:solidFill>
                  <a:schemeClr val="hlink"/>
                </a:solidFill>
                <a:hlinkClick r:id="rId3"/>
              </a:rPr>
              <a:t>https://www.doe.mass.edu/sfs/earlylearning/resources/play-statement.docx</a:t>
            </a:r>
            <a:endParaRPr dirty="0"/>
          </a:p>
          <a:p>
            <a:pPr marL="0" indent="0">
              <a:buNone/>
            </a:pPr>
            <a:endParaRPr dirty="0"/>
          </a:p>
          <a:p>
            <a:pPr indent="-482588">
              <a:buClr>
                <a:srgbClr val="4A86E8"/>
              </a:buClr>
              <a:buSzPts val="2100"/>
            </a:pPr>
            <a:r>
              <a:rPr lang="en" dirty="0">
                <a:solidFill>
                  <a:srgbClr val="4A86E8"/>
                </a:solidFill>
              </a:rPr>
              <a:t>Co-Endorsed by the Department of Elementary and Secondary Education and the Massachusetts School Administrators Association</a:t>
            </a:r>
            <a:endParaRPr dirty="0">
              <a:solidFill>
                <a:srgbClr val="4A86E8"/>
              </a:solidFill>
            </a:endParaRPr>
          </a:p>
          <a:p>
            <a:pPr indent="-482588">
              <a:buClr>
                <a:srgbClr val="4A86E8"/>
              </a:buClr>
              <a:buSzPts val="2100"/>
            </a:pPr>
            <a:r>
              <a:rPr lang="en" dirty="0">
                <a:solidFill>
                  <a:srgbClr val="4A86E8"/>
                </a:solidFill>
              </a:rPr>
              <a:t>Developed in collaboration with MSAA Elementary Principals Subcommittee and practitioners in the field (teachers, district administrators, school principals)</a:t>
            </a:r>
            <a:endParaRPr dirty="0">
              <a:solidFill>
                <a:srgbClr val="4A86E8"/>
              </a:solidFill>
            </a:endParaRPr>
          </a:p>
          <a:p>
            <a:pPr indent="-482588">
              <a:buClr>
                <a:srgbClr val="4A86E8"/>
              </a:buClr>
              <a:buSzPts val="2100"/>
            </a:pPr>
            <a:r>
              <a:rPr lang="en" dirty="0">
                <a:solidFill>
                  <a:srgbClr val="4A86E8"/>
                </a:solidFill>
              </a:rPr>
              <a:t>Preschool to 3rd Grade Focus</a:t>
            </a:r>
            <a:endParaRPr dirty="0">
              <a:solidFill>
                <a:srgbClr val="4A86E8"/>
              </a:solidFill>
            </a:endParaRPr>
          </a:p>
          <a:p>
            <a:pPr indent="-482588">
              <a:buClr>
                <a:srgbClr val="4A86E8"/>
              </a:buClr>
              <a:buSzPts val="2100"/>
            </a:pPr>
            <a:r>
              <a:rPr lang="en" dirty="0">
                <a:solidFill>
                  <a:srgbClr val="4A86E8"/>
                </a:solidFill>
              </a:rPr>
              <a:t>Resources</a:t>
            </a:r>
            <a:endParaRPr dirty="0">
              <a:solidFill>
                <a:srgbClr val="4A86E8"/>
              </a:solidFill>
            </a:endParaRPr>
          </a:p>
        </p:txBody>
      </p:sp>
      <p:pic>
        <p:nvPicPr>
          <p:cNvPr id="218" name="Google Shape;218;p47" descr="Image of a colorful hopscotch board with numbers 1 through 10, one number in each square."/>
          <p:cNvPicPr preferRelativeResize="0"/>
          <p:nvPr/>
        </p:nvPicPr>
        <p:blipFill>
          <a:blip r:embed="rId4">
            <a:alphaModFix/>
          </a:blip>
          <a:stretch>
            <a:fillRect/>
          </a:stretch>
        </p:blipFill>
        <p:spPr>
          <a:xfrm>
            <a:off x="10825833" y="4665370"/>
            <a:ext cx="1062691" cy="2014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ctr" anchorCtr="0">
            <a:noAutofit/>
          </a:bodyPr>
          <a:lstStyle/>
          <a:p>
            <a:pPr algn="ctr">
              <a:buNone/>
            </a:pPr>
            <a:r>
              <a:rPr lang="en" sz="4133">
                <a:solidFill>
                  <a:srgbClr val="4A86E8"/>
                </a:solidFill>
                <a:latin typeface="Chelsea Market"/>
                <a:ea typeface="Chelsea Market"/>
                <a:cs typeface="Chelsea Market"/>
                <a:sym typeface="Chelsea Market"/>
              </a:rPr>
              <a:t>Characteristics of Playful Learning</a:t>
            </a:r>
            <a:endParaRPr sz="4133">
              <a:solidFill>
                <a:srgbClr val="4A86E8"/>
              </a:solidFill>
              <a:latin typeface="Chelsea Market"/>
              <a:ea typeface="Chelsea Market"/>
              <a:cs typeface="Chelsea Market"/>
              <a:sym typeface="Chelsea Market"/>
            </a:endParaRPr>
          </a:p>
        </p:txBody>
      </p:sp>
      <p:sp>
        <p:nvSpPr>
          <p:cNvPr id="224" name="Google Shape;224;p48"/>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ctr" anchorCtr="0">
            <a:noAutofit/>
          </a:bodyPr>
          <a:lstStyle/>
          <a:p>
            <a:pPr marL="0" indent="0">
              <a:buNone/>
            </a:pPr>
            <a:endParaRPr/>
          </a:p>
        </p:txBody>
      </p:sp>
      <p:pic>
        <p:nvPicPr>
          <p:cNvPr id="225" name="Google Shape;225;p48" descr="Image of a word cloud describing playful learning and includes words like standards-based, intentional, creativity, purpose, builds knowledge, joyful, etc."/>
          <p:cNvPicPr preferRelativeResize="0"/>
          <p:nvPr/>
        </p:nvPicPr>
        <p:blipFill>
          <a:blip r:embed="rId3">
            <a:alphaModFix/>
          </a:blip>
          <a:stretch>
            <a:fillRect/>
          </a:stretch>
        </p:blipFill>
        <p:spPr>
          <a:xfrm>
            <a:off x="415600" y="1536634"/>
            <a:ext cx="11360800" cy="4670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95C279-2EDF-4D46-BF9B-1D9EB6C75F73}"/>
              </a:ext>
            </a:extLst>
          </p:cNvPr>
          <p:cNvSpPr>
            <a:spLocks noGrp="1"/>
          </p:cNvSpPr>
          <p:nvPr>
            <p:ph type="title"/>
          </p:nvPr>
        </p:nvSpPr>
        <p:spPr>
          <a:xfrm>
            <a:off x="643468" y="1139687"/>
            <a:ext cx="4620584" cy="4611756"/>
          </a:xfrm>
        </p:spPr>
        <p:txBody>
          <a:bodyPr vert="horz" lIns="91440" tIns="45720" rIns="91440" bIns="45720" rtlCol="0" anchor="b">
            <a:normAutofit/>
          </a:bodyPr>
          <a:lstStyle/>
          <a:p>
            <a:br>
              <a:rPr lang="en-US" sz="4400" b="1" kern="1200" dirty="0">
                <a:solidFill>
                  <a:schemeClr val="tx1"/>
                </a:solidFill>
                <a:latin typeface="+mj-lt"/>
                <a:ea typeface="+mj-ea"/>
                <a:cs typeface="+mj-cs"/>
              </a:rPr>
            </a:br>
            <a:br>
              <a:rPr lang="en-US" sz="4400" b="1" kern="1200" dirty="0">
                <a:solidFill>
                  <a:schemeClr val="tx1"/>
                </a:solidFill>
                <a:latin typeface="+mj-lt"/>
                <a:ea typeface="+mj-ea"/>
                <a:cs typeface="+mj-cs"/>
              </a:rPr>
            </a:br>
            <a:r>
              <a:rPr lang="en-US" sz="4400" b="1" kern="1200" dirty="0">
                <a:solidFill>
                  <a:schemeClr val="tx1"/>
                </a:solidFill>
                <a:latin typeface="+mj-lt"/>
                <a:ea typeface="+mj-ea"/>
                <a:cs typeface="+mj-cs"/>
              </a:rPr>
              <a:t>What is the Playful Learning Institute, PK-3?</a:t>
            </a:r>
            <a:br>
              <a:rPr lang="en-US" sz="4400" b="1" kern="1200" dirty="0">
                <a:solidFill>
                  <a:schemeClr val="tx1"/>
                </a:solidFill>
                <a:latin typeface="+mj-lt"/>
                <a:ea typeface="+mj-ea"/>
                <a:cs typeface="+mj-cs"/>
              </a:rPr>
            </a:br>
            <a:br>
              <a:rPr lang="en-US" sz="4400" kern="1200" dirty="0">
                <a:solidFill>
                  <a:schemeClr val="tx1"/>
                </a:solidFill>
                <a:latin typeface="+mj-lt"/>
                <a:ea typeface="+mj-ea"/>
                <a:cs typeface="+mj-cs"/>
              </a:rPr>
            </a:br>
            <a:endParaRPr lang="en-US" sz="4400" kern="1200" dirty="0">
              <a:solidFill>
                <a:schemeClr val="tx1"/>
              </a:solidFill>
              <a:latin typeface="+mj-lt"/>
              <a:ea typeface="+mj-ea"/>
              <a:cs typeface="+mj-cs"/>
            </a:endParaRPr>
          </a:p>
        </p:txBody>
      </p:sp>
      <p:pic>
        <p:nvPicPr>
          <p:cNvPr id="7" name="Picture 6" descr="Image of Playful Learning Institute that includes a lightbulb and the word playful written in curvy, playful letters.">
            <a:extLst>
              <a:ext uri="{FF2B5EF4-FFF2-40B4-BE49-F238E27FC236}">
                <a16:creationId xmlns:a16="http://schemas.microsoft.com/office/drawing/2014/main" id="{3B93CAB1-64B6-47AB-BA5D-E4C111A0A9E4}"/>
              </a:ext>
            </a:extLst>
          </p:cNvPr>
          <p:cNvPicPr>
            <a:picLocks noChangeAspect="1"/>
          </p:cNvPicPr>
          <p:nvPr/>
        </p:nvPicPr>
        <p:blipFill>
          <a:blip r:embed="rId2"/>
          <a:stretch>
            <a:fillRect/>
          </a:stretch>
        </p:blipFill>
        <p:spPr>
          <a:xfrm>
            <a:off x="6606253" y="1328531"/>
            <a:ext cx="4942280" cy="4200937"/>
          </a:xfrm>
          <a:prstGeom prst="rect">
            <a:avLst/>
          </a:prstGeom>
        </p:spPr>
      </p:pic>
      <p:sp>
        <p:nvSpPr>
          <p:cNvPr id="4" name="Slide Number Placeholder 3">
            <a:extLst>
              <a:ext uri="{FF2B5EF4-FFF2-40B4-BE49-F238E27FC236}">
                <a16:creationId xmlns:a16="http://schemas.microsoft.com/office/drawing/2014/main" id="{5E667725-A489-4D68-AEE4-9147ACB73D9B}"/>
              </a:ext>
            </a:extLst>
          </p:cNvPr>
          <p:cNvSpPr>
            <a:spLocks noGrp="1"/>
          </p:cNvSpPr>
          <p:nvPr>
            <p:ph type="sldNum" idx="4294967295"/>
          </p:nvPr>
        </p:nvSpPr>
        <p:spPr>
          <a:xfrm>
            <a:off x="8610600" y="6356350"/>
            <a:ext cx="2743200" cy="365125"/>
          </a:xfrm>
          <a:prstGeom prst="rect">
            <a:avLst/>
          </a:prstGeom>
        </p:spPr>
        <p:txBody>
          <a:bodyPr vert="horz" lIns="91440" tIns="45720" rIns="91440" bIns="45720" rtlCol="0" anchor="ctr">
            <a:normAutofit/>
          </a:bodyPr>
          <a:lstStyle/>
          <a:p>
            <a:pPr algn="r">
              <a:spcAft>
                <a:spcPts val="600"/>
              </a:spcAft>
            </a:pPr>
            <a:fld id="{00000000-1234-1234-1234-123412341234}" type="slidenum">
              <a:rPr lang="en-US" sz="1200" smtClean="0">
                <a:solidFill>
                  <a:schemeClr val="tx1">
                    <a:tint val="75000"/>
                  </a:schemeClr>
                </a:solidFill>
              </a:rPr>
              <a:pPr algn="r">
                <a:spcAft>
                  <a:spcPts val="600"/>
                </a:spcAft>
              </a:pPr>
              <a:t>7</a:t>
            </a:fld>
            <a:endParaRPr lang="en-US" sz="1200">
              <a:solidFill>
                <a:schemeClr val="tx1">
                  <a:tint val="75000"/>
                </a:schemeClr>
              </a:solidFill>
            </a:endParaRPr>
          </a:p>
        </p:txBody>
      </p:sp>
    </p:spTree>
    <p:extLst>
      <p:ext uri="{BB962C8B-B14F-4D97-AF65-F5344CB8AC3E}">
        <p14:creationId xmlns:p14="http://schemas.microsoft.com/office/powerpoint/2010/main" val="1170239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2215C-BFD8-5049-8C86-A7DCAA965350}"/>
              </a:ext>
            </a:extLst>
          </p:cNvPr>
          <p:cNvSpPr>
            <a:spLocks noGrp="1"/>
          </p:cNvSpPr>
          <p:nvPr>
            <p:ph type="title"/>
          </p:nvPr>
        </p:nvSpPr>
        <p:spPr/>
        <p:txBody>
          <a:bodyPr/>
          <a:lstStyle/>
          <a:p>
            <a:r>
              <a:rPr lang="en-US"/>
              <a:t>Purpose of the Playful Learning Institute</a:t>
            </a:r>
          </a:p>
        </p:txBody>
      </p:sp>
      <p:sp>
        <p:nvSpPr>
          <p:cNvPr id="2" name="Content Placeholder 1">
            <a:extLst>
              <a:ext uri="{FF2B5EF4-FFF2-40B4-BE49-F238E27FC236}">
                <a16:creationId xmlns:a16="http://schemas.microsoft.com/office/drawing/2014/main" id="{75F77C0A-F34B-2B3F-484B-7459BE442120}"/>
              </a:ext>
            </a:extLst>
          </p:cNvPr>
          <p:cNvSpPr>
            <a:spLocks noGrp="1"/>
          </p:cNvSpPr>
          <p:nvPr>
            <p:ph idx="1"/>
          </p:nvPr>
        </p:nvSpPr>
        <p:spPr/>
        <p:txBody>
          <a:bodyPr>
            <a:normAutofit/>
          </a:bodyPr>
          <a:lstStyle/>
          <a:p>
            <a:r>
              <a:rPr lang="en-US" sz="2400" b="1">
                <a:solidFill>
                  <a:srgbClr val="424242"/>
                </a:solidFill>
                <a:ea typeface="Calibri" panose="020F0502020204030204" pitchFamily="34" charset="0"/>
              </a:rPr>
              <a:t>D</a:t>
            </a:r>
            <a:r>
              <a:rPr lang="en-US" sz="2400" b="1">
                <a:solidFill>
                  <a:srgbClr val="424242"/>
                </a:solidFill>
                <a:effectLst/>
                <a:ea typeface="Calibri" panose="020F0502020204030204" pitchFamily="34" charset="0"/>
              </a:rPr>
              <a:t>esigned for</a:t>
            </a:r>
            <a:r>
              <a:rPr lang="en-US" sz="2400">
                <a:solidFill>
                  <a:srgbClr val="424242"/>
                </a:solidFill>
                <a:effectLst/>
                <a:ea typeface="Calibri" panose="020F0502020204030204" pitchFamily="34" charset="0"/>
              </a:rPr>
              <a:t>: district and school administrators, pre-kindergarten through grade 3 classroom educators, and community-based early childhood and out-of-school time program staff and administrators </a:t>
            </a:r>
          </a:p>
          <a:p>
            <a:r>
              <a:rPr lang="en-US" sz="2400" b="1">
                <a:solidFill>
                  <a:srgbClr val="424242"/>
                </a:solidFill>
                <a:effectLst/>
                <a:ea typeface="Calibri" panose="020F0502020204030204" pitchFamily="34" charset="0"/>
              </a:rPr>
              <a:t>Goal</a:t>
            </a:r>
            <a:r>
              <a:rPr lang="en-US" sz="2400">
                <a:solidFill>
                  <a:srgbClr val="424242"/>
                </a:solidFill>
                <a:effectLst/>
                <a:ea typeface="Calibri" panose="020F0502020204030204" pitchFamily="34" charset="0"/>
              </a:rPr>
              <a:t>: to provide participants with the tools and strategies needed to embed playful learning that supports:</a:t>
            </a:r>
          </a:p>
          <a:p>
            <a:pPr lvl="1"/>
            <a:r>
              <a:rPr lang="en-US">
                <a:solidFill>
                  <a:srgbClr val="424242"/>
                </a:solidFill>
                <a:effectLst/>
                <a:ea typeface="Calibri" panose="020F0502020204030204" pitchFamily="34" charset="0"/>
              </a:rPr>
              <a:t>deep dives into content;</a:t>
            </a:r>
          </a:p>
          <a:p>
            <a:pPr lvl="1"/>
            <a:r>
              <a:rPr lang="en-US">
                <a:solidFill>
                  <a:srgbClr val="424242"/>
                </a:solidFill>
                <a:effectLst/>
                <a:ea typeface="Calibri" panose="020F0502020204030204" pitchFamily="34" charset="0"/>
              </a:rPr>
              <a:t>creates equitable access to learning; and </a:t>
            </a:r>
          </a:p>
          <a:p>
            <a:pPr lvl="1"/>
            <a:r>
              <a:rPr lang="en-US">
                <a:solidFill>
                  <a:srgbClr val="424242"/>
                </a:solidFill>
                <a:effectLst/>
                <a:ea typeface="Calibri" panose="020F0502020204030204" pitchFamily="34" charset="0"/>
              </a:rPr>
              <a:t>creates varied opportunities for assessment across content areas. </a:t>
            </a:r>
          </a:p>
          <a:p>
            <a:pPr lvl="1"/>
            <a:endParaRPr lang="en-US">
              <a:solidFill>
                <a:srgbClr val="424242"/>
              </a:solidFill>
              <a:ea typeface="Calibri" panose="020F0502020204030204" pitchFamily="34" charset="0"/>
            </a:endParaRPr>
          </a:p>
          <a:p>
            <a:pPr marL="457200" lvl="1" indent="0">
              <a:buNone/>
            </a:pPr>
            <a:r>
              <a:rPr lang="en-US">
                <a:solidFill>
                  <a:srgbClr val="424242"/>
                </a:solidFill>
                <a:effectLst/>
                <a:ea typeface="Calibri" panose="020F0502020204030204" pitchFamily="34" charset="0"/>
              </a:rPr>
              <a:t>More information can be found on our </a:t>
            </a:r>
            <a:r>
              <a:rPr lang="en-US" u="sng">
                <a:solidFill>
                  <a:srgbClr val="424242"/>
                </a:solidFill>
                <a:effectLst/>
                <a:ea typeface="Calibri" panose="020F0502020204030204" pitchFamily="34" charset="0"/>
                <a:hlinkClick r:id="rId3"/>
              </a:rPr>
              <a:t>early learning website</a:t>
            </a:r>
            <a:r>
              <a:rPr lang="en-US" u="sng">
                <a:solidFill>
                  <a:srgbClr val="424242"/>
                </a:solidFill>
                <a:effectLst/>
                <a:ea typeface="Calibri" panose="020F0502020204030204" pitchFamily="34" charset="0"/>
              </a:rPr>
              <a:t>.</a:t>
            </a:r>
            <a:endParaRPr lang="en-US"/>
          </a:p>
        </p:txBody>
      </p:sp>
    </p:spTree>
    <p:extLst>
      <p:ext uri="{BB962C8B-B14F-4D97-AF65-F5344CB8AC3E}">
        <p14:creationId xmlns:p14="http://schemas.microsoft.com/office/powerpoint/2010/main" val="1165476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FB42F4-6893-4AC5-80CB-D113AC9CBF4E}"/>
              </a:ext>
            </a:extLst>
          </p:cNvPr>
          <p:cNvSpPr>
            <a:spLocks noGrp="1"/>
          </p:cNvSpPr>
          <p:nvPr>
            <p:ph idx="1"/>
          </p:nvPr>
        </p:nvSpPr>
        <p:spPr>
          <a:xfrm>
            <a:off x="838200" y="2086984"/>
            <a:ext cx="10515600" cy="4191153"/>
          </a:xfrm>
        </p:spPr>
        <p:txBody>
          <a:bodyPr>
            <a:noAutofit/>
          </a:bodyPr>
          <a:lstStyle/>
          <a:p>
            <a:pPr marL="0" marR="0" lvl="0" indent="0" algn="just" fontAlgn="base">
              <a:spcBef>
                <a:spcPts val="0"/>
              </a:spcBef>
              <a:spcAft>
                <a:spcPts val="0"/>
              </a:spcAft>
              <a:buSzPts val="1000"/>
              <a:buNone/>
              <a:tabLst>
                <a:tab pos="457200" algn="l"/>
                <a:tab pos="457200" algn="l"/>
              </a:tabLst>
            </a:pPr>
            <a:r>
              <a:rPr lang="en-US" sz="3200" b="1">
                <a:solidFill>
                  <a:srgbClr val="000000"/>
                </a:solidFill>
                <a:ea typeface="Times New Roman" panose="02020603050405020304" pitchFamily="18" charset="0"/>
              </a:rPr>
              <a:t>Team</a:t>
            </a:r>
          </a:p>
          <a:p>
            <a:pPr algn="l" rtl="0" fontAlgn="base"/>
            <a:r>
              <a:rPr lang="en-US" sz="2400" b="0" i="0">
                <a:solidFill>
                  <a:srgbClr val="000000"/>
                </a:solidFill>
                <a:effectLst/>
              </a:rPr>
              <a:t>The participating team must include:</a:t>
            </a:r>
          </a:p>
          <a:p>
            <a:pPr lvl="1" fontAlgn="base"/>
            <a:r>
              <a:rPr lang="en-US" b="0" i="0">
                <a:solidFill>
                  <a:srgbClr val="000000"/>
                </a:solidFill>
                <a:effectLst/>
              </a:rPr>
              <a:t>two (2) inclusive classroom educators from each grade level, Preschool </a:t>
            </a:r>
            <a:r>
              <a:rPr lang="en-US" b="1" i="0">
                <a:solidFill>
                  <a:srgbClr val="000000"/>
                </a:solidFill>
                <a:effectLst/>
              </a:rPr>
              <a:t>through</a:t>
            </a:r>
            <a:r>
              <a:rPr lang="en-US" b="0" i="0">
                <a:solidFill>
                  <a:srgbClr val="000000"/>
                </a:solidFill>
                <a:effectLst/>
              </a:rPr>
              <a:t> 3</a:t>
            </a:r>
            <a:r>
              <a:rPr lang="en-US" b="0" i="0" baseline="30000">
                <a:solidFill>
                  <a:srgbClr val="000000"/>
                </a:solidFill>
                <a:effectLst/>
              </a:rPr>
              <a:t>rd</a:t>
            </a:r>
            <a:r>
              <a:rPr lang="en-US" b="0" i="0">
                <a:solidFill>
                  <a:srgbClr val="000000"/>
                </a:solidFill>
                <a:effectLst/>
              </a:rPr>
              <a:t> grade along (PK-3);</a:t>
            </a:r>
          </a:p>
          <a:p>
            <a:pPr lvl="1" fontAlgn="base"/>
            <a:r>
              <a:rPr lang="en-US" b="0" i="0">
                <a:solidFill>
                  <a:srgbClr val="000000"/>
                </a:solidFill>
                <a:effectLst/>
              </a:rPr>
              <a:t>a district administrator (preferably one who has responsibility and oversight for curriculum decisions); and </a:t>
            </a:r>
          </a:p>
          <a:p>
            <a:pPr lvl="1" fontAlgn="base"/>
            <a:r>
              <a:rPr lang="en-US" b="0" i="0">
                <a:solidFill>
                  <a:srgbClr val="000000"/>
                </a:solidFill>
                <a:effectLst/>
              </a:rPr>
              <a:t>the school administrator of the building where the educators teach. </a:t>
            </a:r>
          </a:p>
          <a:p>
            <a:pPr marL="457200" lvl="1" indent="0" fontAlgn="base">
              <a:buNone/>
            </a:pPr>
            <a:endParaRPr lang="en-US" sz="2000">
              <a:solidFill>
                <a:srgbClr val="000000"/>
              </a:solidFill>
            </a:endParaRPr>
          </a:p>
          <a:p>
            <a:pPr marL="457200" lvl="1" indent="0" fontAlgn="base">
              <a:buNone/>
            </a:pPr>
            <a:r>
              <a:rPr lang="en-US" sz="1800" b="0" i="0">
                <a:solidFill>
                  <a:srgbClr val="000000"/>
                </a:solidFill>
                <a:effectLst/>
              </a:rPr>
              <a:t>If possible, the preference is for the educators to be from the same school but in cases where grade level configurations for schools don’t include all grades, two schools may be paired together to make up the team; in these cases, the building principal from both schools must be active participants. </a:t>
            </a:r>
          </a:p>
          <a:p>
            <a:pPr algn="l" rtl="0" fontAlgn="base"/>
            <a:endParaRPr lang="en-US" sz="1400" b="0" i="0">
              <a:solidFill>
                <a:srgbClr val="000000"/>
              </a:solidFill>
              <a:effectLst/>
              <a:latin typeface="Segoe UI" panose="020B0502040204020203" pitchFamily="34" charset="0"/>
            </a:endParaRPr>
          </a:p>
          <a:p>
            <a:pPr marL="0" marR="0" lvl="0" indent="0" algn="just" fontAlgn="base">
              <a:spcBef>
                <a:spcPts val="0"/>
              </a:spcBef>
              <a:spcAft>
                <a:spcPts val="0"/>
              </a:spcAft>
              <a:buSzPts val="1000"/>
              <a:buNone/>
              <a:tabLst>
                <a:tab pos="457200" algn="l"/>
                <a:tab pos="457200" algn="l"/>
              </a:tabLst>
            </a:pPr>
            <a:endParaRPr lang="en-US" sz="2000" b="1">
              <a:solidFill>
                <a:srgbClr val="000000"/>
              </a:solidFill>
              <a:latin typeface="+mn-lt"/>
              <a:ea typeface="Times New Roman" panose="02020603050405020304" pitchFamily="18" charset="0"/>
            </a:endParaRPr>
          </a:p>
          <a:p>
            <a:pPr marL="0" marR="0" lvl="0" indent="0" algn="just" fontAlgn="base">
              <a:spcBef>
                <a:spcPts val="0"/>
              </a:spcBef>
              <a:spcAft>
                <a:spcPts val="0"/>
              </a:spcAft>
              <a:buSzPts val="1000"/>
              <a:buNone/>
              <a:tabLst>
                <a:tab pos="457200" algn="l"/>
              </a:tabLst>
            </a:pPr>
            <a:endParaRPr lang="en-US" sz="1800" u="sng">
              <a:effectLst/>
              <a:latin typeface="+mn-lt"/>
              <a:ea typeface="Times New Roman" panose="02020603050405020304" pitchFamily="18" charset="0"/>
            </a:endParaRPr>
          </a:p>
        </p:txBody>
      </p:sp>
      <p:sp>
        <p:nvSpPr>
          <p:cNvPr id="3" name="Title 2">
            <a:extLst>
              <a:ext uri="{FF2B5EF4-FFF2-40B4-BE49-F238E27FC236}">
                <a16:creationId xmlns:a16="http://schemas.microsoft.com/office/drawing/2014/main" id="{BB27A06C-46C7-4DBB-BC84-63B5F41C1BF3}"/>
              </a:ext>
            </a:extLst>
          </p:cNvPr>
          <p:cNvSpPr>
            <a:spLocks noGrp="1"/>
          </p:cNvSpPr>
          <p:nvPr>
            <p:ph type="title"/>
          </p:nvPr>
        </p:nvSpPr>
        <p:spPr/>
        <p:txBody>
          <a:bodyPr>
            <a:normAutofit fontScale="90000"/>
          </a:bodyPr>
          <a:lstStyle/>
          <a:p>
            <a:r>
              <a:rPr lang="en-US"/>
              <a:t>Components of the Playful Learning Institute </a:t>
            </a:r>
          </a:p>
        </p:txBody>
      </p:sp>
    </p:spTree>
    <p:extLst>
      <p:ext uri="{BB962C8B-B14F-4D97-AF65-F5344CB8AC3E}">
        <p14:creationId xmlns:p14="http://schemas.microsoft.com/office/powerpoint/2010/main" val="22621812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E_Template" id="{8B1FC134-3306-8949-8EE6-54D8D1A68082}" vid="{D023F173-81C9-6C41-B8A8-A9E8365AC2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a12eb2f-f040-4639-9fb2-5a6588dc8035">
      <UserInfo>
        <DisplayName>Bettencourt, Helene H. (DESE)</DisplayName>
        <AccountId>18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34FDFB0D707254C80754ACD9E71AC3D" ma:contentTypeVersion="4" ma:contentTypeDescription="Create a new document." ma:contentTypeScope="" ma:versionID="90987691395ef9d13566c31089604744">
  <xsd:schema xmlns:xsd="http://www.w3.org/2001/XMLSchema" xmlns:xs="http://www.w3.org/2001/XMLSchema" xmlns:p="http://schemas.microsoft.com/office/2006/metadata/properties" xmlns:ns2="1c210e20-2656-47be-8bfe-a34b7996932e" xmlns:ns3="7a12eb2f-f040-4639-9fb2-5a6588dc8035" targetNamespace="http://schemas.microsoft.com/office/2006/metadata/properties" ma:root="true" ma:fieldsID="4b17f0f7ee51ce18e3c3ee9caff53e10" ns2:_="" ns3:_="">
    <xsd:import namespace="1c210e20-2656-47be-8bfe-a34b7996932e"/>
    <xsd:import namespace="7a12eb2f-f040-4639-9fb2-5a6588dc803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210e20-2656-47be-8bfe-a34b799693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12eb2f-f040-4639-9fb2-5a6588dc803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F4F6BA-9256-4D68-961F-89F22BA60EA2}">
  <ds:schemaRefs>
    <ds:schemaRef ds:uri="http://schemas.microsoft.com/sharepoint/v3/contenttype/forms"/>
  </ds:schemaRefs>
</ds:datastoreItem>
</file>

<file path=customXml/itemProps2.xml><?xml version="1.0" encoding="utf-8"?>
<ds:datastoreItem xmlns:ds="http://schemas.openxmlformats.org/officeDocument/2006/customXml" ds:itemID="{FA434A98-F106-45CE-8E8A-DD686612E616}">
  <ds:schemaRefs>
    <ds:schemaRef ds:uri="http://purl.org/dc/elements/1.1/"/>
    <ds:schemaRef ds:uri="http://schemas.microsoft.com/office/2006/metadata/properties"/>
    <ds:schemaRef ds:uri="1c210e20-2656-47be-8bfe-a34b7996932e"/>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7a12eb2f-f040-4639-9fb2-5a6588dc8035"/>
    <ds:schemaRef ds:uri="http://www.w3.org/XML/1998/namespace"/>
    <ds:schemaRef ds:uri="http://purl.org/dc/terms/"/>
  </ds:schemaRefs>
</ds:datastoreItem>
</file>

<file path=customXml/itemProps3.xml><?xml version="1.0" encoding="utf-8"?>
<ds:datastoreItem xmlns:ds="http://schemas.openxmlformats.org/officeDocument/2006/customXml" ds:itemID="{06B0AE15-BBE2-466D-95A3-06C747B4C5B5}">
  <ds:schemaRefs>
    <ds:schemaRef ds:uri="1c210e20-2656-47be-8bfe-a34b7996932e"/>
    <ds:schemaRef ds:uri="7a12eb2f-f040-4639-9fb2-5a6588dc803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10265</TotalTime>
  <Words>2550</Words>
  <Application>Microsoft Office PowerPoint</Application>
  <PresentationFormat>Widescreen</PresentationFormat>
  <Paragraphs>465</Paragraphs>
  <Slides>45</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-apple-system</vt:lpstr>
      <vt:lpstr>Chelsea Market</vt:lpstr>
      <vt:lpstr>Arial</vt:lpstr>
      <vt:lpstr>Calibri</vt:lpstr>
      <vt:lpstr>Calibri Light</vt:lpstr>
      <vt:lpstr>Century Gothic</vt:lpstr>
      <vt:lpstr>Roboto</vt:lpstr>
      <vt:lpstr>Segoe UI</vt:lpstr>
      <vt:lpstr>Office Theme</vt:lpstr>
      <vt:lpstr>Playful Learning: An Instructional Strategy for PK-3rd Grade</vt:lpstr>
      <vt:lpstr>AGENDA</vt:lpstr>
      <vt:lpstr>Background Context on the Playful Learning Institute, PK-3 (PLI)</vt:lpstr>
      <vt:lpstr>Quotes on Playful Learning</vt:lpstr>
      <vt:lpstr>Joint Position Statement on Intentional and Playful Learning</vt:lpstr>
      <vt:lpstr>Characteristics of Playful Learning</vt:lpstr>
      <vt:lpstr>  What is the Playful Learning Institute, PK-3?  </vt:lpstr>
      <vt:lpstr>Purpose of the Playful Learning Institute</vt:lpstr>
      <vt:lpstr>Components of the Playful Learning Institute </vt:lpstr>
      <vt:lpstr>Components of the Playful Learning Institute (continued)</vt:lpstr>
      <vt:lpstr>Components of the Playful Learning Institute - continued</vt:lpstr>
      <vt:lpstr>Playful Learning Indicators</vt:lpstr>
      <vt:lpstr>Pedagogy of Play  </vt:lpstr>
      <vt:lpstr>Project Zero</vt:lpstr>
      <vt:lpstr>Images of Playful Learning from Project Zero</vt:lpstr>
      <vt:lpstr>What does playful learning look and feel like in different cultural contexts? </vt:lpstr>
      <vt:lpstr>Free Association</vt:lpstr>
      <vt:lpstr>     Cross-Cultural Indicators of Playful Learning</vt:lpstr>
      <vt:lpstr>Indicators of Playful Learning from 6 U.S. Schools</vt:lpstr>
      <vt:lpstr>Indicators of Playful Learning from 6 U.S. Schools cont.</vt:lpstr>
      <vt:lpstr>Playful Learning Indicator Categories</vt:lpstr>
      <vt:lpstr>Indicators of Playful Learning</vt:lpstr>
      <vt:lpstr>Indicators of Playful Learning cont.</vt:lpstr>
      <vt:lpstr>Images from PLI</vt:lpstr>
      <vt:lpstr>Images from PLI continued….</vt:lpstr>
      <vt:lpstr>What does Playful Learning Look Like?</vt:lpstr>
      <vt:lpstr>What does Playful Learning Feel Like?</vt:lpstr>
      <vt:lpstr>PLI Playful Learning Indicators</vt:lpstr>
      <vt:lpstr>Current Version of our MA Playful Learning Indicators – October 2023</vt:lpstr>
      <vt:lpstr>Pioneer Valley  Regional School District</vt:lpstr>
      <vt:lpstr>Instructional Strategies</vt:lpstr>
      <vt:lpstr>Click to add Title</vt:lpstr>
      <vt:lpstr>Next Steps: </vt:lpstr>
      <vt:lpstr>Beverly Public Schools PLI Partnership</vt:lpstr>
      <vt:lpstr>Implementing Playful Pedagogy Using Existing Curriculum</vt:lpstr>
      <vt:lpstr>Supporting Playful Learning Using Wit and Wisdom Modules</vt:lpstr>
      <vt:lpstr>       Coaching is Key! Collaboration with our PLI coach has been fundamental to our success!  Our first coaching meeting was a planning session, helping her get to know our building culture and student needs.   A planning and observation schedule has been established which includes regular meetings with teaching teams and time to debrief classroom visits.  Our coach responds to the needs of the teachers through open dialogue.  Enlist Your Specialist Teachers! Our STEAM and ART teachers have been included in our PLI planning work and they are eager to learn more about how they can fold playful pedagogy into their work with K-3 students.  Finding places to store student work and maintain it can be a challenge, asking the specialists to help properly store work that students can revise and revisit has been and will be helpful.       </vt:lpstr>
      <vt:lpstr>Piloting the  Focus Curriculum &amp;  Playful Learning Strategies</vt:lpstr>
      <vt:lpstr>East Elementary School</vt:lpstr>
      <vt:lpstr>Motivation Matters</vt:lpstr>
      <vt:lpstr>Learning Takes Time</vt:lpstr>
      <vt:lpstr>Discussion/Questions and Answers</vt:lpstr>
      <vt:lpstr>Resources</vt:lpstr>
      <vt:lpstr>Playful Learning Resources</vt:lpstr>
      <vt:lpstr>Contact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Playful Learning: An Instructional Strategy for PK-3rd Grade</dc:title>
  <dc:creator>DESE</dc:creator>
  <cp:lastModifiedBy>Zou, Dong (EOE)</cp:lastModifiedBy>
  <cp:revision>3</cp:revision>
  <dcterms:created xsi:type="dcterms:W3CDTF">2023-10-17T13:24:18Z</dcterms:created>
  <dcterms:modified xsi:type="dcterms:W3CDTF">2023-10-25T16:01:31Z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Oct 25 2023 12:00AM</vt:lpwstr>
  </property>
</Properties>
</file>