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4"/>
  </p:notesMasterIdLst>
  <p:sldIdLst>
    <p:sldId id="256" r:id="rId5"/>
    <p:sldId id="257" r:id="rId6"/>
    <p:sldId id="265" r:id="rId7"/>
    <p:sldId id="293" r:id="rId8"/>
    <p:sldId id="263" r:id="rId9"/>
    <p:sldId id="264" r:id="rId10"/>
    <p:sldId id="290" r:id="rId11"/>
    <p:sldId id="292" r:id="rId12"/>
    <p:sldId id="291" r:id="rId13"/>
    <p:sldId id="262" r:id="rId14"/>
    <p:sldId id="302" r:id="rId15"/>
    <p:sldId id="295" r:id="rId16"/>
    <p:sldId id="266" r:id="rId17"/>
    <p:sldId id="296" r:id="rId18"/>
    <p:sldId id="269" r:id="rId19"/>
    <p:sldId id="310" r:id="rId20"/>
    <p:sldId id="319" r:id="rId21"/>
    <p:sldId id="297" r:id="rId22"/>
    <p:sldId id="271" r:id="rId23"/>
    <p:sldId id="298" r:id="rId24"/>
    <p:sldId id="272" r:id="rId25"/>
    <p:sldId id="299" r:id="rId26"/>
    <p:sldId id="309" r:id="rId27"/>
    <p:sldId id="274" r:id="rId28"/>
    <p:sldId id="301" r:id="rId29"/>
    <p:sldId id="300" r:id="rId30"/>
    <p:sldId id="304" r:id="rId31"/>
    <p:sldId id="311" r:id="rId32"/>
    <p:sldId id="307" r:id="rId33"/>
    <p:sldId id="312" r:id="rId34"/>
    <p:sldId id="303" r:id="rId35"/>
    <p:sldId id="273" r:id="rId36"/>
    <p:sldId id="314" r:id="rId37"/>
    <p:sldId id="316" r:id="rId38"/>
    <p:sldId id="317" r:id="rId39"/>
    <p:sldId id="275" r:id="rId40"/>
    <p:sldId id="318" r:id="rId41"/>
    <p:sldId id="313" r:id="rId42"/>
    <p:sldId id="320" r:id="rId43"/>
  </p:sldIdLst>
  <p:sldSz cx="12192000" cy="6858000"/>
  <p:notesSz cx="7010400" cy="9296400"/>
  <p:embeddedFontLst>
    <p:embeddedFont>
      <p:font typeface="Arial Black" panose="020B0A04020102020204" pitchFamily="34" charset="0"/>
      <p:bold r:id="rId45"/>
    </p:embeddedFont>
    <p:embeddedFont>
      <p:font typeface="Calibri" panose="020F0502020204030204" pitchFamily="34" charset="0"/>
      <p:regular r:id="rId46"/>
      <p:bold r:id="rId47"/>
      <p:italic r:id="rId48"/>
      <p:boldItalic r:id="rId49"/>
    </p:embeddedFont>
    <p:embeddedFont>
      <p:font typeface="Palatino Linotype" panose="02040502050505030304" pitchFamily="18" charset="0"/>
      <p:regular r:id="rId50"/>
      <p:bold r:id="rId51"/>
      <p:italic r:id="rId52"/>
      <p:boldItalic r:id="rId53"/>
    </p:embeddedFont>
    <p:embeddedFont>
      <p:font typeface="Quattrocento Sans" panose="020B0502050000020003"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60" roundtripDataSignature="AMtx7mjsFlwgFoiM/mkQjWAodxG2eRxY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B2D"/>
    <a:srgbClr val="293F67"/>
    <a:srgbClr val="203B6A"/>
    <a:srgbClr val="5C3A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73B27-C570-4C22-9B36-18ACC1F74282}" v="17" vWet="21" dt="2023-10-25T02:35:34.443"/>
    <p1510:client id="{D1866BDA-7CDB-0942-AA60-4E75D4A12E64}" v="7" dt="2023-10-25T02:37:44.808"/>
  </p1510:revLst>
</p1510:revInfo>
</file>

<file path=ppt/tableStyles.xml><?xml version="1.0" encoding="utf-8"?>
<a:tblStyleLst xmlns:a="http://schemas.openxmlformats.org/drawingml/2006/main" def="{765A78AE-753D-4BEF-915B-5DDCA4FEF031}">
  <a:tblStyle styleId="{765A78AE-753D-4BEF-915B-5DDCA4FEF031}" styleName="Table_0">
    <a:wholeTbl>
      <a:tcTxStyle b="off" i="off">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43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customschemas.google.com/relationships/presentationmetadata" Target="metadata"/><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a:t>SE321</a:t>
          </a:r>
          <a:br>
            <a:rPr lang="en-US" sz="1800"/>
          </a:br>
          <a:r>
            <a:rPr lang="en-US" sz="180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a:t>SE622</a:t>
          </a:r>
          <a:br>
            <a:rPr lang="en-US" sz="1800"/>
          </a:br>
          <a:r>
            <a:rPr lang="en-US" sz="180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a:t>PR600</a:t>
          </a:r>
          <a:br>
            <a:rPr lang="en-US" sz="1800"/>
          </a:br>
          <a:r>
            <a:rPr lang="en-US" sz="180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a:t>SE821</a:t>
          </a:r>
          <a:br>
            <a:rPr lang="en-US" sz="1800"/>
          </a:br>
          <a:r>
            <a:rPr lang="en-US" sz="180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393E0-D914-438D-A19A-91A8D35DC83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334E1F99-3ECB-4D24-AD71-25F6B86C8F5C}">
      <dgm:prSet phldrT="[Text]" custT="1"/>
      <dgm:spPr>
        <a:solidFill>
          <a:schemeClr val="accent2">
            <a:lumMod val="20000"/>
            <a:lumOff val="80000"/>
          </a:schemeClr>
        </a:solidFill>
      </dgm:spPr>
      <dgm:t>
        <a:bodyPr/>
        <a:lstStyle/>
        <a:p>
          <a:r>
            <a:rPr lang="en-US" sz="1800">
              <a:solidFill>
                <a:schemeClr val="accent1">
                  <a:lumMod val="50000"/>
                </a:schemeClr>
              </a:solidFill>
            </a:rPr>
            <a:t>Economically disadvantaged</a:t>
          </a:r>
        </a:p>
      </dgm:t>
    </dgm:pt>
    <dgm:pt modelId="{59D01CD3-CE96-4F02-AA1F-BE310BACF9F6}" type="parTrans" cxnId="{CC2E2835-9872-434A-B796-EA3611473ECA}">
      <dgm:prSet/>
      <dgm:spPr/>
      <dgm:t>
        <a:bodyPr/>
        <a:lstStyle/>
        <a:p>
          <a:endParaRPr lang="en-US" sz="1800">
            <a:solidFill>
              <a:schemeClr val="bg1"/>
            </a:solidFill>
          </a:endParaRPr>
        </a:p>
      </dgm:t>
    </dgm:pt>
    <dgm:pt modelId="{99D58A4A-7F8F-4820-A0AC-F393C977B0DC}" type="sibTrans" cxnId="{CC2E2835-9872-434A-B796-EA3611473ECA}">
      <dgm:prSet/>
      <dgm:spPr/>
      <dgm:t>
        <a:bodyPr/>
        <a:lstStyle/>
        <a:p>
          <a:endParaRPr lang="en-US" sz="1800">
            <a:solidFill>
              <a:schemeClr val="bg1"/>
            </a:solidFill>
          </a:endParaRPr>
        </a:p>
      </dgm:t>
    </dgm:pt>
    <dgm:pt modelId="{97BB508B-95B5-47E3-9464-3CE15D473D57}">
      <dgm:prSet custT="1"/>
      <dgm:spPr>
        <a:solidFill>
          <a:schemeClr val="accent2">
            <a:lumMod val="20000"/>
            <a:lumOff val="80000"/>
          </a:schemeClr>
        </a:solidFill>
      </dgm:spPr>
      <dgm:t>
        <a:bodyPr/>
        <a:lstStyle/>
        <a:p>
          <a:r>
            <a:rPr lang="en-US" sz="1800">
              <a:solidFill>
                <a:schemeClr val="accent1">
                  <a:lumMod val="50000"/>
                </a:schemeClr>
              </a:solidFill>
            </a:rPr>
            <a:t>Students of color</a:t>
          </a:r>
        </a:p>
      </dgm:t>
    </dgm:pt>
    <dgm:pt modelId="{DC035029-605F-478B-B6A0-013E7962EF58}" type="parTrans" cxnId="{3B37023C-AD4A-4F95-A9CF-E83D543487CA}">
      <dgm:prSet/>
      <dgm:spPr/>
      <dgm:t>
        <a:bodyPr/>
        <a:lstStyle/>
        <a:p>
          <a:endParaRPr lang="en-US" sz="1800">
            <a:solidFill>
              <a:schemeClr val="bg1"/>
            </a:solidFill>
          </a:endParaRPr>
        </a:p>
      </dgm:t>
    </dgm:pt>
    <dgm:pt modelId="{D8CC0B20-2DD0-4457-9549-738F4510359A}" type="sibTrans" cxnId="{3B37023C-AD4A-4F95-A9CF-E83D543487CA}">
      <dgm:prSet/>
      <dgm:spPr/>
      <dgm:t>
        <a:bodyPr/>
        <a:lstStyle/>
        <a:p>
          <a:endParaRPr lang="en-US" sz="1800">
            <a:solidFill>
              <a:schemeClr val="bg1"/>
            </a:solidFill>
          </a:endParaRPr>
        </a:p>
      </dgm:t>
    </dgm:pt>
    <dgm:pt modelId="{D8C191B7-C627-4323-A2EA-8D55B06DFCB5}">
      <dgm:prSet custT="1"/>
      <dgm:spPr>
        <a:solidFill>
          <a:schemeClr val="accent2">
            <a:lumMod val="20000"/>
            <a:lumOff val="80000"/>
          </a:schemeClr>
        </a:solidFill>
      </dgm:spPr>
      <dgm:t>
        <a:bodyPr/>
        <a:lstStyle/>
        <a:p>
          <a:r>
            <a:rPr lang="en-US" sz="1800">
              <a:solidFill>
                <a:schemeClr val="accent1">
                  <a:lumMod val="50000"/>
                </a:schemeClr>
              </a:solidFill>
            </a:rPr>
            <a:t>English learners</a:t>
          </a:r>
        </a:p>
      </dgm:t>
    </dgm:pt>
    <dgm:pt modelId="{3DF66625-77B0-466E-80E7-B4D04B9B232C}" type="parTrans" cxnId="{044E83D6-B0CD-473F-BD2A-32E7F3DA3C0E}">
      <dgm:prSet/>
      <dgm:spPr/>
      <dgm:t>
        <a:bodyPr/>
        <a:lstStyle/>
        <a:p>
          <a:endParaRPr lang="en-US" sz="1800">
            <a:solidFill>
              <a:schemeClr val="bg1"/>
            </a:solidFill>
          </a:endParaRPr>
        </a:p>
      </dgm:t>
    </dgm:pt>
    <dgm:pt modelId="{CE83D0BE-AE3A-4A38-AFDF-2A44F768102B}" type="sibTrans" cxnId="{044E83D6-B0CD-473F-BD2A-32E7F3DA3C0E}">
      <dgm:prSet/>
      <dgm:spPr/>
      <dgm:t>
        <a:bodyPr/>
        <a:lstStyle/>
        <a:p>
          <a:endParaRPr lang="en-US" sz="1800">
            <a:solidFill>
              <a:schemeClr val="bg1"/>
            </a:solidFill>
          </a:endParaRPr>
        </a:p>
      </dgm:t>
    </dgm:pt>
    <dgm:pt modelId="{56FE1FE5-FBD3-42C9-9596-E2EAD042AB4C}">
      <dgm:prSet custT="1"/>
      <dgm:spPr>
        <a:solidFill>
          <a:schemeClr val="accent2">
            <a:lumMod val="20000"/>
            <a:lumOff val="80000"/>
          </a:schemeClr>
        </a:solidFill>
      </dgm:spPr>
      <dgm:t>
        <a:bodyPr/>
        <a:lstStyle/>
        <a:p>
          <a:r>
            <a:rPr lang="en-US" sz="1800">
              <a:solidFill>
                <a:schemeClr val="accent1">
                  <a:lumMod val="50000"/>
                </a:schemeClr>
              </a:solidFill>
            </a:rPr>
            <a:t>Students with disabilities</a:t>
          </a:r>
        </a:p>
      </dgm:t>
    </dgm:pt>
    <dgm:pt modelId="{883D1034-78A5-4FA1-8899-4DE4F459899F}" type="parTrans" cxnId="{4F1E9FA5-3221-40A3-BA40-12C76BC8286C}">
      <dgm:prSet/>
      <dgm:spPr/>
      <dgm:t>
        <a:bodyPr/>
        <a:lstStyle/>
        <a:p>
          <a:endParaRPr lang="en-US" sz="1800">
            <a:solidFill>
              <a:schemeClr val="bg1"/>
            </a:solidFill>
          </a:endParaRPr>
        </a:p>
      </dgm:t>
    </dgm:pt>
    <dgm:pt modelId="{B5609749-7FA7-4351-A5BB-3125E01435DD}" type="sibTrans" cxnId="{4F1E9FA5-3221-40A3-BA40-12C76BC8286C}">
      <dgm:prSet/>
      <dgm:spPr/>
      <dgm:t>
        <a:bodyPr/>
        <a:lstStyle/>
        <a:p>
          <a:endParaRPr lang="en-US" sz="1800">
            <a:solidFill>
              <a:schemeClr val="bg1"/>
            </a:solidFill>
          </a:endParaRPr>
        </a:p>
      </dgm:t>
    </dgm:pt>
    <dgm:pt modelId="{68269ED4-C23C-4608-92CB-1A3C3F93E63F}" type="pres">
      <dgm:prSet presAssocID="{A2E393E0-D914-438D-A19A-91A8D35DC835}" presName="diagram" presStyleCnt="0">
        <dgm:presLayoutVars>
          <dgm:dir/>
          <dgm:resizeHandles val="exact"/>
        </dgm:presLayoutVars>
      </dgm:prSet>
      <dgm:spPr/>
    </dgm:pt>
    <dgm:pt modelId="{A6CE369F-040F-4ACE-AC59-B4B852B9787E}" type="pres">
      <dgm:prSet presAssocID="{334E1F99-3ECB-4D24-AD71-25F6B86C8F5C}" presName="node" presStyleLbl="node1" presStyleIdx="0" presStyleCnt="4">
        <dgm:presLayoutVars>
          <dgm:bulletEnabled val="1"/>
        </dgm:presLayoutVars>
      </dgm:prSet>
      <dgm:spPr/>
    </dgm:pt>
    <dgm:pt modelId="{ACB63E38-8729-4058-A3D1-190008F3ECDF}" type="pres">
      <dgm:prSet presAssocID="{99D58A4A-7F8F-4820-A0AC-F393C977B0DC}" presName="sibTrans" presStyleCnt="0"/>
      <dgm:spPr/>
    </dgm:pt>
    <dgm:pt modelId="{29CFB936-07E2-4772-AE89-DE275EAEDC20}" type="pres">
      <dgm:prSet presAssocID="{97BB508B-95B5-47E3-9464-3CE15D473D57}" presName="node" presStyleLbl="node1" presStyleIdx="1" presStyleCnt="4">
        <dgm:presLayoutVars>
          <dgm:bulletEnabled val="1"/>
        </dgm:presLayoutVars>
      </dgm:prSet>
      <dgm:spPr/>
    </dgm:pt>
    <dgm:pt modelId="{441EF920-4180-404B-976B-26B0E0D712B1}" type="pres">
      <dgm:prSet presAssocID="{D8CC0B20-2DD0-4457-9549-738F4510359A}" presName="sibTrans" presStyleCnt="0"/>
      <dgm:spPr/>
    </dgm:pt>
    <dgm:pt modelId="{29560545-2832-4E7F-A9A2-A749A6D09319}" type="pres">
      <dgm:prSet presAssocID="{D8C191B7-C627-4323-A2EA-8D55B06DFCB5}" presName="node" presStyleLbl="node1" presStyleIdx="2" presStyleCnt="4">
        <dgm:presLayoutVars>
          <dgm:bulletEnabled val="1"/>
        </dgm:presLayoutVars>
      </dgm:prSet>
      <dgm:spPr/>
    </dgm:pt>
    <dgm:pt modelId="{E4479F3F-795C-4164-A4E8-0C41E4BDAECF}" type="pres">
      <dgm:prSet presAssocID="{CE83D0BE-AE3A-4A38-AFDF-2A44F768102B}" presName="sibTrans" presStyleCnt="0"/>
      <dgm:spPr/>
    </dgm:pt>
    <dgm:pt modelId="{7269195A-45EB-4E79-A3C9-C86E12A1F1A2}" type="pres">
      <dgm:prSet presAssocID="{56FE1FE5-FBD3-42C9-9596-E2EAD042AB4C}" presName="node" presStyleLbl="node1" presStyleIdx="3" presStyleCnt="4">
        <dgm:presLayoutVars>
          <dgm:bulletEnabled val="1"/>
        </dgm:presLayoutVars>
      </dgm:prSet>
      <dgm:spPr/>
    </dgm:pt>
  </dgm:ptLst>
  <dgm:cxnLst>
    <dgm:cxn modelId="{CC0A8601-40D8-494D-AC82-E82CC97EFF34}" type="presOf" srcId="{A2E393E0-D914-438D-A19A-91A8D35DC835}" destId="{68269ED4-C23C-4608-92CB-1A3C3F93E63F}" srcOrd="0" destOrd="0" presId="urn:microsoft.com/office/officeart/2005/8/layout/default"/>
    <dgm:cxn modelId="{CC2E2835-9872-434A-B796-EA3611473ECA}" srcId="{A2E393E0-D914-438D-A19A-91A8D35DC835}" destId="{334E1F99-3ECB-4D24-AD71-25F6B86C8F5C}" srcOrd="0" destOrd="0" parTransId="{59D01CD3-CE96-4F02-AA1F-BE310BACF9F6}" sibTransId="{99D58A4A-7F8F-4820-A0AC-F393C977B0DC}"/>
    <dgm:cxn modelId="{3B37023C-AD4A-4F95-A9CF-E83D543487CA}" srcId="{A2E393E0-D914-438D-A19A-91A8D35DC835}" destId="{97BB508B-95B5-47E3-9464-3CE15D473D57}" srcOrd="1" destOrd="0" parTransId="{DC035029-605F-478B-B6A0-013E7962EF58}" sibTransId="{D8CC0B20-2DD0-4457-9549-738F4510359A}"/>
    <dgm:cxn modelId="{3891A54C-DEDF-4EE0-A0AD-6762A92114AF}" type="presOf" srcId="{D8C191B7-C627-4323-A2EA-8D55B06DFCB5}" destId="{29560545-2832-4E7F-A9A2-A749A6D09319}" srcOrd="0" destOrd="0" presId="urn:microsoft.com/office/officeart/2005/8/layout/default"/>
    <dgm:cxn modelId="{4F1E9FA5-3221-40A3-BA40-12C76BC8286C}" srcId="{A2E393E0-D914-438D-A19A-91A8D35DC835}" destId="{56FE1FE5-FBD3-42C9-9596-E2EAD042AB4C}" srcOrd="3" destOrd="0" parTransId="{883D1034-78A5-4FA1-8899-4DE4F459899F}" sibTransId="{B5609749-7FA7-4351-A5BB-3125E01435DD}"/>
    <dgm:cxn modelId="{D7C984B5-036C-42F7-9E9C-6706507092BB}" type="presOf" srcId="{97BB508B-95B5-47E3-9464-3CE15D473D57}" destId="{29CFB936-07E2-4772-AE89-DE275EAEDC20}" srcOrd="0" destOrd="0" presId="urn:microsoft.com/office/officeart/2005/8/layout/default"/>
    <dgm:cxn modelId="{044E83D6-B0CD-473F-BD2A-32E7F3DA3C0E}" srcId="{A2E393E0-D914-438D-A19A-91A8D35DC835}" destId="{D8C191B7-C627-4323-A2EA-8D55B06DFCB5}" srcOrd="2" destOrd="0" parTransId="{3DF66625-77B0-466E-80E7-B4D04B9B232C}" sibTransId="{CE83D0BE-AE3A-4A38-AFDF-2A44F768102B}"/>
    <dgm:cxn modelId="{1E2CD2E3-343D-4D9D-B978-837E9690945E}" type="presOf" srcId="{56FE1FE5-FBD3-42C9-9596-E2EAD042AB4C}" destId="{7269195A-45EB-4E79-A3C9-C86E12A1F1A2}" srcOrd="0" destOrd="0" presId="urn:microsoft.com/office/officeart/2005/8/layout/default"/>
    <dgm:cxn modelId="{9DE8A3E7-2D0A-4763-BA44-D1062EB790FE}" type="presOf" srcId="{334E1F99-3ECB-4D24-AD71-25F6B86C8F5C}" destId="{A6CE369F-040F-4ACE-AC59-B4B852B9787E}" srcOrd="0" destOrd="0" presId="urn:microsoft.com/office/officeart/2005/8/layout/default"/>
    <dgm:cxn modelId="{8CADE940-998D-4EFA-9578-E45AE983A3A7}" type="presParOf" srcId="{68269ED4-C23C-4608-92CB-1A3C3F93E63F}" destId="{A6CE369F-040F-4ACE-AC59-B4B852B9787E}" srcOrd="0" destOrd="0" presId="urn:microsoft.com/office/officeart/2005/8/layout/default"/>
    <dgm:cxn modelId="{5431787D-F3B9-45BE-B47C-88EA85C79FFB}" type="presParOf" srcId="{68269ED4-C23C-4608-92CB-1A3C3F93E63F}" destId="{ACB63E38-8729-4058-A3D1-190008F3ECDF}" srcOrd="1" destOrd="0" presId="urn:microsoft.com/office/officeart/2005/8/layout/default"/>
    <dgm:cxn modelId="{8FF507B6-23B1-4066-8F3E-AE8C6AD93EE5}" type="presParOf" srcId="{68269ED4-C23C-4608-92CB-1A3C3F93E63F}" destId="{29CFB936-07E2-4772-AE89-DE275EAEDC20}" srcOrd="2" destOrd="0" presId="urn:microsoft.com/office/officeart/2005/8/layout/default"/>
    <dgm:cxn modelId="{6E43ACD5-ACD0-4903-8BBD-B094FAACE8EB}" type="presParOf" srcId="{68269ED4-C23C-4608-92CB-1A3C3F93E63F}" destId="{441EF920-4180-404B-976B-26B0E0D712B1}" srcOrd="3" destOrd="0" presId="urn:microsoft.com/office/officeart/2005/8/layout/default"/>
    <dgm:cxn modelId="{E793AC91-F157-4110-9768-F1C2339E7D8B}" type="presParOf" srcId="{68269ED4-C23C-4608-92CB-1A3C3F93E63F}" destId="{29560545-2832-4E7F-A9A2-A749A6D09319}" srcOrd="4" destOrd="0" presId="urn:microsoft.com/office/officeart/2005/8/layout/default"/>
    <dgm:cxn modelId="{67A3D888-A35D-4AC1-9A02-AEBDCECF5362}" type="presParOf" srcId="{68269ED4-C23C-4608-92CB-1A3C3F93E63F}" destId="{E4479F3F-795C-4164-A4E8-0C41E4BDAECF}" srcOrd="5" destOrd="0" presId="urn:microsoft.com/office/officeart/2005/8/layout/default"/>
    <dgm:cxn modelId="{B5519063-23D6-45A1-B787-1367BDBD4660}" type="presParOf" srcId="{68269ED4-C23C-4608-92CB-1A3C3F93E63F}" destId="{7269195A-45EB-4E79-A3C9-C86E12A1F1A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393E0-D914-438D-A19A-91A8D35DC83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334E1F99-3ECB-4D24-AD71-25F6B86C8F5C}">
      <dgm:prSet phldrT="[Text]" custT="1"/>
      <dgm:spPr>
        <a:solidFill>
          <a:schemeClr val="accent1">
            <a:lumMod val="20000"/>
            <a:lumOff val="80000"/>
          </a:schemeClr>
        </a:solidFill>
      </dgm:spPr>
      <dgm:t>
        <a:bodyPr/>
        <a:lstStyle/>
        <a:p>
          <a:r>
            <a:rPr lang="en-US" sz="1800">
              <a:solidFill>
                <a:schemeClr val="accent1">
                  <a:lumMod val="50000"/>
                </a:schemeClr>
              </a:solidFill>
            </a:rPr>
            <a:t>Experienced</a:t>
          </a:r>
        </a:p>
      </dgm:t>
    </dgm:pt>
    <dgm:pt modelId="{59D01CD3-CE96-4F02-AA1F-BE310BACF9F6}" type="parTrans" cxnId="{CC2E2835-9872-434A-B796-EA3611473ECA}">
      <dgm:prSet/>
      <dgm:spPr/>
      <dgm:t>
        <a:bodyPr/>
        <a:lstStyle/>
        <a:p>
          <a:endParaRPr lang="en-US" sz="1800">
            <a:solidFill>
              <a:schemeClr val="bg1"/>
            </a:solidFill>
          </a:endParaRPr>
        </a:p>
      </dgm:t>
    </dgm:pt>
    <dgm:pt modelId="{99D58A4A-7F8F-4820-A0AC-F393C977B0DC}" type="sibTrans" cxnId="{CC2E2835-9872-434A-B796-EA3611473ECA}">
      <dgm:prSet/>
      <dgm:spPr/>
      <dgm:t>
        <a:bodyPr/>
        <a:lstStyle/>
        <a:p>
          <a:endParaRPr lang="en-US" sz="1800">
            <a:solidFill>
              <a:schemeClr val="bg1"/>
            </a:solidFill>
          </a:endParaRPr>
        </a:p>
      </dgm:t>
    </dgm:pt>
    <dgm:pt modelId="{3475DFD3-E8BA-4A40-8B19-62B3C70BDD6F}">
      <dgm:prSet custT="1"/>
      <dgm:spPr>
        <a:solidFill>
          <a:schemeClr val="accent1">
            <a:lumMod val="20000"/>
            <a:lumOff val="80000"/>
          </a:schemeClr>
        </a:solidFill>
      </dgm:spPr>
      <dgm:t>
        <a:bodyPr/>
        <a:lstStyle/>
        <a:p>
          <a:r>
            <a:rPr lang="en-US" sz="1800">
              <a:solidFill>
                <a:schemeClr val="accent1">
                  <a:lumMod val="50000"/>
                </a:schemeClr>
              </a:solidFill>
            </a:rPr>
            <a:t>Qualified</a:t>
          </a:r>
        </a:p>
      </dgm:t>
    </dgm:pt>
    <dgm:pt modelId="{70F64CA1-7768-4C49-A14E-4A8C2C9F9791}" type="parTrans" cxnId="{2CC1509B-AA27-42F3-937E-8BAD617E1DB4}">
      <dgm:prSet/>
      <dgm:spPr/>
      <dgm:t>
        <a:bodyPr/>
        <a:lstStyle/>
        <a:p>
          <a:endParaRPr lang="en-US" sz="1800">
            <a:solidFill>
              <a:schemeClr val="bg1"/>
            </a:solidFill>
          </a:endParaRPr>
        </a:p>
      </dgm:t>
    </dgm:pt>
    <dgm:pt modelId="{D0C600CE-25B6-487D-8130-EC1D434D4E79}" type="sibTrans" cxnId="{2CC1509B-AA27-42F3-937E-8BAD617E1DB4}">
      <dgm:prSet/>
      <dgm:spPr/>
      <dgm:t>
        <a:bodyPr/>
        <a:lstStyle/>
        <a:p>
          <a:endParaRPr lang="en-US" sz="1800">
            <a:solidFill>
              <a:schemeClr val="bg1"/>
            </a:solidFill>
          </a:endParaRPr>
        </a:p>
      </dgm:t>
    </dgm:pt>
    <dgm:pt modelId="{0923E8D5-2364-435E-BA35-3EF182016C9C}">
      <dgm:prSet custT="1"/>
      <dgm:spPr>
        <a:solidFill>
          <a:schemeClr val="accent1">
            <a:lumMod val="20000"/>
            <a:lumOff val="80000"/>
          </a:schemeClr>
        </a:solidFill>
      </dgm:spPr>
      <dgm:t>
        <a:bodyPr/>
        <a:lstStyle/>
        <a:p>
          <a:r>
            <a:rPr lang="en-US" sz="1800">
              <a:solidFill>
                <a:schemeClr val="accent1">
                  <a:lumMod val="50000"/>
                </a:schemeClr>
              </a:solidFill>
            </a:rPr>
            <a:t>Effective</a:t>
          </a:r>
        </a:p>
      </dgm:t>
    </dgm:pt>
    <dgm:pt modelId="{0AC2FDF9-DCE5-4E1D-9BFC-E51F58981015}" type="parTrans" cxnId="{C37F2B8A-B4FB-4DD3-81FF-71C1784D2AE0}">
      <dgm:prSet/>
      <dgm:spPr/>
      <dgm:t>
        <a:bodyPr/>
        <a:lstStyle/>
        <a:p>
          <a:endParaRPr lang="en-US" sz="1800">
            <a:solidFill>
              <a:schemeClr val="bg1"/>
            </a:solidFill>
          </a:endParaRPr>
        </a:p>
      </dgm:t>
    </dgm:pt>
    <dgm:pt modelId="{6A297BE3-A2B4-4918-A79D-E1E81A9FD9AF}" type="sibTrans" cxnId="{C37F2B8A-B4FB-4DD3-81FF-71C1784D2AE0}">
      <dgm:prSet/>
      <dgm:spPr/>
      <dgm:t>
        <a:bodyPr/>
        <a:lstStyle/>
        <a:p>
          <a:endParaRPr lang="en-US" sz="1800">
            <a:solidFill>
              <a:schemeClr val="bg1"/>
            </a:solidFill>
          </a:endParaRPr>
        </a:p>
      </dgm:t>
    </dgm:pt>
    <dgm:pt modelId="{0CC4CED6-0AF6-4365-884A-0F62A69CEF57}" type="pres">
      <dgm:prSet presAssocID="{A2E393E0-D914-438D-A19A-91A8D35DC835}" presName="diagram" presStyleCnt="0">
        <dgm:presLayoutVars>
          <dgm:dir/>
          <dgm:resizeHandles val="exact"/>
        </dgm:presLayoutVars>
      </dgm:prSet>
      <dgm:spPr/>
    </dgm:pt>
    <dgm:pt modelId="{E58D6CD2-A1AC-4156-BAD4-1920668AA263}" type="pres">
      <dgm:prSet presAssocID="{334E1F99-3ECB-4D24-AD71-25F6B86C8F5C}" presName="node" presStyleLbl="node1" presStyleIdx="0" presStyleCnt="3">
        <dgm:presLayoutVars>
          <dgm:bulletEnabled val="1"/>
        </dgm:presLayoutVars>
      </dgm:prSet>
      <dgm:spPr/>
    </dgm:pt>
    <dgm:pt modelId="{990A8CA5-BC5E-4F29-A18B-4FBD5F4DB123}" type="pres">
      <dgm:prSet presAssocID="{99D58A4A-7F8F-4820-A0AC-F393C977B0DC}" presName="sibTrans" presStyleCnt="0"/>
      <dgm:spPr/>
    </dgm:pt>
    <dgm:pt modelId="{7E860784-C578-4341-ACA3-D454512432F2}" type="pres">
      <dgm:prSet presAssocID="{3475DFD3-E8BA-4A40-8B19-62B3C70BDD6F}" presName="node" presStyleLbl="node1" presStyleIdx="1" presStyleCnt="3">
        <dgm:presLayoutVars>
          <dgm:bulletEnabled val="1"/>
        </dgm:presLayoutVars>
      </dgm:prSet>
      <dgm:spPr/>
    </dgm:pt>
    <dgm:pt modelId="{31020B75-A5AD-43ED-B3F8-D4F7D126EA46}" type="pres">
      <dgm:prSet presAssocID="{D0C600CE-25B6-487D-8130-EC1D434D4E79}" presName="sibTrans" presStyleCnt="0"/>
      <dgm:spPr/>
    </dgm:pt>
    <dgm:pt modelId="{FBE7BF7A-E6E3-44C7-90C1-A781DC59BFBD}" type="pres">
      <dgm:prSet presAssocID="{0923E8D5-2364-435E-BA35-3EF182016C9C}" presName="node" presStyleLbl="node1" presStyleIdx="2" presStyleCnt="3">
        <dgm:presLayoutVars>
          <dgm:bulletEnabled val="1"/>
        </dgm:presLayoutVars>
      </dgm:prSet>
      <dgm:spPr/>
    </dgm:pt>
  </dgm:ptLst>
  <dgm:cxnLst>
    <dgm:cxn modelId="{CC2E2835-9872-434A-B796-EA3611473ECA}" srcId="{A2E393E0-D914-438D-A19A-91A8D35DC835}" destId="{334E1F99-3ECB-4D24-AD71-25F6B86C8F5C}" srcOrd="0" destOrd="0" parTransId="{59D01CD3-CE96-4F02-AA1F-BE310BACF9F6}" sibTransId="{99D58A4A-7F8F-4820-A0AC-F393C977B0DC}"/>
    <dgm:cxn modelId="{B4805F6E-24AA-4AE8-A9D6-431B5AB72C0F}" type="presOf" srcId="{3475DFD3-E8BA-4A40-8B19-62B3C70BDD6F}" destId="{7E860784-C578-4341-ACA3-D454512432F2}" srcOrd="0" destOrd="0" presId="urn:microsoft.com/office/officeart/2005/8/layout/default"/>
    <dgm:cxn modelId="{F40EEF53-EDBA-410C-B8AA-7542C9CE84A3}" type="presOf" srcId="{0923E8D5-2364-435E-BA35-3EF182016C9C}" destId="{FBE7BF7A-E6E3-44C7-90C1-A781DC59BFBD}" srcOrd="0" destOrd="0" presId="urn:microsoft.com/office/officeart/2005/8/layout/default"/>
    <dgm:cxn modelId="{C37F2B8A-B4FB-4DD3-81FF-71C1784D2AE0}" srcId="{A2E393E0-D914-438D-A19A-91A8D35DC835}" destId="{0923E8D5-2364-435E-BA35-3EF182016C9C}" srcOrd="2" destOrd="0" parTransId="{0AC2FDF9-DCE5-4E1D-9BFC-E51F58981015}" sibTransId="{6A297BE3-A2B4-4918-A79D-E1E81A9FD9AF}"/>
    <dgm:cxn modelId="{2CC1509B-AA27-42F3-937E-8BAD617E1DB4}" srcId="{A2E393E0-D914-438D-A19A-91A8D35DC835}" destId="{3475DFD3-E8BA-4A40-8B19-62B3C70BDD6F}" srcOrd="1" destOrd="0" parTransId="{70F64CA1-7768-4C49-A14E-4A8C2C9F9791}" sibTransId="{D0C600CE-25B6-487D-8130-EC1D434D4E79}"/>
    <dgm:cxn modelId="{BBF9F59E-2C29-4BFD-9035-5A053D3DC7F8}" type="presOf" srcId="{334E1F99-3ECB-4D24-AD71-25F6B86C8F5C}" destId="{E58D6CD2-A1AC-4156-BAD4-1920668AA263}" srcOrd="0" destOrd="0" presId="urn:microsoft.com/office/officeart/2005/8/layout/default"/>
    <dgm:cxn modelId="{031E99A9-9FA5-42F4-8CBC-F7062ADF8E8C}" type="presOf" srcId="{A2E393E0-D914-438D-A19A-91A8D35DC835}" destId="{0CC4CED6-0AF6-4365-884A-0F62A69CEF57}" srcOrd="0" destOrd="0" presId="urn:microsoft.com/office/officeart/2005/8/layout/default"/>
    <dgm:cxn modelId="{893778C2-FF0D-4786-8BE8-B163EB515A32}" type="presParOf" srcId="{0CC4CED6-0AF6-4365-884A-0F62A69CEF57}" destId="{E58D6CD2-A1AC-4156-BAD4-1920668AA263}" srcOrd="0" destOrd="0" presId="urn:microsoft.com/office/officeart/2005/8/layout/default"/>
    <dgm:cxn modelId="{397595A3-86B1-4A48-A476-790A48BF9FA6}" type="presParOf" srcId="{0CC4CED6-0AF6-4365-884A-0F62A69CEF57}" destId="{990A8CA5-BC5E-4F29-A18B-4FBD5F4DB123}" srcOrd="1" destOrd="0" presId="urn:microsoft.com/office/officeart/2005/8/layout/default"/>
    <dgm:cxn modelId="{C21AA245-33A7-4B03-A92C-51BF77224CCE}" type="presParOf" srcId="{0CC4CED6-0AF6-4365-884A-0F62A69CEF57}" destId="{7E860784-C578-4341-ACA3-D454512432F2}" srcOrd="2" destOrd="0" presId="urn:microsoft.com/office/officeart/2005/8/layout/default"/>
    <dgm:cxn modelId="{3418105F-2CA7-490A-848A-6126DABD69F5}" type="presParOf" srcId="{0CC4CED6-0AF6-4365-884A-0F62A69CEF57}" destId="{31020B75-A5AD-43ED-B3F8-D4F7D126EA46}" srcOrd="3" destOrd="0" presId="urn:microsoft.com/office/officeart/2005/8/layout/default"/>
    <dgm:cxn modelId="{E86ADB14-E5E5-4440-9F99-62306350BC0E}" type="presParOf" srcId="{0CC4CED6-0AF6-4365-884A-0F62A69CEF57}" destId="{FBE7BF7A-E6E3-44C7-90C1-A781DC59BFBD}"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a:t>SE321</a:t>
          </a:r>
          <a:br>
            <a:rPr lang="en-US" sz="1800"/>
          </a:br>
          <a:r>
            <a:rPr lang="en-US" sz="180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a:t>SE622</a:t>
          </a:r>
          <a:br>
            <a:rPr lang="en-US" sz="1800"/>
          </a:br>
          <a:r>
            <a:rPr lang="en-US" sz="180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a:t>PR600</a:t>
          </a:r>
          <a:br>
            <a:rPr lang="en-US" sz="1800"/>
          </a:br>
          <a:r>
            <a:rPr lang="en-US" sz="180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a:t>SE821</a:t>
          </a:r>
          <a:br>
            <a:rPr lang="en-US" sz="1800"/>
          </a:br>
          <a:r>
            <a:rPr lang="en-US" sz="180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a:t>SE321</a:t>
          </a:r>
          <a:br>
            <a:rPr lang="en-US" sz="1800"/>
          </a:br>
          <a:r>
            <a:rPr lang="en-US" sz="180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a:t>SE622</a:t>
          </a:r>
          <a:br>
            <a:rPr lang="en-US" sz="1800"/>
          </a:br>
          <a:r>
            <a:rPr lang="en-US" sz="180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a:t>PR600</a:t>
          </a:r>
          <a:br>
            <a:rPr lang="en-US" sz="1800"/>
          </a:br>
          <a:r>
            <a:rPr lang="en-US" sz="180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a:t>SE821</a:t>
          </a:r>
          <a:br>
            <a:rPr lang="en-US" sz="1800"/>
          </a:br>
          <a:r>
            <a:rPr lang="en-US" sz="180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a:t>SE321</a:t>
          </a:r>
          <a:br>
            <a:rPr lang="en-US" sz="1800"/>
          </a:br>
          <a:r>
            <a:rPr lang="en-US" sz="180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a:t>SE622</a:t>
          </a:r>
          <a:br>
            <a:rPr lang="en-US" sz="1800"/>
          </a:br>
          <a:r>
            <a:rPr lang="en-US" sz="180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a:t>PR600</a:t>
          </a:r>
          <a:br>
            <a:rPr lang="en-US" sz="1800"/>
          </a:br>
          <a:r>
            <a:rPr lang="en-US" sz="180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a:t>SE821</a:t>
          </a:r>
          <a:br>
            <a:rPr lang="en-US" sz="1800"/>
          </a:br>
          <a:r>
            <a:rPr lang="en-US" sz="180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a:t>SE321</a:t>
          </a:r>
          <a:br>
            <a:rPr lang="en-US" sz="1800"/>
          </a:br>
          <a:r>
            <a:rPr lang="en-US" sz="180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a:t>SE622</a:t>
          </a:r>
          <a:br>
            <a:rPr lang="en-US" sz="1800"/>
          </a:br>
          <a:r>
            <a:rPr lang="en-US" sz="180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a:t>PR600</a:t>
          </a:r>
          <a:br>
            <a:rPr lang="en-US" sz="1800"/>
          </a:br>
          <a:r>
            <a:rPr lang="en-US" sz="180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a:t>SE821</a:t>
          </a:r>
          <a:br>
            <a:rPr lang="en-US" sz="1800"/>
          </a:br>
          <a:r>
            <a:rPr lang="en-US" sz="180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1528AA-05F4-4625-A204-E61136EBE0E0}" type="doc">
      <dgm:prSet loTypeId="urn:microsoft.com/office/officeart/2009/layout/CirclePictureHierarchy" loCatId="hierarchy" qsTypeId="urn:microsoft.com/office/officeart/2005/8/quickstyle/simple1" qsCatId="simple" csTypeId="urn:microsoft.com/office/officeart/2005/8/colors/accent2_2" csCatId="accent2" phldr="1"/>
      <dgm:spPr/>
    </dgm:pt>
    <dgm:pt modelId="{BA5526E2-84D5-47FC-9C93-F8D5FDD4B39E}">
      <dgm:prSet phldrT="[Text]" custT="1"/>
      <dgm:spPr/>
      <dgm:t>
        <a:bodyPr/>
        <a:lstStyle/>
        <a:p>
          <a:r>
            <a:rPr lang="en-US" sz="1800" b="1"/>
            <a:t>SE321</a:t>
          </a:r>
          <a:br>
            <a:rPr lang="en-US" sz="1800"/>
          </a:br>
          <a:r>
            <a:rPr lang="en-US" sz="1800"/>
            <a:t>District/School</a:t>
          </a:r>
        </a:p>
      </dgm:t>
    </dgm:pt>
    <dgm:pt modelId="{6E5D1B62-1AD0-4601-A5A8-6C7B07846843}" type="parTrans" cxnId="{97350573-09F5-46FB-8EC2-742DA5D28444}">
      <dgm:prSet/>
      <dgm:spPr>
        <a:ln>
          <a:solidFill>
            <a:schemeClr val="accent2"/>
          </a:solidFill>
        </a:ln>
      </dgm:spPr>
      <dgm:t>
        <a:bodyPr/>
        <a:lstStyle/>
        <a:p>
          <a:endParaRPr lang="en-US"/>
        </a:p>
      </dgm:t>
    </dgm:pt>
    <dgm:pt modelId="{ED77F23E-BB0B-4FFF-AD9C-B0C40924163F}" type="sibTrans" cxnId="{97350573-09F5-46FB-8EC2-742DA5D28444}">
      <dgm:prSet/>
      <dgm:spPr/>
      <dgm:t>
        <a:bodyPr/>
        <a:lstStyle/>
        <a:p>
          <a:endParaRPr lang="en-US"/>
        </a:p>
      </dgm:t>
    </dgm:pt>
    <dgm:pt modelId="{B6AB2E47-0C2B-4AA7-A162-8281618A79A1}">
      <dgm:prSet phldrT="[Text]" custT="1"/>
      <dgm:spPr/>
      <dgm:t>
        <a:bodyPr/>
        <a:lstStyle/>
        <a:p>
          <a:r>
            <a:rPr lang="en-US" sz="1800" b="1"/>
            <a:t>SE622</a:t>
          </a:r>
          <a:br>
            <a:rPr lang="en-US" sz="1800"/>
          </a:br>
          <a:r>
            <a:rPr lang="en-US" sz="1800"/>
            <a:t>Student List</a:t>
          </a:r>
        </a:p>
      </dgm:t>
    </dgm:pt>
    <dgm:pt modelId="{CB308333-EBB7-4CED-85C7-E7AEE478182F}" type="parTrans" cxnId="{4700F4F9-D6AB-47C2-A069-13AED259FC69}">
      <dgm:prSet/>
      <dgm:spPr>
        <a:ln>
          <a:solidFill>
            <a:schemeClr val="accent2"/>
          </a:solidFill>
        </a:ln>
      </dgm:spPr>
      <dgm:t>
        <a:bodyPr/>
        <a:lstStyle/>
        <a:p>
          <a:endParaRPr lang="en-US"/>
        </a:p>
      </dgm:t>
    </dgm:pt>
    <dgm:pt modelId="{8DFD5FD3-53AA-465A-982F-5FF7BEA7742F}" type="sibTrans" cxnId="{4700F4F9-D6AB-47C2-A069-13AED259FC69}">
      <dgm:prSet/>
      <dgm:spPr/>
      <dgm:t>
        <a:bodyPr/>
        <a:lstStyle/>
        <a:p>
          <a:endParaRPr lang="en-US"/>
        </a:p>
      </dgm:t>
    </dgm:pt>
    <dgm:pt modelId="{44DEA1EB-BA57-4F6F-A220-0002A78D7C23}">
      <dgm:prSet phldrT="[Text]" custT="1"/>
      <dgm:spPr/>
      <dgm:t>
        <a:bodyPr/>
        <a:lstStyle/>
        <a:p>
          <a:r>
            <a:rPr lang="en-US" sz="1800" b="1"/>
            <a:t>PR600</a:t>
          </a:r>
          <a:br>
            <a:rPr lang="en-US" sz="1800"/>
          </a:br>
          <a:r>
            <a:rPr lang="en-US" sz="1800"/>
            <a:t>Individual Student</a:t>
          </a:r>
        </a:p>
      </dgm:t>
    </dgm:pt>
    <dgm:pt modelId="{A587844D-B68F-4D42-9A98-52FD6BBB555E}" type="parTrans" cxnId="{E1E2E9D8-0725-44AE-A029-FDECF982DCF3}">
      <dgm:prSet/>
      <dgm:spPr>
        <a:ln>
          <a:solidFill>
            <a:schemeClr val="accent2"/>
          </a:solidFill>
        </a:ln>
      </dgm:spPr>
      <dgm:t>
        <a:bodyPr/>
        <a:lstStyle/>
        <a:p>
          <a:endParaRPr lang="en-US"/>
        </a:p>
      </dgm:t>
    </dgm:pt>
    <dgm:pt modelId="{90A63096-9329-4781-AFB3-E5AE50CEB7E6}" type="sibTrans" cxnId="{E1E2E9D8-0725-44AE-A029-FDECF982DCF3}">
      <dgm:prSet/>
      <dgm:spPr/>
      <dgm:t>
        <a:bodyPr/>
        <a:lstStyle/>
        <a:p>
          <a:endParaRPr lang="en-US"/>
        </a:p>
      </dgm:t>
    </dgm:pt>
    <dgm:pt modelId="{A78A42BF-0E87-4130-9CB8-9D7F22BA1614}">
      <dgm:prSet phldrT="[Text]" custT="1"/>
      <dgm:spPr/>
      <dgm:t>
        <a:bodyPr/>
        <a:lstStyle/>
        <a:p>
          <a:endParaRPr lang="en-US" sz="1800"/>
        </a:p>
      </dgm:t>
    </dgm:pt>
    <dgm:pt modelId="{DD945D3D-A1A8-4297-B566-EC5258A07734}" type="sibTrans" cxnId="{425D7486-5793-48CF-B490-B2B7317ED8B6}">
      <dgm:prSet/>
      <dgm:spPr/>
      <dgm:t>
        <a:bodyPr/>
        <a:lstStyle/>
        <a:p>
          <a:endParaRPr lang="en-US"/>
        </a:p>
      </dgm:t>
    </dgm:pt>
    <dgm:pt modelId="{825012C6-6D81-421A-9FC9-16F8526A304B}" type="parTrans" cxnId="{425D7486-5793-48CF-B490-B2B7317ED8B6}">
      <dgm:prSet/>
      <dgm:spPr/>
      <dgm:t>
        <a:bodyPr/>
        <a:lstStyle/>
        <a:p>
          <a:endParaRPr lang="en-US"/>
        </a:p>
      </dgm:t>
    </dgm:pt>
    <dgm:pt modelId="{8409A0C9-8E6F-48C0-926B-F289ECD79157}">
      <dgm:prSet phldrT="[Text]" custT="1"/>
      <dgm:spPr/>
      <dgm:t>
        <a:bodyPr/>
        <a:lstStyle/>
        <a:p>
          <a:r>
            <a:rPr lang="en-US" sz="1800" b="1"/>
            <a:t>SE821</a:t>
          </a:r>
          <a:br>
            <a:rPr lang="en-US" sz="1800"/>
          </a:br>
          <a:r>
            <a:rPr lang="en-US" sz="1800"/>
            <a:t>Educator List</a:t>
          </a:r>
        </a:p>
      </dgm:t>
    </dgm:pt>
    <dgm:pt modelId="{C2F5E601-F384-4C1F-97B9-3FB5DE594A1E}" type="sibTrans" cxnId="{14A75B18-C1B7-46C2-83A5-2C0B500851BF}">
      <dgm:prSet/>
      <dgm:spPr/>
      <dgm:t>
        <a:bodyPr/>
        <a:lstStyle/>
        <a:p>
          <a:endParaRPr lang="en-US"/>
        </a:p>
      </dgm:t>
    </dgm:pt>
    <dgm:pt modelId="{A6F74E96-4A2C-4BCC-AB35-74024FDBF0A6}" type="parTrans" cxnId="{14A75B18-C1B7-46C2-83A5-2C0B500851BF}">
      <dgm:prSet/>
      <dgm:spPr>
        <a:solidFill>
          <a:schemeClr val="accent2"/>
        </a:solidFill>
        <a:ln>
          <a:solidFill>
            <a:schemeClr val="accent2"/>
          </a:solidFill>
        </a:ln>
      </dgm:spPr>
      <dgm:t>
        <a:bodyPr/>
        <a:lstStyle/>
        <a:p>
          <a:endParaRPr lang="en-US"/>
        </a:p>
      </dgm:t>
    </dgm:pt>
    <dgm:pt modelId="{492FD1ED-2CE8-4DCA-8D18-A52D7F48A0F3}" type="pres">
      <dgm:prSet presAssocID="{711528AA-05F4-4625-A204-E61136EBE0E0}" presName="hierChild1" presStyleCnt="0">
        <dgm:presLayoutVars>
          <dgm:chPref val="1"/>
          <dgm:dir/>
          <dgm:animOne val="branch"/>
          <dgm:animLvl val="lvl"/>
          <dgm:resizeHandles/>
        </dgm:presLayoutVars>
      </dgm:prSet>
      <dgm:spPr/>
    </dgm:pt>
    <dgm:pt modelId="{32D608D7-033C-458A-9E6E-03938DA1BFB4}" type="pres">
      <dgm:prSet presAssocID="{A78A42BF-0E87-4130-9CB8-9D7F22BA1614}" presName="hierRoot1" presStyleCnt="0"/>
      <dgm:spPr/>
    </dgm:pt>
    <dgm:pt modelId="{3DACEC32-F894-46A6-B5F2-782AE24949F4}" type="pres">
      <dgm:prSet presAssocID="{A78A42BF-0E87-4130-9CB8-9D7F22BA1614}" presName="composite" presStyleCnt="0"/>
      <dgm:spPr/>
    </dgm:pt>
    <dgm:pt modelId="{83D3A2DD-CBF7-4357-94E2-DD24B9A0B782}" type="pres">
      <dgm:prSet presAssocID="{A78A42BF-0E87-4130-9CB8-9D7F22BA1614}"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outline"/>
        </a:ext>
      </dgm:extLst>
    </dgm:pt>
    <dgm:pt modelId="{18B46BAB-BA68-4439-BC66-7F3068C87263}" type="pres">
      <dgm:prSet presAssocID="{A78A42BF-0E87-4130-9CB8-9D7F22BA1614}" presName="text" presStyleLbl="revTx" presStyleIdx="0" presStyleCnt="5" custScaleX="169178">
        <dgm:presLayoutVars>
          <dgm:chPref val="3"/>
        </dgm:presLayoutVars>
      </dgm:prSet>
      <dgm:spPr/>
    </dgm:pt>
    <dgm:pt modelId="{6C374CED-CF1D-4689-8B06-2493FEE90388}" type="pres">
      <dgm:prSet presAssocID="{A78A42BF-0E87-4130-9CB8-9D7F22BA1614}" presName="hierChild2" presStyleCnt="0"/>
      <dgm:spPr/>
    </dgm:pt>
    <dgm:pt modelId="{4E224D34-FDA8-4C6D-9424-94095C7EB63B}" type="pres">
      <dgm:prSet presAssocID="{6E5D1B62-1AD0-4601-A5A8-6C7B07846843}" presName="Name10" presStyleLbl="parChTrans1D2" presStyleIdx="0" presStyleCnt="2"/>
      <dgm:spPr/>
    </dgm:pt>
    <dgm:pt modelId="{B8E7A021-1FD5-48A4-BF45-F3C12E3E7571}" type="pres">
      <dgm:prSet presAssocID="{BA5526E2-84D5-47FC-9C93-F8D5FDD4B39E}" presName="hierRoot2" presStyleCnt="0"/>
      <dgm:spPr/>
    </dgm:pt>
    <dgm:pt modelId="{7D24DC80-7F50-4F97-A3F6-FB1A500949EE}" type="pres">
      <dgm:prSet presAssocID="{BA5526E2-84D5-47FC-9C93-F8D5FDD4B39E}" presName="composite2" presStyleCnt="0"/>
      <dgm:spPr/>
    </dgm:pt>
    <dgm:pt modelId="{566D2975-B09F-4E60-8CD7-089B9668FA35}" type="pres">
      <dgm:prSet presAssocID="{BA5526E2-84D5-47FC-9C93-F8D5FDD4B39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outline"/>
        </a:ext>
      </dgm:extLst>
    </dgm:pt>
    <dgm:pt modelId="{9D2EE43C-DCDA-436A-BB36-59082729BC0B}" type="pres">
      <dgm:prSet presAssocID="{BA5526E2-84D5-47FC-9C93-F8D5FDD4B39E}" presName="text2" presStyleLbl="revTx" presStyleIdx="1" presStyleCnt="5">
        <dgm:presLayoutVars>
          <dgm:chPref val="3"/>
        </dgm:presLayoutVars>
      </dgm:prSet>
      <dgm:spPr/>
    </dgm:pt>
    <dgm:pt modelId="{BF664DCA-3FE6-4611-97C7-08335C352ECC}" type="pres">
      <dgm:prSet presAssocID="{BA5526E2-84D5-47FC-9C93-F8D5FDD4B39E}" presName="hierChild3" presStyleCnt="0"/>
      <dgm:spPr/>
    </dgm:pt>
    <dgm:pt modelId="{CF4C22C0-E748-4721-90AA-F1FF32E6C254}" type="pres">
      <dgm:prSet presAssocID="{CB308333-EBB7-4CED-85C7-E7AEE478182F}" presName="Name17" presStyleLbl="parChTrans1D3" presStyleIdx="0" presStyleCnt="1"/>
      <dgm:spPr/>
    </dgm:pt>
    <dgm:pt modelId="{AA7D960B-F9AB-44D6-A0D0-6D8DFF4C353D}" type="pres">
      <dgm:prSet presAssocID="{B6AB2E47-0C2B-4AA7-A162-8281618A79A1}" presName="hierRoot3" presStyleCnt="0"/>
      <dgm:spPr/>
    </dgm:pt>
    <dgm:pt modelId="{8B35F621-F383-4436-806E-CE234B99439D}" type="pres">
      <dgm:prSet presAssocID="{B6AB2E47-0C2B-4AA7-A162-8281618A79A1}" presName="composite3" presStyleCnt="0"/>
      <dgm:spPr/>
    </dgm:pt>
    <dgm:pt modelId="{435E005C-1B35-4EC9-B6C1-0B216D6063A5}" type="pres">
      <dgm:prSet presAssocID="{B6AB2E47-0C2B-4AA7-A162-8281618A79A1}" presName="image3" presStyleLbl="node3" presStyleIdx="0" presStyleCnt="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outline"/>
        </a:ext>
      </dgm:extLst>
    </dgm:pt>
    <dgm:pt modelId="{C0D86539-EC23-4F41-9676-7A61928CA0D7}" type="pres">
      <dgm:prSet presAssocID="{B6AB2E47-0C2B-4AA7-A162-8281618A79A1}" presName="text3" presStyleLbl="revTx" presStyleIdx="2" presStyleCnt="5">
        <dgm:presLayoutVars>
          <dgm:chPref val="3"/>
        </dgm:presLayoutVars>
      </dgm:prSet>
      <dgm:spPr/>
    </dgm:pt>
    <dgm:pt modelId="{9856D9F8-78B4-4203-9CE4-E4E014F6F715}" type="pres">
      <dgm:prSet presAssocID="{B6AB2E47-0C2B-4AA7-A162-8281618A79A1}" presName="hierChild4" presStyleCnt="0"/>
      <dgm:spPr/>
    </dgm:pt>
    <dgm:pt modelId="{F2F6B134-06BF-44E1-91E5-CAE33C960941}" type="pres">
      <dgm:prSet presAssocID="{A587844D-B68F-4D42-9A98-52FD6BBB555E}" presName="Name23" presStyleLbl="parChTrans1D4" presStyleIdx="0" presStyleCnt="1"/>
      <dgm:spPr/>
    </dgm:pt>
    <dgm:pt modelId="{3A21F827-C4F0-44BA-BF97-08E27E825B79}" type="pres">
      <dgm:prSet presAssocID="{44DEA1EB-BA57-4F6F-A220-0002A78D7C23}" presName="hierRoot4" presStyleCnt="0"/>
      <dgm:spPr/>
    </dgm:pt>
    <dgm:pt modelId="{B9527CB7-F6D9-4D0D-82E0-CF8F9A463651}" type="pres">
      <dgm:prSet presAssocID="{44DEA1EB-BA57-4F6F-A220-0002A78D7C23}" presName="composite4" presStyleCnt="0"/>
      <dgm:spPr/>
    </dgm:pt>
    <dgm:pt modelId="{015341E8-8EC4-47D3-A12A-6EAF5A2A1DFE}" type="pres">
      <dgm:prSet presAssocID="{44DEA1EB-BA57-4F6F-A220-0002A78D7C23}" presName="image4" presStyleLbl="node4" presStyleIdx="0" presStyleCnt="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outline"/>
        </a:ext>
      </dgm:extLst>
    </dgm:pt>
    <dgm:pt modelId="{0A1DEA67-D5C9-4E7A-B938-61113EC985B1}" type="pres">
      <dgm:prSet presAssocID="{44DEA1EB-BA57-4F6F-A220-0002A78D7C23}" presName="text4" presStyleLbl="revTx" presStyleIdx="3" presStyleCnt="5">
        <dgm:presLayoutVars>
          <dgm:chPref val="3"/>
        </dgm:presLayoutVars>
      </dgm:prSet>
      <dgm:spPr/>
    </dgm:pt>
    <dgm:pt modelId="{65EE0421-7A58-4B5C-862B-B240E40D66EE}" type="pres">
      <dgm:prSet presAssocID="{44DEA1EB-BA57-4F6F-A220-0002A78D7C23}" presName="hierChild5" presStyleCnt="0"/>
      <dgm:spPr/>
    </dgm:pt>
    <dgm:pt modelId="{9B133E43-7F2B-41A7-AE8E-C6004FA59B3B}" type="pres">
      <dgm:prSet presAssocID="{A6F74E96-4A2C-4BCC-AB35-74024FDBF0A6}" presName="Name10" presStyleLbl="parChTrans1D2" presStyleIdx="1" presStyleCnt="2"/>
      <dgm:spPr/>
    </dgm:pt>
    <dgm:pt modelId="{298120E9-68DB-47D2-A02B-3FD7AF579C7B}" type="pres">
      <dgm:prSet presAssocID="{8409A0C9-8E6F-48C0-926B-F289ECD79157}" presName="hierRoot2" presStyleCnt="0"/>
      <dgm:spPr/>
    </dgm:pt>
    <dgm:pt modelId="{CBF08B99-16D4-4B82-B86A-2F4124E7144E}" type="pres">
      <dgm:prSet presAssocID="{8409A0C9-8E6F-48C0-926B-F289ECD79157}" presName="composite2" presStyleCnt="0"/>
      <dgm:spPr/>
    </dgm:pt>
    <dgm:pt modelId="{093BE8C9-9BD4-416A-97AE-82B3ECD2D294}" type="pres">
      <dgm:prSet presAssocID="{8409A0C9-8E6F-48C0-926B-F289ECD79157}" presName="image2" presStyleLbl="node2" presStyleIdx="1" presStyleCnt="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outline"/>
        </a:ext>
      </dgm:extLst>
    </dgm:pt>
    <dgm:pt modelId="{3EC56E7D-5648-4C23-B6AE-03B8B292FA78}" type="pres">
      <dgm:prSet presAssocID="{8409A0C9-8E6F-48C0-926B-F289ECD79157}" presName="text2" presStyleLbl="revTx" presStyleIdx="4" presStyleCnt="5">
        <dgm:presLayoutVars>
          <dgm:chPref val="3"/>
        </dgm:presLayoutVars>
      </dgm:prSet>
      <dgm:spPr/>
    </dgm:pt>
    <dgm:pt modelId="{747CA9AC-EFB2-40B0-A9B8-E588B9FD04AB}" type="pres">
      <dgm:prSet presAssocID="{8409A0C9-8E6F-48C0-926B-F289ECD79157}" presName="hierChild3" presStyleCnt="0"/>
      <dgm:spPr/>
    </dgm:pt>
  </dgm:ptLst>
  <dgm:cxnLst>
    <dgm:cxn modelId="{14A75B18-C1B7-46C2-83A5-2C0B500851BF}" srcId="{A78A42BF-0E87-4130-9CB8-9D7F22BA1614}" destId="{8409A0C9-8E6F-48C0-926B-F289ECD79157}" srcOrd="1" destOrd="0" parTransId="{A6F74E96-4A2C-4BCC-AB35-74024FDBF0A6}" sibTransId="{C2F5E601-F384-4C1F-97B9-3FB5DE594A1E}"/>
    <dgm:cxn modelId="{F2385D60-5A22-4BB4-B312-CAA0DC687B4E}" type="presOf" srcId="{A78A42BF-0E87-4130-9CB8-9D7F22BA1614}" destId="{18B46BAB-BA68-4439-BC66-7F3068C87263}" srcOrd="0" destOrd="0" presId="urn:microsoft.com/office/officeart/2009/layout/CirclePictureHierarchy"/>
    <dgm:cxn modelId="{65AA3546-ADED-40E1-BD19-00AF263CE708}" type="presOf" srcId="{CB308333-EBB7-4CED-85C7-E7AEE478182F}" destId="{CF4C22C0-E748-4721-90AA-F1FF32E6C254}" srcOrd="0" destOrd="0" presId="urn:microsoft.com/office/officeart/2009/layout/CirclePictureHierarchy"/>
    <dgm:cxn modelId="{772F4E4A-A8DD-46C8-A9C5-EB41EC7F54C6}" type="presOf" srcId="{8409A0C9-8E6F-48C0-926B-F289ECD79157}" destId="{3EC56E7D-5648-4C23-B6AE-03B8B292FA78}" srcOrd="0" destOrd="0" presId="urn:microsoft.com/office/officeart/2009/layout/CirclePictureHierarchy"/>
    <dgm:cxn modelId="{97350573-09F5-46FB-8EC2-742DA5D28444}" srcId="{A78A42BF-0E87-4130-9CB8-9D7F22BA1614}" destId="{BA5526E2-84D5-47FC-9C93-F8D5FDD4B39E}" srcOrd="0" destOrd="0" parTransId="{6E5D1B62-1AD0-4601-A5A8-6C7B07846843}" sibTransId="{ED77F23E-BB0B-4FFF-AD9C-B0C40924163F}"/>
    <dgm:cxn modelId="{DA2D005A-5F18-4F2F-8411-CC18C4CA073F}" type="presOf" srcId="{A587844D-B68F-4D42-9A98-52FD6BBB555E}" destId="{F2F6B134-06BF-44E1-91E5-CAE33C960941}" srcOrd="0" destOrd="0" presId="urn:microsoft.com/office/officeart/2009/layout/CirclePictureHierarchy"/>
    <dgm:cxn modelId="{CAC2127E-4F35-4FAE-8FB2-09B0D25028DD}" type="presOf" srcId="{BA5526E2-84D5-47FC-9C93-F8D5FDD4B39E}" destId="{9D2EE43C-DCDA-436A-BB36-59082729BC0B}" srcOrd="0" destOrd="0" presId="urn:microsoft.com/office/officeart/2009/layout/CirclePictureHierarchy"/>
    <dgm:cxn modelId="{425D7486-5793-48CF-B490-B2B7317ED8B6}" srcId="{711528AA-05F4-4625-A204-E61136EBE0E0}" destId="{A78A42BF-0E87-4130-9CB8-9D7F22BA1614}" srcOrd="0" destOrd="0" parTransId="{825012C6-6D81-421A-9FC9-16F8526A304B}" sibTransId="{DD945D3D-A1A8-4297-B566-EC5258A07734}"/>
    <dgm:cxn modelId="{314027BE-78ED-4B6F-ACB0-52E1951C539A}" type="presOf" srcId="{44DEA1EB-BA57-4F6F-A220-0002A78D7C23}" destId="{0A1DEA67-D5C9-4E7A-B938-61113EC985B1}" srcOrd="0" destOrd="0" presId="urn:microsoft.com/office/officeart/2009/layout/CirclePictureHierarchy"/>
    <dgm:cxn modelId="{B7A9E3C5-5F74-4F8B-BCF7-883241E2059E}" type="presOf" srcId="{711528AA-05F4-4625-A204-E61136EBE0E0}" destId="{492FD1ED-2CE8-4DCA-8D18-A52D7F48A0F3}" srcOrd="0" destOrd="0" presId="urn:microsoft.com/office/officeart/2009/layout/CirclePictureHierarchy"/>
    <dgm:cxn modelId="{E1E2E9D8-0725-44AE-A029-FDECF982DCF3}" srcId="{B6AB2E47-0C2B-4AA7-A162-8281618A79A1}" destId="{44DEA1EB-BA57-4F6F-A220-0002A78D7C23}" srcOrd="0" destOrd="0" parTransId="{A587844D-B68F-4D42-9A98-52FD6BBB555E}" sibTransId="{90A63096-9329-4781-AFB3-E5AE50CEB7E6}"/>
    <dgm:cxn modelId="{360DC4DD-E53E-4BE5-B575-9F2E2707CF91}" type="presOf" srcId="{A6F74E96-4A2C-4BCC-AB35-74024FDBF0A6}" destId="{9B133E43-7F2B-41A7-AE8E-C6004FA59B3B}" srcOrd="0" destOrd="0" presId="urn:microsoft.com/office/officeart/2009/layout/CirclePictureHierarchy"/>
    <dgm:cxn modelId="{86E6C4E6-A60F-4271-AAF7-478D99F5376E}" type="presOf" srcId="{B6AB2E47-0C2B-4AA7-A162-8281618A79A1}" destId="{C0D86539-EC23-4F41-9676-7A61928CA0D7}" srcOrd="0" destOrd="0" presId="urn:microsoft.com/office/officeart/2009/layout/CirclePictureHierarchy"/>
    <dgm:cxn modelId="{93DA35E9-6AC2-4811-AEB1-34BAB94F5DAB}" type="presOf" srcId="{6E5D1B62-1AD0-4601-A5A8-6C7B07846843}" destId="{4E224D34-FDA8-4C6D-9424-94095C7EB63B}" srcOrd="0" destOrd="0" presId="urn:microsoft.com/office/officeart/2009/layout/CirclePictureHierarchy"/>
    <dgm:cxn modelId="{4700F4F9-D6AB-47C2-A069-13AED259FC69}" srcId="{BA5526E2-84D5-47FC-9C93-F8D5FDD4B39E}" destId="{B6AB2E47-0C2B-4AA7-A162-8281618A79A1}" srcOrd="0" destOrd="0" parTransId="{CB308333-EBB7-4CED-85C7-E7AEE478182F}" sibTransId="{8DFD5FD3-53AA-465A-982F-5FF7BEA7742F}"/>
    <dgm:cxn modelId="{6D3FCA4E-B5A4-4E67-95F4-4868BE4FC6AB}" type="presParOf" srcId="{492FD1ED-2CE8-4DCA-8D18-A52D7F48A0F3}" destId="{32D608D7-033C-458A-9E6E-03938DA1BFB4}" srcOrd="0" destOrd="0" presId="urn:microsoft.com/office/officeart/2009/layout/CirclePictureHierarchy"/>
    <dgm:cxn modelId="{14AA328F-226B-4334-BDB4-7BC7C65289B6}" type="presParOf" srcId="{32D608D7-033C-458A-9E6E-03938DA1BFB4}" destId="{3DACEC32-F894-46A6-B5F2-782AE24949F4}" srcOrd="0" destOrd="0" presId="urn:microsoft.com/office/officeart/2009/layout/CirclePictureHierarchy"/>
    <dgm:cxn modelId="{ABDD624A-50CF-498C-AD47-255B872635AB}" type="presParOf" srcId="{3DACEC32-F894-46A6-B5F2-782AE24949F4}" destId="{83D3A2DD-CBF7-4357-94E2-DD24B9A0B782}" srcOrd="0" destOrd="0" presId="urn:microsoft.com/office/officeart/2009/layout/CirclePictureHierarchy"/>
    <dgm:cxn modelId="{25E858A1-4FD1-4497-912B-A34D337BA7C2}" type="presParOf" srcId="{3DACEC32-F894-46A6-B5F2-782AE24949F4}" destId="{18B46BAB-BA68-4439-BC66-7F3068C87263}" srcOrd="1" destOrd="0" presId="urn:microsoft.com/office/officeart/2009/layout/CirclePictureHierarchy"/>
    <dgm:cxn modelId="{13CCD60C-1928-4ABD-950D-2CF2CFD00951}" type="presParOf" srcId="{32D608D7-033C-458A-9E6E-03938DA1BFB4}" destId="{6C374CED-CF1D-4689-8B06-2493FEE90388}" srcOrd="1" destOrd="0" presId="urn:microsoft.com/office/officeart/2009/layout/CirclePictureHierarchy"/>
    <dgm:cxn modelId="{E7EAD714-D1B7-4B34-A6F5-00EB1A2A3CCE}" type="presParOf" srcId="{6C374CED-CF1D-4689-8B06-2493FEE90388}" destId="{4E224D34-FDA8-4C6D-9424-94095C7EB63B}" srcOrd="0" destOrd="0" presId="urn:microsoft.com/office/officeart/2009/layout/CirclePictureHierarchy"/>
    <dgm:cxn modelId="{1F1006D9-7FBC-4082-8BAF-121E566AB150}" type="presParOf" srcId="{6C374CED-CF1D-4689-8B06-2493FEE90388}" destId="{B8E7A021-1FD5-48A4-BF45-F3C12E3E7571}" srcOrd="1" destOrd="0" presId="urn:microsoft.com/office/officeart/2009/layout/CirclePictureHierarchy"/>
    <dgm:cxn modelId="{DC638E4A-0FBD-4169-9C42-D2583454DFC2}" type="presParOf" srcId="{B8E7A021-1FD5-48A4-BF45-F3C12E3E7571}" destId="{7D24DC80-7F50-4F97-A3F6-FB1A500949EE}" srcOrd="0" destOrd="0" presId="urn:microsoft.com/office/officeart/2009/layout/CirclePictureHierarchy"/>
    <dgm:cxn modelId="{31009823-E353-4305-B921-1DCC8E9D96E4}" type="presParOf" srcId="{7D24DC80-7F50-4F97-A3F6-FB1A500949EE}" destId="{566D2975-B09F-4E60-8CD7-089B9668FA35}" srcOrd="0" destOrd="0" presId="urn:microsoft.com/office/officeart/2009/layout/CirclePictureHierarchy"/>
    <dgm:cxn modelId="{410326CF-943A-46BC-9129-03E073A00276}" type="presParOf" srcId="{7D24DC80-7F50-4F97-A3F6-FB1A500949EE}" destId="{9D2EE43C-DCDA-436A-BB36-59082729BC0B}" srcOrd="1" destOrd="0" presId="urn:microsoft.com/office/officeart/2009/layout/CirclePictureHierarchy"/>
    <dgm:cxn modelId="{6299853B-6C8A-4A82-968B-F76CE3F45F8A}" type="presParOf" srcId="{B8E7A021-1FD5-48A4-BF45-F3C12E3E7571}" destId="{BF664DCA-3FE6-4611-97C7-08335C352ECC}" srcOrd="1" destOrd="0" presId="urn:microsoft.com/office/officeart/2009/layout/CirclePictureHierarchy"/>
    <dgm:cxn modelId="{AA48314A-9C31-4C9E-AC3E-051ADC8609CB}" type="presParOf" srcId="{BF664DCA-3FE6-4611-97C7-08335C352ECC}" destId="{CF4C22C0-E748-4721-90AA-F1FF32E6C254}" srcOrd="0" destOrd="0" presId="urn:microsoft.com/office/officeart/2009/layout/CirclePictureHierarchy"/>
    <dgm:cxn modelId="{E189A20D-E5E3-42F5-BCFA-218215E216BB}" type="presParOf" srcId="{BF664DCA-3FE6-4611-97C7-08335C352ECC}" destId="{AA7D960B-F9AB-44D6-A0D0-6D8DFF4C353D}" srcOrd="1" destOrd="0" presId="urn:microsoft.com/office/officeart/2009/layout/CirclePictureHierarchy"/>
    <dgm:cxn modelId="{01C2518F-3EDC-45A5-B82E-3FBF7D80CE1F}" type="presParOf" srcId="{AA7D960B-F9AB-44D6-A0D0-6D8DFF4C353D}" destId="{8B35F621-F383-4436-806E-CE234B99439D}" srcOrd="0" destOrd="0" presId="urn:microsoft.com/office/officeart/2009/layout/CirclePictureHierarchy"/>
    <dgm:cxn modelId="{1B97744E-742A-4307-9723-A24C70897C57}" type="presParOf" srcId="{8B35F621-F383-4436-806E-CE234B99439D}" destId="{435E005C-1B35-4EC9-B6C1-0B216D6063A5}" srcOrd="0" destOrd="0" presId="urn:microsoft.com/office/officeart/2009/layout/CirclePictureHierarchy"/>
    <dgm:cxn modelId="{1CFECD0E-804C-4926-9238-A17CE7266562}" type="presParOf" srcId="{8B35F621-F383-4436-806E-CE234B99439D}" destId="{C0D86539-EC23-4F41-9676-7A61928CA0D7}" srcOrd="1" destOrd="0" presId="urn:microsoft.com/office/officeart/2009/layout/CirclePictureHierarchy"/>
    <dgm:cxn modelId="{AC71E66A-2DE2-4DB5-8B52-9BBE7B239BE9}" type="presParOf" srcId="{AA7D960B-F9AB-44D6-A0D0-6D8DFF4C353D}" destId="{9856D9F8-78B4-4203-9CE4-E4E014F6F715}" srcOrd="1" destOrd="0" presId="urn:microsoft.com/office/officeart/2009/layout/CirclePictureHierarchy"/>
    <dgm:cxn modelId="{D9AD0A75-FF73-48B9-A2E0-34054204494B}" type="presParOf" srcId="{9856D9F8-78B4-4203-9CE4-E4E014F6F715}" destId="{F2F6B134-06BF-44E1-91E5-CAE33C960941}" srcOrd="0" destOrd="0" presId="urn:microsoft.com/office/officeart/2009/layout/CirclePictureHierarchy"/>
    <dgm:cxn modelId="{C5610751-C777-4412-A597-5BB3C11BED92}" type="presParOf" srcId="{9856D9F8-78B4-4203-9CE4-E4E014F6F715}" destId="{3A21F827-C4F0-44BA-BF97-08E27E825B79}" srcOrd="1" destOrd="0" presId="urn:microsoft.com/office/officeart/2009/layout/CirclePictureHierarchy"/>
    <dgm:cxn modelId="{52FB4FE6-9F1C-49AC-A1D0-D6ED7BD08327}" type="presParOf" srcId="{3A21F827-C4F0-44BA-BF97-08E27E825B79}" destId="{B9527CB7-F6D9-4D0D-82E0-CF8F9A463651}" srcOrd="0" destOrd="0" presId="urn:microsoft.com/office/officeart/2009/layout/CirclePictureHierarchy"/>
    <dgm:cxn modelId="{0E307222-7C13-4E3E-AE81-965A5AF8C483}" type="presParOf" srcId="{B9527CB7-F6D9-4D0D-82E0-CF8F9A463651}" destId="{015341E8-8EC4-47D3-A12A-6EAF5A2A1DFE}" srcOrd="0" destOrd="0" presId="urn:microsoft.com/office/officeart/2009/layout/CirclePictureHierarchy"/>
    <dgm:cxn modelId="{0E955FE9-EA28-4A00-8958-433DCBA062B1}" type="presParOf" srcId="{B9527CB7-F6D9-4D0D-82E0-CF8F9A463651}" destId="{0A1DEA67-D5C9-4E7A-B938-61113EC985B1}" srcOrd="1" destOrd="0" presId="urn:microsoft.com/office/officeart/2009/layout/CirclePictureHierarchy"/>
    <dgm:cxn modelId="{44758B92-F645-421B-BAE1-89CA1150FC5B}" type="presParOf" srcId="{3A21F827-C4F0-44BA-BF97-08E27E825B79}" destId="{65EE0421-7A58-4B5C-862B-B240E40D66EE}" srcOrd="1" destOrd="0" presId="urn:microsoft.com/office/officeart/2009/layout/CirclePictureHierarchy"/>
    <dgm:cxn modelId="{7459E034-9D99-47B7-A761-CFFF06DDB261}" type="presParOf" srcId="{6C374CED-CF1D-4689-8B06-2493FEE90388}" destId="{9B133E43-7F2B-41A7-AE8E-C6004FA59B3B}" srcOrd="2" destOrd="0" presId="urn:microsoft.com/office/officeart/2009/layout/CirclePictureHierarchy"/>
    <dgm:cxn modelId="{728E9839-8E86-4B8B-8A90-C8CFF0CE16CE}" type="presParOf" srcId="{6C374CED-CF1D-4689-8B06-2493FEE90388}" destId="{298120E9-68DB-47D2-A02B-3FD7AF579C7B}" srcOrd="3" destOrd="0" presId="urn:microsoft.com/office/officeart/2009/layout/CirclePictureHierarchy"/>
    <dgm:cxn modelId="{F80A46E0-A147-4122-AE5B-BAFCD4BF828F}" type="presParOf" srcId="{298120E9-68DB-47D2-A02B-3FD7AF579C7B}" destId="{CBF08B99-16D4-4B82-B86A-2F4124E7144E}" srcOrd="0" destOrd="0" presId="urn:microsoft.com/office/officeart/2009/layout/CirclePictureHierarchy"/>
    <dgm:cxn modelId="{D2C3E43A-003F-48FF-99E6-A226634DC998}" type="presParOf" srcId="{CBF08B99-16D4-4B82-B86A-2F4124E7144E}" destId="{093BE8C9-9BD4-416A-97AE-82B3ECD2D294}" srcOrd="0" destOrd="0" presId="urn:microsoft.com/office/officeart/2009/layout/CirclePictureHierarchy"/>
    <dgm:cxn modelId="{8D8E88F0-65B0-42F3-8629-A3B54FC252E5}" type="presParOf" srcId="{CBF08B99-16D4-4B82-B86A-2F4124E7144E}" destId="{3EC56E7D-5648-4C23-B6AE-03B8B292FA78}" srcOrd="1" destOrd="0" presId="urn:microsoft.com/office/officeart/2009/layout/CirclePictureHierarchy"/>
    <dgm:cxn modelId="{B8626722-3F9D-4F47-BF13-4C7491526016}" type="presParOf" srcId="{298120E9-68DB-47D2-A02B-3FD7AF579C7B}" destId="{747CA9AC-EFB2-40B0-A9B8-E588B9FD04A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SE321</a:t>
          </a:r>
          <a:br>
            <a:rPr lang="en-US" sz="1800" kern="1200"/>
          </a:br>
          <a:r>
            <a:rPr lang="en-US" sz="1800" kern="120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SE622</a:t>
          </a:r>
          <a:br>
            <a:rPr lang="en-US" sz="1800" kern="1200"/>
          </a:br>
          <a:r>
            <a:rPr lang="en-US" sz="1800" kern="120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PR600</a:t>
          </a:r>
          <a:br>
            <a:rPr lang="en-US" sz="1800" kern="1200"/>
          </a:br>
          <a:r>
            <a:rPr lang="en-US" sz="1800" kern="120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SE821</a:t>
          </a:r>
          <a:br>
            <a:rPr lang="en-US" sz="1800" kern="1200"/>
          </a:br>
          <a:r>
            <a:rPr lang="en-US" sz="1800" kern="1200"/>
            <a:t>Educator List</a:t>
          </a:r>
        </a:p>
      </dsp:txBody>
      <dsp:txXfrm>
        <a:off x="5406673" y="1456766"/>
        <a:ext cx="1605503" cy="1070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E369F-040F-4ACE-AC59-B4B852B9787E}">
      <dsp:nvSpPr>
        <dsp:cNvPr id="0" name=""/>
        <dsp:cNvSpPr/>
      </dsp:nvSpPr>
      <dsp:spPr>
        <a:xfrm>
          <a:off x="665" y="578292"/>
          <a:ext cx="2595583" cy="155735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1">
                  <a:lumMod val="50000"/>
                </a:schemeClr>
              </a:solidFill>
            </a:rPr>
            <a:t>Economically disadvantaged</a:t>
          </a:r>
        </a:p>
      </dsp:txBody>
      <dsp:txXfrm>
        <a:off x="665" y="578292"/>
        <a:ext cx="2595583" cy="1557350"/>
      </dsp:txXfrm>
    </dsp:sp>
    <dsp:sp modelId="{29CFB936-07E2-4772-AE89-DE275EAEDC20}">
      <dsp:nvSpPr>
        <dsp:cNvPr id="0" name=""/>
        <dsp:cNvSpPr/>
      </dsp:nvSpPr>
      <dsp:spPr>
        <a:xfrm>
          <a:off x="2855807" y="578292"/>
          <a:ext cx="2595583" cy="155735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1">
                  <a:lumMod val="50000"/>
                </a:schemeClr>
              </a:solidFill>
            </a:rPr>
            <a:t>Students of color</a:t>
          </a:r>
        </a:p>
      </dsp:txBody>
      <dsp:txXfrm>
        <a:off x="2855807" y="578292"/>
        <a:ext cx="2595583" cy="1557350"/>
      </dsp:txXfrm>
    </dsp:sp>
    <dsp:sp modelId="{29560545-2832-4E7F-A9A2-A749A6D09319}">
      <dsp:nvSpPr>
        <dsp:cNvPr id="0" name=""/>
        <dsp:cNvSpPr/>
      </dsp:nvSpPr>
      <dsp:spPr>
        <a:xfrm>
          <a:off x="665" y="2395200"/>
          <a:ext cx="2595583" cy="155735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1">
                  <a:lumMod val="50000"/>
                </a:schemeClr>
              </a:solidFill>
            </a:rPr>
            <a:t>English learners</a:t>
          </a:r>
        </a:p>
      </dsp:txBody>
      <dsp:txXfrm>
        <a:off x="665" y="2395200"/>
        <a:ext cx="2595583" cy="1557350"/>
      </dsp:txXfrm>
    </dsp:sp>
    <dsp:sp modelId="{7269195A-45EB-4E79-A3C9-C86E12A1F1A2}">
      <dsp:nvSpPr>
        <dsp:cNvPr id="0" name=""/>
        <dsp:cNvSpPr/>
      </dsp:nvSpPr>
      <dsp:spPr>
        <a:xfrm>
          <a:off x="2855807" y="2395200"/>
          <a:ext cx="2595583" cy="155735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1">
                  <a:lumMod val="50000"/>
                </a:schemeClr>
              </a:solidFill>
            </a:rPr>
            <a:t>Students with disabilities</a:t>
          </a:r>
        </a:p>
      </dsp:txBody>
      <dsp:txXfrm>
        <a:off x="2855807" y="2395200"/>
        <a:ext cx="2595583" cy="1557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D6CD2-A1AC-4156-BAD4-1920668AA263}">
      <dsp:nvSpPr>
        <dsp:cNvPr id="0" name=""/>
        <dsp:cNvSpPr/>
      </dsp:nvSpPr>
      <dsp:spPr>
        <a:xfrm>
          <a:off x="665" y="56239"/>
          <a:ext cx="2595583" cy="1557350"/>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1">
                  <a:lumMod val="50000"/>
                </a:schemeClr>
              </a:solidFill>
            </a:rPr>
            <a:t>Experienced</a:t>
          </a:r>
        </a:p>
      </dsp:txBody>
      <dsp:txXfrm>
        <a:off x="665" y="56239"/>
        <a:ext cx="2595583" cy="1557350"/>
      </dsp:txXfrm>
    </dsp:sp>
    <dsp:sp modelId="{7E860784-C578-4341-ACA3-D454512432F2}">
      <dsp:nvSpPr>
        <dsp:cNvPr id="0" name=""/>
        <dsp:cNvSpPr/>
      </dsp:nvSpPr>
      <dsp:spPr>
        <a:xfrm>
          <a:off x="2855807" y="56239"/>
          <a:ext cx="2595583" cy="1557350"/>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1">
                  <a:lumMod val="50000"/>
                </a:schemeClr>
              </a:solidFill>
            </a:rPr>
            <a:t>Qualified</a:t>
          </a:r>
        </a:p>
      </dsp:txBody>
      <dsp:txXfrm>
        <a:off x="2855807" y="56239"/>
        <a:ext cx="2595583" cy="1557350"/>
      </dsp:txXfrm>
    </dsp:sp>
    <dsp:sp modelId="{FBE7BF7A-E6E3-44C7-90C1-A781DC59BFBD}">
      <dsp:nvSpPr>
        <dsp:cNvPr id="0" name=""/>
        <dsp:cNvSpPr/>
      </dsp:nvSpPr>
      <dsp:spPr>
        <a:xfrm>
          <a:off x="1428236" y="1873147"/>
          <a:ext cx="2595583" cy="1557350"/>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1">
                  <a:lumMod val="50000"/>
                </a:schemeClr>
              </a:solidFill>
            </a:rPr>
            <a:t>Effective</a:t>
          </a:r>
        </a:p>
      </dsp:txBody>
      <dsp:txXfrm>
        <a:off x="1428236" y="1873147"/>
        <a:ext cx="2595583" cy="1557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SE321</a:t>
          </a:r>
          <a:br>
            <a:rPr lang="en-US" sz="1800" kern="1200"/>
          </a:br>
          <a:r>
            <a:rPr lang="en-US" sz="1800" kern="120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SE622</a:t>
          </a:r>
          <a:br>
            <a:rPr lang="en-US" sz="1800" kern="1200"/>
          </a:br>
          <a:r>
            <a:rPr lang="en-US" sz="1800" kern="120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PR600</a:t>
          </a:r>
          <a:br>
            <a:rPr lang="en-US" sz="1800" kern="1200"/>
          </a:br>
          <a:r>
            <a:rPr lang="en-US" sz="1800" kern="120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SE821</a:t>
          </a:r>
          <a:br>
            <a:rPr lang="en-US" sz="1800" kern="1200"/>
          </a:br>
          <a:r>
            <a:rPr lang="en-US" sz="1800" kern="1200"/>
            <a:t>Educator List</a:t>
          </a:r>
        </a:p>
      </dsp:txBody>
      <dsp:txXfrm>
        <a:off x="5406673" y="1456766"/>
        <a:ext cx="1605503" cy="1070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SE321</a:t>
          </a:r>
          <a:br>
            <a:rPr lang="en-US" sz="1800" kern="1200"/>
          </a:br>
          <a:r>
            <a:rPr lang="en-US" sz="1800" kern="120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SE622</a:t>
          </a:r>
          <a:br>
            <a:rPr lang="en-US" sz="1800" kern="1200"/>
          </a:br>
          <a:r>
            <a:rPr lang="en-US" sz="1800" kern="120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PR600</a:t>
          </a:r>
          <a:br>
            <a:rPr lang="en-US" sz="1800" kern="1200"/>
          </a:br>
          <a:r>
            <a:rPr lang="en-US" sz="1800" kern="120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SE821</a:t>
          </a:r>
          <a:br>
            <a:rPr lang="en-US" sz="1800" kern="1200"/>
          </a:br>
          <a:r>
            <a:rPr lang="en-US" sz="1800" kern="1200"/>
            <a:t>Educator List</a:t>
          </a:r>
        </a:p>
      </dsp:txBody>
      <dsp:txXfrm>
        <a:off x="5406673" y="1456766"/>
        <a:ext cx="1605503" cy="10703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SE321</a:t>
          </a:r>
          <a:br>
            <a:rPr lang="en-US" sz="1800" kern="1200"/>
          </a:br>
          <a:r>
            <a:rPr lang="en-US" sz="1800" kern="120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SE622</a:t>
          </a:r>
          <a:br>
            <a:rPr lang="en-US" sz="1800" kern="1200"/>
          </a:br>
          <a:r>
            <a:rPr lang="en-US" sz="1800" kern="120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PR600</a:t>
          </a:r>
          <a:br>
            <a:rPr lang="en-US" sz="1800" kern="1200"/>
          </a:br>
          <a:r>
            <a:rPr lang="en-US" sz="1800" kern="120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SE821</a:t>
          </a:r>
          <a:br>
            <a:rPr lang="en-US" sz="1800" kern="1200"/>
          </a:br>
          <a:r>
            <a:rPr lang="en-US" sz="1800" kern="1200"/>
            <a:t>Educator List</a:t>
          </a:r>
        </a:p>
      </dsp:txBody>
      <dsp:txXfrm>
        <a:off x="5406673" y="1456766"/>
        <a:ext cx="1605503" cy="10703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SE321</a:t>
          </a:r>
          <a:br>
            <a:rPr lang="en-US" sz="1800" kern="1200"/>
          </a:br>
          <a:r>
            <a:rPr lang="en-US" sz="1800" kern="120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SE622</a:t>
          </a:r>
          <a:br>
            <a:rPr lang="en-US" sz="1800" kern="1200"/>
          </a:br>
          <a:r>
            <a:rPr lang="en-US" sz="1800" kern="120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PR600</a:t>
          </a:r>
          <a:br>
            <a:rPr lang="en-US" sz="1800" kern="1200"/>
          </a:br>
          <a:r>
            <a:rPr lang="en-US" sz="1800" kern="120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SE821</a:t>
          </a:r>
          <a:br>
            <a:rPr lang="en-US" sz="1800" kern="1200"/>
          </a:br>
          <a:r>
            <a:rPr lang="en-US" sz="1800" kern="1200"/>
            <a:t>Educator List</a:t>
          </a:r>
        </a:p>
      </dsp:txBody>
      <dsp:txXfrm>
        <a:off x="5406673" y="1456766"/>
        <a:ext cx="1605503" cy="1070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3E43-7F2B-41A7-AE8E-C6004FA59B3B}">
      <dsp:nvSpPr>
        <dsp:cNvPr id="0" name=""/>
        <dsp:cNvSpPr/>
      </dsp:nvSpPr>
      <dsp:spPr>
        <a:xfrm>
          <a:off x="3122130" y="1122286"/>
          <a:ext cx="1749375" cy="337155"/>
        </a:xfrm>
        <a:custGeom>
          <a:avLst/>
          <a:gdLst/>
          <a:ahLst/>
          <a:cxnLst/>
          <a:rect l="0" t="0" r="0" b="0"/>
          <a:pathLst>
            <a:path>
              <a:moveTo>
                <a:pt x="0" y="0"/>
              </a:moveTo>
              <a:lnTo>
                <a:pt x="0" y="169915"/>
              </a:lnTo>
              <a:lnTo>
                <a:pt x="1749375" y="169915"/>
              </a:lnTo>
              <a:lnTo>
                <a:pt x="1749375"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2F6B134-06BF-44E1-91E5-CAE33C960941}">
      <dsp:nvSpPr>
        <dsp:cNvPr id="0" name=""/>
        <dsp:cNvSpPr/>
      </dsp:nvSpPr>
      <dsp:spPr>
        <a:xfrm>
          <a:off x="1882362" y="3937269"/>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CF4C22C0-E748-4721-90AA-F1FF32E6C254}">
      <dsp:nvSpPr>
        <dsp:cNvPr id="0" name=""/>
        <dsp:cNvSpPr/>
      </dsp:nvSpPr>
      <dsp:spPr>
        <a:xfrm>
          <a:off x="1882362" y="2529778"/>
          <a:ext cx="91440" cy="337155"/>
        </a:xfrm>
        <a:custGeom>
          <a:avLst/>
          <a:gdLst/>
          <a:ahLst/>
          <a:cxnLst/>
          <a:rect l="0" t="0" r="0" b="0"/>
          <a:pathLst>
            <a:path>
              <a:moveTo>
                <a:pt x="45720" y="0"/>
              </a:moveTo>
              <a:lnTo>
                <a:pt x="4572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E224D34-FDA8-4C6D-9424-94095C7EB63B}">
      <dsp:nvSpPr>
        <dsp:cNvPr id="0" name=""/>
        <dsp:cNvSpPr/>
      </dsp:nvSpPr>
      <dsp:spPr>
        <a:xfrm>
          <a:off x="1928082" y="1122286"/>
          <a:ext cx="1194048" cy="337155"/>
        </a:xfrm>
        <a:custGeom>
          <a:avLst/>
          <a:gdLst/>
          <a:ahLst/>
          <a:cxnLst/>
          <a:rect l="0" t="0" r="0" b="0"/>
          <a:pathLst>
            <a:path>
              <a:moveTo>
                <a:pt x="1194048" y="0"/>
              </a:moveTo>
              <a:lnTo>
                <a:pt x="1194048" y="169915"/>
              </a:lnTo>
              <a:lnTo>
                <a:pt x="0" y="169915"/>
              </a:lnTo>
              <a:lnTo>
                <a:pt x="0" y="337155"/>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83D3A2DD-CBF7-4357-94E2-DD24B9A0B782}">
      <dsp:nvSpPr>
        <dsp:cNvPr id="0" name=""/>
        <dsp:cNvSpPr/>
      </dsp:nvSpPr>
      <dsp:spPr>
        <a:xfrm>
          <a:off x="2586962" y="51950"/>
          <a:ext cx="1070335" cy="107033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46BAB-BA68-4439-BC66-7F3068C87263}">
      <dsp:nvSpPr>
        <dsp:cNvPr id="0" name=""/>
        <dsp:cNvSpPr/>
      </dsp:nvSpPr>
      <dsp:spPr>
        <a:xfrm>
          <a:off x="3101970" y="49274"/>
          <a:ext cx="2716159"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a:p>
      </dsp:txBody>
      <dsp:txXfrm>
        <a:off x="3101970" y="49274"/>
        <a:ext cx="2716159" cy="1070335"/>
      </dsp:txXfrm>
    </dsp:sp>
    <dsp:sp modelId="{566D2975-B09F-4E60-8CD7-089B9668FA35}">
      <dsp:nvSpPr>
        <dsp:cNvPr id="0" name=""/>
        <dsp:cNvSpPr/>
      </dsp:nvSpPr>
      <dsp:spPr>
        <a:xfrm>
          <a:off x="1392914" y="1459442"/>
          <a:ext cx="1070335" cy="107033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E43C-DCDA-436A-BB36-59082729BC0B}">
      <dsp:nvSpPr>
        <dsp:cNvPr id="0" name=""/>
        <dsp:cNvSpPr/>
      </dsp:nvSpPr>
      <dsp:spPr>
        <a:xfrm>
          <a:off x="2463250"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SE321</a:t>
          </a:r>
          <a:br>
            <a:rPr lang="en-US" sz="1800" kern="1200"/>
          </a:br>
          <a:r>
            <a:rPr lang="en-US" sz="1800" kern="1200"/>
            <a:t>District/School</a:t>
          </a:r>
        </a:p>
      </dsp:txBody>
      <dsp:txXfrm>
        <a:off x="2463250" y="1456766"/>
        <a:ext cx="1605503" cy="1070335"/>
      </dsp:txXfrm>
    </dsp:sp>
    <dsp:sp modelId="{435E005C-1B35-4EC9-B6C1-0B216D6063A5}">
      <dsp:nvSpPr>
        <dsp:cNvPr id="0" name=""/>
        <dsp:cNvSpPr/>
      </dsp:nvSpPr>
      <dsp:spPr>
        <a:xfrm>
          <a:off x="1392914" y="2866933"/>
          <a:ext cx="1070335" cy="107033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86539-EC23-4F41-9676-7A61928CA0D7}">
      <dsp:nvSpPr>
        <dsp:cNvPr id="0" name=""/>
        <dsp:cNvSpPr/>
      </dsp:nvSpPr>
      <dsp:spPr>
        <a:xfrm>
          <a:off x="2463250" y="2864257"/>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SE622</a:t>
          </a:r>
          <a:br>
            <a:rPr lang="en-US" sz="1800" kern="1200"/>
          </a:br>
          <a:r>
            <a:rPr lang="en-US" sz="1800" kern="1200"/>
            <a:t>Student List</a:t>
          </a:r>
        </a:p>
      </dsp:txBody>
      <dsp:txXfrm>
        <a:off x="2463250" y="2864257"/>
        <a:ext cx="1605503" cy="1070335"/>
      </dsp:txXfrm>
    </dsp:sp>
    <dsp:sp modelId="{015341E8-8EC4-47D3-A12A-6EAF5A2A1DFE}">
      <dsp:nvSpPr>
        <dsp:cNvPr id="0" name=""/>
        <dsp:cNvSpPr/>
      </dsp:nvSpPr>
      <dsp:spPr>
        <a:xfrm>
          <a:off x="1392914" y="4274425"/>
          <a:ext cx="1070335" cy="107033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DEA67-D5C9-4E7A-B938-61113EC985B1}">
      <dsp:nvSpPr>
        <dsp:cNvPr id="0" name=""/>
        <dsp:cNvSpPr/>
      </dsp:nvSpPr>
      <dsp:spPr>
        <a:xfrm>
          <a:off x="2463250" y="4271749"/>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PR600</a:t>
          </a:r>
          <a:br>
            <a:rPr lang="en-US" sz="1800" kern="1200"/>
          </a:br>
          <a:r>
            <a:rPr lang="en-US" sz="1800" kern="1200"/>
            <a:t>Individual Student</a:t>
          </a:r>
        </a:p>
      </dsp:txBody>
      <dsp:txXfrm>
        <a:off x="2463250" y="4271749"/>
        <a:ext cx="1605503" cy="1070335"/>
      </dsp:txXfrm>
    </dsp:sp>
    <dsp:sp modelId="{093BE8C9-9BD4-416A-97AE-82B3ECD2D294}">
      <dsp:nvSpPr>
        <dsp:cNvPr id="0" name=""/>
        <dsp:cNvSpPr/>
      </dsp:nvSpPr>
      <dsp:spPr>
        <a:xfrm>
          <a:off x="4336337" y="1459442"/>
          <a:ext cx="1070335" cy="107033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56E7D-5648-4C23-B6AE-03B8B292FA78}">
      <dsp:nvSpPr>
        <dsp:cNvPr id="0" name=""/>
        <dsp:cNvSpPr/>
      </dsp:nvSpPr>
      <dsp:spPr>
        <a:xfrm>
          <a:off x="5406673" y="1456766"/>
          <a:ext cx="1605503" cy="10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SE821</a:t>
          </a:r>
          <a:br>
            <a:rPr lang="en-US" sz="1800" kern="1200"/>
          </a:br>
          <a:r>
            <a:rPr lang="en-US" sz="1800" kern="1200"/>
            <a:t>Educator List</a:t>
          </a:r>
        </a:p>
      </dsp:txBody>
      <dsp:txXfrm>
        <a:off x="5406673" y="1456766"/>
        <a:ext cx="1605503" cy="107033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e.mass.edu/research/reports/2017/10teacher-equity.doc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401006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Clr>
                <a:schemeClr val="dk1"/>
              </a:buClr>
              <a:buSzPts val="1200"/>
              <a:buFont typeface="Arial"/>
              <a:buChar char="•"/>
            </a:pPr>
            <a:endParaRPr/>
          </a:p>
        </p:txBody>
      </p:sp>
      <p:sp>
        <p:nvSpPr>
          <p:cNvPr id="180" name="Google Shape;180;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260655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80" name="Google Shape;180;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Aubree’s class code:</a:t>
            </a:r>
            <a:br>
              <a:rPr lang="en-US"/>
            </a:br>
            <a:r>
              <a:rPr lang="en-US"/>
              <a:t>ckpfoiqsi00093a9gx3rifnnh</a:t>
            </a:r>
          </a:p>
          <a:p>
            <a:pPr marL="0" lvl="0" indent="0" algn="l" rtl="0">
              <a:lnSpc>
                <a:spcPct val="100000"/>
              </a:lnSpc>
              <a:spcBef>
                <a:spcPts val="0"/>
              </a:spcBef>
              <a:spcAft>
                <a:spcPts val="0"/>
              </a:spcAft>
              <a:buClr>
                <a:schemeClr val="dk1"/>
              </a:buClr>
              <a:buSzPts val="1200"/>
              <a:buFont typeface="Arial"/>
              <a:buNone/>
            </a:pPr>
            <a:endParaRPr lang="en-US"/>
          </a:p>
          <a:p>
            <a:pPr marL="0" lvl="0" indent="0" algn="l" rtl="0">
              <a:lnSpc>
                <a:spcPct val="100000"/>
              </a:lnSpc>
              <a:spcBef>
                <a:spcPts val="0"/>
              </a:spcBef>
              <a:spcAft>
                <a:spcPts val="0"/>
              </a:spcAft>
              <a:buClr>
                <a:schemeClr val="dk1"/>
              </a:buClr>
              <a:buSzPts val="1200"/>
              <a:buFont typeface="Arial"/>
              <a:buNone/>
            </a:pPr>
            <a:r>
              <a:rPr lang="en-US"/>
              <a:t>URL</a:t>
            </a:r>
            <a:br>
              <a:rPr lang="en-US"/>
            </a:br>
            <a:r>
              <a:rPr lang="en-US"/>
              <a:t>https://spa.maeoe.net/portal/apps/app/ckmds2hhj009l01l6bo6t5p49/datacollector?action=signIn&amp;classCode=ckpfoiqsi00093a9gx3rifnnh</a:t>
            </a:r>
          </a:p>
          <a:p>
            <a:pPr marL="0" lvl="0" indent="0" algn="l" rtl="0">
              <a:lnSpc>
                <a:spcPct val="100000"/>
              </a:lnSpc>
              <a:spcBef>
                <a:spcPts val="0"/>
              </a:spcBef>
              <a:spcAft>
                <a:spcPts val="0"/>
              </a:spcAft>
              <a:buClr>
                <a:schemeClr val="dk1"/>
              </a:buClr>
              <a:buSzPts val="1200"/>
              <a:buFont typeface="Arial"/>
              <a:buNone/>
            </a:pPr>
            <a:endParaRPr lang="en-US"/>
          </a:p>
          <a:p>
            <a:pPr marL="171450" lvl="0" indent="-171450" algn="l" rtl="0">
              <a:lnSpc>
                <a:spcPct val="100000"/>
              </a:lnSpc>
              <a:spcBef>
                <a:spcPts val="0"/>
              </a:spcBef>
              <a:spcAft>
                <a:spcPts val="0"/>
              </a:spcAft>
              <a:buClr>
                <a:schemeClr val="dk1"/>
              </a:buClr>
              <a:buSzPts val="1200"/>
              <a:buFont typeface="Arial"/>
              <a:buChar char="•"/>
            </a:pPr>
            <a:endParaRPr lang="en-US"/>
          </a:p>
          <a:p>
            <a:pPr marL="171450" lvl="0" indent="-171450" algn="l" rtl="0">
              <a:lnSpc>
                <a:spcPct val="100000"/>
              </a:lnSpc>
              <a:spcBef>
                <a:spcPts val="0"/>
              </a:spcBef>
              <a:spcAft>
                <a:spcPts val="0"/>
              </a:spcAft>
              <a:buClr>
                <a:schemeClr val="dk1"/>
              </a:buClr>
              <a:buSzPts val="1200"/>
              <a:buFont typeface="Arial"/>
              <a:buChar char="•"/>
            </a:pPr>
            <a:endParaRPr/>
          </a:p>
        </p:txBody>
      </p:sp>
      <p:sp>
        <p:nvSpPr>
          <p:cNvPr id="180" name="Google Shape;180;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08471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303896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08426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70848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Let’s look at Average Middle, focusing on ELs.</a:t>
            </a:r>
            <a:endParaRPr/>
          </a:p>
        </p:txBody>
      </p:sp>
      <p:sp>
        <p:nvSpPr>
          <p:cNvPr id="248" name="Google Shape;248;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2353937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Let’s look at Average Middle, focusing on ELs.</a:t>
            </a:r>
          </a:p>
          <a:p>
            <a:pPr marL="0" lvl="0" indent="0" algn="l" rtl="0">
              <a:lnSpc>
                <a:spcPct val="100000"/>
              </a:lnSpc>
              <a:spcBef>
                <a:spcPts val="0"/>
              </a:spcBef>
              <a:spcAft>
                <a:spcPts val="0"/>
              </a:spcAft>
              <a:buNone/>
            </a:pPr>
            <a:endParaRPr/>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3664854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2475505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234843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093f122_0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706093f122_0_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71" name="Google Shape;271;g706093f122_0_1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3207344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1794785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862826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06093f12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06093f12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endParaRPr/>
          </a:p>
        </p:txBody>
      </p:sp>
      <p:sp>
        <p:nvSpPr>
          <p:cNvPr id="261" name="Google Shape;261;g706093f12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88332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u="sng"/>
          </a:p>
        </p:txBody>
      </p:sp>
      <p:sp>
        <p:nvSpPr>
          <p:cNvPr id="279" name="Google Shape;279;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257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0075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extLst>
      <p:ext uri="{BB962C8B-B14F-4D97-AF65-F5344CB8AC3E}">
        <p14:creationId xmlns:p14="http://schemas.microsoft.com/office/powerpoint/2010/main" val="372476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a:solidFill>
                  <a:srgbClr val="0000FF"/>
                </a:solidFill>
                <a:effectLst/>
                <a:latin typeface="Calibri" panose="020F0502020204030204" pitchFamily="34" charset="0"/>
                <a:ea typeface="Calibri" panose="020F0502020204030204" pitchFamily="34" charset="0"/>
                <a:hlinkClick r:id="rId3"/>
              </a:rPr>
              <a:t>https://www.doe.mass.edu/research/reports/2017/10teacher-equity.docx</a:t>
            </a:r>
            <a:endParaRPr lang="en-US" b="1"/>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267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0" name="Google Shape;11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698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8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2" name="Google Shape;132;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32" descr="Massachusetts map."/>
          <p:cNvPicPr preferRelativeResize="0"/>
          <p:nvPr/>
        </p:nvPicPr>
        <p:blipFill rotWithShape="1">
          <a:blip r:embed="rId3">
            <a:alphaModFix/>
          </a:blip>
          <a:srcRect/>
          <a:stretch/>
        </p:blipFill>
        <p:spPr>
          <a:xfrm>
            <a:off x="4525470" y="4878540"/>
            <a:ext cx="3141059" cy="1979460"/>
          </a:xfrm>
          <a:prstGeom prst="rect">
            <a:avLst/>
          </a:prstGeom>
          <a:noFill/>
          <a:ln>
            <a:noFill/>
          </a:ln>
        </p:spPr>
      </p:pic>
      <p:sp>
        <p:nvSpPr>
          <p:cNvPr id="15" name="Google Shape;15;p32" descr="Colored blackground box."/>
          <p:cNvSpPr/>
          <p:nvPr/>
        </p:nvSpPr>
        <p:spPr>
          <a:xfrm>
            <a:off x="354228" y="1888631"/>
            <a:ext cx="1183777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 name="Google Shape;16;p32" descr="Graphic bar."/>
          <p:cNvSpPr/>
          <p:nvPr/>
        </p:nvSpPr>
        <p:spPr>
          <a:xfrm>
            <a:off x="0" y="1888632"/>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7" name="Google Shape;17;p32"/>
          <p:cNvSpPr txBox="1">
            <a:spLocks noGrp="1"/>
          </p:cNvSpPr>
          <p:nvPr>
            <p:ph type="ctrTitle"/>
          </p:nvPr>
        </p:nvSpPr>
        <p:spPr>
          <a:xfrm>
            <a:off x="0" y="1894458"/>
            <a:ext cx="12192000" cy="165627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2"/>
          <p:cNvSpPr txBox="1">
            <a:spLocks noGrp="1"/>
          </p:cNvSpPr>
          <p:nvPr>
            <p:ph type="subTitle" idx="1"/>
          </p:nvPr>
        </p:nvSpPr>
        <p:spPr>
          <a:xfrm>
            <a:off x="0" y="3650895"/>
            <a:ext cx="12192000" cy="8262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19" name="Google Shape;19;p32" descr="ESE logo."/>
          <p:cNvPicPr preferRelativeResize="0"/>
          <p:nvPr/>
        </p:nvPicPr>
        <p:blipFill rotWithShape="1">
          <a:blip r:embed="rId4">
            <a:alphaModFix/>
          </a:blip>
          <a:srcRect/>
          <a:stretch/>
        </p:blipFill>
        <p:spPr>
          <a:xfrm>
            <a:off x="4952999" y="5012807"/>
            <a:ext cx="1612338" cy="7841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p:cSld name="Content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33"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2" name="Google Shape;22;p33"/>
          <p:cNvSpPr txBox="1">
            <a:spLocks noGrp="1"/>
          </p:cNvSpPr>
          <p:nvPr>
            <p:ph type="title"/>
          </p:nvPr>
        </p:nvSpPr>
        <p:spPr>
          <a:xfrm>
            <a:off x="2" y="365125"/>
            <a:ext cx="12191998"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0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
        <p:nvSpPr>
          <p:cNvPr id="24" name="Google Shape;24;p33"/>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4" descr="Colored background box."/>
          <p:cNvSpPr/>
          <p:nvPr/>
        </p:nvSpPr>
        <p:spPr>
          <a:xfrm>
            <a:off x="1" y="1948543"/>
            <a:ext cx="2034861" cy="2002971"/>
          </a:xfrm>
          <a:prstGeom prst="rect">
            <a:avLst/>
          </a:prstGeom>
          <a:solidFill>
            <a:srgbClr val="F0A3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7" name="Google Shape;2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
        <p:nvSpPr>
          <p:cNvPr id="29" name="Google Shape;29;p34"/>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0"/>
        <p:cNvGrpSpPr/>
        <p:nvPr/>
      </p:nvGrpSpPr>
      <p:grpSpPr>
        <a:xfrm>
          <a:off x="0" y="0"/>
          <a:ext cx="0" cy="0"/>
          <a:chOff x="0" y="0"/>
          <a:chExt cx="0" cy="0"/>
        </a:xfrm>
      </p:grpSpPr>
      <p:sp>
        <p:nvSpPr>
          <p:cNvPr id="31" name="Google Shape;31;p35" descr="Colored background box."/>
          <p:cNvSpPr/>
          <p:nvPr/>
        </p:nvSpPr>
        <p:spPr>
          <a:xfrm>
            <a:off x="0" y="212726"/>
            <a:ext cx="250371" cy="832304"/>
          </a:xfrm>
          <a:prstGeom prst="rect">
            <a:avLst/>
          </a:prstGeom>
          <a:solidFill>
            <a:srgbClr val="F0A3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2" name="Google Shape;32;p35"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3" name="Google Shape;33;p3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5"/>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36" name="Google Shape;36;p35"/>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4"/>
        <p:cNvGrpSpPr/>
        <p:nvPr/>
      </p:nvGrpSpPr>
      <p:grpSpPr>
        <a:xfrm>
          <a:off x="0" y="0"/>
          <a:ext cx="0" cy="0"/>
          <a:chOff x="0" y="0"/>
          <a:chExt cx="0" cy="0"/>
        </a:xfrm>
      </p:grpSpPr>
      <p:sp>
        <p:nvSpPr>
          <p:cNvPr id="45" name="Google Shape;45;p37" descr="Colored background box."/>
          <p:cNvSpPr/>
          <p:nvPr/>
        </p:nvSpPr>
        <p:spPr>
          <a:xfrm>
            <a:off x="0" y="212726"/>
            <a:ext cx="250371" cy="832304"/>
          </a:xfrm>
          <a:prstGeom prst="rect">
            <a:avLst/>
          </a:prstGeom>
          <a:solidFill>
            <a:srgbClr val="F0A3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6" name="Google Shape;46;p37"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7" name="Google Shape;47;p37"/>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2"/>
          </p:nvPr>
        </p:nvSpPr>
        <p:spPr>
          <a:xfrm>
            <a:off x="435429" y="1336505"/>
            <a:ext cx="5452057" cy="776702"/>
          </a:xfrm>
          <a:prstGeom prst="rect">
            <a:avLst/>
          </a:prstGeom>
          <a:solidFill>
            <a:srgbClr val="F0A36B"/>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7"/>
          <p:cNvSpPr txBox="1">
            <a:spLocks noGrp="1"/>
          </p:cNvSpPr>
          <p:nvPr>
            <p:ph type="body" idx="3"/>
          </p:nvPr>
        </p:nvSpPr>
        <p:spPr>
          <a:xfrm>
            <a:off x="6313714" y="1336505"/>
            <a:ext cx="5452057" cy="776702"/>
          </a:xfrm>
          <a:prstGeom prst="rect">
            <a:avLst/>
          </a:prstGeom>
          <a:solidFill>
            <a:srgbClr val="F0A36B"/>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7"/>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53" name="Google Shape;53;p37"/>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54"/>
        <p:cNvGrpSpPr/>
        <p:nvPr/>
      </p:nvGrpSpPr>
      <p:grpSpPr>
        <a:xfrm>
          <a:off x="0" y="0"/>
          <a:ext cx="0" cy="0"/>
          <a:chOff x="0" y="0"/>
          <a:chExt cx="0" cy="0"/>
        </a:xfrm>
      </p:grpSpPr>
      <p:sp>
        <p:nvSpPr>
          <p:cNvPr id="55" name="Google Shape;55;p38"/>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6" name="Google Shape;56;p38"/>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38" descr="Colored background box."/>
          <p:cNvSpPr/>
          <p:nvPr/>
        </p:nvSpPr>
        <p:spPr>
          <a:xfrm>
            <a:off x="0" y="212726"/>
            <a:ext cx="250371" cy="832304"/>
          </a:xfrm>
          <a:prstGeom prst="rect">
            <a:avLst/>
          </a:prstGeom>
          <a:solidFill>
            <a:srgbClr val="F0A3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8" name="Google Shape;58;p38"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9" name="Google Shape;59;p38"/>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8"/>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62" name="Google Shape;62;p38"/>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ver page">
  <p:cSld name="1_Cover pag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0" descr="Colored blackground box."/>
          <p:cNvSpPr/>
          <p:nvPr/>
        </p:nvSpPr>
        <p:spPr>
          <a:xfrm>
            <a:off x="354228" y="1888631"/>
            <a:ext cx="1183777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74" name="Google Shape;74;p40" descr="Massachusetts map."/>
          <p:cNvPicPr preferRelativeResize="0"/>
          <p:nvPr/>
        </p:nvPicPr>
        <p:blipFill rotWithShape="1">
          <a:blip r:embed="rId3">
            <a:alphaModFix/>
          </a:blip>
          <a:srcRect/>
          <a:stretch/>
        </p:blipFill>
        <p:spPr>
          <a:xfrm>
            <a:off x="4525470" y="4878540"/>
            <a:ext cx="3141059" cy="1979460"/>
          </a:xfrm>
          <a:prstGeom prst="rect">
            <a:avLst/>
          </a:prstGeom>
          <a:noFill/>
          <a:ln>
            <a:noFill/>
          </a:ln>
        </p:spPr>
      </p:pic>
      <p:sp>
        <p:nvSpPr>
          <p:cNvPr id="75" name="Google Shape;75;p40" descr="Graphic bar."/>
          <p:cNvSpPr/>
          <p:nvPr/>
        </p:nvSpPr>
        <p:spPr>
          <a:xfrm>
            <a:off x="0" y="1888632"/>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6" name="Google Shape;76;p40"/>
          <p:cNvSpPr txBox="1">
            <a:spLocks noGrp="1"/>
          </p:cNvSpPr>
          <p:nvPr>
            <p:ph type="subTitle" idx="1"/>
          </p:nvPr>
        </p:nvSpPr>
        <p:spPr>
          <a:xfrm>
            <a:off x="518985" y="3951743"/>
            <a:ext cx="11483546" cy="52536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77" name="Google Shape;77;p40" descr="ESE logo."/>
          <p:cNvPicPr preferRelativeResize="0"/>
          <p:nvPr/>
        </p:nvPicPr>
        <p:blipFill rotWithShape="1">
          <a:blip r:embed="rId4">
            <a:alphaModFix/>
          </a:blip>
          <a:srcRect/>
          <a:stretch/>
        </p:blipFill>
        <p:spPr>
          <a:xfrm>
            <a:off x="4952999" y="5012807"/>
            <a:ext cx="1612338" cy="784130"/>
          </a:xfrm>
          <a:prstGeom prst="rect">
            <a:avLst/>
          </a:prstGeom>
          <a:noFill/>
          <a:ln>
            <a:noFill/>
          </a:ln>
        </p:spPr>
      </p:pic>
      <p:sp>
        <p:nvSpPr>
          <p:cNvPr id="78" name="Google Shape;78;p40"/>
          <p:cNvSpPr txBox="1">
            <a:spLocks noGrp="1"/>
          </p:cNvSpPr>
          <p:nvPr>
            <p:ph type="ctrTitle"/>
          </p:nvPr>
        </p:nvSpPr>
        <p:spPr>
          <a:xfrm>
            <a:off x="518985" y="2149163"/>
            <a:ext cx="11483546" cy="148303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400"/>
              <a:buFont typeface="Quattrocento Sans"/>
              <a:buNone/>
              <a:defRPr sz="14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1"/>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82" name="Google Shape;82;p41"/>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42"/>
          <p:cNvSpPr txBox="1"/>
          <p:nvPr/>
        </p:nvSpPr>
        <p:spPr>
          <a:xfrm>
            <a:off x="8166933" y="6614582"/>
            <a:ext cx="364612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8A8FA0"/>
                </a:solidFill>
                <a:latin typeface="Quattrocento Sans"/>
                <a:ea typeface="Quattrocento Sans"/>
                <a:cs typeface="Quattrocento Sans"/>
                <a:sym typeface="Quattrocento Sans"/>
              </a:rPr>
              <a:t>Massachusetts Department of</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Elementary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and</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Secondary</a:t>
            </a:r>
            <a:r>
              <a:rPr lang="en-US" sz="800" b="0" i="0" u="none" strike="noStrike" cap="none">
                <a:solidFill>
                  <a:schemeClr val="dk1"/>
                </a:solidFill>
                <a:latin typeface="Quattrocento Sans"/>
                <a:ea typeface="Quattrocento Sans"/>
                <a:cs typeface="Quattrocento Sans"/>
                <a:sym typeface="Quattrocento Sans"/>
              </a:rPr>
              <a:t> </a:t>
            </a:r>
            <a:r>
              <a:rPr lang="en-US" sz="8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85" name="Google Shape;85;p42"/>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E38526"/>
              </a:buClr>
              <a:buSzPts val="2800"/>
              <a:buFont typeface="Arial"/>
              <a:buChar char="•"/>
              <a:defRPr sz="2800" b="0" i="0" u="none" strike="noStrike" cap="none">
                <a:solidFill>
                  <a:srgbClr val="101D34"/>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rgbClr val="E38526"/>
              </a:buClr>
              <a:buSzPts val="2400"/>
              <a:buFont typeface="Courier New"/>
              <a:buChar char="o"/>
              <a:defRPr sz="2400" b="0" i="0" u="none" strike="noStrike" cap="none">
                <a:solidFill>
                  <a:srgbClr val="101D34"/>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31"/>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doe.mass.edu/edwin/gateway/SLEreport-supp.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bit.ly/SLEoverview" TargetMode="External"/><Relationship Id="rId4" Type="http://schemas.openxmlformats.org/officeDocument/2006/relationships/hyperlink" Target="https://www.doe.mass.edu/edeffectiveness/equitableaccess/resources/mapping.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research/reports/2017/10teacher-equity.docx"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0B2E9D9-9BD6-443E-D088-CC240826FEA4}"/>
              </a:ext>
              <a:ext uri="{C183D7F6-B498-43B3-948B-1728B52AA6E4}">
                <adec:decorative xmlns:adec="http://schemas.microsoft.com/office/drawing/2017/decorative" val="1"/>
              </a:ext>
            </a:extLst>
          </p:cNvPr>
          <p:cNvSpPr/>
          <p:nvPr/>
        </p:nvSpPr>
        <p:spPr>
          <a:xfrm>
            <a:off x="884456" y="1587843"/>
            <a:ext cx="10423085" cy="368231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1"/>
          <p:cNvSpPr txBox="1">
            <a:spLocks noGrp="1"/>
          </p:cNvSpPr>
          <p:nvPr>
            <p:ph type="title"/>
          </p:nvPr>
        </p:nvSpPr>
        <p:spPr>
          <a:xfrm>
            <a:off x="838199" y="2242814"/>
            <a:ext cx="10515600" cy="2372372"/>
          </a:xfrm>
          <a:prstGeom prst="rect">
            <a:avLst/>
          </a:prstGeom>
          <a:noFill/>
          <a:ln>
            <a:noFill/>
          </a:ln>
        </p:spPr>
        <p:txBody>
          <a:bodyPr spcFirstLastPara="1" wrap="square" lIns="91425" tIns="45700" rIns="91425" bIns="45700" anchor="ctr" anchorCtr="0">
            <a:noAutofit/>
          </a:bodyPr>
          <a:lstStyle/>
          <a:p>
            <a:pPr algn="ctr">
              <a:buClr>
                <a:schemeClr val="lt1"/>
              </a:buClr>
              <a:buSzPts val="4000"/>
            </a:pPr>
            <a:r>
              <a:rPr lang="en-US" sz="2000" spc="600">
                <a:latin typeface="Palatino Linotype"/>
              </a:rPr>
              <a:t>2023 FEDERAL GRANTS FALL CONFERENCE</a:t>
            </a:r>
            <a:br>
              <a:rPr lang="en-US" sz="4400"/>
            </a:br>
            <a:r>
              <a:rPr lang="en-US" sz="7200">
                <a:solidFill>
                  <a:srgbClr val="DB6B2D"/>
                </a:solidFill>
                <a:latin typeface="Arial Black"/>
                <a:cs typeface="Aharoni"/>
              </a:rPr>
              <a:t>SLE REPORTS</a:t>
            </a:r>
            <a:br>
              <a:rPr lang="en-US" sz="8000"/>
            </a:br>
            <a:br>
              <a:rPr lang="en-US" sz="2000" b="1"/>
            </a:br>
            <a:r>
              <a:rPr lang="en-US" sz="2000" spc="600">
                <a:solidFill>
                  <a:srgbClr val="203B6A"/>
                </a:solidFill>
                <a:latin typeface="Palatino Linotype"/>
              </a:rPr>
              <a:t>NOVEMBER 1, 2023</a:t>
            </a:r>
            <a:endParaRPr sz="2400" b="1" spc="600">
              <a:latin typeface="Palatino Linotype"/>
            </a:endParaRPr>
          </a:p>
        </p:txBody>
      </p:sp>
      <p:pic>
        <p:nvPicPr>
          <p:cNvPr id="2" name="Picture 1">
            <a:extLst>
              <a:ext uri="{FF2B5EF4-FFF2-40B4-BE49-F238E27FC236}">
                <a16:creationId xmlns:a16="http://schemas.microsoft.com/office/drawing/2014/main" id="{AE9EB3A8-5661-8F86-B602-A544E92E6CB3}"/>
              </a:ext>
              <a:ext uri="{C183D7F6-B498-43B3-948B-1728B52AA6E4}">
                <adec:decorative xmlns:adec="http://schemas.microsoft.com/office/drawing/2017/decorative" val="1"/>
              </a:ext>
            </a:extLst>
          </p:cNvPr>
          <p:cNvPicPr>
            <a:picLocks noChangeAspect="1"/>
          </p:cNvPicPr>
          <p:nvPr/>
        </p:nvPicPr>
        <p:blipFill rotWithShape="1">
          <a:blip r:embed="rId3">
            <a:duotone>
              <a:schemeClr val="accent1">
                <a:shade val="45000"/>
                <a:satMod val="135000"/>
              </a:schemeClr>
              <a:prstClr val="white"/>
            </a:duotone>
          </a:blip>
          <a:srcRect r="47905"/>
          <a:stretch/>
        </p:blipFill>
        <p:spPr>
          <a:xfrm>
            <a:off x="172994" y="6023996"/>
            <a:ext cx="1717271" cy="694563"/>
          </a:xfrm>
          <a:prstGeom prst="rect">
            <a:avLst/>
          </a:prstGeom>
        </p:spPr>
      </p:pic>
      <p:cxnSp>
        <p:nvCxnSpPr>
          <p:cNvPr id="5" name="Straight Connector 4">
            <a:extLst>
              <a:ext uri="{FF2B5EF4-FFF2-40B4-BE49-F238E27FC236}">
                <a16:creationId xmlns:a16="http://schemas.microsoft.com/office/drawing/2014/main" id="{CC82ACED-3271-E1A5-5A12-358C986D74EC}"/>
              </a:ext>
              <a:ext uri="{C183D7F6-B498-43B3-948B-1728B52AA6E4}">
                <adec:decorative xmlns:adec="http://schemas.microsoft.com/office/drawing/2017/decorative" val="1"/>
              </a:ext>
            </a:extLst>
          </p:cNvPr>
          <p:cNvCxnSpPr/>
          <p:nvPr/>
        </p:nvCxnSpPr>
        <p:spPr>
          <a:xfrm>
            <a:off x="1890265" y="3867665"/>
            <a:ext cx="8452340" cy="0"/>
          </a:xfrm>
          <a:prstGeom prst="line">
            <a:avLst/>
          </a:prstGeom>
          <a:ln w="28575" cmpd="thickThin">
            <a:solidFill>
              <a:srgbClr val="293F6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7" name="Google Shape;137;p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VARIABLES</a:t>
            </a:r>
            <a:endParaRPr/>
          </a:p>
        </p:txBody>
      </p:sp>
      <p:sp>
        <p:nvSpPr>
          <p:cNvPr id="135" name="Google Shape;135;p7"/>
          <p:cNvSpPr txBox="1">
            <a:spLocks noGrp="1"/>
          </p:cNvSpPr>
          <p:nvPr>
            <p:ph type="body" idx="2"/>
          </p:nvPr>
        </p:nvSpPr>
        <p:spPr>
          <a:xfrm>
            <a:off x="454436" y="1303421"/>
            <a:ext cx="5452057" cy="776702"/>
          </a:xfrm>
          <a:prstGeom prst="rect">
            <a:avLst/>
          </a:prstGeom>
          <a:solidFill>
            <a:schemeClr val="accent2">
              <a:lumMod val="60000"/>
              <a:lumOff val="4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a:solidFill>
                  <a:schemeClr val="accent1">
                    <a:lumMod val="50000"/>
                  </a:schemeClr>
                </a:solidFill>
              </a:rPr>
              <a:t>STUDENTS</a:t>
            </a:r>
            <a:endParaRPr>
              <a:solidFill>
                <a:schemeClr val="accent1">
                  <a:lumMod val="50000"/>
                </a:schemeClr>
              </a:solidFill>
            </a:endParaRPr>
          </a:p>
        </p:txBody>
      </p:sp>
      <p:graphicFrame>
        <p:nvGraphicFramePr>
          <p:cNvPr id="2" name="Diagram 1" descr="There are four student groups in this report: economically disadvantaged, students of color, English learners, and students with disabilities.">
            <a:extLst>
              <a:ext uri="{FF2B5EF4-FFF2-40B4-BE49-F238E27FC236}">
                <a16:creationId xmlns:a16="http://schemas.microsoft.com/office/drawing/2014/main" id="{E04A08C2-5D24-4742-83BD-B829D42EE801}"/>
              </a:ext>
            </a:extLst>
          </p:cNvPr>
          <p:cNvGraphicFramePr/>
          <p:nvPr>
            <p:extLst>
              <p:ext uri="{D42A27DB-BD31-4B8C-83A1-F6EECF244321}">
                <p14:modId xmlns:p14="http://schemas.microsoft.com/office/powerpoint/2010/main" val="3836641953"/>
              </p:ext>
            </p:extLst>
          </p:nvPr>
        </p:nvGraphicFramePr>
        <p:xfrm>
          <a:off x="454436" y="1731602"/>
          <a:ext cx="5452057" cy="4530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6" name="Google Shape;136;p7"/>
          <p:cNvSpPr txBox="1">
            <a:spLocks noGrp="1"/>
          </p:cNvSpPr>
          <p:nvPr>
            <p:ph type="body" idx="3"/>
          </p:nvPr>
        </p:nvSpPr>
        <p:spPr>
          <a:xfrm>
            <a:off x="6332721" y="1303421"/>
            <a:ext cx="5452057" cy="776702"/>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a:t>TEACHERS</a:t>
            </a:r>
            <a:endParaRPr/>
          </a:p>
        </p:txBody>
      </p:sp>
      <p:sp>
        <p:nvSpPr>
          <p:cNvPr id="139" name="Google Shape;139;p7">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10</a:t>
            </a:fld>
            <a:endParaRPr/>
          </a:p>
        </p:txBody>
      </p:sp>
      <p:graphicFrame>
        <p:nvGraphicFramePr>
          <p:cNvPr id="11" name="Diagram 10" descr="There are three groups of measures for teachers in this report: experienced, qualified, and effective.">
            <a:extLst>
              <a:ext uri="{FF2B5EF4-FFF2-40B4-BE49-F238E27FC236}">
                <a16:creationId xmlns:a16="http://schemas.microsoft.com/office/drawing/2014/main" id="{E626BFF4-4471-4C5A-ACFA-73D240813244}"/>
              </a:ext>
            </a:extLst>
          </p:cNvPr>
          <p:cNvGraphicFramePr/>
          <p:nvPr>
            <p:extLst>
              <p:ext uri="{D42A27DB-BD31-4B8C-83A1-F6EECF244321}">
                <p14:modId xmlns:p14="http://schemas.microsoft.com/office/powerpoint/2010/main" val="2904842551"/>
              </p:ext>
            </p:extLst>
          </p:nvPr>
        </p:nvGraphicFramePr>
        <p:xfrm>
          <a:off x="6332721" y="2253656"/>
          <a:ext cx="5452057" cy="3486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SE622 – Student Learning Experience Detailed Report</a:t>
            </a:r>
            <a:endParaRPr/>
          </a:p>
        </p:txBody>
      </p:sp>
      <p:sp>
        <p:nvSpPr>
          <p:cNvPr id="264" name="Google Shape;264;g706093f122_0_0">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11</a:t>
            </a:fld>
            <a:endParaRPr/>
          </a:p>
        </p:txBody>
      </p:sp>
      <p:pic>
        <p:nvPicPr>
          <p:cNvPr id="265" name="Google Shape;265;g706093f122_0_0" descr="This image is a screenshot of how the categories from the previous page look in the actual report."/>
          <p:cNvPicPr preferRelativeResize="0"/>
          <p:nvPr/>
        </p:nvPicPr>
        <p:blipFill rotWithShape="1">
          <a:blip r:embed="rId3">
            <a:alphaModFix/>
          </a:blip>
          <a:srcRect b="15361"/>
          <a:stretch/>
        </p:blipFill>
        <p:spPr>
          <a:xfrm>
            <a:off x="1807999" y="1887420"/>
            <a:ext cx="8576000" cy="1383050"/>
          </a:xfrm>
          <a:prstGeom prst="rect">
            <a:avLst/>
          </a:prstGeom>
          <a:noFill/>
          <a:ln>
            <a:noFill/>
          </a:ln>
        </p:spPr>
      </p:pic>
      <p:pic>
        <p:nvPicPr>
          <p:cNvPr id="266" name="Google Shape;266;g706093f122_0_0" descr="This image is a screenshot of how the categories from the previous page look in the actual report."/>
          <p:cNvPicPr preferRelativeResize="0"/>
          <p:nvPr/>
        </p:nvPicPr>
        <p:blipFill rotWithShape="1">
          <a:blip r:embed="rId4">
            <a:alphaModFix/>
          </a:blip>
          <a:srcRect/>
          <a:stretch/>
        </p:blipFill>
        <p:spPr>
          <a:xfrm>
            <a:off x="389703" y="3587531"/>
            <a:ext cx="11412592" cy="1620378"/>
          </a:xfrm>
          <a:prstGeom prst="rect">
            <a:avLst/>
          </a:prstGeom>
          <a:noFill/>
          <a:ln>
            <a:noFill/>
          </a:ln>
        </p:spPr>
      </p:pic>
    </p:spTree>
    <p:extLst>
      <p:ext uri="{BB962C8B-B14F-4D97-AF65-F5344CB8AC3E}">
        <p14:creationId xmlns:p14="http://schemas.microsoft.com/office/powerpoint/2010/main" val="293896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EDWIN OVERVIEW</a:t>
            </a:r>
            <a:endParaRPr/>
          </a:p>
        </p:txBody>
      </p:sp>
      <p:sp>
        <p:nvSpPr>
          <p:cNvPr id="183" name="Google Shape;183;p11">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12</a:t>
            </a:fld>
            <a:endParaRPr/>
          </a:p>
        </p:txBody>
      </p:sp>
      <p:pic>
        <p:nvPicPr>
          <p:cNvPr id="3" name="Picture 2" descr="Find the SLE Reports in Edwin by clicking on Educators and then Equitable Access.">
            <a:extLst>
              <a:ext uri="{FF2B5EF4-FFF2-40B4-BE49-F238E27FC236}">
                <a16:creationId xmlns:a16="http://schemas.microsoft.com/office/drawing/2014/main" id="{DED0C251-1B51-4A9D-819E-BCBC9D6FC88C}"/>
              </a:ext>
            </a:extLst>
          </p:cNvPr>
          <p:cNvPicPr>
            <a:picLocks noChangeAspect="1"/>
          </p:cNvPicPr>
          <p:nvPr/>
        </p:nvPicPr>
        <p:blipFill>
          <a:blip r:embed="rId3"/>
          <a:stretch>
            <a:fillRect/>
          </a:stretch>
        </p:blipFill>
        <p:spPr>
          <a:xfrm>
            <a:off x="1434385" y="1203381"/>
            <a:ext cx="9323229" cy="5296800"/>
          </a:xfrm>
          <a:prstGeom prst="rect">
            <a:avLst/>
          </a:prstGeom>
        </p:spPr>
      </p:pic>
    </p:spTree>
    <p:extLst>
      <p:ext uri="{BB962C8B-B14F-4D97-AF65-F5344CB8AC3E}">
        <p14:creationId xmlns:p14="http://schemas.microsoft.com/office/powerpoint/2010/main" val="100934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EDWIN OVERVIEW - SEARCH</a:t>
            </a:r>
            <a:endParaRPr/>
          </a:p>
        </p:txBody>
      </p:sp>
      <p:sp>
        <p:nvSpPr>
          <p:cNvPr id="183" name="Google Shape;183;p11"/>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13</a:t>
            </a:fld>
            <a:endParaRPr/>
          </a:p>
        </p:txBody>
      </p:sp>
      <p:pic>
        <p:nvPicPr>
          <p:cNvPr id="7" name="Picture 6" descr="Use the search function in Edwin to find &quot;se321&quot;.">
            <a:extLst>
              <a:ext uri="{FF2B5EF4-FFF2-40B4-BE49-F238E27FC236}">
                <a16:creationId xmlns:a16="http://schemas.microsoft.com/office/drawing/2014/main" id="{5964D251-5D4E-45F4-B190-E527C01905E9}"/>
              </a:ext>
            </a:extLst>
          </p:cNvPr>
          <p:cNvPicPr>
            <a:picLocks noChangeAspect="1"/>
          </p:cNvPicPr>
          <p:nvPr/>
        </p:nvPicPr>
        <p:blipFill>
          <a:blip r:embed="rId3"/>
          <a:stretch>
            <a:fillRect/>
          </a:stretch>
        </p:blipFill>
        <p:spPr>
          <a:xfrm>
            <a:off x="0" y="1674139"/>
            <a:ext cx="12192000" cy="35097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EDWIN OVERVIEW – SEARCH 2</a:t>
            </a:r>
            <a:endParaRPr/>
          </a:p>
        </p:txBody>
      </p:sp>
      <p:sp>
        <p:nvSpPr>
          <p:cNvPr id="183" name="Google Shape;183;p11"/>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14</a:t>
            </a:fld>
            <a:endParaRPr/>
          </a:p>
        </p:txBody>
      </p:sp>
      <p:pic>
        <p:nvPicPr>
          <p:cNvPr id="3" name="Picture 2" descr="Use the search function in Edwin to find &quot;student learning&quot;.">
            <a:extLst>
              <a:ext uri="{FF2B5EF4-FFF2-40B4-BE49-F238E27FC236}">
                <a16:creationId xmlns:a16="http://schemas.microsoft.com/office/drawing/2014/main" id="{74E406F8-5129-464D-891C-26C20FDA5AF9}"/>
              </a:ext>
            </a:extLst>
          </p:cNvPr>
          <p:cNvPicPr>
            <a:picLocks noChangeAspect="1"/>
          </p:cNvPicPr>
          <p:nvPr/>
        </p:nvPicPr>
        <p:blipFill>
          <a:blip r:embed="rId3"/>
          <a:stretch>
            <a:fillRect/>
          </a:stretch>
        </p:blipFill>
        <p:spPr>
          <a:xfrm>
            <a:off x="0" y="1630076"/>
            <a:ext cx="12192000" cy="3597848"/>
          </a:xfrm>
          <a:prstGeom prst="rect">
            <a:avLst/>
          </a:prstGeom>
        </p:spPr>
      </p:pic>
    </p:spTree>
    <p:extLst>
      <p:ext uri="{BB962C8B-B14F-4D97-AF65-F5344CB8AC3E}">
        <p14:creationId xmlns:p14="http://schemas.microsoft.com/office/powerpoint/2010/main" val="400755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SE321 – Student Learning Experience Summary Report</a:t>
            </a:r>
            <a:endParaRPr/>
          </a:p>
        </p:txBody>
      </p:sp>
      <p:sp>
        <p:nvSpPr>
          <p:cNvPr id="207" name="Google Shape;207;p12">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15</a:t>
            </a:fld>
            <a:endParaRPr/>
          </a:p>
        </p:txBody>
      </p:sp>
      <p:pic>
        <p:nvPicPr>
          <p:cNvPr id="3" name="Picture 2" descr="Years of History refers to the number of years of student learning experience history included in the report. For example, when three years are selected, the report determines the group of students based on the &quot;Selected School Year&quot; and includes the most recent three years of learning experiences for those students. &#10;">
            <a:extLst>
              <a:ext uri="{FF2B5EF4-FFF2-40B4-BE49-F238E27FC236}">
                <a16:creationId xmlns:a16="http://schemas.microsoft.com/office/drawing/2014/main" id="{F1248CEE-7824-419C-B900-6C6E88C7EED9}"/>
              </a:ext>
            </a:extLst>
          </p:cNvPr>
          <p:cNvPicPr>
            <a:picLocks noChangeAspect="1"/>
          </p:cNvPicPr>
          <p:nvPr/>
        </p:nvPicPr>
        <p:blipFill>
          <a:blip r:embed="rId3"/>
          <a:stretch>
            <a:fillRect/>
          </a:stretch>
        </p:blipFill>
        <p:spPr>
          <a:xfrm>
            <a:off x="0" y="1421279"/>
            <a:ext cx="12192000" cy="2714998"/>
          </a:xfrm>
          <a:prstGeom prst="rect">
            <a:avLst/>
          </a:prstGeom>
        </p:spPr>
      </p:pic>
      <p:sp>
        <p:nvSpPr>
          <p:cNvPr id="4" name="Rectangle 3" descr="This box highlights the &quot;Years of History to Include&quot; field.">
            <a:extLst>
              <a:ext uri="{FF2B5EF4-FFF2-40B4-BE49-F238E27FC236}">
                <a16:creationId xmlns:a16="http://schemas.microsoft.com/office/drawing/2014/main" id="{0CF4BACE-118A-431D-8FF9-28FF857308CD}"/>
              </a:ext>
            </a:extLst>
          </p:cNvPr>
          <p:cNvSpPr/>
          <p:nvPr/>
        </p:nvSpPr>
        <p:spPr>
          <a:xfrm>
            <a:off x="0" y="3030876"/>
            <a:ext cx="2948683" cy="277402"/>
          </a:xfrm>
          <a:prstGeom prst="rect">
            <a:avLst/>
          </a:prstGeom>
          <a:solidFill>
            <a:srgbClr val="DB6B2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oogle Shape;223;p13" descr="This arrow points to the &quot;years of history&quot; field.">
            <a:extLst>
              <a:ext uri="{FF2B5EF4-FFF2-40B4-BE49-F238E27FC236}">
                <a16:creationId xmlns:a16="http://schemas.microsoft.com/office/drawing/2014/main" id="{C0C79B5A-4611-4EF5-BE8B-001F0419A08D}"/>
              </a:ext>
            </a:extLst>
          </p:cNvPr>
          <p:cNvCxnSpPr>
            <a:cxnSpLocks/>
          </p:cNvCxnSpPr>
          <p:nvPr/>
        </p:nvCxnSpPr>
        <p:spPr>
          <a:xfrm flipH="1" flipV="1">
            <a:off x="1376740" y="3308279"/>
            <a:ext cx="2452310" cy="1609596"/>
          </a:xfrm>
          <a:prstGeom prst="straightConnector1">
            <a:avLst/>
          </a:prstGeom>
          <a:noFill/>
          <a:ln w="9525" cap="flat" cmpd="sng">
            <a:solidFill>
              <a:schemeClr val="accent2"/>
            </a:solidFill>
            <a:prstDash val="solid"/>
            <a:miter lim="800000"/>
            <a:headEnd type="none" w="sm" len="sm"/>
            <a:tailEnd type="triangle" w="med" len="med"/>
          </a:ln>
        </p:spPr>
      </p:cxnSp>
      <p:sp>
        <p:nvSpPr>
          <p:cNvPr id="2" name="TextBox 1">
            <a:extLst>
              <a:ext uri="{FF2B5EF4-FFF2-40B4-BE49-F238E27FC236}">
                <a16:creationId xmlns:a16="http://schemas.microsoft.com/office/drawing/2014/main" id="{731C9807-1E3A-4543-87E3-22BCD2708ADF}"/>
              </a:ext>
            </a:extLst>
          </p:cNvPr>
          <p:cNvSpPr txBox="1"/>
          <p:nvPr/>
        </p:nvSpPr>
        <p:spPr>
          <a:xfrm>
            <a:off x="2434333" y="4837933"/>
            <a:ext cx="4595117" cy="1815882"/>
          </a:xfrm>
          <a:prstGeom prst="rect">
            <a:avLst/>
          </a:prstGeom>
          <a:noFill/>
        </p:spPr>
        <p:txBody>
          <a:bodyPr wrap="square" rtlCol="0">
            <a:spAutoFit/>
          </a:bodyPr>
          <a:lstStyle/>
          <a:p>
            <a:pPr lvl="0" algn="ctr">
              <a:buSzPts val="1400"/>
            </a:pPr>
            <a:r>
              <a:rPr lang="en-US" b="1"/>
              <a:t>Years of History: </a:t>
            </a:r>
          </a:p>
          <a:p>
            <a:pPr lvl="0" algn="ctr">
              <a:buSzPts val="1400"/>
            </a:pPr>
            <a:r>
              <a:rPr lang="en-US"/>
              <a:t>The number of years of student learning experience history included in the report. For example, when three years are selected, the report determines the group of students based on the "Selected School Year" and includes the most recent three years of learning experiences for those students. </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a:solidFill>
                  <a:schemeClr val="bg1"/>
                </a:solidFill>
                <a:latin typeface="Quattrocento Sans" panose="020B0604020202020204" charset="0"/>
              </a:rPr>
              <a:t>STUDENT LEARNING EXPERIENCE (SLE) REPORTS</a:t>
            </a:r>
            <a:r>
              <a:rPr lang="en-US" sz="3000" b="1">
                <a:solidFill>
                  <a:schemeClr val="accent2"/>
                </a:solidFill>
                <a:latin typeface="Quattrocento Sans" panose="020B0604020202020204" charset="0"/>
              </a:rPr>
              <a:t> – SE321</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576421311"/>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SE321 report.">
            <a:extLst>
              <a:ext uri="{FF2B5EF4-FFF2-40B4-BE49-F238E27FC236}">
                <a16:creationId xmlns:a16="http://schemas.microsoft.com/office/drawing/2014/main" id="{1EA549B7-03FD-4C32-90F7-46F4896B9E11}"/>
              </a:ext>
            </a:extLst>
          </p:cNvPr>
          <p:cNvSpPr/>
          <p:nvPr/>
        </p:nvSpPr>
        <p:spPr>
          <a:xfrm>
            <a:off x="4839900" y="2585008"/>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9494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SLE321 Report Sample: District Level</a:t>
            </a:r>
            <a:endParaRPr/>
          </a:p>
        </p:txBody>
      </p:sp>
      <p:pic>
        <p:nvPicPr>
          <p:cNvPr id="3" name="Picture 2" descr="This is a screenshot of the SE321 report in Edwin.">
            <a:extLst>
              <a:ext uri="{FF2B5EF4-FFF2-40B4-BE49-F238E27FC236}">
                <a16:creationId xmlns:a16="http://schemas.microsoft.com/office/drawing/2014/main" id="{82AABD94-478F-4125-8DFB-A6F864C6D3C5}"/>
              </a:ext>
            </a:extLst>
          </p:cNvPr>
          <p:cNvPicPr>
            <a:picLocks noChangeAspect="1"/>
          </p:cNvPicPr>
          <p:nvPr/>
        </p:nvPicPr>
        <p:blipFill>
          <a:blip r:embed="rId3"/>
          <a:stretch>
            <a:fillRect/>
          </a:stretch>
        </p:blipFill>
        <p:spPr>
          <a:xfrm>
            <a:off x="439647" y="1110724"/>
            <a:ext cx="11312706" cy="4288406"/>
          </a:xfrm>
          <a:prstGeom prst="rect">
            <a:avLst/>
          </a:prstGeom>
        </p:spPr>
      </p:pic>
    </p:spTree>
    <p:extLst>
      <p:ext uri="{BB962C8B-B14F-4D97-AF65-F5344CB8AC3E}">
        <p14:creationId xmlns:p14="http://schemas.microsoft.com/office/powerpoint/2010/main" val="3380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SLE321 Report Sample: District Level with Highlights</a:t>
            </a:r>
            <a:endParaRPr/>
          </a:p>
        </p:txBody>
      </p:sp>
      <p:pic>
        <p:nvPicPr>
          <p:cNvPr id="3" name="Picture 2" descr="This is a screenshot of the SE321 Report in Edwin.">
            <a:extLst>
              <a:ext uri="{FF2B5EF4-FFF2-40B4-BE49-F238E27FC236}">
                <a16:creationId xmlns:a16="http://schemas.microsoft.com/office/drawing/2014/main" id="{82AABD94-478F-4125-8DFB-A6F864C6D3C5}"/>
              </a:ext>
            </a:extLst>
          </p:cNvPr>
          <p:cNvPicPr>
            <a:picLocks noChangeAspect="1"/>
          </p:cNvPicPr>
          <p:nvPr/>
        </p:nvPicPr>
        <p:blipFill>
          <a:blip r:embed="rId3"/>
          <a:stretch>
            <a:fillRect/>
          </a:stretch>
        </p:blipFill>
        <p:spPr>
          <a:xfrm>
            <a:off x="439647" y="1110724"/>
            <a:ext cx="11312706" cy="4288406"/>
          </a:xfrm>
          <a:prstGeom prst="rect">
            <a:avLst/>
          </a:prstGeom>
        </p:spPr>
      </p:pic>
      <p:sp>
        <p:nvSpPr>
          <p:cNvPr id="219" name="Google Shape;219;p13"/>
          <p:cNvSpPr txBox="1"/>
          <p:nvPr/>
        </p:nvSpPr>
        <p:spPr>
          <a:xfrm>
            <a:off x="405317" y="5523460"/>
            <a:ext cx="541102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If we add up each time a student in the district was assigned to a teacher over the past three years, 90.10% of those times the teacher was teaching in-field.</a:t>
            </a:r>
            <a:endParaRPr sz="1600" b="0" i="0" u="none" strike="noStrike" cap="none">
              <a:solidFill>
                <a:schemeClr val="dk1"/>
              </a:solidFill>
              <a:latin typeface="Quattrocento Sans"/>
              <a:ea typeface="Quattrocento Sans"/>
              <a:cs typeface="Quattrocento Sans"/>
              <a:sym typeface="Quattrocento Sans"/>
            </a:endParaRPr>
          </a:p>
        </p:txBody>
      </p:sp>
      <p:grpSp>
        <p:nvGrpSpPr>
          <p:cNvPr id="2" name="Group 1" descr="This box and arrow highlights the 90.10% value.">
            <a:extLst>
              <a:ext uri="{FF2B5EF4-FFF2-40B4-BE49-F238E27FC236}">
                <a16:creationId xmlns:a16="http://schemas.microsoft.com/office/drawing/2014/main" id="{54A9749C-D8DB-4318-9CB5-E8D26F0E6B4A}"/>
              </a:ext>
            </a:extLst>
          </p:cNvPr>
          <p:cNvGrpSpPr/>
          <p:nvPr/>
        </p:nvGrpSpPr>
        <p:grpSpPr>
          <a:xfrm>
            <a:off x="4299942" y="2543911"/>
            <a:ext cx="1720714" cy="2979550"/>
            <a:chOff x="4299942" y="2543911"/>
            <a:chExt cx="1720714" cy="2979550"/>
          </a:xfrm>
        </p:grpSpPr>
        <p:sp>
          <p:nvSpPr>
            <p:cNvPr id="234" name="Google Shape;234;p13" descr="This box highlights the 90.10% value."/>
            <p:cNvSpPr/>
            <p:nvPr/>
          </p:nvSpPr>
          <p:spPr>
            <a:xfrm>
              <a:off x="5425526" y="2543911"/>
              <a:ext cx="59513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223" name="Google Shape;223;p13" descr="This arrow points to the percent learning experiences in-field row and column."/>
            <p:cNvCxnSpPr>
              <a:cxnSpLocks/>
            </p:cNvCxnSpPr>
            <p:nvPr/>
          </p:nvCxnSpPr>
          <p:spPr>
            <a:xfrm flipV="1">
              <a:off x="4299942" y="2745250"/>
              <a:ext cx="1237829" cy="2778211"/>
            </a:xfrm>
            <a:prstGeom prst="straightConnector1">
              <a:avLst/>
            </a:prstGeom>
            <a:noFill/>
            <a:ln w="9525" cap="flat" cmpd="sng">
              <a:solidFill>
                <a:schemeClr val="dk1"/>
              </a:solidFill>
              <a:prstDash val="solid"/>
              <a:miter lim="800000"/>
              <a:headEnd type="none" w="sm" len="sm"/>
              <a:tailEnd type="triangle" w="med" len="med"/>
            </a:ln>
          </p:spPr>
        </p:cxnSp>
      </p:grpSp>
      <p:sp>
        <p:nvSpPr>
          <p:cNvPr id="220" name="Google Shape;220;p13"/>
          <p:cNvSpPr txBox="1"/>
          <p:nvPr/>
        </p:nvSpPr>
        <p:spPr>
          <a:xfrm>
            <a:off x="6217758" y="5541024"/>
            <a:ext cx="541102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In the past three years, English learners were 1.64 times more likely to be assigned to an educator with 0-2 years of experience in MA than their peers.</a:t>
            </a:r>
            <a:endParaRPr sz="1600" b="0" i="0" u="none" strike="noStrike" cap="none">
              <a:solidFill>
                <a:schemeClr val="dk1"/>
              </a:solidFill>
              <a:latin typeface="Quattrocento Sans"/>
              <a:ea typeface="Quattrocento Sans"/>
              <a:cs typeface="Quattrocento Sans"/>
              <a:sym typeface="Quattrocento Sans"/>
            </a:endParaRPr>
          </a:p>
        </p:txBody>
      </p:sp>
      <p:grpSp>
        <p:nvGrpSpPr>
          <p:cNvPr id="4" name="Group 3" descr="This box and arrow highlights the 1.64 value.">
            <a:extLst>
              <a:ext uri="{FF2B5EF4-FFF2-40B4-BE49-F238E27FC236}">
                <a16:creationId xmlns:a16="http://schemas.microsoft.com/office/drawing/2014/main" id="{EC18F4BE-32A9-4FED-8FDE-512FEAEBB429}"/>
              </a:ext>
            </a:extLst>
          </p:cNvPr>
          <p:cNvGrpSpPr/>
          <p:nvPr/>
        </p:nvGrpSpPr>
        <p:grpSpPr>
          <a:xfrm>
            <a:off x="4956136" y="4512554"/>
            <a:ext cx="1261622" cy="1443948"/>
            <a:chOff x="4956136" y="4512554"/>
            <a:chExt cx="1261622" cy="1443948"/>
          </a:xfrm>
        </p:grpSpPr>
        <p:sp>
          <p:nvSpPr>
            <p:cNvPr id="235" name="Google Shape;235;p13" descr="This box highlights the 1.64 value."/>
            <p:cNvSpPr/>
            <p:nvPr/>
          </p:nvSpPr>
          <p:spPr>
            <a:xfrm>
              <a:off x="4956136" y="4512554"/>
              <a:ext cx="46939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224" name="Google Shape;224;p13" descr="This arrow points to the risk ratio for English learners with inexperienced educators."/>
            <p:cNvCxnSpPr>
              <a:cxnSpLocks/>
              <a:stCxn id="220" idx="1"/>
            </p:cNvCxnSpPr>
            <p:nvPr/>
          </p:nvCxnSpPr>
          <p:spPr>
            <a:xfrm flipH="1" flipV="1">
              <a:off x="5445636" y="4770530"/>
              <a:ext cx="772122" cy="1185972"/>
            </a:xfrm>
            <a:prstGeom prst="straightConnector1">
              <a:avLst/>
            </a:prstGeom>
            <a:noFill/>
            <a:ln w="9525" cap="flat" cmpd="sng">
              <a:solidFill>
                <a:schemeClr val="dk1"/>
              </a:solidFill>
              <a:prstDash val="solid"/>
              <a:miter lim="800000"/>
              <a:headEnd type="none" w="sm" len="sm"/>
              <a:tailEnd type="triangle" w="med" len="med"/>
            </a:ln>
          </p:spPr>
        </p:cxnSp>
      </p:grpSp>
    </p:spTree>
    <p:extLst>
      <p:ext uri="{BB962C8B-B14F-4D97-AF65-F5344CB8AC3E}">
        <p14:creationId xmlns:p14="http://schemas.microsoft.com/office/powerpoint/2010/main" val="7024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25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25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SLE321 Report Sample</a:t>
            </a:r>
            <a:endParaRPr/>
          </a:p>
        </p:txBody>
      </p:sp>
      <p:pic>
        <p:nvPicPr>
          <p:cNvPr id="3" name="Picture 2" descr="This screenshot shows the elevated risk ratios in bar graph form with values over 1.50 in red.">
            <a:extLst>
              <a:ext uri="{FF2B5EF4-FFF2-40B4-BE49-F238E27FC236}">
                <a16:creationId xmlns:a16="http://schemas.microsoft.com/office/drawing/2014/main" id="{80C44D3F-0C56-47AF-B089-ABAB23768E02}"/>
              </a:ext>
            </a:extLst>
          </p:cNvPr>
          <p:cNvPicPr>
            <a:picLocks noChangeAspect="1"/>
          </p:cNvPicPr>
          <p:nvPr/>
        </p:nvPicPr>
        <p:blipFill>
          <a:blip r:embed="rId3"/>
          <a:stretch>
            <a:fillRect/>
          </a:stretch>
        </p:blipFill>
        <p:spPr>
          <a:xfrm>
            <a:off x="129916" y="1350731"/>
            <a:ext cx="11959448" cy="34370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rot="-5400000">
            <a:off x="-2105296" y="2766218"/>
            <a:ext cx="6858002"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Quattrocento Sans"/>
              <a:buNone/>
            </a:pPr>
            <a:r>
              <a:rPr lang="en-US">
                <a:solidFill>
                  <a:schemeClr val="lt1"/>
                </a:solidFill>
              </a:rPr>
              <a:t>OBJECTIVES</a:t>
            </a:r>
            <a:endParaRPr>
              <a:solidFill>
                <a:schemeClr val="lt1"/>
              </a:solidFill>
            </a:endParaRPr>
          </a:p>
        </p:txBody>
      </p:sp>
      <p:sp>
        <p:nvSpPr>
          <p:cNvPr id="98" name="Google Shape;98;p2"/>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a:t>
            </a:fld>
            <a:endParaRPr/>
          </a:p>
        </p:txBody>
      </p:sp>
      <p:sp>
        <p:nvSpPr>
          <p:cNvPr id="99" name="Google Shape;99;p2"/>
          <p:cNvSpPr txBox="1"/>
          <p:nvPr/>
        </p:nvSpPr>
        <p:spPr>
          <a:xfrm>
            <a:off x="3312463" y="2090171"/>
            <a:ext cx="8384177" cy="22467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800"/>
              <a:buFont typeface="Arial"/>
              <a:buChar char="•"/>
            </a:pPr>
            <a:r>
              <a:rPr lang="en-US" sz="2800">
                <a:solidFill>
                  <a:schemeClr val="dk1"/>
                </a:solidFill>
                <a:latin typeface="Quattrocento Sans"/>
                <a:ea typeface="Quattrocento Sans"/>
                <a:cs typeface="Quattrocento Sans"/>
                <a:sym typeface="Quattrocento Sans"/>
              </a:rPr>
              <a:t>SLE Reports: Overview &amp; Context</a:t>
            </a:r>
          </a:p>
          <a:p>
            <a:pPr marL="285750" marR="0" lvl="0" indent="-285750" algn="l" rtl="0">
              <a:lnSpc>
                <a:spcPct val="100000"/>
              </a:lnSpc>
              <a:spcBef>
                <a:spcPts val="0"/>
              </a:spcBef>
              <a:spcAft>
                <a:spcPts val="0"/>
              </a:spcAft>
              <a:buClr>
                <a:schemeClr val="dk1"/>
              </a:buClr>
              <a:buSzPts val="2800"/>
              <a:buFont typeface="Arial"/>
              <a:buChar char="•"/>
            </a:pPr>
            <a:endParaRPr lang="en-US" sz="2800">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Quattrocento Sans"/>
                <a:ea typeface="Quattrocento Sans"/>
                <a:cs typeface="Quattrocento Sans"/>
                <a:sym typeface="Quattrocento Sans"/>
              </a:rPr>
              <a:t>SLE Reports: Walk-through</a:t>
            </a:r>
          </a:p>
          <a:p>
            <a:pPr marL="285750" marR="0" lvl="0" indent="-285750" algn="l" rtl="0">
              <a:lnSpc>
                <a:spcPct val="100000"/>
              </a:lnSpc>
              <a:spcBef>
                <a:spcPts val="0"/>
              </a:spcBef>
              <a:spcAft>
                <a:spcPts val="0"/>
              </a:spcAft>
              <a:buClr>
                <a:schemeClr val="dk1"/>
              </a:buClr>
              <a:buSzPts val="2800"/>
              <a:buFont typeface="Arial"/>
              <a:buChar char="•"/>
            </a:pPr>
            <a:endParaRPr lang="en-US" sz="2800" b="0" i="0" u="none" strike="noStrike" cap="none">
              <a:solidFill>
                <a:schemeClr val="dk1"/>
              </a:solidFill>
              <a:latin typeface="Quattrocento Sans"/>
              <a:ea typeface="Quattrocento Sans"/>
              <a:cs typeface="Quattrocento Sans"/>
              <a:sym typeface="Quattrocento Sans"/>
            </a:endParaRPr>
          </a:p>
          <a:p>
            <a:pPr marL="285750" marR="0" lvl="0" indent="-285750" algn="l" rtl="0">
              <a:lnSpc>
                <a:spcPct val="100000"/>
              </a:lnSpc>
              <a:spcBef>
                <a:spcPts val="0"/>
              </a:spcBef>
              <a:spcAft>
                <a:spcPts val="0"/>
              </a:spcAft>
              <a:buClr>
                <a:schemeClr val="dk1"/>
              </a:buClr>
              <a:buSzPts val="2800"/>
              <a:buFont typeface="Arial"/>
              <a:buChar char="•"/>
            </a:pPr>
            <a:r>
              <a:rPr lang="en-US" sz="2800">
                <a:solidFill>
                  <a:schemeClr val="dk1"/>
                </a:solidFill>
                <a:latin typeface="Quattrocento Sans"/>
                <a:ea typeface="Quattrocento Sans"/>
                <a:cs typeface="Quattrocento Sans"/>
                <a:sym typeface="Quattrocento Sans"/>
              </a:rPr>
              <a:t>Questions?</a:t>
            </a:r>
            <a:endParaRPr lang="en-US" sz="28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SLE321 Report Sample with Highlights</a:t>
            </a:r>
            <a:endParaRPr/>
          </a:p>
        </p:txBody>
      </p:sp>
      <p:pic>
        <p:nvPicPr>
          <p:cNvPr id="3" name="Picture 2" descr="This screenshot shows the elevated risk ratios in bar graph form with values over 1.50 in red.">
            <a:extLst>
              <a:ext uri="{FF2B5EF4-FFF2-40B4-BE49-F238E27FC236}">
                <a16:creationId xmlns:a16="http://schemas.microsoft.com/office/drawing/2014/main" id="{80C44D3F-0C56-47AF-B089-ABAB23768E02}"/>
              </a:ext>
            </a:extLst>
          </p:cNvPr>
          <p:cNvPicPr>
            <a:picLocks noChangeAspect="1"/>
          </p:cNvPicPr>
          <p:nvPr/>
        </p:nvPicPr>
        <p:blipFill>
          <a:blip r:embed="rId3"/>
          <a:stretch>
            <a:fillRect/>
          </a:stretch>
        </p:blipFill>
        <p:spPr>
          <a:xfrm>
            <a:off x="129916" y="1350731"/>
            <a:ext cx="11959448" cy="3437026"/>
          </a:xfrm>
          <a:prstGeom prst="rect">
            <a:avLst/>
          </a:prstGeom>
        </p:spPr>
      </p:pic>
      <p:sp>
        <p:nvSpPr>
          <p:cNvPr id="242" name="Google Shape;242;p14"/>
          <p:cNvSpPr txBox="1"/>
          <p:nvPr/>
        </p:nvSpPr>
        <p:spPr>
          <a:xfrm>
            <a:off x="2294805" y="5672749"/>
            <a:ext cx="757918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Quattrocento Sans"/>
                <a:ea typeface="Quattrocento Sans"/>
                <a:cs typeface="Quattrocento Sans"/>
                <a:sym typeface="Quattrocento Sans"/>
              </a:rPr>
              <a:t>ELs in this school were 1.64 times as likely </a:t>
            </a:r>
            <a:br>
              <a:rPr lang="en-US" sz="1600" b="0" i="0" u="none" strike="noStrike" cap="none">
                <a:solidFill>
                  <a:schemeClr val="dk1"/>
                </a:solidFill>
                <a:latin typeface="Quattrocento Sans"/>
                <a:ea typeface="Quattrocento Sans"/>
                <a:cs typeface="Quattrocento Sans"/>
                <a:sym typeface="Quattrocento Sans"/>
              </a:rPr>
            </a:br>
            <a:r>
              <a:rPr lang="en-US" sz="1600" b="0" i="0" u="none" strike="noStrike" cap="none">
                <a:solidFill>
                  <a:schemeClr val="dk1"/>
                </a:solidFill>
                <a:latin typeface="Quattrocento Sans"/>
                <a:ea typeface="Quattrocento Sans"/>
                <a:cs typeface="Quattrocento Sans"/>
                <a:sym typeface="Quattrocento Sans"/>
              </a:rPr>
              <a:t>to be assigned to a teacher with 0-2 years of experience than their peers.</a:t>
            </a:r>
            <a:endParaRPr sz="1600" b="0" i="0" u="none" strike="noStrike" cap="none">
              <a:solidFill>
                <a:schemeClr val="dk1"/>
              </a:solidFill>
              <a:latin typeface="Quattrocento Sans"/>
              <a:ea typeface="Quattrocento Sans"/>
              <a:cs typeface="Quattrocento Sans"/>
              <a:sym typeface="Quattrocento Sans"/>
            </a:endParaRPr>
          </a:p>
        </p:txBody>
      </p:sp>
      <p:cxnSp>
        <p:nvCxnSpPr>
          <p:cNvPr id="244" name="Google Shape;244;p14" descr="This arrow points to the 1.64 value."/>
          <p:cNvCxnSpPr>
            <a:cxnSpLocks/>
          </p:cNvCxnSpPr>
          <p:nvPr/>
        </p:nvCxnSpPr>
        <p:spPr>
          <a:xfrm flipH="1" flipV="1">
            <a:off x="2917862" y="3503489"/>
            <a:ext cx="1253446" cy="2169260"/>
          </a:xfrm>
          <a:prstGeom prst="straightConnector1">
            <a:avLst/>
          </a:prstGeom>
          <a:noFill/>
          <a:ln w="9525"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292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250"/>
                                        <p:tgtEl>
                                          <p:spTgt spid="242"/>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SLE321 Report Sample: School Level</a:t>
            </a:r>
            <a:endParaRPr/>
          </a:p>
        </p:txBody>
      </p:sp>
      <p:pic>
        <p:nvPicPr>
          <p:cNvPr id="3" name="Picture 2" descr="This table lists the risk ratios for all schools in the district.">
            <a:extLst>
              <a:ext uri="{FF2B5EF4-FFF2-40B4-BE49-F238E27FC236}">
                <a16:creationId xmlns:a16="http://schemas.microsoft.com/office/drawing/2014/main" id="{6380EF39-E6FA-4A3E-9066-163391CFC6E2}"/>
              </a:ext>
            </a:extLst>
          </p:cNvPr>
          <p:cNvPicPr>
            <a:picLocks noChangeAspect="1"/>
          </p:cNvPicPr>
          <p:nvPr/>
        </p:nvPicPr>
        <p:blipFill>
          <a:blip r:embed="rId3"/>
          <a:stretch>
            <a:fillRect/>
          </a:stretch>
        </p:blipFill>
        <p:spPr>
          <a:xfrm>
            <a:off x="2736347" y="1096639"/>
            <a:ext cx="7033764" cy="47278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SLE321 Report Sample: School Level with Highlights</a:t>
            </a:r>
            <a:endParaRPr/>
          </a:p>
        </p:txBody>
      </p:sp>
      <p:sp>
        <p:nvSpPr>
          <p:cNvPr id="251" name="Google Shape;251;p15"/>
          <p:cNvSpPr txBox="1"/>
          <p:nvPr/>
        </p:nvSpPr>
        <p:spPr>
          <a:xfrm>
            <a:off x="1379752" y="6065013"/>
            <a:ext cx="9277564"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a:solidFill>
                  <a:schemeClr val="dk1"/>
                </a:solidFill>
                <a:latin typeface="Quattrocento Sans"/>
                <a:ea typeface="Quattrocento Sans"/>
                <a:cs typeface="Quattrocento Sans"/>
                <a:sym typeface="Quattrocento Sans"/>
              </a:rPr>
              <a:t>ELs </a:t>
            </a:r>
            <a:r>
              <a:rPr lang="en-US" sz="1600" b="0" i="0" u="none" strike="noStrike" cap="none">
                <a:solidFill>
                  <a:schemeClr val="dk1"/>
                </a:solidFill>
                <a:latin typeface="Quattrocento Sans"/>
                <a:ea typeface="Quattrocento Sans"/>
                <a:cs typeface="Quattrocento Sans"/>
                <a:sym typeface="Quattrocento Sans"/>
              </a:rPr>
              <a:t>are much more likely to have a teacher with less than three years of experience in Average Middle</a:t>
            </a:r>
            <a:r>
              <a:rPr lang="en-US" sz="1600">
                <a:solidFill>
                  <a:schemeClr val="dk1"/>
                </a:solidFill>
                <a:latin typeface="Quattrocento Sans"/>
                <a:ea typeface="Quattrocento Sans"/>
                <a:cs typeface="Quattrocento Sans"/>
                <a:sym typeface="Quattrocento Sans"/>
              </a:rPr>
              <a:t>.</a:t>
            </a:r>
            <a:endParaRPr sz="1600" b="0" i="0" u="none" strike="noStrike" cap="none">
              <a:solidFill>
                <a:schemeClr val="dk1"/>
              </a:solidFill>
              <a:latin typeface="Quattrocento Sans"/>
              <a:ea typeface="Quattrocento Sans"/>
              <a:cs typeface="Quattrocento Sans"/>
              <a:sym typeface="Quattrocento Sans"/>
            </a:endParaRPr>
          </a:p>
        </p:txBody>
      </p:sp>
      <p:pic>
        <p:nvPicPr>
          <p:cNvPr id="3" name="Picture 2" descr="This table lists the risk ratios for all of the schools in the district.">
            <a:extLst>
              <a:ext uri="{FF2B5EF4-FFF2-40B4-BE49-F238E27FC236}">
                <a16:creationId xmlns:a16="http://schemas.microsoft.com/office/drawing/2014/main" id="{6380EF39-E6FA-4A3E-9066-163391CFC6E2}"/>
              </a:ext>
            </a:extLst>
          </p:cNvPr>
          <p:cNvPicPr>
            <a:picLocks noChangeAspect="1"/>
          </p:cNvPicPr>
          <p:nvPr/>
        </p:nvPicPr>
        <p:blipFill>
          <a:blip r:embed="rId3"/>
          <a:stretch>
            <a:fillRect/>
          </a:stretch>
        </p:blipFill>
        <p:spPr>
          <a:xfrm>
            <a:off x="2736347" y="1096639"/>
            <a:ext cx="7033764" cy="4727802"/>
          </a:xfrm>
          <a:prstGeom prst="rect">
            <a:avLst/>
          </a:prstGeom>
        </p:spPr>
      </p:pic>
      <p:sp>
        <p:nvSpPr>
          <p:cNvPr id="12" name="Google Shape;235;p13" descr="This box highlights the 3.34 value.">
            <a:extLst>
              <a:ext uri="{FF2B5EF4-FFF2-40B4-BE49-F238E27FC236}">
                <a16:creationId xmlns:a16="http://schemas.microsoft.com/office/drawing/2014/main" id="{7B454DCB-B1AF-4DA9-913A-5CDC4CF3E142}"/>
              </a:ext>
            </a:extLst>
          </p:cNvPr>
          <p:cNvSpPr/>
          <p:nvPr/>
        </p:nvSpPr>
        <p:spPr>
          <a:xfrm>
            <a:off x="6018534" y="5015988"/>
            <a:ext cx="46939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13" name="Google Shape;244;p14" descr="This arrow points to the 3.34 value.">
            <a:extLst>
              <a:ext uri="{FF2B5EF4-FFF2-40B4-BE49-F238E27FC236}">
                <a16:creationId xmlns:a16="http://schemas.microsoft.com/office/drawing/2014/main" id="{4C02FB4E-2670-498A-8804-7FEAACD73C2C}"/>
              </a:ext>
            </a:extLst>
          </p:cNvPr>
          <p:cNvCxnSpPr>
            <a:cxnSpLocks/>
          </p:cNvCxnSpPr>
          <p:nvPr/>
        </p:nvCxnSpPr>
        <p:spPr>
          <a:xfrm flipH="1" flipV="1">
            <a:off x="6487925" y="5147354"/>
            <a:ext cx="344390" cy="917659"/>
          </a:xfrm>
          <a:prstGeom prst="straightConnector1">
            <a:avLst/>
          </a:prstGeom>
          <a:noFill/>
          <a:ln w="9525"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35218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a:solidFill>
                  <a:schemeClr val="bg1"/>
                </a:solidFill>
                <a:latin typeface="Quattrocento Sans" panose="020B0604020202020204" charset="0"/>
              </a:rPr>
              <a:t>STUDENT LEARNING EXPERIENCE (SLE) REPORTS </a:t>
            </a:r>
            <a:r>
              <a:rPr lang="en-US" sz="3000" b="1">
                <a:solidFill>
                  <a:schemeClr val="accent2"/>
                </a:solidFill>
                <a:latin typeface="Quattrocento Sans" panose="020B0604020202020204" charset="0"/>
              </a:rPr>
              <a:t>– SE622</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1080057198"/>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SE622 report.">
            <a:extLst>
              <a:ext uri="{FF2B5EF4-FFF2-40B4-BE49-F238E27FC236}">
                <a16:creationId xmlns:a16="http://schemas.microsoft.com/office/drawing/2014/main" id="{D150540D-A492-49A9-816A-C16902F03613}"/>
              </a:ext>
            </a:extLst>
          </p:cNvPr>
          <p:cNvSpPr/>
          <p:nvPr/>
        </p:nvSpPr>
        <p:spPr>
          <a:xfrm>
            <a:off x="4846026" y="3951471"/>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291166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SE622 – Student Learning Experience Detailed Report </a:t>
            </a:r>
            <a:r>
              <a:rPr lang="en-US" sz="2400"/>
              <a:t>– choose school</a:t>
            </a:r>
            <a:endParaRPr/>
          </a:p>
        </p:txBody>
      </p:sp>
      <p:sp>
        <p:nvSpPr>
          <p:cNvPr id="274" name="Google Shape;274;g706093f122_0_11">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24</a:t>
            </a:fld>
            <a:endParaRPr/>
          </a:p>
        </p:txBody>
      </p:sp>
      <p:pic>
        <p:nvPicPr>
          <p:cNvPr id="3" name="Picture 2" descr="This screenshot shows how to select a school from the prompts.">
            <a:extLst>
              <a:ext uri="{FF2B5EF4-FFF2-40B4-BE49-F238E27FC236}">
                <a16:creationId xmlns:a16="http://schemas.microsoft.com/office/drawing/2014/main" id="{FDB0077F-F4F1-410D-9640-187411C6FD01}"/>
              </a:ext>
            </a:extLst>
          </p:cNvPr>
          <p:cNvPicPr>
            <a:picLocks noChangeAspect="1"/>
          </p:cNvPicPr>
          <p:nvPr/>
        </p:nvPicPr>
        <p:blipFill>
          <a:blip r:embed="rId3"/>
          <a:stretch>
            <a:fillRect/>
          </a:stretch>
        </p:blipFill>
        <p:spPr>
          <a:xfrm>
            <a:off x="1657350" y="1995487"/>
            <a:ext cx="8877300" cy="28670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sz="2800"/>
              <a:t>SE622 – Student Learning Experience Detailed Report with Hyperlink</a:t>
            </a:r>
            <a:endParaRPr sz="2800"/>
          </a:p>
        </p:txBody>
      </p:sp>
      <p:sp>
        <p:nvSpPr>
          <p:cNvPr id="274" name="Google Shape;274;g706093f122_0_11">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25</a:t>
            </a:fld>
            <a:endParaRPr/>
          </a:p>
        </p:txBody>
      </p:sp>
      <p:pic>
        <p:nvPicPr>
          <p:cNvPr id="4" name="Picture 3" descr="This screenshot shows the table of risk ratio values for the selected school.">
            <a:extLst>
              <a:ext uri="{FF2B5EF4-FFF2-40B4-BE49-F238E27FC236}">
                <a16:creationId xmlns:a16="http://schemas.microsoft.com/office/drawing/2014/main" id="{D535C179-CEF1-441D-8360-B721A7793A1A}"/>
              </a:ext>
            </a:extLst>
          </p:cNvPr>
          <p:cNvPicPr>
            <a:picLocks noChangeAspect="1"/>
          </p:cNvPicPr>
          <p:nvPr/>
        </p:nvPicPr>
        <p:blipFill>
          <a:blip r:embed="rId3"/>
          <a:stretch>
            <a:fillRect/>
          </a:stretch>
        </p:blipFill>
        <p:spPr>
          <a:xfrm>
            <a:off x="1575966" y="1109608"/>
            <a:ext cx="8426140" cy="5625101"/>
          </a:xfrm>
          <a:prstGeom prst="rect">
            <a:avLst/>
          </a:prstGeom>
        </p:spPr>
      </p:pic>
      <p:sp>
        <p:nvSpPr>
          <p:cNvPr id="6" name="TextBox 5">
            <a:extLst>
              <a:ext uri="{FF2B5EF4-FFF2-40B4-BE49-F238E27FC236}">
                <a16:creationId xmlns:a16="http://schemas.microsoft.com/office/drawing/2014/main" id="{26E83CE5-C3C2-43D3-B411-E19198E1DAF7}"/>
              </a:ext>
            </a:extLst>
          </p:cNvPr>
          <p:cNvSpPr txBox="1"/>
          <p:nvPr/>
        </p:nvSpPr>
        <p:spPr>
          <a:xfrm>
            <a:off x="10413594" y="4111090"/>
            <a:ext cx="1525049" cy="954107"/>
          </a:xfrm>
          <a:prstGeom prst="rect">
            <a:avLst/>
          </a:prstGeom>
          <a:noFill/>
        </p:spPr>
        <p:txBody>
          <a:bodyPr wrap="square" rtlCol="0">
            <a:spAutoFit/>
          </a:bodyPr>
          <a:lstStyle/>
          <a:p>
            <a:r>
              <a:rPr lang="en-US"/>
              <a:t>Let’s look at Average Middle, focusing on ELs.</a:t>
            </a:r>
          </a:p>
          <a:p>
            <a:endParaRPr lang="en-US"/>
          </a:p>
        </p:txBody>
      </p:sp>
      <p:sp>
        <p:nvSpPr>
          <p:cNvPr id="7" name="Google Shape;235;p13" descr="This box highlights the blue hyperlink value of 13.2">
            <a:extLst>
              <a:ext uri="{FF2B5EF4-FFF2-40B4-BE49-F238E27FC236}">
                <a16:creationId xmlns:a16="http://schemas.microsoft.com/office/drawing/2014/main" id="{46E7ED13-C01E-465C-8FE1-1B55EA474DD2}"/>
              </a:ext>
            </a:extLst>
          </p:cNvPr>
          <p:cNvSpPr/>
          <p:nvPr/>
        </p:nvSpPr>
        <p:spPr>
          <a:xfrm>
            <a:off x="4775360" y="5685684"/>
            <a:ext cx="46939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8" name="Google Shape;244;p14" descr="This arrow points to the 13.2 value.">
            <a:extLst>
              <a:ext uri="{FF2B5EF4-FFF2-40B4-BE49-F238E27FC236}">
                <a16:creationId xmlns:a16="http://schemas.microsoft.com/office/drawing/2014/main" id="{E27581F9-C703-41E0-B8A3-582D0C62A832}"/>
              </a:ext>
            </a:extLst>
          </p:cNvPr>
          <p:cNvCxnSpPr>
            <a:cxnSpLocks/>
            <a:stCxn id="6" idx="1"/>
          </p:cNvCxnSpPr>
          <p:nvPr/>
        </p:nvCxnSpPr>
        <p:spPr>
          <a:xfrm flipH="1">
            <a:off x="5126804" y="4588144"/>
            <a:ext cx="5286790" cy="1139351"/>
          </a:xfrm>
          <a:prstGeom prst="straightConnector1">
            <a:avLst/>
          </a:prstGeom>
          <a:noFill/>
          <a:ln w="9525"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7859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sz="2800"/>
              <a:t>SE622 – Student Learning Experience Detailed Report from Hyperlink</a:t>
            </a:r>
            <a:endParaRPr sz="2800"/>
          </a:p>
        </p:txBody>
      </p:sp>
      <p:sp>
        <p:nvSpPr>
          <p:cNvPr id="274" name="Google Shape;274;g706093f122_0_11"/>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26</a:t>
            </a:fld>
            <a:endParaRPr/>
          </a:p>
        </p:txBody>
      </p:sp>
      <p:pic>
        <p:nvPicPr>
          <p:cNvPr id="3" name="Picture 2" descr="This is a screenshot of the SE622 report that lists the English learners for this school.">
            <a:extLst>
              <a:ext uri="{FF2B5EF4-FFF2-40B4-BE49-F238E27FC236}">
                <a16:creationId xmlns:a16="http://schemas.microsoft.com/office/drawing/2014/main" id="{2E470478-E730-4216-A85A-93EA6215563A}"/>
              </a:ext>
            </a:extLst>
          </p:cNvPr>
          <p:cNvPicPr>
            <a:picLocks noChangeAspect="1"/>
          </p:cNvPicPr>
          <p:nvPr/>
        </p:nvPicPr>
        <p:blipFill>
          <a:blip r:embed="rId3"/>
          <a:stretch>
            <a:fillRect/>
          </a:stretch>
        </p:blipFill>
        <p:spPr>
          <a:xfrm>
            <a:off x="0" y="1462548"/>
            <a:ext cx="12192000" cy="3932903"/>
          </a:xfrm>
          <a:prstGeom prst="rect">
            <a:avLst/>
          </a:prstGeom>
        </p:spPr>
      </p:pic>
    </p:spTree>
    <p:extLst>
      <p:ext uri="{BB962C8B-B14F-4D97-AF65-F5344CB8AC3E}">
        <p14:creationId xmlns:p14="http://schemas.microsoft.com/office/powerpoint/2010/main" val="284453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SE622 – Student Learning Experience Detailed Report with Highlight</a:t>
            </a:r>
            <a:endParaRPr/>
          </a:p>
        </p:txBody>
      </p:sp>
      <p:sp>
        <p:nvSpPr>
          <p:cNvPr id="274" name="Google Shape;274;g706093f122_0_11"/>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27</a:t>
            </a:fld>
            <a:endParaRPr/>
          </a:p>
        </p:txBody>
      </p:sp>
      <p:pic>
        <p:nvPicPr>
          <p:cNvPr id="3" name="Picture 2" descr="This is a screenshot of the SE622 report that lists the English learners for this school.">
            <a:extLst>
              <a:ext uri="{FF2B5EF4-FFF2-40B4-BE49-F238E27FC236}">
                <a16:creationId xmlns:a16="http://schemas.microsoft.com/office/drawing/2014/main" id="{2E470478-E730-4216-A85A-93EA6215563A}"/>
              </a:ext>
            </a:extLst>
          </p:cNvPr>
          <p:cNvPicPr>
            <a:picLocks noChangeAspect="1"/>
          </p:cNvPicPr>
          <p:nvPr/>
        </p:nvPicPr>
        <p:blipFill>
          <a:blip r:embed="rId3"/>
          <a:stretch>
            <a:fillRect/>
          </a:stretch>
        </p:blipFill>
        <p:spPr>
          <a:xfrm>
            <a:off x="0" y="1462548"/>
            <a:ext cx="12192000" cy="3932903"/>
          </a:xfrm>
          <a:prstGeom prst="rect">
            <a:avLst/>
          </a:prstGeom>
        </p:spPr>
      </p:pic>
      <p:sp>
        <p:nvSpPr>
          <p:cNvPr id="5" name="Google Shape;235;p13" descr="This box highlights the top SASID, or student ID.">
            <a:extLst>
              <a:ext uri="{FF2B5EF4-FFF2-40B4-BE49-F238E27FC236}">
                <a16:creationId xmlns:a16="http://schemas.microsoft.com/office/drawing/2014/main" id="{FB4BE8E4-716F-4561-9617-22980E6C64C9}"/>
              </a:ext>
            </a:extLst>
          </p:cNvPr>
          <p:cNvSpPr/>
          <p:nvPr/>
        </p:nvSpPr>
        <p:spPr>
          <a:xfrm>
            <a:off x="98353" y="4093190"/>
            <a:ext cx="600290" cy="263504"/>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6" name="Google Shape;244;p14" descr="This arrow points to the top SASID or student ID.">
            <a:extLst>
              <a:ext uri="{FF2B5EF4-FFF2-40B4-BE49-F238E27FC236}">
                <a16:creationId xmlns:a16="http://schemas.microsoft.com/office/drawing/2014/main" id="{844BFFA7-C12F-4B1F-A7F1-C335DC33516B}"/>
              </a:ext>
            </a:extLst>
          </p:cNvPr>
          <p:cNvCxnSpPr>
            <a:cxnSpLocks/>
            <a:stCxn id="7" idx="1"/>
          </p:cNvCxnSpPr>
          <p:nvPr/>
        </p:nvCxnSpPr>
        <p:spPr>
          <a:xfrm flipH="1" flipV="1">
            <a:off x="698643" y="4224944"/>
            <a:ext cx="3106402" cy="2042868"/>
          </a:xfrm>
          <a:prstGeom prst="straightConnector1">
            <a:avLst/>
          </a:prstGeom>
          <a:noFill/>
          <a:ln w="9525" cap="flat" cmpd="sng">
            <a:solidFill>
              <a:schemeClr val="dk1"/>
            </a:solidFill>
            <a:prstDash val="solid"/>
            <a:miter lim="800000"/>
            <a:headEnd type="none" w="sm" len="sm"/>
            <a:tailEnd type="triangle" w="med" len="med"/>
          </a:ln>
        </p:spPr>
      </p:cxnSp>
      <p:sp>
        <p:nvSpPr>
          <p:cNvPr id="7" name="TextBox 6">
            <a:extLst>
              <a:ext uri="{FF2B5EF4-FFF2-40B4-BE49-F238E27FC236}">
                <a16:creationId xmlns:a16="http://schemas.microsoft.com/office/drawing/2014/main" id="{36FC1F65-F65F-4395-B3EA-11E137C7F32D}"/>
              </a:ext>
            </a:extLst>
          </p:cNvPr>
          <p:cNvSpPr txBox="1"/>
          <p:nvPr/>
        </p:nvSpPr>
        <p:spPr>
          <a:xfrm>
            <a:off x="3805045" y="5683036"/>
            <a:ext cx="2811512" cy="1169551"/>
          </a:xfrm>
          <a:prstGeom prst="rect">
            <a:avLst/>
          </a:prstGeom>
          <a:noFill/>
        </p:spPr>
        <p:txBody>
          <a:bodyPr wrap="square" rtlCol="0">
            <a:spAutoFit/>
          </a:bodyPr>
          <a:lstStyle/>
          <a:p>
            <a:r>
              <a:rPr lang="en-US"/>
              <a:t>Let’s look at this student who had 100% of their learning experiences with teachers who have  &lt;1 years of experience.</a:t>
            </a:r>
          </a:p>
          <a:p>
            <a:endParaRPr lang="en-US"/>
          </a:p>
        </p:txBody>
      </p:sp>
    </p:spTree>
    <p:extLst>
      <p:ext uri="{BB962C8B-B14F-4D97-AF65-F5344CB8AC3E}">
        <p14:creationId xmlns:p14="http://schemas.microsoft.com/office/powerpoint/2010/main" val="56324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a:solidFill>
                  <a:schemeClr val="bg1"/>
                </a:solidFill>
                <a:latin typeface="Quattrocento Sans" panose="020B0604020202020204" charset="0"/>
              </a:rPr>
              <a:t>STUDENT LEARNING EXPERIENCE (SLE) REPORTS</a:t>
            </a:r>
            <a:r>
              <a:rPr lang="en-US" sz="3000" b="1">
                <a:solidFill>
                  <a:schemeClr val="accent2"/>
                </a:solidFill>
                <a:latin typeface="Quattrocento Sans" panose="020B0604020202020204" charset="0"/>
              </a:rPr>
              <a:t> – PR600</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4224175828"/>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PR600 report for individual student data.">
            <a:extLst>
              <a:ext uri="{FF2B5EF4-FFF2-40B4-BE49-F238E27FC236}">
                <a16:creationId xmlns:a16="http://schemas.microsoft.com/office/drawing/2014/main" id="{D150540D-A492-49A9-816A-C16902F03613}"/>
              </a:ext>
            </a:extLst>
          </p:cNvPr>
          <p:cNvSpPr/>
          <p:nvPr/>
        </p:nvSpPr>
        <p:spPr>
          <a:xfrm>
            <a:off x="4846026" y="5386120"/>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31816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706093f122_0_11"/>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PR600 – Student Profile Report </a:t>
            </a:r>
            <a:endParaRPr/>
          </a:p>
        </p:txBody>
      </p:sp>
      <p:pic>
        <p:nvPicPr>
          <p:cNvPr id="9" name="Picture 8" descr="This screenshot shows the PR600 report for an individual student.">
            <a:extLst>
              <a:ext uri="{FF2B5EF4-FFF2-40B4-BE49-F238E27FC236}">
                <a16:creationId xmlns:a16="http://schemas.microsoft.com/office/drawing/2014/main" id="{EC9E0DF1-8B9B-4CD8-B322-E169095F97B4}"/>
              </a:ext>
            </a:extLst>
          </p:cNvPr>
          <p:cNvPicPr>
            <a:picLocks noChangeAspect="1"/>
          </p:cNvPicPr>
          <p:nvPr/>
        </p:nvPicPr>
        <p:blipFill>
          <a:blip r:embed="rId3"/>
          <a:stretch>
            <a:fillRect/>
          </a:stretch>
        </p:blipFill>
        <p:spPr>
          <a:xfrm>
            <a:off x="2190965" y="1270368"/>
            <a:ext cx="7766724" cy="5229813"/>
          </a:xfrm>
          <a:prstGeom prst="rect">
            <a:avLst/>
          </a:prstGeom>
        </p:spPr>
      </p:pic>
      <p:sp>
        <p:nvSpPr>
          <p:cNvPr id="274" name="Google Shape;274;g706093f122_0_11">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29</a:t>
            </a:fld>
            <a:endParaRPr/>
          </a:p>
        </p:txBody>
      </p:sp>
      <p:sp>
        <p:nvSpPr>
          <p:cNvPr id="3" name="Rectangle 2">
            <a:extLst>
              <a:ext uri="{FF2B5EF4-FFF2-40B4-BE49-F238E27FC236}">
                <a16:creationId xmlns:a16="http://schemas.microsoft.com/office/drawing/2014/main" id="{670F4025-67E8-10ED-EA74-E9236B4B0C1E}"/>
              </a:ext>
              <a:ext uri="{C183D7F6-B498-43B3-948B-1728B52AA6E4}">
                <adec:decorative xmlns:adec="http://schemas.microsoft.com/office/drawing/2017/decorative" val="1"/>
              </a:ext>
            </a:extLst>
          </p:cNvPr>
          <p:cNvSpPr/>
          <p:nvPr/>
        </p:nvSpPr>
        <p:spPr>
          <a:xfrm>
            <a:off x="2026508" y="2187146"/>
            <a:ext cx="2372497" cy="420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499521-4FBA-E267-4F17-996FB8073D4E}"/>
              </a:ext>
              <a:ext uri="{C183D7F6-B498-43B3-948B-1728B52AA6E4}">
                <adec:decorative xmlns:adec="http://schemas.microsoft.com/office/drawing/2017/decorative" val="1"/>
              </a:ext>
            </a:extLst>
          </p:cNvPr>
          <p:cNvSpPr/>
          <p:nvPr/>
        </p:nvSpPr>
        <p:spPr>
          <a:xfrm>
            <a:off x="2012069" y="4250725"/>
            <a:ext cx="2372497" cy="15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AABDDA-57E3-84DA-1B9E-95BD63BCE0AF}"/>
              </a:ext>
              <a:ext uri="{C183D7F6-B498-43B3-948B-1728B52AA6E4}">
                <adec:decorative xmlns:adec="http://schemas.microsoft.com/office/drawing/2017/decorative" val="1"/>
              </a:ext>
            </a:extLst>
          </p:cNvPr>
          <p:cNvSpPr/>
          <p:nvPr/>
        </p:nvSpPr>
        <p:spPr>
          <a:xfrm>
            <a:off x="2012068" y="5296682"/>
            <a:ext cx="2372497" cy="15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69E42B-C1AB-BBC5-FB34-91B55DB3508C}"/>
              </a:ext>
            </a:extLst>
          </p:cNvPr>
          <p:cNvSpPr txBox="1"/>
          <p:nvPr/>
        </p:nvSpPr>
        <p:spPr>
          <a:xfrm>
            <a:off x="2012068" y="2173819"/>
            <a:ext cx="2778325" cy="276999"/>
          </a:xfrm>
          <a:prstGeom prst="rect">
            <a:avLst/>
          </a:prstGeom>
          <a:noFill/>
        </p:spPr>
        <p:txBody>
          <a:bodyPr wrap="none" rtlCol="0">
            <a:spAutoFit/>
          </a:bodyPr>
          <a:lstStyle/>
          <a:p>
            <a:r>
              <a:rPr lang="en-US" sz="1200" b="1">
                <a:solidFill>
                  <a:srgbClr val="5C3AFF"/>
                </a:solidFill>
              </a:rPr>
              <a:t>FAKE STUDENT NAME (000000000)</a:t>
            </a:r>
          </a:p>
        </p:txBody>
      </p:sp>
      <p:sp>
        <p:nvSpPr>
          <p:cNvPr id="6" name="TextBox 5">
            <a:extLst>
              <a:ext uri="{FF2B5EF4-FFF2-40B4-BE49-F238E27FC236}">
                <a16:creationId xmlns:a16="http://schemas.microsoft.com/office/drawing/2014/main" id="{7CC1B581-D311-571E-A762-C75899685E2B}"/>
              </a:ext>
              <a:ext uri="{C183D7F6-B498-43B3-948B-1728B52AA6E4}">
                <adec:decorative xmlns:adec="http://schemas.microsoft.com/office/drawing/2017/decorative" val="1"/>
              </a:ext>
            </a:extLst>
          </p:cNvPr>
          <p:cNvSpPr txBox="1"/>
          <p:nvPr/>
        </p:nvSpPr>
        <p:spPr>
          <a:xfrm>
            <a:off x="2190965" y="2430001"/>
            <a:ext cx="2345514" cy="246221"/>
          </a:xfrm>
          <a:prstGeom prst="rect">
            <a:avLst/>
          </a:prstGeom>
          <a:noFill/>
        </p:spPr>
        <p:txBody>
          <a:bodyPr wrap="none" rtlCol="0">
            <a:spAutoFit/>
          </a:bodyPr>
          <a:lstStyle/>
          <a:p>
            <a:r>
              <a:rPr lang="en-US" sz="1000" b="1">
                <a:solidFill>
                  <a:srgbClr val="5C3AFF"/>
                </a:solidFill>
              </a:rPr>
              <a:t>FAKE STUDENT NAME (000000000)</a:t>
            </a:r>
          </a:p>
        </p:txBody>
      </p:sp>
      <p:sp>
        <p:nvSpPr>
          <p:cNvPr id="7" name="TextBox 6">
            <a:extLst>
              <a:ext uri="{FF2B5EF4-FFF2-40B4-BE49-F238E27FC236}">
                <a16:creationId xmlns:a16="http://schemas.microsoft.com/office/drawing/2014/main" id="{E2BB0855-A0A3-7A18-262E-8609F19BEC9A}"/>
              </a:ext>
              <a:ext uri="{C183D7F6-B498-43B3-948B-1728B52AA6E4}">
                <adec:decorative xmlns:adec="http://schemas.microsoft.com/office/drawing/2017/decorative" val="1"/>
              </a:ext>
            </a:extLst>
          </p:cNvPr>
          <p:cNvSpPr txBox="1"/>
          <p:nvPr/>
        </p:nvSpPr>
        <p:spPr>
          <a:xfrm>
            <a:off x="2190965" y="4203204"/>
            <a:ext cx="2345514" cy="246221"/>
          </a:xfrm>
          <a:prstGeom prst="rect">
            <a:avLst/>
          </a:prstGeom>
          <a:noFill/>
        </p:spPr>
        <p:txBody>
          <a:bodyPr wrap="none" rtlCol="0">
            <a:spAutoFit/>
          </a:bodyPr>
          <a:lstStyle/>
          <a:p>
            <a:r>
              <a:rPr lang="en-US" sz="1000" b="1">
                <a:solidFill>
                  <a:srgbClr val="5C3AFF"/>
                </a:solidFill>
              </a:rPr>
              <a:t>FAKE STUDENT NAME (000000000)</a:t>
            </a:r>
          </a:p>
        </p:txBody>
      </p:sp>
      <p:sp>
        <p:nvSpPr>
          <p:cNvPr id="8" name="TextBox 7">
            <a:extLst>
              <a:ext uri="{FF2B5EF4-FFF2-40B4-BE49-F238E27FC236}">
                <a16:creationId xmlns:a16="http://schemas.microsoft.com/office/drawing/2014/main" id="{6F088E3D-F8A6-B152-EDE6-2FB901D695B8}"/>
              </a:ext>
              <a:ext uri="{C183D7F6-B498-43B3-948B-1728B52AA6E4}">
                <adec:decorative xmlns:adec="http://schemas.microsoft.com/office/drawing/2017/decorative" val="1"/>
              </a:ext>
            </a:extLst>
          </p:cNvPr>
          <p:cNvSpPr txBox="1"/>
          <p:nvPr/>
        </p:nvSpPr>
        <p:spPr>
          <a:xfrm>
            <a:off x="2190965" y="5252342"/>
            <a:ext cx="2345514" cy="246221"/>
          </a:xfrm>
          <a:prstGeom prst="rect">
            <a:avLst/>
          </a:prstGeom>
          <a:noFill/>
        </p:spPr>
        <p:txBody>
          <a:bodyPr wrap="none" rtlCol="0">
            <a:spAutoFit/>
          </a:bodyPr>
          <a:lstStyle/>
          <a:p>
            <a:r>
              <a:rPr lang="en-US" sz="1000" b="1">
                <a:solidFill>
                  <a:srgbClr val="5C3AFF"/>
                </a:solidFill>
              </a:rPr>
              <a:t>FAKE STUDENT NAME (000000000)</a:t>
            </a:r>
          </a:p>
        </p:txBody>
      </p:sp>
    </p:spTree>
    <p:extLst>
      <p:ext uri="{BB962C8B-B14F-4D97-AF65-F5344CB8AC3E}">
        <p14:creationId xmlns:p14="http://schemas.microsoft.com/office/powerpoint/2010/main" val="337438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2431877" y="2237475"/>
            <a:ext cx="4502400" cy="132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Quattrocento Sans"/>
              <a:buNone/>
            </a:pPr>
            <a:r>
              <a:rPr lang="en-US"/>
              <a:t>Student Learning Experience (SLE) Reports:</a:t>
            </a:r>
            <a:br>
              <a:rPr lang="en-US"/>
            </a:br>
            <a:r>
              <a:rPr lang="en-US"/>
              <a:t>Overview and Context</a:t>
            </a:r>
            <a:endParaRPr/>
          </a:p>
        </p:txBody>
      </p:sp>
      <p:sp>
        <p:nvSpPr>
          <p:cNvPr id="176" name="Google Shape;176;p10"/>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623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a:solidFill>
                  <a:schemeClr val="bg1"/>
                </a:solidFill>
                <a:latin typeface="Quattrocento Sans" panose="020B0604020202020204" charset="0"/>
              </a:rPr>
              <a:t>STUDENT LEARNING EXPERIENCE (SLE) REPORTS</a:t>
            </a:r>
            <a:r>
              <a:rPr lang="en-US" sz="3000" b="1">
                <a:solidFill>
                  <a:schemeClr val="accent2"/>
                </a:solidFill>
                <a:latin typeface="Quattrocento Sans" panose="020B0604020202020204" charset="0"/>
              </a:rPr>
              <a:t> – </a:t>
            </a:r>
            <a:r>
              <a:rPr lang="en-US" sz="2400" b="1">
                <a:solidFill>
                  <a:schemeClr val="accent2"/>
                </a:solidFill>
                <a:latin typeface="Quattrocento Sans" panose="020B0604020202020204" charset="0"/>
              </a:rPr>
              <a:t>SE622, enter SASIDs</a:t>
            </a:r>
            <a:endParaRPr lang="en-US" sz="3000" b="1">
              <a:solidFill>
                <a:schemeClr val="accent2"/>
              </a:solidFill>
              <a:latin typeface="Quattrocento Sans" panose="020B0604020202020204" charset="0"/>
            </a:endParaRP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3612157746"/>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SE622 list of students.">
            <a:extLst>
              <a:ext uri="{FF2B5EF4-FFF2-40B4-BE49-F238E27FC236}">
                <a16:creationId xmlns:a16="http://schemas.microsoft.com/office/drawing/2014/main" id="{D150540D-A492-49A9-816A-C16902F03613}"/>
              </a:ext>
            </a:extLst>
          </p:cNvPr>
          <p:cNvSpPr/>
          <p:nvPr/>
        </p:nvSpPr>
        <p:spPr>
          <a:xfrm>
            <a:off x="4818628" y="3999110"/>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58251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SE622 – Student Learning Experience Detailed Report in Edwin</a:t>
            </a:r>
            <a:endParaRPr/>
          </a:p>
        </p:txBody>
      </p:sp>
      <p:sp>
        <p:nvSpPr>
          <p:cNvPr id="264" name="Google Shape;264;g706093f122_0_0">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31</a:t>
            </a:fld>
            <a:endParaRPr/>
          </a:p>
        </p:txBody>
      </p:sp>
      <p:sp>
        <p:nvSpPr>
          <p:cNvPr id="267" name="Google Shape;267;g706093f122_0_0"/>
          <p:cNvSpPr txBox="1"/>
          <p:nvPr/>
        </p:nvSpPr>
        <p:spPr>
          <a:xfrm>
            <a:off x="3253790" y="1481045"/>
            <a:ext cx="5684400" cy="1200300"/>
          </a:xfrm>
          <a:prstGeom prst="rect">
            <a:avLst/>
          </a:prstGeom>
          <a:noFill/>
          <a:ln>
            <a:noFill/>
          </a:ln>
        </p:spPr>
        <p:txBody>
          <a:bodyPr spcFirstLastPara="1" wrap="square" lIns="91425" tIns="45700" rIns="91425" bIns="45700" anchor="t" anchorCtr="0">
            <a:noAutofit/>
          </a:bodyPr>
          <a:lstStyle/>
          <a:p>
            <a:pPr marR="0" lvl="1" algn="ctr" rtl="0">
              <a:lnSpc>
                <a:spcPct val="100000"/>
              </a:lnSpc>
              <a:spcBef>
                <a:spcPts val="0"/>
              </a:spcBef>
              <a:spcAft>
                <a:spcPts val="0"/>
              </a:spcAft>
              <a:buClr>
                <a:schemeClr val="dk1"/>
              </a:buClr>
              <a:buSzPts val="1800"/>
            </a:pPr>
            <a:r>
              <a:rPr lang="en-US" sz="1800" b="0" i="0" u="none" strike="noStrike" cap="none">
                <a:solidFill>
                  <a:schemeClr val="dk1"/>
                </a:solidFill>
                <a:latin typeface="Quattrocento Sans"/>
                <a:ea typeface="Quattrocento Sans"/>
                <a:cs typeface="Quattrocento Sans"/>
                <a:sym typeface="Quattrocento Sans"/>
              </a:rPr>
              <a:t>Enter Individual SASIDs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pic>
        <p:nvPicPr>
          <p:cNvPr id="6" name="Picture 5" descr="This screenshot shows where to find the SE622 report in Edwin.">
            <a:extLst>
              <a:ext uri="{FF2B5EF4-FFF2-40B4-BE49-F238E27FC236}">
                <a16:creationId xmlns:a16="http://schemas.microsoft.com/office/drawing/2014/main" id="{3B064DD7-DFED-4099-A676-CF1AFA6BB243}"/>
              </a:ext>
            </a:extLst>
          </p:cNvPr>
          <p:cNvPicPr>
            <a:picLocks noChangeAspect="1"/>
          </p:cNvPicPr>
          <p:nvPr/>
        </p:nvPicPr>
        <p:blipFill>
          <a:blip r:embed="rId3"/>
          <a:stretch>
            <a:fillRect/>
          </a:stretch>
        </p:blipFill>
        <p:spPr>
          <a:xfrm>
            <a:off x="2281228" y="2748055"/>
            <a:ext cx="7629525" cy="2628900"/>
          </a:xfrm>
          <a:prstGeom prst="rect">
            <a:avLst/>
          </a:prstGeom>
        </p:spPr>
      </p:pic>
      <p:sp>
        <p:nvSpPr>
          <p:cNvPr id="10" name="Google Shape;234;p13" descr="This box highlights the SE622 report location.">
            <a:extLst>
              <a:ext uri="{FF2B5EF4-FFF2-40B4-BE49-F238E27FC236}">
                <a16:creationId xmlns:a16="http://schemas.microsoft.com/office/drawing/2014/main" id="{73C948D4-196D-4DC8-B6B1-A26A6372B4FB}"/>
              </a:ext>
            </a:extLst>
          </p:cNvPr>
          <p:cNvSpPr/>
          <p:nvPr/>
        </p:nvSpPr>
        <p:spPr>
          <a:xfrm>
            <a:off x="4664514" y="4204593"/>
            <a:ext cx="2393831"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479294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SE622 – Student Learning Experience Detailed Report with SASIDs</a:t>
            </a:r>
            <a:endParaRPr/>
          </a:p>
        </p:txBody>
      </p:sp>
      <p:sp>
        <p:nvSpPr>
          <p:cNvPr id="264" name="Google Shape;264;g706093f122_0_0"/>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32</a:t>
            </a:fld>
            <a:endParaRPr/>
          </a:p>
        </p:txBody>
      </p:sp>
      <p:pic>
        <p:nvPicPr>
          <p:cNvPr id="3" name="Picture 2" descr="This screenshot shows the SE622 report, highlighting the box to enter SASIDs.">
            <a:extLst>
              <a:ext uri="{FF2B5EF4-FFF2-40B4-BE49-F238E27FC236}">
                <a16:creationId xmlns:a16="http://schemas.microsoft.com/office/drawing/2014/main" id="{37B70C8D-D500-4F83-B56E-6C284C0CAEEB}"/>
              </a:ext>
            </a:extLst>
          </p:cNvPr>
          <p:cNvPicPr>
            <a:picLocks noChangeAspect="1"/>
          </p:cNvPicPr>
          <p:nvPr/>
        </p:nvPicPr>
        <p:blipFill>
          <a:blip r:embed="rId3"/>
          <a:stretch>
            <a:fillRect/>
          </a:stretch>
        </p:blipFill>
        <p:spPr>
          <a:xfrm>
            <a:off x="0" y="1940341"/>
            <a:ext cx="12192000" cy="334247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a:solidFill>
                  <a:schemeClr val="bg1"/>
                </a:solidFill>
                <a:latin typeface="Quattrocento Sans" panose="020B0604020202020204" charset="0"/>
              </a:rPr>
              <a:t>STUDENT LEARNING EXPERIENCE (SLE) REPORTS</a:t>
            </a:r>
            <a:r>
              <a:rPr lang="en-US" sz="3000" b="1">
                <a:solidFill>
                  <a:schemeClr val="accent2"/>
                </a:solidFill>
                <a:latin typeface="Quattrocento Sans" panose="020B0604020202020204" charset="0"/>
              </a:rPr>
              <a:t> – SE821</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4192112463"/>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234;p13" descr="This box highlights the SE821 report which lists the educators in your district/school who are considered to be out-of-field.">
            <a:extLst>
              <a:ext uri="{FF2B5EF4-FFF2-40B4-BE49-F238E27FC236}">
                <a16:creationId xmlns:a16="http://schemas.microsoft.com/office/drawing/2014/main" id="{D150540D-A492-49A9-816A-C16902F03613}"/>
              </a:ext>
            </a:extLst>
          </p:cNvPr>
          <p:cNvSpPr/>
          <p:nvPr/>
        </p:nvSpPr>
        <p:spPr>
          <a:xfrm>
            <a:off x="7767311" y="2585008"/>
            <a:ext cx="1776658"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0351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SE821 – Out of Field Teacher Assignments in Edwin</a:t>
            </a:r>
            <a:endParaRPr/>
          </a:p>
        </p:txBody>
      </p:sp>
      <p:sp>
        <p:nvSpPr>
          <p:cNvPr id="264" name="Google Shape;264;g706093f122_0_0">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34</a:t>
            </a:fld>
            <a:endParaRPr/>
          </a:p>
        </p:txBody>
      </p:sp>
      <p:pic>
        <p:nvPicPr>
          <p:cNvPr id="6" name="Picture 5" descr="This screenshot shows the location of the SE821 report in Edwin.">
            <a:extLst>
              <a:ext uri="{FF2B5EF4-FFF2-40B4-BE49-F238E27FC236}">
                <a16:creationId xmlns:a16="http://schemas.microsoft.com/office/drawing/2014/main" id="{3B064DD7-DFED-4099-A676-CF1AFA6BB243}"/>
              </a:ext>
            </a:extLst>
          </p:cNvPr>
          <p:cNvPicPr>
            <a:picLocks noChangeAspect="1"/>
          </p:cNvPicPr>
          <p:nvPr/>
        </p:nvPicPr>
        <p:blipFill>
          <a:blip r:embed="rId3"/>
          <a:stretch>
            <a:fillRect/>
          </a:stretch>
        </p:blipFill>
        <p:spPr>
          <a:xfrm>
            <a:off x="2281237" y="2768604"/>
            <a:ext cx="7629525" cy="2628900"/>
          </a:xfrm>
          <a:prstGeom prst="rect">
            <a:avLst/>
          </a:prstGeom>
        </p:spPr>
      </p:pic>
      <p:sp>
        <p:nvSpPr>
          <p:cNvPr id="10" name="Google Shape;234;p13" descr="This box highlights the location of the SE821 report in Edwin.">
            <a:extLst>
              <a:ext uri="{FF2B5EF4-FFF2-40B4-BE49-F238E27FC236}">
                <a16:creationId xmlns:a16="http://schemas.microsoft.com/office/drawing/2014/main" id="{73C948D4-196D-4DC8-B6B1-A26A6372B4FB}"/>
              </a:ext>
            </a:extLst>
          </p:cNvPr>
          <p:cNvSpPr/>
          <p:nvPr/>
        </p:nvSpPr>
        <p:spPr>
          <a:xfrm>
            <a:off x="7027570" y="4194319"/>
            <a:ext cx="2393831" cy="843992"/>
          </a:xfrm>
          <a:prstGeom prst="rect">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144285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06093f122_0_0"/>
          <p:cNvSpPr txBox="1">
            <a:spLocks noGrp="1"/>
          </p:cNvSpPr>
          <p:nvPr>
            <p:ph type="title"/>
          </p:nvPr>
        </p:nvSpPr>
        <p:spPr>
          <a:xfrm>
            <a:off x="567743" y="357819"/>
            <a:ext cx="11370900" cy="55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SE821 – Out of Field Teacher Assignments</a:t>
            </a:r>
            <a:endParaRPr/>
          </a:p>
        </p:txBody>
      </p:sp>
      <p:sp>
        <p:nvSpPr>
          <p:cNvPr id="264" name="Google Shape;264;g706093f122_0_0">
            <a:extLst>
              <a:ext uri="{C183D7F6-B498-43B3-948B-1728B52AA6E4}">
                <adec:decorative xmlns:adec="http://schemas.microsoft.com/office/drawing/2017/decorative" val="1"/>
              </a:ext>
            </a:extLst>
          </p:cNvPr>
          <p:cNvSpPr txBox="1">
            <a:spLocks noGrp="1"/>
          </p:cNvSpPr>
          <p:nvPr>
            <p:ph type="sldNum" idx="12"/>
          </p:nvPr>
        </p:nvSpPr>
        <p:spPr>
          <a:xfrm>
            <a:off x="11353800" y="6539741"/>
            <a:ext cx="45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35</a:t>
            </a:fld>
            <a:endParaRPr/>
          </a:p>
        </p:txBody>
      </p:sp>
      <p:pic>
        <p:nvPicPr>
          <p:cNvPr id="3" name="Picture 2" descr="This screenshot shows the SE821 report in Edwin which lists the teachers who are considered out-of-field.">
            <a:extLst>
              <a:ext uri="{FF2B5EF4-FFF2-40B4-BE49-F238E27FC236}">
                <a16:creationId xmlns:a16="http://schemas.microsoft.com/office/drawing/2014/main" id="{778B90D2-C7A7-4437-8EB9-892E43FBD6BA}"/>
              </a:ext>
            </a:extLst>
          </p:cNvPr>
          <p:cNvPicPr>
            <a:picLocks noChangeAspect="1"/>
          </p:cNvPicPr>
          <p:nvPr/>
        </p:nvPicPr>
        <p:blipFill>
          <a:blip r:embed="rId3"/>
          <a:stretch>
            <a:fillRect/>
          </a:stretch>
        </p:blipFill>
        <p:spPr>
          <a:xfrm>
            <a:off x="1950800" y="1203106"/>
            <a:ext cx="8290400" cy="5043648"/>
          </a:xfrm>
          <a:prstGeom prst="rect">
            <a:avLst/>
          </a:prstGeom>
        </p:spPr>
      </p:pic>
      <p:sp>
        <p:nvSpPr>
          <p:cNvPr id="5" name="Rectangle 4" descr="Fake teacher names">
            <a:extLst>
              <a:ext uri="{FF2B5EF4-FFF2-40B4-BE49-F238E27FC236}">
                <a16:creationId xmlns:a16="http://schemas.microsoft.com/office/drawing/2014/main" id="{E0D1DB09-9298-FFB5-B79F-5B6122DF7C6A}"/>
              </a:ext>
            </a:extLst>
          </p:cNvPr>
          <p:cNvSpPr/>
          <p:nvPr/>
        </p:nvSpPr>
        <p:spPr>
          <a:xfrm>
            <a:off x="3435177" y="4411363"/>
            <a:ext cx="605481" cy="2113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089B25-CFD2-DDD8-9F5B-D6D8EDADC70B}"/>
              </a:ext>
            </a:extLst>
          </p:cNvPr>
          <p:cNvSpPr txBox="1"/>
          <p:nvPr/>
        </p:nvSpPr>
        <p:spPr>
          <a:xfrm>
            <a:off x="3370305" y="4362506"/>
            <a:ext cx="1065770" cy="523220"/>
          </a:xfrm>
          <a:prstGeom prst="rect">
            <a:avLst/>
          </a:prstGeom>
          <a:noFill/>
        </p:spPr>
        <p:txBody>
          <a:bodyPr wrap="square">
            <a:spAutoFit/>
          </a:bodyPr>
          <a:lstStyle/>
          <a:p>
            <a:r>
              <a:rPr lang="en-US"/>
              <a:t>Fake Names</a:t>
            </a:r>
          </a:p>
        </p:txBody>
      </p:sp>
    </p:spTree>
    <p:extLst>
      <p:ext uri="{BB962C8B-B14F-4D97-AF65-F5344CB8AC3E}">
        <p14:creationId xmlns:p14="http://schemas.microsoft.com/office/powerpoint/2010/main" val="3973298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Questions the SLE Report can answer</a:t>
            </a:r>
            <a:endParaRPr/>
          </a:p>
        </p:txBody>
      </p:sp>
      <p:sp>
        <p:nvSpPr>
          <p:cNvPr id="282" name="Google Shape;282;p17">
            <a:extLst>
              <a:ext uri="{C183D7F6-B498-43B3-948B-1728B52AA6E4}">
                <adec:decorative xmlns:adec="http://schemas.microsoft.com/office/drawing/2017/decorative" val="1"/>
              </a:ext>
            </a:extLst>
          </p:cNvPr>
          <p:cNvSpPr txBox="1">
            <a:spLocks noGrp="1"/>
          </p:cNvSpPr>
          <p:nvPr>
            <p:ph type="sldNum" idx="4294967295"/>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a:t>36</a:t>
            </a:fld>
            <a:endParaRPr/>
          </a:p>
        </p:txBody>
      </p:sp>
      <p:sp>
        <p:nvSpPr>
          <p:cNvPr id="287" name="Google Shape;287;p17"/>
          <p:cNvSpPr txBox="1"/>
          <p:nvPr/>
        </p:nvSpPr>
        <p:spPr>
          <a:xfrm>
            <a:off x="923732" y="1476238"/>
            <a:ext cx="2056444" cy="369332"/>
          </a:xfrm>
          <a:prstGeom prst="rect">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Quattrocento Sans"/>
                <a:ea typeface="Quattrocento Sans"/>
                <a:cs typeface="Quattrocento Sans"/>
                <a:sym typeface="Quattrocento Sans"/>
              </a:rPr>
              <a:t>SCHOOL LEVEL</a:t>
            </a:r>
            <a:endParaRPr sz="1800" b="0" i="0" u="none" strike="noStrike" cap="none">
              <a:solidFill>
                <a:schemeClr val="dk1"/>
              </a:solidFill>
              <a:latin typeface="Quattrocento Sans"/>
              <a:ea typeface="Quattrocento Sans"/>
              <a:cs typeface="Quattrocento Sans"/>
              <a:sym typeface="Quattrocento Sans"/>
            </a:endParaRPr>
          </a:p>
        </p:txBody>
      </p:sp>
      <p:sp>
        <p:nvSpPr>
          <p:cNvPr id="283" name="Google Shape;283;p17"/>
          <p:cNvSpPr txBox="1"/>
          <p:nvPr/>
        </p:nvSpPr>
        <p:spPr>
          <a:xfrm>
            <a:off x="3498980" y="1359742"/>
            <a:ext cx="8517490" cy="91957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38526"/>
              </a:buClr>
              <a:buSzPts val="2400"/>
              <a:buFont typeface="Arial"/>
              <a:buChar char="•"/>
            </a:pPr>
            <a:r>
              <a:rPr lang="en-US" sz="2400" b="0" i="0" u="none" strike="noStrike" cap="none">
                <a:solidFill>
                  <a:schemeClr val="dk2"/>
                </a:solidFill>
                <a:latin typeface="Quattrocento Sans"/>
                <a:ea typeface="Quattrocento Sans"/>
                <a:cs typeface="Quattrocento Sans"/>
                <a:sym typeface="Quattrocento Sans"/>
              </a:rPr>
              <a:t>At which schools have students had less access to experienced teachers over the past 3 years?</a:t>
            </a:r>
            <a:endParaRPr sz="1400" b="0" i="0" u="none" strike="noStrike" cap="none">
              <a:solidFill>
                <a:srgbClr val="000000"/>
              </a:solidFill>
              <a:latin typeface="Arial"/>
              <a:ea typeface="Arial"/>
              <a:cs typeface="Arial"/>
              <a:sym typeface="Arial"/>
            </a:endParaRPr>
          </a:p>
        </p:txBody>
      </p:sp>
      <p:sp>
        <p:nvSpPr>
          <p:cNvPr id="288" name="Google Shape;288;p17"/>
          <p:cNvSpPr txBox="1"/>
          <p:nvPr/>
        </p:nvSpPr>
        <p:spPr>
          <a:xfrm>
            <a:off x="923732" y="2705710"/>
            <a:ext cx="2056444" cy="923289"/>
          </a:xfrm>
          <a:prstGeom prst="rect">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Quattrocento Sans"/>
                <a:ea typeface="Quattrocento Sans"/>
                <a:cs typeface="Quattrocento Sans"/>
                <a:sym typeface="Quattrocento Sans"/>
              </a:rPr>
              <a:t>SCHOOL &amp; STUDENT GROUP LEVEL</a:t>
            </a:r>
            <a:endParaRPr sz="1800" b="0" i="0" u="none" strike="noStrike" cap="none">
              <a:solidFill>
                <a:schemeClr val="dk1"/>
              </a:solidFill>
              <a:latin typeface="Quattrocento Sans"/>
              <a:ea typeface="Quattrocento Sans"/>
              <a:cs typeface="Quattrocento Sans"/>
              <a:sym typeface="Quattrocento Sans"/>
            </a:endParaRPr>
          </a:p>
        </p:txBody>
      </p:sp>
      <p:sp>
        <p:nvSpPr>
          <p:cNvPr id="284" name="Google Shape;284;p17"/>
          <p:cNvSpPr txBox="1"/>
          <p:nvPr/>
        </p:nvSpPr>
        <p:spPr>
          <a:xfrm>
            <a:off x="3498980" y="2719608"/>
            <a:ext cx="8517490" cy="9369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38526"/>
              </a:buClr>
              <a:buSzPts val="2400"/>
              <a:buFont typeface="Arial"/>
              <a:buChar char="•"/>
            </a:pPr>
            <a:r>
              <a:rPr lang="en-US" sz="2400" b="0" i="0" u="none" strike="noStrike" cap="none">
                <a:solidFill>
                  <a:schemeClr val="dk2"/>
                </a:solidFill>
                <a:latin typeface="Quattrocento Sans"/>
                <a:ea typeface="Quattrocento Sans"/>
                <a:cs typeface="Quattrocento Sans"/>
                <a:sym typeface="Quattrocento Sans"/>
              </a:rPr>
              <a:t>Did the ELs at Middle School A have different learning experiences than the ELs at Middle School B last year?</a:t>
            </a:r>
            <a:endParaRPr sz="2400" b="1" i="0" u="none" strike="noStrike" cap="none">
              <a:solidFill>
                <a:schemeClr val="dk2"/>
              </a:solidFill>
              <a:latin typeface="Quattrocento Sans"/>
              <a:ea typeface="Quattrocento Sans"/>
              <a:cs typeface="Quattrocento Sans"/>
              <a:sym typeface="Quattrocento Sans"/>
            </a:endParaRPr>
          </a:p>
        </p:txBody>
      </p:sp>
      <p:sp>
        <p:nvSpPr>
          <p:cNvPr id="289" name="Google Shape;289;p17"/>
          <p:cNvSpPr txBox="1"/>
          <p:nvPr/>
        </p:nvSpPr>
        <p:spPr>
          <a:xfrm>
            <a:off x="923732" y="4238951"/>
            <a:ext cx="2056444" cy="369332"/>
          </a:xfrm>
          <a:prstGeom prst="rect">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Quattrocento Sans"/>
                <a:ea typeface="Quattrocento Sans"/>
                <a:cs typeface="Quattrocento Sans"/>
                <a:sym typeface="Quattrocento Sans"/>
              </a:rPr>
              <a:t>GRADE LEVEL</a:t>
            </a:r>
            <a:endParaRPr sz="1800" b="0" i="0" u="none" strike="noStrike" cap="none">
              <a:solidFill>
                <a:schemeClr val="dk1"/>
              </a:solidFill>
              <a:latin typeface="Quattrocento Sans"/>
              <a:ea typeface="Quattrocento Sans"/>
              <a:cs typeface="Quattrocento Sans"/>
              <a:sym typeface="Quattrocento Sans"/>
            </a:endParaRPr>
          </a:p>
        </p:txBody>
      </p:sp>
      <p:sp>
        <p:nvSpPr>
          <p:cNvPr id="285" name="Google Shape;285;p17"/>
          <p:cNvSpPr txBox="1"/>
          <p:nvPr/>
        </p:nvSpPr>
        <p:spPr>
          <a:xfrm>
            <a:off x="3498980" y="4096810"/>
            <a:ext cx="8517490" cy="970869"/>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38526"/>
              </a:buClr>
              <a:buSzPts val="2400"/>
              <a:buFont typeface="Arial"/>
              <a:buChar char="•"/>
            </a:pPr>
            <a:r>
              <a:rPr lang="en-US" sz="2400" b="0" i="0" u="none" strike="noStrike" cap="none">
                <a:solidFill>
                  <a:schemeClr val="dk2"/>
                </a:solidFill>
                <a:latin typeface="Quattrocento Sans"/>
                <a:ea typeface="Quattrocento Sans"/>
                <a:cs typeface="Quattrocento Sans"/>
                <a:sym typeface="Quattrocento Sans"/>
              </a:rPr>
              <a:t>Which students in 11</a:t>
            </a:r>
            <a:r>
              <a:rPr lang="en-US" sz="2400" b="0" i="0" u="none" strike="noStrike" cap="none" baseline="30000">
                <a:solidFill>
                  <a:schemeClr val="dk2"/>
                </a:solidFill>
                <a:latin typeface="Quattrocento Sans"/>
                <a:ea typeface="Quattrocento Sans"/>
                <a:cs typeface="Quattrocento Sans"/>
                <a:sym typeface="Quattrocento Sans"/>
              </a:rPr>
              <a:t>th</a:t>
            </a:r>
            <a:r>
              <a:rPr lang="en-US" sz="2400" b="0" i="0" u="none" strike="noStrike" cap="none">
                <a:solidFill>
                  <a:schemeClr val="dk2"/>
                </a:solidFill>
                <a:latin typeface="Quattrocento Sans"/>
                <a:ea typeface="Quattrocento Sans"/>
                <a:cs typeface="Quattrocento Sans"/>
                <a:sym typeface="Quattrocento Sans"/>
              </a:rPr>
              <a:t> grade had the least experience with highly rated math teachers?</a:t>
            </a:r>
            <a:endParaRPr lang="en-US" sz="2400" b="1" i="0" u="none" strike="noStrike" cap="none">
              <a:solidFill>
                <a:schemeClr val="dk2"/>
              </a:solidFill>
              <a:latin typeface="Quattrocento Sans"/>
              <a:ea typeface="Quattrocento Sans"/>
              <a:cs typeface="Quattrocento Sans"/>
              <a:sym typeface="Quattrocento Sans"/>
            </a:endParaRPr>
          </a:p>
        </p:txBody>
      </p:sp>
      <p:sp>
        <p:nvSpPr>
          <p:cNvPr id="290" name="Google Shape;290;p17"/>
          <p:cNvSpPr txBox="1"/>
          <p:nvPr/>
        </p:nvSpPr>
        <p:spPr>
          <a:xfrm>
            <a:off x="923732" y="5650108"/>
            <a:ext cx="2056444" cy="369332"/>
          </a:xfrm>
          <a:prstGeom prst="rect">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Quattrocento Sans"/>
                <a:ea typeface="Quattrocento Sans"/>
                <a:cs typeface="Quattrocento Sans"/>
                <a:sym typeface="Quattrocento Sans"/>
              </a:rPr>
              <a:t>STUDENT LEVEL</a:t>
            </a:r>
            <a:endParaRPr sz="1800" b="0" i="0" u="none" strike="noStrike" cap="none">
              <a:solidFill>
                <a:schemeClr val="dk1"/>
              </a:solidFill>
              <a:latin typeface="Quattrocento Sans"/>
              <a:ea typeface="Quattrocento Sans"/>
              <a:cs typeface="Quattrocento Sans"/>
              <a:sym typeface="Quattrocento Sans"/>
            </a:endParaRPr>
          </a:p>
        </p:txBody>
      </p:sp>
      <p:sp>
        <p:nvSpPr>
          <p:cNvPr id="286" name="Google Shape;286;p17"/>
          <p:cNvSpPr txBox="1"/>
          <p:nvPr/>
        </p:nvSpPr>
        <p:spPr>
          <a:xfrm>
            <a:off x="3498980" y="5507967"/>
            <a:ext cx="8517490" cy="970869"/>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38526"/>
              </a:buClr>
              <a:buSzPts val="2400"/>
              <a:buFont typeface="Arial"/>
              <a:buChar char="•"/>
            </a:pPr>
            <a:r>
              <a:rPr lang="en-US" sz="2400" b="0" i="0" u="none" strike="noStrike" cap="none">
                <a:solidFill>
                  <a:schemeClr val="dk2"/>
                </a:solidFill>
                <a:latin typeface="Quattrocento Sans"/>
                <a:ea typeface="Quattrocento Sans"/>
                <a:cs typeface="Quattrocento Sans"/>
                <a:sym typeface="Quattrocento Sans"/>
              </a:rPr>
              <a:t>What were the last 5 years of learning experiences for a student who transferred into your district?</a:t>
            </a:r>
            <a:endParaRPr sz="2400" b="1" i="0" u="none" strike="noStrike" cap="none">
              <a:solidFill>
                <a:schemeClr val="dk2"/>
              </a:solidFill>
              <a:latin typeface="Quattrocento Sans"/>
              <a:ea typeface="Quattrocento Sans"/>
              <a:cs typeface="Quattrocento Sans"/>
              <a:sym typeface="Quattrocen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txBox="1">
            <a:spLocks noGrp="1"/>
          </p:cNvSpPr>
          <p:nvPr>
            <p:ph type="title"/>
          </p:nvPr>
        </p:nvSpPr>
        <p:spPr>
          <a:xfrm>
            <a:off x="2200958" y="1422400"/>
            <a:ext cx="8734897" cy="3297382"/>
          </a:xfrm>
          <a:prstGeom prst="rect">
            <a:avLst/>
          </a:prstGeom>
          <a:noFill/>
          <a:ln>
            <a:noFill/>
          </a:ln>
        </p:spPr>
        <p:txBody>
          <a:bodyPr spcFirstLastPara="1" wrap="square" lIns="91425" tIns="45700" rIns="91425" bIns="45700" anchor="ctr" anchorCtr="0">
            <a:noAutofit/>
          </a:bodyPr>
          <a:lstStyle/>
          <a:p>
            <a:pPr algn="ctr">
              <a:buSzPts val="3000"/>
            </a:pPr>
            <a:r>
              <a:rPr lang="en-US"/>
              <a:t>SLE Report Webpage</a:t>
            </a:r>
            <a:br>
              <a:rPr lang="en-US"/>
            </a:br>
            <a:r>
              <a:rPr lang="en-US" sz="1400">
                <a:hlinkClick r:id="rId3"/>
              </a:rPr>
              <a:t>https://www.doe.mass.edu/edwin/gateway/SLEreport-supp.html</a:t>
            </a:r>
            <a:br>
              <a:rPr lang="en-US"/>
            </a:br>
            <a:br>
              <a:rPr lang="en-US"/>
            </a:br>
            <a:r>
              <a:rPr lang="en-US"/>
              <a:t>In-Field Mapping Tool</a:t>
            </a:r>
            <a:br>
              <a:rPr lang="en-US"/>
            </a:br>
            <a:r>
              <a:rPr lang="en-US" sz="1400">
                <a:hlinkClick r:id="rId4"/>
              </a:rPr>
              <a:t>https://www.doe.mass.edu/edeffectiveness/equitableaccess/resources/mapping.html</a:t>
            </a:r>
            <a:br>
              <a:rPr lang="en-US" sz="1400"/>
            </a:br>
            <a:br>
              <a:rPr kumimoji="0" lang="en-US" sz="3000" b="0" i="0" u="none" strike="noStrike" kern="0" cap="none" spc="0" normalizeH="0" baseline="0" noProof="0">
                <a:ln>
                  <a:noFill/>
                </a:ln>
                <a:solidFill>
                  <a:srgbClr val="203B6A"/>
                </a:solidFill>
                <a:effectLst/>
                <a:uLnTx/>
                <a:uFillTx/>
                <a:latin typeface="Quattrocento Sans"/>
                <a:sym typeface="Quattrocento Sans"/>
              </a:rPr>
            </a:br>
            <a:r>
              <a:rPr kumimoji="0" lang="en-US" sz="3000" b="0" i="0" u="none" strike="noStrike" kern="0" cap="none" spc="0" normalizeH="0" baseline="0" noProof="0">
                <a:ln>
                  <a:noFill/>
                </a:ln>
                <a:solidFill>
                  <a:srgbClr val="203B6A"/>
                </a:solidFill>
                <a:effectLst/>
                <a:uLnTx/>
                <a:uFillTx/>
                <a:latin typeface="Quattrocento Sans"/>
                <a:sym typeface="Quattrocento Sans"/>
              </a:rPr>
              <a:t>SLE Summary [download]</a:t>
            </a:r>
            <a:br>
              <a:rPr lang="en-US" sz="1400"/>
            </a:br>
            <a:r>
              <a:rPr lang="en-US" sz="1400" b="0" i="0" u="sng" strike="noStrike" cap="none">
                <a:solidFill>
                  <a:schemeClr val="dk1"/>
                </a:solidFill>
                <a:latin typeface="Quattrocento Sans"/>
                <a:ea typeface="Quattrocento Sans"/>
                <a:cs typeface="Quattrocento Sans"/>
                <a:sym typeface="Quattrocento Sans"/>
                <a:hlinkClick r:id="rId5"/>
              </a:rPr>
              <a:t>http://bit.ly/SLEoverview</a:t>
            </a:r>
            <a:endParaRPr sz="1400"/>
          </a:p>
        </p:txBody>
      </p:sp>
      <p:sp>
        <p:nvSpPr>
          <p:cNvPr id="296" name="Google Shape;296;p18">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37</a:t>
            </a:fld>
            <a:endParaRPr/>
          </a:p>
        </p:txBody>
      </p:sp>
    </p:spTree>
    <p:extLst>
      <p:ext uri="{BB962C8B-B14F-4D97-AF65-F5344CB8AC3E}">
        <p14:creationId xmlns:p14="http://schemas.microsoft.com/office/powerpoint/2010/main" val="3246222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txBox="1">
            <a:spLocks noGrp="1"/>
          </p:cNvSpPr>
          <p:nvPr>
            <p:ph type="title"/>
          </p:nvPr>
        </p:nvSpPr>
        <p:spPr>
          <a:xfrm>
            <a:off x="2431867" y="2237467"/>
            <a:ext cx="742623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00"/>
              <a:buFont typeface="Quattrocento Sans"/>
              <a:buNone/>
            </a:pPr>
            <a:r>
              <a:rPr lang="en-US"/>
              <a:t>QUESTIONS?</a:t>
            </a:r>
            <a:endParaRPr/>
          </a:p>
        </p:txBody>
      </p:sp>
      <p:sp>
        <p:nvSpPr>
          <p:cNvPr id="296" name="Google Shape;296;p18">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38</a:t>
            </a:fld>
            <a:endParaRPr/>
          </a:p>
        </p:txBody>
      </p:sp>
    </p:spTree>
    <p:extLst>
      <p:ext uri="{BB962C8B-B14F-4D97-AF65-F5344CB8AC3E}">
        <p14:creationId xmlns:p14="http://schemas.microsoft.com/office/powerpoint/2010/main" val="2463754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838200" y="163507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Quattrocento Sans"/>
              <a:buNone/>
            </a:pPr>
            <a:r>
              <a:rPr lang="en-US" sz="3600" b="1">
                <a:solidFill>
                  <a:srgbClr val="DB6B2D"/>
                </a:solidFill>
              </a:rPr>
              <a:t>THANK YOU</a:t>
            </a:r>
            <a:endParaRPr sz="3600" b="1">
              <a:solidFill>
                <a:srgbClr val="DB6B2D"/>
              </a:solidFill>
            </a:endParaRPr>
          </a:p>
        </p:txBody>
      </p:sp>
      <p:pic>
        <p:nvPicPr>
          <p:cNvPr id="2" name="Picture 1">
            <a:extLst>
              <a:ext uri="{FF2B5EF4-FFF2-40B4-BE49-F238E27FC236}">
                <a16:creationId xmlns:a16="http://schemas.microsoft.com/office/drawing/2014/main" id="{AE9EB3A8-5661-8F86-B602-A544E92E6CB3}"/>
              </a:ext>
              <a:ext uri="{C183D7F6-B498-43B3-948B-1728B52AA6E4}">
                <adec:decorative xmlns:adec="http://schemas.microsoft.com/office/drawing/2017/decorative" val="1"/>
              </a:ext>
            </a:extLst>
          </p:cNvPr>
          <p:cNvPicPr>
            <a:picLocks noChangeAspect="1"/>
          </p:cNvPicPr>
          <p:nvPr/>
        </p:nvPicPr>
        <p:blipFill rotWithShape="1">
          <a:blip r:embed="rId3">
            <a:duotone>
              <a:schemeClr val="accent1">
                <a:shade val="45000"/>
                <a:satMod val="135000"/>
              </a:schemeClr>
              <a:prstClr val="white"/>
            </a:duotone>
          </a:blip>
          <a:srcRect r="47905"/>
          <a:stretch/>
        </p:blipFill>
        <p:spPr>
          <a:xfrm>
            <a:off x="172994" y="6023996"/>
            <a:ext cx="1717271" cy="694563"/>
          </a:xfrm>
          <a:prstGeom prst="rect">
            <a:avLst/>
          </a:prstGeom>
        </p:spPr>
      </p:pic>
      <p:grpSp>
        <p:nvGrpSpPr>
          <p:cNvPr id="19" name="Group 18" descr="My name and email contact: aubree.m.webb@mass.gov">
            <a:extLst>
              <a:ext uri="{FF2B5EF4-FFF2-40B4-BE49-F238E27FC236}">
                <a16:creationId xmlns:a16="http://schemas.microsoft.com/office/drawing/2014/main" id="{0D70B86D-BBFE-306F-3EEC-FCA08FBE80EF}"/>
              </a:ext>
            </a:extLst>
          </p:cNvPr>
          <p:cNvGrpSpPr/>
          <p:nvPr/>
        </p:nvGrpSpPr>
        <p:grpSpPr>
          <a:xfrm>
            <a:off x="3996612" y="2960634"/>
            <a:ext cx="4198776" cy="1185385"/>
            <a:chOff x="3996612" y="3429000"/>
            <a:chExt cx="4198776" cy="1185385"/>
          </a:xfrm>
        </p:grpSpPr>
        <p:sp>
          <p:nvSpPr>
            <p:cNvPr id="3" name="Google Shape;336;p21">
              <a:extLst>
                <a:ext uri="{FF2B5EF4-FFF2-40B4-BE49-F238E27FC236}">
                  <a16:creationId xmlns:a16="http://schemas.microsoft.com/office/drawing/2014/main" id="{D6AEBA0D-A9EA-7955-CF65-38A5BB9A898D}"/>
                </a:ext>
              </a:extLst>
            </p:cNvPr>
            <p:cNvSpPr txBox="1"/>
            <p:nvPr/>
          </p:nvSpPr>
          <p:spPr>
            <a:xfrm>
              <a:off x="3996612" y="3429000"/>
              <a:ext cx="4198776"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B6A"/>
                  </a:solidFill>
                  <a:latin typeface="Quattrocento Sans"/>
                  <a:ea typeface="Quattrocento Sans"/>
                  <a:cs typeface="Quattrocento Sans"/>
                  <a:sym typeface="Quattrocento Sans"/>
                </a:rPr>
                <a:t>Dr. Aubree Webb </a:t>
              </a:r>
              <a:br>
                <a:rPr lang="en-US" sz="2000" b="1" i="0" u="none" strike="noStrike" cap="none">
                  <a:solidFill>
                    <a:srgbClr val="203B6A"/>
                  </a:solidFill>
                  <a:latin typeface="Quattrocento Sans"/>
                  <a:ea typeface="Quattrocento Sans"/>
                  <a:cs typeface="Quattrocento Sans"/>
                  <a:sym typeface="Quattrocento Sans"/>
                </a:rPr>
              </a:br>
              <a:r>
                <a:rPr lang="en-US" sz="2000" b="1" i="0" u="none" strike="noStrike" cap="none">
                  <a:solidFill>
                    <a:srgbClr val="203B6A"/>
                  </a:solidFill>
                  <a:latin typeface="Quattrocento Sans"/>
                  <a:ea typeface="Quattrocento Sans"/>
                  <a:cs typeface="Quattrocento Sans"/>
                  <a:sym typeface="Quattrocento Sans"/>
                </a:rPr>
                <a:t>Research &amp; Policy Analyst</a:t>
              </a:r>
              <a:endParaRPr sz="2000" b="1" i="0" u="none" strike="noStrike" cap="none">
                <a:solidFill>
                  <a:srgbClr val="203B6A"/>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203B6A"/>
                </a:solidFill>
                <a:latin typeface="Quattrocento Sans"/>
                <a:ea typeface="Quattrocento Sans"/>
                <a:cs typeface="Quattrocento Sans"/>
                <a:sym typeface="Quattrocento Sans"/>
              </a:endParaRPr>
            </a:p>
          </p:txBody>
        </p:sp>
        <p:pic>
          <p:nvPicPr>
            <p:cNvPr id="14" name="Google Shape;344;p21" descr="email icon">
              <a:extLst>
                <a:ext uri="{FF2B5EF4-FFF2-40B4-BE49-F238E27FC236}">
                  <a16:creationId xmlns:a16="http://schemas.microsoft.com/office/drawing/2014/main" id="{F74E3A7C-4F31-A84A-1BF4-A24065C62C10}"/>
                </a:ext>
              </a:extLst>
            </p:cNvPr>
            <p:cNvPicPr preferRelativeResize="0"/>
            <p:nvPr/>
          </p:nvPicPr>
          <p:blipFill rotWithShape="1">
            <a:blip r:embed="rId4">
              <a:alphaModFix/>
              <a:duotone>
                <a:prstClr val="black"/>
                <a:schemeClr val="accent1">
                  <a:tint val="45000"/>
                  <a:satMod val="400000"/>
                </a:schemeClr>
              </a:duotone>
            </a:blip>
            <a:srcRect l="22060" t="19266" r="18307" b="28001"/>
            <a:stretch/>
          </p:blipFill>
          <p:spPr>
            <a:xfrm>
              <a:off x="4579899" y="4239697"/>
              <a:ext cx="431622" cy="374688"/>
            </a:xfrm>
            <a:prstGeom prst="rect">
              <a:avLst/>
            </a:prstGeom>
            <a:noFill/>
            <a:ln>
              <a:noFill/>
            </a:ln>
          </p:spPr>
        </p:pic>
        <p:sp>
          <p:nvSpPr>
            <p:cNvPr id="15" name="Google Shape;345;p21">
              <a:extLst>
                <a:ext uri="{FF2B5EF4-FFF2-40B4-BE49-F238E27FC236}">
                  <a16:creationId xmlns:a16="http://schemas.microsoft.com/office/drawing/2014/main" id="{B78B756A-1271-6F9C-B732-7066DDE56660}"/>
                </a:ext>
              </a:extLst>
            </p:cNvPr>
            <p:cNvSpPr txBox="1"/>
            <p:nvPr/>
          </p:nvSpPr>
          <p:spPr>
            <a:xfrm>
              <a:off x="5011521" y="4273152"/>
              <a:ext cx="26005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err="1">
                  <a:solidFill>
                    <a:srgbClr val="203B6A"/>
                  </a:solidFill>
                  <a:latin typeface="Quattrocento Sans"/>
                  <a:ea typeface="Quattrocento Sans"/>
                  <a:cs typeface="Quattrocento Sans"/>
                  <a:sym typeface="Quattrocento Sans"/>
                </a:rPr>
                <a:t>aubree.m,webb@mass.gov</a:t>
              </a:r>
              <a:endParaRPr sz="1400" b="0" i="0" u="none" strike="noStrike" cap="none">
                <a:solidFill>
                  <a:srgbClr val="203B6A"/>
                </a:solidFill>
                <a:latin typeface="Quattrocento Sans"/>
                <a:ea typeface="Quattrocento Sans"/>
                <a:cs typeface="Quattrocento Sans"/>
                <a:sym typeface="Quattrocento Sans"/>
              </a:endParaRPr>
            </a:p>
          </p:txBody>
        </p:sp>
        <p:cxnSp>
          <p:nvCxnSpPr>
            <p:cNvPr id="11" name="Google Shape;339;p21">
              <a:extLst>
                <a:ext uri="{FF2B5EF4-FFF2-40B4-BE49-F238E27FC236}">
                  <a16:creationId xmlns:a16="http://schemas.microsoft.com/office/drawing/2014/main" id="{034ADDCE-E617-0F7B-9105-531FDD5A1B3D}"/>
                </a:ext>
                <a:ext uri="{C183D7F6-B498-43B3-948B-1728B52AA6E4}">
                  <adec:decorative xmlns:adec="http://schemas.microsoft.com/office/drawing/2017/decorative" val="1"/>
                </a:ext>
              </a:extLst>
            </p:cNvPr>
            <p:cNvCxnSpPr/>
            <p:nvPr/>
          </p:nvCxnSpPr>
          <p:spPr>
            <a:xfrm rot="10800000" flipH="1">
              <a:off x="4571664" y="4156554"/>
              <a:ext cx="3176122" cy="10955"/>
            </a:xfrm>
            <a:prstGeom prst="straightConnector1">
              <a:avLst/>
            </a:prstGeom>
            <a:noFill/>
            <a:ln w="9525" cap="flat" cmpd="sng">
              <a:solidFill>
                <a:srgbClr val="203B6A"/>
              </a:solidFill>
              <a:prstDash val="solid"/>
              <a:miter lim="800000"/>
              <a:headEnd type="none" w="sm" len="sm"/>
              <a:tailEnd type="none" w="sm" len="sm"/>
            </a:ln>
          </p:spPr>
        </p:cxnSp>
      </p:grpSp>
    </p:spTree>
    <p:extLst>
      <p:ext uri="{BB962C8B-B14F-4D97-AF65-F5344CB8AC3E}">
        <p14:creationId xmlns:p14="http://schemas.microsoft.com/office/powerpoint/2010/main" val="379406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72BCFC-BDA5-493F-B61D-33B9334DB710}"/>
              </a:ext>
            </a:extLst>
          </p:cNvPr>
          <p:cNvSpPr>
            <a:spLocks noGrp="1"/>
          </p:cNvSpPr>
          <p:nvPr>
            <p:ph type="title"/>
          </p:nvPr>
        </p:nvSpPr>
        <p:spPr>
          <a:xfrm>
            <a:off x="838200" y="2103437"/>
            <a:ext cx="10515600" cy="1325563"/>
          </a:xfrm>
        </p:spPr>
        <p:txBody>
          <a:bodyPr/>
          <a:lstStyle/>
          <a:p>
            <a:pPr algn="ctr"/>
            <a:br>
              <a:rPr lang="en-US" sz="3200" u="sng">
                <a:solidFill>
                  <a:srgbClr val="537FCB"/>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br>
            <a:r>
              <a:rPr lang="en-US" sz="3200">
                <a:solidFill>
                  <a:schemeClr val="bg2"/>
                </a:solidFill>
                <a:effectLst/>
                <a:latin typeface="Calibri" panose="020F0502020204030204" pitchFamily="34" charset="0"/>
                <a:ea typeface="Calibri" panose="020F0502020204030204" pitchFamily="34" charset="0"/>
              </a:rPr>
              <a:t>REPORT: </a:t>
            </a:r>
            <a:br>
              <a:rPr lang="en-US" sz="3200">
                <a:solidFill>
                  <a:schemeClr val="bg2"/>
                </a:solidFill>
                <a:effectLst/>
                <a:latin typeface="Calibri" panose="020F0502020204030204" pitchFamily="34" charset="0"/>
                <a:ea typeface="Calibri" panose="020F0502020204030204" pitchFamily="34" charset="0"/>
              </a:rPr>
            </a:br>
            <a:r>
              <a:rPr lang="en-US" sz="3200">
                <a:solidFill>
                  <a:schemeClr val="bg2"/>
                </a:solidFill>
                <a:effectLst/>
                <a:latin typeface="Calibri" panose="020F0502020204030204" pitchFamily="34" charset="0"/>
                <a:ea typeface="Calibri" panose="020F0502020204030204" pitchFamily="34" charset="0"/>
              </a:rPr>
              <a:t>Teacher Equity Gaps in Massachusetts </a:t>
            </a:r>
            <a:br>
              <a:rPr lang="en-US" sz="3200">
                <a:solidFill>
                  <a:schemeClr val="bg2"/>
                </a:solidFill>
                <a:effectLst/>
                <a:latin typeface="Calibri" panose="020F0502020204030204" pitchFamily="34" charset="0"/>
                <a:ea typeface="Calibri" panose="020F0502020204030204" pitchFamily="34" charset="0"/>
              </a:rPr>
            </a:br>
            <a:r>
              <a:rPr lang="en-US" sz="1800">
                <a:solidFill>
                  <a:schemeClr val="bg2"/>
                </a:solidFill>
                <a:effectLst/>
                <a:latin typeface="Calibri" panose="020F0502020204030204" pitchFamily="34" charset="0"/>
                <a:ea typeface="Calibri" panose="020F0502020204030204" pitchFamily="34" charset="0"/>
              </a:rPr>
              <a:t>October 2017</a:t>
            </a:r>
            <a:br>
              <a:rPr lang="en-US" sz="3200" u="sng">
                <a:solidFill>
                  <a:srgbClr val="537FCB"/>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br>
            <a:br>
              <a:rPr lang="en-US" sz="3200" u="sng">
                <a:solidFill>
                  <a:srgbClr val="537FCB"/>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br>
            <a:r>
              <a:rPr lang="en-US" sz="1800" u="sng">
                <a:solidFill>
                  <a:srgbClr val="537FCB"/>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https://www.doe.mass.edu/research/reports/2017/10teacher-equity.docx</a:t>
            </a:r>
            <a:endParaRPr lang="en-US"/>
          </a:p>
        </p:txBody>
      </p:sp>
      <p:sp>
        <p:nvSpPr>
          <p:cNvPr id="3" name="Slide Number Placeholder 2">
            <a:extLst>
              <a:ext uri="{FF2B5EF4-FFF2-40B4-BE49-F238E27FC236}">
                <a16:creationId xmlns:a16="http://schemas.microsoft.com/office/drawing/2014/main" id="{EC2267EA-9026-438E-B5A4-4B8BF642AEE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81716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8"/>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RESEARCH</a:t>
            </a:r>
            <a:endParaRPr/>
          </a:p>
        </p:txBody>
      </p:sp>
      <p:sp>
        <p:nvSpPr>
          <p:cNvPr id="146" name="Google Shape;146;p8"/>
          <p:cNvSpPr txBox="1">
            <a:spLocks noGrp="1"/>
          </p:cNvSpPr>
          <p:nvPr>
            <p:ph type="body" idx="2"/>
          </p:nvPr>
        </p:nvSpPr>
        <p:spPr>
          <a:xfrm>
            <a:off x="435429" y="1336505"/>
            <a:ext cx="3373000" cy="776702"/>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a:solidFill>
                  <a:schemeClr val="accent1">
                    <a:lumMod val="50000"/>
                  </a:schemeClr>
                </a:solidFill>
              </a:rPr>
              <a:t>HIGHLY RATED</a:t>
            </a:r>
            <a:endParaRPr>
              <a:solidFill>
                <a:schemeClr val="accent1">
                  <a:lumMod val="50000"/>
                </a:schemeClr>
              </a:solidFill>
            </a:endParaRPr>
          </a:p>
        </p:txBody>
      </p:sp>
      <p:sp>
        <p:nvSpPr>
          <p:cNvPr id="145" name="Google Shape;145;p8"/>
          <p:cNvSpPr txBox="1">
            <a:spLocks noGrp="1"/>
          </p:cNvSpPr>
          <p:nvPr>
            <p:ph type="body" idx="1"/>
          </p:nvPr>
        </p:nvSpPr>
        <p:spPr>
          <a:xfrm>
            <a:off x="435429" y="2189408"/>
            <a:ext cx="3373000" cy="379926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400">
                <a:solidFill>
                  <a:schemeClr val="dk2"/>
                </a:solidFill>
              </a:rPr>
              <a:t>Students assigned a teacher earning an exemplary evaluation accrue about </a:t>
            </a:r>
            <a:br>
              <a:rPr lang="en-US" sz="2400">
                <a:solidFill>
                  <a:schemeClr val="dk2"/>
                </a:solidFill>
              </a:rPr>
            </a:br>
            <a:r>
              <a:rPr lang="en-US" sz="2400" b="1">
                <a:solidFill>
                  <a:schemeClr val="accent2"/>
                </a:solidFill>
              </a:rPr>
              <a:t>18 to 24 additional weeks of learning </a:t>
            </a:r>
            <a:r>
              <a:rPr lang="en-US" sz="2400">
                <a:solidFill>
                  <a:schemeClr val="dk2"/>
                </a:solidFill>
              </a:rPr>
              <a:t>relative to those assigned a teacher earning an unsatisfactory evaluation.</a:t>
            </a:r>
            <a:endParaRPr sz="2400">
              <a:solidFill>
                <a:schemeClr val="dk2"/>
              </a:solidFill>
            </a:endParaRPr>
          </a:p>
        </p:txBody>
      </p:sp>
      <p:sp>
        <p:nvSpPr>
          <p:cNvPr id="148" name="Google Shape;148;p8">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5</a:t>
            </a:fld>
            <a:endParaRPr/>
          </a:p>
        </p:txBody>
      </p:sp>
      <p:sp>
        <p:nvSpPr>
          <p:cNvPr id="151" name="Google Shape;151;p8"/>
          <p:cNvSpPr txBox="1">
            <a:spLocks noGrp="1"/>
          </p:cNvSpPr>
          <p:nvPr>
            <p:ph type="body" idx="2"/>
          </p:nvPr>
        </p:nvSpPr>
        <p:spPr>
          <a:xfrm>
            <a:off x="4396258" y="1336505"/>
            <a:ext cx="3373000" cy="776702"/>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a:solidFill>
                  <a:schemeClr val="accent1">
                    <a:lumMod val="50000"/>
                  </a:schemeClr>
                </a:solidFill>
              </a:rPr>
              <a:t>EXPERIENCED</a:t>
            </a:r>
            <a:endParaRPr>
              <a:solidFill>
                <a:schemeClr val="accent1">
                  <a:lumMod val="50000"/>
                </a:schemeClr>
              </a:solidFill>
            </a:endParaRPr>
          </a:p>
        </p:txBody>
      </p:sp>
      <p:sp>
        <p:nvSpPr>
          <p:cNvPr id="150" name="Google Shape;150;p8"/>
          <p:cNvSpPr txBox="1">
            <a:spLocks noGrp="1"/>
          </p:cNvSpPr>
          <p:nvPr>
            <p:ph type="body" idx="1"/>
          </p:nvPr>
        </p:nvSpPr>
        <p:spPr>
          <a:xfrm>
            <a:off x="4396258" y="2189408"/>
            <a:ext cx="3373000" cy="379926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400">
                <a:solidFill>
                  <a:schemeClr val="dk2"/>
                </a:solidFill>
              </a:rPr>
              <a:t>A typical third-year teacher produces </a:t>
            </a:r>
            <a:br>
              <a:rPr lang="en-US" sz="2400">
                <a:solidFill>
                  <a:schemeClr val="dk2"/>
                </a:solidFill>
              </a:rPr>
            </a:br>
            <a:r>
              <a:rPr lang="en-US" sz="2400" b="1">
                <a:solidFill>
                  <a:schemeClr val="accent2"/>
                </a:solidFill>
              </a:rPr>
              <a:t>4 additional weeks </a:t>
            </a:r>
            <a:br>
              <a:rPr lang="en-US" sz="2400" b="1">
                <a:solidFill>
                  <a:schemeClr val="dk2"/>
                </a:solidFill>
              </a:rPr>
            </a:br>
            <a:r>
              <a:rPr lang="en-US" sz="2400">
                <a:solidFill>
                  <a:schemeClr val="dk2"/>
                </a:solidFill>
              </a:rPr>
              <a:t>of learning per year as compared to the typical novice teacher.</a:t>
            </a:r>
            <a:endParaRPr sz="2400">
              <a:solidFill>
                <a:schemeClr val="dk2"/>
              </a:solidFill>
            </a:endParaRPr>
          </a:p>
        </p:txBody>
      </p:sp>
      <p:sp>
        <p:nvSpPr>
          <p:cNvPr id="153" name="Google Shape;153;p8"/>
          <p:cNvSpPr txBox="1">
            <a:spLocks noGrp="1"/>
          </p:cNvSpPr>
          <p:nvPr>
            <p:ph type="body" idx="2"/>
          </p:nvPr>
        </p:nvSpPr>
        <p:spPr>
          <a:xfrm>
            <a:off x="8357087" y="1336505"/>
            <a:ext cx="3373000" cy="776702"/>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n-US">
                <a:solidFill>
                  <a:schemeClr val="accent1">
                    <a:lumMod val="50000"/>
                  </a:schemeClr>
                </a:solidFill>
              </a:rPr>
              <a:t>IN-FIELD</a:t>
            </a:r>
            <a:endParaRPr>
              <a:solidFill>
                <a:schemeClr val="accent1">
                  <a:lumMod val="50000"/>
                </a:schemeClr>
              </a:solidFill>
            </a:endParaRPr>
          </a:p>
        </p:txBody>
      </p:sp>
      <p:sp>
        <p:nvSpPr>
          <p:cNvPr id="152" name="Google Shape;152;p8"/>
          <p:cNvSpPr txBox="1">
            <a:spLocks noGrp="1"/>
          </p:cNvSpPr>
          <p:nvPr>
            <p:ph type="body" idx="1"/>
          </p:nvPr>
        </p:nvSpPr>
        <p:spPr>
          <a:xfrm>
            <a:off x="8357087" y="2189408"/>
            <a:ext cx="3373000" cy="379926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400">
                <a:solidFill>
                  <a:schemeClr val="dk2"/>
                </a:solidFill>
              </a:rPr>
              <a:t>Subject matter knowledge is related to student achievement.</a:t>
            </a:r>
            <a:endParaRPr sz="2400" b="1">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IN MA</a:t>
            </a:r>
            <a:endParaRPr/>
          </a:p>
        </p:txBody>
      </p:sp>
      <p:sp>
        <p:nvSpPr>
          <p:cNvPr id="159" name="Google Shape;159;p9">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6</a:t>
            </a:fld>
            <a:endParaRPr/>
          </a:p>
        </p:txBody>
      </p:sp>
      <p:sp>
        <p:nvSpPr>
          <p:cNvPr id="166" name="Google Shape;166;p9" descr="&#10;"/>
          <p:cNvSpPr txBox="1"/>
          <p:nvPr/>
        </p:nvSpPr>
        <p:spPr>
          <a:xfrm>
            <a:off x="1441553" y="1819521"/>
            <a:ext cx="5788740" cy="60157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a:solidFill>
                  <a:schemeClr val="dk2"/>
                </a:solidFill>
                <a:latin typeface="Quattrocento Sans"/>
                <a:ea typeface="Quattrocento Sans"/>
                <a:cs typeface="Quattrocento Sans"/>
                <a:sym typeface="Quattrocento Sans"/>
              </a:rPr>
              <a:t>Low income, students of color, and English learners are</a:t>
            </a:r>
            <a:endParaRPr sz="1400" b="0" i="0" u="none" strike="noStrike" cap="none">
              <a:solidFill>
                <a:srgbClr val="000000"/>
              </a:solidFill>
              <a:latin typeface="Arial"/>
              <a:ea typeface="Arial"/>
              <a:cs typeface="Arial"/>
              <a:sym typeface="Arial"/>
            </a:endParaRPr>
          </a:p>
        </p:txBody>
      </p:sp>
      <p:sp>
        <p:nvSpPr>
          <p:cNvPr id="160" name="Google Shape;160;p9" descr="Economically disadvantaged, students of color, and English learners are 73-79% more likely to be assigned to a teacher rated &#10;Needs Improvement or Unsatisfactory."/>
          <p:cNvSpPr/>
          <p:nvPr/>
        </p:nvSpPr>
        <p:spPr>
          <a:xfrm>
            <a:off x="1408612" y="2470413"/>
            <a:ext cx="2286000" cy="2286000"/>
          </a:xfrm>
          <a:prstGeom prst="ellipse">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3" name="Google Shape;163;p9"/>
          <p:cNvSpPr txBox="1"/>
          <p:nvPr/>
        </p:nvSpPr>
        <p:spPr>
          <a:xfrm>
            <a:off x="1360166" y="3193364"/>
            <a:ext cx="238288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Quattrocento Sans"/>
                <a:ea typeface="Quattrocento Sans"/>
                <a:cs typeface="Quattrocento Sans"/>
                <a:sym typeface="Quattrocento Sans"/>
              </a:rPr>
              <a:t>73-79%</a:t>
            </a:r>
            <a:endParaRPr sz="4400" b="1" i="0" u="none" strike="noStrike" cap="none">
              <a:solidFill>
                <a:schemeClr val="lt1"/>
              </a:solidFill>
              <a:latin typeface="Quattrocento Sans"/>
              <a:ea typeface="Quattrocento Sans"/>
              <a:cs typeface="Quattrocento Sans"/>
              <a:sym typeface="Quattrocento Sans"/>
            </a:endParaRPr>
          </a:p>
        </p:txBody>
      </p:sp>
      <p:sp>
        <p:nvSpPr>
          <p:cNvPr id="169" name="Google Shape;169;p9"/>
          <p:cNvSpPr txBox="1"/>
          <p:nvPr/>
        </p:nvSpPr>
        <p:spPr>
          <a:xfrm>
            <a:off x="972888" y="5265989"/>
            <a:ext cx="3157446" cy="117014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a:solidFill>
                  <a:schemeClr val="dk2"/>
                </a:solidFill>
                <a:latin typeface="Quattrocento Sans"/>
                <a:ea typeface="Quattrocento Sans"/>
                <a:cs typeface="Quattrocento Sans"/>
                <a:sym typeface="Quattrocento Sans"/>
              </a:rPr>
              <a:t>more likely to be assigned </a:t>
            </a:r>
            <a:br>
              <a:rPr lang="en-US" sz="1800" b="0" i="0" u="none" strike="noStrike" cap="none">
                <a:solidFill>
                  <a:schemeClr val="dk2"/>
                </a:solidFill>
                <a:latin typeface="Quattrocento Sans"/>
                <a:ea typeface="Quattrocento Sans"/>
                <a:cs typeface="Quattrocento Sans"/>
                <a:sym typeface="Quattrocento Sans"/>
              </a:rPr>
            </a:br>
            <a:r>
              <a:rPr lang="en-US" sz="1800" b="0" i="0" u="none" strike="noStrike" cap="none">
                <a:solidFill>
                  <a:schemeClr val="dk2"/>
                </a:solidFill>
                <a:latin typeface="Quattrocento Sans"/>
                <a:ea typeface="Quattrocento Sans"/>
                <a:cs typeface="Quattrocento Sans"/>
                <a:sym typeface="Quattrocento Sans"/>
              </a:rPr>
              <a:t>to a teacher rated </a:t>
            </a:r>
            <a:br>
              <a:rPr lang="en-US" sz="1800" b="0" i="0" u="none" strike="noStrike" cap="none">
                <a:solidFill>
                  <a:schemeClr val="dk2"/>
                </a:solidFill>
                <a:latin typeface="Quattrocento Sans"/>
                <a:ea typeface="Quattrocento Sans"/>
                <a:cs typeface="Quattrocento Sans"/>
                <a:sym typeface="Quattrocento Sans"/>
              </a:rPr>
            </a:br>
            <a:r>
              <a:rPr lang="en-US" sz="1800" b="0" i="0" u="none" strike="noStrike" cap="none">
                <a:solidFill>
                  <a:schemeClr val="dk2"/>
                </a:solidFill>
                <a:latin typeface="Quattrocento Sans"/>
                <a:ea typeface="Quattrocento Sans"/>
                <a:cs typeface="Quattrocento Sans"/>
                <a:sym typeface="Quattrocento Sans"/>
              </a:rPr>
              <a:t>Needs Improvement or Unsatisfactory.</a:t>
            </a:r>
            <a:endParaRPr sz="1800" b="0" i="0" u="none" strike="noStrike" cap="none">
              <a:solidFill>
                <a:schemeClr val="dk2"/>
              </a:solidFill>
              <a:latin typeface="Quattrocento Sans"/>
              <a:ea typeface="Quattrocento Sans"/>
              <a:cs typeface="Quattrocento Sans"/>
              <a:sym typeface="Quattrocento Sans"/>
            </a:endParaRPr>
          </a:p>
        </p:txBody>
      </p:sp>
      <p:sp>
        <p:nvSpPr>
          <p:cNvPr id="161" name="Google Shape;161;p9" descr="Economically disadvantaged, students of color, and English learners are 30-40% more likely to be assigned to teachers with less than 3 years of experience."/>
          <p:cNvSpPr/>
          <p:nvPr/>
        </p:nvSpPr>
        <p:spPr>
          <a:xfrm>
            <a:off x="4944293" y="2470413"/>
            <a:ext cx="2286000" cy="2286000"/>
          </a:xfrm>
          <a:prstGeom prst="ellipse">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4" name="Google Shape;164;p9"/>
          <p:cNvSpPr txBox="1"/>
          <p:nvPr/>
        </p:nvSpPr>
        <p:spPr>
          <a:xfrm>
            <a:off x="4767277" y="3197914"/>
            <a:ext cx="264003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Quattrocento Sans"/>
                <a:ea typeface="Quattrocento Sans"/>
                <a:cs typeface="Quattrocento Sans"/>
                <a:sym typeface="Quattrocento Sans"/>
              </a:rPr>
              <a:t>30-40%</a:t>
            </a:r>
            <a:endParaRPr sz="4400" b="1" i="0" u="none" strike="noStrike" cap="none">
              <a:solidFill>
                <a:schemeClr val="lt1"/>
              </a:solidFill>
              <a:latin typeface="Quattrocento Sans"/>
              <a:ea typeface="Quattrocento Sans"/>
              <a:cs typeface="Quattrocento Sans"/>
              <a:sym typeface="Quattrocento Sans"/>
            </a:endParaRPr>
          </a:p>
        </p:txBody>
      </p:sp>
      <p:sp>
        <p:nvSpPr>
          <p:cNvPr id="168" name="Google Shape;168;p9"/>
          <p:cNvSpPr txBox="1"/>
          <p:nvPr/>
        </p:nvSpPr>
        <p:spPr>
          <a:xfrm>
            <a:off x="4508570" y="5265989"/>
            <a:ext cx="3157446" cy="117014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a:solidFill>
                  <a:schemeClr val="dk2"/>
                </a:solidFill>
                <a:latin typeface="Quattrocento Sans"/>
                <a:ea typeface="Quattrocento Sans"/>
                <a:cs typeface="Quattrocento Sans"/>
                <a:sym typeface="Quattrocento Sans"/>
              </a:rPr>
              <a:t>more likely to be assigned </a:t>
            </a:r>
            <a:br>
              <a:rPr lang="en-US" sz="1800" b="0" i="0" u="none" strike="noStrike" cap="none">
                <a:solidFill>
                  <a:schemeClr val="dk2"/>
                </a:solidFill>
                <a:latin typeface="Quattrocento Sans"/>
                <a:ea typeface="Quattrocento Sans"/>
                <a:cs typeface="Quattrocento Sans"/>
                <a:sym typeface="Quattrocento Sans"/>
              </a:rPr>
            </a:br>
            <a:r>
              <a:rPr lang="en-US" sz="1800" b="0" i="0" u="none" strike="noStrike" cap="none">
                <a:solidFill>
                  <a:schemeClr val="dk2"/>
                </a:solidFill>
                <a:latin typeface="Quattrocento Sans"/>
                <a:ea typeface="Quattrocento Sans"/>
                <a:cs typeface="Quattrocento Sans"/>
                <a:sym typeface="Quattrocento Sans"/>
              </a:rPr>
              <a:t>to teachers with less than </a:t>
            </a:r>
            <a:br>
              <a:rPr lang="en-US" sz="1800" b="0" i="0" u="none" strike="noStrike" cap="none">
                <a:solidFill>
                  <a:schemeClr val="dk2"/>
                </a:solidFill>
                <a:latin typeface="Quattrocento Sans"/>
                <a:ea typeface="Quattrocento Sans"/>
                <a:cs typeface="Quattrocento Sans"/>
                <a:sym typeface="Quattrocento Sans"/>
              </a:rPr>
            </a:br>
            <a:r>
              <a:rPr lang="en-US" sz="1800" b="0" i="0" u="none" strike="noStrike" cap="none">
                <a:solidFill>
                  <a:schemeClr val="dk2"/>
                </a:solidFill>
                <a:latin typeface="Quattrocento Sans"/>
                <a:ea typeface="Quattrocento Sans"/>
                <a:cs typeface="Quattrocento Sans"/>
                <a:sym typeface="Quattrocento Sans"/>
              </a:rPr>
              <a:t>3 years of experience.</a:t>
            </a:r>
            <a:endParaRPr sz="1800" b="0" i="0" u="none" strike="noStrike" cap="none">
              <a:solidFill>
                <a:schemeClr val="dk2"/>
              </a:solidFill>
              <a:latin typeface="Quattrocento Sans"/>
              <a:ea typeface="Quattrocento Sans"/>
              <a:cs typeface="Quattrocento Sans"/>
              <a:sym typeface="Quattrocento Sans"/>
            </a:endParaRPr>
          </a:p>
        </p:txBody>
      </p:sp>
      <p:sp>
        <p:nvSpPr>
          <p:cNvPr id="170" name="Google Shape;170;p9"/>
          <p:cNvSpPr txBox="1"/>
          <p:nvPr/>
        </p:nvSpPr>
        <p:spPr>
          <a:xfrm>
            <a:off x="8014265" y="1803613"/>
            <a:ext cx="3252247" cy="46385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a:solidFill>
                  <a:schemeClr val="dk2"/>
                </a:solidFill>
                <a:latin typeface="Quattrocento Sans"/>
                <a:ea typeface="Quattrocento Sans"/>
                <a:cs typeface="Quattrocento Sans"/>
                <a:sym typeface="Quattrocento Sans"/>
              </a:rPr>
              <a:t>Hispanic/Latinx students are</a:t>
            </a:r>
            <a:endParaRPr sz="1800" b="0" i="0" u="none" strike="noStrike" cap="none">
              <a:solidFill>
                <a:schemeClr val="dk2"/>
              </a:solidFill>
              <a:latin typeface="Quattrocento Sans"/>
              <a:ea typeface="Quattrocento Sans"/>
              <a:cs typeface="Quattrocento Sans"/>
              <a:sym typeface="Quattrocento Sans"/>
            </a:endParaRPr>
          </a:p>
        </p:txBody>
      </p:sp>
      <p:sp>
        <p:nvSpPr>
          <p:cNvPr id="162" name="Google Shape;162;p9" descr="Hispanic/Latinx students are 2.2 times as likely to be assigned to teachers rated Needs Improvement or Unsatisfactory."/>
          <p:cNvSpPr/>
          <p:nvPr/>
        </p:nvSpPr>
        <p:spPr>
          <a:xfrm>
            <a:off x="8488681" y="2470413"/>
            <a:ext cx="2286000" cy="2286000"/>
          </a:xfrm>
          <a:prstGeom prst="ellipse">
            <a:avLst/>
          </a:prstGeom>
          <a:solidFill>
            <a:srgbClr val="F1A36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5" name="Google Shape;165;p9"/>
          <p:cNvSpPr txBox="1"/>
          <p:nvPr/>
        </p:nvSpPr>
        <p:spPr>
          <a:xfrm>
            <a:off x="8440236" y="3193363"/>
            <a:ext cx="2382889"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Quattrocento Sans"/>
                <a:ea typeface="Quattrocento Sans"/>
                <a:cs typeface="Quattrocento Sans"/>
                <a:sym typeface="Quattrocento Sans"/>
              </a:rPr>
              <a:t>2.2x</a:t>
            </a:r>
            <a:endParaRPr sz="4800" b="1" i="0" u="none" strike="noStrike" cap="none">
              <a:solidFill>
                <a:schemeClr val="lt1"/>
              </a:solidFill>
              <a:latin typeface="Quattrocento Sans"/>
              <a:ea typeface="Quattrocento Sans"/>
              <a:cs typeface="Quattrocento Sans"/>
              <a:sym typeface="Quattrocento Sans"/>
            </a:endParaRPr>
          </a:p>
        </p:txBody>
      </p:sp>
      <p:sp>
        <p:nvSpPr>
          <p:cNvPr id="167" name="Google Shape;167;p9"/>
          <p:cNvSpPr txBox="1"/>
          <p:nvPr/>
        </p:nvSpPr>
        <p:spPr>
          <a:xfrm>
            <a:off x="8061666" y="5265989"/>
            <a:ext cx="3157446" cy="117014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38526"/>
              </a:buClr>
              <a:buSzPts val="1800"/>
              <a:buFont typeface="Arial"/>
              <a:buNone/>
            </a:pPr>
            <a:r>
              <a:rPr lang="en-US" sz="1800" b="0" i="0" u="none" strike="noStrike" cap="none">
                <a:solidFill>
                  <a:schemeClr val="dk2"/>
                </a:solidFill>
                <a:latin typeface="Quattrocento Sans"/>
                <a:ea typeface="Quattrocento Sans"/>
                <a:cs typeface="Quattrocento Sans"/>
                <a:sym typeface="Quattrocento Sans"/>
              </a:rPr>
              <a:t>as likely to be assigned to teachers rated Needs Improvement or Unsatisfactory.</a:t>
            </a:r>
            <a:endParaRPr sz="1800" b="0" i="0" u="none" strike="noStrike" cap="none">
              <a:solidFill>
                <a:schemeClr val="dk2"/>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a:t>DID YOU KNOW?</a:t>
            </a:r>
            <a:endParaRPr/>
          </a:p>
        </p:txBody>
      </p:sp>
      <p:sp>
        <p:nvSpPr>
          <p:cNvPr id="113" name="Google Shape;113;p4">
            <a:extLst>
              <a:ext uri="{C183D7F6-B498-43B3-948B-1728B52AA6E4}">
                <adec:decorative xmlns:adec="http://schemas.microsoft.com/office/drawing/2017/decorative" val="1"/>
              </a:ext>
            </a:extLst>
          </p:cNvPr>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7</a:t>
            </a:fld>
            <a:endParaRPr/>
          </a:p>
        </p:txBody>
      </p:sp>
      <p:pic>
        <p:nvPicPr>
          <p:cNvPr id="114" name="Google Shape;114;p4" descr="The effects of access to highly effective teachers accumulate over time."/>
          <p:cNvPicPr preferRelativeResize="0"/>
          <p:nvPr/>
        </p:nvPicPr>
        <p:blipFill rotWithShape="1">
          <a:blip r:embed="rId3">
            <a:alphaModFix/>
          </a:blip>
          <a:srcRect/>
          <a:stretch/>
        </p:blipFill>
        <p:spPr>
          <a:xfrm>
            <a:off x="1293640" y="1479285"/>
            <a:ext cx="9919178" cy="4550000"/>
          </a:xfrm>
          <a:prstGeom prst="rect">
            <a:avLst/>
          </a:prstGeom>
          <a:noFill/>
          <a:ln>
            <a:noFill/>
          </a:ln>
        </p:spPr>
      </p:pic>
    </p:spTree>
    <p:extLst>
      <p:ext uri="{BB962C8B-B14F-4D97-AF65-F5344CB8AC3E}">
        <p14:creationId xmlns:p14="http://schemas.microsoft.com/office/powerpoint/2010/main" val="403181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2431877" y="2237475"/>
            <a:ext cx="4502400" cy="132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Quattrocento Sans"/>
              <a:buNone/>
            </a:pPr>
            <a:r>
              <a:rPr lang="en-US"/>
              <a:t>Student Learning Experience (SLE) Reports:</a:t>
            </a:r>
            <a:br>
              <a:rPr lang="en-US"/>
            </a:br>
            <a:r>
              <a:rPr lang="en-US"/>
              <a:t>Walk Through</a:t>
            </a:r>
            <a:endParaRPr/>
          </a:p>
        </p:txBody>
      </p:sp>
      <p:sp>
        <p:nvSpPr>
          <p:cNvPr id="176" name="Google Shape;176;p10"/>
          <p:cNvSpPr txBox="1">
            <a:spLocks noGrp="1"/>
          </p:cNvSpPr>
          <p:nvPr>
            <p:ph type="sldNum" idx="12"/>
          </p:nvPr>
        </p:nvSpPr>
        <p:spPr>
          <a:xfrm>
            <a:off x="11353800" y="6539741"/>
            <a:ext cx="45925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8</a:t>
            </a:fld>
            <a:endParaRPr/>
          </a:p>
        </p:txBody>
      </p:sp>
    </p:spTree>
    <p:extLst>
      <p:ext uri="{BB962C8B-B14F-4D97-AF65-F5344CB8AC3E}">
        <p14:creationId xmlns:p14="http://schemas.microsoft.com/office/powerpoint/2010/main" val="39360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9AF098-5110-4E4E-A1E5-6CFEF1D915F8}"/>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16" name="Google Shape;138;p7">
            <a:extLst>
              <a:ext uri="{FF2B5EF4-FFF2-40B4-BE49-F238E27FC236}">
                <a16:creationId xmlns:a16="http://schemas.microsoft.com/office/drawing/2014/main" id="{C437EB6F-CDF9-49A4-AD2B-5BC6D5D886FD}"/>
              </a:ext>
            </a:extLst>
          </p:cNvPr>
          <p:cNvSpPr txBox="1">
            <a:spLocks noGrp="1"/>
          </p:cNvSpPr>
          <p:nvPr>
            <p:ph type="title"/>
          </p:nvPr>
        </p:nvSpPr>
        <p:spPr>
          <a:xfrm>
            <a:off x="568325" y="288925"/>
            <a:ext cx="11369675" cy="679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accent2"/>
              </a:buClr>
              <a:buSzPts val="2400"/>
            </a:pPr>
            <a:r>
              <a:rPr lang="en-US" sz="3000">
                <a:solidFill>
                  <a:schemeClr val="bg1"/>
                </a:solidFill>
                <a:latin typeface="Quattrocento Sans" panose="020B0604020202020204" charset="0"/>
              </a:rPr>
              <a:t>STUDENT LEARNING EXPERIENCE (SLE) REPORT</a:t>
            </a:r>
            <a:r>
              <a:rPr lang="en-US" sz="3000" b="1">
                <a:solidFill>
                  <a:schemeClr val="accent2"/>
                </a:solidFill>
                <a:latin typeface="Quattrocento Sans" panose="020B0604020202020204" charset="0"/>
              </a:rPr>
              <a:t>S</a:t>
            </a:r>
          </a:p>
        </p:txBody>
      </p:sp>
      <p:graphicFrame>
        <p:nvGraphicFramePr>
          <p:cNvPr id="6" name="Diagram 5" descr="There are four reports that are nested: SE321 for district/school level, SE622 for a list of students and student groups, PR600 for individual student history, and SE821 for a list of educators who are out-of-field in your district and schools.">
            <a:extLst>
              <a:ext uri="{FF2B5EF4-FFF2-40B4-BE49-F238E27FC236}">
                <a16:creationId xmlns:a16="http://schemas.microsoft.com/office/drawing/2014/main" id="{0F4C5426-D875-4D1B-9795-9CBA6B08B15B}"/>
              </a:ext>
            </a:extLst>
          </p:cNvPr>
          <p:cNvGraphicFramePr/>
          <p:nvPr>
            <p:extLst>
              <p:ext uri="{D42A27DB-BD31-4B8C-83A1-F6EECF244321}">
                <p14:modId xmlns:p14="http://schemas.microsoft.com/office/powerpoint/2010/main" val="1909106117"/>
              </p:ext>
            </p:extLst>
          </p:nvPr>
        </p:nvGraphicFramePr>
        <p:xfrm>
          <a:off x="2420138" y="1008786"/>
          <a:ext cx="8405092" cy="539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59247"/>
      </p:ext>
    </p:extLst>
  </p:cSld>
  <p:clrMapOvr>
    <a:masterClrMapping/>
  </p:clrMapOvr>
</p:sld>
</file>

<file path=ppt/theme/theme1.xml><?xml version="1.0" encoding="utf-8"?>
<a:theme xmlns:a="http://schemas.openxmlformats.org/drawingml/2006/main" name="ESE PowerPoint Template 2017">
  <a:themeElements>
    <a:clrScheme name="Custom 1">
      <a:dk1>
        <a:srgbClr val="203B6A"/>
      </a:dk1>
      <a:lt1>
        <a:srgbClr val="FFFFFF"/>
      </a:lt1>
      <a:dk2>
        <a:srgbClr val="203B6A"/>
      </a:dk2>
      <a:lt2>
        <a:srgbClr val="E7E6E6"/>
      </a:lt2>
      <a:accent1>
        <a:srgbClr val="203B6A"/>
      </a:accent1>
      <a:accent2>
        <a:srgbClr val="E6986C"/>
      </a:accent2>
      <a:accent3>
        <a:srgbClr val="E6B068"/>
      </a:accent3>
      <a:accent4>
        <a:srgbClr val="8CA9DC"/>
      </a:accent4>
      <a:accent5>
        <a:srgbClr val="C5D4ED"/>
      </a:accent5>
      <a:accent6>
        <a:srgbClr val="FBE5D5"/>
      </a:accent6>
      <a:hlink>
        <a:srgbClr val="537FCB"/>
      </a:hlink>
      <a:folHlink>
        <a:srgbClr val="182C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bc02a0-1bd8-43ac-9b2b-ec81f331de42" xsi:nil="true"/>
    <lcf76f155ced4ddcb4097134ff3c332f xmlns="3beec907-3983-4d0d-9c11-a26ecbded5c3">
      <Terms xmlns="http://schemas.microsoft.com/office/infopath/2007/PartnerControls"/>
    </lcf76f155ced4ddcb4097134ff3c332f>
    <SharedWithUsers xmlns="09bc02a0-1bd8-43ac-9b2b-ec81f331de42">
      <UserInfo>
        <DisplayName>Resetarits, Jake S. (DESE)</DisplayName>
        <AccountId>1763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5" ma:contentTypeDescription="Create a new document." ma:contentTypeScope="" ma:versionID="1709bd00a18d76b6c87928706a1dccfa">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b0e0e9b989a08f34f28b247372c68c7a"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3CC32F-F524-4A8E-9159-1DABE69E4D52}">
  <ds:schemaRefs>
    <ds:schemaRef ds:uri="09bc02a0-1bd8-43ac-9b2b-ec81f331de42"/>
    <ds:schemaRef ds:uri="3beec907-3983-4d0d-9c11-a26ecbded5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DDCD10-FCD6-422C-9A5D-50BB3D74C22F}">
  <ds:schemaRefs>
    <ds:schemaRef ds:uri="http://schemas.microsoft.com/sharepoint/v3/contenttype/forms"/>
  </ds:schemaRefs>
</ds:datastoreItem>
</file>

<file path=customXml/itemProps3.xml><?xml version="1.0" encoding="utf-8"?>
<ds:datastoreItem xmlns:ds="http://schemas.openxmlformats.org/officeDocument/2006/customXml" ds:itemID="{0458A3A4-F88F-4506-AE52-A02F141A6A1B}">
  <ds:schemaRefs>
    <ds:schemaRef ds:uri="09bc02a0-1bd8-43ac-9b2b-ec81f331de42"/>
    <ds:schemaRef ds:uri="3beec907-3983-4d0d-9c11-a26ecbded5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1053</Words>
  <Application>Microsoft Office PowerPoint</Application>
  <PresentationFormat>Widescreen</PresentationFormat>
  <Paragraphs>179</Paragraphs>
  <Slides>39</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Noto Sans Symbols</vt:lpstr>
      <vt:lpstr>Arial Black</vt:lpstr>
      <vt:lpstr>Arial</vt:lpstr>
      <vt:lpstr>Calibri</vt:lpstr>
      <vt:lpstr>Palatino Linotype</vt:lpstr>
      <vt:lpstr>Quattrocento Sans</vt:lpstr>
      <vt:lpstr>Courier New</vt:lpstr>
      <vt:lpstr>ESE PowerPoint Template 2017</vt:lpstr>
      <vt:lpstr>2023 FEDERAL GRANTS FALL CONFERENCE SLE REPORTS  NOVEMBER 1, 2023</vt:lpstr>
      <vt:lpstr>OBJECTIVES</vt:lpstr>
      <vt:lpstr>Student Learning Experience (SLE) Reports: Overview and Context</vt:lpstr>
      <vt:lpstr> REPORT:  Teacher Equity Gaps in Massachusetts  October 2017  https://www.doe.mass.edu/research/reports/2017/10teacher-equity.docx</vt:lpstr>
      <vt:lpstr>RESEARCH</vt:lpstr>
      <vt:lpstr>IN MA</vt:lpstr>
      <vt:lpstr>DID YOU KNOW?</vt:lpstr>
      <vt:lpstr>Student Learning Experience (SLE) Reports: Walk Through</vt:lpstr>
      <vt:lpstr>STUDENT LEARNING EXPERIENCE (SLE) REPORTS</vt:lpstr>
      <vt:lpstr>VARIABLES</vt:lpstr>
      <vt:lpstr>SE622 – Student Learning Experience Detailed Report</vt:lpstr>
      <vt:lpstr>EDWIN OVERVIEW</vt:lpstr>
      <vt:lpstr>EDWIN OVERVIEW - SEARCH</vt:lpstr>
      <vt:lpstr>EDWIN OVERVIEW – SEARCH 2</vt:lpstr>
      <vt:lpstr>SE321 – Student Learning Experience Summary Report</vt:lpstr>
      <vt:lpstr>STUDENT LEARNING EXPERIENCE (SLE) REPORTS – SE321</vt:lpstr>
      <vt:lpstr>SLE321 Report Sample: District Level</vt:lpstr>
      <vt:lpstr>SLE321 Report Sample: District Level with Highlights</vt:lpstr>
      <vt:lpstr>SLE321 Report Sample</vt:lpstr>
      <vt:lpstr>SLE321 Report Sample with Highlights</vt:lpstr>
      <vt:lpstr>SLE321 Report Sample: School Level</vt:lpstr>
      <vt:lpstr>SLE321 Report Sample: School Level with Highlights</vt:lpstr>
      <vt:lpstr>STUDENT LEARNING EXPERIENCE (SLE) REPORTS – SE622</vt:lpstr>
      <vt:lpstr>SE622 – Student Learning Experience Detailed Report – choose school</vt:lpstr>
      <vt:lpstr>SE622 – Student Learning Experience Detailed Report with Hyperlink</vt:lpstr>
      <vt:lpstr>SE622 – Student Learning Experience Detailed Report from Hyperlink</vt:lpstr>
      <vt:lpstr>SE622 – Student Learning Experience Detailed Report with Highlight</vt:lpstr>
      <vt:lpstr>STUDENT LEARNING EXPERIENCE (SLE) REPORTS – PR600</vt:lpstr>
      <vt:lpstr>PR600 – Student Profile Report </vt:lpstr>
      <vt:lpstr>STUDENT LEARNING EXPERIENCE (SLE) REPORTS – SE622, enter SASIDs</vt:lpstr>
      <vt:lpstr>SE622 – Student Learning Experience Detailed Report in Edwin</vt:lpstr>
      <vt:lpstr>SE622 – Student Learning Experience Detailed Report with SASIDs</vt:lpstr>
      <vt:lpstr>STUDENT LEARNING EXPERIENCE (SLE) REPORTS – SE821</vt:lpstr>
      <vt:lpstr>SE821 – Out of Field Teacher Assignments in Edwin</vt:lpstr>
      <vt:lpstr>SE821 – Out of Field Teacher Assignments</vt:lpstr>
      <vt:lpstr>Questions the SLE Report can answer</vt:lpstr>
      <vt:lpstr>SLE Report Webpage https://www.doe.mass.edu/edwin/gateway/SLEreport-supp.html  In-Field Mapping Tool https://www.doe.mass.edu/edeffectiveness/equitableaccess/resources/mapping.html  SLE Summary [download] http://bit.ly/SLEoverview</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SLE Reports to Identify Equity Gaps</dc:title>
  <dc:creator>DESE</dc:creator>
  <cp:lastModifiedBy>Zou, Dong (EOE)</cp:lastModifiedBy>
  <cp:revision>3</cp:revision>
  <dcterms:created xsi:type="dcterms:W3CDTF">2018-01-12T20:00:15Z</dcterms:created>
  <dcterms:modified xsi:type="dcterms:W3CDTF">2023-10-25T16:02:50Z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2023 12:00AM</vt:lpwstr>
  </property>
</Properties>
</file>