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</p:sldMasterIdLst>
  <p:notesMasterIdLst>
    <p:notesMasterId r:id="rId26"/>
  </p:notesMasterIdLst>
  <p:handoutMasterIdLst>
    <p:handoutMasterId r:id="rId27"/>
  </p:handoutMasterIdLst>
  <p:sldIdLst>
    <p:sldId id="272" r:id="rId5"/>
    <p:sldId id="324" r:id="rId6"/>
    <p:sldId id="567" r:id="rId7"/>
    <p:sldId id="561" r:id="rId8"/>
    <p:sldId id="260" r:id="rId9"/>
    <p:sldId id="261" r:id="rId10"/>
    <p:sldId id="262" r:id="rId11"/>
    <p:sldId id="258" r:id="rId12"/>
    <p:sldId id="568" r:id="rId13"/>
    <p:sldId id="569" r:id="rId14"/>
    <p:sldId id="570" r:id="rId15"/>
    <p:sldId id="563" r:id="rId16"/>
    <p:sldId id="571" r:id="rId17"/>
    <p:sldId id="256" r:id="rId18"/>
    <p:sldId id="257" r:id="rId19"/>
    <p:sldId id="259" r:id="rId20"/>
    <p:sldId id="572" r:id="rId21"/>
    <p:sldId id="575" r:id="rId22"/>
    <p:sldId id="573" r:id="rId23"/>
    <p:sldId id="574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, Olga M.  (DESE)" initials="LOM(" lastIdx="1" clrIdx="0">
    <p:extLst>
      <p:ext uri="{19B8F6BF-5375-455C-9EA6-DF929625EA0E}">
        <p15:presenceInfo xmlns:p15="http://schemas.microsoft.com/office/powerpoint/2012/main" userId="S::olga.m.lopez@mass.gov::d6bd7023-a4c2-40d8-bad4-c5fddc267d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840B3-A443-4908-9301-E49C297BF795}" v="1" dt="2024-05-20T20:29:4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9" d="100"/>
          <a:sy n="59" d="100"/>
        </p:scale>
        <p:origin x="108" y="1002"/>
      </p:cViewPr>
      <p:guideLst/>
    </p:cSldViewPr>
  </p:slideViewPr>
  <p:outlineViewPr>
    <p:cViewPr>
      <p:scale>
        <a:sx n="33" d="100"/>
        <a:sy n="33" d="100"/>
      </p:scale>
      <p:origin x="0" y="-838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A55840B3-A443-4908-9301-E49C297BF795}"/>
    <pc:docChg chg="modSld">
      <pc:chgData name="Resetarits, Jake S. (DESE)" userId="37741e96-5ecb-4258-9857-666183bdd9bd" providerId="ADAL" clId="{A55840B3-A443-4908-9301-E49C297BF795}" dt="2024-05-20T20:30:07.979" v="52" actId="33553"/>
      <pc:docMkLst>
        <pc:docMk/>
      </pc:docMkLst>
      <pc:sldChg chg="modSp mod">
        <pc:chgData name="Resetarits, Jake S. (DESE)" userId="37741e96-5ecb-4258-9857-666183bdd9bd" providerId="ADAL" clId="{A55840B3-A443-4908-9301-E49C297BF795}" dt="2024-05-07T20:39:40.489" v="1" actId="207"/>
        <pc:sldMkLst>
          <pc:docMk/>
          <pc:sldMk cId="0" sldId="259"/>
        </pc:sldMkLst>
        <pc:spChg chg="mod">
          <ac:chgData name="Resetarits, Jake S. (DESE)" userId="37741e96-5ecb-4258-9857-666183bdd9bd" providerId="ADAL" clId="{A55840B3-A443-4908-9301-E49C297BF795}" dt="2024-05-07T20:39:40.489" v="1" actId="207"/>
          <ac:spMkLst>
            <pc:docMk/>
            <pc:sldMk cId="0" sldId="259"/>
            <ac:spMk id="109" creationId="{00000000-0000-0000-0000-000000000000}"/>
          </ac:spMkLst>
        </pc:spChg>
      </pc:sldChg>
      <pc:sldChg chg="modSp mod">
        <pc:chgData name="Resetarits, Jake S. (DESE)" userId="37741e96-5ecb-4258-9857-666183bdd9bd" providerId="ADAL" clId="{A55840B3-A443-4908-9301-E49C297BF795}" dt="2024-05-07T20:39:47.762" v="2" actId="20577"/>
        <pc:sldMkLst>
          <pc:docMk/>
          <pc:sldMk cId="0" sldId="261"/>
        </pc:sldMkLst>
        <pc:spChg chg="mod">
          <ac:chgData name="Resetarits, Jake S. (DESE)" userId="37741e96-5ecb-4258-9857-666183bdd9bd" providerId="ADAL" clId="{A55840B3-A443-4908-9301-E49C297BF795}" dt="2024-05-07T20:39:47.762" v="2" actId="20577"/>
          <ac:spMkLst>
            <pc:docMk/>
            <pc:sldMk cId="0" sldId="261"/>
            <ac:spMk id="92" creationId="{00000000-0000-0000-0000-000000000000}"/>
          </ac:spMkLst>
        </pc:spChg>
      </pc:sldChg>
      <pc:sldChg chg="modSp mod">
        <pc:chgData name="Resetarits, Jake S. (DESE)" userId="37741e96-5ecb-4258-9857-666183bdd9bd" providerId="ADAL" clId="{A55840B3-A443-4908-9301-E49C297BF795}" dt="2024-05-07T20:39:51.493" v="3" actId="20577"/>
        <pc:sldMkLst>
          <pc:docMk/>
          <pc:sldMk cId="2684572676" sldId="571"/>
        </pc:sldMkLst>
        <pc:spChg chg="mod">
          <ac:chgData name="Resetarits, Jake S. (DESE)" userId="37741e96-5ecb-4258-9857-666183bdd9bd" providerId="ADAL" clId="{A55840B3-A443-4908-9301-E49C297BF795}" dt="2024-05-07T20:39:51.493" v="3" actId="20577"/>
          <ac:spMkLst>
            <pc:docMk/>
            <pc:sldMk cId="2684572676" sldId="571"/>
            <ac:spMk id="3" creationId="{547636A8-F771-4F95-B690-34EF1304A85D}"/>
          </ac:spMkLst>
        </pc:spChg>
      </pc:sldChg>
      <pc:sldChg chg="modSp mod">
        <pc:chgData name="Resetarits, Jake S. (DESE)" userId="37741e96-5ecb-4258-9857-666183bdd9bd" providerId="ADAL" clId="{A55840B3-A443-4908-9301-E49C297BF795}" dt="2024-05-20T20:30:07.979" v="52" actId="33553"/>
        <pc:sldMkLst>
          <pc:docMk/>
          <pc:sldMk cId="0" sldId="575"/>
        </pc:sldMkLst>
        <pc:spChg chg="mod">
          <ac:chgData name="Resetarits, Jake S. (DESE)" userId="37741e96-5ecb-4258-9857-666183bdd9bd" providerId="ADAL" clId="{A55840B3-A443-4908-9301-E49C297BF795}" dt="2024-05-20T20:29:55.026" v="33" actId="962"/>
          <ac:spMkLst>
            <pc:docMk/>
            <pc:sldMk cId="0" sldId="575"/>
            <ac:spMk id="126" creationId="{00000000-0000-0000-0000-000000000000}"/>
          </ac:spMkLst>
        </pc:spChg>
        <pc:spChg chg="mod">
          <ac:chgData name="Resetarits, Jake S. (DESE)" userId="37741e96-5ecb-4258-9857-666183bdd9bd" providerId="ADAL" clId="{A55840B3-A443-4908-9301-E49C297BF795}" dt="2024-05-20T20:30:07.979" v="52" actId="33553"/>
          <ac:spMkLst>
            <pc:docMk/>
            <pc:sldMk cId="0" sldId="575"/>
            <ac:spMk id="127" creationId="{00000000-0000-0000-0000-000000000000}"/>
          </ac:spMkLst>
        </pc:spChg>
        <pc:spChg chg="mod">
          <ac:chgData name="Resetarits, Jake S. (DESE)" userId="37741e96-5ecb-4258-9857-666183bdd9bd" providerId="ADAL" clId="{A55840B3-A443-4908-9301-E49C297BF795}" dt="2024-05-20T20:30:01.324" v="51" actId="962"/>
          <ac:spMkLst>
            <pc:docMk/>
            <pc:sldMk cId="0" sldId="575"/>
            <ac:spMk id="12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915EE-EF8F-4B24-9F07-D4C507728F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f57fce860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f57fce860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f57fce860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f57fce860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fb9167f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6fb9167f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fb9167f6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6fb9167f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fb9167f69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6fb9167f6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16b3aa66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16b3aa66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f57fce8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f57fce8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80a764e4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280a764e4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f57fce86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f57fce86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f57fce860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f57fce860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22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949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960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51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07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0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8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lengesuccess.org/" TargetMode="External"/><Relationship Id="rId2" Type="http://schemas.openxmlformats.org/officeDocument/2006/relationships/hyperlink" Target="https://www.brooklinecenter.org/centers/bry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lstowellness.org/" TargetMode="External"/><Relationship Id="rId4" Type="http://schemas.openxmlformats.org/officeDocument/2006/relationships/hyperlink" Target="https://www.panoramaed.com/?state=massachuset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e.mass.edu/commissioner/vision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mentalhealth.org/media/som/microsites/ncsmh/documents/bainum/Advancing-CSMHS_September-20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khuffer@cpsd.us" TargetMode="External"/><Relationship Id="rId5" Type="http://schemas.openxmlformats.org/officeDocument/2006/relationships/hyperlink" Target="https://schoolguide.casel.org/uploads/sites/2/2020/10/Indicators-of-Schoolwide-SEL-Observation-Protocol-5.8.20-FINAL.pdf" TargetMode="External"/><Relationship Id="rId4" Type="http://schemas.openxmlformats.org/officeDocument/2006/relationships/hyperlink" Target="https://theshapesystem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chiev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9886" y="583345"/>
            <a:ext cx="9213914" cy="4164820"/>
          </a:xfrm>
        </p:spPr>
        <p:txBody>
          <a:bodyPr anchor="t">
            <a:normAutofit/>
          </a:bodyPr>
          <a:lstStyle/>
          <a:p>
            <a:pPr>
              <a:spcAft>
                <a:spcPts val="2400"/>
              </a:spcAft>
            </a:pPr>
            <a:br>
              <a:rPr lang="en-US" altLang="zh-CN" sz="4400" dirty="0"/>
            </a:br>
            <a:r>
              <a:rPr lang="en-US" altLang="zh-CN" sz="4400" dirty="0"/>
              <a:t>Data-Driven Decisions: Supporting Social Emotional and Mental Health in Schools </a:t>
            </a:r>
            <a:endParaRPr lang="en-US" sz="7400" b="1" dirty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228" y="5062848"/>
            <a:ext cx="8578699" cy="1414152"/>
          </a:xfrm>
        </p:spPr>
        <p:txBody>
          <a:bodyPr>
            <a:normAutofit/>
          </a:bodyPr>
          <a:lstStyle/>
          <a:p>
            <a:endParaRPr lang="en-US" altLang="zh-CN" sz="2000" dirty="0">
              <a:solidFill>
                <a:srgbClr val="FFFFFF"/>
              </a:solidFill>
              <a:latin typeface="Segoe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Segoe"/>
              </a:rPr>
              <a:t>Federal Grants Spring Conference </a:t>
            </a:r>
          </a:p>
          <a:p>
            <a:r>
              <a:rPr lang="en-US" altLang="zh-CN" sz="2000" dirty="0">
                <a:solidFill>
                  <a:srgbClr val="FFFFFF"/>
                </a:solidFill>
                <a:latin typeface="Segoe"/>
              </a:rPr>
              <a:t>May 13, 2024</a:t>
            </a:r>
            <a:endParaRPr lang="en-US" altLang="zh-CN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D7FB855-458B-9B51-C367-562B7E299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address our findings in all tiers? What needs attention and where?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Tier 3- Intensive Support</a:t>
            </a:r>
          </a:p>
          <a:p>
            <a:r>
              <a:rPr lang="en-US" dirty="0"/>
              <a:t>Tier 2- Targeted Support</a:t>
            </a:r>
          </a:p>
          <a:p>
            <a:r>
              <a:rPr lang="en-US" dirty="0"/>
              <a:t>Tier 1- Universal Support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F43C7A-3942-7C46-A098-03C12C4AD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59671"/>
            <a:ext cx="5181600" cy="3976877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7636A8-F771-4F95-B690-34EF1304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52"/>
            <a:ext cx="10515600" cy="1042852"/>
          </a:xfrm>
        </p:spPr>
        <p:txBody>
          <a:bodyPr anchor="ctr">
            <a:normAutofit/>
          </a:bodyPr>
          <a:lstStyle/>
          <a:p>
            <a:r>
              <a:rPr lang="en-US" dirty="0"/>
              <a:t>Grounded in MTSS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191A7-645F-1A13-D19B-603A2B854D1D}"/>
              </a:ext>
            </a:extLst>
          </p:cNvPr>
          <p:cNvSpPr txBox="1"/>
          <p:nvPr/>
        </p:nvSpPr>
        <p:spPr>
          <a:xfrm>
            <a:off x="6279501" y="6270171"/>
            <a:ext cx="549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MTSS Pyramid representing distribution of supports for students</a:t>
            </a:r>
          </a:p>
        </p:txBody>
      </p:sp>
    </p:spTree>
    <p:extLst>
      <p:ext uri="{BB962C8B-B14F-4D97-AF65-F5344CB8AC3E}">
        <p14:creationId xmlns:p14="http://schemas.microsoft.com/office/powerpoint/2010/main" val="281298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3B338C-486F-144D-ACC5-6B6413A6C5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87563"/>
          <a:ext cx="10515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6">
                  <a:extLst>
                    <a:ext uri="{9D8B030D-6E8A-4147-A177-3AD203B41FA5}">
                      <a16:colId xmlns:a16="http://schemas.microsoft.com/office/drawing/2014/main" val="3227526400"/>
                    </a:ext>
                  </a:extLst>
                </a:gridCol>
                <a:gridCol w="8175594">
                  <a:extLst>
                    <a:ext uri="{9D8B030D-6E8A-4147-A177-3AD203B41FA5}">
                      <a16:colId xmlns:a16="http://schemas.microsoft.com/office/drawing/2014/main" val="3321873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8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Universal Mental Health Screening</a:t>
                      </a:r>
                    </a:p>
                    <a:p>
                      <a:r>
                        <a:rPr lang="en-US" dirty="0"/>
                        <a:t>SEL Screening</a:t>
                      </a:r>
                    </a:p>
                    <a:p>
                      <a:r>
                        <a:rPr lang="en-US" dirty="0"/>
                        <a:t>Advisory Curriculum</a:t>
                      </a:r>
                    </a:p>
                    <a:p>
                      <a:r>
                        <a:rPr lang="en-US" dirty="0"/>
                        <a:t>Health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75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TRAILS Cognitive Behavioral Therapy Groups</a:t>
                      </a:r>
                    </a:p>
                    <a:p>
                      <a:r>
                        <a:rPr lang="en-US" dirty="0"/>
                        <a:t>Revised SST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5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Professional Development focused on Evidence-Based Counseling Interventions</a:t>
                      </a:r>
                    </a:p>
                    <a:p>
                      <a:r>
                        <a:rPr lang="en-US" dirty="0"/>
                        <a:t>Clinical Supervision</a:t>
                      </a:r>
                    </a:p>
                    <a:p>
                      <a:r>
                        <a:rPr lang="en-US" dirty="0"/>
                        <a:t>Care Solace Referral System</a:t>
                      </a:r>
                    </a:p>
                    <a:p>
                      <a:r>
                        <a:rPr lang="en-US" dirty="0" err="1"/>
                        <a:t>bryt</a:t>
                      </a:r>
                      <a:r>
                        <a:rPr lang="en-US" dirty="0"/>
                        <a:t> Model Program- 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2506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47636A8-F771-4F95-B690-34EF1304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SOS Data - &gt;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395296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A2AF8-3FF9-401B-95B6-6CD1983A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TRAILS to Wellness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Plan</a:t>
            </a:r>
          </a:p>
          <a:p>
            <a:pPr lvl="1"/>
            <a:r>
              <a:rPr lang="en-US" dirty="0"/>
              <a:t>Train Counselors</a:t>
            </a:r>
          </a:p>
          <a:p>
            <a:pPr lvl="1"/>
            <a:r>
              <a:rPr lang="en-US" dirty="0"/>
              <a:t>Identify Students through SOS, updated Universal Screeners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Pre/Post Screener</a:t>
            </a:r>
          </a:p>
          <a:p>
            <a:pPr lvl="1"/>
            <a:r>
              <a:rPr lang="en-US" dirty="0"/>
              <a:t>10 weeks</a:t>
            </a:r>
          </a:p>
          <a:p>
            <a:r>
              <a:rPr lang="en-US" dirty="0"/>
              <a:t>Study</a:t>
            </a:r>
          </a:p>
          <a:p>
            <a:pPr lvl="1"/>
            <a:r>
              <a:rPr lang="en-US" dirty="0"/>
              <a:t>Individual and Group Data</a:t>
            </a:r>
          </a:p>
          <a:p>
            <a:pPr lvl="1"/>
            <a:r>
              <a:rPr lang="en-US" dirty="0"/>
              <a:t>Counselor Reflections</a:t>
            </a:r>
          </a:p>
          <a:p>
            <a:r>
              <a:rPr lang="en-US" dirty="0"/>
              <a:t>Act</a:t>
            </a:r>
          </a:p>
          <a:p>
            <a:pPr lvl="1"/>
            <a:r>
              <a:rPr lang="en-US" dirty="0"/>
              <a:t>Prioritize TRAILS in annual planning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636A8-F771-4F95-B690-34EF1304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Plan – Do – Study – Act  (PDSA Cycle)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A2AF8-3FF9-401B-95B6-6CD1983A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>
                <a:hlinkClick r:id="rId2"/>
              </a:rPr>
              <a:t>bryt</a:t>
            </a:r>
            <a:endParaRPr lang="en-US" i="1" dirty="0"/>
          </a:p>
          <a:p>
            <a:r>
              <a:rPr lang="en-US" i="1" dirty="0">
                <a:hlinkClick r:id="rId3"/>
              </a:rPr>
              <a:t>Challenge Success</a:t>
            </a:r>
            <a:endParaRPr lang="en-US" i="1" dirty="0"/>
          </a:p>
          <a:p>
            <a:r>
              <a:rPr lang="en-US" i="1" dirty="0">
                <a:hlinkClick r:id="rId4"/>
              </a:rPr>
              <a:t>Panorama Education</a:t>
            </a:r>
            <a:endParaRPr lang="en-US" i="1" dirty="0"/>
          </a:p>
          <a:p>
            <a:r>
              <a:rPr lang="en-US" i="1" dirty="0">
                <a:hlinkClick r:id="rId5"/>
              </a:rPr>
              <a:t>TRAILS to Wellness</a:t>
            </a:r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Kate Driver, Director of School Counseling</a:t>
            </a:r>
          </a:p>
          <a:p>
            <a:pPr marL="0" indent="0">
              <a:buNone/>
            </a:pPr>
            <a:r>
              <a:rPr lang="en-US" i="1" dirty="0"/>
              <a:t>Advanced Math and Science Academy</a:t>
            </a:r>
          </a:p>
          <a:p>
            <a:pPr marL="0" indent="0">
              <a:buNone/>
            </a:pPr>
            <a:r>
              <a:rPr lang="en-US" i="1" dirty="0"/>
              <a:t>kdriver@amsacs.org</a:t>
            </a:r>
          </a:p>
          <a:p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636A8-F771-4F95-B690-34EF1304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5125" y="780975"/>
            <a:ext cx="3555900" cy="28014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6" descr="18 Schools &#10;&#10;6,915 Students&#10;35.5% Low Income&#10;22.8% Students with Disabilities&#10;11% English Language Learners&#10;"/>
          <p:cNvSpPr txBox="1"/>
          <p:nvPr/>
        </p:nvSpPr>
        <p:spPr>
          <a:xfrm>
            <a:off x="5868500" y="565950"/>
            <a:ext cx="33459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500" dirty="0">
              <a:solidFill>
                <a:schemeClr val="lt1"/>
              </a:solidFill>
            </a:endParaRPr>
          </a:p>
          <a:p>
            <a:r>
              <a:rPr lang="en" sz="1900" b="1" dirty="0">
                <a:solidFill>
                  <a:srgbClr val="9CDBD9"/>
                </a:solidFill>
                <a:latin typeface="Montserrat"/>
                <a:ea typeface="Montserrat"/>
                <a:cs typeface="Montserrat"/>
                <a:sym typeface="Montserrat"/>
              </a:rPr>
              <a:t>18 Schools</a:t>
            </a:r>
            <a:r>
              <a:rPr lang="en" sz="1900" dirty="0">
                <a:solidFill>
                  <a:srgbClr val="9CDBD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 dirty="0">
              <a:solidFill>
                <a:srgbClr val="9CDB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900" dirty="0">
              <a:solidFill>
                <a:srgbClr val="9CDB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1900" b="1" dirty="0">
                <a:solidFill>
                  <a:srgbClr val="9CDBD9"/>
                </a:solidFill>
                <a:latin typeface="Montserrat"/>
                <a:ea typeface="Montserrat"/>
                <a:cs typeface="Montserrat"/>
                <a:sym typeface="Montserrat"/>
              </a:rPr>
              <a:t>6,915 Students</a:t>
            </a:r>
            <a:endParaRPr sz="1900" b="1" dirty="0">
              <a:solidFill>
                <a:srgbClr val="9CDB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indent="-349250">
              <a:buClr>
                <a:schemeClr val="lt1"/>
              </a:buClr>
              <a:buSzPts val="1900"/>
              <a:buFont typeface="Montserrat"/>
              <a:buChar char="●"/>
            </a:pPr>
            <a:r>
              <a:rPr lang="en" sz="1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35.5% Low Income</a:t>
            </a:r>
            <a:endParaRPr sz="19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indent="-349250">
              <a:buClr>
                <a:schemeClr val="lt1"/>
              </a:buClr>
              <a:buSzPts val="1900"/>
              <a:buFont typeface="Montserrat"/>
              <a:buChar char="●"/>
            </a:pPr>
            <a:r>
              <a:rPr lang="en" sz="1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22.8% Students with Disabilities</a:t>
            </a:r>
            <a:endParaRPr sz="19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indent="-349250">
              <a:buClr>
                <a:schemeClr val="lt1"/>
              </a:buClr>
              <a:buSzPts val="1900"/>
              <a:buFont typeface="Montserrat"/>
              <a:buChar char="●"/>
            </a:pPr>
            <a:r>
              <a:rPr lang="en" sz="19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11% English Language Learners</a:t>
            </a:r>
            <a:endParaRPr sz="19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chemeClr val="dk1"/>
              </a:buClr>
              <a:buSzPts val="1100"/>
            </a:pPr>
            <a:endParaRPr sz="300"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p16" descr="Cambridge Public Schools: Empowering Student Excell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014" y="3857626"/>
            <a:ext cx="6491975" cy="19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000" y="2939400"/>
            <a:ext cx="642900" cy="64290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000" y="2219925"/>
            <a:ext cx="642900" cy="6429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000" y="1500450"/>
            <a:ext cx="642900" cy="6429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2325" y="2939400"/>
            <a:ext cx="642900" cy="642900"/>
          </a:xfrm>
          <a:prstGeom prst="rect">
            <a:avLst/>
          </a:prstGeom>
          <a:solidFill>
            <a:srgbClr val="E03C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73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000" y="780975"/>
            <a:ext cx="642900" cy="642900"/>
          </a:xfrm>
          <a:prstGeom prst="rect">
            <a:avLst/>
          </a:prstGeom>
          <a:solidFill>
            <a:srgbClr val="BABC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7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2325" y="780975"/>
            <a:ext cx="642900" cy="642900"/>
          </a:xfrm>
          <a:prstGeom prst="rect">
            <a:avLst/>
          </a:prstGeom>
          <a:solidFill>
            <a:srgbClr val="9CD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5" name="Google Shape;75;p16" descr="picture of young child in a box of squares."/>
          <p:cNvPicPr preferRelativeResize="0"/>
          <p:nvPr/>
        </p:nvPicPr>
        <p:blipFill rotWithShape="1">
          <a:blip r:embed="rId4">
            <a:alphaModFix/>
          </a:blip>
          <a:srcRect l="18666" t="7355" b="38041"/>
          <a:stretch/>
        </p:blipFill>
        <p:spPr>
          <a:xfrm>
            <a:off x="3602651" y="1500450"/>
            <a:ext cx="1352575" cy="13623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2650" y="780975"/>
            <a:ext cx="642900" cy="6429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1413" y="2219925"/>
            <a:ext cx="642900" cy="642900"/>
          </a:xfrm>
          <a:prstGeom prst="rect">
            <a:avLst/>
          </a:prstGeom>
          <a:solidFill>
            <a:srgbClr val="BABC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1413" y="1500450"/>
            <a:ext cx="642900" cy="64290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9038" y="2931463"/>
            <a:ext cx="642900" cy="642900"/>
          </a:xfrm>
          <a:prstGeom prst="rect">
            <a:avLst/>
          </a:prstGeom>
          <a:solidFill>
            <a:srgbClr val="9CD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9038" y="780975"/>
            <a:ext cx="642900" cy="642900"/>
          </a:xfrm>
          <a:prstGeom prst="rect">
            <a:avLst/>
          </a:prstGeom>
          <a:solidFill>
            <a:srgbClr val="E03C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Google Shape;8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5688" y="2939400"/>
            <a:ext cx="642900" cy="6429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4294967295"/>
          </p:nvPr>
        </p:nvSpPr>
        <p:spPr>
          <a:xfrm>
            <a:off x="285707" y="6122654"/>
            <a:ext cx="6924600" cy="461700"/>
          </a:xfrm>
          <a:prstGeom prst="rect">
            <a:avLst/>
          </a:prstGeom>
          <a:solidFill>
            <a:srgbClr val="9CDBD9">
              <a:alpha val="37110"/>
            </a:srgbClr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Kim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Huffer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, LICSW:  Director of Social Emotional Learning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15</a:t>
            </a:fld>
            <a:endParaRPr/>
          </a:p>
        </p:txBody>
      </p:sp>
      <p:pic>
        <p:nvPicPr>
          <p:cNvPr id="88" name="Google Shape;88;p17" descr="circle with details about district strategic initiativ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225" y="1341301"/>
            <a:ext cx="4735824" cy="38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descr="cirle with vision and mission insid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125" y="1388925"/>
            <a:ext cx="3604300" cy="364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descr="District plan 2022-20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455" y="159722"/>
            <a:ext cx="1489325" cy="14689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 idx="4294967295"/>
          </p:nvPr>
        </p:nvSpPr>
        <p:spPr>
          <a:xfrm>
            <a:off x="2968830" y="5276675"/>
            <a:ext cx="8953995" cy="1508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27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District Strategic Initiative: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3C3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Establish robust multi-tiered systems of support to support students’ academic,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03C3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social, emotional, and behavioral needs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3C3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39A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1656425" y="142925"/>
            <a:ext cx="8806200" cy="5976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buSzPts val="990"/>
            </a:pPr>
            <a:r>
              <a:rPr lang="en" sz="2800" b="1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GOAL: </a:t>
            </a:r>
            <a:r>
              <a:rPr lang="en" sz="2000">
                <a:solidFill>
                  <a:srgbClr val="FF671F"/>
                </a:solidFill>
                <a:latin typeface="Montserrat"/>
                <a:ea typeface="Montserrat"/>
                <a:cs typeface="Montserrat"/>
                <a:sym typeface="Montserrat"/>
              </a:rPr>
              <a:t>Develop a Comprehensive School Mental Health System (CSMHS) that provides a continuum of evidence-based mental health services to support students, families, and school communities. </a:t>
            </a:r>
            <a:endParaRPr sz="2000">
              <a:solidFill>
                <a:srgbClr val="FF67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1850" y="1831025"/>
            <a:ext cx="849000" cy="800100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09;p19" descr="oval with language about tier 3 as intensive supports."/>
          <p:cNvSpPr/>
          <p:nvPr/>
        </p:nvSpPr>
        <p:spPr>
          <a:xfrm>
            <a:off x="2394725" y="2727625"/>
            <a:ext cx="2480100" cy="1066500"/>
          </a:xfrm>
          <a:prstGeom prst="roundRect">
            <a:avLst>
              <a:gd name="adj" fmla="val 50000"/>
            </a:avLst>
          </a:prstGeom>
          <a:solidFill>
            <a:srgbClr val="BABC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b="1" dirty="0">
                <a:latin typeface="Georgia"/>
                <a:ea typeface="Georgia"/>
                <a:cs typeface="Georgia"/>
                <a:sym typeface="Georgia"/>
              </a:rPr>
              <a:t>Tier 3:  Intensive Supports</a:t>
            </a:r>
            <a:endParaRPr sz="22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301300" y="2727625"/>
            <a:ext cx="41613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Expand Mental Health Partnerships </a:t>
            </a:r>
            <a:r>
              <a:rPr lang="en" sz="1700" i="1">
                <a:solidFill>
                  <a:srgbClr val="FF671F"/>
                </a:solidFill>
                <a:latin typeface="Montserrat"/>
                <a:ea typeface="Montserrat"/>
                <a:cs typeface="Montserrat"/>
                <a:sym typeface="Montserrat"/>
              </a:rPr>
              <a:t>(Cartwheel, bryt Consultation/Partnership)</a:t>
            </a:r>
            <a:endParaRPr sz="1700" i="1">
              <a:solidFill>
                <a:srgbClr val="FF67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0800" y="3209125"/>
            <a:ext cx="136200" cy="136200"/>
          </a:xfrm>
          <a:prstGeom prst="ellipse">
            <a:avLst/>
          </a:prstGeom>
          <a:solidFill>
            <a:srgbClr val="BABC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12" name="Google Shape;11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9" idx="3"/>
            <a:endCxn id="111" idx="6"/>
          </p:cNvCxnSpPr>
          <p:nvPr/>
        </p:nvCxnSpPr>
        <p:spPr>
          <a:xfrm>
            <a:off x="4874825" y="3260875"/>
            <a:ext cx="1222200" cy="165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3" name="Google Shape;113;p19" descr="oval with language about tier 2 targeted interventions."/>
          <p:cNvSpPr/>
          <p:nvPr/>
        </p:nvSpPr>
        <p:spPr>
          <a:xfrm>
            <a:off x="1992400" y="3891525"/>
            <a:ext cx="3210900" cy="969000"/>
          </a:xfrm>
          <a:prstGeom prst="roundRect">
            <a:avLst>
              <a:gd name="adj" fmla="val 50000"/>
            </a:avLst>
          </a:prstGeom>
          <a:solidFill>
            <a:srgbClr val="006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Tier 2:  Targeted Interventions</a:t>
            </a:r>
            <a:endParaRPr sz="2200" b="1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301300" y="4070750"/>
            <a:ext cx="4161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Build Clinical Knowledge &amp; Skills In School-Based Mental Health Staff </a:t>
            </a:r>
            <a:r>
              <a:rPr lang="en" sz="1700" i="1">
                <a:solidFill>
                  <a:srgbClr val="FF671F"/>
                </a:solidFill>
                <a:latin typeface="Montserrat"/>
                <a:ea typeface="Montserrat"/>
                <a:cs typeface="Montserrat"/>
                <a:sym typeface="Montserrat"/>
              </a:rPr>
              <a:t>(SPACE Treatment Training, Boston College Courses, Suicide Risk Assessment) </a:t>
            </a:r>
            <a:endParaRPr sz="1700" i="1">
              <a:solidFill>
                <a:srgbClr val="FF67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7900" y="4317525"/>
            <a:ext cx="136200" cy="136200"/>
          </a:xfrm>
          <a:prstGeom prst="ellipse">
            <a:avLst/>
          </a:prstGeom>
          <a:solidFill>
            <a:srgbClr val="006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16" name="Google Shape;11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4677850" y="4383525"/>
            <a:ext cx="1419300" cy="42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7" name="Google Shape;117;p19" descr="oval with tier 1 language about Universal supports."/>
          <p:cNvSpPr/>
          <p:nvPr/>
        </p:nvSpPr>
        <p:spPr>
          <a:xfrm>
            <a:off x="1723750" y="4993700"/>
            <a:ext cx="3762000" cy="969000"/>
          </a:xfrm>
          <a:prstGeom prst="roundRect">
            <a:avLst>
              <a:gd name="adj" fmla="val 50000"/>
            </a:avLst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Tier 1: Universal Supports</a:t>
            </a:r>
            <a:endParaRPr sz="2200" b="1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301300" y="5160150"/>
            <a:ext cx="41613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7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Strengthen Foundational Knowledge &amp; Tier 1 SEL Instruction </a:t>
            </a:r>
            <a:r>
              <a:rPr lang="en" sz="1700" i="1">
                <a:solidFill>
                  <a:srgbClr val="FF671F"/>
                </a:solidFill>
                <a:latin typeface="Montserrat"/>
                <a:ea typeface="Montserrat"/>
                <a:cs typeface="Montserrat"/>
                <a:sym typeface="Montserrat"/>
              </a:rPr>
              <a:t>(Wayfinder SEL Pilot, SEL Look Fors Tool &amp; Professional Learning)</a:t>
            </a:r>
            <a:endParaRPr sz="1700" i="1">
              <a:solidFill>
                <a:srgbClr val="FF67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1425" y="5425913"/>
            <a:ext cx="136200" cy="136200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20" name="Google Shape;120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5750" y="5425925"/>
            <a:ext cx="505800" cy="159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1" name="Google Shape;12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2578"/>
          <a:stretch/>
        </p:blipFill>
        <p:spPr>
          <a:xfrm>
            <a:off x="3408751" y="1984979"/>
            <a:ext cx="475201" cy="49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 descr="Needs Assessment : Data Collection"/>
          <p:cNvSpPr/>
          <p:nvPr/>
        </p:nvSpPr>
        <p:spPr>
          <a:xfrm>
            <a:off x="62850" y="11776"/>
            <a:ext cx="3412500" cy="687360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4294967295"/>
          </p:nvPr>
        </p:nvSpPr>
        <p:spPr>
          <a:xfrm>
            <a:off x="332186" y="594350"/>
            <a:ext cx="3333600" cy="261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Needs Assessment: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 Data Collection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17</a:t>
            </a:fld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3475351" y="11776"/>
            <a:ext cx="8566228" cy="768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SEL Screener Data: Devereaux Student Strengths Assessment (DESSA)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Students rated </a:t>
            </a:r>
            <a:r>
              <a:rPr lang="en" i="1" dirty="0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“In Need of Instruction”</a:t>
            </a:r>
            <a:endParaRPr i="1" dirty="0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■"/>
            </a:pPr>
            <a:r>
              <a:rPr lang="en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K-5th (Educator Rating):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b="1" dirty="0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9%</a:t>
            </a:r>
            <a:endParaRPr b="1" dirty="0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■"/>
            </a:pPr>
            <a:r>
              <a:rPr lang="en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6th- 8th: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14%</a:t>
            </a:r>
            <a:endParaRPr b="1" dirty="0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■"/>
            </a:pPr>
            <a:r>
              <a:rPr lang="en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9th &amp; 10th: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27%</a:t>
            </a:r>
            <a:endParaRPr b="1" dirty="0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>
              <a:lnSpc>
                <a:spcPct val="90000"/>
              </a:lnSpc>
              <a:spcBef>
                <a:spcPts val="1000"/>
              </a:spcBef>
            </a:pPr>
            <a:endParaRPr sz="200" b="1" dirty="0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Youth Risk Behavior Survey (YRBS) 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Symptoms of Anxiety: </a:t>
            </a:r>
            <a:endParaRPr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■"/>
            </a:pPr>
            <a:r>
              <a:rPr lang="en" b="1" dirty="0">
                <a:solidFill>
                  <a:srgbClr val="006272"/>
                </a:solidFill>
                <a:latin typeface="Montserrat"/>
                <a:ea typeface="Montserrat"/>
                <a:cs typeface="Montserrat"/>
                <a:sym typeface="Montserrat"/>
              </a:rPr>
              <a:t>48% 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(HS), </a:t>
            </a:r>
            <a:r>
              <a:rPr lang="en" b="1" dirty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34%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(MS)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Symptoms of Depression:</a:t>
            </a:r>
            <a:endParaRPr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■"/>
            </a:pPr>
            <a:r>
              <a:rPr lang="en" b="1" dirty="0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37% 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(HS), </a:t>
            </a:r>
            <a:r>
              <a:rPr lang="en" b="1" dirty="0">
                <a:solidFill>
                  <a:srgbClr val="FF671F"/>
                </a:solidFill>
                <a:latin typeface="Montserrat"/>
                <a:ea typeface="Montserrat"/>
                <a:cs typeface="Montserrat"/>
                <a:sym typeface="Montserrat"/>
              </a:rPr>
              <a:t>22%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(MS)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Suicidal Ideation</a:t>
            </a:r>
            <a:endParaRPr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■"/>
            </a:pPr>
            <a:r>
              <a:rPr lang="en" b="1" dirty="0">
                <a:solidFill>
                  <a:srgbClr val="006272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(HS), </a:t>
            </a:r>
            <a:r>
              <a:rPr lang="en" b="1" dirty="0">
                <a:solidFill>
                  <a:srgbClr val="FF671F"/>
                </a:solidFill>
                <a:latin typeface="Montserrat"/>
                <a:ea typeface="Montserrat"/>
                <a:cs typeface="Montserrat"/>
                <a:sym typeface="Montserrat"/>
              </a:rPr>
              <a:t>14%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(MS)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>
              <a:lnSpc>
                <a:spcPct val="90000"/>
              </a:lnSpc>
              <a:spcBef>
                <a:spcPts val="1000"/>
              </a:spcBef>
            </a:pPr>
            <a:endParaRPr sz="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Mental Health Referral Data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b="1" dirty="0">
                <a:solidFill>
                  <a:srgbClr val="006272"/>
                </a:solidFill>
                <a:latin typeface="Montserrat"/>
                <a:ea typeface="Montserrat"/>
                <a:cs typeface="Montserrat"/>
                <a:sym typeface="Montserrat"/>
              </a:rPr>
              <a:t>67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Referrals to teletherapy services during 4 month pilot.  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>
              <a:lnSpc>
                <a:spcPct val="90000"/>
              </a:lnSpc>
              <a:spcBef>
                <a:spcPts val="1000"/>
              </a:spcBef>
            </a:pPr>
            <a:endParaRPr sz="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Feedback Surveys/Focus Groups from School Mental Health Staff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Broad </a:t>
            </a:r>
            <a:r>
              <a:rPr lang="en" b="1" dirty="0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range of understanding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&amp; use of evidence based practices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 b="1" dirty="0">
                <a:solidFill>
                  <a:srgbClr val="006272"/>
                </a:solidFill>
                <a:latin typeface="Montserrat"/>
                <a:ea typeface="Montserrat"/>
                <a:cs typeface="Montserrat"/>
                <a:sym typeface="Montserrat"/>
              </a:rPr>
              <a:t>Inconsistent practices</a:t>
            </a:r>
            <a:r>
              <a:rPr lang="en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related to crisis response and assessment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sz="1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>
              <a:lnSpc>
                <a:spcPct val="90000"/>
              </a:lnSpc>
              <a:spcBef>
                <a:spcPts val="1000"/>
              </a:spcBef>
            </a:pPr>
            <a:endParaRPr sz="1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sz="1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 descr="Green rectangle"/>
          <p:cNvSpPr/>
          <p:nvPr/>
        </p:nvSpPr>
        <p:spPr>
          <a:xfrm>
            <a:off x="1524000" y="-7875"/>
            <a:ext cx="3578700" cy="687360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4294967295"/>
          </p:nvPr>
        </p:nvSpPr>
        <p:spPr>
          <a:xfrm>
            <a:off x="1524000" y="582600"/>
            <a:ext cx="3695400" cy="1662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Implementation Data: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Progress Monitoring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18</a:t>
            </a:fld>
            <a:endParaRPr/>
          </a:p>
        </p:txBody>
      </p:sp>
      <p:sp>
        <p:nvSpPr>
          <p:cNvPr id="129" name="Google Shape;129;p20" descr="Rectangle"/>
          <p:cNvSpPr txBox="1"/>
          <p:nvPr/>
        </p:nvSpPr>
        <p:spPr>
          <a:xfrm>
            <a:off x="6345800" y="355850"/>
            <a:ext cx="4029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19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5102700" y="166451"/>
            <a:ext cx="5442300" cy="663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bryt Programming</a:t>
            </a:r>
            <a:endParaRPr b="1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Rubric </a:t>
            </a:r>
            <a:endParaRPr i="1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 Surveys w/ caregivers &amp; students </a:t>
            </a:r>
            <a:endParaRPr i="1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>
              <a:lnSpc>
                <a:spcPct val="90000"/>
              </a:lnSpc>
              <a:spcBef>
                <a:spcPts val="1000"/>
              </a:spcBef>
            </a:pPr>
            <a:endParaRPr sz="200" b="1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Cartwheel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Referral &amp; Service Usage Trend Data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>
              <a:solidFill>
                <a:srgbClr val="0062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Student &amp; Caregiver Satisfaction Surveys &amp; Feedback </a:t>
            </a:r>
            <a:endParaRPr i="1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>
              <a:lnSpc>
                <a:spcPct val="90000"/>
              </a:lnSpc>
              <a:spcBef>
                <a:spcPts val="1000"/>
              </a:spcBef>
            </a:pPr>
            <a:endParaRPr sz="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Professional Development for Clinicians </a:t>
            </a:r>
            <a:r>
              <a:rPr lang="en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(SPACE treatment training, BC Courses, Suicide Assessment)</a:t>
            </a:r>
            <a:endParaRPr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Evidence of integration of content/skills into practice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“Train-the-Trainer” opportunities at staff meetings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>
              <a:lnSpc>
                <a:spcPct val="90000"/>
              </a:lnSpc>
              <a:spcBef>
                <a:spcPts val="1000"/>
              </a:spcBef>
            </a:pP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Tier 1 SEL Instruction</a:t>
            </a:r>
            <a:endParaRPr b="1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>
                <a:solidFill>
                  <a:srgbClr val="006072"/>
                </a:solidFill>
                <a:latin typeface="Montserrat"/>
                <a:ea typeface="Montserrat"/>
                <a:cs typeface="Montserrat"/>
                <a:sym typeface="Montserrat"/>
              </a:rPr>
              <a:t>SEL Look Fors Tool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to identify area(s) of strength/growth in each school and targeted coaching/ and professional learning needs </a:t>
            </a:r>
            <a:endParaRPr i="1">
              <a:solidFill>
                <a:srgbClr val="00607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90000"/>
              </a:lnSpc>
              <a:buClr>
                <a:schemeClr val="dk2"/>
              </a:buClr>
              <a:buSzPts val="1800"/>
              <a:buFont typeface="Montserrat"/>
              <a:buChar char="○"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Wayfinder utilization data &amp; feedback from students 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20" descr="Picture of multi-tiered systems of support pyramid with numbers in the oval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100" y="4627476"/>
            <a:ext cx="2842200" cy="18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9250" y="0"/>
            <a:ext cx="3412500" cy="687360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4294967295"/>
          </p:nvPr>
        </p:nvSpPr>
        <p:spPr>
          <a:xfrm>
            <a:off x="160000" y="594350"/>
            <a:ext cx="3312600" cy="2154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Evaluation &amp; Desired Outcomes: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Next Steps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19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472600" y="233051"/>
            <a:ext cx="8093966" cy="552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Tier 1 SEL Instruction Data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usage data of </a:t>
            </a:r>
            <a:r>
              <a:rPr lang="en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Wayfinder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SEL Curriculum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rgbClr val="E03C3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ratings on SEL Look </a:t>
            </a:r>
            <a:r>
              <a:rPr lang="en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Fors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>
              <a:lnSpc>
                <a:spcPct val="90000"/>
              </a:lnSpc>
              <a:spcBef>
                <a:spcPts val="1000"/>
              </a:spcBef>
            </a:pPr>
            <a:endParaRPr sz="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DESSA SEL Screener/Assessment Data 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rgbClr val="E03C3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Students rated in Typical/Strength categories on DESSA mini and student self reports.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>
              <a:lnSpc>
                <a:spcPct val="90000"/>
              </a:lnSpc>
              <a:spcBef>
                <a:spcPts val="1000"/>
              </a:spcBef>
            </a:pPr>
            <a:endParaRPr sz="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Youth Risk Behavior Survey Data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Decrease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percentage of students indicating suicidal ideation.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percentage of students indicating connection to adult 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>
              <a:lnSpc>
                <a:spcPct val="90000"/>
              </a:lnSpc>
              <a:spcBef>
                <a:spcPts val="1000"/>
              </a:spcBef>
            </a:pPr>
            <a:endParaRPr sz="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School Climate Survey Data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chemeClr val="dk2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Student, Staff, and Caregiver perception of positive school climate &amp; sense of belonging</a:t>
            </a:r>
            <a:endParaRPr sz="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sz="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E03C31"/>
              </a:buClr>
              <a:buSzPts val="1800"/>
              <a:buFont typeface="Montserrat"/>
              <a:buChar char="●"/>
            </a:pPr>
            <a:r>
              <a:rPr lang="en" b="1" dirty="0">
                <a:solidFill>
                  <a:srgbClr val="E03C31"/>
                </a:solidFill>
                <a:latin typeface="Montserrat"/>
                <a:ea typeface="Montserrat"/>
                <a:cs typeface="Montserrat"/>
                <a:sym typeface="Montserrat"/>
              </a:rPr>
              <a:t>Mental Health Referral Data</a:t>
            </a:r>
            <a:endParaRPr b="1" dirty="0">
              <a:solidFill>
                <a:srgbClr val="E03C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number of students and families accessing mental health services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>
              <a:lnSpc>
                <a:spcPct val="90000"/>
              </a:lnSpc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Decrease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time getting connected to services.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sz="1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1" descr="picture with language about multi-tiered support languag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65" y="4652697"/>
            <a:ext cx="2842200" cy="18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B98996-776F-F31E-024C-53CBAE1B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DESE’s Educational Vision </a:t>
            </a:r>
          </a:p>
        </p:txBody>
      </p:sp>
      <p:sp>
        <p:nvSpPr>
          <p:cNvPr id="5" name="Rectangle 4" descr="Textured blue background">
            <a:extLst>
              <a:ext uri="{FF2B5EF4-FFF2-40B4-BE49-F238E27FC236}">
                <a16:creationId xmlns:a16="http://schemas.microsoft.com/office/drawing/2014/main" id="{C0E10DDA-5324-0438-12A1-E6EDF849C713}"/>
              </a:ext>
            </a:extLst>
          </p:cNvPr>
          <p:cNvSpPr/>
          <p:nvPr/>
        </p:nvSpPr>
        <p:spPr>
          <a:xfrm>
            <a:off x="250531" y="1797978"/>
            <a:ext cx="7028329" cy="41507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All students in Massachusetts, particularly students from historically underserved groups and communities, will have equitable opportunities to excel in all content areas across all grades. 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Culturally and linguistically sustaining classroom and school practices will support students to thrive by creating affirming environments where students have a sense of belonging, engage in deeper learning, and are held to high expectations with targeted support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 descr="Image circles with picture in one of children. Dese Educational Vision symbol.">
            <a:extLst>
              <a:ext uri="{FF2B5EF4-FFF2-40B4-BE49-F238E27FC236}">
                <a16:creationId xmlns:a16="http://schemas.microsoft.com/office/drawing/2014/main" id="{567999B4-7DBD-2726-8443-1C9E5E7CA5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751" y="101453"/>
            <a:ext cx="2683806" cy="18923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57E774-45C4-7B53-6D70-D0CFA59C7688}"/>
              </a:ext>
            </a:extLst>
          </p:cNvPr>
          <p:cNvSpPr txBox="1"/>
          <p:nvPr/>
        </p:nvSpPr>
        <p:spPr>
          <a:xfrm>
            <a:off x="7908471" y="1998138"/>
            <a:ext cx="39010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students are known and valued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Learning experiences are relevant, real-world, and interactive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Individual supports enable students to excel at grade-level (or beyond)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725D6-27A8-2BEF-03A3-7D6292ED75C3}"/>
              </a:ext>
            </a:extLst>
          </p:cNvPr>
          <p:cNvSpPr txBox="1"/>
          <p:nvPr/>
        </p:nvSpPr>
        <p:spPr>
          <a:xfrm>
            <a:off x="838200" y="5948737"/>
            <a:ext cx="62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Educational Vision - Office of the Commissioner of Elementary and Secondary Education (mass.edu)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013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 descr="Resources"/>
          <p:cNvSpPr/>
          <p:nvPr/>
        </p:nvSpPr>
        <p:spPr>
          <a:xfrm>
            <a:off x="1508825" y="115925"/>
            <a:ext cx="9159300" cy="138420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1524075" y="2208810"/>
            <a:ext cx="9144000" cy="40397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457200" indent="-381000" algn="l">
              <a:lnSpc>
                <a:spcPct val="115000"/>
              </a:lnSpc>
              <a:buClr>
                <a:schemeClr val="dk2"/>
              </a:buClr>
              <a:buSzPts val="2400"/>
              <a:buChar char="●"/>
            </a:pPr>
            <a:r>
              <a:rPr lang="en" sz="2400" u="sng" dirty="0">
                <a:solidFill>
                  <a:srgbClr val="3647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Advancing Comprehensive School Mental Health Systems</a:t>
            </a:r>
            <a:endParaRPr sz="2400" dirty="0">
              <a:solidFill>
                <a:srgbClr val="3647B6"/>
              </a:solidFill>
            </a:endParaRPr>
          </a:p>
          <a:p>
            <a:pPr marL="457200" indent="-381000" algn="l">
              <a:lnSpc>
                <a:spcPct val="115000"/>
              </a:lnSpc>
              <a:buClr>
                <a:schemeClr val="dk2"/>
              </a:buClr>
              <a:buSzPts val="2400"/>
              <a:buChar char="●"/>
            </a:pPr>
            <a:r>
              <a:rPr lang="en" sz="2400" u="sng" dirty="0">
                <a:solidFill>
                  <a:srgbClr val="3647B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Health Assessment and Performance Evaluation System (SHAPE)</a:t>
            </a:r>
            <a:endParaRPr sz="2400" dirty="0">
              <a:solidFill>
                <a:srgbClr val="3647B6"/>
              </a:solidFill>
            </a:endParaRPr>
          </a:p>
          <a:p>
            <a:pPr marL="457200" indent="-381000" algn="l">
              <a:lnSpc>
                <a:spcPct val="115000"/>
              </a:lnSpc>
              <a:buClr>
                <a:schemeClr val="dk2"/>
              </a:buClr>
              <a:buSzPts val="2400"/>
              <a:buChar char="●"/>
            </a:pPr>
            <a:r>
              <a:rPr lang="en" sz="2400" u="sng" dirty="0">
                <a:solidFill>
                  <a:srgbClr val="3647B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CASEL Indicators of SchoolWide SEL Walkthrough Tool</a:t>
            </a:r>
            <a:endParaRPr sz="2400" dirty="0">
              <a:solidFill>
                <a:srgbClr val="3647B6"/>
              </a:solidFill>
            </a:endParaRPr>
          </a:p>
          <a:p>
            <a:pPr algn="l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chemeClr val="dk2"/>
              </a:solidFill>
            </a:endParaRPr>
          </a:p>
          <a:p>
            <a:pPr algn="l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chemeClr val="dk2"/>
              </a:solidFill>
            </a:endParaRPr>
          </a:p>
          <a:p>
            <a:pPr algn="l">
              <a:spcBef>
                <a:spcPts val="1600"/>
              </a:spcBef>
            </a:pPr>
            <a:endParaRPr sz="2000" b="1" dirty="0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1524075" y="362555"/>
            <a:ext cx="91440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810512" y="4581144"/>
            <a:ext cx="8202168" cy="1107965"/>
          </a:xfrm>
          <a:prstGeom prst="rect">
            <a:avLst/>
          </a:prstGeom>
          <a:solidFill>
            <a:srgbClr val="9CDBD9">
              <a:alpha val="3711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Kim Huffer, LICSW</a:t>
            </a:r>
            <a:endParaRPr sz="20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2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Director of Social Emotional Learning</a:t>
            </a:r>
            <a:endParaRPr sz="20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khuffer@cpsd.us</a:t>
            </a:r>
            <a:r>
              <a:rPr lang="en" sz="2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hank you slide.">
            <a:extLst>
              <a:ext uri="{FF2B5EF4-FFF2-40B4-BE49-F238E27FC236}">
                <a16:creationId xmlns:a16="http://schemas.microsoft.com/office/drawing/2014/main" id="{2D0639E1-53ED-46E2-8F69-F05EF0EB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2" y="531262"/>
            <a:ext cx="10271435" cy="53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E75C1-56C8-6FB7-F1E7-7A6D59F5E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98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A2AF8-3FF9-401B-95B6-6CD1983A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Abby Kelley Foster Charter </a:t>
            </a:r>
          </a:p>
          <a:p>
            <a:pPr marL="0" indent="0">
              <a:buNone/>
            </a:pPr>
            <a:r>
              <a:rPr lang="en-US" i="1" dirty="0"/>
              <a:t>Advanced Math and Science Academy Charter </a:t>
            </a:r>
          </a:p>
          <a:p>
            <a:pPr marL="0" indent="0">
              <a:buNone/>
            </a:pPr>
            <a:r>
              <a:rPr lang="en-US" i="1" dirty="0"/>
              <a:t>Cambridge </a:t>
            </a:r>
            <a:r>
              <a:rPr lang="en-US" i="1"/>
              <a:t>Public School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636A8-F771-4F95-B690-34EF1304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District Presentations </a:t>
            </a:r>
          </a:p>
        </p:txBody>
      </p:sp>
    </p:spTree>
    <p:extLst>
      <p:ext uri="{BB962C8B-B14F-4D97-AF65-F5344CB8AC3E}">
        <p14:creationId xmlns:p14="http://schemas.microsoft.com/office/powerpoint/2010/main" val="32338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5BC9-C759-46AE-94F9-3FBC172EC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349321"/>
            <a:ext cx="8631677" cy="2269267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Abby Kelley Foster Charter</a:t>
            </a:r>
            <a:br>
              <a:rPr lang="en-US" sz="4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fb9167f69_0_0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i="1"/>
              <a:t>Meet the social emotional needs of all members of our district</a:t>
            </a:r>
            <a:endParaRPr b="1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Enhancing MTSS system in Elementary and Middle schools to support students in all areas</a:t>
            </a: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Hiring District Level clinician</a:t>
            </a:r>
            <a:endParaRPr i="1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roles has changed over time</a:t>
            </a: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sp>
        <p:nvSpPr>
          <p:cNvPr id="86" name="Google Shape;86;g26fb9167f69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After Pandemic Goals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fb9167f69_0_5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 dirty="0"/>
              <a:t>Parent Engagement Opportunities in Social Emotional Learning</a:t>
            </a:r>
            <a:endParaRPr i="1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 dirty="0"/>
              <a:t>Parent Workshops with Executive Functioning Coach - Jim Dunn</a:t>
            </a:r>
            <a:endParaRPr i="1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 dirty="0"/>
              <a:t>Role has also changed over time</a:t>
            </a:r>
            <a:endParaRPr i="1" dirty="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 dirty="0"/>
              <a:t>Focusing on SEL support in the classroom</a:t>
            </a:r>
            <a:endParaRPr i="1"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 dirty="0"/>
              <a:t>Working toward small changes in the classroom that promote SEL skills (calm corner, morning meetings, greetings at the door) Providing professional development as well for teachers. 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/>
          </a:p>
        </p:txBody>
      </p:sp>
      <p:sp>
        <p:nvSpPr>
          <p:cNvPr id="92" name="Google Shape;92;g26fb9167f69_0_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After Pandemic Goals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fb9167f69_0_10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Jim Dunn, Executive Functioning Coach </a:t>
            </a:r>
            <a:endParaRPr i="1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 u="sng">
                <a:solidFill>
                  <a:schemeClr val="hlink"/>
                </a:solidFill>
                <a:hlinkClick r:id="rId3"/>
              </a:rPr>
              <a:t>https://www.addchieve.com/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Robert Brooks</a:t>
            </a:r>
            <a:endParaRPr i="1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https://www.drrobertbrooks.com/</a:t>
            </a: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98" name="Google Shape;98;g26fb9167f69_0_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Resources: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5BC9-C759-46AE-94F9-3FBC172EC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349321"/>
            <a:ext cx="8631677" cy="2269267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Advanced Math and Science Academy Charter</a:t>
            </a:r>
            <a:br>
              <a:rPr lang="en-US" sz="4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A2AF8-3FF9-401B-95B6-6CD1983A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SHAPE System</a:t>
            </a:r>
          </a:p>
          <a:p>
            <a:r>
              <a:rPr lang="en-US" i="1" dirty="0"/>
              <a:t>Signs of Suicide Data</a:t>
            </a:r>
          </a:p>
          <a:p>
            <a:r>
              <a:rPr lang="en-US" i="1" dirty="0"/>
              <a:t>Climate Data – Challenge Success Survey</a:t>
            </a:r>
          </a:p>
          <a:p>
            <a:r>
              <a:rPr lang="en-US" i="1" dirty="0"/>
              <a:t>Safe and Supportive Schools Self Assessment</a:t>
            </a:r>
          </a:p>
          <a:p>
            <a:r>
              <a:rPr lang="en-US" i="1" dirty="0"/>
              <a:t>MTSS Mapping</a:t>
            </a:r>
          </a:p>
          <a:p>
            <a:pPr lvl="1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636A8-F771-4F95-B690-34EF1304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8212873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6" ma:contentTypeDescription="Create a new document." ma:contentTypeScope="" ma:versionID="0987dfbc8ad267364bbb798d26b4dead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5df0dd8d2e9224e40af4386b3e554a65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7B633B-0026-41B1-82A7-BA8CECD14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6f7fc10-315f-4884-8231-57a9c90b9c56"/>
    <ds:schemaRef ds:uri="67cbf261-e971-4a38-83b4-d85e273e70b4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1028</Words>
  <Application>Microsoft Office PowerPoint</Application>
  <PresentationFormat>Widescreen</PresentationFormat>
  <Paragraphs>188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Fira Sans Extra Condensed Medium</vt:lpstr>
      <vt:lpstr>Segoe</vt:lpstr>
      <vt:lpstr>Arial</vt:lpstr>
      <vt:lpstr>Calibri</vt:lpstr>
      <vt:lpstr>Georgia</vt:lpstr>
      <vt:lpstr>Montserrat</vt:lpstr>
      <vt:lpstr>Montserrat Medium</vt:lpstr>
      <vt:lpstr>1_Office Theme</vt:lpstr>
      <vt:lpstr> Data-Driven Decisions: Supporting Social Emotional and Mental Health in Schools </vt:lpstr>
      <vt:lpstr>DESE’s Educational Vision </vt:lpstr>
      <vt:lpstr> District Presentations </vt:lpstr>
      <vt:lpstr>    Abby Kelley Foster Charter  </vt:lpstr>
      <vt:lpstr>After Pandemic Goals</vt:lpstr>
      <vt:lpstr>After Pandemic Goals </vt:lpstr>
      <vt:lpstr>Resources: </vt:lpstr>
      <vt:lpstr>    Advanced Math and Science Academy Charter  </vt:lpstr>
      <vt:lpstr>Needs Assessment</vt:lpstr>
      <vt:lpstr>Grounded in MTSS</vt:lpstr>
      <vt:lpstr>SOS Data - &gt; Action Planning</vt:lpstr>
      <vt:lpstr>Plan – Do – Study – Act  (PDSA Cycle)</vt:lpstr>
      <vt:lpstr>Resources:</vt:lpstr>
      <vt:lpstr>Kim Huffer, LICSW:  Director of Social Emotional Learning</vt:lpstr>
      <vt:lpstr>District Strategic Initiative:  Establish robust multi-tiered systems of support to support students’ academic, social, emotional, and behavioral needs. </vt:lpstr>
      <vt:lpstr>GOAL: Develop a Comprehensive School Mental Health System (CSMHS) that provides a continuum of evidence-based mental health services to support students, families, and school communities. </vt:lpstr>
      <vt:lpstr>Needs Assessment:  Data Collection </vt:lpstr>
      <vt:lpstr>Implementation Data: Progress Monitoring </vt:lpstr>
      <vt:lpstr>Evaluation &amp; Desired Outcomes: Next Steps</vt:lpstr>
      <vt:lpstr>Advancing Comprehensive School Mental Health Systems School Health Assessment and Performance Evaluation System (SHAPE) CASEL Indicators of SchoolWide SEL Walkthrough Tool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Decisions</dc:title>
  <dc:creator>DESE</dc:creator>
  <cp:lastModifiedBy>Zou, Dong (EOE)</cp:lastModifiedBy>
  <cp:revision>4</cp:revision>
  <dcterms:created xsi:type="dcterms:W3CDTF">2022-10-11T20:32:22Z</dcterms:created>
  <dcterms:modified xsi:type="dcterms:W3CDTF">2024-05-20T20:55:56Z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20 2024 12:00AM</vt:lpwstr>
  </property>
</Properties>
</file>