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03" r:id="rId5"/>
    <p:sldId id="308" r:id="rId6"/>
    <p:sldId id="309" r:id="rId7"/>
    <p:sldId id="311"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Karen (DESE)" initials="J(" lastIdx="1" clrIdx="0">
    <p:extLst>
      <p:ext uri="{19B8F6BF-5375-455C-9EA6-DF929625EA0E}">
        <p15:presenceInfo xmlns:p15="http://schemas.microsoft.com/office/powerpoint/2012/main" userId="S::karen.s.johnston@mass.gov::9354d49e-4dfd-4ce9-b667-0e4c7f7e9a89" providerId="AD"/>
      </p:ext>
    </p:extLst>
  </p:cmAuthor>
  <p:cmAuthor id="2" name="Condit, Andrea (DESE)" initials="CA(" lastIdx="3" clrIdx="1">
    <p:extLst>
      <p:ext uri="{19B8F6BF-5375-455C-9EA6-DF929625EA0E}">
        <p15:presenceInfo xmlns:p15="http://schemas.microsoft.com/office/powerpoint/2012/main" userId="S::Andrea.K.Condit@mass.gov::cb1a6c49-511b-4ee1-855c-f06b934f07a9" providerId="AD"/>
      </p:ext>
    </p:extLst>
  </p:cmAuthor>
  <p:cmAuthor id="3" name="Bhasin, Komal (DESE)" initials="B(" lastIdx="1" clrIdx="2">
    <p:extLst>
      <p:ext uri="{19B8F6BF-5375-455C-9EA6-DF929625EA0E}">
        <p15:presenceInfo xmlns:p15="http://schemas.microsoft.com/office/powerpoint/2012/main" userId="S::komal.bhasin@mass.gov::3beaabff-1c4e-4597-a37a-5cd400a3bc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7F526-286C-40B2-B7C4-04604E7E6D1A}" v="11" dt="2024-05-09T17:09:37.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76" d="100"/>
          <a:sy n="76"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D844C-BAEB-40BD-8DA8-1CECF8719CED}"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9AA2E-917B-4221-A44B-F08B1BA415D1}" type="slidenum">
              <a:rPr lang="en-US" smtClean="0"/>
              <a:t>‹#›</a:t>
            </a:fld>
            <a:endParaRPr lang="en-US"/>
          </a:p>
        </p:txBody>
      </p:sp>
    </p:spTree>
    <p:extLst>
      <p:ext uri="{BB962C8B-B14F-4D97-AF65-F5344CB8AC3E}">
        <p14:creationId xmlns:p14="http://schemas.microsoft.com/office/powerpoint/2010/main" val="428737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e.mass.edu/soa/fy2024-guidance.doc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doe.mass.edu/soa/resourc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Karen Johnston, Student Opportunity Act Coordinator, and the public face of the SOA for many districts.  Full disclosure, I’m based in DESE’s Center for School and District Partnership, which makes me more of a program person than a finance person.</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0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endParaRPr>
          </a:p>
          <a:p>
            <a:pPr algn="l" rtl="0" fontAlgn="base"/>
            <a:endParaRPr lang="en-US" b="0" i="0" dirty="0">
              <a:solidFill>
                <a:srgbClr val="000000"/>
              </a:solidFill>
              <a:effectLst/>
              <a:latin typeface="Segoe UI" panose="020B0502040204020203" pitchFamily="34" charset="0"/>
            </a:endParaRPr>
          </a:p>
          <a:p>
            <a:pPr algn="l" rtl="0" fontAlgn="base"/>
            <a:r>
              <a:rPr lang="en-US" sz="1800" b="0" i="0" u="sng" strike="noStrike" dirty="0">
                <a:solidFill>
                  <a:srgbClr val="0000FF"/>
                </a:solidFill>
                <a:effectLst/>
                <a:latin typeface="Calibri" panose="020F0502020204030204" pitchFamily="34" charset="0"/>
                <a:hlinkClick r:id="rId4"/>
              </a:rPr>
              <a:t>SOA District Resources</a:t>
            </a:r>
            <a:r>
              <a:rPr lang="en-US" sz="1800" b="0" i="0" dirty="0">
                <a:solidFill>
                  <a:srgbClr val="000000"/>
                </a:solidFill>
                <a:effectLst/>
                <a:latin typeface="Calibri" panose="020F0502020204030204" pitchFamily="34" charset="0"/>
              </a:rPr>
              <a:t> web page with links to virtually all the documents/resources  </a:t>
            </a: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 action="ppaction://noaction"/>
              </a:rPr>
              <a:t>FY24 SOA Plan Guidance Materials</a:t>
            </a:r>
            <a:r>
              <a:rPr lang="en-US" sz="1200" dirty="0">
                <a:effectLst/>
                <a:latin typeface="Calibri" panose="020F0502020204030204" pitchFamily="34" charset="0"/>
                <a:ea typeface="Calibri" panose="020F0502020204030204" pitchFamily="34" charset="0"/>
                <a:cs typeface="Arial" panose="020B0604020202020204" pitchFamily="34" charset="0"/>
              </a:rPr>
              <a:t>  -- those of you on Zoom may want to access the guidance because we will be referring to it at several points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This guidance and other resources are available on DESE’s SOA District Resources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Arial"/>
              </a:rPr>
              <a:t>Throughout will highlight (and respond to) Frequently Asked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50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7651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ldNum" idx="12"/>
          </p:nvPr>
        </p:nvSpPr>
        <p:spPr>
          <a:xfrm>
            <a:off x="11177477" y="6151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355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707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459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7190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0057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62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3718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068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82288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2"/>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1223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rica.Champagne@mass.gov" TargetMode="External"/><Relationship Id="rId2" Type="http://schemas.openxmlformats.org/officeDocument/2006/relationships/hyperlink" Target="mailto:Karen.S.Johnston@mass.gov" TargetMode="External"/><Relationship Id="rId1" Type="http://schemas.openxmlformats.org/officeDocument/2006/relationships/slideLayout" Target="../slideLayouts/slideLayout2.xml"/><Relationship Id="rId4" Type="http://schemas.openxmlformats.org/officeDocument/2006/relationships/hyperlink" Target="mailto:Leif.Jacobsen@mas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3A5-8ED9-429A-BB7D-5E55413F2758}"/>
              </a:ext>
            </a:extLst>
          </p:cNvPr>
          <p:cNvSpPr>
            <a:spLocks noGrp="1"/>
          </p:cNvSpPr>
          <p:nvPr>
            <p:ph type="ctrTitle"/>
          </p:nvPr>
        </p:nvSpPr>
        <p:spPr>
          <a:xfrm>
            <a:off x="523404" y="725862"/>
            <a:ext cx="8631677" cy="1928238"/>
          </a:xfrm>
        </p:spPr>
        <p:txBody>
          <a:bodyPr>
            <a:normAutofit/>
          </a:bodyPr>
          <a:lstStyle/>
          <a:p>
            <a:r>
              <a:rPr lang="en-US" sz="4000" dirty="0">
                <a:latin typeface="Calibri"/>
              </a:rPr>
              <a:t>Evaluation of Evidence-Based Practices:</a:t>
            </a:r>
            <a:br>
              <a:rPr lang="en-US" sz="4000" dirty="0">
                <a:latin typeface="Calibri"/>
              </a:rPr>
            </a:br>
            <a:r>
              <a:rPr lang="en-US" sz="3600" i="1" dirty="0">
                <a:latin typeface="Calibri"/>
              </a:rPr>
              <a:t>Getting Started, Getting Better</a:t>
            </a:r>
            <a:br>
              <a:rPr lang="en-US" dirty="0">
                <a:latin typeface="Calibri"/>
              </a:rPr>
            </a:br>
            <a:endParaRPr lang="en-US" sz="4400" dirty="0">
              <a:latin typeface="Calibri"/>
              <a:cs typeface="Arial"/>
            </a:endParaRPr>
          </a:p>
        </p:txBody>
      </p:sp>
      <p:sp>
        <p:nvSpPr>
          <p:cNvPr id="3" name="Subtitle 2">
            <a:extLst>
              <a:ext uri="{FF2B5EF4-FFF2-40B4-BE49-F238E27FC236}">
                <a16:creationId xmlns:a16="http://schemas.microsoft.com/office/drawing/2014/main" id="{B732264A-3308-4EB4-8588-85FF7EE4EDA8}"/>
              </a:ext>
            </a:extLst>
          </p:cNvPr>
          <p:cNvSpPr>
            <a:spLocks noGrp="1"/>
          </p:cNvSpPr>
          <p:nvPr>
            <p:ph type="subTitle" idx="1"/>
          </p:nvPr>
        </p:nvSpPr>
        <p:spPr/>
        <p:txBody>
          <a:bodyPr vert="horz" lIns="91440" tIns="45720" rIns="91440" bIns="45720" rtlCol="0" anchor="t">
            <a:normAutofit/>
          </a:bodyPr>
          <a:lstStyle/>
          <a:p>
            <a:r>
              <a:rPr lang="en-US" sz="2200" dirty="0">
                <a:latin typeface="Calibri"/>
                <a:cs typeface="Arial"/>
              </a:rPr>
              <a:t>March 13, 2024</a:t>
            </a:r>
          </a:p>
        </p:txBody>
      </p:sp>
    </p:spTree>
    <p:extLst>
      <p:ext uri="{BB962C8B-B14F-4D97-AF65-F5344CB8AC3E}">
        <p14:creationId xmlns:p14="http://schemas.microsoft.com/office/powerpoint/2010/main" val="387764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00792-E2C2-4BC5-9A3C-9E4B2200402D}"/>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sz="3600" dirty="0">
                <a:latin typeface="Calibri"/>
                <a:cs typeface="Arial"/>
              </a:rPr>
              <a:t>Introductions</a:t>
            </a:r>
          </a:p>
          <a:p>
            <a:pPr marL="514350" indent="-514350">
              <a:buFont typeface="+mj-lt"/>
              <a:buAutoNum type="arabicPeriod"/>
            </a:pPr>
            <a:r>
              <a:rPr lang="en-US" sz="3600" dirty="0">
                <a:latin typeface="Calibri"/>
                <a:cs typeface="Arial"/>
              </a:rPr>
              <a:t>Goals for this Session</a:t>
            </a:r>
          </a:p>
          <a:p>
            <a:pPr marL="514350" indent="-514350">
              <a:buFont typeface="+mj-lt"/>
              <a:buAutoNum type="arabicPeriod"/>
            </a:pPr>
            <a:r>
              <a:rPr lang="en-US" sz="3600" dirty="0">
                <a:latin typeface="Calibri"/>
                <a:cs typeface="Arial"/>
              </a:rPr>
              <a:t>Taking Stock, Conversation, and Questions (activity)</a:t>
            </a:r>
          </a:p>
          <a:p>
            <a:pPr marL="514350" indent="-514350">
              <a:buFont typeface="+mj-lt"/>
              <a:buAutoNum type="arabicPeriod"/>
            </a:pPr>
            <a:r>
              <a:rPr lang="en-US" sz="3600" dirty="0">
                <a:latin typeface="Calibri"/>
                <a:cs typeface="Arial"/>
              </a:rPr>
              <a:t>Wrap-up</a:t>
            </a:r>
          </a:p>
        </p:txBody>
      </p:sp>
      <p:sp>
        <p:nvSpPr>
          <p:cNvPr id="3" name="Title 2">
            <a:extLst>
              <a:ext uri="{FF2B5EF4-FFF2-40B4-BE49-F238E27FC236}">
                <a16:creationId xmlns:a16="http://schemas.microsoft.com/office/drawing/2014/main" id="{83EEACF9-65EE-4246-9E65-D54A473FF89A}"/>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27264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0FE9D-0FB0-9BD3-F508-7C1449E3DDA9}"/>
              </a:ext>
            </a:extLst>
          </p:cNvPr>
          <p:cNvSpPr>
            <a:spLocks noGrp="1"/>
          </p:cNvSpPr>
          <p:nvPr>
            <p:ph idx="1"/>
          </p:nvPr>
        </p:nvSpPr>
        <p:spPr>
          <a:xfrm>
            <a:off x="838200" y="2166883"/>
            <a:ext cx="10515600" cy="4052559"/>
          </a:xfrm>
        </p:spPr>
        <p:txBody>
          <a:bodyPr>
            <a:normAutofit/>
          </a:bodyPr>
          <a:lstStyle/>
          <a:p>
            <a:pPr>
              <a:buFont typeface="Wingdings" panose="05000000000000000000" pitchFamily="2" charset="2"/>
              <a:buChar char="Ø"/>
            </a:pPr>
            <a:r>
              <a:rPr lang="en-US" dirty="0"/>
              <a:t>Learn about the extent to which districts feel prepared to effectively engage in progress monitoring and evaluating the implementation and outcomes of evidence-based practices</a:t>
            </a:r>
          </a:p>
          <a:p>
            <a:pPr marL="0" indent="0">
              <a:buNone/>
            </a:pPr>
            <a:endParaRPr lang="en-US" dirty="0"/>
          </a:p>
          <a:p>
            <a:pPr>
              <a:buFont typeface="Wingdings" panose="05000000000000000000" pitchFamily="2" charset="2"/>
              <a:buChar char="Ø"/>
            </a:pPr>
            <a:r>
              <a:rPr lang="en-US" dirty="0"/>
              <a:t>Come away with a better understanding of additional supports districts need to continue building their capacity</a:t>
            </a:r>
          </a:p>
          <a:p>
            <a:pPr>
              <a:buFont typeface="Wingdings" panose="05000000000000000000" pitchFamily="2" charset="2"/>
              <a:buChar char="Ø"/>
            </a:pPr>
            <a:endParaRPr lang="en-US" dirty="0"/>
          </a:p>
          <a:p>
            <a:pPr>
              <a:buFont typeface="Wingdings" panose="05000000000000000000" pitchFamily="2" charset="2"/>
              <a:buChar char="Ø"/>
            </a:pPr>
            <a:r>
              <a:rPr lang="en-US" dirty="0"/>
              <a:t>Share existing DESE resources</a:t>
            </a:r>
          </a:p>
        </p:txBody>
      </p:sp>
      <p:sp>
        <p:nvSpPr>
          <p:cNvPr id="3" name="Title 2">
            <a:extLst>
              <a:ext uri="{FF2B5EF4-FFF2-40B4-BE49-F238E27FC236}">
                <a16:creationId xmlns:a16="http://schemas.microsoft.com/office/drawing/2014/main" id="{077F49B7-BCC2-FC47-6788-1DACC877D910}"/>
              </a:ext>
            </a:extLst>
          </p:cNvPr>
          <p:cNvSpPr>
            <a:spLocks noGrp="1"/>
          </p:cNvSpPr>
          <p:nvPr>
            <p:ph type="title"/>
          </p:nvPr>
        </p:nvSpPr>
        <p:spPr/>
        <p:txBody>
          <a:bodyPr/>
          <a:lstStyle/>
          <a:p>
            <a:r>
              <a:rPr lang="en-US" dirty="0"/>
              <a:t>Goals for this Session</a:t>
            </a:r>
          </a:p>
        </p:txBody>
      </p:sp>
    </p:spTree>
    <p:extLst>
      <p:ext uri="{BB962C8B-B14F-4D97-AF65-F5344CB8AC3E}">
        <p14:creationId xmlns:p14="http://schemas.microsoft.com/office/powerpoint/2010/main" val="47929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3C5C9-BF39-F655-6A91-04304FFC22D4}"/>
              </a:ext>
            </a:extLst>
          </p:cNvPr>
          <p:cNvSpPr>
            <a:spLocks noGrp="1"/>
          </p:cNvSpPr>
          <p:nvPr>
            <p:ph idx="1"/>
          </p:nvPr>
        </p:nvSpPr>
        <p:spPr/>
        <p:txBody>
          <a:bodyPr/>
          <a:lstStyle/>
          <a:p>
            <a:pPr>
              <a:buFont typeface="Wingdings" panose="05000000000000000000" pitchFamily="2" charset="2"/>
              <a:buChar char="Ø"/>
            </a:pPr>
            <a:r>
              <a:rPr lang="en-US" sz="3600" dirty="0"/>
              <a:t>Taking stock activity, incorporating:</a:t>
            </a:r>
          </a:p>
          <a:p>
            <a:pPr marL="914400" lvl="2" indent="0">
              <a:buNone/>
            </a:pPr>
            <a:endParaRPr lang="en-US" sz="3600"/>
          </a:p>
          <a:p>
            <a:pPr lvl="2">
              <a:buFont typeface="Wingdings" panose="05000000000000000000" pitchFamily="2" charset="2"/>
              <a:buChar char="v"/>
            </a:pPr>
            <a:r>
              <a:rPr lang="en-US" sz="3600" dirty="0"/>
              <a:t>Conversation</a:t>
            </a:r>
          </a:p>
          <a:p>
            <a:pPr lvl="2">
              <a:buFont typeface="Wingdings" panose="05000000000000000000" pitchFamily="2" charset="2"/>
              <a:buChar char="v"/>
            </a:pPr>
            <a:r>
              <a:rPr lang="en-US" sz="3600" dirty="0"/>
              <a:t>DESE Resources</a:t>
            </a:r>
          </a:p>
          <a:p>
            <a:pPr lvl="2">
              <a:buFont typeface="Wingdings" panose="05000000000000000000" pitchFamily="2" charset="2"/>
              <a:buChar char="v"/>
            </a:pPr>
            <a:r>
              <a:rPr lang="en-US" sz="3600" dirty="0"/>
              <a:t>Questions and Answers</a:t>
            </a:r>
          </a:p>
          <a:p>
            <a:pPr lvl="2">
              <a:buFont typeface="Wingdings" panose="05000000000000000000" pitchFamily="2" charset="2"/>
              <a:buChar char="v"/>
            </a:pPr>
            <a:endParaRPr lang="en-US" sz="36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A80BD140-EDB6-5CE3-E149-651C9C36EC1A}"/>
              </a:ext>
            </a:extLst>
          </p:cNvPr>
          <p:cNvSpPr>
            <a:spLocks noGrp="1"/>
          </p:cNvSpPr>
          <p:nvPr>
            <p:ph type="title"/>
          </p:nvPr>
        </p:nvSpPr>
        <p:spPr/>
        <p:txBody>
          <a:bodyPr>
            <a:normAutofit/>
          </a:bodyPr>
          <a:lstStyle/>
          <a:p>
            <a:r>
              <a:rPr lang="en-US" dirty="0"/>
              <a:t>Taking Stock, Conversation, &amp; Questions</a:t>
            </a:r>
          </a:p>
        </p:txBody>
      </p:sp>
    </p:spTree>
    <p:extLst>
      <p:ext uri="{BB962C8B-B14F-4D97-AF65-F5344CB8AC3E}">
        <p14:creationId xmlns:p14="http://schemas.microsoft.com/office/powerpoint/2010/main" val="247183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436C74-04F2-6295-A6CC-F03FD2A15D20}"/>
              </a:ext>
            </a:extLst>
          </p:cNvPr>
          <p:cNvSpPr>
            <a:spLocks noGrp="1"/>
          </p:cNvSpPr>
          <p:nvPr>
            <p:ph idx="1"/>
          </p:nvPr>
        </p:nvSpPr>
        <p:spPr/>
        <p:txBody>
          <a:bodyPr>
            <a:normAutofit fontScale="92500" lnSpcReduction="20000"/>
          </a:bodyPr>
          <a:lstStyle/>
          <a:p>
            <a:pPr marL="0" indent="0">
              <a:buNone/>
            </a:pPr>
            <a:endParaRPr lang="en-US" sz="3200" dirty="0"/>
          </a:p>
          <a:p>
            <a:pPr marL="0" indent="0">
              <a:buNone/>
            </a:pPr>
            <a:r>
              <a:rPr lang="en-US" sz="3200" dirty="0"/>
              <a:t>Thank you!  </a:t>
            </a:r>
          </a:p>
          <a:p>
            <a:pPr marL="0" indent="0">
              <a:buNone/>
            </a:pPr>
            <a:r>
              <a:rPr lang="en-US" sz="3200" dirty="0"/>
              <a:t>Here’s how to reach us:</a:t>
            </a:r>
          </a:p>
          <a:p>
            <a:endParaRPr lang="en-US" dirty="0"/>
          </a:p>
          <a:p>
            <a:pPr>
              <a:buFont typeface="Wingdings" panose="05000000000000000000" pitchFamily="2" charset="2"/>
              <a:buChar char="Ø"/>
            </a:pPr>
            <a:r>
              <a:rPr lang="en-US" dirty="0"/>
              <a:t>Karen Johnston (</a:t>
            </a:r>
            <a:r>
              <a:rPr lang="en-US" dirty="0">
                <a:hlinkClick r:id="rId2"/>
              </a:rPr>
              <a:t>Karen.S.Johnston@mass.gov</a:t>
            </a:r>
            <a:r>
              <a:rPr lang="en-US" dirty="0"/>
              <a:t>) </a:t>
            </a:r>
          </a:p>
          <a:p>
            <a:pPr marL="457200" lvl="1" indent="0">
              <a:buNone/>
            </a:pPr>
            <a:r>
              <a:rPr lang="en-US" i="1" dirty="0"/>
              <a:t>Student Opportunity Act Coordinator</a:t>
            </a:r>
          </a:p>
          <a:p>
            <a:pPr>
              <a:buFont typeface="Wingdings" panose="05000000000000000000" pitchFamily="2" charset="2"/>
              <a:buChar char="Ø"/>
            </a:pPr>
            <a:r>
              <a:rPr lang="en-US" dirty="0"/>
              <a:t>Erica Champagne (</a:t>
            </a:r>
            <a:r>
              <a:rPr lang="en-US" dirty="0">
                <a:hlinkClick r:id="rId3"/>
              </a:rPr>
              <a:t>Erica.Champagne@mass.gov</a:t>
            </a:r>
            <a:r>
              <a:rPr lang="en-US" dirty="0"/>
              <a:t>) </a:t>
            </a:r>
          </a:p>
          <a:p>
            <a:pPr marL="457200" lvl="1" indent="0">
              <a:buNone/>
            </a:pPr>
            <a:r>
              <a:rPr lang="en-US" i="1" dirty="0"/>
              <a:t>Director, Office of Effective Practices</a:t>
            </a:r>
          </a:p>
          <a:p>
            <a:pPr>
              <a:buFont typeface="Wingdings" panose="05000000000000000000" pitchFamily="2" charset="2"/>
              <a:buChar char="Ø"/>
            </a:pPr>
            <a:r>
              <a:rPr lang="en-US" dirty="0"/>
              <a:t>Leif Jacobsen (</a:t>
            </a:r>
            <a:r>
              <a:rPr lang="en-US" dirty="0">
                <a:hlinkClick r:id="rId4"/>
              </a:rPr>
              <a:t>Leif.Jacobsen@mass.gov</a:t>
            </a:r>
            <a:r>
              <a:rPr lang="en-US" dirty="0"/>
              <a:t>) </a:t>
            </a:r>
          </a:p>
          <a:p>
            <a:pPr marL="457200" lvl="1" indent="0">
              <a:buNone/>
            </a:pPr>
            <a:r>
              <a:rPr lang="en-US" i="1" dirty="0"/>
              <a:t>Federal Programs Fiscal Data Specialist</a:t>
            </a:r>
          </a:p>
        </p:txBody>
      </p:sp>
      <p:sp>
        <p:nvSpPr>
          <p:cNvPr id="3" name="Title 2">
            <a:extLst>
              <a:ext uri="{FF2B5EF4-FFF2-40B4-BE49-F238E27FC236}">
                <a16:creationId xmlns:a16="http://schemas.microsoft.com/office/drawing/2014/main" id="{99BFC47D-1E20-750E-E124-A4D472FDFA0E}"/>
              </a:ext>
            </a:extLst>
          </p:cNvPr>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41726638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1ab2f6-91f9-4f14-952a-3f3eb0d683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6" ma:contentTypeDescription="Create a new document." ma:contentTypeScope="" ma:versionID="329dc802c27771993c48d2aed510a6d9">
  <xsd:schema xmlns:xsd="http://www.w3.org/2001/XMLSchema" xmlns:xs="http://www.w3.org/2001/XMLSchema" xmlns:p="http://schemas.microsoft.com/office/2006/metadata/properties" xmlns:ns3="8f2fdac3-5421-455f-b4e4-df6141b3176a" xmlns:ns4="6d1ab2f6-91f9-4f14-952a-3f3eb0d68341" targetNamespace="http://schemas.microsoft.com/office/2006/metadata/properties" ma:root="true" ma:fieldsID="01e926e1f49535baa2c0c356ce8e0508" ns3:_="" ns4:_="">
    <xsd:import namespace="8f2fdac3-5421-455f-b4e4-df6141b3176a"/>
    <xsd:import namespace="6d1ab2f6-91f9-4f14-952a-3f3eb0d683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Location"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0E8CE-E64C-4C10-9DF6-1615BC78A059}">
  <ds:schemaRefs>
    <ds:schemaRef ds:uri="6d1ab2f6-91f9-4f14-952a-3f3eb0d68341"/>
    <ds:schemaRef ds:uri="http://schemas.openxmlformats.org/package/2006/metadata/core-properties"/>
    <ds:schemaRef ds:uri="http://purl.org/dc/dcmitype/"/>
    <ds:schemaRef ds:uri="http://purl.org/dc/terms/"/>
    <ds:schemaRef ds:uri="http://www.w3.org/XML/1998/namespace"/>
    <ds:schemaRef ds:uri="8f2fdac3-5421-455f-b4e4-df6141b3176a"/>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36C1116-1E77-40F9-8C8F-3D58C1E5884F}">
  <ds:schemaRefs>
    <ds:schemaRef ds:uri="http://schemas.microsoft.com/sharepoint/v3/contenttype/forms"/>
  </ds:schemaRefs>
</ds:datastoreItem>
</file>

<file path=customXml/itemProps3.xml><?xml version="1.0" encoding="utf-8"?>
<ds:datastoreItem xmlns:ds="http://schemas.openxmlformats.org/officeDocument/2006/customXml" ds:itemID="{5A27375D-C279-4F5E-8476-5044E57C3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fdac3-5421-455f-b4e4-df6141b3176a"/>
    <ds:schemaRef ds:uri="6d1ab2f6-91f9-4f14-952a-3f3eb0d68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1468</TotalTime>
  <Words>278</Words>
  <Application>Microsoft Office PowerPoint</Application>
  <PresentationFormat>Widescreen</PresentationFormat>
  <Paragraphs>43</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Segoe UI</vt:lpstr>
      <vt:lpstr>Wingdings</vt:lpstr>
      <vt:lpstr>1_Office Theme</vt:lpstr>
      <vt:lpstr>Evaluation of Evidence-Based Practices: Getting Started, Getting Better </vt:lpstr>
      <vt:lpstr>Agenda</vt:lpstr>
      <vt:lpstr>Goals for this Session</vt:lpstr>
      <vt:lpstr>Taking Stock, Conversation, &amp; Questions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Evidence-Based Practices: Getting Started, Getting Better </dc:title>
  <dc:creator>DESE</dc:creator>
  <cp:lastModifiedBy>Zou, Dong (EOE)</cp:lastModifiedBy>
  <cp:revision>3</cp:revision>
  <dcterms:created xsi:type="dcterms:W3CDTF">2024-05-06T13:39:38Z</dcterms:created>
  <dcterms:modified xsi:type="dcterms:W3CDTF">2024-05-10T19:28:36Z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10 2024 12:00AM</vt:lpwstr>
  </property>
</Properties>
</file>