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72" r:id="rId5"/>
    <p:sldId id="274" r:id="rId6"/>
    <p:sldId id="275" r:id="rId7"/>
    <p:sldId id="289" r:id="rId8"/>
    <p:sldId id="279" r:id="rId9"/>
    <p:sldId id="276" r:id="rId10"/>
    <p:sldId id="278" r:id="rId11"/>
    <p:sldId id="263" r:id="rId12"/>
    <p:sldId id="288" r:id="rId13"/>
    <p:sldId id="287" r:id="rId14"/>
    <p:sldId id="286" r:id="rId15"/>
    <p:sldId id="285" r:id="rId16"/>
    <p:sldId id="284" r:id="rId17"/>
    <p:sldId id="283" r:id="rId18"/>
    <p:sldId id="282" r:id="rId19"/>
    <p:sldId id="281" r:id="rId20"/>
    <p:sldId id="273" r:id="rId21"/>
    <p:sldId id="295" r:id="rId22"/>
    <p:sldId id="294" r:id="rId23"/>
    <p:sldId id="293" r:id="rId24"/>
    <p:sldId id="292" r:id="rId25"/>
    <p:sldId id="291" r:id="rId26"/>
    <p:sldId id="290"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DD5E7-6FD8-4DA7-97A1-979B6B016263}" v="135" dt="2024-05-10T15:04:10.345"/>
    <p1510:client id="{CD07A502-A826-4C2D-0F38-0AF3AE1D6F94}" v="42" dt="2024-05-10T14:46:27.942"/>
    <p1510:client id="{EE5130B7-54F9-2D6C-68D2-F9FE646C1F81}" v="94" dt="2024-05-10T13:49:18.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2" autoAdjust="0"/>
    <p:restoredTop sz="86477" autoAdjust="0"/>
  </p:normalViewPr>
  <p:slideViewPr>
    <p:cSldViewPr snapToGrid="0">
      <p:cViewPr varScale="1">
        <p:scale>
          <a:sx n="54" d="100"/>
          <a:sy n="54" d="100"/>
        </p:scale>
        <p:origin x="90" y="4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123DD5E7-6FD8-4DA7-97A1-979B6B016263}"/>
    <pc:docChg chg="addSld delSld modSld">
      <pc:chgData name="Resetarits, Jake S. (DESE)" userId="37741e96-5ecb-4258-9857-666183bdd9bd" providerId="ADAL" clId="{123DD5E7-6FD8-4DA7-97A1-979B6B016263}" dt="2024-05-10T15:04:10.108" v="475"/>
      <pc:docMkLst>
        <pc:docMk/>
      </pc:docMkLst>
      <pc:sldChg chg="addSp modSp mod">
        <pc:chgData name="Resetarits, Jake S. (DESE)" userId="37741e96-5ecb-4258-9857-666183bdd9bd" providerId="ADAL" clId="{123DD5E7-6FD8-4DA7-97A1-979B6B016263}" dt="2024-05-10T14:55:40.889" v="399" actId="166"/>
        <pc:sldMkLst>
          <pc:docMk/>
          <pc:sldMk cId="2640703542" sldId="263"/>
        </pc:sldMkLst>
        <pc:spChg chg="add mod">
          <ac:chgData name="Resetarits, Jake S. (DESE)" userId="37741e96-5ecb-4258-9857-666183bdd9bd" providerId="ADAL" clId="{123DD5E7-6FD8-4DA7-97A1-979B6B016263}" dt="2024-05-10T14:55:37.396" v="398" actId="20577"/>
          <ac:spMkLst>
            <pc:docMk/>
            <pc:sldMk cId="2640703542" sldId="263"/>
            <ac:spMk id="2" creationId="{ABEE0402-6EC3-2222-85CB-283C05845434}"/>
          </ac:spMkLst>
        </pc:spChg>
        <pc:picChg chg="mod">
          <ac:chgData name="Resetarits, Jake S. (DESE)" userId="37741e96-5ecb-4258-9857-666183bdd9bd" providerId="ADAL" clId="{123DD5E7-6FD8-4DA7-97A1-979B6B016263}" dt="2024-05-10T14:55:40.889" v="399" actId="166"/>
          <ac:picMkLst>
            <pc:docMk/>
            <pc:sldMk cId="2640703542" sldId="263"/>
            <ac:picMk id="3" creationId="{A76F318A-A39A-9DC9-CCCF-6115F460CE7D}"/>
          </ac:picMkLst>
        </pc:picChg>
      </pc:sldChg>
      <pc:sldChg chg="modSp mod">
        <pc:chgData name="Resetarits, Jake S. (DESE)" userId="37741e96-5ecb-4258-9857-666183bdd9bd" providerId="ADAL" clId="{123DD5E7-6FD8-4DA7-97A1-979B6B016263}" dt="2024-05-10T14:54:17.964" v="19" actId="962"/>
        <pc:sldMkLst>
          <pc:docMk/>
          <pc:sldMk cId="3468117815" sldId="272"/>
        </pc:sldMkLst>
        <pc:spChg chg="mod">
          <ac:chgData name="Resetarits, Jake S. (DESE)" userId="37741e96-5ecb-4258-9857-666183bdd9bd" providerId="ADAL" clId="{123DD5E7-6FD8-4DA7-97A1-979B6B016263}" dt="2024-05-10T14:54:17.964" v="19" actId="962"/>
          <ac:spMkLst>
            <pc:docMk/>
            <pc:sldMk cId="3468117815" sldId="272"/>
            <ac:spMk id="7" creationId="{ECBC1B56-8967-42B5-2336-935541E67196}"/>
          </ac:spMkLst>
        </pc:spChg>
      </pc:sldChg>
      <pc:sldChg chg="addSp modSp mod">
        <pc:chgData name="Resetarits, Jake S. (DESE)" userId="37741e96-5ecb-4258-9857-666183bdd9bd" providerId="ADAL" clId="{123DD5E7-6FD8-4DA7-97A1-979B6B016263}" dt="2024-05-10T14:56:42.452" v="472" actId="166"/>
        <pc:sldMkLst>
          <pc:docMk/>
          <pc:sldMk cId="1533208256" sldId="273"/>
        </pc:sldMkLst>
        <pc:spChg chg="add mod">
          <ac:chgData name="Resetarits, Jake S. (DESE)" userId="37741e96-5ecb-4258-9857-666183bdd9bd" providerId="ADAL" clId="{123DD5E7-6FD8-4DA7-97A1-979B6B016263}" dt="2024-05-10T14:56:39.693" v="471" actId="255"/>
          <ac:spMkLst>
            <pc:docMk/>
            <pc:sldMk cId="1533208256" sldId="273"/>
            <ac:spMk id="2" creationId="{692A26AD-6AB8-ACB4-AFEE-DD8516D73ABD}"/>
          </ac:spMkLst>
        </pc:spChg>
        <pc:picChg chg="mod">
          <ac:chgData name="Resetarits, Jake S. (DESE)" userId="37741e96-5ecb-4258-9857-666183bdd9bd" providerId="ADAL" clId="{123DD5E7-6FD8-4DA7-97A1-979B6B016263}" dt="2024-05-10T14:56:42.452" v="472" actId="166"/>
          <ac:picMkLst>
            <pc:docMk/>
            <pc:sldMk cId="1533208256" sldId="273"/>
            <ac:picMk id="4" creationId="{8202915D-F85B-F307-DFC3-F6E34993448D}"/>
          </ac:picMkLst>
        </pc:picChg>
      </pc:sldChg>
      <pc:sldChg chg="modSp add del mod">
        <pc:chgData name="Resetarits, Jake S. (DESE)" userId="37741e96-5ecb-4258-9857-666183bdd9bd" providerId="ADAL" clId="{123DD5E7-6FD8-4DA7-97A1-979B6B016263}" dt="2024-05-10T15:04:10.108" v="475"/>
        <pc:sldMkLst>
          <pc:docMk/>
          <pc:sldMk cId="718329989" sldId="274"/>
        </pc:sldMkLst>
        <pc:spChg chg="mod">
          <ac:chgData name="Resetarits, Jake S. (DESE)" userId="37741e96-5ecb-4258-9857-666183bdd9bd" providerId="ADAL" clId="{123DD5E7-6FD8-4DA7-97A1-979B6B016263}" dt="2024-05-10T14:54:54.447" v="330" actId="33553"/>
          <ac:spMkLst>
            <pc:docMk/>
            <pc:sldMk cId="718329989" sldId="274"/>
            <ac:spMk id="4" creationId="{EC28FE4B-C97E-65E4-E8FA-4246C942AE46}"/>
          </ac:spMkLst>
        </pc:spChg>
      </pc:sldChg>
      <pc:sldChg chg="addSp modSp mod">
        <pc:chgData name="Resetarits, Jake S. (DESE)" userId="37741e96-5ecb-4258-9857-666183bdd9bd" providerId="ADAL" clId="{123DD5E7-6FD8-4DA7-97A1-979B6B016263}" dt="2024-05-10T14:55:22.092" v="373" actId="166"/>
        <pc:sldMkLst>
          <pc:docMk/>
          <pc:sldMk cId="2782865106" sldId="275"/>
        </pc:sldMkLst>
        <pc:spChg chg="add mod">
          <ac:chgData name="Resetarits, Jake S. (DESE)" userId="37741e96-5ecb-4258-9857-666183bdd9bd" providerId="ADAL" clId="{123DD5E7-6FD8-4DA7-97A1-979B6B016263}" dt="2024-05-10T14:55:16.366" v="372" actId="255"/>
          <ac:spMkLst>
            <pc:docMk/>
            <pc:sldMk cId="2782865106" sldId="275"/>
            <ac:spMk id="3" creationId="{E0ED313E-F595-E032-2BFD-95229650A601}"/>
          </ac:spMkLst>
        </pc:spChg>
        <pc:picChg chg="mod">
          <ac:chgData name="Resetarits, Jake S. (DESE)" userId="37741e96-5ecb-4258-9857-666183bdd9bd" providerId="ADAL" clId="{123DD5E7-6FD8-4DA7-97A1-979B6B016263}" dt="2024-05-10T14:55:22.092" v="373" actId="166"/>
          <ac:picMkLst>
            <pc:docMk/>
            <pc:sldMk cId="2782865106" sldId="275"/>
            <ac:picMk id="2" creationId="{F4358853-777C-60FD-864E-0040215EC129}"/>
          </ac:picMkLst>
        </pc:picChg>
      </pc:sldChg>
      <pc:sldChg chg="modSp mod">
        <pc:chgData name="Resetarits, Jake S. (DESE)" userId="37741e96-5ecb-4258-9857-666183bdd9bd" providerId="ADAL" clId="{123DD5E7-6FD8-4DA7-97A1-979B6B016263}" dt="2024-05-10T14:55:30.750" v="376" actId="33553"/>
        <pc:sldMkLst>
          <pc:docMk/>
          <pc:sldMk cId="375162318" sldId="276"/>
        </pc:sldMkLst>
        <pc:spChg chg="mod">
          <ac:chgData name="Resetarits, Jake S. (DESE)" userId="37741e96-5ecb-4258-9857-666183bdd9bd" providerId="ADAL" clId="{123DD5E7-6FD8-4DA7-97A1-979B6B016263}" dt="2024-05-10T14:55:30.750" v="376" actId="33553"/>
          <ac:spMkLst>
            <pc:docMk/>
            <pc:sldMk cId="375162318" sldId="276"/>
            <ac:spMk id="4" creationId="{EC28FE4B-C97E-65E4-E8FA-4246C942AE46}"/>
          </ac:spMkLst>
        </pc:spChg>
      </pc:sldChg>
      <pc:sldChg chg="modSp mod">
        <pc:chgData name="Resetarits, Jake S. (DESE)" userId="37741e96-5ecb-4258-9857-666183bdd9bd" providerId="ADAL" clId="{123DD5E7-6FD8-4DA7-97A1-979B6B016263}" dt="2024-05-10T14:56:45.058" v="473" actId="33553"/>
        <pc:sldMkLst>
          <pc:docMk/>
          <pc:sldMk cId="1383184764" sldId="277"/>
        </pc:sldMkLst>
        <pc:spChg chg="mod">
          <ac:chgData name="Resetarits, Jake S. (DESE)" userId="37741e96-5ecb-4258-9857-666183bdd9bd" providerId="ADAL" clId="{123DD5E7-6FD8-4DA7-97A1-979B6B016263}" dt="2024-05-10T14:56:45.058" v="473" actId="33553"/>
          <ac:spMkLst>
            <pc:docMk/>
            <pc:sldMk cId="1383184764" sldId="277"/>
            <ac:spMk id="4" creationId="{EC28FE4B-C97E-65E4-E8FA-4246C942AE46}"/>
          </ac:spMkLst>
        </pc:spChg>
      </pc:sldChg>
      <pc:sldChg chg="modSp mod">
        <pc:chgData name="Resetarits, Jake S. (DESE)" userId="37741e96-5ecb-4258-9857-666183bdd9bd" providerId="ADAL" clId="{123DD5E7-6FD8-4DA7-97A1-979B6B016263}" dt="2024-05-10T14:55:28.404" v="375" actId="33553"/>
        <pc:sldMkLst>
          <pc:docMk/>
          <pc:sldMk cId="3184730548" sldId="279"/>
        </pc:sldMkLst>
        <pc:spChg chg="mod">
          <ac:chgData name="Resetarits, Jake S. (DESE)" userId="37741e96-5ecb-4258-9857-666183bdd9bd" providerId="ADAL" clId="{123DD5E7-6FD8-4DA7-97A1-979B6B016263}" dt="2024-05-10T14:55:28.404" v="375" actId="33553"/>
          <ac:spMkLst>
            <pc:docMk/>
            <pc:sldMk cId="3184730548" sldId="279"/>
            <ac:spMk id="5" creationId="{F53055A2-013F-6540-267C-3CBAA48B42BF}"/>
          </ac:spMkLst>
        </pc:spChg>
        <pc:picChg chg="mod">
          <ac:chgData name="Resetarits, Jake S. (DESE)" userId="37741e96-5ecb-4258-9857-666183bdd9bd" providerId="ADAL" clId="{123DD5E7-6FD8-4DA7-97A1-979B6B016263}" dt="2024-05-10T14:54:48.336" v="329" actId="962"/>
          <ac:picMkLst>
            <pc:docMk/>
            <pc:sldMk cId="3184730548" sldId="279"/>
            <ac:picMk id="3" creationId="{2FA5D6A3-A76F-CBF1-87F1-6BE525F337A0}"/>
          </ac:picMkLst>
        </pc:picChg>
      </pc:sldChg>
      <pc:sldChg chg="addSp modSp mod">
        <pc:chgData name="Resetarits, Jake S. (DESE)" userId="37741e96-5ecb-4258-9857-666183bdd9bd" providerId="ADAL" clId="{123DD5E7-6FD8-4DA7-97A1-979B6B016263}" dt="2024-05-10T14:56:26.821" v="451" actId="1076"/>
        <pc:sldMkLst>
          <pc:docMk/>
          <pc:sldMk cId="1656525845" sldId="281"/>
        </pc:sldMkLst>
        <pc:spChg chg="add mod">
          <ac:chgData name="Resetarits, Jake S. (DESE)" userId="37741e96-5ecb-4258-9857-666183bdd9bd" providerId="ADAL" clId="{123DD5E7-6FD8-4DA7-97A1-979B6B016263}" dt="2024-05-10T14:56:26.821" v="451" actId="1076"/>
          <ac:spMkLst>
            <pc:docMk/>
            <pc:sldMk cId="1656525845" sldId="281"/>
            <ac:spMk id="3" creationId="{7FEFCBBE-A694-8926-E741-A1A463DD84B8}"/>
          </ac:spMkLst>
        </pc:spChg>
        <pc:picChg chg="mod">
          <ac:chgData name="Resetarits, Jake S. (DESE)" userId="37741e96-5ecb-4258-9857-666183bdd9bd" providerId="ADAL" clId="{123DD5E7-6FD8-4DA7-97A1-979B6B016263}" dt="2024-05-10T14:56:23.873" v="450" actId="166"/>
          <ac:picMkLst>
            <pc:docMk/>
            <pc:sldMk cId="1656525845" sldId="281"/>
            <ac:picMk id="2" creationId="{7CCE0223-6446-3797-D0E3-B3206C4EEC1A}"/>
          </ac:picMkLst>
        </pc:picChg>
      </pc:sldChg>
      <pc:sldChg chg="addSp modSp mod">
        <pc:chgData name="Resetarits, Jake S. (DESE)" userId="37741e96-5ecb-4258-9857-666183bdd9bd" providerId="ADAL" clId="{123DD5E7-6FD8-4DA7-97A1-979B6B016263}" dt="2024-05-10T14:56:09.001" v="424" actId="166"/>
        <pc:sldMkLst>
          <pc:docMk/>
          <pc:sldMk cId="2765579107" sldId="283"/>
        </pc:sldMkLst>
        <pc:spChg chg="add mod">
          <ac:chgData name="Resetarits, Jake S. (DESE)" userId="37741e96-5ecb-4258-9857-666183bdd9bd" providerId="ADAL" clId="{123DD5E7-6FD8-4DA7-97A1-979B6B016263}" dt="2024-05-10T14:56:05.630" v="423" actId="255"/>
          <ac:spMkLst>
            <pc:docMk/>
            <pc:sldMk cId="2765579107" sldId="283"/>
            <ac:spMk id="2" creationId="{D2C32867-80E3-27E0-7AAE-599E42C0D7F2}"/>
          </ac:spMkLst>
        </pc:spChg>
        <pc:picChg chg="mod">
          <ac:chgData name="Resetarits, Jake S. (DESE)" userId="37741e96-5ecb-4258-9857-666183bdd9bd" providerId="ADAL" clId="{123DD5E7-6FD8-4DA7-97A1-979B6B016263}" dt="2024-05-10T14:56:09.001" v="424" actId="166"/>
          <ac:picMkLst>
            <pc:docMk/>
            <pc:sldMk cId="2765579107" sldId="283"/>
            <ac:picMk id="181" creationId="{00000000-0000-0000-0000-000000000000}"/>
          </ac:picMkLst>
        </pc:picChg>
      </pc:sldChg>
      <pc:sldChg chg="modSp mod">
        <pc:chgData name="Resetarits, Jake S. (DESE)" userId="37741e96-5ecb-4258-9857-666183bdd9bd" providerId="ADAL" clId="{123DD5E7-6FD8-4DA7-97A1-979B6B016263}" dt="2024-05-10T14:55:25.870" v="374" actId="33553"/>
        <pc:sldMkLst>
          <pc:docMk/>
          <pc:sldMk cId="2791004217" sldId="289"/>
        </pc:sldMkLst>
        <pc:spChg chg="mod">
          <ac:chgData name="Resetarits, Jake S. (DESE)" userId="37741e96-5ecb-4258-9857-666183bdd9bd" providerId="ADAL" clId="{123DD5E7-6FD8-4DA7-97A1-979B6B016263}" dt="2024-05-10T14:55:25.870" v="374" actId="33553"/>
          <ac:spMkLst>
            <pc:docMk/>
            <pc:sldMk cId="2791004217" sldId="289"/>
            <ac:spMk id="4" creationId="{A13E6C44-BA46-3229-D102-947FD7F1AA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5/10/2024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5" name="Google Shape;25;p4"/>
          <p:cNvSpPr txBox="1">
            <a:spLocks noGrp="1"/>
          </p:cNvSpPr>
          <p:nvPr>
            <p:ph type="title"/>
          </p:nvPr>
        </p:nvSpPr>
        <p:spPr>
          <a:xfrm>
            <a:off x="914400" y="274639"/>
            <a:ext cx="10972800" cy="78478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3600"/>
              <a:buFont typeface="Balthazar"/>
              <a:buNone/>
              <a:defRPr sz="3600" b="0" i="0" u="none" strike="noStrike" cap="none">
                <a:solidFill>
                  <a:schemeClr val="lt1"/>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355664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Balthazar"/>
              <a:buNone/>
              <a:defRPr sz="3600" b="0" i="0" u="none" strike="noStrike" cap="none">
                <a:solidFill>
                  <a:schemeClr val="dk1"/>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 name="Google Shape;16;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9" name="Google Shape;19;p3"/>
          <p:cNvSpPr txBox="1">
            <a:spLocks noGrp="1"/>
          </p:cNvSpPr>
          <p:nvPr>
            <p:ph type="body" idx="2"/>
          </p:nvPr>
        </p:nvSpPr>
        <p:spPr>
          <a:xfrm>
            <a:off x="1219200" y="304800"/>
            <a:ext cx="10769600" cy="762000"/>
          </a:xfrm>
          <a:prstGeom prst="rect">
            <a:avLst/>
          </a:prstGeom>
          <a:noFill/>
          <a:ln>
            <a:noFill/>
          </a:ln>
        </p:spPr>
        <p:txBody>
          <a:bodyPr spcFirstLastPara="1" wrap="square" lIns="91425" tIns="45700" rIns="91425" bIns="45700" anchor="t" anchorCtr="0">
            <a:normAutofit/>
          </a:bodyPr>
          <a:lstStyle>
            <a:lvl1pPr marL="457200" lvl="0" indent="-228600" algn="ctr">
              <a:spcBef>
                <a:spcPts val="0"/>
              </a:spcBef>
              <a:spcAft>
                <a:spcPts val="0"/>
              </a:spcAft>
              <a:buClr>
                <a:schemeClr val="lt1"/>
              </a:buClr>
              <a:buSzPts val="3600"/>
              <a:buNone/>
              <a:defRPr sz="3600">
                <a:solidFill>
                  <a:schemeClr val="lt1"/>
                </a:solidFill>
                <a:latin typeface="Balthazar"/>
                <a:ea typeface="Balthazar"/>
                <a:cs typeface="Balthazar"/>
                <a:sym typeface="Balthaz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5502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5" name="Google Shape;25;p4"/>
          <p:cNvSpPr txBox="1">
            <a:spLocks noGrp="1"/>
          </p:cNvSpPr>
          <p:nvPr>
            <p:ph type="title"/>
          </p:nvPr>
        </p:nvSpPr>
        <p:spPr>
          <a:xfrm>
            <a:off x="914400" y="274639"/>
            <a:ext cx="10972800" cy="78478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3600"/>
              <a:buFont typeface="Balthazar"/>
              <a:buNone/>
              <a:defRPr sz="3600" b="0" i="0" u="none" strike="noStrike" cap="none">
                <a:solidFill>
                  <a:schemeClr val="lt1"/>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35566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Balthazar"/>
              <a:buNone/>
              <a:defRPr sz="3600" b="0" i="0" u="none" strike="noStrike" cap="none">
                <a:solidFill>
                  <a:schemeClr val="dk1"/>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 name="Google Shape;16;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9" name="Google Shape;19;p3"/>
          <p:cNvSpPr txBox="1">
            <a:spLocks noGrp="1"/>
          </p:cNvSpPr>
          <p:nvPr>
            <p:ph type="body" idx="2"/>
          </p:nvPr>
        </p:nvSpPr>
        <p:spPr>
          <a:xfrm>
            <a:off x="1219200" y="304800"/>
            <a:ext cx="10769600" cy="762000"/>
          </a:xfrm>
          <a:prstGeom prst="rect">
            <a:avLst/>
          </a:prstGeom>
          <a:noFill/>
          <a:ln>
            <a:noFill/>
          </a:ln>
        </p:spPr>
        <p:txBody>
          <a:bodyPr spcFirstLastPara="1" wrap="square" lIns="91425" tIns="45700" rIns="91425" bIns="45700" anchor="t" anchorCtr="0">
            <a:normAutofit/>
          </a:bodyPr>
          <a:lstStyle>
            <a:lvl1pPr marL="457200" lvl="0" indent="-228600" algn="ctr">
              <a:spcBef>
                <a:spcPts val="0"/>
              </a:spcBef>
              <a:spcAft>
                <a:spcPts val="0"/>
              </a:spcAft>
              <a:buClr>
                <a:schemeClr val="lt1"/>
              </a:buClr>
              <a:buSzPts val="3600"/>
              <a:buNone/>
              <a:defRPr sz="3600">
                <a:solidFill>
                  <a:schemeClr val="lt1"/>
                </a:solidFill>
                <a:latin typeface="Balthazar"/>
                <a:ea typeface="Balthazar"/>
                <a:cs typeface="Balthazar"/>
                <a:sym typeface="Balthaz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5502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tinyurl.com/ESSAFamily" TargetMode="External"/><Relationship Id="rId2" Type="http://schemas.openxmlformats.org/officeDocument/2006/relationships/hyperlink" Target="https://360.articulate.com/review/content/3fe3d81e-b8b2-4868-aa04-1d1440c4c4a0/review"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sfs/fscp-fundamentals.docx" TargetMode="External"/><Relationship Id="rId2" Type="http://schemas.openxmlformats.org/officeDocument/2006/relationships/hyperlink" Target="https://www.doe.mass.edu/sfs/family-engagement-framework.pdf"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551" y="-1234"/>
            <a:ext cx="10261343" cy="2450031"/>
          </a:xfrm>
        </p:spPr>
        <p:txBody>
          <a:bodyPr>
            <a:normAutofit/>
          </a:bodyPr>
          <a:lstStyle/>
          <a:p>
            <a:pPr>
              <a:spcAft>
                <a:spcPts val="2400"/>
              </a:spcAft>
            </a:pPr>
            <a:r>
              <a:rPr lang="en-US" dirty="0">
                <a:latin typeface="Segoe SemiBold"/>
                <a:cs typeface="Arial"/>
              </a:rPr>
              <a:t>Family Engagement Panel:</a:t>
            </a:r>
            <a:endParaRPr lang="en-US" b="1" dirty="0">
              <a:latin typeface="Segoe SemiBold"/>
            </a:endParaRPr>
          </a:p>
        </p:txBody>
      </p:sp>
      <p:sp>
        <p:nvSpPr>
          <p:cNvPr id="7" name="Title 1" descr="Text box">
            <a:extLst>
              <a:ext uri="{FF2B5EF4-FFF2-40B4-BE49-F238E27FC236}">
                <a16:creationId xmlns:a16="http://schemas.microsoft.com/office/drawing/2014/main" id="{ECBC1B56-8967-42B5-2336-935541E67196}"/>
              </a:ext>
            </a:extLst>
          </p:cNvPr>
          <p:cNvSpPr txBox="1">
            <a:spLocks/>
          </p:cNvSpPr>
          <p:nvPr/>
        </p:nvSpPr>
        <p:spPr>
          <a:xfrm>
            <a:off x="917782" y="1051711"/>
            <a:ext cx="10261343" cy="24500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b="1" i="0" kern="120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pPr>
              <a:spcAft>
                <a:spcPts val="2400"/>
              </a:spcAft>
            </a:pPr>
            <a:endParaRPr lang="en-US">
              <a:latin typeface="Segoe SemiBold"/>
            </a:endParaRPr>
          </a:p>
        </p:txBody>
      </p:sp>
      <p:sp>
        <p:nvSpPr>
          <p:cNvPr id="11" name="Title 1">
            <a:extLst>
              <a:ext uri="{FF2B5EF4-FFF2-40B4-BE49-F238E27FC236}">
                <a16:creationId xmlns:a16="http://schemas.microsoft.com/office/drawing/2014/main" id="{791DFAE3-0C49-C09D-D3A5-D5DC0DC7979E}"/>
              </a:ext>
            </a:extLst>
          </p:cNvPr>
          <p:cNvSpPr txBox="1">
            <a:spLocks/>
          </p:cNvSpPr>
          <p:nvPr/>
        </p:nvSpPr>
        <p:spPr>
          <a:xfrm>
            <a:off x="848509" y="2283652"/>
            <a:ext cx="10261343" cy="24500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600" b="1" i="0" kern="120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pPr>
              <a:spcAft>
                <a:spcPts val="2400"/>
              </a:spcAft>
            </a:pPr>
            <a:r>
              <a:rPr lang="en-US" sz="4800">
                <a:solidFill>
                  <a:schemeClr val="accent1">
                    <a:lumMod val="75000"/>
                  </a:schemeClr>
                </a:solidFill>
                <a:latin typeface="Arial"/>
                <a:cs typeface="Arial"/>
              </a:rPr>
              <a:t>Fulfilling ESSA requirements and leveraging resources</a:t>
            </a:r>
          </a:p>
          <a:p>
            <a:pPr>
              <a:spcAft>
                <a:spcPts val="2400"/>
              </a:spcAft>
            </a:pPr>
            <a:r>
              <a:rPr lang="en-US" sz="4800">
                <a:solidFill>
                  <a:schemeClr val="accent1">
                    <a:lumMod val="75000"/>
                  </a:schemeClr>
                </a:solidFill>
                <a:latin typeface="Arial"/>
                <a:cs typeface="Arial"/>
              </a:rPr>
              <a:t>May 13, 2024 </a:t>
            </a:r>
            <a:endParaRPr lang="en-US" sz="4800">
              <a:solidFill>
                <a:schemeClr val="accent1">
                  <a:lumMod val="75000"/>
                </a:schemeClr>
              </a:solidFill>
            </a:endParaRP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904633" y="122440"/>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TITLE I COMPLIANCE</a:t>
            </a:r>
            <a:endParaRPr/>
          </a:p>
        </p:txBody>
      </p:sp>
      <p:sp>
        <p:nvSpPr>
          <p:cNvPr id="158" name="Google Shape;158;p20"/>
          <p:cNvSpPr txBox="1">
            <a:spLocks noGrp="1"/>
          </p:cNvSpPr>
          <p:nvPr>
            <p:ph type="body" idx="1"/>
          </p:nvPr>
        </p:nvSpPr>
        <p:spPr>
          <a:xfrm>
            <a:off x="1363786" y="1853547"/>
            <a:ext cx="9601196" cy="3318936"/>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spcBef>
                <a:spcPts val="0"/>
              </a:spcBef>
              <a:spcAft>
                <a:spcPts val="0"/>
              </a:spcAft>
              <a:buSzPts val="2760"/>
              <a:buChar char="•"/>
            </a:pPr>
            <a:r>
              <a:rPr lang="en-US"/>
              <a:t>ANNUAL MEETING</a:t>
            </a:r>
            <a:endParaRPr/>
          </a:p>
          <a:p>
            <a:pPr marL="285750" lvl="0" indent="-285750" algn="l" rtl="0">
              <a:spcBef>
                <a:spcPts val="1080"/>
              </a:spcBef>
              <a:spcAft>
                <a:spcPts val="0"/>
              </a:spcAft>
              <a:buSzPts val="2760"/>
              <a:buChar char="•"/>
            </a:pPr>
            <a:r>
              <a:rPr lang="en-US"/>
              <a:t>PARENT ENGAGEMENT PROCEDURES</a:t>
            </a:r>
            <a:endParaRPr/>
          </a:p>
          <a:p>
            <a:pPr marL="285750" lvl="0" indent="-285750" algn="l" rtl="0">
              <a:spcBef>
                <a:spcPts val="1080"/>
              </a:spcBef>
              <a:spcAft>
                <a:spcPts val="0"/>
              </a:spcAft>
              <a:buSzPts val="2760"/>
              <a:buChar char="•"/>
            </a:pPr>
            <a:r>
              <a:rPr lang="en-US"/>
              <a:t>SCHOOL/ FAMILY COMPACTS</a:t>
            </a:r>
            <a:endParaRPr/>
          </a:p>
          <a:p>
            <a:pPr marL="285750" lvl="0" indent="-285750" algn="l" rtl="0">
              <a:spcBef>
                <a:spcPts val="1080"/>
              </a:spcBef>
              <a:spcAft>
                <a:spcPts val="0"/>
              </a:spcAft>
              <a:buSzPts val="2760"/>
              <a:buChar char="•"/>
            </a:pPr>
            <a:r>
              <a:rPr lang="en-US"/>
              <a:t>PARENTS’ RIGHT TO KNOW</a:t>
            </a:r>
            <a:endParaRPr/>
          </a:p>
          <a:p>
            <a:pPr marL="285750" lvl="0" indent="-285750" algn="l" rtl="0">
              <a:spcBef>
                <a:spcPts val="1080"/>
              </a:spcBef>
              <a:spcAft>
                <a:spcPts val="0"/>
              </a:spcAft>
              <a:buSzPts val="2760"/>
              <a:buChar char="•"/>
            </a:pPr>
            <a:r>
              <a:rPr lang="en-US"/>
              <a:t>DISTRICT and SCHOOL PARENT LIAISONS</a:t>
            </a:r>
            <a:endParaRPr/>
          </a:p>
          <a:p>
            <a:pPr marL="285750" lvl="0" indent="-285750" algn="l" rtl="0">
              <a:spcBef>
                <a:spcPts val="1080"/>
              </a:spcBef>
              <a:spcAft>
                <a:spcPts val="0"/>
              </a:spcAft>
              <a:buSzPts val="2760"/>
              <a:buChar char="•"/>
            </a:pPr>
            <a:r>
              <a:rPr lang="en-US"/>
              <a:t>PARENT SURVEYS</a:t>
            </a:r>
            <a:endParaRPr/>
          </a:p>
        </p:txBody>
      </p:sp>
    </p:spTree>
    <p:extLst>
      <p:ext uri="{BB962C8B-B14F-4D97-AF65-F5344CB8AC3E}">
        <p14:creationId xmlns:p14="http://schemas.microsoft.com/office/powerpoint/2010/main" val="161365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1060940" y="63824"/>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STRATEGIC GOAL</a:t>
            </a:r>
            <a:endParaRPr/>
          </a:p>
        </p:txBody>
      </p:sp>
      <p:sp>
        <p:nvSpPr>
          <p:cNvPr id="164" name="Google Shape;164;p21"/>
          <p:cNvSpPr txBox="1">
            <a:spLocks noGrp="1"/>
          </p:cNvSpPr>
          <p:nvPr>
            <p:ph type="body" idx="1"/>
          </p:nvPr>
        </p:nvSpPr>
        <p:spPr>
          <a:xfrm>
            <a:off x="1295401" y="1775394"/>
            <a:ext cx="9601196" cy="3318936"/>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SzPct val="115000"/>
              <a:buNone/>
            </a:pPr>
            <a:r>
              <a:rPr lang="en-US" dirty="0">
                <a:latin typeface="Segoe UI"/>
                <a:cs typeface="Segoe UI"/>
              </a:rPr>
              <a:t>INCREASE LPS COMMUNITY ENGAGEMENT and EMPOWER FAMILIES AS PARTNERS</a:t>
            </a:r>
            <a:endParaRPr dirty="0">
              <a:latin typeface="Segoe UI"/>
              <a:cs typeface="Segoe UI"/>
            </a:endParaRPr>
          </a:p>
          <a:p>
            <a:pPr marL="285750" indent="-285750">
              <a:spcBef>
                <a:spcPts val="1044"/>
              </a:spcBef>
              <a:buSzPct val="115000"/>
              <a:buChar char="•"/>
            </a:pPr>
            <a:r>
              <a:rPr lang="en-US" dirty="0">
                <a:latin typeface="Segoe UI"/>
                <a:cs typeface="Segoe UI"/>
              </a:rPr>
              <a:t>ACROSS ALL DEPARTMENTS AND SCHOOLS </a:t>
            </a:r>
            <a:endParaRPr/>
          </a:p>
          <a:p>
            <a:pPr marL="285750" lvl="0" indent="-285750" algn="l" rtl="0">
              <a:spcBef>
                <a:spcPts val="1044"/>
              </a:spcBef>
              <a:spcAft>
                <a:spcPts val="0"/>
              </a:spcAft>
              <a:buSzPct val="115000"/>
              <a:buChar char="•"/>
            </a:pPr>
            <a:r>
              <a:rPr lang="en-US" dirty="0">
                <a:latin typeface="Segoe UI"/>
                <a:cs typeface="Segoe UI"/>
              </a:rPr>
              <a:t>PROVIDING VARIOUS OPPORTUNITIES for FAMILY ENGAGEMENT</a:t>
            </a:r>
            <a:endParaRPr dirty="0">
              <a:latin typeface="Segoe UI"/>
              <a:cs typeface="Segoe UI"/>
            </a:endParaRPr>
          </a:p>
          <a:p>
            <a:pPr marL="285750" lvl="0" indent="-285750" algn="l" rtl="0">
              <a:spcBef>
                <a:spcPts val="1044"/>
              </a:spcBef>
              <a:spcAft>
                <a:spcPts val="0"/>
              </a:spcAft>
              <a:buSzPct val="115000"/>
              <a:buChar char="•"/>
            </a:pPr>
            <a:r>
              <a:rPr lang="en-US" dirty="0">
                <a:latin typeface="Segoe UI"/>
                <a:cs typeface="Segoe UI"/>
              </a:rPr>
              <a:t>PROVIDING ACCESS TO INFORMATION IN MULTIPLE LANGUAGES</a:t>
            </a:r>
            <a:endParaRPr dirty="0">
              <a:latin typeface="Segoe UI"/>
              <a:cs typeface="Segoe UI"/>
            </a:endParaRPr>
          </a:p>
          <a:p>
            <a:pPr marL="285750" lvl="0" indent="-285750" algn="l" rtl="0">
              <a:spcBef>
                <a:spcPts val="1044"/>
              </a:spcBef>
              <a:spcAft>
                <a:spcPts val="0"/>
              </a:spcAft>
              <a:buSzPct val="115000"/>
              <a:buChar char="•"/>
            </a:pPr>
            <a:r>
              <a:rPr lang="en-US" dirty="0">
                <a:latin typeface="Segoe UI"/>
                <a:cs typeface="Segoe UI"/>
              </a:rPr>
              <a:t>PROVIDING MULTI-LINGUAL STAFF</a:t>
            </a:r>
            <a:endParaRPr dirty="0">
              <a:latin typeface="Segoe UI"/>
              <a:cs typeface="Segoe UI"/>
            </a:endParaRPr>
          </a:p>
          <a:p>
            <a:pPr marL="285750" lvl="0" indent="-123190" algn="l" rtl="0">
              <a:spcBef>
                <a:spcPts val="1044"/>
              </a:spcBef>
              <a:spcAft>
                <a:spcPts val="0"/>
              </a:spcAft>
              <a:buSzPct val="115000"/>
              <a:buNone/>
            </a:pPr>
            <a:endParaRPr/>
          </a:p>
          <a:p>
            <a:pPr marL="285750" lvl="0" indent="-123190" algn="l" rtl="0">
              <a:spcBef>
                <a:spcPts val="1044"/>
              </a:spcBef>
              <a:spcAft>
                <a:spcPts val="0"/>
              </a:spcAft>
              <a:buSzPct val="115000"/>
              <a:buNone/>
            </a:pPr>
            <a:endParaRPr/>
          </a:p>
        </p:txBody>
      </p:sp>
    </p:spTree>
    <p:extLst>
      <p:ext uri="{BB962C8B-B14F-4D97-AF65-F5344CB8AC3E}">
        <p14:creationId xmlns:p14="http://schemas.microsoft.com/office/powerpoint/2010/main" val="1420546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1158633" y="220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SCHOOL/ FAMILY ENGAGEMENT</a:t>
            </a:r>
            <a:endParaRPr/>
          </a:p>
        </p:txBody>
      </p:sp>
      <p:sp>
        <p:nvSpPr>
          <p:cNvPr id="170" name="Google Shape;170;p22"/>
          <p:cNvSpPr txBox="1">
            <a:spLocks noGrp="1"/>
          </p:cNvSpPr>
          <p:nvPr>
            <p:ph type="body" idx="1"/>
          </p:nvPr>
        </p:nvSpPr>
        <p:spPr>
          <a:xfrm>
            <a:off x="1158632" y="1873086"/>
            <a:ext cx="9601196" cy="3318936"/>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SzPct val="115000"/>
              <a:buNone/>
            </a:pPr>
            <a:r>
              <a:rPr lang="en-US"/>
              <a:t>RESPONSIBILITY OF ALL STAFF</a:t>
            </a:r>
            <a:endParaRPr/>
          </a:p>
          <a:p>
            <a:pPr marL="285750" lvl="0" indent="-285750" algn="l" rtl="0">
              <a:spcBef>
                <a:spcPts val="1044"/>
              </a:spcBef>
              <a:spcAft>
                <a:spcPts val="0"/>
              </a:spcAft>
              <a:buSzPct val="115000"/>
              <a:buChar char="•"/>
            </a:pPr>
            <a:r>
              <a:rPr lang="en-US"/>
              <a:t>ADMINISTRATORS</a:t>
            </a:r>
            <a:endParaRPr/>
          </a:p>
          <a:p>
            <a:pPr marL="285750" lvl="0" indent="-285750" algn="l" rtl="0">
              <a:spcBef>
                <a:spcPts val="1044"/>
              </a:spcBef>
              <a:spcAft>
                <a:spcPts val="0"/>
              </a:spcAft>
              <a:buSzPct val="115000"/>
              <a:buChar char="•"/>
            </a:pPr>
            <a:r>
              <a:rPr lang="en-US"/>
              <a:t>TEACHERS</a:t>
            </a:r>
            <a:endParaRPr/>
          </a:p>
          <a:p>
            <a:pPr marL="285750" lvl="0" indent="-285750" algn="l" rtl="0">
              <a:spcBef>
                <a:spcPts val="1044"/>
              </a:spcBef>
              <a:spcAft>
                <a:spcPts val="0"/>
              </a:spcAft>
              <a:buSzPct val="115000"/>
              <a:buChar char="•"/>
            </a:pPr>
            <a:r>
              <a:rPr lang="en-US"/>
              <a:t>SUPPORT STAFF</a:t>
            </a:r>
            <a:endParaRPr/>
          </a:p>
          <a:p>
            <a:pPr marL="285750" lvl="0" indent="-285750" algn="l" rtl="0">
              <a:spcBef>
                <a:spcPts val="1044"/>
              </a:spcBef>
              <a:spcAft>
                <a:spcPts val="0"/>
              </a:spcAft>
              <a:buSzPct val="115000"/>
              <a:buChar char="•"/>
            </a:pPr>
            <a:r>
              <a:rPr lang="en-US"/>
              <a:t>SCHOOL SITE COUNCIL</a:t>
            </a:r>
            <a:endParaRPr/>
          </a:p>
          <a:p>
            <a:pPr marL="285750" lvl="0" indent="-285750" algn="l" rtl="0">
              <a:spcBef>
                <a:spcPts val="1044"/>
              </a:spcBef>
              <a:spcAft>
                <a:spcPts val="0"/>
              </a:spcAft>
              <a:buSzPct val="115000"/>
              <a:buChar char="•"/>
            </a:pPr>
            <a:r>
              <a:rPr lang="en-US"/>
              <a:t>PARENT ORGANIZATIONS</a:t>
            </a:r>
            <a:endParaRPr/>
          </a:p>
          <a:p>
            <a:pPr marL="285750" lvl="0" indent="-285750" algn="l" rtl="0">
              <a:spcBef>
                <a:spcPts val="1044"/>
              </a:spcBef>
              <a:spcAft>
                <a:spcPts val="0"/>
              </a:spcAft>
              <a:buSzPct val="115000"/>
              <a:buChar char="•"/>
            </a:pPr>
            <a:r>
              <a:rPr lang="en-US"/>
              <a:t>COMMUNITY ORGANIZATION</a:t>
            </a:r>
            <a:endParaRPr/>
          </a:p>
          <a:p>
            <a:pPr marL="285750" lvl="0" indent="-123634" algn="l" rtl="0">
              <a:spcBef>
                <a:spcPts val="1044"/>
              </a:spcBef>
              <a:spcAft>
                <a:spcPts val="0"/>
              </a:spcAft>
              <a:buSzPct val="115000"/>
              <a:buNone/>
            </a:pPr>
            <a:endParaRPr/>
          </a:p>
        </p:txBody>
      </p:sp>
    </p:spTree>
    <p:extLst>
      <p:ext uri="{BB962C8B-B14F-4D97-AF65-F5344CB8AC3E}">
        <p14:creationId xmlns:p14="http://schemas.microsoft.com/office/powerpoint/2010/main" val="126100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1295402" y="210363"/>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ct val="100000"/>
              <a:buFont typeface="Garamond"/>
              <a:buNone/>
            </a:pPr>
            <a:r>
              <a:rPr lang="en-US"/>
              <a:t>ABOVE AND BEYOND:</a:t>
            </a:r>
            <a:br>
              <a:rPr lang="en-US"/>
            </a:br>
            <a:r>
              <a:rPr lang="en-US"/>
              <a:t> DISTRICT FAMILY ENGAGEMENT</a:t>
            </a:r>
            <a:endParaRPr/>
          </a:p>
        </p:txBody>
      </p:sp>
      <p:sp>
        <p:nvSpPr>
          <p:cNvPr id="176" name="Google Shape;176;p23"/>
          <p:cNvSpPr txBox="1">
            <a:spLocks noGrp="1"/>
          </p:cNvSpPr>
          <p:nvPr>
            <p:ph type="body" idx="1"/>
          </p:nvPr>
        </p:nvSpPr>
        <p:spPr>
          <a:xfrm>
            <a:off x="1295401" y="1961009"/>
            <a:ext cx="9601196" cy="331893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ts val="2760"/>
              <a:buNone/>
            </a:pPr>
            <a:r>
              <a:rPr lang="en-US"/>
              <a:t>RESPONSIBILITY OF ALL DEPARTMENTS</a:t>
            </a:r>
            <a:endParaRPr/>
          </a:p>
          <a:p>
            <a:pPr marL="285750" lvl="0" indent="-285750" algn="l" rtl="0">
              <a:spcBef>
                <a:spcPts val="1080"/>
              </a:spcBef>
              <a:spcAft>
                <a:spcPts val="0"/>
              </a:spcAft>
              <a:buSzPts val="2760"/>
              <a:buChar char="•"/>
            </a:pPr>
            <a:r>
              <a:rPr lang="en-US"/>
              <a:t>EQUITY and ENGAGEMENT OFFICE</a:t>
            </a:r>
            <a:endParaRPr/>
          </a:p>
          <a:p>
            <a:pPr marL="742950" lvl="1" indent="-285750" algn="l" rtl="0">
              <a:spcBef>
                <a:spcPts val="1000"/>
              </a:spcBef>
              <a:spcAft>
                <a:spcPts val="0"/>
              </a:spcAft>
              <a:buSzPts val="2300"/>
              <a:buChar char="•"/>
            </a:pPr>
            <a:r>
              <a:rPr lang="en-US"/>
              <a:t>FAMILY RESOURCE CENTER</a:t>
            </a:r>
            <a:endParaRPr/>
          </a:p>
          <a:p>
            <a:pPr marL="742950" lvl="1" indent="-285750" algn="l" rtl="0">
              <a:spcBef>
                <a:spcPts val="1000"/>
              </a:spcBef>
              <a:spcAft>
                <a:spcPts val="0"/>
              </a:spcAft>
              <a:buSzPts val="2300"/>
              <a:buChar char="•"/>
            </a:pPr>
            <a:r>
              <a:rPr lang="en-US"/>
              <a:t>COMMUNITYOUTREACH</a:t>
            </a:r>
            <a:endParaRPr/>
          </a:p>
          <a:p>
            <a:pPr marL="285750" lvl="0" indent="-285750" algn="l" rtl="0">
              <a:spcBef>
                <a:spcPts val="1080"/>
              </a:spcBef>
              <a:spcAft>
                <a:spcPts val="0"/>
              </a:spcAft>
              <a:buSzPts val="2760"/>
              <a:buChar char="•"/>
            </a:pPr>
            <a:r>
              <a:rPr lang="en-US"/>
              <a:t>CURRICULUM OFFICE</a:t>
            </a:r>
            <a:endParaRPr/>
          </a:p>
          <a:p>
            <a:pPr marL="285750" lvl="0" indent="-285750" algn="l" rtl="0">
              <a:spcBef>
                <a:spcPts val="1080"/>
              </a:spcBef>
              <a:spcAft>
                <a:spcPts val="0"/>
              </a:spcAft>
              <a:buSzPts val="2760"/>
              <a:buChar char="•"/>
            </a:pPr>
            <a:r>
              <a:rPr lang="en-US"/>
              <a:t>DATA OFFICE</a:t>
            </a:r>
            <a:endParaRPr/>
          </a:p>
          <a:p>
            <a:pPr marL="285750" lvl="0" indent="-285750" algn="l" rtl="0">
              <a:spcBef>
                <a:spcPts val="1080"/>
              </a:spcBef>
              <a:spcAft>
                <a:spcPts val="0"/>
              </a:spcAft>
              <a:buSzPts val="2760"/>
              <a:buChar char="•"/>
            </a:pPr>
            <a:r>
              <a:rPr lang="en-US"/>
              <a:t>FINANCE OFFICE</a:t>
            </a:r>
            <a:endParaRPr/>
          </a:p>
          <a:p>
            <a:pPr marL="0" lvl="0" indent="0" algn="l" rtl="0">
              <a:spcBef>
                <a:spcPts val="1080"/>
              </a:spcBef>
              <a:spcAft>
                <a:spcPts val="0"/>
              </a:spcAft>
              <a:buSzPts val="2760"/>
              <a:buNone/>
            </a:pPr>
            <a:endParaRPr/>
          </a:p>
          <a:p>
            <a:pPr marL="285750" lvl="0" indent="-110490" algn="l" rtl="0">
              <a:spcBef>
                <a:spcPts val="1080"/>
              </a:spcBef>
              <a:spcAft>
                <a:spcPts val="0"/>
              </a:spcAft>
              <a:buSzPts val="2760"/>
              <a:buNone/>
            </a:pPr>
            <a:endParaRPr/>
          </a:p>
        </p:txBody>
      </p:sp>
    </p:spTree>
    <p:extLst>
      <p:ext uri="{BB962C8B-B14F-4D97-AF65-F5344CB8AC3E}">
        <p14:creationId xmlns:p14="http://schemas.microsoft.com/office/powerpoint/2010/main" val="314578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a:extLst>
              <a:ext uri="{FF2B5EF4-FFF2-40B4-BE49-F238E27FC236}">
                <a16:creationId xmlns:a16="http://schemas.microsoft.com/office/drawing/2014/main" id="{D2C32867-80E3-27E0-7AAE-599E42C0D7F2}"/>
              </a:ext>
            </a:extLst>
          </p:cNvPr>
          <p:cNvSpPr>
            <a:spLocks noGrp="1"/>
          </p:cNvSpPr>
          <p:nvPr>
            <p:ph type="title" idx="4294967295"/>
          </p:nvPr>
        </p:nvSpPr>
        <p:spPr>
          <a:xfrm>
            <a:off x="2571998" y="334672"/>
            <a:ext cx="10515600" cy="1042852"/>
          </a:xfrm>
        </p:spPr>
        <p:txBody>
          <a:bodyPr>
            <a:normAutofit/>
          </a:bodyPr>
          <a:lstStyle/>
          <a:p>
            <a:r>
              <a:rPr lang="en-US" sz="100" dirty="0"/>
              <a:t>Ensuring Equity</a:t>
            </a:r>
          </a:p>
        </p:txBody>
      </p:sp>
      <p:pic>
        <p:nvPicPr>
          <p:cNvPr id="181" name="Google Shape;181;p24" descr="Lowell Key Elements Graphic "/>
          <p:cNvPicPr preferRelativeResize="0"/>
          <p:nvPr/>
        </p:nvPicPr>
        <p:blipFill rotWithShape="1">
          <a:blip r:embed="rId3">
            <a:alphaModFix/>
          </a:blip>
          <a:srcRect/>
          <a:stretch/>
        </p:blipFill>
        <p:spPr>
          <a:xfrm>
            <a:off x="2377820" y="334672"/>
            <a:ext cx="6282600" cy="5824596"/>
          </a:xfrm>
          <a:prstGeom prst="rect">
            <a:avLst/>
          </a:prstGeom>
          <a:noFill/>
          <a:ln>
            <a:noFill/>
          </a:ln>
        </p:spPr>
      </p:pic>
    </p:spTree>
    <p:extLst>
      <p:ext uri="{BB962C8B-B14F-4D97-AF65-F5344CB8AC3E}">
        <p14:creationId xmlns:p14="http://schemas.microsoft.com/office/powerpoint/2010/main" val="276557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1295402" y="278747"/>
            <a:ext cx="9601196" cy="1303867"/>
          </a:xfrm>
          <a:prstGeom prst="rect">
            <a:avLst/>
          </a:prstGeom>
          <a:noFill/>
          <a:ln>
            <a:noFill/>
          </a:ln>
        </p:spPr>
        <p:txBody>
          <a:bodyPr spcFirstLastPara="1" wrap="square" lIns="91425" tIns="45700" rIns="91425" bIns="45700" anchor="ctr" anchorCtr="0">
            <a:normAutofit/>
          </a:bodyPr>
          <a:lstStyle/>
          <a:p>
            <a:pPr algn="ctr">
              <a:spcBef>
                <a:spcPts val="0"/>
              </a:spcBef>
              <a:buClr>
                <a:srgbClr val="262626"/>
              </a:buClr>
              <a:buSzPts val="4400"/>
            </a:pPr>
            <a:r>
              <a:rPr lang="en-US" dirty="0">
                <a:latin typeface="Segoe UI Semibold"/>
                <a:cs typeface="Segoe UI Semibold"/>
              </a:rPr>
              <a:t>LOWELL PUBLIC SCHOOLS QUESTIONS and NEXT STEPS</a:t>
            </a:r>
            <a:endParaRPr dirty="0">
              <a:latin typeface="Segoe UI Semibold"/>
              <a:cs typeface="Segoe UI Semibold"/>
            </a:endParaRPr>
          </a:p>
        </p:txBody>
      </p:sp>
      <p:sp>
        <p:nvSpPr>
          <p:cNvPr id="187" name="Google Shape;187;p25"/>
          <p:cNvSpPr txBox="1">
            <a:spLocks noGrp="1"/>
          </p:cNvSpPr>
          <p:nvPr>
            <p:ph type="body" idx="1"/>
          </p:nvPr>
        </p:nvSpPr>
        <p:spPr>
          <a:xfrm>
            <a:off x="1295401" y="1716778"/>
            <a:ext cx="9601196" cy="3318936"/>
          </a:xfrm>
          <a:prstGeom prst="rect">
            <a:avLst/>
          </a:prstGeom>
          <a:noFill/>
          <a:ln>
            <a:noFill/>
          </a:ln>
        </p:spPr>
        <p:txBody>
          <a:bodyPr spcFirstLastPara="1" wrap="square" lIns="91425" tIns="45700" rIns="91425" bIns="45700" anchor="t" anchorCtr="0">
            <a:normAutofit fontScale="85000" lnSpcReduction="20000"/>
          </a:bodyPr>
          <a:lstStyle/>
          <a:p>
            <a:pPr marL="285750" lvl="0" indent="-285750" algn="l" rtl="0">
              <a:spcBef>
                <a:spcPts val="0"/>
              </a:spcBef>
              <a:spcAft>
                <a:spcPts val="0"/>
              </a:spcAft>
              <a:buSzPts val="2760"/>
              <a:buChar char="•"/>
            </a:pPr>
            <a:r>
              <a:rPr lang="en-US"/>
              <a:t>What can we do next to improve our service to families? </a:t>
            </a:r>
            <a:endParaRPr/>
          </a:p>
          <a:p>
            <a:pPr marL="285750" lvl="0" indent="-285750" algn="l" rtl="0">
              <a:spcBef>
                <a:spcPts val="1080"/>
              </a:spcBef>
              <a:spcAft>
                <a:spcPts val="0"/>
              </a:spcAft>
              <a:buSzPts val="2760"/>
              <a:buChar char="•"/>
            </a:pPr>
            <a:r>
              <a:rPr lang="en-US"/>
              <a:t>How can we continue to empower and enrich lives of the students we serve? </a:t>
            </a:r>
            <a:endParaRPr/>
          </a:p>
          <a:p>
            <a:pPr marL="285750" lvl="0" indent="-285750" algn="l" rtl="0">
              <a:spcBef>
                <a:spcPts val="1080"/>
              </a:spcBef>
              <a:spcAft>
                <a:spcPts val="0"/>
              </a:spcAft>
              <a:buSzPts val="2760"/>
              <a:buChar char="•"/>
            </a:pPr>
            <a:r>
              <a:rPr lang="en-US"/>
              <a:t>Looking ahead to always incorporate Equity and Empowerment of Families as they are paramount to the success of our students in LPS. We believe in the fabric of engaging families and keeping them at the forefront of their children's education. </a:t>
            </a:r>
            <a:endParaRPr/>
          </a:p>
        </p:txBody>
      </p:sp>
    </p:spTree>
    <p:extLst>
      <p:ext uri="{BB962C8B-B14F-4D97-AF65-F5344CB8AC3E}">
        <p14:creationId xmlns:p14="http://schemas.microsoft.com/office/powerpoint/2010/main" val="145586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EFCBBE-A694-8926-E741-A1A463DD84B8}"/>
              </a:ext>
            </a:extLst>
          </p:cNvPr>
          <p:cNvSpPr>
            <a:spLocks noGrp="1"/>
          </p:cNvSpPr>
          <p:nvPr>
            <p:ph type="title"/>
          </p:nvPr>
        </p:nvSpPr>
        <p:spPr>
          <a:xfrm>
            <a:off x="1676400" y="2882156"/>
            <a:ext cx="10515600" cy="1093686"/>
          </a:xfrm>
        </p:spPr>
        <p:txBody>
          <a:bodyPr>
            <a:normAutofit/>
          </a:bodyPr>
          <a:lstStyle/>
          <a:p>
            <a:r>
              <a:rPr lang="en-US" sz="100" dirty="0"/>
              <a:t>Falmouth Public Schools</a:t>
            </a:r>
          </a:p>
        </p:txBody>
      </p:sp>
      <p:pic>
        <p:nvPicPr>
          <p:cNvPr id="2" name="Picture 1" descr="Falmouth Public School&#10;&#10;Total Enrollment:&#10;2,892&#10;&#10;Selected Populations&#10;39% Low Income&#10;11% First Language not English&#10;&#10;Title I School Wide and Targeted&#10;Assistance Programs&#10;&#10;Family Engagement: Engaging families with teaching and learning technique sat home">
            <a:extLst>
              <a:ext uri="{FF2B5EF4-FFF2-40B4-BE49-F238E27FC236}">
                <a16:creationId xmlns:a16="http://schemas.microsoft.com/office/drawing/2014/main" id="{7CCE0223-6446-3797-D0E3-B3206C4EEC1A}"/>
              </a:ext>
            </a:extLst>
          </p:cNvPr>
          <p:cNvPicPr>
            <a:picLocks noChangeAspect="1"/>
          </p:cNvPicPr>
          <p:nvPr/>
        </p:nvPicPr>
        <p:blipFill>
          <a:blip r:embed="rId2"/>
          <a:stretch>
            <a:fillRect/>
          </a:stretch>
        </p:blipFill>
        <p:spPr>
          <a:xfrm>
            <a:off x="1143940" y="643466"/>
            <a:ext cx="9904120" cy="5571067"/>
          </a:xfrm>
          <a:prstGeom prst="rect">
            <a:avLst/>
          </a:prstGeom>
        </p:spPr>
      </p:pic>
    </p:spTree>
    <p:extLst>
      <p:ext uri="{BB962C8B-B14F-4D97-AF65-F5344CB8AC3E}">
        <p14:creationId xmlns:p14="http://schemas.microsoft.com/office/powerpoint/2010/main" val="165652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26AD-6AB8-ACB4-AFEE-DD8516D73ABD}"/>
              </a:ext>
            </a:extLst>
          </p:cNvPr>
          <p:cNvSpPr>
            <a:spLocks noGrp="1"/>
          </p:cNvSpPr>
          <p:nvPr>
            <p:ph type="title"/>
          </p:nvPr>
        </p:nvSpPr>
        <p:spPr/>
        <p:txBody>
          <a:bodyPr>
            <a:normAutofit/>
          </a:bodyPr>
          <a:lstStyle/>
          <a:p>
            <a:r>
              <a:rPr lang="en-US" sz="100" dirty="0"/>
              <a:t>Greater Fall River</a:t>
            </a:r>
          </a:p>
        </p:txBody>
      </p:sp>
      <p:pic>
        <p:nvPicPr>
          <p:cNvPr id="4" name="Picture 3" descr="Greater Fall River Regional Vocational Technical&#10;Total Enrollment: 1,443 Selected Populations&#10;Technical Pathways: 19&#10;&#10;46% Low Income&#10;11%First Language not&#10;English&#10;&#10;Title 1 School Wide &#10;Family Engagement:&#10;Technical School and High&#10;School level engagement">
            <a:extLst>
              <a:ext uri="{FF2B5EF4-FFF2-40B4-BE49-F238E27FC236}">
                <a16:creationId xmlns:a16="http://schemas.microsoft.com/office/drawing/2014/main" id="{8202915D-F85B-F307-DFC3-F6E34993448D}"/>
              </a:ext>
            </a:extLst>
          </p:cNvPr>
          <p:cNvPicPr>
            <a:picLocks noChangeAspect="1"/>
          </p:cNvPicPr>
          <p:nvPr/>
        </p:nvPicPr>
        <p:blipFill>
          <a:blip r:embed="rId2"/>
          <a:stretch>
            <a:fillRect/>
          </a:stretch>
        </p:blipFill>
        <p:spPr>
          <a:xfrm>
            <a:off x="723900" y="752475"/>
            <a:ext cx="10053637" cy="5674518"/>
          </a:xfrm>
          <a:prstGeom prst="rect">
            <a:avLst/>
          </a:prstGeom>
        </p:spPr>
      </p:pic>
    </p:spTree>
    <p:extLst>
      <p:ext uri="{BB962C8B-B14F-4D97-AF65-F5344CB8AC3E}">
        <p14:creationId xmlns:p14="http://schemas.microsoft.com/office/powerpoint/2010/main" val="1533208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209800" y="2130426"/>
            <a:ext cx="7772400" cy="1470025"/>
          </a:xfrm>
          <a:prstGeom prst="rect">
            <a:avLst/>
          </a:prstGeom>
          <a:noFill/>
          <a:ln>
            <a:noFill/>
          </a:ln>
        </p:spPr>
        <p:txBody>
          <a:bodyPr spcFirstLastPara="1" wrap="square" lIns="91425" tIns="45700" rIns="91425" bIns="45700" anchor="t" anchorCtr="0">
            <a:noAutofit/>
          </a:bodyPr>
          <a:lstStyle/>
          <a:p>
            <a:r>
              <a:rPr lang="en-US" sz="5400" dirty="0">
                <a:latin typeface="Franklin Gothic Demi"/>
              </a:rPr>
              <a:t>Diman RVTHS</a:t>
            </a:r>
            <a:br>
              <a:rPr lang="en-US" sz="5400" dirty="0">
                <a:latin typeface="Franklin Gothic Demi"/>
              </a:rPr>
            </a:br>
            <a:r>
              <a:rPr lang="en-US" sz="5400" dirty="0">
                <a:latin typeface="Franklin Gothic Demi"/>
              </a:rPr>
              <a:t>Family Engagement</a:t>
            </a:r>
          </a:p>
        </p:txBody>
      </p:sp>
      <p:sp>
        <p:nvSpPr>
          <p:cNvPr id="89" name="Google Shape;89;p1"/>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t>May 2024</a:t>
            </a:r>
            <a:endParaRPr dirty="0"/>
          </a:p>
        </p:txBody>
      </p:sp>
    </p:spTree>
    <p:extLst>
      <p:ext uri="{BB962C8B-B14F-4D97-AF65-F5344CB8AC3E}">
        <p14:creationId xmlns:p14="http://schemas.microsoft.com/office/powerpoint/2010/main" val="96339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latin typeface="Franklin Gothic Demi"/>
                <a:cs typeface="Arial"/>
              </a:rPr>
              <a:t>Parent(family) liaison</a:t>
            </a:r>
          </a:p>
          <a:p>
            <a:pPr lvl="1"/>
            <a:r>
              <a:rPr lang="en-US" dirty="0">
                <a:latin typeface="Franklin Gothic Demi"/>
                <a:cs typeface="Arial"/>
              </a:rPr>
              <a:t>Family groups (PAC and PTO)</a:t>
            </a:r>
          </a:p>
          <a:p>
            <a:pPr lvl="1"/>
            <a:r>
              <a:rPr lang="en-US" dirty="0">
                <a:latin typeface="Franklin Gothic Demi"/>
                <a:cs typeface="Arial"/>
              </a:rPr>
              <a:t>Parent outreach (cold calling, emailing, attending events, etc.)</a:t>
            </a:r>
          </a:p>
          <a:p>
            <a:pPr lvl="1"/>
            <a:r>
              <a:rPr lang="en-US" dirty="0">
                <a:latin typeface="Franklin Gothic Demi"/>
                <a:cs typeface="Arial"/>
              </a:rPr>
              <a:t>Supports parent communication</a:t>
            </a:r>
          </a:p>
          <a:p>
            <a:pPr lvl="2"/>
            <a:r>
              <a:rPr lang="en-US" dirty="0">
                <a:latin typeface="Franklin Gothic Demi"/>
                <a:cs typeface="Arial"/>
              </a:rPr>
              <a:t>Website</a:t>
            </a:r>
          </a:p>
          <a:p>
            <a:pPr lvl="2"/>
            <a:r>
              <a:rPr lang="en-US" dirty="0">
                <a:latin typeface="Franklin Gothic Demi"/>
                <a:cs typeface="Arial"/>
              </a:rPr>
              <a:t>Bi-monthly meetings with administration</a:t>
            </a:r>
          </a:p>
          <a:p>
            <a:pPr lvl="2"/>
            <a:r>
              <a:rPr lang="en-US" dirty="0">
                <a:latin typeface="Franklin Gothic Demi"/>
                <a:cs typeface="Arial"/>
              </a:rPr>
              <a:t>Monthly reports</a:t>
            </a:r>
          </a:p>
          <a:p>
            <a:pPr lvl="2"/>
            <a:r>
              <a:rPr lang="en-US" dirty="0">
                <a:latin typeface="Franklin Gothic Demi"/>
                <a:cs typeface="Arial"/>
              </a:rPr>
              <a:t>End-of-year report for district and school committee</a:t>
            </a:r>
          </a:p>
          <a:p>
            <a:pPr lvl="1"/>
            <a:endParaRPr lang="en-US" dirty="0"/>
          </a:p>
          <a:p>
            <a:pPr lvl="1"/>
            <a:endParaRPr lang="en-US" dirty="0"/>
          </a:p>
        </p:txBody>
      </p:sp>
      <p:sp>
        <p:nvSpPr>
          <p:cNvPr id="3" name="Title 2"/>
          <p:cNvSpPr>
            <a:spLocks noGrp="1"/>
          </p:cNvSpPr>
          <p:nvPr>
            <p:ph type="title"/>
          </p:nvPr>
        </p:nvSpPr>
        <p:spPr/>
        <p:txBody>
          <a:bodyPr/>
          <a:lstStyle/>
          <a:p>
            <a:r>
              <a:rPr lang="en-US" dirty="0">
                <a:latin typeface="Franklin Gothic Demi"/>
              </a:rPr>
              <a:t>Diman RVTHS</a:t>
            </a:r>
          </a:p>
        </p:txBody>
      </p:sp>
    </p:spTree>
    <p:extLst>
      <p:ext uri="{BB962C8B-B14F-4D97-AF65-F5344CB8AC3E}">
        <p14:creationId xmlns:p14="http://schemas.microsoft.com/office/powerpoint/2010/main" val="236499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28FE4B-C97E-65E4-E8FA-4246C942AE46}"/>
              </a:ext>
            </a:extLst>
          </p:cNvPr>
          <p:cNvSpPr txBox="1">
            <a:spLocks/>
          </p:cNvSpPr>
          <p:nvPr/>
        </p:nvSpPr>
        <p:spPr>
          <a:xfrm>
            <a:off x="964218" y="3917775"/>
            <a:ext cx="10261343" cy="24500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600" b="1" i="0" kern="120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pPr>
              <a:spcAft>
                <a:spcPts val="2400"/>
              </a:spcAft>
            </a:pPr>
            <a:r>
              <a:rPr lang="en-US" sz="4800" dirty="0">
                <a:solidFill>
                  <a:schemeClr val="accent1">
                    <a:lumMod val="75000"/>
                  </a:schemeClr>
                </a:solidFill>
                <a:latin typeface="Arial"/>
                <a:cs typeface="Arial"/>
              </a:rPr>
              <a:t>Agenda </a:t>
            </a:r>
            <a:endParaRPr lang="en-US" dirty="0">
              <a:solidFill>
                <a:schemeClr val="accent1">
                  <a:lumMod val="75000"/>
                </a:schemeClr>
              </a:solidFill>
            </a:endParaRPr>
          </a:p>
          <a:p>
            <a:pPr marL="342900" indent="-342900">
              <a:spcAft>
                <a:spcPts val="2400"/>
              </a:spcAft>
              <a:buFont typeface="Arial"/>
              <a:buChar char="•"/>
            </a:pPr>
            <a:r>
              <a:rPr lang="en-US" sz="2400" dirty="0">
                <a:solidFill>
                  <a:schemeClr val="accent1">
                    <a:lumMod val="75000"/>
                  </a:schemeClr>
                </a:solidFill>
                <a:latin typeface="Arial"/>
                <a:cs typeface="Arial"/>
              </a:rPr>
              <a:t>Welcome and Introductions </a:t>
            </a:r>
            <a:r>
              <a:rPr lang="en-US" sz="2400" dirty="0">
                <a:solidFill>
                  <a:schemeClr val="tx1">
                    <a:lumMod val="50000"/>
                    <a:lumOff val="50000"/>
                  </a:schemeClr>
                </a:solidFill>
                <a:latin typeface="Arial"/>
                <a:cs typeface="Arial"/>
              </a:rPr>
              <a:t>(5 mins)</a:t>
            </a:r>
            <a:endParaRPr lang="en-US" sz="2400" dirty="0">
              <a:solidFill>
                <a:schemeClr val="tx1">
                  <a:lumMod val="50000"/>
                  <a:lumOff val="50000"/>
                </a:schemeClr>
              </a:solidFill>
            </a:endParaRPr>
          </a:p>
          <a:p>
            <a:pPr marL="342900" indent="-342900">
              <a:spcAft>
                <a:spcPts val="2400"/>
              </a:spcAft>
              <a:buFont typeface="Arial"/>
              <a:buChar char="•"/>
            </a:pPr>
            <a:r>
              <a:rPr lang="en-US" sz="2400" dirty="0">
                <a:solidFill>
                  <a:schemeClr val="accent1">
                    <a:lumMod val="75000"/>
                  </a:schemeClr>
                </a:solidFill>
                <a:latin typeface="Arial"/>
                <a:cs typeface="Arial"/>
              </a:rPr>
              <a:t>ESSA Family Engagement Requirements </a:t>
            </a:r>
            <a:r>
              <a:rPr lang="en-US" sz="2400" dirty="0">
                <a:solidFill>
                  <a:schemeClr val="tx1">
                    <a:lumMod val="50000"/>
                    <a:lumOff val="50000"/>
                  </a:schemeClr>
                </a:solidFill>
                <a:latin typeface="Arial"/>
                <a:cs typeface="Arial"/>
              </a:rPr>
              <a:t>(5 mins)</a:t>
            </a:r>
            <a:endParaRPr lang="en-US" sz="2400" dirty="0">
              <a:solidFill>
                <a:schemeClr val="tx1">
                  <a:lumMod val="50000"/>
                  <a:lumOff val="50000"/>
                </a:schemeClr>
              </a:solidFill>
            </a:endParaRPr>
          </a:p>
          <a:p>
            <a:pPr marL="342900" indent="-342900">
              <a:spcAft>
                <a:spcPts val="2400"/>
              </a:spcAft>
              <a:buFont typeface="Arial"/>
              <a:buChar char="•"/>
            </a:pPr>
            <a:r>
              <a:rPr lang="en-US" sz="2400" dirty="0">
                <a:solidFill>
                  <a:srgbClr val="2F5597"/>
                </a:solidFill>
                <a:latin typeface="Arial"/>
                <a:cs typeface="Arial"/>
              </a:rPr>
              <a:t>Massachusetts Family Institute for Student Success (FISS) </a:t>
            </a:r>
            <a:r>
              <a:rPr lang="en-US" sz="2400" dirty="0">
                <a:solidFill>
                  <a:schemeClr val="tx1">
                    <a:lumMod val="50000"/>
                    <a:lumOff val="50000"/>
                  </a:schemeClr>
                </a:solidFill>
                <a:latin typeface="Arial"/>
                <a:cs typeface="Arial"/>
              </a:rPr>
              <a:t>(5 mins)</a:t>
            </a:r>
            <a:endParaRPr lang="en-US" sz="2400" dirty="0">
              <a:solidFill>
                <a:schemeClr val="tx1">
                  <a:lumMod val="50000"/>
                  <a:lumOff val="50000"/>
                </a:schemeClr>
              </a:solidFill>
            </a:endParaRPr>
          </a:p>
          <a:p>
            <a:pPr marL="342900" indent="-342900">
              <a:spcAft>
                <a:spcPts val="2400"/>
              </a:spcAft>
              <a:buFont typeface="Arial"/>
              <a:buChar char="•"/>
            </a:pPr>
            <a:r>
              <a:rPr lang="en-US" sz="2400" dirty="0">
                <a:solidFill>
                  <a:srgbClr val="2F5597"/>
                </a:solidFill>
                <a:latin typeface="Arial"/>
                <a:cs typeface="Arial"/>
              </a:rPr>
              <a:t>Lowell  </a:t>
            </a:r>
            <a:r>
              <a:rPr lang="en-US" sz="2400" dirty="0">
                <a:solidFill>
                  <a:schemeClr val="tx1">
                    <a:lumMod val="50000"/>
                    <a:lumOff val="50000"/>
                  </a:schemeClr>
                </a:solidFill>
                <a:latin typeface="Arial"/>
                <a:cs typeface="Arial"/>
              </a:rPr>
              <a:t>(10 mins)</a:t>
            </a:r>
            <a:endParaRPr lang="en-US" sz="2400" dirty="0">
              <a:solidFill>
                <a:schemeClr val="tx1">
                  <a:lumMod val="50000"/>
                  <a:lumOff val="50000"/>
                </a:schemeClr>
              </a:solidFill>
            </a:endParaRPr>
          </a:p>
          <a:p>
            <a:pPr marL="342900" indent="-342900">
              <a:spcAft>
                <a:spcPts val="2400"/>
              </a:spcAft>
              <a:buFont typeface="Arial"/>
              <a:buChar char="•"/>
            </a:pPr>
            <a:r>
              <a:rPr lang="en-US" sz="2400" dirty="0">
                <a:solidFill>
                  <a:schemeClr val="accent1">
                    <a:lumMod val="75000"/>
                  </a:schemeClr>
                </a:solidFill>
                <a:latin typeface="Arial"/>
                <a:cs typeface="Arial"/>
              </a:rPr>
              <a:t>Falmouth </a:t>
            </a:r>
            <a:r>
              <a:rPr lang="en-US" sz="2400" dirty="0">
                <a:solidFill>
                  <a:schemeClr val="tx1">
                    <a:lumMod val="50000"/>
                    <a:lumOff val="50000"/>
                  </a:schemeClr>
                </a:solidFill>
                <a:latin typeface="Arial"/>
                <a:cs typeface="Arial"/>
              </a:rPr>
              <a:t>(10 mins)</a:t>
            </a:r>
            <a:endParaRPr lang="en-US" sz="2400" dirty="0">
              <a:solidFill>
                <a:schemeClr val="accent1">
                  <a:lumMod val="75000"/>
                </a:schemeClr>
              </a:solidFill>
              <a:latin typeface="Arial"/>
              <a:cs typeface="Arial"/>
            </a:endParaRPr>
          </a:p>
          <a:p>
            <a:pPr marL="342900" indent="-342900">
              <a:spcAft>
                <a:spcPts val="2400"/>
              </a:spcAft>
              <a:buFont typeface="Arial"/>
              <a:buChar char="•"/>
            </a:pPr>
            <a:r>
              <a:rPr lang="en-US" sz="2400" dirty="0">
                <a:solidFill>
                  <a:schemeClr val="accent1">
                    <a:lumMod val="75000"/>
                  </a:schemeClr>
                </a:solidFill>
                <a:latin typeface="Arial"/>
                <a:cs typeface="Arial"/>
              </a:rPr>
              <a:t>Greater Fall River Vocational Tech School </a:t>
            </a:r>
            <a:r>
              <a:rPr lang="en-US" sz="2400" dirty="0">
                <a:solidFill>
                  <a:schemeClr val="tx1">
                    <a:lumMod val="50000"/>
                    <a:lumOff val="50000"/>
                  </a:schemeClr>
                </a:solidFill>
                <a:latin typeface="Arial"/>
                <a:cs typeface="Arial"/>
              </a:rPr>
              <a:t>(10 mins)</a:t>
            </a:r>
          </a:p>
          <a:p>
            <a:pPr marL="342900" indent="-342900">
              <a:spcAft>
                <a:spcPts val="2400"/>
              </a:spcAft>
              <a:buFont typeface="Arial"/>
              <a:buChar char="•"/>
            </a:pPr>
            <a:r>
              <a:rPr lang="en-US" sz="2400" dirty="0">
                <a:solidFill>
                  <a:schemeClr val="accent1">
                    <a:lumMod val="75000"/>
                  </a:schemeClr>
                </a:solidFill>
                <a:latin typeface="Arial"/>
                <a:cs typeface="Arial"/>
              </a:rPr>
              <a:t>Questions </a:t>
            </a:r>
            <a:r>
              <a:rPr lang="en-US" sz="2400" dirty="0">
                <a:solidFill>
                  <a:schemeClr val="tx1">
                    <a:lumMod val="50000"/>
                    <a:lumOff val="50000"/>
                  </a:schemeClr>
                </a:solidFill>
                <a:latin typeface="Arial"/>
                <a:cs typeface="Arial"/>
              </a:rPr>
              <a:t>(15 mins)</a:t>
            </a:r>
          </a:p>
          <a:p>
            <a:pPr>
              <a:spcAft>
                <a:spcPts val="2400"/>
              </a:spcAft>
            </a:pPr>
            <a:endParaRPr lang="en-US" sz="4800" dirty="0">
              <a:solidFill>
                <a:schemeClr val="accent1">
                  <a:lumMod val="75000"/>
                </a:schemeClr>
              </a:solidFill>
            </a:endParaRPr>
          </a:p>
        </p:txBody>
      </p:sp>
      <p:sp>
        <p:nvSpPr>
          <p:cNvPr id="2" name="Title 1" hidden="1">
            <a:extLst>
              <a:ext uri="{FF2B5EF4-FFF2-40B4-BE49-F238E27FC236}">
                <a16:creationId xmlns:a16="http://schemas.microsoft.com/office/drawing/2014/main" id="{2BCA5A51-A624-BD08-9260-E1C7714646D1}"/>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718329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Schoolwide</a:t>
            </a:r>
            <a:r>
              <a:rPr lang="en-US" dirty="0"/>
              <a:t> Title I Committee</a:t>
            </a:r>
          </a:p>
        </p:txBody>
      </p:sp>
      <p:pic>
        <p:nvPicPr>
          <p:cNvPr id="4" name="Picture 3" descr="Communication with DIman Families on Titl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12" y="1589211"/>
            <a:ext cx="6506792" cy="4671986"/>
          </a:xfrm>
          <a:prstGeom prst="rect">
            <a:avLst/>
          </a:prstGeom>
        </p:spPr>
      </p:pic>
    </p:spTree>
    <p:extLst>
      <p:ext uri="{BB962C8B-B14F-4D97-AF65-F5344CB8AC3E}">
        <p14:creationId xmlns:p14="http://schemas.microsoft.com/office/powerpoint/2010/main" val="441785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latin typeface="Franklin Gothic Demi"/>
                <a:cs typeface="Arial"/>
              </a:rPr>
              <a:t>Met seven times (including presentation to district administration)</a:t>
            </a:r>
          </a:p>
          <a:p>
            <a:r>
              <a:rPr lang="en-US" dirty="0">
                <a:latin typeface="Franklin Gothic Demi"/>
                <a:cs typeface="Arial"/>
              </a:rPr>
              <a:t>Three goals:</a:t>
            </a:r>
          </a:p>
          <a:p>
            <a:pPr lvl="1"/>
            <a:r>
              <a:rPr lang="en-US" dirty="0">
                <a:latin typeface="Franklin Gothic Demi"/>
                <a:cs typeface="Arial"/>
              </a:rPr>
              <a:t>Increase family involvement</a:t>
            </a:r>
          </a:p>
          <a:p>
            <a:pPr lvl="1"/>
            <a:r>
              <a:rPr lang="en-US" dirty="0">
                <a:latin typeface="Franklin Gothic Demi"/>
                <a:cs typeface="Arial"/>
              </a:rPr>
              <a:t>Address state focus related to accelerated  coursework</a:t>
            </a:r>
          </a:p>
          <a:p>
            <a:pPr lvl="1"/>
            <a:r>
              <a:rPr lang="en-US" dirty="0">
                <a:latin typeface="Franklin Gothic Demi"/>
                <a:cs typeface="Arial"/>
              </a:rPr>
              <a:t>Improve math fluency</a:t>
            </a:r>
          </a:p>
          <a:p>
            <a:r>
              <a:rPr lang="en-US" dirty="0">
                <a:latin typeface="Franklin Gothic Demi"/>
                <a:cs typeface="Arial"/>
              </a:rPr>
              <a:t>Research-based</a:t>
            </a:r>
          </a:p>
          <a:p>
            <a:r>
              <a:rPr lang="en-US" dirty="0">
                <a:latin typeface="Franklin Gothic Demi"/>
                <a:cs typeface="Arial"/>
              </a:rPr>
              <a:t>Stakeholder run presentation</a:t>
            </a:r>
          </a:p>
          <a:p>
            <a:pPr lvl="1"/>
            <a:endParaRPr lang="en-US" dirty="0"/>
          </a:p>
        </p:txBody>
      </p:sp>
      <p:sp>
        <p:nvSpPr>
          <p:cNvPr id="3" name="Title 2"/>
          <p:cNvSpPr>
            <a:spLocks noGrp="1"/>
          </p:cNvSpPr>
          <p:nvPr>
            <p:ph type="title"/>
          </p:nvPr>
        </p:nvSpPr>
        <p:spPr/>
        <p:txBody>
          <a:bodyPr/>
          <a:lstStyle/>
          <a:p>
            <a:r>
              <a:rPr lang="en-US" dirty="0">
                <a:latin typeface="Franklin Gothic Demi"/>
              </a:rPr>
              <a:t>Schoolwide Title I Committee</a:t>
            </a:r>
          </a:p>
        </p:txBody>
      </p:sp>
    </p:spTree>
    <p:extLst>
      <p:ext uri="{BB962C8B-B14F-4D97-AF65-F5344CB8AC3E}">
        <p14:creationId xmlns:p14="http://schemas.microsoft.com/office/powerpoint/2010/main" val="86580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Franklin Gothic Demi"/>
              </a:rPr>
              <a:t>Schoolwide Title I Committee</a:t>
            </a:r>
          </a:p>
        </p:txBody>
      </p:sp>
      <p:pic>
        <p:nvPicPr>
          <p:cNvPr id="5" name="Picture 4" descr="Draft of Family Engagement involvement for Diman Regional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536" y="1059424"/>
            <a:ext cx="5117271" cy="5705985"/>
          </a:xfrm>
          <a:prstGeom prst="rect">
            <a:avLst/>
          </a:prstGeom>
        </p:spPr>
      </p:pic>
    </p:spTree>
    <p:extLst>
      <p:ext uri="{BB962C8B-B14F-4D97-AF65-F5344CB8AC3E}">
        <p14:creationId xmlns:p14="http://schemas.microsoft.com/office/powerpoint/2010/main" val="119599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nSpc>
                <a:spcPct val="120000"/>
              </a:lnSpc>
            </a:pPr>
            <a:r>
              <a:rPr lang="en-US" dirty="0">
                <a:latin typeface="Franklin Gothic Demi"/>
                <a:cs typeface="Arial"/>
              </a:rPr>
              <a:t>Increase parent forums (ex: supporting high school student with homework assignments, addressing chronic absenteeism, etc.)</a:t>
            </a:r>
            <a:endParaRPr lang="en-US">
              <a:latin typeface="Franklin Gothic Demi"/>
              <a:cs typeface="Arial"/>
            </a:endParaRPr>
          </a:p>
          <a:p>
            <a:pPr>
              <a:lnSpc>
                <a:spcPct val="120000"/>
              </a:lnSpc>
            </a:pPr>
            <a:r>
              <a:rPr lang="en-US" dirty="0">
                <a:latin typeface="Franklin Gothic Demi"/>
                <a:cs typeface="Arial"/>
              </a:rPr>
              <a:t>Expand outreach (inclusive) with community engagement specialist (facilitate forums for community at large, support with recruitment planning for family groups (PAC, PTO, etc.), support with digital platforms to expand outreach to existing families </a:t>
            </a:r>
            <a:endParaRPr lang="en-US" dirty="0">
              <a:latin typeface="Franklin Gothic Demi"/>
            </a:endParaRPr>
          </a:p>
          <a:p>
            <a:pPr>
              <a:lnSpc>
                <a:spcPct val="120000"/>
              </a:lnSpc>
            </a:pPr>
            <a:r>
              <a:rPr lang="en-US" dirty="0">
                <a:latin typeface="Franklin Gothic Demi"/>
                <a:cs typeface="Arial"/>
              </a:rPr>
              <a:t>Increase educator/family communication via regular outreach strategies (see SIP)</a:t>
            </a:r>
          </a:p>
        </p:txBody>
      </p:sp>
      <p:sp>
        <p:nvSpPr>
          <p:cNvPr id="3" name="Title 2"/>
          <p:cNvSpPr>
            <a:spLocks noGrp="1"/>
          </p:cNvSpPr>
          <p:nvPr>
            <p:ph type="title"/>
          </p:nvPr>
        </p:nvSpPr>
        <p:spPr/>
        <p:txBody>
          <a:bodyPr/>
          <a:lstStyle/>
          <a:p>
            <a:r>
              <a:rPr lang="en-US" dirty="0">
                <a:latin typeface="Franklin Gothic Demi"/>
              </a:rPr>
              <a:t>Moving Forward</a:t>
            </a:r>
          </a:p>
        </p:txBody>
      </p:sp>
    </p:spTree>
    <p:extLst>
      <p:ext uri="{BB962C8B-B14F-4D97-AF65-F5344CB8AC3E}">
        <p14:creationId xmlns:p14="http://schemas.microsoft.com/office/powerpoint/2010/main" val="3344241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28FE4B-C97E-65E4-E8FA-4246C942AE46}"/>
              </a:ext>
            </a:extLst>
          </p:cNvPr>
          <p:cNvSpPr txBox="1">
            <a:spLocks noGrp="1"/>
          </p:cNvSpPr>
          <p:nvPr>
            <p:ph type="title" idx="4294967295"/>
          </p:nvPr>
        </p:nvSpPr>
        <p:spPr>
          <a:xfrm>
            <a:off x="1141124" y="596003"/>
            <a:ext cx="12381266" cy="41596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600" b="1" i="0" kern="120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2400"/>
              </a:spcAft>
              <a:buClrTx/>
              <a:buSzTx/>
              <a:buFontTx/>
              <a:buNone/>
              <a:tabLst/>
              <a:defRPr/>
            </a:pPr>
            <a:r>
              <a:rPr kumimoji="0" lang="en-US" sz="6600" b="1" i="0" u="none" strike="noStrike" kern="1200" cap="none" spc="-300" normalizeH="0" baseline="0" noProof="0">
                <a:ln>
                  <a:noFill/>
                </a:ln>
                <a:solidFill>
                  <a:srgbClr val="2F5597"/>
                </a:solidFill>
                <a:effectLst/>
                <a:uLnTx/>
                <a:uFillTx/>
                <a:latin typeface="Arial"/>
                <a:ea typeface="Apple Symbols" panose="02000000000000000000" pitchFamily="2" charset="-79"/>
                <a:cs typeface="Arial"/>
              </a:rPr>
              <a:t>Questions</a:t>
            </a:r>
            <a:endParaRPr kumimoji="0" lang="en-US" sz="6600" b="1" i="0" u="none" strike="noStrike" kern="1200" cap="none" spc="-300" normalizeH="0" baseline="0" noProof="0">
              <a:ln>
                <a:noFill/>
              </a:ln>
              <a:solidFill>
                <a:schemeClr val="accent1">
                  <a:lumMod val="50000"/>
                </a:schemeClr>
              </a:solidFill>
              <a:effectLst/>
              <a:uLnTx/>
              <a:uFillTx/>
              <a:latin typeface="Arial" panose="020B0604020202020204" pitchFamily="34" charset="0"/>
              <a:ea typeface="Apple Symbols" panose="02000000000000000000" pitchFamily="2" charset="-79"/>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2400"/>
              </a:spcAft>
              <a:buClrTx/>
              <a:buSzTx/>
              <a:buFont typeface="Arial"/>
              <a:buChar char="•"/>
              <a:tabLst/>
              <a:defRPr/>
            </a:pPr>
            <a:endParaRPr kumimoji="0" lang="en-US" sz="2400" b="1" i="0" u="none" strike="noStrike" kern="1200" cap="none" spc="-300" normalizeH="0" baseline="0" noProof="0">
              <a:ln>
                <a:noFill/>
              </a:ln>
              <a:solidFill>
                <a:srgbClr val="2F5597"/>
              </a:solidFill>
              <a:effectLst/>
              <a:uLnTx/>
              <a:uFillTx/>
              <a:latin typeface="Arial" panose="020B0604020202020204" pitchFamily="34" charset="0"/>
              <a:ea typeface="Apple Symbols" panose="02000000000000000000" pitchFamily="2" charset="-79"/>
              <a:cs typeface="Arial" panose="020B0604020202020204" pitchFamily="34" charset="0"/>
            </a:endParaRPr>
          </a:p>
          <a:p>
            <a:pPr marL="0" marR="0" lvl="0" indent="0" algn="l" defTabSz="914400" rtl="0" eaLnBrk="1" fontAlgn="auto" latinLnBrk="0" hangingPunct="1">
              <a:lnSpc>
                <a:spcPct val="90000"/>
              </a:lnSpc>
              <a:spcBef>
                <a:spcPct val="0"/>
              </a:spcBef>
              <a:spcAft>
                <a:spcPts val="2400"/>
              </a:spcAft>
              <a:buClrTx/>
              <a:buSzTx/>
              <a:buFontTx/>
              <a:buNone/>
              <a:tabLst/>
              <a:defRPr/>
            </a:pPr>
            <a:endParaRPr kumimoji="0" lang="en-US" sz="4800" b="1" i="0" u="none" strike="noStrike" kern="1200" cap="none" spc="-300" normalizeH="0" baseline="0" noProof="0" dirty="0">
              <a:ln>
                <a:noFill/>
              </a:ln>
              <a:solidFill>
                <a:schemeClr val="accent1">
                  <a:lumMod val="75000"/>
                </a:schemeClr>
              </a:solidFill>
              <a:effectLst/>
              <a:uLnTx/>
              <a:uFillTx/>
              <a:latin typeface="Arial" panose="020B0604020202020204" pitchFamily="34" charset="0"/>
              <a:ea typeface="Apple Symbols" panose="02000000000000000000" pitchFamily="2" charset="-79"/>
              <a:cs typeface="Arial" panose="020B0604020202020204" pitchFamily="34" charset="0"/>
            </a:endParaRPr>
          </a:p>
        </p:txBody>
      </p:sp>
    </p:spTree>
    <p:extLst>
      <p:ext uri="{BB962C8B-B14F-4D97-AF65-F5344CB8AC3E}">
        <p14:creationId xmlns:p14="http://schemas.microsoft.com/office/powerpoint/2010/main" val="138318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ED313E-F595-E032-2BFD-95229650A601}"/>
              </a:ext>
            </a:extLst>
          </p:cNvPr>
          <p:cNvSpPr>
            <a:spLocks noGrp="1"/>
          </p:cNvSpPr>
          <p:nvPr>
            <p:ph type="title"/>
          </p:nvPr>
        </p:nvSpPr>
        <p:spPr>
          <a:xfrm>
            <a:off x="1181691" y="730525"/>
            <a:ext cx="10515600" cy="2852737"/>
          </a:xfrm>
        </p:spPr>
        <p:txBody>
          <a:bodyPr>
            <a:normAutofit/>
          </a:bodyPr>
          <a:lstStyle/>
          <a:p>
            <a:r>
              <a:rPr lang="en-US" sz="100" dirty="0"/>
              <a:t>Family Engagement Requirements</a:t>
            </a:r>
          </a:p>
        </p:txBody>
      </p:sp>
      <p:pic>
        <p:nvPicPr>
          <p:cNvPr id="2" name="Picture 1" descr="Family Engagement Requirements Related to Title I, Part A&#10;Involving families/guardians as full partners in the education of their student is a cornerstone of ESEA. When families/guardians support learning, students are more successful in school and school success helps students become successful adults&#10;The district must provide opportunities for families/guardians to be actively involved in the planning, implementation, and review of school and district Title I programs. The district must also maintain written school and district family engagement policies that are developed and annually reevaluated with, agreed upon, and distributed to families/guardians of participating students. The DESE website contains many resources centered on family engagement.&#10;Select each tab on the right for more information about:&#10;1. District Family Engagement Policy&#10;2. School Family Engagement Policy&#10;3. School-Parent Compact&#10;4. Parents Right-to-Know">
            <a:extLst>
              <a:ext uri="{FF2B5EF4-FFF2-40B4-BE49-F238E27FC236}">
                <a16:creationId xmlns:a16="http://schemas.microsoft.com/office/drawing/2014/main" id="{F4358853-777C-60FD-864E-0040215EC129}"/>
              </a:ext>
            </a:extLst>
          </p:cNvPr>
          <p:cNvPicPr>
            <a:picLocks noChangeAspect="1"/>
          </p:cNvPicPr>
          <p:nvPr/>
        </p:nvPicPr>
        <p:blipFill>
          <a:blip r:embed="rId2"/>
          <a:stretch>
            <a:fillRect/>
          </a:stretch>
        </p:blipFill>
        <p:spPr>
          <a:xfrm>
            <a:off x="1181691" y="466028"/>
            <a:ext cx="9818184" cy="5535651"/>
          </a:xfrm>
          <a:prstGeom prst="rect">
            <a:avLst/>
          </a:prstGeom>
        </p:spPr>
      </p:pic>
    </p:spTree>
    <p:extLst>
      <p:ext uri="{BB962C8B-B14F-4D97-AF65-F5344CB8AC3E}">
        <p14:creationId xmlns:p14="http://schemas.microsoft.com/office/powerpoint/2010/main" val="278286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3E6C44-BA46-3229-D102-947FD7F1AAAA}"/>
              </a:ext>
            </a:extLst>
          </p:cNvPr>
          <p:cNvSpPr txBox="1">
            <a:spLocks noGrp="1"/>
          </p:cNvSpPr>
          <p:nvPr>
            <p:ph type="title" idx="4294967295"/>
          </p:nvPr>
        </p:nvSpPr>
        <p:spPr>
          <a:xfrm>
            <a:off x="1278928" y="4217831"/>
            <a:ext cx="10007342" cy="24500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600" b="1" i="0" kern="120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2400"/>
              </a:spcAft>
              <a:buClrTx/>
              <a:buSzTx/>
              <a:buFontTx/>
              <a:buNone/>
              <a:tabLst/>
              <a:defRPr/>
            </a:pPr>
            <a:r>
              <a:rPr kumimoji="0" lang="en-US" sz="4800" b="1" i="0" u="none" strike="noStrike" kern="1200" cap="none" spc="-300" normalizeH="0" baseline="0" noProof="0" dirty="0">
                <a:ln>
                  <a:noFill/>
                </a:ln>
                <a:solidFill>
                  <a:schemeClr val="accent1">
                    <a:lumMod val="75000"/>
                  </a:schemeClr>
                </a:solidFill>
                <a:effectLst/>
                <a:uLnTx/>
                <a:uFillTx/>
                <a:latin typeface="Arial"/>
                <a:ea typeface="Apple Symbols" panose="02000000000000000000" pitchFamily="2" charset="-79"/>
                <a:cs typeface="Arial"/>
              </a:rPr>
              <a:t>Review new ESSA Family Engagement </a:t>
            </a:r>
            <a:endParaRPr kumimoji="0" lang="en-US" sz="6600" b="1" i="0" u="none" strike="noStrike" kern="1200" cap="none" spc="-300" normalizeH="0" baseline="0" noProof="0" dirty="0">
              <a:ln>
                <a:noFill/>
              </a:ln>
              <a:solidFill>
                <a:schemeClr val="accent1">
                  <a:lumMod val="75000"/>
                </a:schemeClr>
              </a:solidFill>
              <a:effectLst/>
              <a:uLnTx/>
              <a:uFillTx/>
              <a:latin typeface="Arial" panose="020B0604020202020204" pitchFamily="34" charset="0"/>
              <a:ea typeface="Apple Symbols" panose="02000000000000000000" pitchFamily="2" charset="-79"/>
              <a:cs typeface="Arial" panose="020B0604020202020204" pitchFamily="34" charset="0"/>
            </a:endParaRPr>
          </a:p>
          <a:p>
            <a:pPr marL="0" marR="0" lvl="0" indent="0" algn="ctr" defTabSz="914400" rtl="0" eaLnBrk="1" fontAlgn="auto" latinLnBrk="0" hangingPunct="1">
              <a:lnSpc>
                <a:spcPct val="100000"/>
              </a:lnSpc>
              <a:spcBef>
                <a:spcPct val="0"/>
              </a:spcBef>
              <a:spcAft>
                <a:spcPts val="2400"/>
              </a:spcAft>
              <a:buClrTx/>
              <a:buSzTx/>
              <a:buFontTx/>
              <a:buNone/>
              <a:tabLst/>
              <a:defRPr/>
            </a:pPr>
            <a:r>
              <a:rPr kumimoji="0" lang="en-US" sz="4800" b="1" i="0" u="none" strike="noStrike" kern="1200" cap="none" spc="-300" normalizeH="0" baseline="0" noProof="0" dirty="0">
                <a:ln>
                  <a:noFill/>
                </a:ln>
                <a:solidFill>
                  <a:schemeClr val="accent1">
                    <a:lumMod val="75000"/>
                  </a:schemeClr>
                </a:solidFill>
                <a:effectLst/>
                <a:uLnTx/>
                <a:uFillTx/>
                <a:latin typeface="Arial"/>
                <a:ea typeface="Apple Symbols" panose="02000000000000000000" pitchFamily="2" charset="-79"/>
                <a:cs typeface="Arial"/>
                <a:hlinkClick r:id="rId2">
                  <a:extLst>
                    <a:ext uri="{A12FA001-AC4F-418D-AE19-62706E023703}">
                      <ahyp:hlinkClr xmlns:ahyp="http://schemas.microsoft.com/office/drawing/2018/hyperlinkcolor" val="tx"/>
                    </a:ext>
                  </a:extLst>
                </a:hlinkClick>
              </a:rPr>
              <a:t>e-learning tool</a:t>
            </a:r>
            <a:r>
              <a:rPr kumimoji="0" lang="en-US" sz="4800" b="1" i="0" u="none" strike="noStrike" kern="1200" cap="none" spc="-300" normalizeH="0" baseline="0" noProof="0" dirty="0">
                <a:ln>
                  <a:noFill/>
                </a:ln>
                <a:solidFill>
                  <a:schemeClr val="accent1">
                    <a:lumMod val="75000"/>
                  </a:schemeClr>
                </a:solidFill>
                <a:effectLst/>
                <a:uLnTx/>
                <a:uFillTx/>
                <a:latin typeface="Arial"/>
                <a:ea typeface="Apple Symbols" panose="02000000000000000000" pitchFamily="2" charset="-79"/>
                <a:cs typeface="Arial"/>
              </a:rPr>
              <a:t> </a:t>
            </a:r>
            <a:endParaRPr kumimoji="0" lang="en-US" sz="6600" b="1" i="0" u="none" strike="noStrike" kern="1200" cap="none" spc="-300" normalizeH="0" baseline="0" noProof="0" dirty="0">
              <a:ln>
                <a:noFill/>
              </a:ln>
              <a:solidFill>
                <a:schemeClr val="accent1">
                  <a:lumMod val="75000"/>
                </a:schemeClr>
              </a:solidFill>
              <a:effectLst/>
              <a:uLnTx/>
              <a:uFillTx/>
              <a:latin typeface="Arial" panose="020B0604020202020204" pitchFamily="34" charset="0"/>
              <a:ea typeface="Apple Symbols" panose="02000000000000000000" pitchFamily="2" charset="-79"/>
              <a:cs typeface="Arial" panose="020B0604020202020204" pitchFamily="34" charset="0"/>
            </a:endParaRPr>
          </a:p>
          <a:p>
            <a:pPr marL="0" marR="0" lvl="0" indent="0" algn="ctr" defTabSz="914400" rtl="0" eaLnBrk="1" fontAlgn="auto" latinLnBrk="0" hangingPunct="1">
              <a:lnSpc>
                <a:spcPct val="100000"/>
              </a:lnSpc>
              <a:spcBef>
                <a:spcPct val="0"/>
              </a:spcBef>
              <a:spcAft>
                <a:spcPts val="2400"/>
              </a:spcAft>
              <a:buClrTx/>
              <a:buSzTx/>
              <a:buFontTx/>
              <a:buNone/>
              <a:tabLst/>
              <a:defRPr/>
            </a:pPr>
            <a:r>
              <a:rPr kumimoji="0" lang="en-US" sz="4800" b="1" i="0" u="none" strike="noStrike" kern="1200" cap="none" spc="-300" normalizeH="0" baseline="0" noProof="0" dirty="0">
                <a:ln>
                  <a:noFill/>
                </a:ln>
                <a:solidFill>
                  <a:schemeClr val="accent1">
                    <a:lumMod val="75000"/>
                  </a:schemeClr>
                </a:solidFill>
                <a:effectLst/>
                <a:uLnTx/>
                <a:uFillTx/>
                <a:latin typeface="Arial"/>
                <a:ea typeface="Apple Symbols" panose="02000000000000000000" pitchFamily="2" charset="-79"/>
                <a:cs typeface="Arial"/>
              </a:rPr>
              <a:t>and provide feedback in comments. </a:t>
            </a:r>
            <a:endParaRPr kumimoji="0" lang="en-US" sz="6600" b="1" i="0" u="none" strike="noStrike" kern="1200" cap="none" spc="-300" normalizeH="0" baseline="0" noProof="0" dirty="0">
              <a:ln>
                <a:noFill/>
              </a:ln>
              <a:solidFill>
                <a:schemeClr val="accent1">
                  <a:lumMod val="75000"/>
                </a:schemeClr>
              </a:solidFill>
              <a:effectLst/>
              <a:uLnTx/>
              <a:uFillTx/>
              <a:latin typeface="Arial" panose="020B0604020202020204" pitchFamily="34" charset="0"/>
              <a:ea typeface="Apple Symbols" panose="02000000000000000000" pitchFamily="2" charset="-79"/>
              <a:cs typeface="Arial" panose="020B0604020202020204" pitchFamily="34" charset="0"/>
            </a:endParaRPr>
          </a:p>
          <a:p>
            <a:pPr marL="0" marR="0" lvl="0" indent="0" algn="ctr" defTabSz="914400" rtl="0" eaLnBrk="1" fontAlgn="auto" latinLnBrk="0" hangingPunct="1">
              <a:lnSpc>
                <a:spcPct val="100000"/>
              </a:lnSpc>
              <a:spcBef>
                <a:spcPct val="0"/>
              </a:spcBef>
              <a:spcAft>
                <a:spcPts val="2400"/>
              </a:spcAft>
              <a:buClrTx/>
              <a:buSzTx/>
              <a:buFontTx/>
              <a:buNone/>
              <a:tabLst/>
              <a:defRPr/>
            </a:pPr>
            <a:r>
              <a:rPr kumimoji="0" lang="en-US" sz="4800" b="0" i="0" u="none" strike="noStrike" kern="1200" cap="none" spc="-300" normalizeH="0" baseline="0" noProof="0" dirty="0">
                <a:ln>
                  <a:noFill/>
                </a:ln>
                <a:solidFill>
                  <a:schemeClr val="accent1">
                    <a:lumMod val="75000"/>
                  </a:schemeClr>
                </a:solidFill>
                <a:effectLst/>
                <a:uLnTx/>
                <a:uFillTx/>
                <a:latin typeface="Arial"/>
                <a:ea typeface="Apple Symbols" panose="02000000000000000000" pitchFamily="2" charset="-79"/>
                <a:cs typeface="Arial"/>
                <a:hlinkClick r:id="rId3">
                  <a:extLst>
                    <a:ext uri="{A12FA001-AC4F-418D-AE19-62706E023703}">
                      <ahyp:hlinkClr xmlns:ahyp="http://schemas.microsoft.com/office/drawing/2018/hyperlinkcolor" val="tx"/>
                    </a:ext>
                  </a:extLst>
                </a:hlinkClick>
              </a:rPr>
              <a:t>https://tinyurl.com/ESSAFamily</a:t>
            </a:r>
            <a:endParaRPr kumimoji="0" lang="en-US" sz="6600" b="1" i="0" u="none" strike="noStrike" kern="1200" cap="none" spc="-300" normalizeH="0" baseline="0" noProof="0" dirty="0">
              <a:ln>
                <a:noFill/>
              </a:ln>
              <a:solidFill>
                <a:schemeClr val="accent1">
                  <a:lumMod val="75000"/>
                </a:schemeClr>
              </a:solidFill>
              <a:effectLst/>
              <a:uLnTx/>
              <a:uFillTx/>
              <a:latin typeface="Arial"/>
              <a:ea typeface="Apple Symbols" panose="02000000000000000000" pitchFamily="2" charset="-79"/>
              <a:cs typeface="Arial"/>
            </a:endParaRPr>
          </a:p>
          <a:p>
            <a:pPr marL="0" marR="0" lvl="0" indent="0" algn="ctr" defTabSz="914400" rtl="0" eaLnBrk="1" fontAlgn="auto" latinLnBrk="0" hangingPunct="1">
              <a:lnSpc>
                <a:spcPct val="100000"/>
              </a:lnSpc>
              <a:spcBef>
                <a:spcPct val="0"/>
              </a:spcBef>
              <a:spcAft>
                <a:spcPts val="2400"/>
              </a:spcAft>
              <a:buClrTx/>
              <a:buSzTx/>
              <a:buFontTx/>
              <a:buNone/>
              <a:tabLst/>
              <a:defRPr/>
            </a:pPr>
            <a:r>
              <a:rPr kumimoji="0" lang="en-US" sz="2800" b="0" i="0" u="none" strike="noStrike" kern="1200" cap="none" spc="-300" normalizeH="0" baseline="0" noProof="0" dirty="0">
                <a:ln>
                  <a:noFill/>
                </a:ln>
                <a:solidFill>
                  <a:schemeClr val="accent1">
                    <a:lumMod val="75000"/>
                  </a:schemeClr>
                </a:solidFill>
                <a:effectLst/>
                <a:uLnTx/>
                <a:uFillTx/>
                <a:latin typeface="Arial"/>
                <a:ea typeface="Apple Symbols" panose="02000000000000000000" pitchFamily="2" charset="-79"/>
                <a:cs typeface="Arial"/>
              </a:rPr>
              <a:t>*note the e-learning tool is meant for desktop use </a:t>
            </a:r>
            <a:endParaRPr kumimoji="0" lang="en-US" sz="3200" b="0" i="0" u="none" strike="noStrike" kern="1200" cap="none" spc="-300" normalizeH="0" baseline="0" noProof="0" dirty="0">
              <a:ln>
                <a:noFill/>
              </a:ln>
              <a:solidFill>
                <a:schemeClr val="accent1">
                  <a:lumMod val="75000"/>
                </a:schemeClr>
              </a:solidFill>
              <a:effectLst/>
              <a:uLnTx/>
              <a:uFillTx/>
              <a:latin typeface="Arial" panose="020B0604020202020204" pitchFamily="34" charset="0"/>
              <a:ea typeface="Apple Symbols" panose="02000000000000000000" pitchFamily="2" charset="-79"/>
              <a:cs typeface="Arial" panose="020B0604020202020204" pitchFamily="34" charset="0"/>
            </a:endParaRPr>
          </a:p>
          <a:p>
            <a:pPr marL="0" marR="0" lvl="0" indent="0" algn="l" defTabSz="914400" rtl="0" eaLnBrk="1" fontAlgn="auto" latinLnBrk="0" hangingPunct="1">
              <a:lnSpc>
                <a:spcPct val="90000"/>
              </a:lnSpc>
              <a:spcBef>
                <a:spcPct val="0"/>
              </a:spcBef>
              <a:spcAft>
                <a:spcPts val="2400"/>
              </a:spcAft>
              <a:buClrTx/>
              <a:buSzTx/>
              <a:buFontTx/>
              <a:buNone/>
              <a:tabLst/>
              <a:defRPr/>
            </a:pPr>
            <a:endParaRPr kumimoji="0" lang="en-US" sz="4800" b="1" i="0" u="none" strike="noStrike" kern="1200" cap="none" spc="-300" normalizeH="0" baseline="0" noProof="0" dirty="0">
              <a:ln>
                <a:noFill/>
              </a:ln>
              <a:solidFill>
                <a:schemeClr val="accent1">
                  <a:lumMod val="75000"/>
                </a:schemeClr>
              </a:solidFill>
              <a:effectLst/>
              <a:uLnTx/>
              <a:uFillTx/>
              <a:latin typeface="Arial" panose="020B0604020202020204" pitchFamily="34" charset="0"/>
              <a:ea typeface="Apple Symbols" panose="02000000000000000000" pitchFamily="2" charset="-79"/>
              <a:cs typeface="Arial" panose="020B0604020202020204" pitchFamily="34" charset="0"/>
            </a:endParaRPr>
          </a:p>
        </p:txBody>
      </p:sp>
      <p:pic>
        <p:nvPicPr>
          <p:cNvPr id="2" name="Picture 1">
            <a:extLst>
              <a:ext uri="{FF2B5EF4-FFF2-40B4-BE49-F238E27FC236}">
                <a16:creationId xmlns:a16="http://schemas.microsoft.com/office/drawing/2014/main" id="{D073A8B4-78D4-82E1-15B1-44B1FBC2FB4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48677" y="1234847"/>
            <a:ext cx="1517650" cy="1431017"/>
          </a:xfrm>
          <a:prstGeom prst="rect">
            <a:avLst/>
          </a:prstGeom>
        </p:spPr>
      </p:pic>
    </p:spTree>
    <p:extLst>
      <p:ext uri="{BB962C8B-B14F-4D97-AF65-F5344CB8AC3E}">
        <p14:creationId xmlns:p14="http://schemas.microsoft.com/office/powerpoint/2010/main" val="279100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image that reads &quot;educational vision&quot; with various circle designs and an image of an adult and a child">
            <a:extLst>
              <a:ext uri="{FF2B5EF4-FFF2-40B4-BE49-F238E27FC236}">
                <a16:creationId xmlns:a16="http://schemas.microsoft.com/office/drawing/2014/main" id="{2FA5D6A3-A76F-CBF1-87F1-6BE525F337A0}"/>
              </a:ext>
            </a:extLst>
          </p:cNvPr>
          <p:cNvPicPr>
            <a:picLocks noChangeAspect="1"/>
          </p:cNvPicPr>
          <p:nvPr/>
        </p:nvPicPr>
        <p:blipFill>
          <a:blip r:embed="rId2"/>
          <a:stretch>
            <a:fillRect/>
          </a:stretch>
        </p:blipFill>
        <p:spPr>
          <a:xfrm>
            <a:off x="-650240" y="-1137920"/>
            <a:ext cx="13905918" cy="8490641"/>
          </a:xfrm>
          <a:prstGeom prst="rect">
            <a:avLst/>
          </a:prstGeom>
        </p:spPr>
      </p:pic>
      <p:sp>
        <p:nvSpPr>
          <p:cNvPr id="4" name="Rectangle 3" descr="Educational Vision &#10;">
            <a:extLst>
              <a:ext uri="{FF2B5EF4-FFF2-40B4-BE49-F238E27FC236}">
                <a16:creationId xmlns:a16="http://schemas.microsoft.com/office/drawing/2014/main" id="{220548C0-520F-8C03-4217-06685B9E256E}"/>
              </a:ext>
            </a:extLst>
          </p:cNvPr>
          <p:cNvSpPr/>
          <p:nvPr/>
        </p:nvSpPr>
        <p:spPr>
          <a:xfrm>
            <a:off x="0" y="-83066"/>
            <a:ext cx="12192000" cy="7239000"/>
          </a:xfrm>
          <a:prstGeom prst="rect">
            <a:avLst/>
          </a:prstGeom>
          <a:solidFill>
            <a:srgbClr val="002060">
              <a:alpha val="3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53055A2-013F-6540-267C-3CBAA48B42BF}"/>
              </a:ext>
            </a:extLst>
          </p:cNvPr>
          <p:cNvSpPr txBox="1">
            <a:spLocks noGrp="1"/>
          </p:cNvSpPr>
          <p:nvPr>
            <p:ph type="title" idx="4294967295"/>
          </p:nvPr>
        </p:nvSpPr>
        <p:spPr>
          <a:xfrm>
            <a:off x="4131056" y="1425446"/>
            <a:ext cx="7105904" cy="2893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bg1"/>
                </a:solidFill>
                <a:effectLst/>
                <a:uLnTx/>
                <a:uFillTx/>
                <a:latin typeface="Franklin Gothic Demi" panose="020B0703020102020204" pitchFamily="34" charset="0"/>
                <a:ea typeface="Calibri" panose="020F0502020204030204" pitchFamily="34" charset="0"/>
                <a:cs typeface="Calibri" panose="020F0502020204030204" pitchFamily="34" charset="0"/>
              </a:rPr>
              <a:t>“Students and families have a sense of belonging: they are known, respected, and valued for who they are and what they bring to the school community, including their unique identities, strengths, interests, needs, languages, exceptionalities, and backgrounds.” </a:t>
            </a:r>
            <a:endParaRPr kumimoji="0" lang="en-US" sz="2600" b="1" i="0" u="none" strike="noStrike" kern="1200" cap="none" spc="0" normalizeH="0" baseline="0" noProof="0" dirty="0">
              <a:ln>
                <a:noFill/>
              </a:ln>
              <a:solidFill>
                <a:schemeClr val="bg1"/>
              </a:solidFill>
              <a:effectLst/>
              <a:uLnTx/>
              <a:uFillTx/>
              <a:latin typeface="Franklin Gothic Demi" panose="020B07030201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chemeClr val="tx1"/>
              </a:solidFill>
              <a:effectLst/>
              <a:uLnTx/>
              <a:uFillTx/>
              <a:latin typeface="Franklin Gothic Demi" panose="020B0703020102020204" pitchFamily="34" charset="0"/>
              <a:ea typeface="+mn-ea"/>
              <a:cs typeface="+mn-cs"/>
            </a:endParaRPr>
          </a:p>
        </p:txBody>
      </p:sp>
      <p:pic>
        <p:nvPicPr>
          <p:cNvPr id="7" name="Picture 6" descr="QR code link to expanded Educational Vision&#10;">
            <a:extLst>
              <a:ext uri="{FF2B5EF4-FFF2-40B4-BE49-F238E27FC236}">
                <a16:creationId xmlns:a16="http://schemas.microsoft.com/office/drawing/2014/main" id="{7BC33C67-BEA6-524E-6380-FE9D51BBEFBC}"/>
              </a:ext>
            </a:extLst>
          </p:cNvPr>
          <p:cNvPicPr>
            <a:picLocks noChangeAspect="1"/>
          </p:cNvPicPr>
          <p:nvPr/>
        </p:nvPicPr>
        <p:blipFill>
          <a:blip r:embed="rId3"/>
          <a:stretch>
            <a:fillRect/>
          </a:stretch>
        </p:blipFill>
        <p:spPr>
          <a:xfrm>
            <a:off x="10912157" y="5517515"/>
            <a:ext cx="1076325" cy="1076325"/>
          </a:xfrm>
          <a:prstGeom prst="rect">
            <a:avLst/>
          </a:prstGeom>
        </p:spPr>
      </p:pic>
    </p:spTree>
    <p:extLst>
      <p:ext uri="{BB962C8B-B14F-4D97-AF65-F5344CB8AC3E}">
        <p14:creationId xmlns:p14="http://schemas.microsoft.com/office/powerpoint/2010/main" val="318473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28FE4B-C97E-65E4-E8FA-4246C942AE46}"/>
              </a:ext>
            </a:extLst>
          </p:cNvPr>
          <p:cNvSpPr txBox="1">
            <a:spLocks noGrp="1"/>
          </p:cNvSpPr>
          <p:nvPr>
            <p:ph type="title" idx="4294967295"/>
          </p:nvPr>
        </p:nvSpPr>
        <p:spPr>
          <a:xfrm>
            <a:off x="642893" y="263848"/>
            <a:ext cx="10261343" cy="24500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600" b="1" i="0" kern="120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2400"/>
              </a:spcAft>
              <a:buClrTx/>
              <a:buSzTx/>
              <a:buFontTx/>
              <a:buNone/>
              <a:tabLst/>
              <a:defRPr/>
            </a:pPr>
            <a:r>
              <a:rPr kumimoji="0" lang="en-US" sz="3200" b="1" i="0" u="none" strike="noStrike" kern="1200" cap="none" spc="-300" normalizeH="0" baseline="0" noProof="0" dirty="0">
                <a:ln>
                  <a:noFill/>
                </a:ln>
                <a:solidFill>
                  <a:srgbClr val="2F5597"/>
                </a:solidFill>
                <a:effectLst/>
                <a:uLnTx/>
                <a:uFillTx/>
                <a:latin typeface="Arial"/>
                <a:ea typeface="Apple Symbols" panose="02000000000000000000" pitchFamily="2" charset="-79"/>
                <a:cs typeface="Arial"/>
              </a:rPr>
              <a:t>Massachusetts Family Institute for Student Success (FISS) </a:t>
            </a:r>
            <a:endParaRPr kumimoji="0" lang="en-US" sz="3600" b="1" i="0" u="none" strike="noStrike" kern="1200" cap="none" spc="-300" normalizeH="0" baseline="0" noProof="0" dirty="0">
              <a:ln>
                <a:noFill/>
              </a:ln>
              <a:solidFill>
                <a:schemeClr val="tx1">
                  <a:lumMod val="50000"/>
                  <a:lumOff val="50000"/>
                </a:schemeClr>
              </a:solidFill>
              <a:effectLst/>
              <a:uLnTx/>
              <a:uFillTx/>
              <a:latin typeface="Arial" panose="020B0604020202020204" pitchFamily="34" charset="0"/>
              <a:ea typeface="Apple Symbols" panose="02000000000000000000" pitchFamily="2" charset="-79"/>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2400"/>
              </a:spcAft>
              <a:buClrTx/>
              <a:buSzTx/>
              <a:buFont typeface="Arial"/>
              <a:buChar char="•"/>
              <a:tabLst/>
              <a:defRPr/>
            </a:pPr>
            <a:endParaRPr kumimoji="0" lang="en-US" sz="2400" b="1" i="0" u="none" strike="noStrike" kern="1200" cap="none" spc="-300" normalizeH="0" baseline="0" noProof="0" dirty="0">
              <a:ln>
                <a:noFill/>
              </a:ln>
              <a:solidFill>
                <a:srgbClr val="2F5597"/>
              </a:solidFill>
              <a:effectLst/>
              <a:uLnTx/>
              <a:uFillTx/>
              <a:latin typeface="Arial" panose="020B0604020202020204" pitchFamily="34" charset="0"/>
              <a:ea typeface="Apple Symbols" panose="02000000000000000000" pitchFamily="2" charset="-79"/>
              <a:cs typeface="Arial" panose="020B0604020202020204" pitchFamily="34" charset="0"/>
            </a:endParaRPr>
          </a:p>
          <a:p>
            <a:pPr marL="0" marR="0" lvl="0" indent="0" algn="l" defTabSz="914400" rtl="0" eaLnBrk="1" fontAlgn="auto" latinLnBrk="0" hangingPunct="1">
              <a:lnSpc>
                <a:spcPct val="90000"/>
              </a:lnSpc>
              <a:spcBef>
                <a:spcPct val="0"/>
              </a:spcBef>
              <a:spcAft>
                <a:spcPts val="2400"/>
              </a:spcAft>
              <a:buClrTx/>
              <a:buSzTx/>
              <a:buFontTx/>
              <a:buNone/>
              <a:tabLst/>
              <a:defRPr/>
            </a:pPr>
            <a:endParaRPr kumimoji="0" lang="en-US" sz="4800" b="1" i="0" u="none" strike="noStrike" kern="1200" cap="none" spc="-300" normalizeH="0" baseline="0" noProof="0" dirty="0">
              <a:ln>
                <a:noFill/>
              </a:ln>
              <a:solidFill>
                <a:schemeClr val="accent1">
                  <a:lumMod val="75000"/>
                </a:schemeClr>
              </a:solidFill>
              <a:effectLst/>
              <a:uLnTx/>
              <a:uFillTx/>
              <a:latin typeface="Arial" panose="020B0604020202020204" pitchFamily="34" charset="0"/>
              <a:ea typeface="Apple Symbols" panose="02000000000000000000" pitchFamily="2" charset="-79"/>
              <a:cs typeface="Arial" panose="020B0604020202020204" pitchFamily="34" charset="0"/>
            </a:endParaRPr>
          </a:p>
        </p:txBody>
      </p:sp>
      <p:sp>
        <p:nvSpPr>
          <p:cNvPr id="2" name="TextBox 1">
            <a:extLst>
              <a:ext uri="{FF2B5EF4-FFF2-40B4-BE49-F238E27FC236}">
                <a16:creationId xmlns:a16="http://schemas.microsoft.com/office/drawing/2014/main" id="{DC9B7223-E036-EA3B-0C80-B1BD83153589}"/>
              </a:ext>
            </a:extLst>
          </p:cNvPr>
          <p:cNvSpPr txBox="1"/>
          <p:nvPr/>
        </p:nvSpPr>
        <p:spPr>
          <a:xfrm>
            <a:off x="498764" y="1450109"/>
            <a:ext cx="1169669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tx2"/>
              </a:solidFill>
            </a:endParaRPr>
          </a:p>
          <a:p>
            <a:r>
              <a:rPr lang="en-US">
                <a:solidFill>
                  <a:schemeClr val="tx2"/>
                </a:solidFill>
              </a:rPr>
              <a:t>The Family Institute for Student Success (FISS) is a capacity building institute that offers a portfolio of workshops to parents, caregivers, school staff and community-based providers to facilitate common knowledge, shared mindsets and collective intentional action by all stakeholders influencing the growth of children and youth</a:t>
            </a:r>
          </a:p>
          <a:p>
            <a:endParaRPr lang="en-US">
              <a:cs typeface="Calibri"/>
            </a:endParaRPr>
          </a:p>
          <a:p>
            <a:endParaRPr lang="en-US">
              <a:cs typeface="Calibri"/>
            </a:endParaRPr>
          </a:p>
          <a:p>
            <a:endParaRPr lang="en-US">
              <a:solidFill>
                <a:schemeClr val="tx2"/>
              </a:solidFill>
              <a:cs typeface="Calibri"/>
            </a:endParaRPr>
          </a:p>
          <a:p>
            <a:r>
              <a:rPr lang="en-US">
                <a:solidFill>
                  <a:schemeClr val="tx2"/>
                </a:solidFill>
                <a:cs typeface="Calibri"/>
              </a:rPr>
              <a:t>FISS is an evidenced-based family engagement institute anchored under the Dual Capacity Building Framework for Family and School Partnerships (Mapp, K. &amp; </a:t>
            </a:r>
            <a:r>
              <a:rPr lang="en-US" err="1">
                <a:solidFill>
                  <a:schemeClr val="tx2"/>
                </a:solidFill>
                <a:cs typeface="Calibri"/>
              </a:rPr>
              <a:t>Kuttner</a:t>
            </a:r>
            <a:r>
              <a:rPr lang="en-US">
                <a:solidFill>
                  <a:schemeClr val="tx2"/>
                </a:solidFill>
                <a:cs typeface="Calibri"/>
              </a:rPr>
              <a:t>, P; U.S. Department of Education, 2013, and Mapp, K. L. &amp; Bergman, E. 2019, version 2). FISS goals and theory of action are informed and aligned with DESE’s foundational family engagement framework as represented in the “</a:t>
            </a:r>
            <a:r>
              <a:rPr lang="en-US">
                <a:solidFill>
                  <a:schemeClr val="tx2"/>
                </a:solidFill>
                <a:cs typeface="Calibri"/>
                <a:hlinkClick r:id="rId2"/>
              </a:rPr>
              <a:t>Strengthening Partnerships: A Framework for Prenatal through Young Adulthood Family Engagement in Massachusetts</a:t>
            </a:r>
            <a:r>
              <a:rPr lang="en-US">
                <a:solidFill>
                  <a:schemeClr val="tx2"/>
                </a:solidFill>
                <a:cs typeface="Calibri"/>
              </a:rPr>
              <a:t>,” and the revised 2.0 version of </a:t>
            </a:r>
            <a:r>
              <a:rPr lang="en-US">
                <a:solidFill>
                  <a:schemeClr val="tx2"/>
                </a:solidFill>
                <a:cs typeface="Calibri"/>
                <a:hlinkClick r:id="rId3"/>
              </a:rPr>
              <a:t>the Massachusetts Family, School and Community Partnership Fundamentals.</a:t>
            </a:r>
            <a:endParaRPr lang="en-US">
              <a:solidFill>
                <a:schemeClr val="tx2"/>
              </a:solidFill>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pic>
        <p:nvPicPr>
          <p:cNvPr id="6" name="Picture 5">
            <a:extLst>
              <a:ext uri="{FF2B5EF4-FFF2-40B4-BE49-F238E27FC236}">
                <a16:creationId xmlns:a16="http://schemas.microsoft.com/office/drawing/2014/main" id="{93F6B9C0-2BCA-79AA-7541-DEBE64A73F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79841" y="160265"/>
            <a:ext cx="1337048" cy="1142062"/>
          </a:xfrm>
          <a:prstGeom prst="rect">
            <a:avLst/>
          </a:prstGeom>
        </p:spPr>
      </p:pic>
    </p:spTree>
    <p:extLst>
      <p:ext uri="{BB962C8B-B14F-4D97-AF65-F5344CB8AC3E}">
        <p14:creationId xmlns:p14="http://schemas.microsoft.com/office/powerpoint/2010/main" val="37516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8E242F-455F-FA04-D788-88DAAB662972}"/>
              </a:ext>
            </a:extLst>
          </p:cNvPr>
          <p:cNvSpPr>
            <a:spLocks noGrp="1"/>
          </p:cNvSpPr>
          <p:nvPr>
            <p:ph type="pic" idx="1"/>
          </p:nvPr>
        </p:nvSpPr>
        <p:spPr>
          <a:xfrm>
            <a:off x="6096000" y="2309957"/>
            <a:ext cx="5766084" cy="4308475"/>
          </a:xfrm>
        </p:spPr>
        <p:txBody>
          <a:bodyPr>
            <a:normAutofit/>
          </a:bodyPr>
          <a:lstStyle/>
          <a:p>
            <a:pPr marL="342900" indent="-342900">
              <a:buFont typeface="+mj-lt"/>
              <a:buAutoNum type="arabicPeriod"/>
            </a:pPr>
            <a:r>
              <a:rPr lang="en-US" sz="2000">
                <a:solidFill>
                  <a:schemeClr val="tx2"/>
                </a:solidFill>
                <a:latin typeface="+mn-lt"/>
              </a:rPr>
              <a:t>Parents / families increases in Self-efficacy around supporting the education of their children</a:t>
            </a:r>
          </a:p>
          <a:p>
            <a:pPr marL="342900" indent="-342900">
              <a:buFont typeface="+mj-lt"/>
              <a:buAutoNum type="arabicPeriod"/>
            </a:pPr>
            <a:r>
              <a:rPr lang="en-US" sz="2000">
                <a:solidFill>
                  <a:schemeClr val="tx2"/>
                </a:solidFill>
                <a:latin typeface="+mn-lt"/>
              </a:rPr>
              <a:t>School staff increases in Self-efficacy around their ability to work with families effectively.</a:t>
            </a:r>
          </a:p>
          <a:p>
            <a:pPr marL="342900" indent="-342900">
              <a:buFont typeface="+mj-lt"/>
              <a:buAutoNum type="arabicPeriod"/>
            </a:pPr>
            <a:r>
              <a:rPr lang="en-US" sz="2000">
                <a:solidFill>
                  <a:schemeClr val="tx2"/>
                </a:solidFill>
                <a:latin typeface="+mn-lt"/>
              </a:rPr>
              <a:t>The collective capacity building of Self-efficacy around high impact areas</a:t>
            </a:r>
          </a:p>
          <a:p>
            <a:pPr marL="342900" indent="-342900">
              <a:buFont typeface="+mj-lt"/>
              <a:buAutoNum type="arabicPeriod"/>
            </a:pPr>
            <a:r>
              <a:rPr lang="en-US" sz="2000">
                <a:solidFill>
                  <a:schemeClr val="tx2"/>
                </a:solidFill>
                <a:latin typeface="+mn-lt"/>
              </a:rPr>
              <a:t>The improvements in student outcomes are the result of the Responsive Action that consistently occurs when families, school staff and community-based providers</a:t>
            </a:r>
          </a:p>
        </p:txBody>
      </p:sp>
      <p:sp>
        <p:nvSpPr>
          <p:cNvPr id="9" name="Title 8">
            <a:extLst>
              <a:ext uri="{FF2B5EF4-FFF2-40B4-BE49-F238E27FC236}">
                <a16:creationId xmlns:a16="http://schemas.microsoft.com/office/drawing/2014/main" id="{3AE57CB8-7B94-0C35-0BDE-18F99CC42C45}"/>
              </a:ext>
            </a:extLst>
          </p:cNvPr>
          <p:cNvSpPr>
            <a:spLocks noGrp="1"/>
          </p:cNvSpPr>
          <p:nvPr>
            <p:ph type="title"/>
          </p:nvPr>
        </p:nvSpPr>
        <p:spPr>
          <a:xfrm>
            <a:off x="331932" y="1351107"/>
            <a:ext cx="4553380" cy="830118"/>
          </a:xfrm>
        </p:spPr>
        <p:txBody>
          <a:bodyPr anchor="ctr">
            <a:normAutofit fontScale="90000"/>
          </a:bodyPr>
          <a:lstStyle/>
          <a:p>
            <a:pPr algn="ctr"/>
            <a:br>
              <a:rPr lang="en-US" sz="3400" dirty="0">
                <a:effectLst>
                  <a:outerShdw blurRad="38100" dist="38100" dir="2700000" algn="tl">
                    <a:srgbClr val="000000">
                      <a:alpha val="43137"/>
                    </a:srgbClr>
                  </a:outerShdw>
                </a:effectLst>
                <a:latin typeface="+mn-lt"/>
              </a:rPr>
            </a:br>
            <a:r>
              <a:rPr lang="en-US" sz="3400" dirty="0">
                <a:solidFill>
                  <a:schemeClr val="tx2"/>
                </a:solidFill>
                <a:effectLst>
                  <a:outerShdw blurRad="38100" dist="38100" dir="2700000" algn="tl">
                    <a:srgbClr val="000000">
                      <a:alpha val="43137"/>
                    </a:srgbClr>
                  </a:outerShdw>
                </a:effectLst>
                <a:latin typeface="+mn-lt"/>
              </a:rPr>
              <a:t>FISS Theory of Action</a:t>
            </a:r>
            <a:br>
              <a:rPr lang="en-US" sz="3400" dirty="0"/>
            </a:br>
            <a:endParaRPr lang="en-US" sz="3400" dirty="0"/>
          </a:p>
        </p:txBody>
      </p:sp>
      <p:sp>
        <p:nvSpPr>
          <p:cNvPr id="10" name="Content Placeholder 9">
            <a:extLst>
              <a:ext uri="{FF2B5EF4-FFF2-40B4-BE49-F238E27FC236}">
                <a16:creationId xmlns:a16="http://schemas.microsoft.com/office/drawing/2014/main" id="{83F8E621-6397-44FF-FA47-52E5816D438D}"/>
              </a:ext>
            </a:extLst>
          </p:cNvPr>
          <p:cNvSpPr>
            <a:spLocks noGrp="1"/>
          </p:cNvSpPr>
          <p:nvPr>
            <p:ph type="body" sz="half" idx="2"/>
          </p:nvPr>
        </p:nvSpPr>
        <p:spPr>
          <a:xfrm>
            <a:off x="219075" y="2181225"/>
            <a:ext cx="5591176" cy="3679825"/>
          </a:xfrm>
        </p:spPr>
        <p:txBody>
          <a:bodyPr>
            <a:normAutofit/>
          </a:bodyPr>
          <a:lstStyle/>
          <a:p>
            <a:pPr marL="0" indent="0">
              <a:buNone/>
            </a:pPr>
            <a:endParaRPr lang="en-US" sz="2400">
              <a:solidFill>
                <a:schemeClr val="tx2"/>
              </a:solidFill>
            </a:endParaRPr>
          </a:p>
          <a:p>
            <a:pPr marL="0" indent="0">
              <a:buNone/>
            </a:pPr>
            <a:r>
              <a:rPr lang="en-US" sz="2400">
                <a:solidFill>
                  <a:schemeClr val="tx2"/>
                </a:solidFill>
                <a:latin typeface="Calibri" panose="020F0502020204030204" pitchFamily="34" charset="0"/>
                <a:cs typeface="Calibri" panose="020F0502020204030204" pitchFamily="34" charset="0"/>
              </a:rPr>
              <a:t>As a capacity building program, FISS is anchored in the promotion of all-around Self-Efficacy, given the strong correlation that exists between Self-Efficacy and long-term success, well documented in research</a:t>
            </a:r>
          </a:p>
        </p:txBody>
      </p:sp>
      <p:sp>
        <p:nvSpPr>
          <p:cNvPr id="14" name="TextBox 13">
            <a:extLst>
              <a:ext uri="{FF2B5EF4-FFF2-40B4-BE49-F238E27FC236}">
                <a16:creationId xmlns:a16="http://schemas.microsoft.com/office/drawing/2014/main" id="{2D9E3CC4-6C01-5D5A-5020-54CD60B71268}"/>
              </a:ext>
            </a:extLst>
          </p:cNvPr>
          <p:cNvSpPr txBox="1"/>
          <p:nvPr/>
        </p:nvSpPr>
        <p:spPr>
          <a:xfrm>
            <a:off x="5643418" y="1027941"/>
            <a:ext cx="6022109" cy="954107"/>
          </a:xfrm>
          <a:prstGeom prst="rect">
            <a:avLst/>
          </a:prstGeom>
          <a:noFill/>
        </p:spPr>
        <p:txBody>
          <a:bodyPr wrap="square">
            <a:spAutoFit/>
          </a:bodyPr>
          <a:lstStyle/>
          <a:p>
            <a:pPr algn="ctr"/>
            <a:r>
              <a:rPr lang="en-US" sz="2800">
                <a:solidFill>
                  <a:schemeClr val="tx2"/>
                </a:solidFill>
                <a:effectLst>
                  <a:outerShdw blurRad="38100" dist="38100" dir="2700000" algn="tl">
                    <a:srgbClr val="000000">
                      <a:alpha val="43137"/>
                    </a:srgbClr>
                  </a:outerShdw>
                </a:effectLst>
              </a:rPr>
              <a:t>The following hypotheses support</a:t>
            </a:r>
          </a:p>
          <a:p>
            <a:pPr algn="ctr"/>
            <a:r>
              <a:rPr lang="en-US" sz="2800">
                <a:solidFill>
                  <a:schemeClr val="tx2"/>
                </a:solidFill>
                <a:effectLst>
                  <a:outerShdw blurRad="38100" dist="38100" dir="2700000" algn="tl">
                    <a:srgbClr val="000000">
                      <a:alpha val="43137"/>
                    </a:srgbClr>
                  </a:outerShdw>
                </a:effectLst>
              </a:rPr>
              <a:t>FISS’ Theory of Action</a:t>
            </a:r>
          </a:p>
        </p:txBody>
      </p:sp>
    </p:spTree>
    <p:extLst>
      <p:ext uri="{BB962C8B-B14F-4D97-AF65-F5344CB8AC3E}">
        <p14:creationId xmlns:p14="http://schemas.microsoft.com/office/powerpoint/2010/main" val="58536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0402-6EC3-2222-85CB-283C05845434}"/>
              </a:ext>
            </a:extLst>
          </p:cNvPr>
          <p:cNvSpPr>
            <a:spLocks noGrp="1"/>
          </p:cNvSpPr>
          <p:nvPr>
            <p:ph type="title"/>
          </p:nvPr>
        </p:nvSpPr>
        <p:spPr/>
        <p:txBody>
          <a:bodyPr/>
          <a:lstStyle/>
          <a:p>
            <a:r>
              <a:rPr lang="en-US" dirty="0"/>
              <a:t>Lowell Public Schools</a:t>
            </a:r>
          </a:p>
        </p:txBody>
      </p:sp>
      <p:pic>
        <p:nvPicPr>
          <p:cNvPr id="3" name="Picture 2" descr="Lowell Public Schools&#10;Total Enrollment:&#10;14,274&#10;72% Low Income&#10;45% First Language no English&#10;Title I School wide program&#10;Family Engagement:&#10;Implemented Massachusetts Family Institute for Student Success">
            <a:extLst>
              <a:ext uri="{FF2B5EF4-FFF2-40B4-BE49-F238E27FC236}">
                <a16:creationId xmlns:a16="http://schemas.microsoft.com/office/drawing/2014/main" id="{A76F318A-A39A-9DC9-CCCF-6115F460CE7D}"/>
              </a:ext>
            </a:extLst>
          </p:cNvPr>
          <p:cNvPicPr>
            <a:picLocks noChangeAspect="1"/>
          </p:cNvPicPr>
          <p:nvPr/>
        </p:nvPicPr>
        <p:blipFill>
          <a:blip r:embed="rId2"/>
          <a:stretch>
            <a:fillRect/>
          </a:stretch>
        </p:blipFill>
        <p:spPr>
          <a:xfrm>
            <a:off x="876242" y="684481"/>
            <a:ext cx="10089356" cy="5698331"/>
          </a:xfrm>
          <a:prstGeom prst="rect">
            <a:avLst/>
          </a:prstGeom>
        </p:spPr>
      </p:pic>
    </p:spTree>
    <p:extLst>
      <p:ext uri="{BB962C8B-B14F-4D97-AF65-F5344CB8AC3E}">
        <p14:creationId xmlns:p14="http://schemas.microsoft.com/office/powerpoint/2010/main" val="264070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2692398" y="2945746"/>
            <a:ext cx="6815669" cy="1515533"/>
          </a:xfrm>
          <a:prstGeom prst="rect">
            <a:avLst/>
          </a:prstGeom>
          <a:noFill/>
          <a:ln>
            <a:noFill/>
          </a:ln>
        </p:spPr>
        <p:txBody>
          <a:bodyPr spcFirstLastPara="1" vert="horz" wrap="square" lIns="91425" tIns="45700" rIns="91425" bIns="45700" rtlCol="0" anchor="b" anchorCtr="0">
            <a:noAutofit/>
          </a:bodyPr>
          <a:lstStyle/>
          <a:p>
            <a:pPr marL="0" lvl="0" indent="0" algn="ctr" rtl="0">
              <a:spcBef>
                <a:spcPts val="0"/>
              </a:spcBef>
              <a:spcAft>
                <a:spcPts val="0"/>
              </a:spcAft>
              <a:buClr>
                <a:srgbClr val="262626"/>
              </a:buClr>
              <a:buSzPts val="3200"/>
              <a:buFont typeface="Garamond"/>
              <a:buNone/>
            </a:pPr>
            <a:r>
              <a:rPr lang="en-US" sz="5400" b="1" dirty="0">
                <a:latin typeface="Arial"/>
                <a:cs typeface="Arial"/>
              </a:rPr>
              <a:t>LOWELL PUBLIC SCHOOLS</a:t>
            </a:r>
            <a:br>
              <a:rPr lang="en-US" sz="5400" b="1" dirty="0"/>
            </a:br>
            <a:r>
              <a:rPr lang="en-US" sz="5400" b="1" dirty="0">
                <a:latin typeface="Arial"/>
                <a:cs typeface="Arial"/>
              </a:rPr>
              <a:t>FAMILY ENGAGEMENT</a:t>
            </a:r>
            <a:endParaRPr lang="en-US" sz="4800" dirty="0">
              <a:latin typeface="Arial"/>
              <a:cs typeface="Arial"/>
            </a:endParaRPr>
          </a:p>
        </p:txBody>
      </p:sp>
      <p:sp>
        <p:nvSpPr>
          <p:cNvPr id="152" name="Google Shape;152;p19"/>
          <p:cNvSpPr txBox="1">
            <a:spLocks noGrp="1"/>
          </p:cNvSpPr>
          <p:nvPr>
            <p:ph type="subTitle" idx="1"/>
          </p:nvPr>
        </p:nvSpPr>
        <p:spPr>
          <a:xfrm>
            <a:off x="2692398" y="5132751"/>
            <a:ext cx="6815669" cy="132080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15"/>
              <a:buNone/>
            </a:pPr>
            <a:r>
              <a:rPr lang="en-US"/>
              <a:t>ABOVE and BEYOND COMPLIANCE</a:t>
            </a:r>
            <a:endParaRPr/>
          </a:p>
        </p:txBody>
      </p:sp>
    </p:spTree>
    <p:extLst>
      <p:ext uri="{BB962C8B-B14F-4D97-AF65-F5344CB8AC3E}">
        <p14:creationId xmlns:p14="http://schemas.microsoft.com/office/powerpoint/2010/main" val="3673274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NOTE xmlns="1c210e20-2656-47be-8bfe-a34b7996932e">Download before editing</NO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7" ma:contentTypeDescription="Create a new document." ma:contentTypeScope="" ma:versionID="ce88786e7213f78f6844655feff11f6b">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89a89a1f8864f1675c97eef69b9f1ff8"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NOTE" ma:index="14" nillable="true" ma:displayName="Download files before editing" ma:default="Download before editing" ma:description="Download Files Before Editing" ma:format="Dropdown" ma:internalName="NO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dcmitype/"/>
    <ds:schemaRef ds:uri="7a12eb2f-f040-4639-9fb2-5a6588dc8035"/>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1c210e20-2656-47be-8bfe-a34b7996932e"/>
    <ds:schemaRef ds:uri="http://www.w3.org/XML/1998/namespace"/>
  </ds:schemaRefs>
</ds:datastoreItem>
</file>

<file path=customXml/itemProps3.xml><?xml version="1.0" encoding="utf-8"?>
<ds:datastoreItem xmlns:ds="http://schemas.openxmlformats.org/officeDocument/2006/customXml" ds:itemID="{38A44B26-EA76-4E5C-A0EB-ADE322D87204}">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795</Words>
  <Application>Microsoft Office PowerPoint</Application>
  <PresentationFormat>Widescreen</PresentationFormat>
  <Paragraphs>103</Paragraphs>
  <Slides>24</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Balthazar</vt:lpstr>
      <vt:lpstr>Segoe</vt:lpstr>
      <vt:lpstr>Segoe SemiBold</vt:lpstr>
      <vt:lpstr>Arial</vt:lpstr>
      <vt:lpstr>Calibri</vt:lpstr>
      <vt:lpstr>Courier New</vt:lpstr>
      <vt:lpstr>Franklin Gothic Demi</vt:lpstr>
      <vt:lpstr>Garamond</vt:lpstr>
      <vt:lpstr>Segoe UI</vt:lpstr>
      <vt:lpstr>Segoe UI Semibold</vt:lpstr>
      <vt:lpstr>Wingdings</vt:lpstr>
      <vt:lpstr>Office Theme</vt:lpstr>
      <vt:lpstr>Family Engagement Panel:</vt:lpstr>
      <vt:lpstr>Agenda</vt:lpstr>
      <vt:lpstr>Family Engagement Requirements</vt:lpstr>
      <vt:lpstr>Review new ESSA Family Engagement  e-learning tool  and provide feedback in comments.  https://tinyurl.com/ESSAFamily *note the e-learning tool is meant for desktop use  </vt:lpstr>
      <vt:lpstr>“Students and families have a sense of belonging: they are known, respected, and valued for who they are and what they bring to the school community, including their unique identities, strengths, interests, needs, languages, exceptionalities, and backgrounds.”  </vt:lpstr>
      <vt:lpstr>Massachusetts Family Institute for Student Success (FISS)   </vt:lpstr>
      <vt:lpstr> FISS Theory of Action </vt:lpstr>
      <vt:lpstr>Lowell Public Schools</vt:lpstr>
      <vt:lpstr>LOWELL PUBLIC SCHOOLS FAMILY ENGAGEMENT</vt:lpstr>
      <vt:lpstr>TITLE I COMPLIANCE</vt:lpstr>
      <vt:lpstr>STRATEGIC GOAL</vt:lpstr>
      <vt:lpstr>SCHOOL/ FAMILY ENGAGEMENT</vt:lpstr>
      <vt:lpstr>ABOVE AND BEYOND:  DISTRICT FAMILY ENGAGEMENT</vt:lpstr>
      <vt:lpstr>Ensuring Equity</vt:lpstr>
      <vt:lpstr>LOWELL PUBLIC SCHOOLS QUESTIONS and NEXT STEPS</vt:lpstr>
      <vt:lpstr>Falmouth Public Schools</vt:lpstr>
      <vt:lpstr>Greater Fall River</vt:lpstr>
      <vt:lpstr>Diman RVTHS Family Engagement</vt:lpstr>
      <vt:lpstr>Diman RVTHS</vt:lpstr>
      <vt:lpstr>Schoolwide Title I Committee</vt:lpstr>
      <vt:lpstr>Schoolwide Title I Committee</vt:lpstr>
      <vt:lpstr>Schoolwide Title I Committee</vt:lpstr>
      <vt:lpstr>Moving Forward</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Engagement Panel</dc:title>
  <dc:creator>DESE</dc:creator>
  <cp:lastModifiedBy>Zou, Dong (EOE)</cp:lastModifiedBy>
  <cp:revision>96</cp:revision>
  <dcterms:created xsi:type="dcterms:W3CDTF">2022-10-11T20:32:22Z</dcterms:created>
  <dcterms:modified xsi:type="dcterms:W3CDTF">2024-05-10T19:30:47Z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10 2024 12:00AM</vt:lpwstr>
  </property>
</Properties>
</file>