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handoutMasterIdLst>
    <p:handoutMasterId r:id="rId28"/>
  </p:handoutMasterIdLst>
  <p:sldIdLst>
    <p:sldId id="256" r:id="rId5"/>
    <p:sldId id="293" r:id="rId6"/>
    <p:sldId id="294" r:id="rId7"/>
    <p:sldId id="295" r:id="rId8"/>
    <p:sldId id="296" r:id="rId9"/>
    <p:sldId id="297" r:id="rId10"/>
    <p:sldId id="298" r:id="rId11"/>
    <p:sldId id="299" r:id="rId12"/>
    <p:sldId id="300" r:id="rId13"/>
    <p:sldId id="301" r:id="rId14"/>
    <p:sldId id="302" r:id="rId15"/>
    <p:sldId id="303" r:id="rId16"/>
    <p:sldId id="264" r:id="rId17"/>
    <p:sldId id="304" r:id="rId18"/>
    <p:sldId id="305" r:id="rId19"/>
    <p:sldId id="257" r:id="rId20"/>
    <p:sldId id="258" r:id="rId21"/>
    <p:sldId id="259" r:id="rId22"/>
    <p:sldId id="260" r:id="rId23"/>
    <p:sldId id="261" r:id="rId24"/>
    <p:sldId id="262" r:id="rId25"/>
    <p:sldId id="3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6F6E04-32CB-4633-8156-6A769CD9F5E6}" v="17" dt="2024-05-03T13:38:26.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947" autoAdjust="0"/>
    <p:restoredTop sz="86388" autoAdjust="0"/>
  </p:normalViewPr>
  <p:slideViewPr>
    <p:cSldViewPr snapToGrid="0">
      <p:cViewPr varScale="1">
        <p:scale>
          <a:sx n="137" d="100"/>
          <a:sy n="137" d="100"/>
        </p:scale>
        <p:origin x="2586" y="1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ley, Alex J (DESE)" userId="1ad74fa3-d3f0-4421-ab3f-9e0ed14b2172" providerId="ADAL" clId="{136F6E04-32CB-4633-8156-6A769CD9F5E6}"/>
    <pc:docChg chg="undo redo custSel addSld delSld modSld">
      <pc:chgData name="Lilley, Alex J (DESE)" userId="1ad74fa3-d3f0-4421-ab3f-9e0ed14b2172" providerId="ADAL" clId="{136F6E04-32CB-4633-8156-6A769CD9F5E6}" dt="2024-05-03T18:37:44.250" v="5069" actId="27636"/>
      <pc:docMkLst>
        <pc:docMk/>
      </pc:docMkLst>
      <pc:sldChg chg="modSp mod">
        <pc:chgData name="Lilley, Alex J (DESE)" userId="1ad74fa3-d3f0-4421-ab3f-9e0ed14b2172" providerId="ADAL" clId="{136F6E04-32CB-4633-8156-6A769CD9F5E6}" dt="2024-05-03T18:37:44.250" v="5069" actId="27636"/>
        <pc:sldMkLst>
          <pc:docMk/>
          <pc:sldMk cId="3472057045" sldId="256"/>
        </pc:sldMkLst>
        <pc:spChg chg="mod">
          <ac:chgData name="Lilley, Alex J (DESE)" userId="1ad74fa3-d3f0-4421-ab3f-9e0ed14b2172" providerId="ADAL" clId="{136F6E04-32CB-4633-8156-6A769CD9F5E6}" dt="2024-05-03T18:32:23.528" v="5023" actId="14100"/>
          <ac:spMkLst>
            <pc:docMk/>
            <pc:sldMk cId="3472057045" sldId="256"/>
            <ac:spMk id="2" creationId="{014B4766-0EE3-8028-2E23-5FACFF09600A}"/>
          </ac:spMkLst>
        </pc:spChg>
        <pc:spChg chg="mod">
          <ac:chgData name="Lilley, Alex J (DESE)" userId="1ad74fa3-d3f0-4421-ab3f-9e0ed14b2172" providerId="ADAL" clId="{136F6E04-32CB-4633-8156-6A769CD9F5E6}" dt="2024-05-03T18:37:44.250" v="5069" actId="27636"/>
          <ac:spMkLst>
            <pc:docMk/>
            <pc:sldMk cId="3472057045" sldId="256"/>
            <ac:spMk id="3" creationId="{451FB839-A537-685A-EE8C-AF8C11F1A27D}"/>
          </ac:spMkLst>
        </pc:spChg>
      </pc:sldChg>
      <pc:sldChg chg="addSp modSp mod">
        <pc:chgData name="Lilley, Alex J (DESE)" userId="1ad74fa3-d3f0-4421-ab3f-9e0ed14b2172" providerId="ADAL" clId="{136F6E04-32CB-4633-8156-6A769CD9F5E6}" dt="2024-05-03T13:34:50.374" v="4851" actId="1076"/>
        <pc:sldMkLst>
          <pc:docMk/>
          <pc:sldMk cId="0" sldId="262"/>
        </pc:sldMkLst>
        <pc:spChg chg="mod">
          <ac:chgData name="Lilley, Alex J (DESE)" userId="1ad74fa3-d3f0-4421-ab3f-9e0ed14b2172" providerId="ADAL" clId="{136F6E04-32CB-4633-8156-6A769CD9F5E6}" dt="2024-05-03T13:34:50.374" v="4851" actId="1076"/>
          <ac:spMkLst>
            <pc:docMk/>
            <pc:sldMk cId="0" sldId="262"/>
            <ac:spMk id="21" creationId="{00000000-0000-0000-0000-000000000000}"/>
          </ac:spMkLst>
        </pc:spChg>
        <pc:picChg chg="add mod">
          <ac:chgData name="Lilley, Alex J (DESE)" userId="1ad74fa3-d3f0-4421-ab3f-9e0ed14b2172" providerId="ADAL" clId="{136F6E04-32CB-4633-8156-6A769CD9F5E6}" dt="2024-05-03T13:34:50.374" v="4851" actId="1076"/>
          <ac:picMkLst>
            <pc:docMk/>
            <pc:sldMk cId="0" sldId="262"/>
            <ac:picMk id="1026" creationId="{87E4004A-A420-AE0D-F18D-B3965645EE6B}"/>
          </ac:picMkLst>
        </pc:picChg>
      </pc:sldChg>
      <pc:sldChg chg="del">
        <pc:chgData name="Lilley, Alex J (DESE)" userId="1ad74fa3-d3f0-4421-ab3f-9e0ed14b2172" providerId="ADAL" clId="{136F6E04-32CB-4633-8156-6A769CD9F5E6}" dt="2024-04-29T13:55:24.979" v="3518" actId="2696"/>
        <pc:sldMkLst>
          <pc:docMk/>
          <pc:sldMk cId="327604817" sldId="262"/>
        </pc:sldMkLst>
      </pc:sldChg>
      <pc:sldChg chg="del">
        <pc:chgData name="Lilley, Alex J (DESE)" userId="1ad74fa3-d3f0-4421-ab3f-9e0ed14b2172" providerId="ADAL" clId="{136F6E04-32CB-4633-8156-6A769CD9F5E6}" dt="2024-04-29T13:55:24.979" v="3518" actId="2696"/>
        <pc:sldMkLst>
          <pc:docMk/>
          <pc:sldMk cId="666759245" sldId="263"/>
        </pc:sldMkLst>
      </pc:sldChg>
      <pc:sldChg chg="modSp mod">
        <pc:chgData name="Lilley, Alex J (DESE)" userId="1ad74fa3-d3f0-4421-ab3f-9e0ed14b2172" providerId="ADAL" clId="{136F6E04-32CB-4633-8156-6A769CD9F5E6}" dt="2024-04-29T14:27:39.004" v="4646"/>
        <pc:sldMkLst>
          <pc:docMk/>
          <pc:sldMk cId="1228395877" sldId="264"/>
        </pc:sldMkLst>
        <pc:spChg chg="ord">
          <ac:chgData name="Lilley, Alex J (DESE)" userId="1ad74fa3-d3f0-4421-ab3f-9e0ed14b2172" providerId="ADAL" clId="{136F6E04-32CB-4633-8156-6A769CD9F5E6}" dt="2024-04-29T14:27:39.004" v="4646"/>
          <ac:spMkLst>
            <pc:docMk/>
            <pc:sldMk cId="1228395877" sldId="264"/>
            <ac:spMk id="3" creationId="{D2354940-0587-477F-8254-4BDFEDFB8A8F}"/>
          </ac:spMkLst>
        </pc:spChg>
      </pc:sldChg>
      <pc:sldChg chg="del">
        <pc:chgData name="Lilley, Alex J (DESE)" userId="1ad74fa3-d3f0-4421-ab3f-9e0ed14b2172" providerId="ADAL" clId="{136F6E04-32CB-4633-8156-6A769CD9F5E6}" dt="2024-04-29T13:54:38.048" v="3516" actId="2696"/>
        <pc:sldMkLst>
          <pc:docMk/>
          <pc:sldMk cId="851685652" sldId="287"/>
        </pc:sldMkLst>
      </pc:sldChg>
      <pc:sldChg chg="del">
        <pc:chgData name="Lilley, Alex J (DESE)" userId="1ad74fa3-d3f0-4421-ab3f-9e0ed14b2172" providerId="ADAL" clId="{136F6E04-32CB-4633-8156-6A769CD9F5E6}" dt="2024-04-29T13:54:45.139" v="3517" actId="2696"/>
        <pc:sldMkLst>
          <pc:docMk/>
          <pc:sldMk cId="4102457501" sldId="288"/>
        </pc:sldMkLst>
      </pc:sldChg>
      <pc:sldChg chg="del">
        <pc:chgData name="Lilley, Alex J (DESE)" userId="1ad74fa3-d3f0-4421-ab3f-9e0ed14b2172" providerId="ADAL" clId="{136F6E04-32CB-4633-8156-6A769CD9F5E6}" dt="2024-04-29T13:55:24.979" v="3518" actId="2696"/>
        <pc:sldMkLst>
          <pc:docMk/>
          <pc:sldMk cId="14510572" sldId="289"/>
        </pc:sldMkLst>
      </pc:sldChg>
      <pc:sldChg chg="del">
        <pc:chgData name="Lilley, Alex J (DESE)" userId="1ad74fa3-d3f0-4421-ab3f-9e0ed14b2172" providerId="ADAL" clId="{136F6E04-32CB-4633-8156-6A769CD9F5E6}" dt="2024-04-29T13:55:24.979" v="3518" actId="2696"/>
        <pc:sldMkLst>
          <pc:docMk/>
          <pc:sldMk cId="4054965048" sldId="290"/>
        </pc:sldMkLst>
      </pc:sldChg>
      <pc:sldChg chg="del">
        <pc:chgData name="Lilley, Alex J (DESE)" userId="1ad74fa3-d3f0-4421-ab3f-9e0ed14b2172" providerId="ADAL" clId="{136F6E04-32CB-4633-8156-6A769CD9F5E6}" dt="2024-04-29T13:55:24.979" v="3518" actId="2696"/>
        <pc:sldMkLst>
          <pc:docMk/>
          <pc:sldMk cId="1080079380" sldId="291"/>
        </pc:sldMkLst>
      </pc:sldChg>
      <pc:sldChg chg="del">
        <pc:chgData name="Lilley, Alex J (DESE)" userId="1ad74fa3-d3f0-4421-ab3f-9e0ed14b2172" providerId="ADAL" clId="{136F6E04-32CB-4633-8156-6A769CD9F5E6}" dt="2024-04-29T13:55:24.979" v="3518" actId="2696"/>
        <pc:sldMkLst>
          <pc:docMk/>
          <pc:sldMk cId="151450170" sldId="292"/>
        </pc:sldMkLst>
      </pc:sldChg>
      <pc:sldChg chg="modSp mod">
        <pc:chgData name="Lilley, Alex J (DESE)" userId="1ad74fa3-d3f0-4421-ab3f-9e0ed14b2172" providerId="ADAL" clId="{136F6E04-32CB-4633-8156-6A769CD9F5E6}" dt="2024-04-29T14:25:42.023" v="4637"/>
        <pc:sldMkLst>
          <pc:docMk/>
          <pc:sldMk cId="1429650166" sldId="293"/>
        </pc:sldMkLst>
        <pc:spChg chg="mod ord">
          <ac:chgData name="Lilley, Alex J (DESE)" userId="1ad74fa3-d3f0-4421-ab3f-9e0ed14b2172" providerId="ADAL" clId="{136F6E04-32CB-4633-8156-6A769CD9F5E6}" dt="2024-04-29T14:25:42.023" v="4637"/>
          <ac:spMkLst>
            <pc:docMk/>
            <pc:sldMk cId="1429650166" sldId="293"/>
            <ac:spMk id="2" creationId="{4A7CD0A2-FB57-50F7-47FB-0EF62995E1BD}"/>
          </ac:spMkLst>
        </pc:spChg>
        <pc:spChg chg="ord">
          <ac:chgData name="Lilley, Alex J (DESE)" userId="1ad74fa3-d3f0-4421-ab3f-9e0ed14b2172" providerId="ADAL" clId="{136F6E04-32CB-4633-8156-6A769CD9F5E6}" dt="2024-04-29T14:25:32.331" v="4635" actId="13244"/>
          <ac:spMkLst>
            <pc:docMk/>
            <pc:sldMk cId="1429650166" sldId="293"/>
            <ac:spMk id="3" creationId="{01DA832B-3613-940F-9179-A5F39EE06614}"/>
          </ac:spMkLst>
        </pc:spChg>
      </pc:sldChg>
      <pc:sldChg chg="addSp delSp modSp new mod">
        <pc:chgData name="Lilley, Alex J (DESE)" userId="1ad74fa3-d3f0-4421-ab3f-9e0ed14b2172" providerId="ADAL" clId="{136F6E04-32CB-4633-8156-6A769CD9F5E6}" dt="2024-04-29T14:26:10.922" v="4638"/>
        <pc:sldMkLst>
          <pc:docMk/>
          <pc:sldMk cId="2953082310" sldId="294"/>
        </pc:sldMkLst>
        <pc:spChg chg="mod">
          <ac:chgData name="Lilley, Alex J (DESE)" userId="1ad74fa3-d3f0-4421-ab3f-9e0ed14b2172" providerId="ADAL" clId="{136F6E04-32CB-4633-8156-6A769CD9F5E6}" dt="2024-04-24T19:52:06.223" v="249" actId="5793"/>
          <ac:spMkLst>
            <pc:docMk/>
            <pc:sldMk cId="2953082310" sldId="294"/>
            <ac:spMk id="2" creationId="{2D47D5AD-57CC-A868-DB92-629005560EB9}"/>
          </ac:spMkLst>
        </pc:spChg>
        <pc:spChg chg="mod ord">
          <ac:chgData name="Lilley, Alex J (DESE)" userId="1ad74fa3-d3f0-4421-ab3f-9e0ed14b2172" providerId="ADAL" clId="{136F6E04-32CB-4633-8156-6A769CD9F5E6}" dt="2024-04-29T14:26:10.922" v="4638"/>
          <ac:spMkLst>
            <pc:docMk/>
            <pc:sldMk cId="2953082310" sldId="294"/>
            <ac:spMk id="3" creationId="{D0BAF6F4-4A20-F31D-9F89-6D84EAB7F200}"/>
          </ac:spMkLst>
        </pc:spChg>
        <pc:picChg chg="add del mod">
          <ac:chgData name="Lilley, Alex J (DESE)" userId="1ad74fa3-d3f0-4421-ab3f-9e0ed14b2172" providerId="ADAL" clId="{136F6E04-32CB-4633-8156-6A769CD9F5E6}" dt="2024-04-24T19:52:15.956" v="250" actId="21"/>
          <ac:picMkLst>
            <pc:docMk/>
            <pc:sldMk cId="2953082310" sldId="294"/>
            <ac:picMk id="5" creationId="{1303BE98-0AE1-54E4-54AC-FB9033D15636}"/>
          </ac:picMkLst>
        </pc:picChg>
        <pc:picChg chg="add del mod">
          <ac:chgData name="Lilley, Alex J (DESE)" userId="1ad74fa3-d3f0-4421-ab3f-9e0ed14b2172" providerId="ADAL" clId="{136F6E04-32CB-4633-8156-6A769CD9F5E6}" dt="2024-04-24T19:56:35.294" v="266" actId="22"/>
          <ac:picMkLst>
            <pc:docMk/>
            <pc:sldMk cId="2953082310" sldId="294"/>
            <ac:picMk id="7" creationId="{B3C35326-8E83-AF47-33D9-9FDD6DC29861}"/>
          </ac:picMkLst>
        </pc:picChg>
        <pc:picChg chg="add mod modCrop">
          <ac:chgData name="Lilley, Alex J (DESE)" userId="1ad74fa3-d3f0-4421-ab3f-9e0ed14b2172" providerId="ADAL" clId="{136F6E04-32CB-4633-8156-6A769CD9F5E6}" dt="2024-04-29T14:15:05.349" v="4048" actId="962"/>
          <ac:picMkLst>
            <pc:docMk/>
            <pc:sldMk cId="2953082310" sldId="294"/>
            <ac:picMk id="9" creationId="{86323E79-5585-DB36-FBC4-12BC44C3D2E3}"/>
          </ac:picMkLst>
        </pc:picChg>
      </pc:sldChg>
      <pc:sldChg chg="addSp delSp modSp new mod">
        <pc:chgData name="Lilley, Alex J (DESE)" userId="1ad74fa3-d3f0-4421-ab3f-9e0ed14b2172" providerId="ADAL" clId="{136F6E04-32CB-4633-8156-6A769CD9F5E6}" dt="2024-04-29T14:26:32.083" v="4639"/>
        <pc:sldMkLst>
          <pc:docMk/>
          <pc:sldMk cId="1913068345" sldId="295"/>
        </pc:sldMkLst>
        <pc:spChg chg="del">
          <ac:chgData name="Lilley, Alex J (DESE)" userId="1ad74fa3-d3f0-4421-ab3f-9e0ed14b2172" providerId="ADAL" clId="{136F6E04-32CB-4633-8156-6A769CD9F5E6}" dt="2024-04-24T20:05:57.368" v="306" actId="22"/>
          <ac:spMkLst>
            <pc:docMk/>
            <pc:sldMk cId="1913068345" sldId="295"/>
            <ac:spMk id="2" creationId="{B400EBB6-EF71-7581-38E0-21CD1F941432}"/>
          </ac:spMkLst>
        </pc:spChg>
        <pc:spChg chg="mod ord">
          <ac:chgData name="Lilley, Alex J (DESE)" userId="1ad74fa3-d3f0-4421-ab3f-9e0ed14b2172" providerId="ADAL" clId="{136F6E04-32CB-4633-8156-6A769CD9F5E6}" dt="2024-04-29T14:26:32.083" v="4639"/>
          <ac:spMkLst>
            <pc:docMk/>
            <pc:sldMk cId="1913068345" sldId="295"/>
            <ac:spMk id="3" creationId="{0BDC9CF1-5ADD-D02F-8D7D-F90926AD403A}"/>
          </ac:spMkLst>
        </pc:spChg>
        <pc:picChg chg="add mod ord">
          <ac:chgData name="Lilley, Alex J (DESE)" userId="1ad74fa3-d3f0-4421-ab3f-9e0ed14b2172" providerId="ADAL" clId="{136F6E04-32CB-4633-8156-6A769CD9F5E6}" dt="2024-04-29T14:19:18.361" v="4194" actId="962"/>
          <ac:picMkLst>
            <pc:docMk/>
            <pc:sldMk cId="1913068345" sldId="295"/>
            <ac:picMk id="5" creationId="{F578D103-8981-B7B8-6863-FCEF333A76ED}"/>
          </ac:picMkLst>
        </pc:picChg>
      </pc:sldChg>
      <pc:sldChg chg="addSp delSp modSp new mod">
        <pc:chgData name="Lilley, Alex J (DESE)" userId="1ad74fa3-d3f0-4421-ab3f-9e0ed14b2172" providerId="ADAL" clId="{136F6E04-32CB-4633-8156-6A769CD9F5E6}" dt="2024-04-29T14:19:47.609" v="4200" actId="962"/>
        <pc:sldMkLst>
          <pc:docMk/>
          <pc:sldMk cId="723480362" sldId="296"/>
        </pc:sldMkLst>
        <pc:spChg chg="del mod">
          <ac:chgData name="Lilley, Alex J (DESE)" userId="1ad74fa3-d3f0-4421-ab3f-9e0ed14b2172" providerId="ADAL" clId="{136F6E04-32CB-4633-8156-6A769CD9F5E6}" dt="2024-04-24T20:15:44.544" v="546" actId="22"/>
          <ac:spMkLst>
            <pc:docMk/>
            <pc:sldMk cId="723480362" sldId="296"/>
            <ac:spMk id="2" creationId="{490608CA-6AB1-9005-1B3E-48D18182192A}"/>
          </ac:spMkLst>
        </pc:spChg>
        <pc:spChg chg="mod">
          <ac:chgData name="Lilley, Alex J (DESE)" userId="1ad74fa3-d3f0-4421-ab3f-9e0ed14b2172" providerId="ADAL" clId="{136F6E04-32CB-4633-8156-6A769CD9F5E6}" dt="2024-04-24T20:25:08.368" v="701" actId="20577"/>
          <ac:spMkLst>
            <pc:docMk/>
            <pc:sldMk cId="723480362" sldId="296"/>
            <ac:spMk id="3" creationId="{DD630008-1DFF-AEEA-EFB9-A0949AF721DC}"/>
          </ac:spMkLst>
        </pc:spChg>
        <pc:spChg chg="add del mod">
          <ac:chgData name="Lilley, Alex J (DESE)" userId="1ad74fa3-d3f0-4421-ab3f-9e0ed14b2172" providerId="ADAL" clId="{136F6E04-32CB-4633-8156-6A769CD9F5E6}" dt="2024-04-24T20:19:51.062" v="590" actId="22"/>
          <ac:spMkLst>
            <pc:docMk/>
            <pc:sldMk cId="723480362" sldId="296"/>
            <ac:spMk id="7" creationId="{8EDF6F6A-B78E-F5A4-E543-69A5CACDA274}"/>
          </ac:spMkLst>
        </pc:spChg>
        <pc:picChg chg="add del mod ord">
          <ac:chgData name="Lilley, Alex J (DESE)" userId="1ad74fa3-d3f0-4421-ab3f-9e0ed14b2172" providerId="ADAL" clId="{136F6E04-32CB-4633-8156-6A769CD9F5E6}" dt="2024-04-24T20:18:25.853" v="589" actId="478"/>
          <ac:picMkLst>
            <pc:docMk/>
            <pc:sldMk cId="723480362" sldId="296"/>
            <ac:picMk id="5" creationId="{7DD48E10-F8ED-6229-6382-D7E195220D3F}"/>
          </ac:picMkLst>
        </pc:picChg>
        <pc:picChg chg="add mod ord">
          <ac:chgData name="Lilley, Alex J (DESE)" userId="1ad74fa3-d3f0-4421-ab3f-9e0ed14b2172" providerId="ADAL" clId="{136F6E04-32CB-4633-8156-6A769CD9F5E6}" dt="2024-04-29T14:19:47.609" v="4200" actId="962"/>
          <ac:picMkLst>
            <pc:docMk/>
            <pc:sldMk cId="723480362" sldId="296"/>
            <ac:picMk id="9" creationId="{A97ABB62-828E-BC27-96C0-07A70855B797}"/>
          </ac:picMkLst>
        </pc:picChg>
      </pc:sldChg>
      <pc:sldChg chg="addSp delSp modSp new mod">
        <pc:chgData name="Lilley, Alex J (DESE)" userId="1ad74fa3-d3f0-4421-ab3f-9e0ed14b2172" providerId="ADAL" clId="{136F6E04-32CB-4633-8156-6A769CD9F5E6}" dt="2024-04-29T14:26:44.284" v="4640"/>
        <pc:sldMkLst>
          <pc:docMk/>
          <pc:sldMk cId="1990292635" sldId="297"/>
        </pc:sldMkLst>
        <pc:spChg chg="del">
          <ac:chgData name="Lilley, Alex J (DESE)" userId="1ad74fa3-d3f0-4421-ab3f-9e0ed14b2172" providerId="ADAL" clId="{136F6E04-32CB-4633-8156-6A769CD9F5E6}" dt="2024-04-24T20:23:39.261" v="635" actId="22"/>
          <ac:spMkLst>
            <pc:docMk/>
            <pc:sldMk cId="1990292635" sldId="297"/>
            <ac:spMk id="2" creationId="{4F1E5AD3-C8E2-A535-B87E-FA21A1D45767}"/>
          </ac:spMkLst>
        </pc:spChg>
        <pc:spChg chg="mod ord">
          <ac:chgData name="Lilley, Alex J (DESE)" userId="1ad74fa3-d3f0-4421-ab3f-9e0ed14b2172" providerId="ADAL" clId="{136F6E04-32CB-4633-8156-6A769CD9F5E6}" dt="2024-04-29T14:26:44.284" v="4640"/>
          <ac:spMkLst>
            <pc:docMk/>
            <pc:sldMk cId="1990292635" sldId="297"/>
            <ac:spMk id="3" creationId="{3006CE7F-0203-BA72-9FEB-D2AB791E9475}"/>
          </ac:spMkLst>
        </pc:spChg>
        <pc:picChg chg="add mod ord">
          <ac:chgData name="Lilley, Alex J (DESE)" userId="1ad74fa3-d3f0-4421-ab3f-9e0ed14b2172" providerId="ADAL" clId="{136F6E04-32CB-4633-8156-6A769CD9F5E6}" dt="2024-04-29T14:20:50.640" v="4296" actId="962"/>
          <ac:picMkLst>
            <pc:docMk/>
            <pc:sldMk cId="1990292635" sldId="297"/>
            <ac:picMk id="5" creationId="{D5734703-CFF3-9724-148F-F464AAECFE92}"/>
          </ac:picMkLst>
        </pc:picChg>
      </pc:sldChg>
      <pc:sldChg chg="modSp new mod">
        <pc:chgData name="Lilley, Alex J (DESE)" userId="1ad74fa3-d3f0-4421-ab3f-9e0ed14b2172" providerId="ADAL" clId="{136F6E04-32CB-4633-8156-6A769CD9F5E6}" dt="2024-04-29T14:27:02.148" v="4641"/>
        <pc:sldMkLst>
          <pc:docMk/>
          <pc:sldMk cId="3963099752" sldId="298"/>
        </pc:sldMkLst>
        <pc:spChg chg="mod">
          <ac:chgData name="Lilley, Alex J (DESE)" userId="1ad74fa3-d3f0-4421-ab3f-9e0ed14b2172" providerId="ADAL" clId="{136F6E04-32CB-4633-8156-6A769CD9F5E6}" dt="2024-04-24T21:09:51.706" v="2514" actId="115"/>
          <ac:spMkLst>
            <pc:docMk/>
            <pc:sldMk cId="3963099752" sldId="298"/>
            <ac:spMk id="2" creationId="{8432AAEC-851D-77C7-0927-84ED54D8FFCE}"/>
          </ac:spMkLst>
        </pc:spChg>
        <pc:spChg chg="mod ord">
          <ac:chgData name="Lilley, Alex J (DESE)" userId="1ad74fa3-d3f0-4421-ab3f-9e0ed14b2172" providerId="ADAL" clId="{136F6E04-32CB-4633-8156-6A769CD9F5E6}" dt="2024-04-29T14:27:02.148" v="4641"/>
          <ac:spMkLst>
            <pc:docMk/>
            <pc:sldMk cId="3963099752" sldId="298"/>
            <ac:spMk id="3" creationId="{2BD8AD87-209D-1E7C-040A-F27A99512B0C}"/>
          </ac:spMkLst>
        </pc:spChg>
      </pc:sldChg>
      <pc:sldChg chg="addSp delSp modSp new mod">
        <pc:chgData name="Lilley, Alex J (DESE)" userId="1ad74fa3-d3f0-4421-ab3f-9e0ed14b2172" providerId="ADAL" clId="{136F6E04-32CB-4633-8156-6A769CD9F5E6}" dt="2024-04-29T14:23:19.736" v="4634" actId="962"/>
        <pc:sldMkLst>
          <pc:docMk/>
          <pc:sldMk cId="563998312" sldId="299"/>
        </pc:sldMkLst>
        <pc:spChg chg="del">
          <ac:chgData name="Lilley, Alex J (DESE)" userId="1ad74fa3-d3f0-4421-ab3f-9e0ed14b2172" providerId="ADAL" clId="{136F6E04-32CB-4633-8156-6A769CD9F5E6}" dt="2024-04-24T20:35:00.295" v="1276" actId="22"/>
          <ac:spMkLst>
            <pc:docMk/>
            <pc:sldMk cId="563998312" sldId="299"/>
            <ac:spMk id="2" creationId="{4BA95E84-404C-DF9C-06F9-AE4574B7BD75}"/>
          </ac:spMkLst>
        </pc:spChg>
        <pc:spChg chg="mod">
          <ac:chgData name="Lilley, Alex J (DESE)" userId="1ad74fa3-d3f0-4421-ab3f-9e0ed14b2172" providerId="ADAL" clId="{136F6E04-32CB-4633-8156-6A769CD9F5E6}" dt="2024-04-29T13:56:32.919" v="3519" actId="207"/>
          <ac:spMkLst>
            <pc:docMk/>
            <pc:sldMk cId="563998312" sldId="299"/>
            <ac:spMk id="3" creationId="{AB00949D-5D5D-7A38-E78D-459CA00C419B}"/>
          </ac:spMkLst>
        </pc:spChg>
        <pc:spChg chg="add del mod">
          <ac:chgData name="Lilley, Alex J (DESE)" userId="1ad74fa3-d3f0-4421-ab3f-9e0ed14b2172" providerId="ADAL" clId="{136F6E04-32CB-4633-8156-6A769CD9F5E6}" dt="2024-04-24T20:37:49.820" v="1278" actId="22"/>
          <ac:spMkLst>
            <pc:docMk/>
            <pc:sldMk cId="563998312" sldId="299"/>
            <ac:spMk id="7" creationId="{A8286B4B-62B7-213D-AAEE-17024075B5C5}"/>
          </ac:spMkLst>
        </pc:spChg>
        <pc:picChg chg="add del mod ord">
          <ac:chgData name="Lilley, Alex J (DESE)" userId="1ad74fa3-d3f0-4421-ab3f-9e0ed14b2172" providerId="ADAL" clId="{136F6E04-32CB-4633-8156-6A769CD9F5E6}" dt="2024-04-24T20:36:20.177" v="1277" actId="21"/>
          <ac:picMkLst>
            <pc:docMk/>
            <pc:sldMk cId="563998312" sldId="299"/>
            <ac:picMk id="5" creationId="{8A2BCB4C-E844-D52E-C2FD-B698BFA32BB4}"/>
          </ac:picMkLst>
        </pc:picChg>
        <pc:picChg chg="add mod ord">
          <ac:chgData name="Lilley, Alex J (DESE)" userId="1ad74fa3-d3f0-4421-ab3f-9e0ed14b2172" providerId="ADAL" clId="{136F6E04-32CB-4633-8156-6A769CD9F5E6}" dt="2024-04-29T14:23:19.736" v="4634" actId="962"/>
          <ac:picMkLst>
            <pc:docMk/>
            <pc:sldMk cId="563998312" sldId="299"/>
            <ac:picMk id="9" creationId="{127BD76E-4DBE-A752-FC76-FA60107AA92D}"/>
          </ac:picMkLst>
        </pc:picChg>
      </pc:sldChg>
      <pc:sldChg chg="modSp new mod">
        <pc:chgData name="Lilley, Alex J (DESE)" userId="1ad74fa3-d3f0-4421-ab3f-9e0ed14b2172" providerId="ADAL" clId="{136F6E04-32CB-4633-8156-6A769CD9F5E6}" dt="2024-04-29T14:27:13.944" v="4642"/>
        <pc:sldMkLst>
          <pc:docMk/>
          <pc:sldMk cId="3734018818" sldId="300"/>
        </pc:sldMkLst>
        <pc:spChg chg="mod">
          <ac:chgData name="Lilley, Alex J (DESE)" userId="1ad74fa3-d3f0-4421-ab3f-9e0ed14b2172" providerId="ADAL" clId="{136F6E04-32CB-4633-8156-6A769CD9F5E6}" dt="2024-04-24T20:52:28.367" v="2037" actId="20577"/>
          <ac:spMkLst>
            <pc:docMk/>
            <pc:sldMk cId="3734018818" sldId="300"/>
            <ac:spMk id="2" creationId="{009E5F54-4840-B3EF-955E-52EFCEEF6DBF}"/>
          </ac:spMkLst>
        </pc:spChg>
        <pc:spChg chg="mod ord">
          <ac:chgData name="Lilley, Alex J (DESE)" userId="1ad74fa3-d3f0-4421-ab3f-9e0ed14b2172" providerId="ADAL" clId="{136F6E04-32CB-4633-8156-6A769CD9F5E6}" dt="2024-04-29T14:27:13.944" v="4642"/>
          <ac:spMkLst>
            <pc:docMk/>
            <pc:sldMk cId="3734018818" sldId="300"/>
            <ac:spMk id="3" creationId="{A8198FF4-1957-EE3C-4119-744D18CF4C11}"/>
          </ac:spMkLst>
        </pc:spChg>
      </pc:sldChg>
      <pc:sldChg chg="modSp new mod">
        <pc:chgData name="Lilley, Alex J (DESE)" userId="1ad74fa3-d3f0-4421-ab3f-9e0ed14b2172" providerId="ADAL" clId="{136F6E04-32CB-4633-8156-6A769CD9F5E6}" dt="2024-04-29T14:27:20.738" v="4643"/>
        <pc:sldMkLst>
          <pc:docMk/>
          <pc:sldMk cId="3533247414" sldId="301"/>
        </pc:sldMkLst>
        <pc:spChg chg="mod">
          <ac:chgData name="Lilley, Alex J (DESE)" userId="1ad74fa3-d3f0-4421-ab3f-9e0ed14b2172" providerId="ADAL" clId="{136F6E04-32CB-4633-8156-6A769CD9F5E6}" dt="2024-04-26T13:07:32.731" v="2515" actId="20577"/>
          <ac:spMkLst>
            <pc:docMk/>
            <pc:sldMk cId="3533247414" sldId="301"/>
            <ac:spMk id="2" creationId="{34F7B341-0F56-980B-FD18-5BDD2975C0E3}"/>
          </ac:spMkLst>
        </pc:spChg>
        <pc:spChg chg="mod ord">
          <ac:chgData name="Lilley, Alex J (DESE)" userId="1ad74fa3-d3f0-4421-ab3f-9e0ed14b2172" providerId="ADAL" clId="{136F6E04-32CB-4633-8156-6A769CD9F5E6}" dt="2024-04-29T14:27:20.738" v="4643"/>
          <ac:spMkLst>
            <pc:docMk/>
            <pc:sldMk cId="3533247414" sldId="301"/>
            <ac:spMk id="3" creationId="{440FA27E-0AFF-9A45-48F1-BE042806A9E4}"/>
          </ac:spMkLst>
        </pc:spChg>
      </pc:sldChg>
      <pc:sldChg chg="modSp new mod">
        <pc:chgData name="Lilley, Alex J (DESE)" userId="1ad74fa3-d3f0-4421-ab3f-9e0ed14b2172" providerId="ADAL" clId="{136F6E04-32CB-4633-8156-6A769CD9F5E6}" dt="2024-04-29T14:27:26.188" v="4644"/>
        <pc:sldMkLst>
          <pc:docMk/>
          <pc:sldMk cId="3020235775" sldId="302"/>
        </pc:sldMkLst>
        <pc:spChg chg="mod">
          <ac:chgData name="Lilley, Alex J (DESE)" userId="1ad74fa3-d3f0-4421-ab3f-9e0ed14b2172" providerId="ADAL" clId="{136F6E04-32CB-4633-8156-6A769CD9F5E6}" dt="2024-04-26T13:29:43.120" v="3078" actId="20577"/>
          <ac:spMkLst>
            <pc:docMk/>
            <pc:sldMk cId="3020235775" sldId="302"/>
            <ac:spMk id="2" creationId="{92F7C5E7-05A6-3419-312E-CF2D1F63326B}"/>
          </ac:spMkLst>
        </pc:spChg>
        <pc:spChg chg="mod ord">
          <ac:chgData name="Lilley, Alex J (DESE)" userId="1ad74fa3-d3f0-4421-ab3f-9e0ed14b2172" providerId="ADAL" clId="{136F6E04-32CB-4633-8156-6A769CD9F5E6}" dt="2024-04-29T14:27:26.188" v="4644"/>
          <ac:spMkLst>
            <pc:docMk/>
            <pc:sldMk cId="3020235775" sldId="302"/>
            <ac:spMk id="3" creationId="{C6E927CD-B011-942A-90AF-0BBC6B119A76}"/>
          </ac:spMkLst>
        </pc:spChg>
      </pc:sldChg>
      <pc:sldChg chg="modSp new mod">
        <pc:chgData name="Lilley, Alex J (DESE)" userId="1ad74fa3-d3f0-4421-ab3f-9e0ed14b2172" providerId="ADAL" clId="{136F6E04-32CB-4633-8156-6A769CD9F5E6}" dt="2024-04-29T14:27:31.404" v="4645"/>
        <pc:sldMkLst>
          <pc:docMk/>
          <pc:sldMk cId="916024595" sldId="303"/>
        </pc:sldMkLst>
        <pc:spChg chg="mod">
          <ac:chgData name="Lilley, Alex J (DESE)" userId="1ad74fa3-d3f0-4421-ab3f-9e0ed14b2172" providerId="ADAL" clId="{136F6E04-32CB-4633-8156-6A769CD9F5E6}" dt="2024-04-29T13:54:00.675" v="3515" actId="113"/>
          <ac:spMkLst>
            <pc:docMk/>
            <pc:sldMk cId="916024595" sldId="303"/>
            <ac:spMk id="2" creationId="{6FB14056-4429-93D7-C6C4-48DCE7ADE093}"/>
          </ac:spMkLst>
        </pc:spChg>
        <pc:spChg chg="mod ord">
          <ac:chgData name="Lilley, Alex J (DESE)" userId="1ad74fa3-d3f0-4421-ab3f-9e0ed14b2172" providerId="ADAL" clId="{136F6E04-32CB-4633-8156-6A769CD9F5E6}" dt="2024-04-29T14:27:31.404" v="4645"/>
          <ac:spMkLst>
            <pc:docMk/>
            <pc:sldMk cId="916024595" sldId="303"/>
            <ac:spMk id="3" creationId="{A498CAAE-11A8-0078-C39D-3730CAA4C3A4}"/>
          </ac:spMkLst>
        </pc:spChg>
      </pc:sldChg>
      <pc:sldChg chg="modSp new mod">
        <pc:chgData name="Lilley, Alex J (DESE)" userId="1ad74fa3-d3f0-4421-ab3f-9e0ed14b2172" providerId="ADAL" clId="{136F6E04-32CB-4633-8156-6A769CD9F5E6}" dt="2024-04-29T14:31:53.268" v="4837"/>
        <pc:sldMkLst>
          <pc:docMk/>
          <pc:sldMk cId="422578209" sldId="304"/>
        </pc:sldMkLst>
        <pc:spChg chg="mod">
          <ac:chgData name="Lilley, Alex J (DESE)" userId="1ad74fa3-d3f0-4421-ab3f-9e0ed14b2172" providerId="ADAL" clId="{136F6E04-32CB-4633-8156-6A769CD9F5E6}" dt="2024-04-29T14:31:23.695" v="4836" actId="20577"/>
          <ac:spMkLst>
            <pc:docMk/>
            <pc:sldMk cId="422578209" sldId="304"/>
            <ac:spMk id="2" creationId="{646A5DB8-00C5-D04A-5F5F-3C08E9F6A3F0}"/>
          </ac:spMkLst>
        </pc:spChg>
        <pc:spChg chg="mod ord">
          <ac:chgData name="Lilley, Alex J (DESE)" userId="1ad74fa3-d3f0-4421-ab3f-9e0ed14b2172" providerId="ADAL" clId="{136F6E04-32CB-4633-8156-6A769CD9F5E6}" dt="2024-04-29T14:31:53.268" v="4837"/>
          <ac:spMkLst>
            <pc:docMk/>
            <pc:sldMk cId="422578209" sldId="304"/>
            <ac:spMk id="3" creationId="{D676D1E2-2403-3B89-22FC-17AD3A5FA569}"/>
          </ac:spMkLst>
        </pc:spChg>
      </pc:sldChg>
      <pc:sldChg chg="addSp modSp new del mod">
        <pc:chgData name="Lilley, Alex J (DESE)" userId="1ad74fa3-d3f0-4421-ab3f-9e0ed14b2172" providerId="ADAL" clId="{136F6E04-32CB-4633-8156-6A769CD9F5E6}" dt="2024-05-03T13:43:45.785" v="4957" actId="2696"/>
        <pc:sldMkLst>
          <pc:docMk/>
          <pc:sldMk cId="2610456780" sldId="306"/>
        </pc:sldMkLst>
        <pc:spChg chg="add mod">
          <ac:chgData name="Lilley, Alex J (DESE)" userId="1ad74fa3-d3f0-4421-ab3f-9e0ed14b2172" providerId="ADAL" clId="{136F6E04-32CB-4633-8156-6A769CD9F5E6}" dt="2024-05-03T13:39:41.450" v="4858" actId="14100"/>
          <ac:spMkLst>
            <pc:docMk/>
            <pc:sldMk cId="2610456780" sldId="306"/>
            <ac:spMk id="3" creationId="{F6738357-72F6-01AD-C8AE-EDBC9DAC4A07}"/>
          </ac:spMkLst>
        </pc:spChg>
        <pc:picChg chg="add">
          <ac:chgData name="Lilley, Alex J (DESE)" userId="1ad74fa3-d3f0-4421-ab3f-9e0ed14b2172" providerId="ADAL" clId="{136F6E04-32CB-4633-8156-6A769CD9F5E6}" dt="2024-05-03T13:38:22.933" v="4853"/>
          <ac:picMkLst>
            <pc:docMk/>
            <pc:sldMk cId="2610456780" sldId="306"/>
            <ac:picMk id="2050" creationId="{B20E7B88-C04A-3864-A267-A6D9BA637663}"/>
          </ac:picMkLst>
        </pc:picChg>
      </pc:sldChg>
      <pc:sldChg chg="modSp new mod">
        <pc:chgData name="Lilley, Alex J (DESE)" userId="1ad74fa3-d3f0-4421-ab3f-9e0ed14b2172" providerId="ADAL" clId="{136F6E04-32CB-4633-8156-6A769CD9F5E6}" dt="2024-05-03T13:44:31.008" v="4958" actId="13244"/>
        <pc:sldMkLst>
          <pc:docMk/>
          <pc:sldMk cId="915938156" sldId="307"/>
        </pc:sldMkLst>
        <pc:spChg chg="mod">
          <ac:chgData name="Lilley, Alex J (DESE)" userId="1ad74fa3-d3f0-4421-ab3f-9e0ed14b2172" providerId="ADAL" clId="{136F6E04-32CB-4633-8156-6A769CD9F5E6}" dt="2024-05-03T13:43:33.899" v="4956" actId="12"/>
          <ac:spMkLst>
            <pc:docMk/>
            <pc:sldMk cId="915938156" sldId="307"/>
            <ac:spMk id="2" creationId="{7300FB32-4F0F-B7A2-2D83-42BD0D681A27}"/>
          </ac:spMkLst>
        </pc:spChg>
        <pc:spChg chg="mod ord">
          <ac:chgData name="Lilley, Alex J (DESE)" userId="1ad74fa3-d3f0-4421-ab3f-9e0ed14b2172" providerId="ADAL" clId="{136F6E04-32CB-4633-8156-6A769CD9F5E6}" dt="2024-05-03T13:44:31.008" v="4958" actId="13244"/>
          <ac:spMkLst>
            <pc:docMk/>
            <pc:sldMk cId="915938156" sldId="307"/>
            <ac:spMk id="3" creationId="{0E06B28B-2B8F-976F-4B16-24F2F9A54FA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5/9/2024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568212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348327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25889C-8C96-4A39-8831-C1A659BE8829}" type="slidenum">
              <a:rPr lang="en-US" smtClean="0"/>
              <a:t>21</a:t>
            </a:fld>
            <a:endParaRPr lang="en-US"/>
          </a:p>
        </p:txBody>
      </p:sp>
    </p:spTree>
    <p:extLst>
      <p:ext uri="{BB962C8B-B14F-4D97-AF65-F5344CB8AC3E}">
        <p14:creationId xmlns:p14="http://schemas.microsoft.com/office/powerpoint/2010/main" val="2661940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dirty="0"/>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dirty="0"/>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ESEAequitableservices@mass.gov" TargetMode="External"/><Relationship Id="rId2" Type="http://schemas.openxmlformats.org/officeDocument/2006/relationships/hyperlink" Target="http://www.doe.mass.edu/federalgrants/resources/equitableservices-ess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hyperlink" Target="https://www.doe.mass.edu/federalgrants/equitable-services/district-level.html" TargetMode="External"/><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www.doe.mass.edu/federalgrants/resources/equitableservices-ess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hyperlink" Target="mailto:federalgrantprograms@mass.gov" TargetMode="External"/><Relationship Id="rId2" Type="http://schemas.openxmlformats.org/officeDocument/2006/relationships/hyperlink" Target="http://www.doe.mass.edu/federalgrants/liaisons.xlsx" TargetMode="External"/><Relationship Id="rId1" Type="http://schemas.openxmlformats.org/officeDocument/2006/relationships/slideLayout" Target="../slideLayouts/slideLayout2.xml"/><Relationship Id="rId4" Type="http://schemas.openxmlformats.org/officeDocument/2006/relationships/hyperlink" Target="http://www.doe.mass.edu/federalgrant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doe.mass.edu/federalgrants/equitable-services/district-level.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doe.mass.edu/federalgrants/equitable-services/district-level.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690351"/>
            <a:ext cx="8834105" cy="2466506"/>
          </a:xfrm>
        </p:spPr>
        <p:txBody>
          <a:bodyPr>
            <a:normAutofit fontScale="90000"/>
          </a:bodyPr>
          <a:lstStyle/>
          <a:p>
            <a:r>
              <a:rPr lang="en-US" dirty="0"/>
              <a:t>ESSA Grant Program Private School Outreach and Participation</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158620" y="5253135"/>
            <a:ext cx="8350898" cy="1530220"/>
          </a:xfrm>
        </p:spPr>
        <p:txBody>
          <a:bodyPr>
            <a:normAutofit lnSpcReduction="10000"/>
          </a:bodyPr>
          <a:lstStyle/>
          <a:p>
            <a:r>
              <a:rPr lang="en-US" sz="2400" i="1" dirty="0"/>
              <a:t>Federal Grant Programs Spring Conference </a:t>
            </a:r>
            <a:r>
              <a:rPr lang="en-US" sz="1900" i="1" dirty="0"/>
              <a:t>– May 13, 2024</a:t>
            </a:r>
          </a:p>
          <a:p>
            <a:endParaRPr lang="en-US" sz="1800" dirty="0"/>
          </a:p>
          <a:p>
            <a:r>
              <a:rPr lang="en-US" sz="1800" dirty="0"/>
              <a:t>Alex Lilley – DESE</a:t>
            </a:r>
          </a:p>
          <a:p>
            <a:r>
              <a:rPr lang="en-US" sz="1800" dirty="0"/>
              <a:t>Kristopher Theriault – Chicopee Public Schools</a:t>
            </a:r>
          </a:p>
          <a:p>
            <a:endParaRPr lang="en-US" sz="2100" dirty="0"/>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FA27E-0AFF-9A45-48F1-BE042806A9E4}"/>
              </a:ext>
            </a:extLst>
          </p:cNvPr>
          <p:cNvSpPr>
            <a:spLocks noGrp="1"/>
          </p:cNvSpPr>
          <p:nvPr>
            <p:ph type="title"/>
          </p:nvPr>
        </p:nvSpPr>
        <p:spPr/>
        <p:txBody>
          <a:bodyPr/>
          <a:lstStyle/>
          <a:p>
            <a:r>
              <a:rPr lang="en-US" dirty="0"/>
              <a:t>Important Rules (a couple more)</a:t>
            </a:r>
          </a:p>
        </p:txBody>
      </p:sp>
      <p:sp>
        <p:nvSpPr>
          <p:cNvPr id="2" name="Content Placeholder 1">
            <a:extLst>
              <a:ext uri="{FF2B5EF4-FFF2-40B4-BE49-F238E27FC236}">
                <a16:creationId xmlns:a16="http://schemas.microsoft.com/office/drawing/2014/main" id="{34F7B341-0F56-980B-FD18-5BDD2975C0E3}"/>
              </a:ext>
            </a:extLst>
          </p:cNvPr>
          <p:cNvSpPr>
            <a:spLocks noGrp="1"/>
          </p:cNvSpPr>
          <p:nvPr>
            <p:ph idx="1"/>
          </p:nvPr>
        </p:nvSpPr>
        <p:spPr/>
        <p:txBody>
          <a:bodyPr/>
          <a:lstStyle/>
          <a:p>
            <a:r>
              <a:rPr lang="en-US" dirty="0"/>
              <a:t>Services and materials provided must be “secular, neutral, and non-ideological” </a:t>
            </a:r>
          </a:p>
          <a:p>
            <a:pPr lvl="1"/>
            <a:r>
              <a:rPr lang="en-US" dirty="0"/>
              <a:t>Can hire non-secular group to provide secular services, though</a:t>
            </a:r>
          </a:p>
          <a:p>
            <a:pPr marL="457200" lvl="1" indent="0">
              <a:buNone/>
            </a:pPr>
            <a:endParaRPr lang="en-US" dirty="0"/>
          </a:p>
          <a:p>
            <a:r>
              <a:rPr lang="en-US" dirty="0"/>
              <a:t>Costs must be “allowable, necessary, and reasonable”</a:t>
            </a:r>
          </a:p>
          <a:p>
            <a:pPr lvl="1"/>
            <a:r>
              <a:rPr lang="en-US" dirty="0"/>
              <a:t>You must adhere to regulations, seriously consider views of private school, and you have final say (and responsibility).</a:t>
            </a:r>
          </a:p>
          <a:p>
            <a:pPr lvl="1"/>
            <a:endParaRPr lang="en-US" dirty="0"/>
          </a:p>
        </p:txBody>
      </p:sp>
    </p:spTree>
    <p:extLst>
      <p:ext uri="{BB962C8B-B14F-4D97-AF65-F5344CB8AC3E}">
        <p14:creationId xmlns:p14="http://schemas.microsoft.com/office/powerpoint/2010/main" val="3533247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E927CD-B011-942A-90AF-0BBC6B119A76}"/>
              </a:ext>
            </a:extLst>
          </p:cNvPr>
          <p:cNvSpPr>
            <a:spLocks noGrp="1"/>
          </p:cNvSpPr>
          <p:nvPr>
            <p:ph type="title"/>
          </p:nvPr>
        </p:nvSpPr>
        <p:spPr/>
        <p:txBody>
          <a:bodyPr/>
          <a:lstStyle/>
          <a:p>
            <a:r>
              <a:rPr lang="en-US" dirty="0"/>
              <a:t>A few details</a:t>
            </a:r>
          </a:p>
        </p:txBody>
      </p:sp>
      <p:sp>
        <p:nvSpPr>
          <p:cNvPr id="2" name="Content Placeholder 1">
            <a:extLst>
              <a:ext uri="{FF2B5EF4-FFF2-40B4-BE49-F238E27FC236}">
                <a16:creationId xmlns:a16="http://schemas.microsoft.com/office/drawing/2014/main" id="{92F7C5E7-05A6-3419-312E-CF2D1F63326B}"/>
              </a:ext>
            </a:extLst>
          </p:cNvPr>
          <p:cNvSpPr>
            <a:spLocks noGrp="1"/>
          </p:cNvSpPr>
          <p:nvPr>
            <p:ph idx="1"/>
          </p:nvPr>
        </p:nvSpPr>
        <p:spPr/>
        <p:txBody>
          <a:bodyPr/>
          <a:lstStyle/>
          <a:p>
            <a:r>
              <a:rPr lang="en-US" dirty="0"/>
              <a:t>District Title I allocation exceeds $500,000? </a:t>
            </a:r>
          </a:p>
          <a:p>
            <a:pPr lvl="1"/>
            <a:r>
              <a:rPr lang="en-US" dirty="0"/>
              <a:t>Must reserve 1% of private school allocation for family engagement</a:t>
            </a:r>
          </a:p>
          <a:p>
            <a:pPr lvl="1"/>
            <a:endParaRPr lang="en-US" dirty="0"/>
          </a:p>
          <a:p>
            <a:pPr marL="228600" lvl="1">
              <a:spcBef>
                <a:spcPts val="1000"/>
              </a:spcBef>
            </a:pPr>
            <a:r>
              <a:rPr lang="en-US" sz="2800" dirty="0"/>
              <a:t>Title IIA cannot be used for class-size reduction in private schools.</a:t>
            </a:r>
          </a:p>
          <a:p>
            <a:pPr lvl="1"/>
            <a:endParaRPr lang="en-US" dirty="0"/>
          </a:p>
          <a:p>
            <a:pPr marL="228600" lvl="1">
              <a:spcBef>
                <a:spcPts val="1000"/>
              </a:spcBef>
            </a:pPr>
            <a:r>
              <a:rPr lang="en-US" sz="2800" dirty="0"/>
              <a:t>Teachers hired by the district must meet state licensure requirements (teachers hired by third-party providers do not).</a:t>
            </a:r>
          </a:p>
        </p:txBody>
      </p:sp>
    </p:spTree>
    <p:extLst>
      <p:ext uri="{BB962C8B-B14F-4D97-AF65-F5344CB8AC3E}">
        <p14:creationId xmlns:p14="http://schemas.microsoft.com/office/powerpoint/2010/main" val="302023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98CAAE-11A8-0078-C39D-3730CAA4C3A4}"/>
              </a:ext>
            </a:extLst>
          </p:cNvPr>
          <p:cNvSpPr>
            <a:spLocks noGrp="1"/>
          </p:cNvSpPr>
          <p:nvPr>
            <p:ph type="title"/>
          </p:nvPr>
        </p:nvSpPr>
        <p:spPr/>
        <p:txBody>
          <a:bodyPr/>
          <a:lstStyle/>
          <a:p>
            <a:r>
              <a:rPr lang="en-US" dirty="0"/>
              <a:t>Some Tips</a:t>
            </a:r>
          </a:p>
        </p:txBody>
      </p:sp>
      <p:sp>
        <p:nvSpPr>
          <p:cNvPr id="2" name="Content Placeholder 1">
            <a:extLst>
              <a:ext uri="{FF2B5EF4-FFF2-40B4-BE49-F238E27FC236}">
                <a16:creationId xmlns:a16="http://schemas.microsoft.com/office/drawing/2014/main" id="{6FB14056-4429-93D7-C6C4-48DCE7ADE093}"/>
              </a:ext>
            </a:extLst>
          </p:cNvPr>
          <p:cNvSpPr>
            <a:spLocks noGrp="1"/>
          </p:cNvSpPr>
          <p:nvPr>
            <p:ph idx="1"/>
          </p:nvPr>
        </p:nvSpPr>
        <p:spPr/>
        <p:txBody>
          <a:bodyPr>
            <a:normAutofit/>
          </a:bodyPr>
          <a:lstStyle/>
          <a:p>
            <a:r>
              <a:rPr lang="en-US" dirty="0"/>
              <a:t>Send outreach by return receipt…document, document, document</a:t>
            </a:r>
          </a:p>
          <a:p>
            <a:r>
              <a:rPr lang="en-US" dirty="0"/>
              <a:t>Provide reasonable deadlines and clear consequences for non or late responses…yet allow some leeway</a:t>
            </a:r>
          </a:p>
          <a:p>
            <a:r>
              <a:rPr lang="en-US" dirty="0"/>
              <a:t> Document agreed upon plans in Affirmation of Consultation with Participating Private Schools form</a:t>
            </a:r>
          </a:p>
          <a:p>
            <a:r>
              <a:rPr lang="en-US" dirty="0"/>
              <a:t>Communicate, check-in on plans and spend-down…</a:t>
            </a:r>
            <a:r>
              <a:rPr lang="en-US" b="1" dirty="0"/>
              <a:t>consultation is ongoing</a:t>
            </a:r>
          </a:p>
        </p:txBody>
      </p:sp>
    </p:spTree>
    <p:extLst>
      <p:ext uri="{BB962C8B-B14F-4D97-AF65-F5344CB8AC3E}">
        <p14:creationId xmlns:p14="http://schemas.microsoft.com/office/powerpoint/2010/main" val="916024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354940-0587-477F-8254-4BDFEDFB8A8F}"/>
              </a:ext>
            </a:extLst>
          </p:cNvPr>
          <p:cNvSpPr>
            <a:spLocks noGrp="1"/>
          </p:cNvSpPr>
          <p:nvPr>
            <p:ph type="title"/>
          </p:nvPr>
        </p:nvSpPr>
        <p:spPr/>
        <p:txBody>
          <a:bodyPr/>
          <a:lstStyle/>
          <a:p>
            <a:r>
              <a:rPr lang="en-US" dirty="0"/>
              <a:t>Guidance and Resources</a:t>
            </a:r>
          </a:p>
        </p:txBody>
      </p:sp>
      <p:sp>
        <p:nvSpPr>
          <p:cNvPr id="2" name="Content Placeholder 1">
            <a:extLst>
              <a:ext uri="{FF2B5EF4-FFF2-40B4-BE49-F238E27FC236}">
                <a16:creationId xmlns:a16="http://schemas.microsoft.com/office/drawing/2014/main" id="{AB86013D-A0B4-4F9E-8F7A-F2C9342F34B9}"/>
              </a:ext>
            </a:extLst>
          </p:cNvPr>
          <p:cNvSpPr>
            <a:spLocks noGrp="1"/>
          </p:cNvSpPr>
          <p:nvPr>
            <p:ph idx="1"/>
          </p:nvPr>
        </p:nvSpPr>
        <p:spPr>
          <a:xfrm>
            <a:off x="838200" y="2086984"/>
            <a:ext cx="10515600" cy="4246909"/>
          </a:xfrm>
        </p:spPr>
        <p:txBody>
          <a:bodyPr>
            <a:normAutofit fontScale="92500" lnSpcReduction="20000"/>
          </a:bodyPr>
          <a:lstStyle/>
          <a:p>
            <a:r>
              <a:rPr lang="en-US" dirty="0"/>
              <a:t>Equitable Services Webpage: </a:t>
            </a:r>
            <a:r>
              <a:rPr lang="en-US" sz="2400" dirty="0">
                <a:hlinkClick r:id="rId2"/>
              </a:rPr>
              <a:t>www.doe.mass.edu/federalgrants/resources/equitableservices-essa/</a:t>
            </a:r>
            <a:endParaRPr lang="en-US" sz="2400" dirty="0"/>
          </a:p>
          <a:p>
            <a:pPr lvl="1"/>
            <a:r>
              <a:rPr lang="en-US" sz="2000" dirty="0"/>
              <a:t>USED guidance – question and answer</a:t>
            </a:r>
          </a:p>
          <a:p>
            <a:pPr lvl="1"/>
            <a:r>
              <a:rPr lang="en-US" sz="2000" dirty="0"/>
              <a:t>DESE resource guide – step-by-step guide</a:t>
            </a:r>
          </a:p>
          <a:p>
            <a:pPr lvl="1"/>
            <a:r>
              <a:rPr lang="en-US" sz="2000" dirty="0"/>
              <a:t>Sample offer of consultation to private schools</a:t>
            </a:r>
          </a:p>
          <a:p>
            <a:pPr lvl="1"/>
            <a:r>
              <a:rPr lang="en-US" sz="2000" dirty="0"/>
              <a:t>Suggested timelines related to equitable services</a:t>
            </a:r>
          </a:p>
          <a:p>
            <a:pPr lvl="1"/>
            <a:endParaRPr lang="en-US" sz="2000" dirty="0"/>
          </a:p>
          <a:p>
            <a:r>
              <a:rPr lang="en-US" dirty="0"/>
              <a:t>ESSA Ombudsman</a:t>
            </a:r>
          </a:p>
          <a:p>
            <a:pPr lvl="1"/>
            <a:r>
              <a:rPr lang="en-US" dirty="0"/>
              <a:t>Alex Lilley</a:t>
            </a:r>
          </a:p>
          <a:p>
            <a:pPr lvl="1"/>
            <a:r>
              <a:rPr lang="en-US" dirty="0">
                <a:hlinkClick r:id="rId3"/>
              </a:rPr>
              <a:t>ESEAequitableservices@mass.gov</a:t>
            </a:r>
            <a:endParaRPr lang="en-US" dirty="0"/>
          </a:p>
          <a:p>
            <a:pPr marL="457200" lvl="1" indent="0">
              <a:buNone/>
            </a:pPr>
            <a:endParaRPr lang="en-US" dirty="0"/>
          </a:p>
          <a:p>
            <a:r>
              <a:rPr lang="en-US" dirty="0"/>
              <a:t>ESSA statute</a:t>
            </a:r>
          </a:p>
          <a:p>
            <a:pPr lvl="1"/>
            <a:r>
              <a:rPr lang="en-US" dirty="0"/>
              <a:t>Title I, Sec. 1117(a)(3)(B) and Title VIII, Sec. 8501(a)(3)(B)…for all other Title programs</a:t>
            </a:r>
          </a:p>
        </p:txBody>
      </p:sp>
    </p:spTree>
    <p:extLst>
      <p:ext uri="{BB962C8B-B14F-4D97-AF65-F5344CB8AC3E}">
        <p14:creationId xmlns:p14="http://schemas.microsoft.com/office/powerpoint/2010/main" val="1228395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6D1E2-2403-3B89-22FC-17AD3A5FA569}"/>
              </a:ext>
            </a:extLst>
          </p:cNvPr>
          <p:cNvSpPr>
            <a:spLocks noGrp="1"/>
          </p:cNvSpPr>
          <p:nvPr>
            <p:ph type="title"/>
          </p:nvPr>
        </p:nvSpPr>
        <p:spPr/>
        <p:txBody>
          <a:bodyPr/>
          <a:lstStyle/>
          <a:p>
            <a:r>
              <a:rPr lang="en-US" dirty="0"/>
              <a:t>How do you do this?</a:t>
            </a:r>
          </a:p>
        </p:txBody>
      </p:sp>
      <p:sp>
        <p:nvSpPr>
          <p:cNvPr id="2" name="Content Placeholder 1">
            <a:extLst>
              <a:ext uri="{FF2B5EF4-FFF2-40B4-BE49-F238E27FC236}">
                <a16:creationId xmlns:a16="http://schemas.microsoft.com/office/drawing/2014/main" id="{646A5DB8-00C5-D04A-5F5F-3C08E9F6A3F0}"/>
              </a:ext>
            </a:extLst>
          </p:cNvPr>
          <p:cNvSpPr>
            <a:spLocks noGrp="1"/>
          </p:cNvSpPr>
          <p:nvPr>
            <p:ph idx="1"/>
          </p:nvPr>
        </p:nvSpPr>
        <p:spPr/>
        <p:txBody>
          <a:bodyPr/>
          <a:lstStyle/>
          <a:p>
            <a:pPr marL="0" indent="0">
              <a:buNone/>
            </a:pPr>
            <a:r>
              <a:rPr lang="en-US" dirty="0"/>
              <a:t>In context…</a:t>
            </a:r>
          </a:p>
          <a:p>
            <a:pPr marL="0" indent="0">
              <a:buNone/>
            </a:pPr>
            <a:endParaRPr lang="en-US" dirty="0"/>
          </a:p>
          <a:p>
            <a:pPr marL="0" indent="0">
              <a:buNone/>
            </a:pPr>
            <a:r>
              <a:rPr lang="en-US" dirty="0"/>
              <a:t>Kris will share his equitable services journey – it can be done and it can turn out well!</a:t>
            </a:r>
          </a:p>
        </p:txBody>
      </p:sp>
    </p:spTree>
    <p:extLst>
      <p:ext uri="{BB962C8B-B14F-4D97-AF65-F5344CB8AC3E}">
        <p14:creationId xmlns:p14="http://schemas.microsoft.com/office/powerpoint/2010/main" val="422578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4" descr="Title page for slide deck">
            <a:extLst>
              <a:ext uri="{C183D7F6-B498-43B3-948B-1728B52AA6E4}">
                <adec:decorative xmlns:adec="http://schemas.microsoft.com/office/drawing/2017/decorative" val="0"/>
              </a:ext>
            </a:extLst>
          </p:cNvPr>
          <p:cNvSpPr/>
          <p:nvPr/>
        </p:nvSpPr>
        <p:spPr>
          <a:xfrm>
            <a:off x="343876" y="100112"/>
            <a:ext cx="4620446" cy="7345701"/>
          </a:xfrm>
          <a:custGeom>
            <a:avLst/>
            <a:gdLst/>
            <a:ahLst/>
            <a:cxnLst/>
            <a:rect l="l" t="t" r="r" b="b"/>
            <a:pathLst>
              <a:path w="6930669" h="11018551">
                <a:moveTo>
                  <a:pt x="0" y="0"/>
                </a:moveTo>
                <a:lnTo>
                  <a:pt x="6930669" y="0"/>
                </a:lnTo>
                <a:lnTo>
                  <a:pt x="6930669" y="11018551"/>
                </a:lnTo>
                <a:lnTo>
                  <a:pt x="0" y="11018551"/>
                </a:lnTo>
                <a:lnTo>
                  <a:pt x="0" y="0"/>
                </a:lnTo>
                <a:close/>
              </a:path>
            </a:pathLst>
          </a:custGeom>
          <a:blipFill>
            <a:blip r:embed="rId2">
              <a:alphaModFix amt="44999"/>
            </a:blip>
            <a:stretch>
              <a:fillRect/>
            </a:stretch>
          </a:blipFill>
        </p:spPr>
        <p:txBody>
          <a:bodyPr/>
          <a:lstStyle/>
          <a:p>
            <a:endParaRPr lang="en-US" sz="1200"/>
          </a:p>
        </p:txBody>
      </p:sp>
      <p:sp>
        <p:nvSpPr>
          <p:cNvPr id="11" name="TextBox 11">
            <a:extLst>
              <a:ext uri="{C183D7F6-B498-43B3-948B-1728B52AA6E4}">
                <adec:decorative xmlns:adec="http://schemas.microsoft.com/office/drawing/2017/decorative" val="0"/>
              </a:ext>
            </a:extLst>
          </p:cNvPr>
          <p:cNvSpPr txBox="1"/>
          <p:nvPr/>
        </p:nvSpPr>
        <p:spPr>
          <a:xfrm>
            <a:off x="889168" y="2757028"/>
            <a:ext cx="4075154" cy="2358146"/>
          </a:xfrm>
          <a:prstGeom prst="rect">
            <a:avLst/>
          </a:prstGeom>
        </p:spPr>
        <p:txBody>
          <a:bodyPr lIns="0" tIns="0" rIns="0" bIns="0" rtlCol="0" anchor="t">
            <a:spAutoFit/>
          </a:bodyPr>
          <a:lstStyle/>
          <a:p>
            <a:pPr algn="ctr">
              <a:lnSpc>
                <a:spcPts val="4720"/>
              </a:lnSpc>
            </a:pPr>
            <a:r>
              <a:rPr lang="en-US" sz="3371" dirty="0">
                <a:solidFill>
                  <a:srgbClr val="051D40"/>
                </a:solidFill>
                <a:latin typeface="Open Sans Extra Bold"/>
              </a:rPr>
              <a:t>Shareable </a:t>
            </a:r>
          </a:p>
          <a:p>
            <a:pPr algn="ctr">
              <a:lnSpc>
                <a:spcPts val="4720"/>
              </a:lnSpc>
            </a:pPr>
            <a:r>
              <a:rPr lang="en-US" sz="3371" dirty="0">
                <a:solidFill>
                  <a:srgbClr val="051D40"/>
                </a:solidFill>
                <a:latin typeface="Open Sans Extra Bold"/>
              </a:rPr>
              <a:t>Equitable </a:t>
            </a:r>
          </a:p>
          <a:p>
            <a:pPr algn="ctr">
              <a:lnSpc>
                <a:spcPts val="4720"/>
              </a:lnSpc>
            </a:pPr>
            <a:r>
              <a:rPr lang="en-US" sz="3371" dirty="0">
                <a:solidFill>
                  <a:srgbClr val="051D40"/>
                </a:solidFill>
                <a:latin typeface="Open Sans Extra Bold"/>
              </a:rPr>
              <a:t>Share </a:t>
            </a:r>
          </a:p>
          <a:p>
            <a:pPr algn="ctr">
              <a:lnSpc>
                <a:spcPts val="4720"/>
              </a:lnSpc>
              <a:spcBef>
                <a:spcPct val="0"/>
              </a:spcBef>
            </a:pPr>
            <a:r>
              <a:rPr lang="en-US" sz="3371" dirty="0">
                <a:solidFill>
                  <a:srgbClr val="051D40"/>
                </a:solidFill>
                <a:latin typeface="Open Sans Extra Bold"/>
              </a:rPr>
              <a:t>Information </a:t>
            </a:r>
          </a:p>
        </p:txBody>
      </p:sp>
      <p:sp>
        <p:nvSpPr>
          <p:cNvPr id="22" name="TextBox 22">
            <a:extLst>
              <a:ext uri="{C183D7F6-B498-43B3-948B-1728B52AA6E4}">
                <adec:decorative xmlns:adec="http://schemas.microsoft.com/office/drawing/2017/decorative" val="0"/>
              </a:ext>
            </a:extLst>
          </p:cNvPr>
          <p:cNvSpPr txBox="1">
            <a:spLocks noGrp="1"/>
          </p:cNvSpPr>
          <p:nvPr>
            <p:ph type="title" idx="4294967295"/>
          </p:nvPr>
        </p:nvSpPr>
        <p:spPr>
          <a:xfrm>
            <a:off x="1864078" y="5258701"/>
            <a:ext cx="4910709" cy="31598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609630">
              <a:lnSpc>
                <a:spcPts val="2570"/>
              </a:lnSpc>
              <a:defRPr/>
            </a:pPr>
            <a:r>
              <a:rPr lang="en-US" sz="1835" spc="-37" dirty="0">
                <a:solidFill>
                  <a:srgbClr val="051D40"/>
                </a:solidFill>
                <a:latin typeface="Poppins"/>
                <a:ea typeface="+mn-ea"/>
                <a:cs typeface="+mn-cs"/>
              </a:rPr>
              <a:t>By: Kris Theriault</a:t>
            </a:r>
          </a:p>
        </p:txBody>
      </p:sp>
      <p:grpSp>
        <p:nvGrpSpPr>
          <p:cNvPr id="2" name="Group 2">
            <a:extLst>
              <a:ext uri="{C183D7F6-B498-43B3-948B-1728B52AA6E4}">
                <adec:decorative xmlns:adec="http://schemas.microsoft.com/office/drawing/2017/decorative" val="1"/>
              </a:ext>
            </a:extLst>
          </p:cNvPr>
          <p:cNvGrpSpPr/>
          <p:nvPr/>
        </p:nvGrpSpPr>
        <p:grpSpPr>
          <a:xfrm>
            <a:off x="4065001" y="3726825"/>
            <a:ext cx="9399611" cy="939961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US" sz="1200"/>
            </a:p>
          </p:txBody>
        </p:sp>
        <p:sp>
          <p:nvSpPr>
            <p:cNvPr id="4" name="TextBox 4"/>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a:extLst>
              <a:ext uri="{C183D7F6-B498-43B3-948B-1728B52AA6E4}">
                <adec:decorative xmlns:adec="http://schemas.microsoft.com/office/drawing/2017/decorative" val="1"/>
              </a:ext>
            </a:extLst>
          </p:cNvPr>
          <p:cNvGrpSpPr>
            <a:grpSpLocks noChangeAspect="1"/>
          </p:cNvGrpSpPr>
          <p:nvPr/>
        </p:nvGrpSpPr>
        <p:grpSpPr>
          <a:xfrm>
            <a:off x="3963961" y="869472"/>
            <a:ext cx="8924624" cy="5119057"/>
            <a:chOff x="0" y="0"/>
            <a:chExt cx="7981950" cy="4578350"/>
          </a:xfrm>
        </p:grpSpPr>
        <p:sp>
          <p:nvSpPr>
            <p:cNvPr id="6" name="Freeform 6"/>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242424"/>
            </a:solidFill>
          </p:spPr>
          <p:txBody>
            <a:bodyPr/>
            <a:lstStyle/>
            <a:p>
              <a:endParaRPr lang="en-US" sz="1200"/>
            </a:p>
          </p:txBody>
        </p:sp>
        <p:sp>
          <p:nvSpPr>
            <p:cNvPr id="7" name="Freeform 7"/>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txBody>
            <a:bodyPr/>
            <a:lstStyle/>
            <a:p>
              <a:endParaRPr lang="en-US" sz="1200"/>
            </a:p>
          </p:txBody>
        </p:sp>
        <p:sp>
          <p:nvSpPr>
            <p:cNvPr id="8" name="Freeform 8"/>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txBody>
            <a:bodyPr/>
            <a:lstStyle/>
            <a:p>
              <a:endParaRPr lang="en-US" sz="1200"/>
            </a:p>
          </p:txBody>
        </p:sp>
        <p:sp>
          <p:nvSpPr>
            <p:cNvPr id="9" name="Freeform 9"/>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txBody>
            <a:bodyPr/>
            <a:lstStyle/>
            <a:p>
              <a:endParaRPr lang="en-US" sz="1200"/>
            </a:p>
          </p:txBody>
        </p:sp>
        <p:sp>
          <p:nvSpPr>
            <p:cNvPr id="10" name="Freeform 10"/>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3"/>
              <a:stretch>
                <a:fillRect t="-9919" b="-9919"/>
              </a:stretch>
            </a:blipFill>
          </p:spPr>
          <p:txBody>
            <a:bodyPr/>
            <a:lstStyle/>
            <a:p>
              <a:endParaRPr lang="en-US" sz="1200"/>
            </a:p>
          </p:txBody>
        </p:sp>
      </p:grpSp>
      <p:grpSp>
        <p:nvGrpSpPr>
          <p:cNvPr id="12" name="Group 12">
            <a:extLst>
              <a:ext uri="{C183D7F6-B498-43B3-948B-1728B52AA6E4}">
                <adec:decorative xmlns:adec="http://schemas.microsoft.com/office/drawing/2017/decorative" val="1"/>
              </a:ext>
            </a:extLst>
          </p:cNvPr>
          <p:cNvGrpSpPr/>
          <p:nvPr/>
        </p:nvGrpSpPr>
        <p:grpSpPr>
          <a:xfrm>
            <a:off x="10732233" y="-1145065"/>
            <a:ext cx="2704944" cy="27049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45DA0"/>
              </a:solidFill>
              <a:prstDash val="solid"/>
              <a:miter/>
            </a:ln>
          </p:spPr>
          <p:txBody>
            <a:bodyPr/>
            <a:lstStyle/>
            <a:p>
              <a:endParaRPr lang="en-US" sz="1200"/>
            </a:p>
          </p:txBody>
        </p:sp>
        <p:sp>
          <p:nvSpPr>
            <p:cNvPr id="14" name="TextBox 14"/>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5" name="Group 15">
            <a:extLst>
              <a:ext uri="{C183D7F6-B498-43B3-948B-1728B52AA6E4}">
                <adec:decorative xmlns:adec="http://schemas.microsoft.com/office/drawing/2017/decorative" val="1"/>
              </a:ext>
            </a:extLst>
          </p:cNvPr>
          <p:cNvGrpSpPr/>
          <p:nvPr/>
        </p:nvGrpSpPr>
        <p:grpSpPr>
          <a:xfrm>
            <a:off x="-166168" y="-417685"/>
            <a:ext cx="1522021" cy="152202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US" sz="1200"/>
            </a:p>
          </p:txBody>
        </p:sp>
        <p:sp>
          <p:nvSpPr>
            <p:cNvPr id="17" name="TextBox 17"/>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8" name="Group 18">
            <a:extLst>
              <a:ext uri="{C183D7F6-B498-43B3-948B-1728B52AA6E4}">
                <adec:decorative xmlns:adec="http://schemas.microsoft.com/office/drawing/2017/decorative" val="1"/>
              </a:ext>
            </a:extLst>
          </p:cNvPr>
          <p:cNvGrpSpPr/>
          <p:nvPr/>
        </p:nvGrpSpPr>
        <p:grpSpPr>
          <a:xfrm>
            <a:off x="-1584189" y="4892942"/>
            <a:ext cx="3264590" cy="326459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45DA0"/>
              </a:solidFill>
              <a:prstDash val="solid"/>
              <a:miter/>
            </a:ln>
          </p:spPr>
          <p:txBody>
            <a:bodyPr/>
            <a:lstStyle/>
            <a:p>
              <a:endParaRPr lang="en-US" sz="1200"/>
            </a:p>
          </p:txBody>
        </p:sp>
        <p:sp>
          <p:nvSpPr>
            <p:cNvPr id="20" name="TextBox 20"/>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1200"/>
            </a:p>
          </p:txBody>
        </p:sp>
      </p:grpSp>
      <p:sp>
        <p:nvSpPr>
          <p:cNvPr id="21" name="Freeform 21">
            <a:extLst>
              <a:ext uri="{C183D7F6-B498-43B3-948B-1728B52AA6E4}">
                <adec:decorative xmlns:adec="http://schemas.microsoft.com/office/drawing/2017/decorative" val="1"/>
              </a:ext>
            </a:extLst>
          </p:cNvPr>
          <p:cNvSpPr/>
          <p:nvPr/>
        </p:nvSpPr>
        <p:spPr>
          <a:xfrm>
            <a:off x="5838263" y="5015055"/>
            <a:ext cx="5853088" cy="1155985"/>
          </a:xfrm>
          <a:custGeom>
            <a:avLst/>
            <a:gdLst/>
            <a:ahLst/>
            <a:cxnLst/>
            <a:rect l="l" t="t" r="r" b="b"/>
            <a:pathLst>
              <a:path w="8779632" h="1733977">
                <a:moveTo>
                  <a:pt x="0" y="0"/>
                </a:moveTo>
                <a:lnTo>
                  <a:pt x="8779632" y="0"/>
                </a:lnTo>
                <a:lnTo>
                  <a:pt x="8779632" y="1733977"/>
                </a:lnTo>
                <a:lnTo>
                  <a:pt x="0" y="1733977"/>
                </a:lnTo>
                <a:lnTo>
                  <a:pt x="0" y="0"/>
                </a:lnTo>
                <a:close/>
              </a:path>
            </a:pathLst>
          </a:custGeom>
          <a:blipFill>
            <a:blip r:embed="rId4"/>
            <a:stretch>
              <a:fillRect/>
            </a:stretch>
          </a:blipFill>
        </p:spPr>
        <p:txBody>
          <a:bodyPr/>
          <a:lstStyle/>
          <a:p>
            <a:endParaRPr lang="en-US" sz="1200"/>
          </a:p>
        </p:txBody>
      </p:sp>
      <p:sp>
        <p:nvSpPr>
          <p:cNvPr id="23" name="Freeform 23">
            <a:extLst>
              <a:ext uri="{C183D7F6-B498-43B3-948B-1728B52AA6E4}">
                <adec:decorative xmlns:adec="http://schemas.microsoft.com/office/drawing/2017/decorative" val="1"/>
              </a:ext>
            </a:extLst>
          </p:cNvPr>
          <p:cNvSpPr/>
          <p:nvPr/>
        </p:nvSpPr>
        <p:spPr>
          <a:xfrm>
            <a:off x="0" y="1559878"/>
            <a:ext cx="4793224" cy="1374313"/>
          </a:xfrm>
          <a:custGeom>
            <a:avLst/>
            <a:gdLst/>
            <a:ahLst/>
            <a:cxnLst/>
            <a:rect l="l" t="t" r="r" b="b"/>
            <a:pathLst>
              <a:path w="7189836" h="2061469">
                <a:moveTo>
                  <a:pt x="0" y="0"/>
                </a:moveTo>
                <a:lnTo>
                  <a:pt x="7189836" y="0"/>
                </a:lnTo>
                <a:lnTo>
                  <a:pt x="7189836" y="2061469"/>
                </a:lnTo>
                <a:lnTo>
                  <a:pt x="0" y="2061469"/>
                </a:lnTo>
                <a:lnTo>
                  <a:pt x="0" y="0"/>
                </a:lnTo>
                <a:close/>
              </a:path>
            </a:pathLst>
          </a:custGeom>
          <a:blipFill>
            <a:blip r:embed="rId5"/>
            <a:stretch>
              <a:fillRect t="-12826" r="-4478" b="-12826"/>
            </a:stretch>
          </a:blipFill>
        </p:spPr>
        <p:txBody>
          <a:bodyPr/>
          <a:lstStyle/>
          <a:p>
            <a:endParaRPr lang="en-US"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2"/>
          <p:cNvSpPr txBox="1">
            <a:spLocks noGrp="1"/>
          </p:cNvSpPr>
          <p:nvPr>
            <p:ph type="title" idx="4294967295"/>
          </p:nvPr>
        </p:nvSpPr>
        <p:spPr>
          <a:xfrm>
            <a:off x="1062987" y="249454"/>
            <a:ext cx="9897994" cy="5055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609630">
              <a:lnSpc>
                <a:spcPts val="4200"/>
              </a:lnSpc>
              <a:defRPr/>
            </a:pPr>
            <a:r>
              <a:rPr lang="en-US" sz="3000" dirty="0">
                <a:solidFill>
                  <a:srgbClr val="051D40"/>
                </a:solidFill>
                <a:latin typeface="Alice Bold"/>
                <a:ea typeface="+mn-ea"/>
                <a:cs typeface="+mn-cs"/>
              </a:rPr>
              <a:t>Get to know your private school leadership</a:t>
            </a:r>
          </a:p>
        </p:txBody>
      </p:sp>
      <p:sp>
        <p:nvSpPr>
          <p:cNvPr id="5" name="Freeform 5" descr="Encourages district administrators to establish a trustful, collaborative relationship with the private school leadership."/>
          <p:cNvSpPr/>
          <p:nvPr/>
        </p:nvSpPr>
        <p:spPr>
          <a:xfrm>
            <a:off x="1438736" y="547903"/>
            <a:ext cx="9707483" cy="3245331"/>
          </a:xfrm>
          <a:custGeom>
            <a:avLst/>
            <a:gdLst/>
            <a:ahLst/>
            <a:cxnLst/>
            <a:rect l="l" t="t" r="r" b="b"/>
            <a:pathLst>
              <a:path w="14561225" h="4867996">
                <a:moveTo>
                  <a:pt x="0" y="0"/>
                </a:moveTo>
                <a:lnTo>
                  <a:pt x="14561225" y="0"/>
                </a:lnTo>
                <a:lnTo>
                  <a:pt x="14561225" y="4867996"/>
                </a:lnTo>
                <a:lnTo>
                  <a:pt x="0" y="4867996"/>
                </a:lnTo>
                <a:lnTo>
                  <a:pt x="0" y="0"/>
                </a:lnTo>
                <a:close/>
              </a:path>
            </a:pathLst>
          </a:custGeom>
          <a:blipFill>
            <a:blip r:embed="rId2">
              <a:alphaModFix amt="17000"/>
            </a:blip>
            <a:stretch>
              <a:fillRect t="-34127" b="-34127"/>
            </a:stretch>
          </a:blipFill>
        </p:spPr>
        <p:txBody>
          <a:bodyPr/>
          <a:lstStyle/>
          <a:p>
            <a:endParaRPr lang="en-US" sz="1200"/>
          </a:p>
        </p:txBody>
      </p:sp>
      <p:sp>
        <p:nvSpPr>
          <p:cNvPr id="45" name="TextBox 45"/>
          <p:cNvSpPr txBox="1"/>
          <p:nvPr/>
        </p:nvSpPr>
        <p:spPr>
          <a:xfrm>
            <a:off x="1316732" y="855885"/>
            <a:ext cx="9951491" cy="525272"/>
          </a:xfrm>
          <a:prstGeom prst="rect">
            <a:avLst/>
          </a:prstGeom>
        </p:spPr>
        <p:txBody>
          <a:bodyPr lIns="0" tIns="0" rIns="0" bIns="0" rtlCol="0" anchor="t">
            <a:spAutoFit/>
          </a:bodyPr>
          <a:lstStyle/>
          <a:p>
            <a:pPr>
              <a:lnSpc>
                <a:spcPts val="2103"/>
              </a:lnSpc>
            </a:pPr>
            <a:r>
              <a:rPr lang="en-US" sz="1502" spc="-30" dirty="0">
                <a:solidFill>
                  <a:srgbClr val="145DA0"/>
                </a:solidFill>
                <a:latin typeface="Poppins Bold"/>
              </a:rPr>
              <a:t>Building trust and rapport:   By getting to know them on a personal level, public schools can foster a sense of collaboration and mutual respect that can lead to positive outcomes for all students involved.</a:t>
            </a:r>
          </a:p>
        </p:txBody>
      </p:sp>
      <p:sp>
        <p:nvSpPr>
          <p:cNvPr id="43" name="TextBox 43"/>
          <p:cNvSpPr txBox="1"/>
          <p:nvPr/>
        </p:nvSpPr>
        <p:spPr>
          <a:xfrm>
            <a:off x="1322003" y="1654102"/>
            <a:ext cx="9547995" cy="987450"/>
          </a:xfrm>
          <a:prstGeom prst="rect">
            <a:avLst/>
          </a:prstGeom>
        </p:spPr>
        <p:txBody>
          <a:bodyPr lIns="0" tIns="0" rIns="0" bIns="0" rtlCol="0" anchor="t">
            <a:spAutoFit/>
          </a:bodyPr>
          <a:lstStyle/>
          <a:p>
            <a:pPr>
              <a:lnSpc>
                <a:spcPts val="2006"/>
              </a:lnSpc>
            </a:pPr>
            <a:r>
              <a:rPr lang="en-US" sz="1433" spc="-28">
                <a:solidFill>
                  <a:srgbClr val="145DA0"/>
                </a:solidFill>
                <a:latin typeface="Poppins Bold"/>
              </a:rPr>
              <a:t>Professional Collaboration:  By getting to know the parochial school, public schools can work together with them more effectively to address common challenges and support student learning. Understanding their unique goals and approaches can help develop joint initiatives and programs that benefit all students.</a:t>
            </a:r>
          </a:p>
          <a:p>
            <a:pPr>
              <a:lnSpc>
                <a:spcPts val="1726"/>
              </a:lnSpc>
            </a:pPr>
            <a:endParaRPr lang="en-US" sz="1433" spc="-28">
              <a:solidFill>
                <a:srgbClr val="145DA0"/>
              </a:solidFill>
              <a:latin typeface="Poppins Bold"/>
            </a:endParaRPr>
          </a:p>
        </p:txBody>
      </p:sp>
      <p:sp>
        <p:nvSpPr>
          <p:cNvPr id="47" name="TextBox 47"/>
          <p:cNvSpPr txBox="1"/>
          <p:nvPr/>
        </p:nvSpPr>
        <p:spPr>
          <a:xfrm>
            <a:off x="1316731" y="2672218"/>
            <a:ext cx="9547995" cy="525913"/>
          </a:xfrm>
          <a:prstGeom prst="rect">
            <a:avLst/>
          </a:prstGeom>
        </p:spPr>
        <p:txBody>
          <a:bodyPr lIns="0" tIns="0" rIns="0" bIns="0" rtlCol="0" anchor="t">
            <a:spAutoFit/>
          </a:bodyPr>
          <a:lstStyle/>
          <a:p>
            <a:pPr>
              <a:lnSpc>
                <a:spcPts val="2130"/>
              </a:lnSpc>
            </a:pPr>
            <a:r>
              <a:rPr lang="en-US" sz="1521" spc="-30">
                <a:solidFill>
                  <a:srgbClr val="145DA0"/>
                </a:solidFill>
                <a:latin typeface="Poppins Bold"/>
              </a:rPr>
              <a:t>Effective coordination of services: Public schools and private schools can work together to coordinate services and programs funded by Title I to maximize impact.</a:t>
            </a:r>
          </a:p>
        </p:txBody>
      </p:sp>
      <p:grpSp>
        <p:nvGrpSpPr>
          <p:cNvPr id="2" name="Group 2" descr="Name of private school Principal&#10;"/>
          <p:cNvGrpSpPr/>
          <p:nvPr/>
        </p:nvGrpSpPr>
        <p:grpSpPr>
          <a:xfrm>
            <a:off x="291237" y="5708038"/>
            <a:ext cx="2197381" cy="631217"/>
            <a:chOff x="0" y="0"/>
            <a:chExt cx="922973" cy="265132"/>
          </a:xfrm>
        </p:grpSpPr>
        <p:sp>
          <p:nvSpPr>
            <p:cNvPr id="3" name="Freeform 3"/>
            <p:cNvSpPr/>
            <p:nvPr/>
          </p:nvSpPr>
          <p:spPr>
            <a:xfrm>
              <a:off x="0" y="0"/>
              <a:ext cx="922973" cy="265132"/>
            </a:xfrm>
            <a:custGeom>
              <a:avLst/>
              <a:gdLst/>
              <a:ahLst/>
              <a:cxnLst/>
              <a:rect l="l" t="t" r="r" b="b"/>
              <a:pathLst>
                <a:path w="922973" h="265132">
                  <a:moveTo>
                    <a:pt x="0" y="0"/>
                  </a:moveTo>
                  <a:lnTo>
                    <a:pt x="922973" y="0"/>
                  </a:lnTo>
                  <a:lnTo>
                    <a:pt x="922973" y="265132"/>
                  </a:lnTo>
                  <a:lnTo>
                    <a:pt x="0" y="265132"/>
                  </a:lnTo>
                  <a:close/>
                </a:path>
              </a:pathLst>
            </a:custGeom>
            <a:solidFill>
              <a:srgbClr val="145DA0"/>
            </a:solidFill>
            <a:ln cap="sq">
              <a:noFill/>
              <a:prstDash val="solid"/>
              <a:miter/>
            </a:ln>
          </p:spPr>
          <p:txBody>
            <a:bodyPr/>
            <a:lstStyle/>
            <a:p>
              <a:endParaRPr lang="en-US" sz="1200" dirty="0"/>
            </a:p>
          </p:txBody>
        </p:sp>
        <p:sp>
          <p:nvSpPr>
            <p:cNvPr id="4" name="TextBox 4"/>
            <p:cNvSpPr txBox="1"/>
            <p:nvPr/>
          </p:nvSpPr>
          <p:spPr>
            <a:xfrm>
              <a:off x="0" y="-38100"/>
              <a:ext cx="922973" cy="303232"/>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7" name="Group 7" descr="Name of private school administrator"/>
          <p:cNvGrpSpPr/>
          <p:nvPr/>
        </p:nvGrpSpPr>
        <p:grpSpPr>
          <a:xfrm>
            <a:off x="2602778" y="5708038"/>
            <a:ext cx="2197381" cy="631217"/>
            <a:chOff x="0" y="0"/>
            <a:chExt cx="922973" cy="265132"/>
          </a:xfrm>
        </p:grpSpPr>
        <p:sp>
          <p:nvSpPr>
            <p:cNvPr id="8" name="Freeform 8"/>
            <p:cNvSpPr/>
            <p:nvPr/>
          </p:nvSpPr>
          <p:spPr>
            <a:xfrm>
              <a:off x="0" y="0"/>
              <a:ext cx="922973" cy="265132"/>
            </a:xfrm>
            <a:custGeom>
              <a:avLst/>
              <a:gdLst/>
              <a:ahLst/>
              <a:cxnLst/>
              <a:rect l="l" t="t" r="r" b="b"/>
              <a:pathLst>
                <a:path w="922973" h="265132">
                  <a:moveTo>
                    <a:pt x="0" y="0"/>
                  </a:moveTo>
                  <a:lnTo>
                    <a:pt x="922973" y="0"/>
                  </a:lnTo>
                  <a:lnTo>
                    <a:pt x="922973" y="265132"/>
                  </a:lnTo>
                  <a:lnTo>
                    <a:pt x="0" y="265132"/>
                  </a:lnTo>
                  <a:close/>
                </a:path>
              </a:pathLst>
            </a:custGeom>
            <a:solidFill>
              <a:srgbClr val="145DA0"/>
            </a:solidFill>
            <a:ln cap="sq">
              <a:noFill/>
              <a:prstDash val="solid"/>
              <a:miter/>
            </a:ln>
          </p:spPr>
          <p:txBody>
            <a:bodyPr/>
            <a:lstStyle/>
            <a:p>
              <a:endParaRPr lang="en-US" sz="1200"/>
            </a:p>
          </p:txBody>
        </p:sp>
        <p:sp>
          <p:nvSpPr>
            <p:cNvPr id="9" name="TextBox 9"/>
            <p:cNvSpPr txBox="1"/>
            <p:nvPr/>
          </p:nvSpPr>
          <p:spPr>
            <a:xfrm>
              <a:off x="0" y="-38100"/>
              <a:ext cx="922973" cy="303232"/>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descr="Name of private school head master."/>
          <p:cNvGrpSpPr/>
          <p:nvPr/>
        </p:nvGrpSpPr>
        <p:grpSpPr>
          <a:xfrm>
            <a:off x="4913636" y="5708038"/>
            <a:ext cx="2197381" cy="631217"/>
            <a:chOff x="0" y="0"/>
            <a:chExt cx="922973" cy="265132"/>
          </a:xfrm>
        </p:grpSpPr>
        <p:sp>
          <p:nvSpPr>
            <p:cNvPr id="12" name="Freeform 12"/>
            <p:cNvSpPr/>
            <p:nvPr/>
          </p:nvSpPr>
          <p:spPr>
            <a:xfrm>
              <a:off x="0" y="0"/>
              <a:ext cx="922973" cy="265132"/>
            </a:xfrm>
            <a:custGeom>
              <a:avLst/>
              <a:gdLst/>
              <a:ahLst/>
              <a:cxnLst/>
              <a:rect l="l" t="t" r="r" b="b"/>
              <a:pathLst>
                <a:path w="922973" h="265132">
                  <a:moveTo>
                    <a:pt x="0" y="0"/>
                  </a:moveTo>
                  <a:lnTo>
                    <a:pt x="922973" y="0"/>
                  </a:lnTo>
                  <a:lnTo>
                    <a:pt x="922973" y="265132"/>
                  </a:lnTo>
                  <a:lnTo>
                    <a:pt x="0" y="265132"/>
                  </a:lnTo>
                  <a:close/>
                </a:path>
              </a:pathLst>
            </a:custGeom>
            <a:solidFill>
              <a:srgbClr val="145DA0"/>
            </a:solidFill>
            <a:ln cap="sq">
              <a:noFill/>
              <a:prstDash val="solid"/>
              <a:miter/>
            </a:ln>
          </p:spPr>
          <p:txBody>
            <a:bodyPr/>
            <a:lstStyle/>
            <a:p>
              <a:endParaRPr lang="en-US" sz="1200"/>
            </a:p>
          </p:txBody>
        </p:sp>
        <p:sp>
          <p:nvSpPr>
            <p:cNvPr id="13" name="TextBox 13"/>
            <p:cNvSpPr txBox="1"/>
            <p:nvPr/>
          </p:nvSpPr>
          <p:spPr>
            <a:xfrm>
              <a:off x="0" y="-38100"/>
              <a:ext cx="922973" cy="303232"/>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5" name="Group 15" descr="Name of private school Vice Principal"/>
          <p:cNvGrpSpPr/>
          <p:nvPr/>
        </p:nvGrpSpPr>
        <p:grpSpPr>
          <a:xfrm>
            <a:off x="7224494" y="5708038"/>
            <a:ext cx="2197381" cy="631217"/>
            <a:chOff x="0" y="0"/>
            <a:chExt cx="922973" cy="265132"/>
          </a:xfrm>
        </p:grpSpPr>
        <p:sp>
          <p:nvSpPr>
            <p:cNvPr id="16" name="Freeform 16"/>
            <p:cNvSpPr/>
            <p:nvPr/>
          </p:nvSpPr>
          <p:spPr>
            <a:xfrm>
              <a:off x="0" y="0"/>
              <a:ext cx="922973" cy="265132"/>
            </a:xfrm>
            <a:custGeom>
              <a:avLst/>
              <a:gdLst/>
              <a:ahLst/>
              <a:cxnLst/>
              <a:rect l="l" t="t" r="r" b="b"/>
              <a:pathLst>
                <a:path w="922973" h="265132">
                  <a:moveTo>
                    <a:pt x="0" y="0"/>
                  </a:moveTo>
                  <a:lnTo>
                    <a:pt x="922973" y="0"/>
                  </a:lnTo>
                  <a:lnTo>
                    <a:pt x="922973" y="265132"/>
                  </a:lnTo>
                  <a:lnTo>
                    <a:pt x="0" y="265132"/>
                  </a:lnTo>
                  <a:close/>
                </a:path>
              </a:pathLst>
            </a:custGeom>
            <a:solidFill>
              <a:srgbClr val="145DA0"/>
            </a:solidFill>
            <a:ln cap="sq">
              <a:noFill/>
              <a:prstDash val="solid"/>
              <a:miter/>
            </a:ln>
          </p:spPr>
          <p:txBody>
            <a:bodyPr/>
            <a:lstStyle/>
            <a:p>
              <a:endParaRPr lang="en-US" sz="1200"/>
            </a:p>
          </p:txBody>
        </p:sp>
        <p:sp>
          <p:nvSpPr>
            <p:cNvPr id="17" name="TextBox 17"/>
            <p:cNvSpPr txBox="1"/>
            <p:nvPr/>
          </p:nvSpPr>
          <p:spPr>
            <a:xfrm>
              <a:off x="0" y="-38100"/>
              <a:ext cx="922973" cy="303232"/>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9" name="Group 19" descr="Name of IT expert"/>
          <p:cNvGrpSpPr/>
          <p:nvPr/>
        </p:nvGrpSpPr>
        <p:grpSpPr>
          <a:xfrm>
            <a:off x="9535351" y="5708038"/>
            <a:ext cx="2197381" cy="631217"/>
            <a:chOff x="0" y="0"/>
            <a:chExt cx="922973" cy="265132"/>
          </a:xfrm>
        </p:grpSpPr>
        <p:sp>
          <p:nvSpPr>
            <p:cNvPr id="20" name="Freeform 20"/>
            <p:cNvSpPr/>
            <p:nvPr/>
          </p:nvSpPr>
          <p:spPr>
            <a:xfrm>
              <a:off x="0" y="0"/>
              <a:ext cx="922973" cy="265132"/>
            </a:xfrm>
            <a:custGeom>
              <a:avLst/>
              <a:gdLst/>
              <a:ahLst/>
              <a:cxnLst/>
              <a:rect l="l" t="t" r="r" b="b"/>
              <a:pathLst>
                <a:path w="922973" h="265132">
                  <a:moveTo>
                    <a:pt x="0" y="0"/>
                  </a:moveTo>
                  <a:lnTo>
                    <a:pt x="922973" y="0"/>
                  </a:lnTo>
                  <a:lnTo>
                    <a:pt x="922973" y="265132"/>
                  </a:lnTo>
                  <a:lnTo>
                    <a:pt x="0" y="265132"/>
                  </a:lnTo>
                  <a:close/>
                </a:path>
              </a:pathLst>
            </a:custGeom>
            <a:solidFill>
              <a:srgbClr val="145DA0"/>
            </a:solidFill>
            <a:ln cap="sq">
              <a:noFill/>
              <a:prstDash val="solid"/>
              <a:miter/>
            </a:ln>
          </p:spPr>
          <p:txBody>
            <a:bodyPr/>
            <a:lstStyle/>
            <a:p>
              <a:endParaRPr lang="en-US" sz="1200"/>
            </a:p>
          </p:txBody>
        </p:sp>
        <p:sp>
          <p:nvSpPr>
            <p:cNvPr id="21" name="TextBox 21"/>
            <p:cNvSpPr txBox="1"/>
            <p:nvPr/>
          </p:nvSpPr>
          <p:spPr>
            <a:xfrm>
              <a:off x="0" y="-38100"/>
              <a:ext cx="922973" cy="303232"/>
            </a:xfrm>
            <a:prstGeom prst="rect">
              <a:avLst/>
            </a:prstGeom>
          </p:spPr>
          <p:txBody>
            <a:bodyPr lIns="33867" tIns="33867" rIns="33867" bIns="33867" rtlCol="0" anchor="ctr"/>
            <a:lstStyle/>
            <a:p>
              <a:pPr algn="ctr">
                <a:lnSpc>
                  <a:spcPts val="1773"/>
                </a:lnSpc>
                <a:spcBef>
                  <a:spcPct val="0"/>
                </a:spcBef>
              </a:pPr>
              <a:endParaRPr sz="1200"/>
            </a:p>
          </p:txBody>
        </p:sp>
      </p:grpSp>
      <p:sp>
        <p:nvSpPr>
          <p:cNvPr id="33" name="TextBox 33"/>
          <p:cNvSpPr txBox="1"/>
          <p:nvPr/>
        </p:nvSpPr>
        <p:spPr>
          <a:xfrm>
            <a:off x="509445" y="5783140"/>
            <a:ext cx="1760965" cy="232692"/>
          </a:xfrm>
          <a:prstGeom prst="rect">
            <a:avLst/>
          </a:prstGeom>
        </p:spPr>
        <p:txBody>
          <a:bodyPr lIns="0" tIns="0" rIns="0" bIns="0" rtlCol="0" anchor="t">
            <a:spAutoFit/>
          </a:bodyPr>
          <a:lstStyle/>
          <a:p>
            <a:pPr algn="ctr">
              <a:lnSpc>
                <a:spcPts val="1949"/>
              </a:lnSpc>
            </a:pPr>
            <a:r>
              <a:rPr lang="en-US" sz="1391" spc="26" dirty="0">
                <a:solidFill>
                  <a:srgbClr val="FDFDFD"/>
                </a:solidFill>
                <a:latin typeface="Poppins Bold"/>
              </a:rPr>
              <a:t>Aaron Loeb</a:t>
            </a:r>
          </a:p>
        </p:txBody>
      </p:sp>
      <p:sp>
        <p:nvSpPr>
          <p:cNvPr id="34" name="TextBox 34"/>
          <p:cNvSpPr txBox="1"/>
          <p:nvPr/>
        </p:nvSpPr>
        <p:spPr>
          <a:xfrm>
            <a:off x="509445" y="6030692"/>
            <a:ext cx="1760965" cy="182294"/>
          </a:xfrm>
          <a:prstGeom prst="rect">
            <a:avLst/>
          </a:prstGeom>
        </p:spPr>
        <p:txBody>
          <a:bodyPr lIns="0" tIns="0" rIns="0" bIns="0" rtlCol="0" anchor="t">
            <a:spAutoFit/>
          </a:bodyPr>
          <a:lstStyle/>
          <a:p>
            <a:pPr algn="ctr">
              <a:lnSpc>
                <a:spcPts val="1482"/>
              </a:lnSpc>
            </a:pPr>
            <a:r>
              <a:rPr lang="en-US" sz="1058" spc="-21" dirty="0">
                <a:solidFill>
                  <a:srgbClr val="FDFDFD"/>
                </a:solidFill>
                <a:latin typeface="Poppins"/>
              </a:rPr>
              <a:t>Principal</a:t>
            </a:r>
          </a:p>
        </p:txBody>
      </p:sp>
      <p:sp>
        <p:nvSpPr>
          <p:cNvPr id="35" name="TextBox 35"/>
          <p:cNvSpPr txBox="1"/>
          <p:nvPr/>
        </p:nvSpPr>
        <p:spPr>
          <a:xfrm>
            <a:off x="2820986" y="5783140"/>
            <a:ext cx="1760965" cy="232692"/>
          </a:xfrm>
          <a:prstGeom prst="rect">
            <a:avLst/>
          </a:prstGeom>
        </p:spPr>
        <p:txBody>
          <a:bodyPr lIns="0" tIns="0" rIns="0" bIns="0" rtlCol="0" anchor="t">
            <a:spAutoFit/>
          </a:bodyPr>
          <a:lstStyle/>
          <a:p>
            <a:pPr algn="ctr">
              <a:lnSpc>
                <a:spcPts val="1949"/>
              </a:lnSpc>
            </a:pPr>
            <a:r>
              <a:rPr lang="en-US" sz="1391" spc="26">
                <a:solidFill>
                  <a:srgbClr val="FDFDFD"/>
                </a:solidFill>
                <a:latin typeface="Poppins Bold"/>
              </a:rPr>
              <a:t>Alfredo Torres</a:t>
            </a:r>
          </a:p>
        </p:txBody>
      </p:sp>
      <p:sp>
        <p:nvSpPr>
          <p:cNvPr id="36" name="TextBox 36"/>
          <p:cNvSpPr txBox="1"/>
          <p:nvPr/>
        </p:nvSpPr>
        <p:spPr>
          <a:xfrm>
            <a:off x="2820986" y="6030692"/>
            <a:ext cx="1760965" cy="182294"/>
          </a:xfrm>
          <a:prstGeom prst="rect">
            <a:avLst/>
          </a:prstGeom>
        </p:spPr>
        <p:txBody>
          <a:bodyPr lIns="0" tIns="0" rIns="0" bIns="0" rtlCol="0" anchor="t">
            <a:spAutoFit/>
          </a:bodyPr>
          <a:lstStyle/>
          <a:p>
            <a:pPr algn="ctr">
              <a:lnSpc>
                <a:spcPts val="1482"/>
              </a:lnSpc>
            </a:pPr>
            <a:r>
              <a:rPr lang="en-US" sz="1058" spc="-21">
                <a:solidFill>
                  <a:srgbClr val="FDFDFD"/>
                </a:solidFill>
                <a:latin typeface="Poppins"/>
              </a:rPr>
              <a:t>Business Manager</a:t>
            </a:r>
          </a:p>
        </p:txBody>
      </p:sp>
      <p:sp>
        <p:nvSpPr>
          <p:cNvPr id="37" name="TextBox 37"/>
          <p:cNvSpPr txBox="1"/>
          <p:nvPr/>
        </p:nvSpPr>
        <p:spPr>
          <a:xfrm>
            <a:off x="5131844" y="5783140"/>
            <a:ext cx="1760965" cy="232692"/>
          </a:xfrm>
          <a:prstGeom prst="rect">
            <a:avLst/>
          </a:prstGeom>
        </p:spPr>
        <p:txBody>
          <a:bodyPr lIns="0" tIns="0" rIns="0" bIns="0" rtlCol="0" anchor="t">
            <a:spAutoFit/>
          </a:bodyPr>
          <a:lstStyle/>
          <a:p>
            <a:pPr algn="ctr">
              <a:lnSpc>
                <a:spcPts val="1949"/>
              </a:lnSpc>
            </a:pPr>
            <a:r>
              <a:rPr lang="en-US" sz="1391" spc="26" dirty="0">
                <a:solidFill>
                  <a:srgbClr val="FDFDFD"/>
                </a:solidFill>
                <a:latin typeface="Poppins Bold"/>
              </a:rPr>
              <a:t>Juliana Silva</a:t>
            </a:r>
          </a:p>
        </p:txBody>
      </p:sp>
      <p:sp>
        <p:nvSpPr>
          <p:cNvPr id="38" name="TextBox 38"/>
          <p:cNvSpPr txBox="1"/>
          <p:nvPr/>
        </p:nvSpPr>
        <p:spPr>
          <a:xfrm>
            <a:off x="5131844" y="6030692"/>
            <a:ext cx="1760965" cy="182294"/>
          </a:xfrm>
          <a:prstGeom prst="rect">
            <a:avLst/>
          </a:prstGeom>
        </p:spPr>
        <p:txBody>
          <a:bodyPr lIns="0" tIns="0" rIns="0" bIns="0" rtlCol="0" anchor="t">
            <a:spAutoFit/>
          </a:bodyPr>
          <a:lstStyle/>
          <a:p>
            <a:pPr algn="ctr">
              <a:lnSpc>
                <a:spcPts val="1482"/>
              </a:lnSpc>
            </a:pPr>
            <a:r>
              <a:rPr lang="en-US" sz="1058" spc="-21">
                <a:solidFill>
                  <a:srgbClr val="FDFDFD"/>
                </a:solidFill>
                <a:latin typeface="Poppins"/>
              </a:rPr>
              <a:t>Head Master</a:t>
            </a:r>
          </a:p>
        </p:txBody>
      </p:sp>
      <p:sp>
        <p:nvSpPr>
          <p:cNvPr id="39" name="TextBox 39"/>
          <p:cNvSpPr txBox="1"/>
          <p:nvPr/>
        </p:nvSpPr>
        <p:spPr>
          <a:xfrm>
            <a:off x="7442701" y="5783140"/>
            <a:ext cx="1760965" cy="232692"/>
          </a:xfrm>
          <a:prstGeom prst="rect">
            <a:avLst/>
          </a:prstGeom>
        </p:spPr>
        <p:txBody>
          <a:bodyPr lIns="0" tIns="0" rIns="0" bIns="0" rtlCol="0" anchor="t">
            <a:spAutoFit/>
          </a:bodyPr>
          <a:lstStyle/>
          <a:p>
            <a:pPr algn="ctr">
              <a:lnSpc>
                <a:spcPts val="1949"/>
              </a:lnSpc>
            </a:pPr>
            <a:r>
              <a:rPr lang="en-US" sz="1391" spc="26">
                <a:solidFill>
                  <a:srgbClr val="FDFDFD"/>
                </a:solidFill>
                <a:latin typeface="Poppins Bold"/>
              </a:rPr>
              <a:t>Daniel Gallego</a:t>
            </a:r>
          </a:p>
        </p:txBody>
      </p:sp>
      <p:sp>
        <p:nvSpPr>
          <p:cNvPr id="40" name="TextBox 40"/>
          <p:cNvSpPr txBox="1"/>
          <p:nvPr/>
        </p:nvSpPr>
        <p:spPr>
          <a:xfrm>
            <a:off x="7442701" y="6030692"/>
            <a:ext cx="1760965" cy="182294"/>
          </a:xfrm>
          <a:prstGeom prst="rect">
            <a:avLst/>
          </a:prstGeom>
        </p:spPr>
        <p:txBody>
          <a:bodyPr lIns="0" tIns="0" rIns="0" bIns="0" rtlCol="0" anchor="t">
            <a:spAutoFit/>
          </a:bodyPr>
          <a:lstStyle/>
          <a:p>
            <a:pPr algn="ctr">
              <a:lnSpc>
                <a:spcPts val="1482"/>
              </a:lnSpc>
            </a:pPr>
            <a:r>
              <a:rPr lang="en-US" sz="1058" spc="-21">
                <a:solidFill>
                  <a:srgbClr val="FDFDFD"/>
                </a:solidFill>
                <a:latin typeface="Poppins"/>
              </a:rPr>
              <a:t>Vice Principal</a:t>
            </a:r>
          </a:p>
        </p:txBody>
      </p:sp>
      <p:sp>
        <p:nvSpPr>
          <p:cNvPr id="41" name="TextBox 41"/>
          <p:cNvSpPr txBox="1"/>
          <p:nvPr/>
        </p:nvSpPr>
        <p:spPr>
          <a:xfrm>
            <a:off x="9752074" y="5783140"/>
            <a:ext cx="1760965" cy="232692"/>
          </a:xfrm>
          <a:prstGeom prst="rect">
            <a:avLst/>
          </a:prstGeom>
        </p:spPr>
        <p:txBody>
          <a:bodyPr lIns="0" tIns="0" rIns="0" bIns="0" rtlCol="0" anchor="t">
            <a:spAutoFit/>
          </a:bodyPr>
          <a:lstStyle/>
          <a:p>
            <a:pPr algn="ctr">
              <a:lnSpc>
                <a:spcPts val="1949"/>
              </a:lnSpc>
            </a:pPr>
            <a:r>
              <a:rPr lang="en-US" sz="1391" spc="26">
                <a:solidFill>
                  <a:srgbClr val="FDFDFD"/>
                </a:solidFill>
                <a:latin typeface="Poppins Bold"/>
              </a:rPr>
              <a:t>Olivia Wilson</a:t>
            </a:r>
          </a:p>
        </p:txBody>
      </p:sp>
      <p:sp>
        <p:nvSpPr>
          <p:cNvPr id="42" name="TextBox 42"/>
          <p:cNvSpPr txBox="1"/>
          <p:nvPr/>
        </p:nvSpPr>
        <p:spPr>
          <a:xfrm>
            <a:off x="9752074" y="6030692"/>
            <a:ext cx="1760965" cy="182294"/>
          </a:xfrm>
          <a:prstGeom prst="rect">
            <a:avLst/>
          </a:prstGeom>
        </p:spPr>
        <p:txBody>
          <a:bodyPr lIns="0" tIns="0" rIns="0" bIns="0" rtlCol="0" anchor="t">
            <a:spAutoFit/>
          </a:bodyPr>
          <a:lstStyle/>
          <a:p>
            <a:pPr algn="ctr">
              <a:lnSpc>
                <a:spcPts val="1482"/>
              </a:lnSpc>
            </a:pPr>
            <a:r>
              <a:rPr lang="en-US" sz="1058" spc="-21">
                <a:solidFill>
                  <a:srgbClr val="FDFDFD"/>
                </a:solidFill>
                <a:latin typeface="Poppins"/>
              </a:rPr>
              <a:t>IT Expert</a:t>
            </a:r>
          </a:p>
        </p:txBody>
      </p:sp>
      <p:sp>
        <p:nvSpPr>
          <p:cNvPr id="44" name="TextBox 44">
            <a:extLst>
              <a:ext uri="{C183D7F6-B498-43B3-948B-1728B52AA6E4}">
                <adec:decorative xmlns:adec="http://schemas.microsoft.com/office/drawing/2017/decorative" val="1"/>
              </a:ext>
            </a:extLst>
          </p:cNvPr>
          <p:cNvSpPr txBox="1"/>
          <p:nvPr/>
        </p:nvSpPr>
        <p:spPr>
          <a:xfrm>
            <a:off x="823984" y="1777970"/>
            <a:ext cx="365890" cy="269946"/>
          </a:xfrm>
          <a:prstGeom prst="rect">
            <a:avLst/>
          </a:prstGeom>
        </p:spPr>
        <p:txBody>
          <a:bodyPr lIns="0" tIns="0" rIns="0" bIns="0" rtlCol="0" anchor="t">
            <a:spAutoFit/>
          </a:bodyPr>
          <a:lstStyle/>
          <a:p>
            <a:pPr algn="ctr">
              <a:lnSpc>
                <a:spcPts val="2347"/>
              </a:lnSpc>
              <a:spcBef>
                <a:spcPct val="0"/>
              </a:spcBef>
            </a:pPr>
            <a:r>
              <a:rPr lang="en-US" sz="1677">
                <a:solidFill>
                  <a:srgbClr val="FDFDFD"/>
                </a:solidFill>
                <a:latin typeface="Open Sans Extra Bold"/>
              </a:rPr>
              <a:t>2</a:t>
            </a:r>
          </a:p>
        </p:txBody>
      </p:sp>
      <p:sp>
        <p:nvSpPr>
          <p:cNvPr id="6" name="Freeform 6">
            <a:extLst>
              <a:ext uri="{C183D7F6-B498-43B3-948B-1728B52AA6E4}">
                <adec:decorative xmlns:adec="http://schemas.microsoft.com/office/drawing/2017/decorative" val="1"/>
              </a:ext>
            </a:extLst>
          </p:cNvPr>
          <p:cNvSpPr/>
          <p:nvPr/>
        </p:nvSpPr>
        <p:spPr>
          <a:xfrm>
            <a:off x="291237" y="3600645"/>
            <a:ext cx="2197381" cy="2107393"/>
          </a:xfrm>
          <a:custGeom>
            <a:avLst/>
            <a:gdLst/>
            <a:ahLst/>
            <a:cxnLst/>
            <a:rect l="l" t="t" r="r" b="b"/>
            <a:pathLst>
              <a:path w="3296071" h="3161089">
                <a:moveTo>
                  <a:pt x="0" y="0"/>
                </a:moveTo>
                <a:lnTo>
                  <a:pt x="3296070" y="0"/>
                </a:lnTo>
                <a:lnTo>
                  <a:pt x="3296070" y="3161090"/>
                </a:lnTo>
                <a:lnTo>
                  <a:pt x="0" y="3161090"/>
                </a:lnTo>
                <a:lnTo>
                  <a:pt x="0" y="0"/>
                </a:lnTo>
                <a:close/>
              </a:path>
            </a:pathLst>
          </a:custGeom>
          <a:blipFill>
            <a:blip r:embed="rId3"/>
            <a:stretch>
              <a:fillRect l="-27211" r="-27211"/>
            </a:stretch>
          </a:blipFill>
        </p:spPr>
        <p:txBody>
          <a:bodyPr/>
          <a:lstStyle/>
          <a:p>
            <a:endParaRPr lang="en-US" sz="1200"/>
          </a:p>
        </p:txBody>
      </p:sp>
      <p:sp>
        <p:nvSpPr>
          <p:cNvPr id="10" name="Freeform 10">
            <a:extLst>
              <a:ext uri="{C183D7F6-B498-43B3-948B-1728B52AA6E4}">
                <adec:decorative xmlns:adec="http://schemas.microsoft.com/office/drawing/2017/decorative" val="1"/>
              </a:ext>
            </a:extLst>
          </p:cNvPr>
          <p:cNvSpPr/>
          <p:nvPr/>
        </p:nvSpPr>
        <p:spPr>
          <a:xfrm>
            <a:off x="2602778" y="3600645"/>
            <a:ext cx="2197381" cy="2107393"/>
          </a:xfrm>
          <a:custGeom>
            <a:avLst/>
            <a:gdLst/>
            <a:ahLst/>
            <a:cxnLst/>
            <a:rect l="l" t="t" r="r" b="b"/>
            <a:pathLst>
              <a:path w="3296071" h="3161089">
                <a:moveTo>
                  <a:pt x="0" y="0"/>
                </a:moveTo>
                <a:lnTo>
                  <a:pt x="3296070" y="0"/>
                </a:lnTo>
                <a:lnTo>
                  <a:pt x="3296070" y="3161090"/>
                </a:lnTo>
                <a:lnTo>
                  <a:pt x="0" y="3161090"/>
                </a:lnTo>
                <a:lnTo>
                  <a:pt x="0" y="0"/>
                </a:lnTo>
                <a:close/>
              </a:path>
            </a:pathLst>
          </a:custGeom>
          <a:blipFill>
            <a:blip r:embed="rId4"/>
            <a:stretch>
              <a:fillRect l="-30659" r="-30659"/>
            </a:stretch>
          </a:blipFill>
        </p:spPr>
        <p:txBody>
          <a:bodyPr/>
          <a:lstStyle/>
          <a:p>
            <a:endParaRPr lang="en-US" sz="1200"/>
          </a:p>
        </p:txBody>
      </p:sp>
      <p:sp>
        <p:nvSpPr>
          <p:cNvPr id="14" name="Freeform 14">
            <a:extLst>
              <a:ext uri="{C183D7F6-B498-43B3-948B-1728B52AA6E4}">
                <adec:decorative xmlns:adec="http://schemas.microsoft.com/office/drawing/2017/decorative" val="1"/>
              </a:ext>
            </a:extLst>
          </p:cNvPr>
          <p:cNvSpPr/>
          <p:nvPr/>
        </p:nvSpPr>
        <p:spPr>
          <a:xfrm>
            <a:off x="4913636" y="3600645"/>
            <a:ext cx="2197381" cy="2107393"/>
          </a:xfrm>
          <a:custGeom>
            <a:avLst/>
            <a:gdLst/>
            <a:ahLst/>
            <a:cxnLst/>
            <a:rect l="l" t="t" r="r" b="b"/>
            <a:pathLst>
              <a:path w="3296071" h="3161089">
                <a:moveTo>
                  <a:pt x="0" y="0"/>
                </a:moveTo>
                <a:lnTo>
                  <a:pt x="3296071" y="0"/>
                </a:lnTo>
                <a:lnTo>
                  <a:pt x="3296071" y="3161090"/>
                </a:lnTo>
                <a:lnTo>
                  <a:pt x="0" y="3161090"/>
                </a:lnTo>
                <a:lnTo>
                  <a:pt x="0" y="0"/>
                </a:lnTo>
                <a:close/>
              </a:path>
            </a:pathLst>
          </a:custGeom>
          <a:blipFill>
            <a:blip r:embed="rId5"/>
            <a:stretch>
              <a:fillRect t="-10657" b="-10657"/>
            </a:stretch>
          </a:blipFill>
        </p:spPr>
        <p:txBody>
          <a:bodyPr/>
          <a:lstStyle/>
          <a:p>
            <a:endParaRPr lang="en-US" sz="1200"/>
          </a:p>
        </p:txBody>
      </p:sp>
      <p:sp>
        <p:nvSpPr>
          <p:cNvPr id="18" name="Freeform 18">
            <a:extLst>
              <a:ext uri="{C183D7F6-B498-43B3-948B-1728B52AA6E4}">
                <adec:decorative xmlns:adec="http://schemas.microsoft.com/office/drawing/2017/decorative" val="1"/>
              </a:ext>
            </a:extLst>
          </p:cNvPr>
          <p:cNvSpPr/>
          <p:nvPr/>
        </p:nvSpPr>
        <p:spPr>
          <a:xfrm>
            <a:off x="7224494" y="3600645"/>
            <a:ext cx="2197381" cy="2107393"/>
          </a:xfrm>
          <a:custGeom>
            <a:avLst/>
            <a:gdLst/>
            <a:ahLst/>
            <a:cxnLst/>
            <a:rect l="l" t="t" r="r" b="b"/>
            <a:pathLst>
              <a:path w="3296071" h="3161089">
                <a:moveTo>
                  <a:pt x="0" y="0"/>
                </a:moveTo>
                <a:lnTo>
                  <a:pt x="3296070" y="0"/>
                </a:lnTo>
                <a:lnTo>
                  <a:pt x="3296070" y="3161090"/>
                </a:lnTo>
                <a:lnTo>
                  <a:pt x="0" y="3161090"/>
                </a:lnTo>
                <a:lnTo>
                  <a:pt x="0" y="0"/>
                </a:lnTo>
                <a:close/>
              </a:path>
            </a:pathLst>
          </a:custGeom>
          <a:blipFill>
            <a:blip r:embed="rId6"/>
            <a:stretch>
              <a:fillRect t="-18978" b="-18978"/>
            </a:stretch>
          </a:blipFill>
        </p:spPr>
        <p:txBody>
          <a:bodyPr/>
          <a:lstStyle/>
          <a:p>
            <a:endParaRPr lang="en-US" sz="1200"/>
          </a:p>
        </p:txBody>
      </p:sp>
      <p:sp>
        <p:nvSpPr>
          <p:cNvPr id="22" name="Freeform 22">
            <a:extLst>
              <a:ext uri="{C183D7F6-B498-43B3-948B-1728B52AA6E4}">
                <adec:decorative xmlns:adec="http://schemas.microsoft.com/office/drawing/2017/decorative" val="1"/>
              </a:ext>
            </a:extLst>
          </p:cNvPr>
          <p:cNvSpPr/>
          <p:nvPr/>
        </p:nvSpPr>
        <p:spPr>
          <a:xfrm>
            <a:off x="9535351" y="3600645"/>
            <a:ext cx="2197381" cy="2107393"/>
          </a:xfrm>
          <a:custGeom>
            <a:avLst/>
            <a:gdLst/>
            <a:ahLst/>
            <a:cxnLst/>
            <a:rect l="l" t="t" r="r" b="b"/>
            <a:pathLst>
              <a:path w="3296071" h="3161089">
                <a:moveTo>
                  <a:pt x="0" y="0"/>
                </a:moveTo>
                <a:lnTo>
                  <a:pt x="3296071" y="0"/>
                </a:lnTo>
                <a:lnTo>
                  <a:pt x="3296071" y="3161090"/>
                </a:lnTo>
                <a:lnTo>
                  <a:pt x="0" y="3161090"/>
                </a:lnTo>
                <a:lnTo>
                  <a:pt x="0" y="0"/>
                </a:lnTo>
                <a:close/>
              </a:path>
            </a:pathLst>
          </a:custGeom>
          <a:blipFill>
            <a:blip r:embed="rId7"/>
            <a:stretch>
              <a:fillRect l="-32444" r="-32444"/>
            </a:stretch>
          </a:blipFill>
        </p:spPr>
        <p:txBody>
          <a:bodyPr/>
          <a:lstStyle/>
          <a:p>
            <a:endParaRPr lang="en-US" sz="1200"/>
          </a:p>
        </p:txBody>
      </p:sp>
      <p:grpSp>
        <p:nvGrpSpPr>
          <p:cNvPr id="23" name="Group 23">
            <a:extLst>
              <a:ext uri="{C183D7F6-B498-43B3-948B-1728B52AA6E4}">
                <adec:decorative xmlns:adec="http://schemas.microsoft.com/office/drawing/2017/decorative" val="1"/>
              </a:ext>
            </a:extLst>
          </p:cNvPr>
          <p:cNvGrpSpPr/>
          <p:nvPr/>
        </p:nvGrpSpPr>
        <p:grpSpPr>
          <a:xfrm>
            <a:off x="-1177663" y="6531208"/>
            <a:ext cx="14547325" cy="326792"/>
            <a:chOff x="0" y="0"/>
            <a:chExt cx="6110362" cy="137264"/>
          </a:xfrm>
        </p:grpSpPr>
        <p:sp>
          <p:nvSpPr>
            <p:cNvPr id="24" name="Freeform 24"/>
            <p:cNvSpPr/>
            <p:nvPr/>
          </p:nvSpPr>
          <p:spPr>
            <a:xfrm>
              <a:off x="0" y="0"/>
              <a:ext cx="6110362" cy="137264"/>
            </a:xfrm>
            <a:custGeom>
              <a:avLst/>
              <a:gdLst/>
              <a:ahLst/>
              <a:cxnLst/>
              <a:rect l="l" t="t" r="r" b="b"/>
              <a:pathLst>
                <a:path w="6110362" h="137264">
                  <a:moveTo>
                    <a:pt x="0" y="0"/>
                  </a:moveTo>
                  <a:lnTo>
                    <a:pt x="6110362" y="0"/>
                  </a:lnTo>
                  <a:lnTo>
                    <a:pt x="6110362" y="137264"/>
                  </a:lnTo>
                  <a:lnTo>
                    <a:pt x="0" y="137264"/>
                  </a:lnTo>
                  <a:close/>
                </a:path>
              </a:pathLst>
            </a:custGeom>
            <a:solidFill>
              <a:srgbClr val="145DA0"/>
            </a:solidFill>
            <a:ln cap="sq">
              <a:noFill/>
              <a:prstDash val="solid"/>
              <a:miter/>
            </a:ln>
          </p:spPr>
          <p:txBody>
            <a:bodyPr/>
            <a:lstStyle/>
            <a:p>
              <a:endParaRPr lang="en-US" sz="1200"/>
            </a:p>
          </p:txBody>
        </p:sp>
        <p:sp>
          <p:nvSpPr>
            <p:cNvPr id="25" name="TextBox 25"/>
            <p:cNvSpPr txBox="1"/>
            <p:nvPr/>
          </p:nvSpPr>
          <p:spPr>
            <a:xfrm>
              <a:off x="0" y="-38100"/>
              <a:ext cx="6110362" cy="175364"/>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26" name="Group 26">
            <a:extLst>
              <a:ext uri="{C183D7F6-B498-43B3-948B-1728B52AA6E4}">
                <adec:decorative xmlns:adec="http://schemas.microsoft.com/office/drawing/2017/decorative" val="1"/>
              </a:ext>
            </a:extLst>
          </p:cNvPr>
          <p:cNvGrpSpPr/>
          <p:nvPr/>
        </p:nvGrpSpPr>
        <p:grpSpPr>
          <a:xfrm>
            <a:off x="-1177663" y="-544051"/>
            <a:ext cx="14547325" cy="828561"/>
            <a:chOff x="0" y="0"/>
            <a:chExt cx="6110362" cy="348023"/>
          </a:xfrm>
        </p:grpSpPr>
        <p:sp>
          <p:nvSpPr>
            <p:cNvPr id="27" name="Freeform 27"/>
            <p:cNvSpPr/>
            <p:nvPr/>
          </p:nvSpPr>
          <p:spPr>
            <a:xfrm>
              <a:off x="0" y="0"/>
              <a:ext cx="6110362" cy="348023"/>
            </a:xfrm>
            <a:custGeom>
              <a:avLst/>
              <a:gdLst/>
              <a:ahLst/>
              <a:cxnLst/>
              <a:rect l="l" t="t" r="r" b="b"/>
              <a:pathLst>
                <a:path w="6110362" h="348023">
                  <a:moveTo>
                    <a:pt x="0" y="0"/>
                  </a:moveTo>
                  <a:lnTo>
                    <a:pt x="6110362" y="0"/>
                  </a:lnTo>
                  <a:lnTo>
                    <a:pt x="6110362" y="348023"/>
                  </a:lnTo>
                  <a:lnTo>
                    <a:pt x="0" y="348023"/>
                  </a:lnTo>
                  <a:close/>
                </a:path>
              </a:pathLst>
            </a:custGeom>
            <a:solidFill>
              <a:srgbClr val="145DA0"/>
            </a:solidFill>
            <a:ln cap="sq">
              <a:noFill/>
              <a:prstDash val="solid"/>
              <a:miter/>
            </a:ln>
          </p:spPr>
          <p:txBody>
            <a:bodyPr/>
            <a:lstStyle/>
            <a:p>
              <a:endParaRPr lang="en-US" sz="1200"/>
            </a:p>
          </p:txBody>
        </p:sp>
        <p:sp>
          <p:nvSpPr>
            <p:cNvPr id="28" name="TextBox 28"/>
            <p:cNvSpPr txBox="1"/>
            <p:nvPr/>
          </p:nvSpPr>
          <p:spPr>
            <a:xfrm>
              <a:off x="0" y="-38100"/>
              <a:ext cx="6110362" cy="386123"/>
            </a:xfrm>
            <a:prstGeom prst="rect">
              <a:avLst/>
            </a:prstGeom>
          </p:spPr>
          <p:txBody>
            <a:bodyPr lIns="33867" tIns="33867" rIns="33867" bIns="33867" rtlCol="0" anchor="ctr"/>
            <a:lstStyle/>
            <a:p>
              <a:pPr algn="ctr">
                <a:lnSpc>
                  <a:spcPts val="1773"/>
                </a:lnSpc>
                <a:spcBef>
                  <a:spcPct val="0"/>
                </a:spcBef>
              </a:pPr>
              <a:endParaRPr sz="1200"/>
            </a:p>
          </p:txBody>
        </p:sp>
      </p:grpSp>
      <p:sp>
        <p:nvSpPr>
          <p:cNvPr id="29" name="Freeform 29">
            <a:extLst>
              <a:ext uri="{C183D7F6-B498-43B3-948B-1728B52AA6E4}">
                <adec:decorative xmlns:adec="http://schemas.microsoft.com/office/drawing/2017/decorative" val="1"/>
              </a:ext>
            </a:extLst>
          </p:cNvPr>
          <p:cNvSpPr/>
          <p:nvPr/>
        </p:nvSpPr>
        <p:spPr>
          <a:xfrm>
            <a:off x="777186" y="1711083"/>
            <a:ext cx="459485" cy="459485"/>
          </a:xfrm>
          <a:custGeom>
            <a:avLst/>
            <a:gdLst/>
            <a:ahLst/>
            <a:cxnLst/>
            <a:rect l="l" t="t" r="r" b="b"/>
            <a:pathLst>
              <a:path w="689228" h="689228">
                <a:moveTo>
                  <a:pt x="0" y="0"/>
                </a:moveTo>
                <a:lnTo>
                  <a:pt x="689229" y="0"/>
                </a:lnTo>
                <a:lnTo>
                  <a:pt x="689229" y="689228"/>
                </a:lnTo>
                <a:lnTo>
                  <a:pt x="0" y="689228"/>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sz="1200"/>
          </a:p>
        </p:txBody>
      </p:sp>
      <p:sp>
        <p:nvSpPr>
          <p:cNvPr id="30" name="Freeform 30">
            <a:extLst>
              <a:ext uri="{C183D7F6-B498-43B3-948B-1728B52AA6E4}">
                <adec:decorative xmlns:adec="http://schemas.microsoft.com/office/drawing/2017/decorative" val="1"/>
              </a:ext>
            </a:extLst>
          </p:cNvPr>
          <p:cNvSpPr/>
          <p:nvPr/>
        </p:nvSpPr>
        <p:spPr>
          <a:xfrm>
            <a:off x="777186" y="830131"/>
            <a:ext cx="459485" cy="459485"/>
          </a:xfrm>
          <a:custGeom>
            <a:avLst/>
            <a:gdLst/>
            <a:ahLst/>
            <a:cxnLst/>
            <a:rect l="l" t="t" r="r" b="b"/>
            <a:pathLst>
              <a:path w="689228" h="689228">
                <a:moveTo>
                  <a:pt x="0" y="0"/>
                </a:moveTo>
                <a:lnTo>
                  <a:pt x="689229" y="0"/>
                </a:lnTo>
                <a:lnTo>
                  <a:pt x="689229" y="689229"/>
                </a:lnTo>
                <a:lnTo>
                  <a:pt x="0" y="68922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sz="1200"/>
          </a:p>
        </p:txBody>
      </p:sp>
      <p:sp>
        <p:nvSpPr>
          <p:cNvPr id="31" name="Freeform 31">
            <a:extLst>
              <a:ext uri="{C183D7F6-B498-43B3-948B-1728B52AA6E4}">
                <adec:decorative xmlns:adec="http://schemas.microsoft.com/office/drawing/2017/decorative" val="1"/>
              </a:ext>
            </a:extLst>
          </p:cNvPr>
          <p:cNvSpPr/>
          <p:nvPr/>
        </p:nvSpPr>
        <p:spPr>
          <a:xfrm>
            <a:off x="777186" y="2716668"/>
            <a:ext cx="459485" cy="459485"/>
          </a:xfrm>
          <a:custGeom>
            <a:avLst/>
            <a:gdLst/>
            <a:ahLst/>
            <a:cxnLst/>
            <a:rect l="l" t="t" r="r" b="b"/>
            <a:pathLst>
              <a:path w="689228" h="689228">
                <a:moveTo>
                  <a:pt x="0" y="0"/>
                </a:moveTo>
                <a:lnTo>
                  <a:pt x="689229" y="0"/>
                </a:lnTo>
                <a:lnTo>
                  <a:pt x="689229" y="689229"/>
                </a:lnTo>
                <a:lnTo>
                  <a:pt x="0" y="68922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sz="1200"/>
          </a:p>
        </p:txBody>
      </p:sp>
      <p:sp>
        <p:nvSpPr>
          <p:cNvPr id="46" name="TextBox 46">
            <a:extLst>
              <a:ext uri="{C183D7F6-B498-43B3-948B-1728B52AA6E4}">
                <adec:decorative xmlns:adec="http://schemas.microsoft.com/office/drawing/2017/decorative" val="1"/>
              </a:ext>
            </a:extLst>
          </p:cNvPr>
          <p:cNvSpPr txBox="1"/>
          <p:nvPr/>
        </p:nvSpPr>
        <p:spPr>
          <a:xfrm>
            <a:off x="823984" y="904756"/>
            <a:ext cx="365890" cy="269946"/>
          </a:xfrm>
          <a:prstGeom prst="rect">
            <a:avLst/>
          </a:prstGeom>
        </p:spPr>
        <p:txBody>
          <a:bodyPr lIns="0" tIns="0" rIns="0" bIns="0" rtlCol="0" anchor="t">
            <a:spAutoFit/>
          </a:bodyPr>
          <a:lstStyle/>
          <a:p>
            <a:pPr algn="ctr">
              <a:lnSpc>
                <a:spcPts val="2347"/>
              </a:lnSpc>
              <a:spcBef>
                <a:spcPct val="0"/>
              </a:spcBef>
            </a:pPr>
            <a:r>
              <a:rPr lang="en-US" sz="1677">
                <a:solidFill>
                  <a:srgbClr val="FDFDFD"/>
                </a:solidFill>
                <a:latin typeface="Open Sans Extra Bold"/>
              </a:rPr>
              <a:t>1</a:t>
            </a:r>
          </a:p>
        </p:txBody>
      </p:sp>
      <p:sp>
        <p:nvSpPr>
          <p:cNvPr id="48" name="TextBox 48">
            <a:extLst>
              <a:ext uri="{C183D7F6-B498-43B3-948B-1728B52AA6E4}">
                <adec:decorative xmlns:adec="http://schemas.microsoft.com/office/drawing/2017/decorative" val="1"/>
              </a:ext>
            </a:extLst>
          </p:cNvPr>
          <p:cNvSpPr txBox="1"/>
          <p:nvPr/>
        </p:nvSpPr>
        <p:spPr>
          <a:xfrm>
            <a:off x="823984" y="2783556"/>
            <a:ext cx="365890" cy="269946"/>
          </a:xfrm>
          <a:prstGeom prst="rect">
            <a:avLst/>
          </a:prstGeom>
        </p:spPr>
        <p:txBody>
          <a:bodyPr lIns="0" tIns="0" rIns="0" bIns="0" rtlCol="0" anchor="t">
            <a:spAutoFit/>
          </a:bodyPr>
          <a:lstStyle/>
          <a:p>
            <a:pPr algn="ctr">
              <a:lnSpc>
                <a:spcPts val="2347"/>
              </a:lnSpc>
              <a:spcBef>
                <a:spcPct val="0"/>
              </a:spcBef>
            </a:pPr>
            <a:r>
              <a:rPr lang="en-US" sz="1677">
                <a:solidFill>
                  <a:srgbClr val="FDFDFD"/>
                </a:solidFill>
                <a:latin typeface="Open Sans Extra Bold"/>
              </a:rPr>
              <a:t>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1473200" y="1033920"/>
            <a:ext cx="6129871" cy="1078052"/>
          </a:xfrm>
          <a:prstGeom prst="rect">
            <a:avLst/>
          </a:prstGeom>
        </p:spPr>
        <p:txBody>
          <a:bodyPr wrap="square" lIns="0" tIns="0" rIns="0" bIns="0" rtlCol="0" anchor="t">
            <a:spAutoFit/>
          </a:bodyPr>
          <a:lstStyle/>
          <a:p>
            <a:pPr algn="ctr">
              <a:lnSpc>
                <a:spcPts val="4369"/>
              </a:lnSpc>
              <a:spcBef>
                <a:spcPct val="0"/>
              </a:spcBef>
            </a:pPr>
            <a:r>
              <a:rPr lang="en-US" sz="3120" dirty="0">
                <a:solidFill>
                  <a:srgbClr val="FDFDFD"/>
                </a:solidFill>
                <a:latin typeface="Open Sans Extra Bold"/>
              </a:rPr>
              <a:t>Know the Answers or Know Where to Find the Answers</a:t>
            </a:r>
          </a:p>
        </p:txBody>
      </p:sp>
      <p:sp>
        <p:nvSpPr>
          <p:cNvPr id="7" name="Freeform 7" descr="Encourages use of private school equitable services resources on DESE website. Most helpful are the timeline, step-by-step description of the process, and sample forms to send and use with the private schools."/>
          <p:cNvSpPr/>
          <p:nvPr/>
        </p:nvSpPr>
        <p:spPr>
          <a:xfrm>
            <a:off x="6192706" y="110412"/>
            <a:ext cx="5836663" cy="6747588"/>
          </a:xfrm>
          <a:custGeom>
            <a:avLst/>
            <a:gdLst/>
            <a:ahLst/>
            <a:cxnLst/>
            <a:rect l="l" t="t" r="r" b="b"/>
            <a:pathLst>
              <a:path w="8754995" h="10121382">
                <a:moveTo>
                  <a:pt x="0" y="0"/>
                </a:moveTo>
                <a:lnTo>
                  <a:pt x="8754995" y="0"/>
                </a:lnTo>
                <a:lnTo>
                  <a:pt x="8754995" y="10121382"/>
                </a:lnTo>
                <a:lnTo>
                  <a:pt x="0" y="10121382"/>
                </a:lnTo>
                <a:lnTo>
                  <a:pt x="0" y="0"/>
                </a:lnTo>
                <a:close/>
              </a:path>
            </a:pathLst>
          </a:custGeom>
          <a:blipFill>
            <a:blip r:embed="rId2">
              <a:alphaModFix amt="19999"/>
            </a:blip>
            <a:stretch>
              <a:fillRect/>
            </a:stretch>
          </a:blipFill>
        </p:spPr>
        <p:txBody>
          <a:bodyPr/>
          <a:lstStyle/>
          <a:p>
            <a:endParaRPr lang="en-US" sz="1200"/>
          </a:p>
        </p:txBody>
      </p:sp>
      <p:sp>
        <p:nvSpPr>
          <p:cNvPr id="9" name="TextBox 9"/>
          <p:cNvSpPr txBox="1"/>
          <p:nvPr/>
        </p:nvSpPr>
        <p:spPr>
          <a:xfrm>
            <a:off x="5134237" y="186174"/>
            <a:ext cx="6602441" cy="728661"/>
          </a:xfrm>
          <a:prstGeom prst="rect">
            <a:avLst/>
          </a:prstGeom>
        </p:spPr>
        <p:txBody>
          <a:bodyPr lIns="0" tIns="0" rIns="0" bIns="0" rtlCol="0" anchor="t">
            <a:spAutoFit/>
          </a:bodyPr>
          <a:lstStyle/>
          <a:p>
            <a:pPr algn="ctr">
              <a:lnSpc>
                <a:spcPts val="3285"/>
              </a:lnSpc>
            </a:pPr>
            <a:r>
              <a:rPr lang="en-US" sz="2346" spc="-47">
                <a:solidFill>
                  <a:srgbClr val="145DA0"/>
                </a:solidFill>
                <a:latin typeface="Poppins Bold"/>
              </a:rPr>
              <a:t>Private School Equitable Services under ESSA</a:t>
            </a:r>
          </a:p>
          <a:p>
            <a:pPr>
              <a:lnSpc>
                <a:spcPts val="2339"/>
              </a:lnSpc>
            </a:pPr>
            <a:endParaRPr lang="en-US" sz="2346" spc="-47">
              <a:solidFill>
                <a:srgbClr val="145DA0"/>
              </a:solidFill>
              <a:latin typeface="Poppins Bold"/>
            </a:endParaRPr>
          </a:p>
        </p:txBody>
      </p:sp>
      <p:sp>
        <p:nvSpPr>
          <p:cNvPr id="12" name="TextBox 12"/>
          <p:cNvSpPr txBox="1"/>
          <p:nvPr/>
        </p:nvSpPr>
        <p:spPr>
          <a:xfrm>
            <a:off x="5776896" y="2772154"/>
            <a:ext cx="6252473" cy="4363502"/>
          </a:xfrm>
          <a:prstGeom prst="rect">
            <a:avLst/>
          </a:prstGeom>
        </p:spPr>
        <p:txBody>
          <a:bodyPr lIns="0" tIns="0" rIns="0" bIns="0" rtlCol="0" anchor="t">
            <a:spAutoFit/>
          </a:bodyPr>
          <a:lstStyle/>
          <a:p>
            <a:pPr algn="ctr">
              <a:lnSpc>
                <a:spcPts val="2877"/>
              </a:lnSpc>
            </a:pPr>
            <a:r>
              <a:rPr lang="en-US" sz="2055" spc="-41" dirty="0">
                <a:solidFill>
                  <a:srgbClr val="145DA0"/>
                </a:solidFill>
                <a:latin typeface="Poppins Bold"/>
              </a:rPr>
              <a:t>The more you know about this process the</a:t>
            </a:r>
          </a:p>
          <a:p>
            <a:pPr algn="ctr">
              <a:lnSpc>
                <a:spcPts val="2877"/>
              </a:lnSpc>
            </a:pPr>
            <a:r>
              <a:rPr lang="en-US" sz="2055" spc="-41" dirty="0">
                <a:solidFill>
                  <a:srgbClr val="145DA0"/>
                </a:solidFill>
                <a:latin typeface="Poppins Bold"/>
              </a:rPr>
              <a:t>     smoother it will all work for everyone involved.</a:t>
            </a:r>
          </a:p>
          <a:p>
            <a:pPr>
              <a:lnSpc>
                <a:spcPts val="1943"/>
              </a:lnSpc>
            </a:pPr>
            <a:endParaRPr lang="en-US" sz="2055" spc="-41" dirty="0">
              <a:solidFill>
                <a:srgbClr val="145DA0"/>
              </a:solidFill>
              <a:latin typeface="Poppins Bold"/>
            </a:endParaRPr>
          </a:p>
          <a:p>
            <a:pPr algn="ctr">
              <a:lnSpc>
                <a:spcPts val="3063"/>
              </a:lnSpc>
            </a:pPr>
            <a:r>
              <a:rPr lang="en-US" sz="2188" u="sng" spc="-43" dirty="0">
                <a:solidFill>
                  <a:srgbClr val="145DA0"/>
                </a:solidFill>
                <a:latin typeface="Poppins Bold"/>
              </a:rPr>
              <a:t>What is most helpful for me</a:t>
            </a:r>
          </a:p>
          <a:p>
            <a:pPr>
              <a:lnSpc>
                <a:spcPts val="1943"/>
              </a:lnSpc>
            </a:pPr>
            <a:endParaRPr lang="en-US" sz="2188" u="sng" spc="-43" dirty="0">
              <a:solidFill>
                <a:srgbClr val="145DA0"/>
              </a:solidFill>
              <a:latin typeface="Poppins Bold"/>
            </a:endParaRPr>
          </a:p>
          <a:p>
            <a:pPr marL="386099" lvl="1" indent="-193050">
              <a:lnSpc>
                <a:spcPts val="2503"/>
              </a:lnSpc>
              <a:buFont typeface="Arial"/>
              <a:buChar char="•"/>
            </a:pPr>
            <a:r>
              <a:rPr lang="en-US" sz="1788" spc="-35" dirty="0">
                <a:solidFill>
                  <a:srgbClr val="145DA0"/>
                </a:solidFill>
                <a:latin typeface="Poppins Bold"/>
              </a:rPr>
              <a:t>The timeline </a:t>
            </a:r>
          </a:p>
          <a:p>
            <a:pPr>
              <a:lnSpc>
                <a:spcPts val="2503"/>
              </a:lnSpc>
            </a:pPr>
            <a:endParaRPr lang="en-US" sz="1788" spc="-35" dirty="0">
              <a:solidFill>
                <a:srgbClr val="145DA0"/>
              </a:solidFill>
              <a:latin typeface="Poppins Bold"/>
            </a:endParaRPr>
          </a:p>
          <a:p>
            <a:pPr marL="386099" lvl="1" indent="-193050">
              <a:lnSpc>
                <a:spcPts val="2503"/>
              </a:lnSpc>
              <a:buFont typeface="Arial"/>
              <a:buChar char="•"/>
            </a:pPr>
            <a:r>
              <a:rPr lang="en-US" sz="1788" spc="-35" dirty="0">
                <a:solidFill>
                  <a:srgbClr val="145DA0"/>
                </a:solidFill>
                <a:latin typeface="Poppins Bold"/>
              </a:rPr>
              <a:t>A step-by-step process:  From the identification of private schools to the consultation process </a:t>
            </a:r>
          </a:p>
          <a:p>
            <a:pPr>
              <a:lnSpc>
                <a:spcPts val="2503"/>
              </a:lnSpc>
            </a:pPr>
            <a:endParaRPr lang="en-US" sz="1788" spc="-35" dirty="0">
              <a:solidFill>
                <a:srgbClr val="145DA0"/>
              </a:solidFill>
              <a:latin typeface="Poppins Bold"/>
            </a:endParaRPr>
          </a:p>
          <a:p>
            <a:pPr marL="386099" lvl="1" indent="-193050">
              <a:lnSpc>
                <a:spcPts val="2503"/>
              </a:lnSpc>
              <a:buFont typeface="Arial"/>
              <a:buChar char="•"/>
            </a:pPr>
            <a:r>
              <a:rPr lang="en-US" sz="1788" spc="-35" dirty="0">
                <a:solidFill>
                  <a:srgbClr val="145DA0"/>
                </a:solidFill>
                <a:latin typeface="Poppins Bold"/>
              </a:rPr>
              <a:t>Sample forms:  offer of consultation,  agreement to participate, meeting template</a:t>
            </a:r>
          </a:p>
          <a:p>
            <a:pPr>
              <a:lnSpc>
                <a:spcPts val="1943"/>
              </a:lnSpc>
            </a:pPr>
            <a:endParaRPr lang="en-US" sz="1788" spc="-35" dirty="0">
              <a:solidFill>
                <a:srgbClr val="145DA0"/>
              </a:solidFill>
              <a:latin typeface="Poppins Bold"/>
            </a:endParaRPr>
          </a:p>
          <a:p>
            <a:pPr>
              <a:lnSpc>
                <a:spcPts val="1850"/>
              </a:lnSpc>
            </a:pPr>
            <a:endParaRPr lang="en-US" sz="1788" spc="-35" dirty="0">
              <a:solidFill>
                <a:srgbClr val="145DA0"/>
              </a:solidFill>
              <a:latin typeface="Poppins Bold"/>
            </a:endParaRPr>
          </a:p>
        </p:txBody>
      </p:sp>
      <p:sp>
        <p:nvSpPr>
          <p:cNvPr id="10" name="TextBox 10"/>
          <p:cNvSpPr txBox="1"/>
          <p:nvPr/>
        </p:nvSpPr>
        <p:spPr>
          <a:xfrm>
            <a:off x="5554016" y="656905"/>
            <a:ext cx="6312309" cy="1594283"/>
          </a:xfrm>
          <a:prstGeom prst="rect">
            <a:avLst/>
          </a:prstGeom>
        </p:spPr>
        <p:txBody>
          <a:bodyPr lIns="0" tIns="0" rIns="0" bIns="0" rtlCol="0" anchor="t">
            <a:spAutoFit/>
          </a:bodyPr>
          <a:lstStyle/>
          <a:p>
            <a:pPr algn="ctr">
              <a:lnSpc>
                <a:spcPts val="2783"/>
              </a:lnSpc>
            </a:pPr>
            <a:r>
              <a:rPr lang="en-US" sz="1988" spc="-39" dirty="0">
                <a:solidFill>
                  <a:srgbClr val="145DA0"/>
                </a:solidFill>
                <a:latin typeface="Poppins Bold"/>
              </a:rPr>
              <a:t>Everything you need to know and should know about  equitable service under ESSA is here:</a:t>
            </a:r>
          </a:p>
          <a:p>
            <a:pPr>
              <a:lnSpc>
                <a:spcPts val="2223"/>
              </a:lnSpc>
            </a:pPr>
            <a:endParaRPr lang="en-US" sz="1988" spc="-39" dirty="0">
              <a:solidFill>
                <a:srgbClr val="145DA0"/>
              </a:solidFill>
              <a:latin typeface="Poppins Bold"/>
            </a:endParaRPr>
          </a:p>
          <a:p>
            <a:pPr>
              <a:lnSpc>
                <a:spcPts val="2783"/>
              </a:lnSpc>
            </a:pPr>
            <a:endParaRPr lang="en-US" sz="1988" spc="-39" dirty="0">
              <a:solidFill>
                <a:srgbClr val="145DA0"/>
              </a:solidFill>
              <a:latin typeface="Poppins Bold"/>
            </a:endParaRPr>
          </a:p>
          <a:p>
            <a:pPr>
              <a:lnSpc>
                <a:spcPts val="1663"/>
              </a:lnSpc>
            </a:pPr>
            <a:endParaRPr lang="en-US" sz="1988" spc="-39" dirty="0">
              <a:solidFill>
                <a:srgbClr val="145DA0"/>
              </a:solidFill>
              <a:latin typeface="Poppins Bold"/>
            </a:endParaRPr>
          </a:p>
        </p:txBody>
      </p:sp>
      <p:sp>
        <p:nvSpPr>
          <p:cNvPr id="13" name="TextBox 13"/>
          <p:cNvSpPr txBox="1">
            <a:spLocks noGrp="1"/>
          </p:cNvSpPr>
          <p:nvPr>
            <p:ph type="title" idx="4294967295"/>
          </p:nvPr>
        </p:nvSpPr>
        <p:spPr>
          <a:xfrm>
            <a:off x="6783754" y="1584831"/>
            <a:ext cx="4473309" cy="1785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609630">
              <a:lnSpc>
                <a:spcPts val="3593"/>
              </a:lnSpc>
              <a:defRPr/>
            </a:pPr>
            <a:r>
              <a:rPr lang="en-US" sz="1867" dirty="0">
                <a:hlinkClick r:id="rId3"/>
              </a:rPr>
              <a:t>District Level Equitable Services for Private Schools - Federal Grant Programs (mass.edu)</a:t>
            </a:r>
            <a:br>
              <a:rPr lang="en-US" sz="1867" dirty="0"/>
            </a:br>
            <a:endParaRPr lang="en-US" sz="1867" u="sng" dirty="0">
              <a:solidFill>
                <a:srgbClr val="000000"/>
              </a:solidFill>
              <a:latin typeface="Open Sans Extra Bold"/>
              <a:ea typeface="+mn-ea"/>
              <a:cs typeface="+mn-cs"/>
              <a:hlinkClick r:id="rId4" tooltip="http://www.doe.mass.edu/federalgrants/resources/equitableservices-essa/"/>
            </a:endParaRPr>
          </a:p>
        </p:txBody>
      </p:sp>
      <p:grpSp>
        <p:nvGrpSpPr>
          <p:cNvPr id="2" name="Group 2">
            <a:extLst>
              <a:ext uri="{C183D7F6-B498-43B3-948B-1728B52AA6E4}">
                <adec:decorative xmlns:adec="http://schemas.microsoft.com/office/drawing/2017/decorative" val="1"/>
              </a:ext>
            </a:extLst>
          </p:cNvPr>
          <p:cNvGrpSpPr/>
          <p:nvPr/>
        </p:nvGrpSpPr>
        <p:grpSpPr>
          <a:xfrm>
            <a:off x="-3778099" y="-1244600"/>
            <a:ext cx="9760915" cy="9254613"/>
            <a:chOff x="0" y="0"/>
            <a:chExt cx="857267" cy="812800"/>
          </a:xfrm>
        </p:grpSpPr>
        <p:sp>
          <p:nvSpPr>
            <p:cNvPr id="3" name="Freeform 3"/>
            <p:cNvSpPr/>
            <p:nvPr/>
          </p:nvSpPr>
          <p:spPr>
            <a:xfrm>
              <a:off x="0" y="0"/>
              <a:ext cx="857267" cy="812800"/>
            </a:xfrm>
            <a:custGeom>
              <a:avLst/>
              <a:gdLst/>
              <a:ahLst/>
              <a:cxnLst/>
              <a:rect l="l" t="t" r="r" b="b"/>
              <a:pathLst>
                <a:path w="857267" h="812800">
                  <a:moveTo>
                    <a:pt x="428633" y="0"/>
                  </a:moveTo>
                  <a:cubicBezTo>
                    <a:pt x="191906" y="0"/>
                    <a:pt x="0" y="181951"/>
                    <a:pt x="0" y="406400"/>
                  </a:cubicBezTo>
                  <a:cubicBezTo>
                    <a:pt x="0" y="630849"/>
                    <a:pt x="191906" y="812800"/>
                    <a:pt x="428633" y="812800"/>
                  </a:cubicBezTo>
                  <a:cubicBezTo>
                    <a:pt x="665361" y="812800"/>
                    <a:pt x="857267" y="630849"/>
                    <a:pt x="857267" y="406400"/>
                  </a:cubicBezTo>
                  <a:cubicBezTo>
                    <a:pt x="857267" y="181951"/>
                    <a:pt x="665361" y="0"/>
                    <a:pt x="428633" y="0"/>
                  </a:cubicBezTo>
                  <a:close/>
                </a:path>
              </a:pathLst>
            </a:custGeom>
            <a:solidFill>
              <a:srgbClr val="145DA0"/>
            </a:solidFill>
          </p:spPr>
          <p:txBody>
            <a:bodyPr/>
            <a:lstStyle/>
            <a:p>
              <a:endParaRPr lang="en-US" sz="1200"/>
            </a:p>
          </p:txBody>
        </p:sp>
        <p:sp>
          <p:nvSpPr>
            <p:cNvPr id="4" name="TextBox 4"/>
            <p:cNvSpPr txBox="1"/>
            <p:nvPr/>
          </p:nvSpPr>
          <p:spPr>
            <a:xfrm>
              <a:off x="80369" y="38100"/>
              <a:ext cx="696529" cy="6985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a:extLst>
              <a:ext uri="{C183D7F6-B498-43B3-948B-1728B52AA6E4}">
                <adec:decorative xmlns:adec="http://schemas.microsoft.com/office/drawing/2017/decorative" val="1"/>
              </a:ext>
            </a:extLst>
          </p:cNvPr>
          <p:cNvGrpSpPr/>
          <p:nvPr/>
        </p:nvGrpSpPr>
        <p:grpSpPr>
          <a:xfrm>
            <a:off x="-123003" y="2311400"/>
            <a:ext cx="3857413" cy="3857413"/>
            <a:chOff x="0" y="0"/>
            <a:chExt cx="812800" cy="812800"/>
          </a:xfrm>
        </p:grpSpPr>
        <p:sp>
          <p:nvSpPr>
            <p:cNvPr id="6" name="Freeform 6"/>
            <p:cNvSpPr/>
            <p:nvPr/>
          </p:nvSpPr>
          <p:spPr>
            <a:xfrm>
              <a:off x="0" y="0"/>
              <a:ext cx="812800" cy="812800"/>
            </a:xfrm>
            <a:custGeom>
              <a:avLst/>
              <a:gdLst/>
              <a:ahLst/>
              <a:cxnLst/>
              <a:rect l="l" t="t" r="r" b="b"/>
              <a:pathLst>
                <a:path w="812800" h="812800">
                  <a:moveTo>
                    <a:pt x="30774" y="0"/>
                  </a:moveTo>
                  <a:lnTo>
                    <a:pt x="782026" y="0"/>
                  </a:lnTo>
                  <a:cubicBezTo>
                    <a:pt x="790188" y="0"/>
                    <a:pt x="798015" y="3242"/>
                    <a:pt x="803786" y="9014"/>
                  </a:cubicBezTo>
                  <a:cubicBezTo>
                    <a:pt x="809558" y="14785"/>
                    <a:pt x="812800" y="22612"/>
                    <a:pt x="812800" y="30774"/>
                  </a:cubicBezTo>
                  <a:lnTo>
                    <a:pt x="812800" y="782026"/>
                  </a:lnTo>
                  <a:cubicBezTo>
                    <a:pt x="812800" y="790188"/>
                    <a:pt x="809558" y="798015"/>
                    <a:pt x="803786" y="803786"/>
                  </a:cubicBezTo>
                  <a:cubicBezTo>
                    <a:pt x="798015" y="809558"/>
                    <a:pt x="790188" y="812800"/>
                    <a:pt x="782026" y="812800"/>
                  </a:cubicBezTo>
                  <a:lnTo>
                    <a:pt x="30774" y="812800"/>
                  </a:lnTo>
                  <a:cubicBezTo>
                    <a:pt x="22612" y="812800"/>
                    <a:pt x="14785" y="809558"/>
                    <a:pt x="9014" y="803786"/>
                  </a:cubicBezTo>
                  <a:cubicBezTo>
                    <a:pt x="3242" y="798015"/>
                    <a:pt x="0" y="790188"/>
                    <a:pt x="0" y="782026"/>
                  </a:cubicBezTo>
                  <a:lnTo>
                    <a:pt x="0" y="30774"/>
                  </a:lnTo>
                  <a:cubicBezTo>
                    <a:pt x="0" y="22612"/>
                    <a:pt x="3242" y="14785"/>
                    <a:pt x="9014" y="9014"/>
                  </a:cubicBezTo>
                  <a:cubicBezTo>
                    <a:pt x="14785" y="3242"/>
                    <a:pt x="22612" y="0"/>
                    <a:pt x="30774" y="0"/>
                  </a:cubicBezTo>
                  <a:close/>
                </a:path>
              </a:pathLst>
            </a:custGeom>
            <a:blipFill>
              <a:blip r:embed="rId5"/>
              <a:stretch>
                <a:fillRect l="-39285" r="-39285"/>
              </a:stretch>
            </a:blipFill>
          </p:spPr>
          <p:txBody>
            <a:bodyPr/>
            <a:lstStyle/>
            <a:p>
              <a:endParaRPr lang="en-US" sz="1200"/>
            </a:p>
          </p:txBody>
        </p:sp>
      </p:grpSp>
      <p:sp>
        <p:nvSpPr>
          <p:cNvPr id="11" name="TextBox 11">
            <a:extLst>
              <a:ext uri="{C183D7F6-B498-43B3-948B-1728B52AA6E4}">
                <adec:decorative xmlns:adec="http://schemas.microsoft.com/office/drawing/2017/decorative" val="1"/>
              </a:ext>
            </a:extLst>
          </p:cNvPr>
          <p:cNvSpPr txBox="1"/>
          <p:nvPr/>
        </p:nvSpPr>
        <p:spPr>
          <a:xfrm>
            <a:off x="6192706" y="2543069"/>
            <a:ext cx="756093" cy="525400"/>
          </a:xfrm>
          <a:prstGeom prst="rect">
            <a:avLst/>
          </a:prstGeom>
        </p:spPr>
        <p:txBody>
          <a:bodyPr lIns="0" tIns="0" rIns="0" bIns="0" rtlCol="0" anchor="t">
            <a:spAutoFit/>
          </a:bodyPr>
          <a:lstStyle/>
          <a:p>
            <a:pPr algn="ctr">
              <a:lnSpc>
                <a:spcPts val="4465"/>
              </a:lnSpc>
              <a:spcBef>
                <a:spcPct val="0"/>
              </a:spcBef>
            </a:pPr>
            <a:r>
              <a:rPr lang="en-US" sz="3189" dirty="0">
                <a:solidFill>
                  <a:srgbClr val="FDFDFD"/>
                </a:solidFill>
                <a:latin typeface="Open Sans Extra Bold"/>
              </a:rPr>
              <a:t>02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5"/>
          <p:cNvSpPr txBox="1"/>
          <p:nvPr/>
        </p:nvSpPr>
        <p:spPr>
          <a:xfrm>
            <a:off x="-1763825" y="1384428"/>
            <a:ext cx="6550345" cy="1151534"/>
          </a:xfrm>
          <a:prstGeom prst="rect">
            <a:avLst/>
          </a:prstGeom>
        </p:spPr>
        <p:txBody>
          <a:bodyPr wrap="square" lIns="0" tIns="0" rIns="0" bIns="0" rtlCol="0" anchor="t">
            <a:spAutoFit/>
          </a:bodyPr>
          <a:lstStyle/>
          <a:p>
            <a:pPr algn="ctr">
              <a:lnSpc>
                <a:spcPts val="4666"/>
              </a:lnSpc>
              <a:spcBef>
                <a:spcPct val="0"/>
              </a:spcBef>
            </a:pPr>
            <a:r>
              <a:rPr lang="en-US" sz="3333" dirty="0">
                <a:solidFill>
                  <a:srgbClr val="FDFDFD"/>
                </a:solidFill>
                <a:latin typeface="Open Sans Extra Bold"/>
              </a:rPr>
              <a:t>Identifying  your receiving private schools</a:t>
            </a:r>
          </a:p>
        </p:txBody>
      </p:sp>
      <p:grpSp>
        <p:nvGrpSpPr>
          <p:cNvPr id="5" name="Group 5" descr="Steps taken to initiate outreach to private schools, including finding eligible schools and sending offers of consultation to them."/>
          <p:cNvGrpSpPr/>
          <p:nvPr/>
        </p:nvGrpSpPr>
        <p:grpSpPr>
          <a:xfrm>
            <a:off x="-4005228" y="-1198307"/>
            <a:ext cx="9254613" cy="925461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US" sz="1200"/>
            </a:p>
          </p:txBody>
        </p:sp>
        <p:sp>
          <p:nvSpPr>
            <p:cNvPr id="7" name="TextBox 7"/>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1200"/>
            </a:p>
          </p:txBody>
        </p:sp>
      </p:grpSp>
      <p:sp>
        <p:nvSpPr>
          <p:cNvPr id="30" name="TextBox 30"/>
          <p:cNvSpPr txBox="1"/>
          <p:nvPr/>
        </p:nvSpPr>
        <p:spPr>
          <a:xfrm>
            <a:off x="6165567" y="156766"/>
            <a:ext cx="5340633" cy="669863"/>
          </a:xfrm>
          <a:prstGeom prst="rect">
            <a:avLst/>
          </a:prstGeom>
        </p:spPr>
        <p:txBody>
          <a:bodyPr lIns="0" tIns="0" rIns="0" bIns="0" rtlCol="0" anchor="t">
            <a:spAutoFit/>
          </a:bodyPr>
          <a:lstStyle/>
          <a:p>
            <a:pPr>
              <a:lnSpc>
                <a:spcPts val="5490"/>
              </a:lnSpc>
            </a:pPr>
            <a:r>
              <a:rPr lang="en-US" sz="3922" u="sng" spc="-78">
                <a:solidFill>
                  <a:srgbClr val="145DA0"/>
                </a:solidFill>
                <a:latin typeface="Poppins Bold"/>
              </a:rPr>
              <a:t>March 1 thru April 30 </a:t>
            </a:r>
          </a:p>
        </p:txBody>
      </p:sp>
      <p:sp>
        <p:nvSpPr>
          <p:cNvPr id="26" name="TextBox 26"/>
          <p:cNvSpPr txBox="1"/>
          <p:nvPr/>
        </p:nvSpPr>
        <p:spPr>
          <a:xfrm>
            <a:off x="6798961" y="1152200"/>
            <a:ext cx="5081989" cy="726033"/>
          </a:xfrm>
          <a:prstGeom prst="rect">
            <a:avLst/>
          </a:prstGeom>
        </p:spPr>
        <p:txBody>
          <a:bodyPr lIns="0" tIns="0" rIns="0" bIns="0" rtlCol="0" anchor="t">
            <a:spAutoFit/>
          </a:bodyPr>
          <a:lstStyle/>
          <a:p>
            <a:pPr>
              <a:lnSpc>
                <a:spcPts val="2930"/>
              </a:lnSpc>
            </a:pPr>
            <a:r>
              <a:rPr lang="en-US" sz="2093" spc="-41" dirty="0">
                <a:solidFill>
                  <a:srgbClr val="145DA0"/>
                </a:solidFill>
                <a:latin typeface="Poppins Bold"/>
              </a:rPr>
              <a:t>Title II, III, IV – Eligible District Private </a:t>
            </a:r>
          </a:p>
          <a:p>
            <a:pPr>
              <a:lnSpc>
                <a:spcPts val="2930"/>
              </a:lnSpc>
            </a:pPr>
            <a:r>
              <a:rPr lang="en-US" sz="2093" spc="-41" dirty="0">
                <a:solidFill>
                  <a:srgbClr val="145DA0"/>
                </a:solidFill>
                <a:latin typeface="Poppins Bold"/>
              </a:rPr>
              <a:t>Title I – Where City Residents Attend</a:t>
            </a:r>
          </a:p>
        </p:txBody>
      </p:sp>
      <p:sp>
        <p:nvSpPr>
          <p:cNvPr id="27" name="TextBox 27"/>
          <p:cNvSpPr txBox="1"/>
          <p:nvPr/>
        </p:nvSpPr>
        <p:spPr>
          <a:xfrm>
            <a:off x="6960833" y="2218966"/>
            <a:ext cx="4752276" cy="1367426"/>
          </a:xfrm>
          <a:prstGeom prst="rect">
            <a:avLst/>
          </a:prstGeom>
        </p:spPr>
        <p:txBody>
          <a:bodyPr lIns="0" tIns="0" rIns="0" bIns="0" rtlCol="0" anchor="t">
            <a:spAutoFit/>
          </a:bodyPr>
          <a:lstStyle/>
          <a:p>
            <a:pPr>
              <a:lnSpc>
                <a:spcPts val="2690"/>
              </a:lnSpc>
            </a:pPr>
            <a:r>
              <a:rPr lang="en-US" sz="1921" spc="-38" dirty="0">
                <a:solidFill>
                  <a:srgbClr val="145DA0"/>
                </a:solidFill>
                <a:latin typeface="Poppins Bold"/>
              </a:rPr>
              <a:t>I work with our attendance liaison to identify all of our  receiving private schools, both inside and outside of our city.</a:t>
            </a:r>
          </a:p>
        </p:txBody>
      </p:sp>
      <p:sp>
        <p:nvSpPr>
          <p:cNvPr id="28" name="TextBox 28"/>
          <p:cNvSpPr txBox="1"/>
          <p:nvPr/>
        </p:nvSpPr>
        <p:spPr>
          <a:xfrm>
            <a:off x="7050448" y="3769203"/>
            <a:ext cx="4496916" cy="625299"/>
          </a:xfrm>
          <a:prstGeom prst="rect">
            <a:avLst/>
          </a:prstGeom>
        </p:spPr>
        <p:txBody>
          <a:bodyPr lIns="0" tIns="0" rIns="0" bIns="0" rtlCol="0" anchor="t">
            <a:spAutoFit/>
          </a:bodyPr>
          <a:lstStyle/>
          <a:p>
            <a:pPr>
              <a:lnSpc>
                <a:spcPts val="2503"/>
              </a:lnSpc>
            </a:pPr>
            <a:r>
              <a:rPr lang="en-US" sz="1788" spc="-35" dirty="0">
                <a:solidFill>
                  <a:srgbClr val="145DA0"/>
                </a:solidFill>
                <a:latin typeface="Poppins Bold"/>
              </a:rPr>
              <a:t>Prepare my typed letter and emailed letter for the Offer of Consultation</a:t>
            </a:r>
          </a:p>
        </p:txBody>
      </p:sp>
      <p:sp>
        <p:nvSpPr>
          <p:cNvPr id="29" name="TextBox 29"/>
          <p:cNvSpPr txBox="1"/>
          <p:nvPr/>
        </p:nvSpPr>
        <p:spPr>
          <a:xfrm>
            <a:off x="6845161" y="4840758"/>
            <a:ext cx="4724375" cy="625299"/>
          </a:xfrm>
          <a:prstGeom prst="rect">
            <a:avLst/>
          </a:prstGeom>
        </p:spPr>
        <p:txBody>
          <a:bodyPr lIns="0" tIns="0" rIns="0" bIns="0" rtlCol="0" anchor="t">
            <a:spAutoFit/>
          </a:bodyPr>
          <a:lstStyle/>
          <a:p>
            <a:pPr>
              <a:lnSpc>
                <a:spcPts val="2503"/>
              </a:lnSpc>
            </a:pPr>
            <a:r>
              <a:rPr lang="en-US" sz="1788" spc="-35" dirty="0">
                <a:solidFill>
                  <a:srgbClr val="145DA0"/>
                </a:solidFill>
                <a:latin typeface="Poppins Bold"/>
              </a:rPr>
              <a:t>Identify the current principal and send out both the email and USPS letter</a:t>
            </a:r>
          </a:p>
        </p:txBody>
      </p:sp>
      <p:grpSp>
        <p:nvGrpSpPr>
          <p:cNvPr id="2" name="Group 2">
            <a:extLst>
              <a:ext uri="{C183D7F6-B498-43B3-948B-1728B52AA6E4}">
                <adec:decorative xmlns:adec="http://schemas.microsoft.com/office/drawing/2017/decorative" val="1"/>
              </a:ext>
            </a:extLst>
          </p:cNvPr>
          <p:cNvGrpSpPr/>
          <p:nvPr/>
        </p:nvGrpSpPr>
        <p:grpSpPr>
          <a:xfrm>
            <a:off x="-4437522" y="-1630601"/>
            <a:ext cx="10119201" cy="1011920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145DA0"/>
              </a:solidFill>
              <a:prstDash val="solid"/>
              <a:miter/>
            </a:ln>
          </p:spPr>
          <p:txBody>
            <a:bodyPr/>
            <a:lstStyle/>
            <a:p>
              <a:endParaRPr lang="en-US" sz="1200"/>
            </a:p>
          </p:txBody>
        </p:sp>
        <p:sp>
          <p:nvSpPr>
            <p:cNvPr id="4" name="TextBox 4"/>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1200"/>
            </a:p>
          </p:txBody>
        </p:sp>
      </p:grpSp>
      <p:sp>
        <p:nvSpPr>
          <p:cNvPr id="8" name="Freeform 8">
            <a:extLst>
              <a:ext uri="{C183D7F6-B498-43B3-948B-1728B52AA6E4}">
                <adec:decorative xmlns:adec="http://schemas.microsoft.com/office/drawing/2017/decorative" val="1"/>
              </a:ext>
            </a:extLst>
          </p:cNvPr>
          <p:cNvSpPr/>
          <p:nvPr/>
        </p:nvSpPr>
        <p:spPr>
          <a:xfrm>
            <a:off x="5792614" y="999810"/>
            <a:ext cx="895413" cy="895413"/>
          </a:xfrm>
          <a:custGeom>
            <a:avLst/>
            <a:gdLst/>
            <a:ahLst/>
            <a:cxnLst/>
            <a:rect l="l" t="t" r="r" b="b"/>
            <a:pathLst>
              <a:path w="1343120" h="1343120">
                <a:moveTo>
                  <a:pt x="0" y="0"/>
                </a:moveTo>
                <a:lnTo>
                  <a:pt x="1343120" y="0"/>
                </a:lnTo>
                <a:lnTo>
                  <a:pt x="1343120" y="1343120"/>
                </a:lnTo>
                <a:lnTo>
                  <a:pt x="0" y="134312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sz="1200"/>
          </a:p>
        </p:txBody>
      </p:sp>
      <p:sp>
        <p:nvSpPr>
          <p:cNvPr id="9" name="Freeform 9">
            <a:extLst>
              <a:ext uri="{C183D7F6-B498-43B3-948B-1728B52AA6E4}">
                <adec:decorative xmlns:adec="http://schemas.microsoft.com/office/drawing/2017/decorative" val="1"/>
              </a:ext>
            </a:extLst>
          </p:cNvPr>
          <p:cNvSpPr/>
          <p:nvPr/>
        </p:nvSpPr>
        <p:spPr>
          <a:xfrm>
            <a:off x="5871423" y="2156457"/>
            <a:ext cx="931966" cy="931966"/>
          </a:xfrm>
          <a:custGeom>
            <a:avLst/>
            <a:gdLst/>
            <a:ahLst/>
            <a:cxnLst/>
            <a:rect l="l" t="t" r="r" b="b"/>
            <a:pathLst>
              <a:path w="1397949" h="1397949">
                <a:moveTo>
                  <a:pt x="0" y="0"/>
                </a:moveTo>
                <a:lnTo>
                  <a:pt x="1397949" y="0"/>
                </a:lnTo>
                <a:lnTo>
                  <a:pt x="1397949" y="1397949"/>
                </a:lnTo>
                <a:lnTo>
                  <a:pt x="0" y="1397949"/>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sz="1200"/>
          </a:p>
        </p:txBody>
      </p:sp>
      <p:sp>
        <p:nvSpPr>
          <p:cNvPr id="10" name="Freeform 10">
            <a:extLst>
              <a:ext uri="{C183D7F6-B498-43B3-948B-1728B52AA6E4}">
                <adec:decorative xmlns:adec="http://schemas.microsoft.com/office/drawing/2017/decorative" val="1"/>
              </a:ext>
            </a:extLst>
          </p:cNvPr>
          <p:cNvSpPr/>
          <p:nvPr/>
        </p:nvSpPr>
        <p:spPr>
          <a:xfrm>
            <a:off x="5948289" y="3667736"/>
            <a:ext cx="942582" cy="942582"/>
          </a:xfrm>
          <a:custGeom>
            <a:avLst/>
            <a:gdLst/>
            <a:ahLst/>
            <a:cxnLst/>
            <a:rect l="l" t="t" r="r" b="b"/>
            <a:pathLst>
              <a:path w="1413873" h="1413873">
                <a:moveTo>
                  <a:pt x="0" y="0"/>
                </a:moveTo>
                <a:lnTo>
                  <a:pt x="1413872" y="0"/>
                </a:lnTo>
                <a:lnTo>
                  <a:pt x="1413872" y="1413872"/>
                </a:lnTo>
                <a:lnTo>
                  <a:pt x="0" y="1413872"/>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sz="1200"/>
          </a:p>
        </p:txBody>
      </p:sp>
      <p:sp>
        <p:nvSpPr>
          <p:cNvPr id="11" name="Freeform 11">
            <a:extLst>
              <a:ext uri="{C183D7F6-B498-43B3-948B-1728B52AA6E4}">
                <adec:decorative xmlns:adec="http://schemas.microsoft.com/office/drawing/2017/decorative" val="1"/>
              </a:ext>
            </a:extLst>
          </p:cNvPr>
          <p:cNvSpPr/>
          <p:nvPr/>
        </p:nvSpPr>
        <p:spPr>
          <a:xfrm>
            <a:off x="5746592" y="4757579"/>
            <a:ext cx="941575" cy="941575"/>
          </a:xfrm>
          <a:custGeom>
            <a:avLst/>
            <a:gdLst/>
            <a:ahLst/>
            <a:cxnLst/>
            <a:rect l="l" t="t" r="r" b="b"/>
            <a:pathLst>
              <a:path w="1412363" h="1412363">
                <a:moveTo>
                  <a:pt x="0" y="0"/>
                </a:moveTo>
                <a:lnTo>
                  <a:pt x="1412363" y="0"/>
                </a:lnTo>
                <a:lnTo>
                  <a:pt x="1412363" y="1412363"/>
                </a:lnTo>
                <a:lnTo>
                  <a:pt x="0" y="1412363"/>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sz="1200"/>
          </a:p>
        </p:txBody>
      </p:sp>
      <p:grpSp>
        <p:nvGrpSpPr>
          <p:cNvPr id="12" name="Group 12">
            <a:extLst>
              <a:ext uri="{C183D7F6-B498-43B3-948B-1728B52AA6E4}">
                <adec:decorative xmlns:adec="http://schemas.microsoft.com/office/drawing/2017/decorative" val="1"/>
              </a:ext>
            </a:extLst>
          </p:cNvPr>
          <p:cNvGrpSpPr/>
          <p:nvPr/>
        </p:nvGrpSpPr>
        <p:grpSpPr>
          <a:xfrm>
            <a:off x="5270304" y="1770689"/>
            <a:ext cx="249071" cy="24907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US" sz="1200"/>
            </a:p>
          </p:txBody>
        </p:sp>
        <p:sp>
          <p:nvSpPr>
            <p:cNvPr id="14" name="TextBox 14"/>
            <p:cNvSpPr txBox="1"/>
            <p:nvPr/>
          </p:nvSpPr>
          <p:spPr>
            <a:xfrm>
              <a:off x="76200" y="28575"/>
              <a:ext cx="660400" cy="708025"/>
            </a:xfrm>
            <a:prstGeom prst="rect">
              <a:avLst/>
            </a:prstGeom>
          </p:spPr>
          <p:txBody>
            <a:bodyPr lIns="0" tIns="0" rIns="0" bIns="0" rtlCol="0" anchor="ctr"/>
            <a:lstStyle/>
            <a:p>
              <a:pPr algn="ctr">
                <a:lnSpc>
                  <a:spcPts val="2427"/>
                </a:lnSpc>
              </a:pPr>
              <a:endParaRPr sz="1200"/>
            </a:p>
          </p:txBody>
        </p:sp>
      </p:grpSp>
      <p:grpSp>
        <p:nvGrpSpPr>
          <p:cNvPr id="15" name="Group 15">
            <a:extLst>
              <a:ext uri="{C183D7F6-B498-43B3-948B-1728B52AA6E4}">
                <adec:decorative xmlns:adec="http://schemas.microsoft.com/office/drawing/2017/decorative" val="1"/>
              </a:ext>
            </a:extLst>
          </p:cNvPr>
          <p:cNvGrpSpPr/>
          <p:nvPr/>
        </p:nvGrpSpPr>
        <p:grpSpPr>
          <a:xfrm>
            <a:off x="5543543" y="2786994"/>
            <a:ext cx="249071" cy="24907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US" sz="1200"/>
            </a:p>
          </p:txBody>
        </p:sp>
        <p:sp>
          <p:nvSpPr>
            <p:cNvPr id="17" name="TextBox 17"/>
            <p:cNvSpPr txBox="1"/>
            <p:nvPr/>
          </p:nvSpPr>
          <p:spPr>
            <a:xfrm>
              <a:off x="76200" y="28575"/>
              <a:ext cx="660400" cy="708025"/>
            </a:xfrm>
            <a:prstGeom prst="rect">
              <a:avLst/>
            </a:prstGeom>
          </p:spPr>
          <p:txBody>
            <a:bodyPr lIns="0" tIns="0" rIns="0" bIns="0" rtlCol="0" anchor="ctr"/>
            <a:lstStyle/>
            <a:p>
              <a:pPr algn="ctr">
                <a:lnSpc>
                  <a:spcPts val="2427"/>
                </a:lnSpc>
              </a:pPr>
              <a:endParaRPr sz="1200"/>
            </a:p>
          </p:txBody>
        </p:sp>
      </p:grpSp>
      <p:grpSp>
        <p:nvGrpSpPr>
          <p:cNvPr id="18" name="Group 18">
            <a:extLst>
              <a:ext uri="{C183D7F6-B498-43B3-948B-1728B52AA6E4}">
                <adec:decorative xmlns:adec="http://schemas.microsoft.com/office/drawing/2017/decorative" val="1"/>
              </a:ext>
            </a:extLst>
          </p:cNvPr>
          <p:cNvGrpSpPr/>
          <p:nvPr/>
        </p:nvGrpSpPr>
        <p:grpSpPr>
          <a:xfrm>
            <a:off x="5296153" y="4935227"/>
            <a:ext cx="249071" cy="24907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US" sz="1200"/>
            </a:p>
          </p:txBody>
        </p:sp>
        <p:sp>
          <p:nvSpPr>
            <p:cNvPr id="20" name="TextBox 20"/>
            <p:cNvSpPr txBox="1"/>
            <p:nvPr/>
          </p:nvSpPr>
          <p:spPr>
            <a:xfrm>
              <a:off x="76200" y="28575"/>
              <a:ext cx="660400" cy="708025"/>
            </a:xfrm>
            <a:prstGeom prst="rect">
              <a:avLst/>
            </a:prstGeom>
          </p:spPr>
          <p:txBody>
            <a:bodyPr lIns="0" tIns="0" rIns="0" bIns="0" rtlCol="0" anchor="ctr"/>
            <a:lstStyle/>
            <a:p>
              <a:pPr algn="ctr">
                <a:lnSpc>
                  <a:spcPts val="2427"/>
                </a:lnSpc>
              </a:pPr>
              <a:endParaRPr sz="1200"/>
            </a:p>
          </p:txBody>
        </p:sp>
      </p:grpSp>
      <p:grpSp>
        <p:nvGrpSpPr>
          <p:cNvPr id="21" name="Group 21">
            <a:extLst>
              <a:ext uri="{C183D7F6-B498-43B3-948B-1728B52AA6E4}">
                <adec:decorative xmlns:adec="http://schemas.microsoft.com/office/drawing/2017/decorative" val="1"/>
              </a:ext>
            </a:extLst>
          </p:cNvPr>
          <p:cNvGrpSpPr/>
          <p:nvPr/>
        </p:nvGrpSpPr>
        <p:grpSpPr>
          <a:xfrm>
            <a:off x="5539641" y="3840321"/>
            <a:ext cx="249071" cy="249071"/>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US" sz="1200"/>
            </a:p>
          </p:txBody>
        </p:sp>
        <p:sp>
          <p:nvSpPr>
            <p:cNvPr id="23" name="TextBox 23"/>
            <p:cNvSpPr txBox="1"/>
            <p:nvPr/>
          </p:nvSpPr>
          <p:spPr>
            <a:xfrm>
              <a:off x="76200" y="28575"/>
              <a:ext cx="660400" cy="708025"/>
            </a:xfrm>
            <a:prstGeom prst="rect">
              <a:avLst/>
            </a:prstGeom>
          </p:spPr>
          <p:txBody>
            <a:bodyPr lIns="0" tIns="0" rIns="0" bIns="0" rtlCol="0" anchor="ctr"/>
            <a:lstStyle/>
            <a:p>
              <a:pPr algn="ctr">
                <a:lnSpc>
                  <a:spcPts val="2427"/>
                </a:lnSpc>
              </a:pPr>
              <a:endParaRPr sz="1200"/>
            </a:p>
          </p:txBody>
        </p:sp>
      </p:grpSp>
      <p:sp>
        <p:nvSpPr>
          <p:cNvPr id="24" name="Freeform 24">
            <a:extLst>
              <a:ext uri="{C183D7F6-B498-43B3-948B-1728B52AA6E4}">
                <adec:decorative xmlns:adec="http://schemas.microsoft.com/office/drawing/2017/decorative" val="1"/>
              </a:ext>
            </a:extLst>
          </p:cNvPr>
          <p:cNvSpPr/>
          <p:nvPr/>
        </p:nvSpPr>
        <p:spPr>
          <a:xfrm>
            <a:off x="-1594840" y="2054539"/>
            <a:ext cx="6040550" cy="4023007"/>
          </a:xfrm>
          <a:custGeom>
            <a:avLst/>
            <a:gdLst/>
            <a:ahLst/>
            <a:cxnLst/>
            <a:rect l="l" t="t" r="r" b="b"/>
            <a:pathLst>
              <a:path w="9060825" h="6034510">
                <a:moveTo>
                  <a:pt x="0" y="0"/>
                </a:moveTo>
                <a:lnTo>
                  <a:pt x="9060825" y="0"/>
                </a:lnTo>
                <a:lnTo>
                  <a:pt x="9060825" y="6034509"/>
                </a:lnTo>
                <a:lnTo>
                  <a:pt x="0" y="6034509"/>
                </a:lnTo>
                <a:lnTo>
                  <a:pt x="0" y="0"/>
                </a:lnTo>
                <a:close/>
              </a:path>
            </a:pathLst>
          </a:custGeom>
          <a:blipFill>
            <a:blip r:embed="rId4"/>
            <a:stretch>
              <a:fillRect/>
            </a:stretch>
          </a:blipFill>
        </p:spPr>
        <p:txBody>
          <a:bodyPr/>
          <a:lstStyle/>
          <a:p>
            <a:endParaRPr lang="en-US" sz="1200"/>
          </a:p>
        </p:txBody>
      </p:sp>
      <p:sp>
        <p:nvSpPr>
          <p:cNvPr id="31" name="TextBox 31">
            <a:extLst>
              <a:ext uri="{C183D7F6-B498-43B3-948B-1728B52AA6E4}">
                <adec:decorative xmlns:adec="http://schemas.microsoft.com/office/drawing/2017/decorative" val="1"/>
              </a:ext>
            </a:extLst>
          </p:cNvPr>
          <p:cNvSpPr txBox="1"/>
          <p:nvPr/>
        </p:nvSpPr>
        <p:spPr>
          <a:xfrm>
            <a:off x="6002734" y="1075250"/>
            <a:ext cx="471433" cy="596702"/>
          </a:xfrm>
          <a:prstGeom prst="rect">
            <a:avLst/>
          </a:prstGeom>
        </p:spPr>
        <p:txBody>
          <a:bodyPr lIns="0" tIns="0" rIns="0" bIns="0" rtlCol="0" anchor="t">
            <a:spAutoFit/>
          </a:bodyPr>
          <a:lstStyle/>
          <a:p>
            <a:pPr algn="ctr">
              <a:lnSpc>
                <a:spcPts val="5118"/>
              </a:lnSpc>
              <a:spcBef>
                <a:spcPct val="0"/>
              </a:spcBef>
            </a:pPr>
            <a:r>
              <a:rPr lang="en-US" sz="3655">
                <a:solidFill>
                  <a:srgbClr val="FDFDFD"/>
                </a:solidFill>
                <a:latin typeface="Open Sans Extra Bold"/>
              </a:rPr>
              <a:t>1</a:t>
            </a:r>
          </a:p>
        </p:txBody>
      </p:sp>
      <p:sp>
        <p:nvSpPr>
          <p:cNvPr id="32" name="TextBox 32">
            <a:extLst>
              <a:ext uri="{C183D7F6-B498-43B3-948B-1728B52AA6E4}">
                <adec:decorative xmlns:adec="http://schemas.microsoft.com/office/drawing/2017/decorative" val="1"/>
              </a:ext>
            </a:extLst>
          </p:cNvPr>
          <p:cNvSpPr txBox="1"/>
          <p:nvPr/>
        </p:nvSpPr>
        <p:spPr>
          <a:xfrm>
            <a:off x="5841829" y="2312971"/>
            <a:ext cx="1003332" cy="595997"/>
          </a:xfrm>
          <a:prstGeom prst="rect">
            <a:avLst/>
          </a:prstGeom>
        </p:spPr>
        <p:txBody>
          <a:bodyPr lIns="0" tIns="0" rIns="0" bIns="0" rtlCol="0" anchor="t">
            <a:spAutoFit/>
          </a:bodyPr>
          <a:lstStyle/>
          <a:p>
            <a:pPr algn="ctr">
              <a:lnSpc>
                <a:spcPts val="5085"/>
              </a:lnSpc>
              <a:spcBef>
                <a:spcPct val="0"/>
              </a:spcBef>
            </a:pPr>
            <a:r>
              <a:rPr lang="en-US" sz="3632" dirty="0">
                <a:solidFill>
                  <a:srgbClr val="FDFDFD"/>
                </a:solidFill>
                <a:latin typeface="Open Sans Extra Bold"/>
              </a:rPr>
              <a:t>2</a:t>
            </a:r>
          </a:p>
        </p:txBody>
      </p:sp>
      <p:sp>
        <p:nvSpPr>
          <p:cNvPr id="33" name="TextBox 33">
            <a:extLst>
              <a:ext uri="{C183D7F6-B498-43B3-948B-1728B52AA6E4}">
                <adec:decorative xmlns:adec="http://schemas.microsoft.com/office/drawing/2017/decorative" val="1"/>
              </a:ext>
            </a:extLst>
          </p:cNvPr>
          <p:cNvSpPr txBox="1">
            <a:spLocks noGrp="1"/>
          </p:cNvSpPr>
          <p:nvPr>
            <p:ph type="title" idx="4294967295"/>
          </p:nvPr>
        </p:nvSpPr>
        <p:spPr>
          <a:xfrm>
            <a:off x="6183863" y="3791805"/>
            <a:ext cx="471433" cy="6890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609630">
              <a:lnSpc>
                <a:spcPts val="5864"/>
              </a:lnSpc>
              <a:defRPr/>
            </a:pPr>
            <a:r>
              <a:rPr lang="en-US" sz="4188" dirty="0">
                <a:solidFill>
                  <a:srgbClr val="FDFDFD"/>
                </a:solidFill>
                <a:latin typeface="Open Sans Extra Bold"/>
                <a:ea typeface="+mn-ea"/>
                <a:cs typeface="+mn-cs"/>
              </a:rPr>
              <a:t>3</a:t>
            </a:r>
          </a:p>
        </p:txBody>
      </p:sp>
      <p:sp>
        <p:nvSpPr>
          <p:cNvPr id="34" name="TextBox 34">
            <a:extLst>
              <a:ext uri="{C183D7F6-B498-43B3-948B-1728B52AA6E4}">
                <adec:decorative xmlns:adec="http://schemas.microsoft.com/office/drawing/2017/decorative" val="1"/>
              </a:ext>
            </a:extLst>
          </p:cNvPr>
          <p:cNvSpPr txBox="1"/>
          <p:nvPr/>
        </p:nvSpPr>
        <p:spPr>
          <a:xfrm>
            <a:off x="6002734" y="4883722"/>
            <a:ext cx="471433" cy="596702"/>
          </a:xfrm>
          <a:prstGeom prst="rect">
            <a:avLst/>
          </a:prstGeom>
        </p:spPr>
        <p:txBody>
          <a:bodyPr lIns="0" tIns="0" rIns="0" bIns="0" rtlCol="0" anchor="t">
            <a:spAutoFit/>
          </a:bodyPr>
          <a:lstStyle/>
          <a:p>
            <a:pPr algn="ctr">
              <a:lnSpc>
                <a:spcPts val="5118"/>
              </a:lnSpc>
              <a:spcBef>
                <a:spcPct val="0"/>
              </a:spcBef>
            </a:pPr>
            <a:r>
              <a:rPr lang="en-US" sz="3655" dirty="0">
                <a:solidFill>
                  <a:srgbClr val="FDFDFD"/>
                </a:solidFill>
                <a:latin typeface="Open Sans Extra Bold"/>
              </a:rPr>
              <a:t>4</a:t>
            </a:r>
          </a:p>
        </p:txBody>
      </p:sp>
      <p:sp>
        <p:nvSpPr>
          <p:cNvPr id="35" name="Freeform 35">
            <a:extLst>
              <a:ext uri="{C183D7F6-B498-43B3-948B-1728B52AA6E4}">
                <adec:decorative xmlns:adec="http://schemas.microsoft.com/office/drawing/2017/decorative" val="1"/>
              </a:ext>
            </a:extLst>
          </p:cNvPr>
          <p:cNvSpPr/>
          <p:nvPr/>
        </p:nvSpPr>
        <p:spPr>
          <a:xfrm>
            <a:off x="5409644" y="-82529"/>
            <a:ext cx="6313959" cy="7299374"/>
          </a:xfrm>
          <a:custGeom>
            <a:avLst/>
            <a:gdLst/>
            <a:ahLst/>
            <a:cxnLst/>
            <a:rect l="l" t="t" r="r" b="b"/>
            <a:pathLst>
              <a:path w="9470938" h="10949061">
                <a:moveTo>
                  <a:pt x="0" y="0"/>
                </a:moveTo>
                <a:lnTo>
                  <a:pt x="9470938" y="0"/>
                </a:lnTo>
                <a:lnTo>
                  <a:pt x="9470938" y="10949062"/>
                </a:lnTo>
                <a:lnTo>
                  <a:pt x="0" y="10949062"/>
                </a:lnTo>
                <a:lnTo>
                  <a:pt x="0" y="0"/>
                </a:lnTo>
                <a:close/>
              </a:path>
            </a:pathLst>
          </a:custGeom>
          <a:blipFill>
            <a:blip r:embed="rId5">
              <a:alphaModFix amt="19999"/>
            </a:blip>
            <a:stretch>
              <a:fillRect/>
            </a:stretch>
          </a:blipFill>
        </p:spPr>
        <p:txBody>
          <a:bodyPr/>
          <a:lstStyle/>
          <a:p>
            <a:endParaRPr lang="en-US"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7"/>
          <p:cNvSpPr txBox="1">
            <a:spLocks noGrp="1"/>
          </p:cNvSpPr>
          <p:nvPr>
            <p:ph type="title" idx="4294967295"/>
          </p:nvPr>
        </p:nvSpPr>
        <p:spPr>
          <a:xfrm>
            <a:off x="-1636140" y="1053718"/>
            <a:ext cx="5576220" cy="12262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609630">
              <a:lnSpc>
                <a:spcPts val="5022"/>
              </a:lnSpc>
              <a:defRPr/>
            </a:pPr>
            <a:r>
              <a:rPr lang="en-US" sz="3587" dirty="0">
                <a:solidFill>
                  <a:srgbClr val="FDFDFD"/>
                </a:solidFill>
                <a:latin typeface="Open Sans Extra Bold"/>
                <a:ea typeface="+mn-ea"/>
                <a:cs typeface="+mn-cs"/>
              </a:rPr>
              <a:t>Set-Up Your Systems and Processes</a:t>
            </a:r>
          </a:p>
        </p:txBody>
      </p:sp>
      <p:sp>
        <p:nvSpPr>
          <p:cNvPr id="38" name="Freeform 38" descr="Encourages use of DESE timeline of actions, including preparing forms to use, collecting the list of private schools, preparing ordering forms, and sharing budget ledgers to track spending."/>
          <p:cNvSpPr/>
          <p:nvPr/>
        </p:nvSpPr>
        <p:spPr>
          <a:xfrm>
            <a:off x="5668077" y="-220687"/>
            <a:ext cx="6313959" cy="7299374"/>
          </a:xfrm>
          <a:custGeom>
            <a:avLst/>
            <a:gdLst/>
            <a:ahLst/>
            <a:cxnLst/>
            <a:rect l="l" t="t" r="r" b="b"/>
            <a:pathLst>
              <a:path w="9470938" h="10949061">
                <a:moveTo>
                  <a:pt x="0" y="0"/>
                </a:moveTo>
                <a:lnTo>
                  <a:pt x="9470939" y="0"/>
                </a:lnTo>
                <a:lnTo>
                  <a:pt x="9470939" y="10949062"/>
                </a:lnTo>
                <a:lnTo>
                  <a:pt x="0" y="10949062"/>
                </a:lnTo>
                <a:lnTo>
                  <a:pt x="0" y="0"/>
                </a:lnTo>
                <a:close/>
              </a:path>
            </a:pathLst>
          </a:custGeom>
          <a:blipFill>
            <a:blip r:embed="rId2">
              <a:alphaModFix amt="19999"/>
            </a:blip>
            <a:stretch>
              <a:fillRect/>
            </a:stretch>
          </a:blipFill>
        </p:spPr>
        <p:txBody>
          <a:bodyPr/>
          <a:lstStyle/>
          <a:p>
            <a:endParaRPr lang="en-US" sz="1200"/>
          </a:p>
        </p:txBody>
      </p:sp>
      <p:sp>
        <p:nvSpPr>
          <p:cNvPr id="35" name="TextBox 35"/>
          <p:cNvSpPr txBox="1"/>
          <p:nvPr/>
        </p:nvSpPr>
        <p:spPr>
          <a:xfrm>
            <a:off x="6694905" y="516854"/>
            <a:ext cx="4325527" cy="328680"/>
          </a:xfrm>
          <a:prstGeom prst="rect">
            <a:avLst/>
          </a:prstGeom>
        </p:spPr>
        <p:txBody>
          <a:bodyPr lIns="0" tIns="0" rIns="0" bIns="0" rtlCol="0" anchor="t">
            <a:spAutoFit/>
          </a:bodyPr>
          <a:lstStyle/>
          <a:p>
            <a:pPr>
              <a:lnSpc>
                <a:spcPts val="2690"/>
              </a:lnSpc>
            </a:pPr>
            <a:r>
              <a:rPr lang="en-US" sz="1921" spc="-38">
                <a:solidFill>
                  <a:srgbClr val="145DA0"/>
                </a:solidFill>
                <a:latin typeface="Poppins Bold"/>
              </a:rPr>
              <a:t>Use the timeline Provided by DESE</a:t>
            </a:r>
          </a:p>
        </p:txBody>
      </p:sp>
      <p:sp>
        <p:nvSpPr>
          <p:cNvPr id="28" name="TextBox 28"/>
          <p:cNvSpPr txBox="1"/>
          <p:nvPr/>
        </p:nvSpPr>
        <p:spPr>
          <a:xfrm>
            <a:off x="6950360" y="1370720"/>
            <a:ext cx="4795595" cy="1115049"/>
          </a:xfrm>
          <a:prstGeom prst="rect">
            <a:avLst/>
          </a:prstGeom>
        </p:spPr>
        <p:txBody>
          <a:bodyPr lIns="0" tIns="0" rIns="0" bIns="0" rtlCol="0" anchor="t">
            <a:spAutoFit/>
          </a:bodyPr>
          <a:lstStyle/>
          <a:p>
            <a:pPr>
              <a:lnSpc>
                <a:spcPts val="2223"/>
              </a:lnSpc>
            </a:pPr>
            <a:r>
              <a:rPr lang="en-US" sz="1588" spc="-31">
                <a:solidFill>
                  <a:srgbClr val="145DA0"/>
                </a:solidFill>
                <a:latin typeface="Poppins Bold"/>
              </a:rPr>
              <a:t>Prepare your forms to be used during the year</a:t>
            </a:r>
          </a:p>
          <a:p>
            <a:pPr marL="342918" lvl="1" indent="-171459">
              <a:lnSpc>
                <a:spcPts val="2223"/>
              </a:lnSpc>
              <a:buFont typeface="Arial"/>
              <a:buChar char="•"/>
            </a:pPr>
            <a:r>
              <a:rPr lang="en-US" sz="1588" spc="-31">
                <a:solidFill>
                  <a:srgbClr val="145DA0"/>
                </a:solidFill>
                <a:latin typeface="Poppins Bold"/>
              </a:rPr>
              <a:t>Offer for Consultation</a:t>
            </a:r>
          </a:p>
          <a:p>
            <a:pPr marL="342918" lvl="1" indent="-171459">
              <a:lnSpc>
                <a:spcPts val="2223"/>
              </a:lnSpc>
              <a:buFont typeface="Arial"/>
              <a:buChar char="•"/>
            </a:pPr>
            <a:r>
              <a:rPr lang="en-US" sz="1588" spc="-31">
                <a:solidFill>
                  <a:srgbClr val="145DA0"/>
                </a:solidFill>
                <a:latin typeface="Poppins Bold"/>
              </a:rPr>
              <a:t>Affirmation of Consultation</a:t>
            </a:r>
          </a:p>
          <a:p>
            <a:pPr marL="342918" lvl="1" indent="-171459">
              <a:lnSpc>
                <a:spcPts val="2223"/>
              </a:lnSpc>
              <a:buFont typeface="Arial"/>
              <a:buChar char="•"/>
            </a:pPr>
            <a:r>
              <a:rPr lang="en-US" sz="1588" spc="-31">
                <a:solidFill>
                  <a:srgbClr val="145DA0"/>
                </a:solidFill>
                <a:latin typeface="Poppins Bold"/>
              </a:rPr>
              <a:t>Blank Signature Sheet</a:t>
            </a:r>
          </a:p>
        </p:txBody>
      </p:sp>
      <p:sp>
        <p:nvSpPr>
          <p:cNvPr id="30" name="TextBox 30"/>
          <p:cNvSpPr txBox="1"/>
          <p:nvPr/>
        </p:nvSpPr>
        <p:spPr>
          <a:xfrm>
            <a:off x="7147254" y="2867079"/>
            <a:ext cx="4859433" cy="1397177"/>
          </a:xfrm>
          <a:prstGeom prst="rect">
            <a:avLst/>
          </a:prstGeom>
        </p:spPr>
        <p:txBody>
          <a:bodyPr lIns="0" tIns="0" rIns="0" bIns="0" rtlCol="0" anchor="t">
            <a:spAutoFit/>
          </a:bodyPr>
          <a:lstStyle/>
          <a:p>
            <a:pPr>
              <a:lnSpc>
                <a:spcPts val="2223"/>
              </a:lnSpc>
            </a:pPr>
            <a:r>
              <a:rPr lang="en-US" sz="1588" spc="-31" dirty="0">
                <a:solidFill>
                  <a:srgbClr val="145DA0"/>
                </a:solidFill>
                <a:latin typeface="Poppins Bold"/>
              </a:rPr>
              <a:t>List of Chicopee Students at Each Private School</a:t>
            </a:r>
          </a:p>
          <a:p>
            <a:pPr marL="342918" lvl="1" indent="-171459">
              <a:lnSpc>
                <a:spcPts val="2223"/>
              </a:lnSpc>
              <a:buFont typeface="Arial"/>
              <a:buChar char="•"/>
            </a:pPr>
            <a:r>
              <a:rPr lang="en-US" sz="1588" spc="-31" dirty="0">
                <a:solidFill>
                  <a:srgbClr val="145DA0"/>
                </a:solidFill>
                <a:latin typeface="Poppins Bold"/>
              </a:rPr>
              <a:t>Shared Google Doc:  Once the consult is accepted and the meeting takes place</a:t>
            </a:r>
          </a:p>
          <a:p>
            <a:pPr marL="342918" lvl="1" indent="-171459">
              <a:lnSpc>
                <a:spcPts val="2223"/>
              </a:lnSpc>
              <a:buFont typeface="Arial"/>
              <a:buChar char="•"/>
            </a:pPr>
            <a:r>
              <a:rPr lang="en-US" sz="1588" spc="-31" dirty="0">
                <a:solidFill>
                  <a:srgbClr val="145DA0"/>
                </a:solidFill>
                <a:latin typeface="Poppins Bold"/>
              </a:rPr>
              <a:t>Identified </a:t>
            </a:r>
            <a:r>
              <a:rPr lang="en-US" sz="1588" spc="-31" dirty="0" err="1">
                <a:solidFill>
                  <a:srgbClr val="145DA0"/>
                </a:solidFill>
                <a:latin typeface="Poppins Bold"/>
              </a:rPr>
              <a:t>Eligbile</a:t>
            </a:r>
            <a:r>
              <a:rPr lang="en-US" sz="1588" spc="-31" dirty="0">
                <a:solidFill>
                  <a:srgbClr val="145DA0"/>
                </a:solidFill>
                <a:latin typeface="Poppins Bold"/>
              </a:rPr>
              <a:t> Title I Student low-income count through Direct Certification</a:t>
            </a:r>
          </a:p>
        </p:txBody>
      </p:sp>
      <p:sp>
        <p:nvSpPr>
          <p:cNvPr id="34" name="TextBox 34"/>
          <p:cNvSpPr txBox="1"/>
          <p:nvPr/>
        </p:nvSpPr>
        <p:spPr>
          <a:xfrm>
            <a:off x="7223411" y="4610223"/>
            <a:ext cx="3845563" cy="832920"/>
          </a:xfrm>
          <a:prstGeom prst="rect">
            <a:avLst/>
          </a:prstGeom>
        </p:spPr>
        <p:txBody>
          <a:bodyPr lIns="0" tIns="0" rIns="0" bIns="0" rtlCol="0" anchor="t">
            <a:spAutoFit/>
          </a:bodyPr>
          <a:lstStyle/>
          <a:p>
            <a:pPr>
              <a:lnSpc>
                <a:spcPts val="2223"/>
              </a:lnSpc>
            </a:pPr>
            <a:r>
              <a:rPr lang="en-US" sz="1588" spc="-31" dirty="0">
                <a:solidFill>
                  <a:srgbClr val="145DA0"/>
                </a:solidFill>
                <a:latin typeface="Poppins Bold"/>
              </a:rPr>
              <a:t>Materials ordering forms</a:t>
            </a:r>
          </a:p>
          <a:p>
            <a:pPr marL="342918" lvl="1" indent="-171459">
              <a:lnSpc>
                <a:spcPts val="2223"/>
              </a:lnSpc>
              <a:buFont typeface="Arial"/>
              <a:buChar char="•"/>
            </a:pPr>
            <a:r>
              <a:rPr lang="en-US" sz="1588" spc="-31" dirty="0">
                <a:solidFill>
                  <a:srgbClr val="145DA0"/>
                </a:solidFill>
                <a:latin typeface="Poppins Bold"/>
              </a:rPr>
              <a:t>Used with every purchase</a:t>
            </a:r>
          </a:p>
          <a:p>
            <a:pPr marL="342918" lvl="1" indent="-171459">
              <a:lnSpc>
                <a:spcPts val="2223"/>
              </a:lnSpc>
              <a:buFont typeface="Arial"/>
              <a:buChar char="•"/>
            </a:pPr>
            <a:r>
              <a:rPr lang="en-US" sz="1588" spc="-31" dirty="0">
                <a:solidFill>
                  <a:srgbClr val="145DA0"/>
                </a:solidFill>
                <a:latin typeface="Poppins Bold"/>
              </a:rPr>
              <a:t>No </a:t>
            </a:r>
            <a:r>
              <a:rPr lang="en-US" sz="1588" spc="-31" dirty="0" err="1">
                <a:solidFill>
                  <a:srgbClr val="145DA0"/>
                </a:solidFill>
                <a:latin typeface="Poppins Bold"/>
              </a:rPr>
              <a:t>randos</a:t>
            </a:r>
            <a:endParaRPr lang="en-US" sz="1588" spc="-31" dirty="0">
              <a:solidFill>
                <a:srgbClr val="145DA0"/>
              </a:solidFill>
              <a:latin typeface="Poppins Bold"/>
            </a:endParaRPr>
          </a:p>
        </p:txBody>
      </p:sp>
      <p:sp>
        <p:nvSpPr>
          <p:cNvPr id="32" name="TextBox 32"/>
          <p:cNvSpPr txBox="1"/>
          <p:nvPr/>
        </p:nvSpPr>
        <p:spPr>
          <a:xfrm>
            <a:off x="6769753" y="5824149"/>
            <a:ext cx="4371071" cy="832920"/>
          </a:xfrm>
          <a:prstGeom prst="rect">
            <a:avLst/>
          </a:prstGeom>
        </p:spPr>
        <p:txBody>
          <a:bodyPr lIns="0" tIns="0" rIns="0" bIns="0" rtlCol="0" anchor="t">
            <a:spAutoFit/>
          </a:bodyPr>
          <a:lstStyle/>
          <a:p>
            <a:pPr>
              <a:lnSpc>
                <a:spcPts val="2223"/>
              </a:lnSpc>
            </a:pPr>
            <a:r>
              <a:rPr lang="en-US" sz="1588" spc="-31">
                <a:solidFill>
                  <a:srgbClr val="145DA0"/>
                </a:solidFill>
                <a:latin typeface="Poppins Bold"/>
              </a:rPr>
              <a:t>Budget Page</a:t>
            </a:r>
          </a:p>
          <a:p>
            <a:pPr marL="342918" lvl="1" indent="-171459">
              <a:lnSpc>
                <a:spcPts val="2223"/>
              </a:lnSpc>
              <a:buFont typeface="Arial"/>
              <a:buChar char="•"/>
            </a:pPr>
            <a:r>
              <a:rPr lang="en-US" sz="1588" spc="-31">
                <a:solidFill>
                  <a:srgbClr val="145DA0"/>
                </a:solidFill>
                <a:latin typeface="Poppins Bold"/>
              </a:rPr>
              <a:t>We Share a blank Google ledger sheet</a:t>
            </a:r>
          </a:p>
          <a:p>
            <a:pPr marL="342918" lvl="1" indent="-171459">
              <a:lnSpc>
                <a:spcPts val="2223"/>
              </a:lnSpc>
              <a:buFont typeface="Arial"/>
              <a:buChar char="•"/>
            </a:pPr>
            <a:r>
              <a:rPr lang="en-US" sz="1588" spc="-31">
                <a:solidFill>
                  <a:srgbClr val="145DA0"/>
                </a:solidFill>
                <a:latin typeface="Poppins Bold"/>
              </a:rPr>
              <a:t>We compare at our meetings</a:t>
            </a:r>
          </a:p>
        </p:txBody>
      </p:sp>
      <p:grpSp>
        <p:nvGrpSpPr>
          <p:cNvPr id="2" name="Group 2">
            <a:extLst>
              <a:ext uri="{C183D7F6-B498-43B3-948B-1728B52AA6E4}">
                <adec:decorative xmlns:adec="http://schemas.microsoft.com/office/drawing/2017/decorative" val="1"/>
              </a:ext>
            </a:extLst>
          </p:cNvPr>
          <p:cNvGrpSpPr/>
          <p:nvPr/>
        </p:nvGrpSpPr>
        <p:grpSpPr>
          <a:xfrm>
            <a:off x="-4437522" y="-1572901"/>
            <a:ext cx="10119201" cy="1011920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145DA0"/>
              </a:solidFill>
              <a:prstDash val="solid"/>
              <a:miter/>
            </a:ln>
          </p:spPr>
          <p:txBody>
            <a:bodyPr/>
            <a:lstStyle/>
            <a:p>
              <a:endParaRPr lang="en-US" sz="1200"/>
            </a:p>
          </p:txBody>
        </p:sp>
        <p:sp>
          <p:nvSpPr>
            <p:cNvPr id="4" name="TextBox 4"/>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a:extLst>
              <a:ext uri="{C183D7F6-B498-43B3-948B-1728B52AA6E4}">
                <adec:decorative xmlns:adec="http://schemas.microsoft.com/office/drawing/2017/decorative" val="1"/>
              </a:ext>
            </a:extLst>
          </p:cNvPr>
          <p:cNvGrpSpPr/>
          <p:nvPr/>
        </p:nvGrpSpPr>
        <p:grpSpPr>
          <a:xfrm>
            <a:off x="-4005228" y="-1198307"/>
            <a:ext cx="9254613" cy="925461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US" sz="1200"/>
            </a:p>
          </p:txBody>
        </p:sp>
        <p:sp>
          <p:nvSpPr>
            <p:cNvPr id="7" name="TextBox 7"/>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1200"/>
            </a:p>
          </p:txBody>
        </p:sp>
      </p:grpSp>
      <p:sp>
        <p:nvSpPr>
          <p:cNvPr id="8" name="Freeform 8">
            <a:extLst>
              <a:ext uri="{C183D7F6-B498-43B3-948B-1728B52AA6E4}">
                <adec:decorative xmlns:adec="http://schemas.microsoft.com/office/drawing/2017/decorative" val="1"/>
              </a:ext>
            </a:extLst>
          </p:cNvPr>
          <p:cNvSpPr/>
          <p:nvPr/>
        </p:nvSpPr>
        <p:spPr>
          <a:xfrm>
            <a:off x="5842106" y="1420471"/>
            <a:ext cx="949504" cy="949504"/>
          </a:xfrm>
          <a:custGeom>
            <a:avLst/>
            <a:gdLst/>
            <a:ahLst/>
            <a:cxnLst/>
            <a:rect l="l" t="t" r="r" b="b"/>
            <a:pathLst>
              <a:path w="1424256" h="1424256">
                <a:moveTo>
                  <a:pt x="0" y="0"/>
                </a:moveTo>
                <a:lnTo>
                  <a:pt x="1424256" y="0"/>
                </a:lnTo>
                <a:lnTo>
                  <a:pt x="1424256" y="1424256"/>
                </a:lnTo>
                <a:lnTo>
                  <a:pt x="0" y="142425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sz="1200"/>
          </a:p>
        </p:txBody>
      </p:sp>
      <p:sp>
        <p:nvSpPr>
          <p:cNvPr id="9" name="Freeform 9">
            <a:extLst>
              <a:ext uri="{C183D7F6-B498-43B3-948B-1728B52AA6E4}">
                <adec:decorative xmlns:adec="http://schemas.microsoft.com/office/drawing/2017/decorative" val="1"/>
              </a:ext>
            </a:extLst>
          </p:cNvPr>
          <p:cNvSpPr/>
          <p:nvPr/>
        </p:nvSpPr>
        <p:spPr>
          <a:xfrm>
            <a:off x="5975499" y="2735117"/>
            <a:ext cx="949504" cy="949504"/>
          </a:xfrm>
          <a:custGeom>
            <a:avLst/>
            <a:gdLst/>
            <a:ahLst/>
            <a:cxnLst/>
            <a:rect l="l" t="t" r="r" b="b"/>
            <a:pathLst>
              <a:path w="1424256" h="1424256">
                <a:moveTo>
                  <a:pt x="0" y="0"/>
                </a:moveTo>
                <a:lnTo>
                  <a:pt x="1424256" y="0"/>
                </a:lnTo>
                <a:lnTo>
                  <a:pt x="1424256" y="1424256"/>
                </a:lnTo>
                <a:lnTo>
                  <a:pt x="0" y="142425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sz="1200"/>
          </a:p>
        </p:txBody>
      </p:sp>
      <p:sp>
        <p:nvSpPr>
          <p:cNvPr id="10" name="Freeform 10">
            <a:extLst>
              <a:ext uri="{C183D7F6-B498-43B3-948B-1728B52AA6E4}">
                <adec:decorative xmlns:adec="http://schemas.microsoft.com/office/drawing/2017/decorative" val="1"/>
              </a:ext>
            </a:extLst>
          </p:cNvPr>
          <p:cNvSpPr/>
          <p:nvPr/>
        </p:nvSpPr>
        <p:spPr>
          <a:xfrm>
            <a:off x="5842106" y="4179921"/>
            <a:ext cx="949504" cy="949504"/>
          </a:xfrm>
          <a:custGeom>
            <a:avLst/>
            <a:gdLst/>
            <a:ahLst/>
            <a:cxnLst/>
            <a:rect l="l" t="t" r="r" b="b"/>
            <a:pathLst>
              <a:path w="1424256" h="1424256">
                <a:moveTo>
                  <a:pt x="0" y="0"/>
                </a:moveTo>
                <a:lnTo>
                  <a:pt x="1424256" y="0"/>
                </a:lnTo>
                <a:lnTo>
                  <a:pt x="1424256" y="1424255"/>
                </a:lnTo>
                <a:lnTo>
                  <a:pt x="0" y="142425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sz="1200"/>
          </a:p>
        </p:txBody>
      </p:sp>
      <p:sp>
        <p:nvSpPr>
          <p:cNvPr id="11" name="Freeform 11">
            <a:extLst>
              <a:ext uri="{C183D7F6-B498-43B3-948B-1728B52AA6E4}">
                <adec:decorative xmlns:adec="http://schemas.microsoft.com/office/drawing/2017/decorative" val="1"/>
              </a:ext>
            </a:extLst>
          </p:cNvPr>
          <p:cNvSpPr/>
          <p:nvPr/>
        </p:nvSpPr>
        <p:spPr>
          <a:xfrm>
            <a:off x="5420687" y="5393847"/>
            <a:ext cx="949504" cy="949504"/>
          </a:xfrm>
          <a:custGeom>
            <a:avLst/>
            <a:gdLst/>
            <a:ahLst/>
            <a:cxnLst/>
            <a:rect l="l" t="t" r="r" b="b"/>
            <a:pathLst>
              <a:path w="1424256" h="1424256">
                <a:moveTo>
                  <a:pt x="0" y="0"/>
                </a:moveTo>
                <a:lnTo>
                  <a:pt x="1424256" y="0"/>
                </a:lnTo>
                <a:lnTo>
                  <a:pt x="1424256" y="1424256"/>
                </a:lnTo>
                <a:lnTo>
                  <a:pt x="0" y="142425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sz="1200"/>
          </a:p>
        </p:txBody>
      </p:sp>
      <p:grpSp>
        <p:nvGrpSpPr>
          <p:cNvPr id="12" name="Group 12">
            <a:extLst>
              <a:ext uri="{C183D7F6-B498-43B3-948B-1728B52AA6E4}">
                <adec:decorative xmlns:adec="http://schemas.microsoft.com/office/drawing/2017/decorative" val="1"/>
              </a:ext>
            </a:extLst>
          </p:cNvPr>
          <p:cNvGrpSpPr/>
          <p:nvPr/>
        </p:nvGrpSpPr>
        <p:grpSpPr>
          <a:xfrm>
            <a:off x="5270304" y="1770689"/>
            <a:ext cx="249071" cy="24907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US" sz="1200"/>
            </a:p>
          </p:txBody>
        </p:sp>
        <p:sp>
          <p:nvSpPr>
            <p:cNvPr id="14" name="TextBox 14"/>
            <p:cNvSpPr txBox="1"/>
            <p:nvPr/>
          </p:nvSpPr>
          <p:spPr>
            <a:xfrm>
              <a:off x="76200" y="28575"/>
              <a:ext cx="660400" cy="708025"/>
            </a:xfrm>
            <a:prstGeom prst="rect">
              <a:avLst/>
            </a:prstGeom>
          </p:spPr>
          <p:txBody>
            <a:bodyPr lIns="0" tIns="0" rIns="0" bIns="0" rtlCol="0" anchor="ctr"/>
            <a:lstStyle/>
            <a:p>
              <a:pPr algn="ctr">
                <a:lnSpc>
                  <a:spcPts val="2427"/>
                </a:lnSpc>
              </a:pPr>
              <a:endParaRPr sz="1200"/>
            </a:p>
          </p:txBody>
        </p:sp>
      </p:grpSp>
      <p:grpSp>
        <p:nvGrpSpPr>
          <p:cNvPr id="15" name="Group 15">
            <a:extLst>
              <a:ext uri="{C183D7F6-B498-43B3-948B-1728B52AA6E4}">
                <adec:decorative xmlns:adec="http://schemas.microsoft.com/office/drawing/2017/decorative" val="1"/>
              </a:ext>
            </a:extLst>
          </p:cNvPr>
          <p:cNvGrpSpPr/>
          <p:nvPr/>
        </p:nvGrpSpPr>
        <p:grpSpPr>
          <a:xfrm>
            <a:off x="5543543" y="2786994"/>
            <a:ext cx="249071" cy="24907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US" sz="1200"/>
            </a:p>
          </p:txBody>
        </p:sp>
        <p:sp>
          <p:nvSpPr>
            <p:cNvPr id="17" name="TextBox 17"/>
            <p:cNvSpPr txBox="1"/>
            <p:nvPr/>
          </p:nvSpPr>
          <p:spPr>
            <a:xfrm>
              <a:off x="76200" y="28575"/>
              <a:ext cx="660400" cy="708025"/>
            </a:xfrm>
            <a:prstGeom prst="rect">
              <a:avLst/>
            </a:prstGeom>
          </p:spPr>
          <p:txBody>
            <a:bodyPr lIns="0" tIns="0" rIns="0" bIns="0" rtlCol="0" anchor="ctr"/>
            <a:lstStyle/>
            <a:p>
              <a:pPr algn="ctr">
                <a:lnSpc>
                  <a:spcPts val="2427"/>
                </a:lnSpc>
              </a:pPr>
              <a:endParaRPr sz="1200"/>
            </a:p>
          </p:txBody>
        </p:sp>
      </p:grpSp>
      <p:grpSp>
        <p:nvGrpSpPr>
          <p:cNvPr id="18" name="Group 18">
            <a:extLst>
              <a:ext uri="{C183D7F6-B498-43B3-948B-1728B52AA6E4}">
                <adec:decorative xmlns:adec="http://schemas.microsoft.com/office/drawing/2017/decorative" val="1"/>
              </a:ext>
            </a:extLst>
          </p:cNvPr>
          <p:cNvGrpSpPr/>
          <p:nvPr/>
        </p:nvGrpSpPr>
        <p:grpSpPr>
          <a:xfrm>
            <a:off x="5296153" y="4935227"/>
            <a:ext cx="249071" cy="24907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US" sz="1200"/>
            </a:p>
          </p:txBody>
        </p:sp>
        <p:sp>
          <p:nvSpPr>
            <p:cNvPr id="20" name="TextBox 20"/>
            <p:cNvSpPr txBox="1"/>
            <p:nvPr/>
          </p:nvSpPr>
          <p:spPr>
            <a:xfrm>
              <a:off x="76200" y="28575"/>
              <a:ext cx="660400" cy="708025"/>
            </a:xfrm>
            <a:prstGeom prst="rect">
              <a:avLst/>
            </a:prstGeom>
          </p:spPr>
          <p:txBody>
            <a:bodyPr lIns="0" tIns="0" rIns="0" bIns="0" rtlCol="0" anchor="ctr"/>
            <a:lstStyle/>
            <a:p>
              <a:pPr algn="ctr">
                <a:lnSpc>
                  <a:spcPts val="2427"/>
                </a:lnSpc>
              </a:pPr>
              <a:endParaRPr sz="1200"/>
            </a:p>
          </p:txBody>
        </p:sp>
      </p:grpSp>
      <p:grpSp>
        <p:nvGrpSpPr>
          <p:cNvPr id="21" name="Group 21">
            <a:extLst>
              <a:ext uri="{C183D7F6-B498-43B3-948B-1728B52AA6E4}">
                <adec:decorative xmlns:adec="http://schemas.microsoft.com/office/drawing/2017/decorative" val="1"/>
              </a:ext>
            </a:extLst>
          </p:cNvPr>
          <p:cNvGrpSpPr/>
          <p:nvPr/>
        </p:nvGrpSpPr>
        <p:grpSpPr>
          <a:xfrm>
            <a:off x="5539641" y="3840321"/>
            <a:ext cx="249071" cy="249071"/>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US" sz="1200"/>
            </a:p>
          </p:txBody>
        </p:sp>
        <p:sp>
          <p:nvSpPr>
            <p:cNvPr id="23" name="TextBox 23"/>
            <p:cNvSpPr txBox="1"/>
            <p:nvPr/>
          </p:nvSpPr>
          <p:spPr>
            <a:xfrm>
              <a:off x="76200" y="28575"/>
              <a:ext cx="660400" cy="708025"/>
            </a:xfrm>
            <a:prstGeom prst="rect">
              <a:avLst/>
            </a:prstGeom>
          </p:spPr>
          <p:txBody>
            <a:bodyPr lIns="0" tIns="0" rIns="0" bIns="0" rtlCol="0" anchor="ctr"/>
            <a:lstStyle/>
            <a:p>
              <a:pPr algn="ctr">
                <a:lnSpc>
                  <a:spcPts val="2427"/>
                </a:lnSpc>
              </a:pPr>
              <a:endParaRPr sz="1200"/>
            </a:p>
          </p:txBody>
        </p:sp>
      </p:grpSp>
      <p:grpSp>
        <p:nvGrpSpPr>
          <p:cNvPr id="24" name="Group 24">
            <a:extLst>
              <a:ext uri="{C183D7F6-B498-43B3-948B-1728B52AA6E4}">
                <adec:decorative xmlns:adec="http://schemas.microsoft.com/office/drawing/2017/decorative" val="1"/>
              </a:ext>
            </a:extLst>
          </p:cNvPr>
          <p:cNvGrpSpPr/>
          <p:nvPr/>
        </p:nvGrpSpPr>
        <p:grpSpPr>
          <a:xfrm>
            <a:off x="-1665246" y="1670668"/>
            <a:ext cx="5414263" cy="5414263"/>
            <a:chOff x="0" y="0"/>
            <a:chExt cx="812800" cy="812800"/>
          </a:xfrm>
        </p:grpSpPr>
        <p:sp>
          <p:nvSpPr>
            <p:cNvPr id="25" name="Freeform 25"/>
            <p:cNvSpPr/>
            <p:nvPr/>
          </p:nvSpPr>
          <p:spPr>
            <a:xfrm>
              <a:off x="0" y="0"/>
              <a:ext cx="812800" cy="812800"/>
            </a:xfrm>
            <a:custGeom>
              <a:avLst/>
              <a:gdLst/>
              <a:ahLst/>
              <a:cxnLst/>
              <a:rect l="l" t="t" r="r" b="b"/>
              <a:pathLst>
                <a:path w="812800" h="812800">
                  <a:moveTo>
                    <a:pt x="21925" y="0"/>
                  </a:moveTo>
                  <a:lnTo>
                    <a:pt x="790875" y="0"/>
                  </a:lnTo>
                  <a:cubicBezTo>
                    <a:pt x="802984" y="0"/>
                    <a:pt x="812800" y="9816"/>
                    <a:pt x="812800" y="21925"/>
                  </a:cubicBezTo>
                  <a:lnTo>
                    <a:pt x="812800" y="790875"/>
                  </a:lnTo>
                  <a:cubicBezTo>
                    <a:pt x="812800" y="802984"/>
                    <a:pt x="802984" y="812800"/>
                    <a:pt x="790875" y="812800"/>
                  </a:cubicBezTo>
                  <a:lnTo>
                    <a:pt x="21925" y="812800"/>
                  </a:lnTo>
                  <a:cubicBezTo>
                    <a:pt x="9816" y="812800"/>
                    <a:pt x="0" y="802984"/>
                    <a:pt x="0" y="790875"/>
                  </a:cubicBezTo>
                  <a:lnTo>
                    <a:pt x="0" y="21925"/>
                  </a:lnTo>
                  <a:cubicBezTo>
                    <a:pt x="0" y="9816"/>
                    <a:pt x="9816" y="0"/>
                    <a:pt x="21925" y="0"/>
                  </a:cubicBezTo>
                  <a:close/>
                </a:path>
              </a:pathLst>
            </a:custGeom>
            <a:blipFill>
              <a:blip r:embed="rId5"/>
              <a:stretch>
                <a:fillRect/>
              </a:stretch>
            </a:blipFill>
          </p:spPr>
          <p:txBody>
            <a:bodyPr/>
            <a:lstStyle/>
            <a:p>
              <a:endParaRPr lang="en-US" sz="1200"/>
            </a:p>
          </p:txBody>
        </p:sp>
      </p:grpSp>
      <p:sp>
        <p:nvSpPr>
          <p:cNvPr id="26" name="Freeform 26">
            <a:extLst>
              <a:ext uri="{C183D7F6-B498-43B3-948B-1728B52AA6E4}">
                <adec:decorative xmlns:adec="http://schemas.microsoft.com/office/drawing/2017/decorative" val="1"/>
              </a:ext>
            </a:extLst>
          </p:cNvPr>
          <p:cNvSpPr/>
          <p:nvPr/>
        </p:nvSpPr>
        <p:spPr>
          <a:xfrm>
            <a:off x="5296152" y="261418"/>
            <a:ext cx="949504" cy="949504"/>
          </a:xfrm>
          <a:custGeom>
            <a:avLst/>
            <a:gdLst/>
            <a:ahLst/>
            <a:cxnLst/>
            <a:rect l="l" t="t" r="r" b="b"/>
            <a:pathLst>
              <a:path w="1424256" h="1424256">
                <a:moveTo>
                  <a:pt x="0" y="0"/>
                </a:moveTo>
                <a:lnTo>
                  <a:pt x="1424255" y="0"/>
                </a:lnTo>
                <a:lnTo>
                  <a:pt x="1424255" y="1424255"/>
                </a:lnTo>
                <a:lnTo>
                  <a:pt x="0" y="142425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sz="1200"/>
          </a:p>
        </p:txBody>
      </p:sp>
      <p:sp>
        <p:nvSpPr>
          <p:cNvPr id="29" name="TextBox 29">
            <a:extLst>
              <a:ext uri="{C183D7F6-B498-43B3-948B-1728B52AA6E4}">
                <adec:decorative xmlns:adec="http://schemas.microsoft.com/office/drawing/2017/decorative" val="1"/>
              </a:ext>
            </a:extLst>
          </p:cNvPr>
          <p:cNvSpPr txBox="1"/>
          <p:nvPr/>
        </p:nvSpPr>
        <p:spPr>
          <a:xfrm>
            <a:off x="5969150" y="1602613"/>
            <a:ext cx="756093" cy="525400"/>
          </a:xfrm>
          <a:prstGeom prst="rect">
            <a:avLst/>
          </a:prstGeom>
        </p:spPr>
        <p:txBody>
          <a:bodyPr lIns="0" tIns="0" rIns="0" bIns="0" rtlCol="0" anchor="t">
            <a:spAutoFit/>
          </a:bodyPr>
          <a:lstStyle/>
          <a:p>
            <a:pPr algn="ctr">
              <a:lnSpc>
                <a:spcPts val="4465"/>
              </a:lnSpc>
              <a:spcBef>
                <a:spcPct val="0"/>
              </a:spcBef>
            </a:pPr>
            <a:r>
              <a:rPr lang="en-US" sz="3189">
                <a:solidFill>
                  <a:srgbClr val="FDFDFD"/>
                </a:solidFill>
                <a:latin typeface="Open Sans Extra Bold"/>
              </a:rPr>
              <a:t>2</a:t>
            </a:r>
          </a:p>
        </p:txBody>
      </p:sp>
      <p:sp>
        <p:nvSpPr>
          <p:cNvPr id="31" name="TextBox 31">
            <a:extLst>
              <a:ext uri="{C183D7F6-B498-43B3-948B-1728B52AA6E4}">
                <adec:decorative xmlns:adec="http://schemas.microsoft.com/office/drawing/2017/decorative" val="1"/>
              </a:ext>
            </a:extLst>
          </p:cNvPr>
          <p:cNvSpPr txBox="1"/>
          <p:nvPr/>
        </p:nvSpPr>
        <p:spPr>
          <a:xfrm>
            <a:off x="5943750" y="4362063"/>
            <a:ext cx="756093" cy="525400"/>
          </a:xfrm>
          <a:prstGeom prst="rect">
            <a:avLst/>
          </a:prstGeom>
        </p:spPr>
        <p:txBody>
          <a:bodyPr lIns="0" tIns="0" rIns="0" bIns="0" rtlCol="0" anchor="t">
            <a:spAutoFit/>
          </a:bodyPr>
          <a:lstStyle/>
          <a:p>
            <a:pPr algn="ctr">
              <a:lnSpc>
                <a:spcPts val="4465"/>
              </a:lnSpc>
              <a:spcBef>
                <a:spcPct val="0"/>
              </a:spcBef>
            </a:pPr>
            <a:r>
              <a:rPr lang="en-US" sz="3189">
                <a:solidFill>
                  <a:srgbClr val="FDFDFD"/>
                </a:solidFill>
                <a:latin typeface="Open Sans Extra Bold"/>
              </a:rPr>
              <a:t>4</a:t>
            </a:r>
          </a:p>
        </p:txBody>
      </p:sp>
      <p:sp>
        <p:nvSpPr>
          <p:cNvPr id="33" name="TextBox 33">
            <a:extLst>
              <a:ext uri="{C183D7F6-B498-43B3-948B-1728B52AA6E4}">
                <adec:decorative xmlns:adec="http://schemas.microsoft.com/office/drawing/2017/decorative" val="1"/>
              </a:ext>
            </a:extLst>
          </p:cNvPr>
          <p:cNvSpPr txBox="1"/>
          <p:nvPr/>
        </p:nvSpPr>
        <p:spPr>
          <a:xfrm>
            <a:off x="5517393" y="5575989"/>
            <a:ext cx="756093" cy="525400"/>
          </a:xfrm>
          <a:prstGeom prst="rect">
            <a:avLst/>
          </a:prstGeom>
        </p:spPr>
        <p:txBody>
          <a:bodyPr lIns="0" tIns="0" rIns="0" bIns="0" rtlCol="0" anchor="t">
            <a:spAutoFit/>
          </a:bodyPr>
          <a:lstStyle/>
          <a:p>
            <a:pPr algn="ctr">
              <a:lnSpc>
                <a:spcPts val="4465"/>
              </a:lnSpc>
              <a:spcBef>
                <a:spcPct val="0"/>
              </a:spcBef>
            </a:pPr>
            <a:r>
              <a:rPr lang="en-US" sz="3189">
                <a:solidFill>
                  <a:srgbClr val="FDFDFD"/>
                </a:solidFill>
                <a:latin typeface="Open Sans Extra Bold"/>
              </a:rPr>
              <a:t>5</a:t>
            </a:r>
          </a:p>
        </p:txBody>
      </p:sp>
      <p:sp>
        <p:nvSpPr>
          <p:cNvPr id="36" name="TextBox 36">
            <a:extLst>
              <a:ext uri="{C183D7F6-B498-43B3-948B-1728B52AA6E4}">
                <adec:decorative xmlns:adec="http://schemas.microsoft.com/office/drawing/2017/decorative" val="1"/>
              </a:ext>
            </a:extLst>
          </p:cNvPr>
          <p:cNvSpPr txBox="1"/>
          <p:nvPr/>
        </p:nvSpPr>
        <p:spPr>
          <a:xfrm>
            <a:off x="5392858" y="443559"/>
            <a:ext cx="756093" cy="525400"/>
          </a:xfrm>
          <a:prstGeom prst="rect">
            <a:avLst/>
          </a:prstGeom>
        </p:spPr>
        <p:txBody>
          <a:bodyPr lIns="0" tIns="0" rIns="0" bIns="0" rtlCol="0" anchor="t">
            <a:spAutoFit/>
          </a:bodyPr>
          <a:lstStyle/>
          <a:p>
            <a:pPr algn="ctr">
              <a:lnSpc>
                <a:spcPts val="4465"/>
              </a:lnSpc>
              <a:spcBef>
                <a:spcPct val="0"/>
              </a:spcBef>
            </a:pPr>
            <a:r>
              <a:rPr lang="en-US" sz="3189">
                <a:solidFill>
                  <a:srgbClr val="FDFDFD"/>
                </a:solidFill>
                <a:latin typeface="Open Sans Extra Bold"/>
              </a:rPr>
              <a:t>1</a:t>
            </a:r>
          </a:p>
        </p:txBody>
      </p:sp>
      <p:sp>
        <p:nvSpPr>
          <p:cNvPr id="37" name="TextBox 37">
            <a:extLst>
              <a:ext uri="{C183D7F6-B498-43B3-948B-1728B52AA6E4}">
                <adec:decorative xmlns:adec="http://schemas.microsoft.com/office/drawing/2017/decorative" val="1"/>
              </a:ext>
            </a:extLst>
          </p:cNvPr>
          <p:cNvSpPr txBox="1"/>
          <p:nvPr/>
        </p:nvSpPr>
        <p:spPr>
          <a:xfrm>
            <a:off x="6148950" y="2884325"/>
            <a:ext cx="756093" cy="525400"/>
          </a:xfrm>
          <a:prstGeom prst="rect">
            <a:avLst/>
          </a:prstGeom>
        </p:spPr>
        <p:txBody>
          <a:bodyPr lIns="0" tIns="0" rIns="0" bIns="0" rtlCol="0" anchor="t">
            <a:spAutoFit/>
          </a:bodyPr>
          <a:lstStyle/>
          <a:p>
            <a:pPr algn="ctr">
              <a:lnSpc>
                <a:spcPts val="4465"/>
              </a:lnSpc>
              <a:spcBef>
                <a:spcPct val="0"/>
              </a:spcBef>
            </a:pPr>
            <a:r>
              <a:rPr lang="en-US" sz="3189">
                <a:solidFill>
                  <a:srgbClr val="FDFDFD"/>
                </a:solidFill>
                <a:latin typeface="Open Sans Extra Bold"/>
              </a:rPr>
              <a:t>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DA832B-3613-940F-9179-A5F39EE06614}"/>
              </a:ext>
            </a:extLst>
          </p:cNvPr>
          <p:cNvSpPr>
            <a:spLocks noGrp="1"/>
          </p:cNvSpPr>
          <p:nvPr>
            <p:ph type="title"/>
          </p:nvPr>
        </p:nvSpPr>
        <p:spPr/>
        <p:txBody>
          <a:bodyPr/>
          <a:lstStyle/>
          <a:p>
            <a:r>
              <a:rPr lang="en-US" dirty="0"/>
              <a:t>Outreach - obligation</a:t>
            </a:r>
          </a:p>
        </p:txBody>
      </p:sp>
      <p:sp>
        <p:nvSpPr>
          <p:cNvPr id="2" name="Content Placeholder 1">
            <a:extLst>
              <a:ext uri="{FF2B5EF4-FFF2-40B4-BE49-F238E27FC236}">
                <a16:creationId xmlns:a16="http://schemas.microsoft.com/office/drawing/2014/main" id="{4A7CD0A2-FB57-50F7-47FB-0EF62995E1BD}"/>
              </a:ext>
            </a:extLst>
          </p:cNvPr>
          <p:cNvSpPr>
            <a:spLocks noGrp="1"/>
          </p:cNvSpPr>
          <p:nvPr>
            <p:ph idx="1"/>
          </p:nvPr>
        </p:nvSpPr>
        <p:spPr/>
        <p:txBody>
          <a:bodyPr/>
          <a:lstStyle/>
          <a:p>
            <a:r>
              <a:rPr lang="en-US" dirty="0"/>
              <a:t>Who do you need to reach out to?</a:t>
            </a:r>
          </a:p>
          <a:p>
            <a:endParaRPr lang="en-US" dirty="0"/>
          </a:p>
          <a:p>
            <a:pPr lvl="1"/>
            <a:r>
              <a:rPr lang="en-US" dirty="0"/>
              <a:t>For Title I: Any private school that resident students are attending (even beyond your district) who would have attended a Title I school in district</a:t>
            </a:r>
          </a:p>
          <a:p>
            <a:pPr lvl="2"/>
            <a:r>
              <a:rPr lang="en-US" dirty="0"/>
              <a:t>Eligible students can participate in Title I if funds are generated (at least one is considered low-income) and there’s academic need for supplemental assistance.</a:t>
            </a:r>
          </a:p>
          <a:p>
            <a:pPr marL="457200" lvl="1" indent="0">
              <a:buNone/>
            </a:pPr>
            <a:endParaRPr lang="en-US" dirty="0"/>
          </a:p>
          <a:p>
            <a:pPr lvl="1"/>
            <a:r>
              <a:rPr lang="en-US" dirty="0"/>
              <a:t>For Titles IIA, IIIA, and IVA: Every private school located in your district (all students and staff are eligible to participate)</a:t>
            </a:r>
          </a:p>
        </p:txBody>
      </p:sp>
    </p:spTree>
    <p:extLst>
      <p:ext uri="{BB962C8B-B14F-4D97-AF65-F5344CB8AC3E}">
        <p14:creationId xmlns:p14="http://schemas.microsoft.com/office/powerpoint/2010/main" val="1429650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4" descr="Quotes from participating private school officials of what they appreciated about the relationship and interactions between them and the public school district."/>
          <p:cNvSpPr/>
          <p:nvPr/>
        </p:nvSpPr>
        <p:spPr>
          <a:xfrm>
            <a:off x="5878041" y="-220439"/>
            <a:ext cx="6313959" cy="7299374"/>
          </a:xfrm>
          <a:custGeom>
            <a:avLst/>
            <a:gdLst/>
            <a:ahLst/>
            <a:cxnLst/>
            <a:rect l="l" t="t" r="r" b="b"/>
            <a:pathLst>
              <a:path w="9470938" h="10949061">
                <a:moveTo>
                  <a:pt x="0" y="0"/>
                </a:moveTo>
                <a:lnTo>
                  <a:pt x="9470938" y="0"/>
                </a:lnTo>
                <a:lnTo>
                  <a:pt x="9470938" y="10949062"/>
                </a:lnTo>
                <a:lnTo>
                  <a:pt x="0" y="10949062"/>
                </a:lnTo>
                <a:lnTo>
                  <a:pt x="0" y="0"/>
                </a:lnTo>
                <a:close/>
              </a:path>
            </a:pathLst>
          </a:custGeom>
          <a:blipFill>
            <a:blip r:embed="rId2">
              <a:alphaModFix amt="19999"/>
            </a:blip>
            <a:stretch>
              <a:fillRect/>
            </a:stretch>
          </a:blipFill>
        </p:spPr>
        <p:txBody>
          <a:bodyPr/>
          <a:lstStyle/>
          <a:p>
            <a:endParaRPr lang="en-US" sz="1200"/>
          </a:p>
        </p:txBody>
      </p:sp>
      <p:sp>
        <p:nvSpPr>
          <p:cNvPr id="25" name="TextBox 25"/>
          <p:cNvSpPr txBox="1">
            <a:spLocks noGrp="1"/>
          </p:cNvSpPr>
          <p:nvPr>
            <p:ph type="title" idx="4294967295"/>
          </p:nvPr>
        </p:nvSpPr>
        <p:spPr>
          <a:xfrm>
            <a:off x="-1676399" y="689111"/>
            <a:ext cx="6047349" cy="164230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609630">
              <a:lnSpc>
                <a:spcPts val="4369"/>
              </a:lnSpc>
              <a:defRPr/>
            </a:pPr>
            <a:r>
              <a:rPr lang="en-US" sz="3120" dirty="0">
                <a:solidFill>
                  <a:srgbClr val="FDFDFD"/>
                </a:solidFill>
                <a:latin typeface="Open Sans Extra Bold"/>
                <a:ea typeface="+mn-ea"/>
                <a:cs typeface="+mn-cs"/>
              </a:rPr>
              <a:t>Building A Relationship Now Helps During Difficult Moments Later</a:t>
            </a:r>
          </a:p>
        </p:txBody>
      </p:sp>
      <p:sp>
        <p:nvSpPr>
          <p:cNvPr id="26" name="TextBox 26"/>
          <p:cNvSpPr txBox="1"/>
          <p:nvPr/>
        </p:nvSpPr>
        <p:spPr>
          <a:xfrm>
            <a:off x="6774965" y="724869"/>
            <a:ext cx="5226387" cy="1115049"/>
          </a:xfrm>
          <a:prstGeom prst="rect">
            <a:avLst/>
          </a:prstGeom>
        </p:spPr>
        <p:txBody>
          <a:bodyPr lIns="0" tIns="0" rIns="0" bIns="0" rtlCol="0" anchor="t">
            <a:spAutoFit/>
          </a:bodyPr>
          <a:lstStyle/>
          <a:p>
            <a:pPr>
              <a:lnSpc>
                <a:spcPts val="2223"/>
              </a:lnSpc>
            </a:pPr>
            <a:r>
              <a:rPr lang="en-US" sz="1588" spc="-31">
                <a:solidFill>
                  <a:srgbClr val="145DA0"/>
                </a:solidFill>
                <a:latin typeface="Poppins Bold"/>
              </a:rPr>
              <a:t>“What stood out for me was that you were very knowledgeable about proportionate share with the private schools, and you shared your knowledge with me”. </a:t>
            </a:r>
          </a:p>
        </p:txBody>
      </p:sp>
      <p:sp>
        <p:nvSpPr>
          <p:cNvPr id="28" name="TextBox 28"/>
          <p:cNvSpPr txBox="1"/>
          <p:nvPr/>
        </p:nvSpPr>
        <p:spPr>
          <a:xfrm>
            <a:off x="7125565" y="2386681"/>
            <a:ext cx="4875787" cy="832920"/>
          </a:xfrm>
          <a:prstGeom prst="rect">
            <a:avLst/>
          </a:prstGeom>
        </p:spPr>
        <p:txBody>
          <a:bodyPr lIns="0" tIns="0" rIns="0" bIns="0" rtlCol="0" anchor="t">
            <a:spAutoFit/>
          </a:bodyPr>
          <a:lstStyle/>
          <a:p>
            <a:pPr>
              <a:lnSpc>
                <a:spcPts val="2223"/>
              </a:lnSpc>
            </a:pPr>
            <a:r>
              <a:rPr lang="en-US" sz="1588" spc="-31">
                <a:solidFill>
                  <a:srgbClr val="145DA0"/>
                </a:solidFill>
                <a:latin typeface="Poppins"/>
              </a:rPr>
              <a:t>“</a:t>
            </a:r>
            <a:r>
              <a:rPr lang="en-US" sz="1588" spc="-31">
                <a:solidFill>
                  <a:srgbClr val="145DA0"/>
                </a:solidFill>
                <a:latin typeface="Poppins Bold"/>
              </a:rPr>
              <a:t>I appreciated your patience with me as we navigated the process to choose a path forward that was most beneficial to our student.”</a:t>
            </a:r>
          </a:p>
        </p:txBody>
      </p:sp>
      <p:sp>
        <p:nvSpPr>
          <p:cNvPr id="33" name="TextBox 33"/>
          <p:cNvSpPr txBox="1"/>
          <p:nvPr/>
        </p:nvSpPr>
        <p:spPr>
          <a:xfrm>
            <a:off x="7128097" y="3971388"/>
            <a:ext cx="4697071" cy="1115049"/>
          </a:xfrm>
          <a:prstGeom prst="rect">
            <a:avLst/>
          </a:prstGeom>
        </p:spPr>
        <p:txBody>
          <a:bodyPr lIns="0" tIns="0" rIns="0" bIns="0" rtlCol="0" anchor="t">
            <a:spAutoFit/>
          </a:bodyPr>
          <a:lstStyle/>
          <a:p>
            <a:pPr>
              <a:lnSpc>
                <a:spcPts val="2223"/>
              </a:lnSpc>
            </a:pPr>
            <a:r>
              <a:rPr lang="en-US" sz="1588" spc="-31" dirty="0">
                <a:solidFill>
                  <a:srgbClr val="145DA0"/>
                </a:solidFill>
                <a:latin typeface="Poppins Bold"/>
              </a:rPr>
              <a:t>“I  appreciated your consideration in reaching out to update me about our school's textbook order. I felt your professional courtesy was exemplary.”</a:t>
            </a:r>
          </a:p>
        </p:txBody>
      </p:sp>
      <p:sp>
        <p:nvSpPr>
          <p:cNvPr id="31" name="TextBox 31"/>
          <p:cNvSpPr txBox="1"/>
          <p:nvPr/>
        </p:nvSpPr>
        <p:spPr>
          <a:xfrm>
            <a:off x="6736865" y="5345785"/>
            <a:ext cx="5088304" cy="1115049"/>
          </a:xfrm>
          <a:prstGeom prst="rect">
            <a:avLst/>
          </a:prstGeom>
        </p:spPr>
        <p:txBody>
          <a:bodyPr lIns="0" tIns="0" rIns="0" bIns="0" rtlCol="0" anchor="t">
            <a:spAutoFit/>
          </a:bodyPr>
          <a:lstStyle/>
          <a:p>
            <a:pPr>
              <a:lnSpc>
                <a:spcPts val="2223"/>
              </a:lnSpc>
            </a:pPr>
            <a:r>
              <a:rPr lang="en-US" sz="1588" spc="-31">
                <a:solidFill>
                  <a:srgbClr val="145DA0"/>
                </a:solidFill>
                <a:latin typeface="Poppins Bold"/>
              </a:rPr>
              <a:t>“Your willingness to answer any of my questions, as well as to research some unusual questions I put forth to you during our meeting, helped me to make sound decisions.”</a:t>
            </a:r>
          </a:p>
        </p:txBody>
      </p:sp>
      <p:grpSp>
        <p:nvGrpSpPr>
          <p:cNvPr id="2" name="Group 2">
            <a:extLst>
              <a:ext uri="{C183D7F6-B498-43B3-948B-1728B52AA6E4}">
                <adec:decorative xmlns:adec="http://schemas.microsoft.com/office/drawing/2017/decorative" val="1"/>
              </a:ext>
            </a:extLst>
          </p:cNvPr>
          <p:cNvGrpSpPr/>
          <p:nvPr/>
        </p:nvGrpSpPr>
        <p:grpSpPr>
          <a:xfrm>
            <a:off x="-4437522" y="-1630601"/>
            <a:ext cx="10119201" cy="10119201"/>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145DA0"/>
              </a:solidFill>
              <a:prstDash val="solid"/>
              <a:miter/>
            </a:ln>
          </p:spPr>
          <p:txBody>
            <a:bodyPr/>
            <a:lstStyle/>
            <a:p>
              <a:endParaRPr lang="en-US" sz="1200"/>
            </a:p>
          </p:txBody>
        </p:sp>
        <p:sp>
          <p:nvSpPr>
            <p:cNvPr id="4" name="TextBox 4"/>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a:extLst>
              <a:ext uri="{C183D7F6-B498-43B3-948B-1728B52AA6E4}">
                <adec:decorative xmlns:adec="http://schemas.microsoft.com/office/drawing/2017/decorative" val="1"/>
              </a:ext>
            </a:extLst>
          </p:cNvPr>
          <p:cNvGrpSpPr/>
          <p:nvPr/>
        </p:nvGrpSpPr>
        <p:grpSpPr>
          <a:xfrm>
            <a:off x="-4005228" y="-1198307"/>
            <a:ext cx="9254613" cy="925461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US" sz="1200"/>
            </a:p>
          </p:txBody>
        </p:sp>
        <p:sp>
          <p:nvSpPr>
            <p:cNvPr id="7" name="TextBox 7"/>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1200"/>
            </a:p>
          </p:txBody>
        </p:sp>
      </p:grpSp>
      <p:sp>
        <p:nvSpPr>
          <p:cNvPr id="8" name="Freeform 8">
            <a:extLst>
              <a:ext uri="{C183D7F6-B498-43B3-948B-1728B52AA6E4}">
                <adec:decorative xmlns:adec="http://schemas.microsoft.com/office/drawing/2017/decorative" val="1"/>
              </a:ext>
            </a:extLst>
          </p:cNvPr>
          <p:cNvSpPr/>
          <p:nvPr/>
        </p:nvSpPr>
        <p:spPr>
          <a:xfrm>
            <a:off x="5648695" y="746261"/>
            <a:ext cx="949504" cy="949504"/>
          </a:xfrm>
          <a:custGeom>
            <a:avLst/>
            <a:gdLst/>
            <a:ahLst/>
            <a:cxnLst/>
            <a:rect l="l" t="t" r="r" b="b"/>
            <a:pathLst>
              <a:path w="1424256" h="1424256">
                <a:moveTo>
                  <a:pt x="0" y="0"/>
                </a:moveTo>
                <a:lnTo>
                  <a:pt x="1424255" y="0"/>
                </a:lnTo>
                <a:lnTo>
                  <a:pt x="1424255" y="1424256"/>
                </a:lnTo>
                <a:lnTo>
                  <a:pt x="0" y="142425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sz="1200"/>
          </a:p>
        </p:txBody>
      </p:sp>
      <p:sp>
        <p:nvSpPr>
          <p:cNvPr id="9" name="Freeform 9">
            <a:extLst>
              <a:ext uri="{C183D7F6-B498-43B3-948B-1728B52AA6E4}">
                <adec:decorative xmlns:adec="http://schemas.microsoft.com/office/drawing/2017/decorative" val="1"/>
              </a:ext>
            </a:extLst>
          </p:cNvPr>
          <p:cNvSpPr/>
          <p:nvPr/>
        </p:nvSpPr>
        <p:spPr>
          <a:xfrm>
            <a:off x="6096000" y="2360927"/>
            <a:ext cx="949504" cy="949504"/>
          </a:xfrm>
          <a:custGeom>
            <a:avLst/>
            <a:gdLst/>
            <a:ahLst/>
            <a:cxnLst/>
            <a:rect l="l" t="t" r="r" b="b"/>
            <a:pathLst>
              <a:path w="1424256" h="1424256">
                <a:moveTo>
                  <a:pt x="0" y="0"/>
                </a:moveTo>
                <a:lnTo>
                  <a:pt x="1424256" y="0"/>
                </a:lnTo>
                <a:lnTo>
                  <a:pt x="1424256" y="1424256"/>
                </a:lnTo>
                <a:lnTo>
                  <a:pt x="0" y="142425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sz="1200"/>
          </a:p>
        </p:txBody>
      </p:sp>
      <p:sp>
        <p:nvSpPr>
          <p:cNvPr id="10" name="Freeform 10">
            <a:extLst>
              <a:ext uri="{C183D7F6-B498-43B3-948B-1728B52AA6E4}">
                <adec:decorative xmlns:adec="http://schemas.microsoft.com/office/drawing/2017/decorative" val="1"/>
              </a:ext>
            </a:extLst>
          </p:cNvPr>
          <p:cNvSpPr/>
          <p:nvPr/>
        </p:nvSpPr>
        <p:spPr>
          <a:xfrm>
            <a:off x="6026742" y="3840321"/>
            <a:ext cx="949504" cy="949504"/>
          </a:xfrm>
          <a:custGeom>
            <a:avLst/>
            <a:gdLst/>
            <a:ahLst/>
            <a:cxnLst/>
            <a:rect l="l" t="t" r="r" b="b"/>
            <a:pathLst>
              <a:path w="1424256" h="1424256">
                <a:moveTo>
                  <a:pt x="0" y="0"/>
                </a:moveTo>
                <a:lnTo>
                  <a:pt x="1424255" y="0"/>
                </a:lnTo>
                <a:lnTo>
                  <a:pt x="1424255" y="1424255"/>
                </a:lnTo>
                <a:lnTo>
                  <a:pt x="0" y="142425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sz="1200"/>
          </a:p>
        </p:txBody>
      </p:sp>
      <p:sp>
        <p:nvSpPr>
          <p:cNvPr id="11" name="Freeform 11">
            <a:extLst>
              <a:ext uri="{C183D7F6-B498-43B3-948B-1728B52AA6E4}">
                <adec:decorative xmlns:adec="http://schemas.microsoft.com/office/drawing/2017/decorative" val="1"/>
              </a:ext>
            </a:extLst>
          </p:cNvPr>
          <p:cNvSpPr/>
          <p:nvPr/>
        </p:nvSpPr>
        <p:spPr>
          <a:xfrm>
            <a:off x="5621248" y="5390235"/>
            <a:ext cx="949504" cy="949504"/>
          </a:xfrm>
          <a:custGeom>
            <a:avLst/>
            <a:gdLst/>
            <a:ahLst/>
            <a:cxnLst/>
            <a:rect l="l" t="t" r="r" b="b"/>
            <a:pathLst>
              <a:path w="1424256" h="1424256">
                <a:moveTo>
                  <a:pt x="0" y="0"/>
                </a:moveTo>
                <a:lnTo>
                  <a:pt x="1424256" y="0"/>
                </a:lnTo>
                <a:lnTo>
                  <a:pt x="1424256" y="1424256"/>
                </a:lnTo>
                <a:lnTo>
                  <a:pt x="0" y="142425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sz="1200"/>
          </a:p>
        </p:txBody>
      </p:sp>
      <p:grpSp>
        <p:nvGrpSpPr>
          <p:cNvPr id="12" name="Group 12">
            <a:extLst>
              <a:ext uri="{C183D7F6-B498-43B3-948B-1728B52AA6E4}">
                <adec:decorative xmlns:adec="http://schemas.microsoft.com/office/drawing/2017/decorative" val="1"/>
              </a:ext>
            </a:extLst>
          </p:cNvPr>
          <p:cNvGrpSpPr/>
          <p:nvPr/>
        </p:nvGrpSpPr>
        <p:grpSpPr>
          <a:xfrm>
            <a:off x="5270304" y="1770689"/>
            <a:ext cx="249071" cy="24907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US" sz="1200"/>
            </a:p>
          </p:txBody>
        </p:sp>
        <p:sp>
          <p:nvSpPr>
            <p:cNvPr id="14" name="TextBox 14"/>
            <p:cNvSpPr txBox="1"/>
            <p:nvPr/>
          </p:nvSpPr>
          <p:spPr>
            <a:xfrm>
              <a:off x="76200" y="28575"/>
              <a:ext cx="660400" cy="708025"/>
            </a:xfrm>
            <a:prstGeom prst="rect">
              <a:avLst/>
            </a:prstGeom>
          </p:spPr>
          <p:txBody>
            <a:bodyPr lIns="0" tIns="0" rIns="0" bIns="0" rtlCol="0" anchor="ctr"/>
            <a:lstStyle/>
            <a:p>
              <a:pPr algn="ctr">
                <a:lnSpc>
                  <a:spcPts val="2427"/>
                </a:lnSpc>
              </a:pPr>
              <a:endParaRPr sz="1200"/>
            </a:p>
          </p:txBody>
        </p:sp>
      </p:grpSp>
      <p:grpSp>
        <p:nvGrpSpPr>
          <p:cNvPr id="15" name="Group 15">
            <a:extLst>
              <a:ext uri="{C183D7F6-B498-43B3-948B-1728B52AA6E4}">
                <adec:decorative xmlns:adec="http://schemas.microsoft.com/office/drawing/2017/decorative" val="1"/>
              </a:ext>
            </a:extLst>
          </p:cNvPr>
          <p:cNvGrpSpPr/>
          <p:nvPr/>
        </p:nvGrpSpPr>
        <p:grpSpPr>
          <a:xfrm>
            <a:off x="5543543" y="2786994"/>
            <a:ext cx="249071" cy="24907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US" sz="1200"/>
            </a:p>
          </p:txBody>
        </p:sp>
        <p:sp>
          <p:nvSpPr>
            <p:cNvPr id="17" name="TextBox 17"/>
            <p:cNvSpPr txBox="1"/>
            <p:nvPr/>
          </p:nvSpPr>
          <p:spPr>
            <a:xfrm>
              <a:off x="76200" y="28575"/>
              <a:ext cx="660400" cy="708025"/>
            </a:xfrm>
            <a:prstGeom prst="rect">
              <a:avLst/>
            </a:prstGeom>
          </p:spPr>
          <p:txBody>
            <a:bodyPr lIns="0" tIns="0" rIns="0" bIns="0" rtlCol="0" anchor="ctr"/>
            <a:lstStyle/>
            <a:p>
              <a:pPr algn="ctr">
                <a:lnSpc>
                  <a:spcPts val="2427"/>
                </a:lnSpc>
              </a:pPr>
              <a:endParaRPr sz="1200"/>
            </a:p>
          </p:txBody>
        </p:sp>
      </p:grpSp>
      <p:grpSp>
        <p:nvGrpSpPr>
          <p:cNvPr id="18" name="Group 18">
            <a:extLst>
              <a:ext uri="{C183D7F6-B498-43B3-948B-1728B52AA6E4}">
                <adec:decorative xmlns:adec="http://schemas.microsoft.com/office/drawing/2017/decorative" val="1"/>
              </a:ext>
            </a:extLst>
          </p:cNvPr>
          <p:cNvGrpSpPr/>
          <p:nvPr/>
        </p:nvGrpSpPr>
        <p:grpSpPr>
          <a:xfrm>
            <a:off x="5296153" y="4935227"/>
            <a:ext cx="249071" cy="24907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US" sz="1200"/>
            </a:p>
          </p:txBody>
        </p:sp>
        <p:sp>
          <p:nvSpPr>
            <p:cNvPr id="20" name="TextBox 20"/>
            <p:cNvSpPr txBox="1"/>
            <p:nvPr/>
          </p:nvSpPr>
          <p:spPr>
            <a:xfrm>
              <a:off x="76200" y="28575"/>
              <a:ext cx="660400" cy="708025"/>
            </a:xfrm>
            <a:prstGeom prst="rect">
              <a:avLst/>
            </a:prstGeom>
          </p:spPr>
          <p:txBody>
            <a:bodyPr lIns="0" tIns="0" rIns="0" bIns="0" rtlCol="0" anchor="ctr"/>
            <a:lstStyle/>
            <a:p>
              <a:pPr algn="ctr">
                <a:lnSpc>
                  <a:spcPts val="2427"/>
                </a:lnSpc>
              </a:pPr>
              <a:endParaRPr sz="1200"/>
            </a:p>
          </p:txBody>
        </p:sp>
      </p:grpSp>
      <p:grpSp>
        <p:nvGrpSpPr>
          <p:cNvPr id="21" name="Group 21">
            <a:extLst>
              <a:ext uri="{C183D7F6-B498-43B3-948B-1728B52AA6E4}">
                <adec:decorative xmlns:adec="http://schemas.microsoft.com/office/drawing/2017/decorative" val="1"/>
              </a:ext>
            </a:extLst>
          </p:cNvPr>
          <p:cNvGrpSpPr/>
          <p:nvPr/>
        </p:nvGrpSpPr>
        <p:grpSpPr>
          <a:xfrm>
            <a:off x="5539641" y="3840321"/>
            <a:ext cx="249071" cy="249071"/>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US" sz="1200"/>
            </a:p>
          </p:txBody>
        </p:sp>
        <p:sp>
          <p:nvSpPr>
            <p:cNvPr id="23" name="TextBox 23"/>
            <p:cNvSpPr txBox="1"/>
            <p:nvPr/>
          </p:nvSpPr>
          <p:spPr>
            <a:xfrm>
              <a:off x="76200" y="28575"/>
              <a:ext cx="660400" cy="708025"/>
            </a:xfrm>
            <a:prstGeom prst="rect">
              <a:avLst/>
            </a:prstGeom>
          </p:spPr>
          <p:txBody>
            <a:bodyPr lIns="0" tIns="0" rIns="0" bIns="0" rtlCol="0" anchor="ctr"/>
            <a:lstStyle/>
            <a:p>
              <a:pPr algn="ctr">
                <a:lnSpc>
                  <a:spcPts val="2427"/>
                </a:lnSpc>
              </a:pPr>
              <a:endParaRPr sz="1200"/>
            </a:p>
          </p:txBody>
        </p:sp>
      </p:grpSp>
      <p:sp>
        <p:nvSpPr>
          <p:cNvPr id="24" name="Freeform 24">
            <a:extLst>
              <a:ext uri="{C183D7F6-B498-43B3-948B-1728B52AA6E4}">
                <adec:decorative xmlns:adec="http://schemas.microsoft.com/office/drawing/2017/decorative" val="1"/>
              </a:ext>
            </a:extLst>
          </p:cNvPr>
          <p:cNvSpPr/>
          <p:nvPr/>
        </p:nvSpPr>
        <p:spPr>
          <a:xfrm>
            <a:off x="-955393" y="2254579"/>
            <a:ext cx="5852017" cy="3291760"/>
          </a:xfrm>
          <a:custGeom>
            <a:avLst/>
            <a:gdLst/>
            <a:ahLst/>
            <a:cxnLst/>
            <a:rect l="l" t="t" r="r" b="b"/>
            <a:pathLst>
              <a:path w="8778026" h="4937640">
                <a:moveTo>
                  <a:pt x="0" y="0"/>
                </a:moveTo>
                <a:lnTo>
                  <a:pt x="8778027" y="0"/>
                </a:lnTo>
                <a:lnTo>
                  <a:pt x="8778027" y="4937640"/>
                </a:lnTo>
                <a:lnTo>
                  <a:pt x="0" y="4937640"/>
                </a:lnTo>
                <a:lnTo>
                  <a:pt x="0" y="0"/>
                </a:lnTo>
                <a:close/>
              </a:path>
            </a:pathLst>
          </a:custGeom>
          <a:blipFill>
            <a:blip r:embed="rId5"/>
            <a:stretch>
              <a:fillRect/>
            </a:stretch>
          </a:blipFill>
        </p:spPr>
        <p:txBody>
          <a:bodyPr/>
          <a:lstStyle/>
          <a:p>
            <a:endParaRPr lang="en-US" sz="1200"/>
          </a:p>
        </p:txBody>
      </p:sp>
      <p:sp>
        <p:nvSpPr>
          <p:cNvPr id="27" name="TextBox 27">
            <a:extLst>
              <a:ext uri="{C183D7F6-B498-43B3-948B-1728B52AA6E4}">
                <adec:decorative xmlns:adec="http://schemas.microsoft.com/office/drawing/2017/decorative" val="1"/>
              </a:ext>
            </a:extLst>
          </p:cNvPr>
          <p:cNvSpPr txBox="1"/>
          <p:nvPr/>
        </p:nvSpPr>
        <p:spPr>
          <a:xfrm>
            <a:off x="5745401" y="928402"/>
            <a:ext cx="756093" cy="525400"/>
          </a:xfrm>
          <a:prstGeom prst="rect">
            <a:avLst/>
          </a:prstGeom>
        </p:spPr>
        <p:txBody>
          <a:bodyPr lIns="0" tIns="0" rIns="0" bIns="0" rtlCol="0" anchor="t">
            <a:spAutoFit/>
          </a:bodyPr>
          <a:lstStyle/>
          <a:p>
            <a:pPr algn="ctr">
              <a:lnSpc>
                <a:spcPts val="4465"/>
              </a:lnSpc>
              <a:spcBef>
                <a:spcPct val="0"/>
              </a:spcBef>
            </a:pPr>
            <a:r>
              <a:rPr lang="en-US" sz="3189">
                <a:solidFill>
                  <a:srgbClr val="FDFDFD"/>
                </a:solidFill>
                <a:latin typeface="Open Sans Extra Bold"/>
              </a:rPr>
              <a:t>1</a:t>
            </a:r>
          </a:p>
        </p:txBody>
      </p:sp>
      <p:sp>
        <p:nvSpPr>
          <p:cNvPr id="29" name="TextBox 29">
            <a:extLst>
              <a:ext uri="{C183D7F6-B498-43B3-948B-1728B52AA6E4}">
                <adec:decorative xmlns:adec="http://schemas.microsoft.com/office/drawing/2017/decorative" val="1"/>
              </a:ext>
            </a:extLst>
          </p:cNvPr>
          <p:cNvSpPr txBox="1"/>
          <p:nvPr/>
        </p:nvSpPr>
        <p:spPr>
          <a:xfrm>
            <a:off x="6192706" y="2543069"/>
            <a:ext cx="756093" cy="525400"/>
          </a:xfrm>
          <a:prstGeom prst="rect">
            <a:avLst/>
          </a:prstGeom>
        </p:spPr>
        <p:txBody>
          <a:bodyPr lIns="0" tIns="0" rIns="0" bIns="0" rtlCol="0" anchor="t">
            <a:spAutoFit/>
          </a:bodyPr>
          <a:lstStyle/>
          <a:p>
            <a:pPr algn="ctr">
              <a:lnSpc>
                <a:spcPts val="4465"/>
              </a:lnSpc>
              <a:spcBef>
                <a:spcPct val="0"/>
              </a:spcBef>
            </a:pPr>
            <a:r>
              <a:rPr lang="en-US" sz="3189">
                <a:solidFill>
                  <a:srgbClr val="FDFDFD"/>
                </a:solidFill>
                <a:latin typeface="Open Sans Extra Bold"/>
              </a:rPr>
              <a:t>2</a:t>
            </a:r>
          </a:p>
        </p:txBody>
      </p:sp>
      <p:sp>
        <p:nvSpPr>
          <p:cNvPr id="30" name="TextBox 30">
            <a:extLst>
              <a:ext uri="{C183D7F6-B498-43B3-948B-1728B52AA6E4}">
                <adec:decorative xmlns:adec="http://schemas.microsoft.com/office/drawing/2017/decorative" val="1"/>
              </a:ext>
            </a:extLst>
          </p:cNvPr>
          <p:cNvSpPr txBox="1"/>
          <p:nvPr/>
        </p:nvSpPr>
        <p:spPr>
          <a:xfrm>
            <a:off x="6123448" y="4057723"/>
            <a:ext cx="756093" cy="525400"/>
          </a:xfrm>
          <a:prstGeom prst="rect">
            <a:avLst/>
          </a:prstGeom>
        </p:spPr>
        <p:txBody>
          <a:bodyPr lIns="0" tIns="0" rIns="0" bIns="0" rtlCol="0" anchor="t">
            <a:spAutoFit/>
          </a:bodyPr>
          <a:lstStyle/>
          <a:p>
            <a:pPr algn="ctr">
              <a:lnSpc>
                <a:spcPts val="4465"/>
              </a:lnSpc>
              <a:spcBef>
                <a:spcPct val="0"/>
              </a:spcBef>
            </a:pPr>
            <a:r>
              <a:rPr lang="en-US" sz="3189">
                <a:solidFill>
                  <a:srgbClr val="FDFDFD"/>
                </a:solidFill>
                <a:latin typeface="Open Sans Extra Bold"/>
              </a:rPr>
              <a:t>3</a:t>
            </a:r>
          </a:p>
        </p:txBody>
      </p:sp>
      <p:sp>
        <p:nvSpPr>
          <p:cNvPr id="32" name="TextBox 32">
            <a:extLst>
              <a:ext uri="{C183D7F6-B498-43B3-948B-1728B52AA6E4}">
                <adec:decorative xmlns:adec="http://schemas.microsoft.com/office/drawing/2017/decorative" val="1"/>
              </a:ext>
            </a:extLst>
          </p:cNvPr>
          <p:cNvSpPr txBox="1"/>
          <p:nvPr/>
        </p:nvSpPr>
        <p:spPr>
          <a:xfrm>
            <a:off x="5745401" y="5572377"/>
            <a:ext cx="756093" cy="525400"/>
          </a:xfrm>
          <a:prstGeom prst="rect">
            <a:avLst/>
          </a:prstGeom>
        </p:spPr>
        <p:txBody>
          <a:bodyPr lIns="0" tIns="0" rIns="0" bIns="0" rtlCol="0" anchor="t">
            <a:spAutoFit/>
          </a:bodyPr>
          <a:lstStyle/>
          <a:p>
            <a:pPr algn="ctr">
              <a:lnSpc>
                <a:spcPts val="4465"/>
              </a:lnSpc>
              <a:spcBef>
                <a:spcPct val="0"/>
              </a:spcBef>
            </a:pPr>
            <a:r>
              <a:rPr lang="en-US" sz="3189">
                <a:solidFill>
                  <a:srgbClr val="FDFDFD"/>
                </a:solidFill>
                <a:latin typeface="Open Sans Extra Bold"/>
              </a:rPr>
              <a:t>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4"/>
          <p:cNvSpPr txBox="1"/>
          <p:nvPr/>
        </p:nvSpPr>
        <p:spPr>
          <a:xfrm>
            <a:off x="-1821589" y="663868"/>
            <a:ext cx="6952695" cy="956159"/>
          </a:xfrm>
          <a:prstGeom prst="rect">
            <a:avLst/>
          </a:prstGeom>
        </p:spPr>
        <p:txBody>
          <a:bodyPr wrap="square" lIns="0" tIns="0" rIns="0" bIns="0" rtlCol="0" anchor="t">
            <a:spAutoFit/>
          </a:bodyPr>
          <a:lstStyle/>
          <a:p>
            <a:pPr algn="ctr">
              <a:lnSpc>
                <a:spcPts val="3902"/>
              </a:lnSpc>
              <a:spcBef>
                <a:spcPct val="0"/>
              </a:spcBef>
            </a:pPr>
            <a:r>
              <a:rPr lang="en-US" sz="2787" dirty="0">
                <a:solidFill>
                  <a:schemeClr val="bg1"/>
                </a:solidFill>
                <a:latin typeface="Open Sans Extra Bold"/>
              </a:rPr>
              <a:t>When you’re in doubt about something or when things are beginning to fall apart.. </a:t>
            </a:r>
          </a:p>
        </p:txBody>
      </p:sp>
      <p:sp>
        <p:nvSpPr>
          <p:cNvPr id="31" name="Freeform 31" descr="Encouraging the public school officials to work with their DESE grants liaison and connect with the Equitable Services Ombudsman as needed."/>
          <p:cNvSpPr/>
          <p:nvPr/>
        </p:nvSpPr>
        <p:spPr>
          <a:xfrm>
            <a:off x="6096000" y="-441374"/>
            <a:ext cx="6313959" cy="7299374"/>
          </a:xfrm>
          <a:custGeom>
            <a:avLst/>
            <a:gdLst/>
            <a:ahLst/>
            <a:cxnLst/>
            <a:rect l="l" t="t" r="r" b="b"/>
            <a:pathLst>
              <a:path w="9470938" h="10949061">
                <a:moveTo>
                  <a:pt x="0" y="0"/>
                </a:moveTo>
                <a:lnTo>
                  <a:pt x="9470938" y="0"/>
                </a:lnTo>
                <a:lnTo>
                  <a:pt x="9470938" y="10949061"/>
                </a:lnTo>
                <a:lnTo>
                  <a:pt x="0" y="10949061"/>
                </a:lnTo>
                <a:lnTo>
                  <a:pt x="0" y="0"/>
                </a:lnTo>
                <a:close/>
              </a:path>
            </a:pathLst>
          </a:custGeom>
          <a:blipFill>
            <a:blip r:embed="rId3">
              <a:alphaModFix amt="19999"/>
            </a:blip>
            <a:stretch>
              <a:fillRect/>
            </a:stretch>
          </a:blipFill>
        </p:spPr>
        <p:txBody>
          <a:bodyPr/>
          <a:lstStyle/>
          <a:p>
            <a:endParaRPr lang="en-US" sz="1200"/>
          </a:p>
        </p:txBody>
      </p:sp>
      <p:sp>
        <p:nvSpPr>
          <p:cNvPr id="27" name="TextBox 27"/>
          <p:cNvSpPr txBox="1">
            <a:spLocks noGrp="1"/>
          </p:cNvSpPr>
          <p:nvPr>
            <p:ph type="title" idx="4294967295"/>
          </p:nvPr>
        </p:nvSpPr>
        <p:spPr>
          <a:xfrm>
            <a:off x="6234129" y="1174318"/>
            <a:ext cx="6065446" cy="122655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defTabSz="609630">
              <a:lnSpc>
                <a:spcPts val="4947"/>
              </a:lnSpc>
              <a:spcBef>
                <a:spcPts val="0"/>
              </a:spcBef>
              <a:defRPr/>
            </a:pPr>
            <a:r>
              <a:rPr lang="en-US" sz="3534" spc="-71" dirty="0">
                <a:solidFill>
                  <a:srgbClr val="145DA0"/>
                </a:solidFill>
                <a:latin typeface="Poppins Bold"/>
                <a:ea typeface="+mn-ea"/>
                <a:cs typeface="+mn-cs"/>
              </a:rPr>
              <a:t>Work with your federal grants liaison </a:t>
            </a:r>
          </a:p>
        </p:txBody>
      </p:sp>
      <p:sp>
        <p:nvSpPr>
          <p:cNvPr id="29" name="TextBox 29"/>
          <p:cNvSpPr txBox="1"/>
          <p:nvPr/>
        </p:nvSpPr>
        <p:spPr>
          <a:xfrm>
            <a:off x="7083604" y="3345339"/>
            <a:ext cx="3820961" cy="3412153"/>
          </a:xfrm>
          <a:prstGeom prst="rect">
            <a:avLst/>
          </a:prstGeom>
        </p:spPr>
        <p:txBody>
          <a:bodyPr lIns="0" tIns="0" rIns="0" bIns="0" rtlCol="0" anchor="t">
            <a:spAutoFit/>
          </a:bodyPr>
          <a:lstStyle/>
          <a:p>
            <a:pPr algn="ctr">
              <a:lnSpc>
                <a:spcPts val="3438"/>
              </a:lnSpc>
            </a:pPr>
            <a:endParaRPr sz="1200"/>
          </a:p>
          <a:p>
            <a:pPr algn="ctr">
              <a:lnSpc>
                <a:spcPts val="4838"/>
              </a:lnSpc>
            </a:pPr>
            <a:r>
              <a:rPr lang="en-US" sz="3456" spc="-69">
                <a:solidFill>
                  <a:srgbClr val="00569E"/>
                </a:solidFill>
                <a:latin typeface="Open Sans Extra Bold"/>
              </a:rPr>
              <a:t>Connect with Alex Lilley, the Ombudsman, at DESE early</a:t>
            </a:r>
          </a:p>
          <a:p>
            <a:pPr algn="ctr">
              <a:lnSpc>
                <a:spcPts val="4278"/>
              </a:lnSpc>
              <a:spcBef>
                <a:spcPct val="0"/>
              </a:spcBef>
            </a:pPr>
            <a:endParaRPr lang="en-US" sz="3456" spc="-69">
              <a:solidFill>
                <a:srgbClr val="00569E"/>
              </a:solidFill>
              <a:latin typeface="Open Sans Extra Bold"/>
            </a:endParaRPr>
          </a:p>
        </p:txBody>
      </p:sp>
      <p:sp>
        <p:nvSpPr>
          <p:cNvPr id="2" name="Freeform 2">
            <a:extLst>
              <a:ext uri="{C183D7F6-B498-43B3-948B-1728B52AA6E4}">
                <adec:decorative xmlns:adec="http://schemas.microsoft.com/office/drawing/2017/decorative" val="1"/>
              </a:ext>
            </a:extLst>
          </p:cNvPr>
          <p:cNvSpPr/>
          <p:nvPr/>
        </p:nvSpPr>
        <p:spPr>
          <a:xfrm>
            <a:off x="5621248" y="1070255"/>
            <a:ext cx="949504" cy="949504"/>
          </a:xfrm>
          <a:custGeom>
            <a:avLst/>
            <a:gdLst/>
            <a:ahLst/>
            <a:cxnLst/>
            <a:rect l="l" t="t" r="r" b="b"/>
            <a:pathLst>
              <a:path w="1424256" h="1424256">
                <a:moveTo>
                  <a:pt x="0" y="0"/>
                </a:moveTo>
                <a:lnTo>
                  <a:pt x="1424256" y="0"/>
                </a:lnTo>
                <a:lnTo>
                  <a:pt x="1424256" y="1424256"/>
                </a:lnTo>
                <a:lnTo>
                  <a:pt x="0" y="1424256"/>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sz="1200"/>
          </a:p>
        </p:txBody>
      </p:sp>
      <p:grpSp>
        <p:nvGrpSpPr>
          <p:cNvPr id="3" name="Group 3">
            <a:extLst>
              <a:ext uri="{C183D7F6-B498-43B3-948B-1728B52AA6E4}">
                <adec:decorative xmlns:adec="http://schemas.microsoft.com/office/drawing/2017/decorative" val="1"/>
              </a:ext>
            </a:extLst>
          </p:cNvPr>
          <p:cNvGrpSpPr/>
          <p:nvPr/>
        </p:nvGrpSpPr>
        <p:grpSpPr>
          <a:xfrm>
            <a:off x="-4437522" y="-1630601"/>
            <a:ext cx="10119201" cy="1011920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145DA0"/>
              </a:solidFill>
              <a:prstDash val="solid"/>
              <a:miter/>
            </a:ln>
          </p:spPr>
          <p:txBody>
            <a:bodyPr/>
            <a:lstStyle/>
            <a:p>
              <a:endParaRPr lang="en-US" sz="1200"/>
            </a:p>
          </p:txBody>
        </p:sp>
        <p:sp>
          <p:nvSpPr>
            <p:cNvPr id="5" name="TextBox 5"/>
            <p:cNvSpPr txBox="1"/>
            <p:nvPr/>
          </p:nvSpPr>
          <p:spPr>
            <a:xfrm>
              <a:off x="76200" y="38100"/>
              <a:ext cx="660400" cy="6985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6" name="Group 6">
            <a:extLst>
              <a:ext uri="{C183D7F6-B498-43B3-948B-1728B52AA6E4}">
                <adec:decorative xmlns:adec="http://schemas.microsoft.com/office/drawing/2017/decorative" val="1"/>
              </a:ext>
            </a:extLst>
          </p:cNvPr>
          <p:cNvGrpSpPr/>
          <p:nvPr/>
        </p:nvGrpSpPr>
        <p:grpSpPr>
          <a:xfrm>
            <a:off x="-3978763" y="-1198307"/>
            <a:ext cx="9301380" cy="9254613"/>
            <a:chOff x="0" y="0"/>
            <a:chExt cx="816907" cy="812800"/>
          </a:xfrm>
        </p:grpSpPr>
        <p:sp>
          <p:nvSpPr>
            <p:cNvPr id="7" name="Freeform 7"/>
            <p:cNvSpPr/>
            <p:nvPr/>
          </p:nvSpPr>
          <p:spPr>
            <a:xfrm>
              <a:off x="0" y="0"/>
              <a:ext cx="816907" cy="812800"/>
            </a:xfrm>
            <a:custGeom>
              <a:avLst/>
              <a:gdLst/>
              <a:ahLst/>
              <a:cxnLst/>
              <a:rect l="l" t="t" r="r" b="b"/>
              <a:pathLst>
                <a:path w="816907" h="812800">
                  <a:moveTo>
                    <a:pt x="408454" y="0"/>
                  </a:moveTo>
                  <a:cubicBezTo>
                    <a:pt x="182871" y="0"/>
                    <a:pt x="0" y="181951"/>
                    <a:pt x="0" y="406400"/>
                  </a:cubicBezTo>
                  <a:cubicBezTo>
                    <a:pt x="0" y="630849"/>
                    <a:pt x="182871" y="812800"/>
                    <a:pt x="408454" y="812800"/>
                  </a:cubicBezTo>
                  <a:cubicBezTo>
                    <a:pt x="634036" y="812800"/>
                    <a:pt x="816907" y="630849"/>
                    <a:pt x="816907" y="406400"/>
                  </a:cubicBezTo>
                  <a:cubicBezTo>
                    <a:pt x="816907" y="181951"/>
                    <a:pt x="634036" y="0"/>
                    <a:pt x="408454" y="0"/>
                  </a:cubicBezTo>
                  <a:close/>
                </a:path>
              </a:pathLst>
            </a:custGeom>
            <a:solidFill>
              <a:srgbClr val="145DA0"/>
            </a:solidFill>
          </p:spPr>
          <p:txBody>
            <a:bodyPr/>
            <a:lstStyle/>
            <a:p>
              <a:endParaRPr lang="en-US" sz="1200"/>
            </a:p>
          </p:txBody>
        </p:sp>
        <p:sp>
          <p:nvSpPr>
            <p:cNvPr id="8" name="TextBox 8"/>
            <p:cNvSpPr txBox="1"/>
            <p:nvPr/>
          </p:nvSpPr>
          <p:spPr>
            <a:xfrm>
              <a:off x="76585" y="38100"/>
              <a:ext cx="663737" cy="69850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9" name="Group 9">
            <a:extLst>
              <a:ext uri="{C183D7F6-B498-43B3-948B-1728B52AA6E4}">
                <adec:decorative xmlns:adec="http://schemas.microsoft.com/office/drawing/2017/decorative" val="1"/>
              </a:ext>
            </a:extLst>
          </p:cNvPr>
          <p:cNvGrpSpPr/>
          <p:nvPr/>
        </p:nvGrpSpPr>
        <p:grpSpPr>
          <a:xfrm>
            <a:off x="5270304" y="1770689"/>
            <a:ext cx="249071" cy="24907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US" sz="1200"/>
            </a:p>
          </p:txBody>
        </p:sp>
        <p:sp>
          <p:nvSpPr>
            <p:cNvPr id="11" name="TextBox 11"/>
            <p:cNvSpPr txBox="1"/>
            <p:nvPr/>
          </p:nvSpPr>
          <p:spPr>
            <a:xfrm>
              <a:off x="76200" y="28575"/>
              <a:ext cx="660400" cy="708025"/>
            </a:xfrm>
            <a:prstGeom prst="rect">
              <a:avLst/>
            </a:prstGeom>
          </p:spPr>
          <p:txBody>
            <a:bodyPr lIns="0" tIns="0" rIns="0" bIns="0" rtlCol="0" anchor="ctr"/>
            <a:lstStyle/>
            <a:p>
              <a:pPr algn="ctr">
                <a:lnSpc>
                  <a:spcPts val="2427"/>
                </a:lnSpc>
              </a:pPr>
              <a:endParaRPr sz="1200"/>
            </a:p>
          </p:txBody>
        </p:sp>
      </p:grpSp>
      <p:grpSp>
        <p:nvGrpSpPr>
          <p:cNvPr id="12" name="Group 12">
            <a:extLst>
              <a:ext uri="{C183D7F6-B498-43B3-948B-1728B52AA6E4}">
                <adec:decorative xmlns:adec="http://schemas.microsoft.com/office/drawing/2017/decorative" val="1"/>
              </a:ext>
            </a:extLst>
          </p:cNvPr>
          <p:cNvGrpSpPr/>
          <p:nvPr/>
        </p:nvGrpSpPr>
        <p:grpSpPr>
          <a:xfrm>
            <a:off x="5543543" y="2786994"/>
            <a:ext cx="249071" cy="24907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US" sz="1200"/>
            </a:p>
          </p:txBody>
        </p:sp>
        <p:sp>
          <p:nvSpPr>
            <p:cNvPr id="14" name="TextBox 14"/>
            <p:cNvSpPr txBox="1"/>
            <p:nvPr/>
          </p:nvSpPr>
          <p:spPr>
            <a:xfrm>
              <a:off x="76200" y="28575"/>
              <a:ext cx="660400" cy="708025"/>
            </a:xfrm>
            <a:prstGeom prst="rect">
              <a:avLst/>
            </a:prstGeom>
          </p:spPr>
          <p:txBody>
            <a:bodyPr lIns="0" tIns="0" rIns="0" bIns="0" rtlCol="0" anchor="ctr"/>
            <a:lstStyle/>
            <a:p>
              <a:pPr algn="ctr">
                <a:lnSpc>
                  <a:spcPts val="2427"/>
                </a:lnSpc>
              </a:pPr>
              <a:endParaRPr sz="1200"/>
            </a:p>
          </p:txBody>
        </p:sp>
      </p:grpSp>
      <p:grpSp>
        <p:nvGrpSpPr>
          <p:cNvPr id="15" name="Group 15">
            <a:extLst>
              <a:ext uri="{C183D7F6-B498-43B3-948B-1728B52AA6E4}">
                <adec:decorative xmlns:adec="http://schemas.microsoft.com/office/drawing/2017/decorative" val="1"/>
              </a:ext>
            </a:extLst>
          </p:cNvPr>
          <p:cNvGrpSpPr/>
          <p:nvPr/>
        </p:nvGrpSpPr>
        <p:grpSpPr>
          <a:xfrm>
            <a:off x="5296153" y="4935227"/>
            <a:ext cx="249071" cy="24907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US" sz="1200"/>
            </a:p>
          </p:txBody>
        </p:sp>
        <p:sp>
          <p:nvSpPr>
            <p:cNvPr id="17" name="TextBox 17"/>
            <p:cNvSpPr txBox="1"/>
            <p:nvPr/>
          </p:nvSpPr>
          <p:spPr>
            <a:xfrm>
              <a:off x="76200" y="28575"/>
              <a:ext cx="660400" cy="708025"/>
            </a:xfrm>
            <a:prstGeom prst="rect">
              <a:avLst/>
            </a:prstGeom>
          </p:spPr>
          <p:txBody>
            <a:bodyPr lIns="0" tIns="0" rIns="0" bIns="0" rtlCol="0" anchor="ctr"/>
            <a:lstStyle/>
            <a:p>
              <a:pPr algn="ctr">
                <a:lnSpc>
                  <a:spcPts val="2427"/>
                </a:lnSpc>
              </a:pPr>
              <a:endParaRPr sz="1200"/>
            </a:p>
          </p:txBody>
        </p:sp>
      </p:grpSp>
      <p:grpSp>
        <p:nvGrpSpPr>
          <p:cNvPr id="18" name="Group 18">
            <a:extLst>
              <a:ext uri="{C183D7F6-B498-43B3-948B-1728B52AA6E4}">
                <adec:decorative xmlns:adec="http://schemas.microsoft.com/office/drawing/2017/decorative" val="1"/>
              </a:ext>
            </a:extLst>
          </p:cNvPr>
          <p:cNvGrpSpPr/>
          <p:nvPr/>
        </p:nvGrpSpPr>
        <p:grpSpPr>
          <a:xfrm>
            <a:off x="5539641" y="3840321"/>
            <a:ext cx="249071" cy="24907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US" sz="1200"/>
            </a:p>
          </p:txBody>
        </p:sp>
        <p:sp>
          <p:nvSpPr>
            <p:cNvPr id="20" name="TextBox 20"/>
            <p:cNvSpPr txBox="1"/>
            <p:nvPr/>
          </p:nvSpPr>
          <p:spPr>
            <a:xfrm>
              <a:off x="76200" y="28575"/>
              <a:ext cx="660400" cy="708025"/>
            </a:xfrm>
            <a:prstGeom prst="rect">
              <a:avLst/>
            </a:prstGeom>
          </p:spPr>
          <p:txBody>
            <a:bodyPr lIns="0" tIns="0" rIns="0" bIns="0" rtlCol="0" anchor="ctr"/>
            <a:lstStyle/>
            <a:p>
              <a:pPr algn="ctr">
                <a:lnSpc>
                  <a:spcPts val="2427"/>
                </a:lnSpc>
              </a:pPr>
              <a:endParaRPr sz="1200"/>
            </a:p>
          </p:txBody>
        </p:sp>
      </p:grpSp>
      <p:sp>
        <p:nvSpPr>
          <p:cNvPr id="21" name="Freeform 21">
            <a:extLst>
              <a:ext uri="{C183D7F6-B498-43B3-948B-1728B52AA6E4}">
                <adec:decorative xmlns:adec="http://schemas.microsoft.com/office/drawing/2017/decorative" val="1"/>
              </a:ext>
            </a:extLst>
          </p:cNvPr>
          <p:cNvSpPr/>
          <p:nvPr/>
        </p:nvSpPr>
        <p:spPr>
          <a:xfrm>
            <a:off x="-654188" y="2075296"/>
            <a:ext cx="4281714" cy="4281714"/>
          </a:xfrm>
          <a:custGeom>
            <a:avLst/>
            <a:gdLst/>
            <a:ahLst/>
            <a:cxnLst/>
            <a:rect l="l" t="t" r="r" b="b"/>
            <a:pathLst>
              <a:path w="6422571" h="6422571">
                <a:moveTo>
                  <a:pt x="0" y="0"/>
                </a:moveTo>
                <a:lnTo>
                  <a:pt x="6422571" y="0"/>
                </a:lnTo>
                <a:lnTo>
                  <a:pt x="6422571" y="6422571"/>
                </a:lnTo>
                <a:lnTo>
                  <a:pt x="0" y="6422571"/>
                </a:lnTo>
                <a:lnTo>
                  <a:pt x="0" y="0"/>
                </a:lnTo>
                <a:close/>
              </a:path>
            </a:pathLst>
          </a:custGeom>
          <a:blipFill>
            <a:blip r:embed="rId6"/>
            <a:stretch>
              <a:fillRect/>
            </a:stretch>
          </a:blipFill>
        </p:spPr>
        <p:txBody>
          <a:bodyPr/>
          <a:lstStyle/>
          <a:p>
            <a:endParaRPr lang="en-US" sz="1200" dirty="0"/>
          </a:p>
        </p:txBody>
      </p:sp>
      <p:sp>
        <p:nvSpPr>
          <p:cNvPr id="22" name="Freeform 22">
            <a:extLst>
              <a:ext uri="{C183D7F6-B498-43B3-948B-1728B52AA6E4}">
                <adec:decorative xmlns:adec="http://schemas.microsoft.com/office/drawing/2017/decorative" val="1"/>
              </a:ext>
            </a:extLst>
          </p:cNvPr>
          <p:cNvSpPr/>
          <p:nvPr/>
        </p:nvSpPr>
        <p:spPr>
          <a:xfrm>
            <a:off x="1411748" y="3752186"/>
            <a:ext cx="2307173" cy="2768608"/>
          </a:xfrm>
          <a:custGeom>
            <a:avLst/>
            <a:gdLst/>
            <a:ahLst/>
            <a:cxnLst/>
            <a:rect l="l" t="t" r="r" b="b"/>
            <a:pathLst>
              <a:path w="3460760" h="4152912">
                <a:moveTo>
                  <a:pt x="0" y="0"/>
                </a:moveTo>
                <a:lnTo>
                  <a:pt x="3460760" y="0"/>
                </a:lnTo>
                <a:lnTo>
                  <a:pt x="3460760" y="4152912"/>
                </a:lnTo>
                <a:lnTo>
                  <a:pt x="0" y="4152912"/>
                </a:lnTo>
                <a:lnTo>
                  <a:pt x="0" y="0"/>
                </a:lnTo>
                <a:close/>
              </a:path>
            </a:pathLst>
          </a:custGeom>
          <a:blipFill>
            <a:blip r:embed="rId7">
              <a:alphaModFix amt="83000"/>
            </a:blip>
            <a:stretch>
              <a:fillRect/>
            </a:stretch>
          </a:blipFill>
        </p:spPr>
        <p:txBody>
          <a:bodyPr/>
          <a:lstStyle/>
          <a:p>
            <a:endParaRPr lang="en-US" sz="1200"/>
          </a:p>
        </p:txBody>
      </p:sp>
      <p:sp>
        <p:nvSpPr>
          <p:cNvPr id="23" name="Freeform 23">
            <a:extLst>
              <a:ext uri="{C183D7F6-B498-43B3-948B-1728B52AA6E4}">
                <adec:decorative xmlns:adec="http://schemas.microsoft.com/office/drawing/2017/decorative" val="1"/>
              </a:ext>
            </a:extLst>
          </p:cNvPr>
          <p:cNvSpPr/>
          <p:nvPr/>
        </p:nvSpPr>
        <p:spPr>
          <a:xfrm>
            <a:off x="5892799" y="3771312"/>
            <a:ext cx="949504" cy="949504"/>
          </a:xfrm>
          <a:custGeom>
            <a:avLst/>
            <a:gdLst/>
            <a:ahLst/>
            <a:cxnLst/>
            <a:rect l="l" t="t" r="r" b="b"/>
            <a:pathLst>
              <a:path w="1424256" h="1424256">
                <a:moveTo>
                  <a:pt x="0" y="0"/>
                </a:moveTo>
                <a:lnTo>
                  <a:pt x="1424256" y="0"/>
                </a:lnTo>
                <a:lnTo>
                  <a:pt x="1424256" y="1424255"/>
                </a:lnTo>
                <a:lnTo>
                  <a:pt x="0" y="142425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sz="1200"/>
          </a:p>
        </p:txBody>
      </p:sp>
      <p:sp>
        <p:nvSpPr>
          <p:cNvPr id="25" name="Freeform 25">
            <a:extLst>
              <a:ext uri="{C183D7F6-B498-43B3-948B-1728B52AA6E4}">
                <adec:decorative xmlns:adec="http://schemas.microsoft.com/office/drawing/2017/decorative" val="1"/>
              </a:ext>
            </a:extLst>
          </p:cNvPr>
          <p:cNvSpPr/>
          <p:nvPr/>
        </p:nvSpPr>
        <p:spPr>
          <a:xfrm rot="1496896">
            <a:off x="10405549" y="353046"/>
            <a:ext cx="1522962" cy="1138414"/>
          </a:xfrm>
          <a:custGeom>
            <a:avLst/>
            <a:gdLst/>
            <a:ahLst/>
            <a:cxnLst/>
            <a:rect l="l" t="t" r="r" b="b"/>
            <a:pathLst>
              <a:path w="2284443" h="1707621">
                <a:moveTo>
                  <a:pt x="0" y="0"/>
                </a:moveTo>
                <a:lnTo>
                  <a:pt x="2284443" y="0"/>
                </a:lnTo>
                <a:lnTo>
                  <a:pt x="2284443" y="1707621"/>
                </a:lnTo>
                <a:lnTo>
                  <a:pt x="0" y="1707621"/>
                </a:lnTo>
                <a:lnTo>
                  <a:pt x="0" y="0"/>
                </a:lnTo>
                <a:close/>
              </a:path>
            </a:pathLst>
          </a:custGeom>
          <a:blipFill>
            <a:blip r:embed="rId8">
              <a:alphaModFix amt="46000"/>
            </a:blip>
            <a:stretch>
              <a:fillRect/>
            </a:stretch>
          </a:blipFill>
        </p:spPr>
        <p:txBody>
          <a:bodyPr/>
          <a:lstStyle/>
          <a:p>
            <a:endParaRPr lang="en-US" sz="1200"/>
          </a:p>
        </p:txBody>
      </p:sp>
      <p:sp>
        <p:nvSpPr>
          <p:cNvPr id="28" name="TextBox 28">
            <a:extLst>
              <a:ext uri="{C183D7F6-B498-43B3-948B-1728B52AA6E4}">
                <adec:decorative xmlns:adec="http://schemas.microsoft.com/office/drawing/2017/decorative" val="1"/>
              </a:ext>
            </a:extLst>
          </p:cNvPr>
          <p:cNvSpPr txBox="1"/>
          <p:nvPr/>
        </p:nvSpPr>
        <p:spPr>
          <a:xfrm>
            <a:off x="5717954" y="1225117"/>
            <a:ext cx="756093" cy="525400"/>
          </a:xfrm>
          <a:prstGeom prst="rect">
            <a:avLst/>
          </a:prstGeom>
        </p:spPr>
        <p:txBody>
          <a:bodyPr lIns="0" tIns="0" rIns="0" bIns="0" rtlCol="0" anchor="t">
            <a:spAutoFit/>
          </a:bodyPr>
          <a:lstStyle/>
          <a:p>
            <a:pPr algn="ctr">
              <a:lnSpc>
                <a:spcPts val="4465"/>
              </a:lnSpc>
              <a:spcBef>
                <a:spcPct val="0"/>
              </a:spcBef>
            </a:pPr>
            <a:r>
              <a:rPr lang="en-US" sz="3189">
                <a:solidFill>
                  <a:srgbClr val="FDFDFD"/>
                </a:solidFill>
                <a:latin typeface="Open Sans Extra Bold"/>
              </a:rPr>
              <a:t>1</a:t>
            </a:r>
          </a:p>
        </p:txBody>
      </p:sp>
      <p:sp>
        <p:nvSpPr>
          <p:cNvPr id="30" name="TextBox 30">
            <a:extLst>
              <a:ext uri="{C183D7F6-B498-43B3-948B-1728B52AA6E4}">
                <adec:decorative xmlns:adec="http://schemas.microsoft.com/office/drawing/2017/decorative" val="1"/>
              </a:ext>
            </a:extLst>
          </p:cNvPr>
          <p:cNvSpPr txBox="1"/>
          <p:nvPr/>
        </p:nvSpPr>
        <p:spPr>
          <a:xfrm>
            <a:off x="5989505" y="3953453"/>
            <a:ext cx="756093" cy="525400"/>
          </a:xfrm>
          <a:prstGeom prst="rect">
            <a:avLst/>
          </a:prstGeom>
        </p:spPr>
        <p:txBody>
          <a:bodyPr lIns="0" tIns="0" rIns="0" bIns="0" rtlCol="0" anchor="t">
            <a:spAutoFit/>
          </a:bodyPr>
          <a:lstStyle/>
          <a:p>
            <a:pPr algn="ctr">
              <a:lnSpc>
                <a:spcPts val="4465"/>
              </a:lnSpc>
              <a:spcBef>
                <a:spcPct val="0"/>
              </a:spcBef>
            </a:pPr>
            <a:r>
              <a:rPr lang="en-US" sz="3189">
                <a:solidFill>
                  <a:srgbClr val="FDFDFD"/>
                </a:solidFill>
                <a:latin typeface="Open Sans Extra Bold"/>
              </a:rPr>
              <a:t>2</a:t>
            </a:r>
          </a:p>
        </p:txBody>
      </p:sp>
      <p:sp>
        <p:nvSpPr>
          <p:cNvPr id="32" name="Freeform 32">
            <a:extLst>
              <a:ext uri="{C183D7F6-B498-43B3-948B-1728B52AA6E4}">
                <adec:decorative xmlns:adec="http://schemas.microsoft.com/office/drawing/2017/decorative" val="1"/>
              </a:ext>
            </a:extLst>
          </p:cNvPr>
          <p:cNvSpPr/>
          <p:nvPr/>
        </p:nvSpPr>
        <p:spPr>
          <a:xfrm>
            <a:off x="9388591" y="2177102"/>
            <a:ext cx="3321927" cy="4680898"/>
          </a:xfrm>
          <a:custGeom>
            <a:avLst/>
            <a:gdLst/>
            <a:ahLst/>
            <a:cxnLst/>
            <a:rect l="l" t="t" r="r" b="b"/>
            <a:pathLst>
              <a:path w="4982891" h="7021347">
                <a:moveTo>
                  <a:pt x="0" y="0"/>
                </a:moveTo>
                <a:lnTo>
                  <a:pt x="4982891" y="0"/>
                </a:lnTo>
                <a:lnTo>
                  <a:pt x="4982891" y="7021347"/>
                </a:lnTo>
                <a:lnTo>
                  <a:pt x="0" y="7021347"/>
                </a:lnTo>
                <a:lnTo>
                  <a:pt x="0" y="0"/>
                </a:lnTo>
                <a:close/>
              </a:path>
            </a:pathLst>
          </a:custGeom>
          <a:blipFill>
            <a:blip r:embed="rId9">
              <a:alphaModFix amt="30000"/>
            </a:blip>
            <a:stretch>
              <a:fillRect/>
            </a:stretch>
          </a:blipFill>
        </p:spPr>
        <p:txBody>
          <a:bodyPr/>
          <a:lstStyle/>
          <a:p>
            <a:endParaRPr lang="en-US"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06B28B-2B8F-976F-4B16-24F2F9A54FAF}"/>
              </a:ext>
            </a:extLst>
          </p:cNvPr>
          <p:cNvSpPr>
            <a:spLocks noGrp="1"/>
          </p:cNvSpPr>
          <p:nvPr>
            <p:ph type="title"/>
          </p:nvPr>
        </p:nvSpPr>
        <p:spPr/>
        <p:txBody>
          <a:bodyPr/>
          <a:lstStyle/>
          <a:p>
            <a:r>
              <a:rPr lang="en-US" dirty="0"/>
              <a:t>Thank you! Please reach out as needed!</a:t>
            </a:r>
          </a:p>
        </p:txBody>
      </p:sp>
      <p:sp>
        <p:nvSpPr>
          <p:cNvPr id="2" name="Content Placeholder 1">
            <a:extLst>
              <a:ext uri="{FF2B5EF4-FFF2-40B4-BE49-F238E27FC236}">
                <a16:creationId xmlns:a16="http://schemas.microsoft.com/office/drawing/2014/main" id="{7300FB32-4F0F-B7A2-2D83-42BD0D681A27}"/>
              </a:ext>
            </a:extLst>
          </p:cNvPr>
          <p:cNvSpPr>
            <a:spLocks noGrp="1"/>
          </p:cNvSpPr>
          <p:nvPr>
            <p:ph idx="1"/>
          </p:nvPr>
        </p:nvSpPr>
        <p:spPr/>
        <p:txBody>
          <a:bodyPr/>
          <a:lstStyle/>
          <a:p>
            <a:pPr>
              <a:buFont typeface="Wingdings" panose="05000000000000000000" pitchFamily="2" charset="2"/>
              <a:buChar char="v"/>
            </a:pPr>
            <a:r>
              <a:rPr lang="en-US" dirty="0"/>
              <a:t>Your liaison: </a:t>
            </a:r>
            <a:r>
              <a:rPr lang="en-US" dirty="0">
                <a:hlinkClick r:id="rId2"/>
              </a:rPr>
              <a:t>http://www.doe.mass.edu/federalgrants/liaisons.xlsx</a:t>
            </a:r>
            <a:r>
              <a:rPr lang="en-US" dirty="0"/>
              <a:t> </a:t>
            </a:r>
          </a:p>
          <a:p>
            <a:endParaRPr lang="en-US" dirty="0"/>
          </a:p>
          <a:p>
            <a:pPr lvl="1"/>
            <a:r>
              <a:rPr lang="en-US" dirty="0"/>
              <a:t>General email address: </a:t>
            </a:r>
            <a:r>
              <a:rPr lang="en-US" dirty="0">
                <a:hlinkClick r:id="rId3"/>
              </a:rPr>
              <a:t>federalgrantprograms@mass.gov</a:t>
            </a:r>
            <a:r>
              <a:rPr lang="en-US" dirty="0"/>
              <a:t>  </a:t>
            </a:r>
          </a:p>
          <a:p>
            <a:endParaRPr lang="en-US" dirty="0"/>
          </a:p>
          <a:p>
            <a:pPr>
              <a:buFont typeface="Wingdings" panose="05000000000000000000" pitchFamily="2" charset="2"/>
              <a:buChar char="v"/>
            </a:pPr>
            <a:r>
              <a:rPr lang="en-US" dirty="0"/>
              <a:t>Website: </a:t>
            </a:r>
            <a:r>
              <a:rPr lang="en-US" dirty="0">
                <a:hlinkClick r:id="rId4"/>
              </a:rPr>
              <a:t>www.doe.mass.edu/federalgrants</a:t>
            </a:r>
            <a:r>
              <a:rPr lang="en-US" dirty="0"/>
              <a:t>  </a:t>
            </a:r>
          </a:p>
          <a:p>
            <a:pPr marL="0" indent="0">
              <a:buNone/>
            </a:pPr>
            <a:endParaRPr lang="en-US" dirty="0"/>
          </a:p>
        </p:txBody>
      </p:sp>
    </p:spTree>
    <p:extLst>
      <p:ext uri="{BB962C8B-B14F-4D97-AF65-F5344CB8AC3E}">
        <p14:creationId xmlns:p14="http://schemas.microsoft.com/office/powerpoint/2010/main" val="91593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BAF6F4-4A20-F31D-9F89-6D84EAB7F200}"/>
              </a:ext>
            </a:extLst>
          </p:cNvPr>
          <p:cNvSpPr>
            <a:spLocks noGrp="1"/>
          </p:cNvSpPr>
          <p:nvPr>
            <p:ph type="title"/>
          </p:nvPr>
        </p:nvSpPr>
        <p:spPr/>
        <p:txBody>
          <a:bodyPr/>
          <a:lstStyle/>
          <a:p>
            <a:r>
              <a:rPr lang="en-US" dirty="0"/>
              <a:t>Outreach - resources</a:t>
            </a:r>
          </a:p>
        </p:txBody>
      </p:sp>
      <p:sp>
        <p:nvSpPr>
          <p:cNvPr id="2" name="Content Placeholder 1">
            <a:extLst>
              <a:ext uri="{FF2B5EF4-FFF2-40B4-BE49-F238E27FC236}">
                <a16:creationId xmlns:a16="http://schemas.microsoft.com/office/drawing/2014/main" id="{2D47D5AD-57CC-A868-DB92-629005560EB9}"/>
              </a:ext>
            </a:extLst>
          </p:cNvPr>
          <p:cNvSpPr>
            <a:spLocks noGrp="1"/>
          </p:cNvSpPr>
          <p:nvPr>
            <p:ph idx="1"/>
          </p:nvPr>
        </p:nvSpPr>
        <p:spPr/>
        <p:txBody>
          <a:bodyPr/>
          <a:lstStyle/>
          <a:p>
            <a:pPr marL="0" indent="0">
              <a:buNone/>
            </a:pPr>
            <a:r>
              <a:rPr lang="en-US" sz="2400" dirty="0">
                <a:hlinkClick r:id="rId3"/>
              </a:rPr>
              <a:t>District Level Equitable Services for Private Schools - Federal Grant Programs (mass.edu)</a:t>
            </a:r>
            <a:endParaRPr lang="en-US" sz="2400" dirty="0"/>
          </a:p>
          <a:p>
            <a:pPr marL="0" indent="0">
              <a:buNone/>
            </a:pPr>
            <a:endParaRPr lang="en-US" dirty="0"/>
          </a:p>
        </p:txBody>
      </p:sp>
      <p:pic>
        <p:nvPicPr>
          <p:cNvPr id="9" name="Picture 8" descr="List of resources on website on outreach to private schools, including sample offer of consultation, suggeted timelines, a resource guide, and collecting poverty data.">
            <a:extLst>
              <a:ext uri="{FF2B5EF4-FFF2-40B4-BE49-F238E27FC236}">
                <a16:creationId xmlns:a16="http://schemas.microsoft.com/office/drawing/2014/main" id="{86323E79-5585-DB36-FBC4-12BC44C3D2E3}"/>
              </a:ext>
            </a:extLst>
          </p:cNvPr>
          <p:cNvPicPr>
            <a:picLocks noChangeAspect="1"/>
          </p:cNvPicPr>
          <p:nvPr/>
        </p:nvPicPr>
        <p:blipFill rotWithShape="1">
          <a:blip r:embed="rId4"/>
          <a:srcRect t="35003" r="14891"/>
          <a:stretch/>
        </p:blipFill>
        <p:spPr>
          <a:xfrm>
            <a:off x="729791" y="3017520"/>
            <a:ext cx="10039809" cy="2971206"/>
          </a:xfrm>
          <a:prstGeom prst="rect">
            <a:avLst/>
          </a:prstGeom>
        </p:spPr>
      </p:pic>
    </p:spTree>
    <p:extLst>
      <p:ext uri="{BB962C8B-B14F-4D97-AF65-F5344CB8AC3E}">
        <p14:creationId xmlns:p14="http://schemas.microsoft.com/office/powerpoint/2010/main" val="2953082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DC9CF1-5ADD-D02F-8D7D-F90926AD403A}"/>
              </a:ext>
            </a:extLst>
          </p:cNvPr>
          <p:cNvSpPr>
            <a:spLocks noGrp="1"/>
          </p:cNvSpPr>
          <p:nvPr>
            <p:ph type="title"/>
          </p:nvPr>
        </p:nvSpPr>
        <p:spPr/>
        <p:txBody>
          <a:bodyPr>
            <a:normAutofit fontScale="90000"/>
          </a:bodyPr>
          <a:lstStyle/>
          <a:p>
            <a:r>
              <a:rPr lang="en-US" dirty="0"/>
              <a:t>ESSA Application – list eligible schools not participating</a:t>
            </a:r>
          </a:p>
        </p:txBody>
      </p:sp>
      <p:pic>
        <p:nvPicPr>
          <p:cNvPr id="5" name="Content Placeholder 4" descr="Capture from application of listing of non-participating private schools.">
            <a:extLst>
              <a:ext uri="{FF2B5EF4-FFF2-40B4-BE49-F238E27FC236}">
                <a16:creationId xmlns:a16="http://schemas.microsoft.com/office/drawing/2014/main" id="{F578D103-8981-B7B8-6863-FCEF333A76ED}"/>
              </a:ext>
            </a:extLst>
          </p:cNvPr>
          <p:cNvPicPr>
            <a:picLocks noGrp="1" noChangeAspect="1"/>
          </p:cNvPicPr>
          <p:nvPr>
            <p:ph idx="1"/>
          </p:nvPr>
        </p:nvPicPr>
        <p:blipFill>
          <a:blip r:embed="rId2"/>
          <a:stretch>
            <a:fillRect/>
          </a:stretch>
        </p:blipFill>
        <p:spPr>
          <a:xfrm>
            <a:off x="172720" y="2055299"/>
            <a:ext cx="11804370" cy="4126569"/>
          </a:xfrm>
        </p:spPr>
      </p:pic>
    </p:spTree>
    <p:extLst>
      <p:ext uri="{BB962C8B-B14F-4D97-AF65-F5344CB8AC3E}">
        <p14:creationId xmlns:p14="http://schemas.microsoft.com/office/powerpoint/2010/main" val="191306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30008-1DFF-AEEA-EFB9-A0949AF721DC}"/>
              </a:ext>
            </a:extLst>
          </p:cNvPr>
          <p:cNvSpPr>
            <a:spLocks noGrp="1"/>
          </p:cNvSpPr>
          <p:nvPr>
            <p:ph type="title"/>
          </p:nvPr>
        </p:nvSpPr>
        <p:spPr>
          <a:xfrm>
            <a:off x="838200" y="365126"/>
            <a:ext cx="10515600" cy="965834"/>
          </a:xfrm>
        </p:spPr>
        <p:txBody>
          <a:bodyPr>
            <a:normAutofit fontScale="90000"/>
          </a:bodyPr>
          <a:lstStyle/>
          <a:p>
            <a:r>
              <a:rPr lang="en-US" dirty="0"/>
              <a:t>ESSA Application Title I – list participating schools…low-income count generates allocation</a:t>
            </a:r>
          </a:p>
        </p:txBody>
      </p:sp>
      <p:pic>
        <p:nvPicPr>
          <p:cNvPr id="9" name="Content Placeholder 8" descr="Capture from application of listing of participating private schools.">
            <a:extLst>
              <a:ext uri="{FF2B5EF4-FFF2-40B4-BE49-F238E27FC236}">
                <a16:creationId xmlns:a16="http://schemas.microsoft.com/office/drawing/2014/main" id="{A97ABB62-828E-BC27-96C0-07A70855B797}"/>
              </a:ext>
            </a:extLst>
          </p:cNvPr>
          <p:cNvPicPr>
            <a:picLocks noGrp="1" noChangeAspect="1"/>
          </p:cNvPicPr>
          <p:nvPr>
            <p:ph idx="1"/>
          </p:nvPr>
        </p:nvPicPr>
        <p:blipFill>
          <a:blip r:embed="rId2"/>
          <a:stretch>
            <a:fillRect/>
          </a:stretch>
        </p:blipFill>
        <p:spPr>
          <a:xfrm>
            <a:off x="10366" y="2214880"/>
            <a:ext cx="12114860" cy="3911600"/>
          </a:xfrm>
        </p:spPr>
      </p:pic>
    </p:spTree>
    <p:extLst>
      <p:ext uri="{BB962C8B-B14F-4D97-AF65-F5344CB8AC3E}">
        <p14:creationId xmlns:p14="http://schemas.microsoft.com/office/powerpoint/2010/main" val="723480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06CE7F-0203-BA72-9FEB-D2AB791E9475}"/>
              </a:ext>
            </a:extLst>
          </p:cNvPr>
          <p:cNvSpPr>
            <a:spLocks noGrp="1"/>
          </p:cNvSpPr>
          <p:nvPr>
            <p:ph type="title"/>
          </p:nvPr>
        </p:nvSpPr>
        <p:spPr/>
        <p:txBody>
          <a:bodyPr>
            <a:normAutofit fontScale="90000"/>
          </a:bodyPr>
          <a:lstStyle/>
          <a:p>
            <a:r>
              <a:rPr lang="en-US" dirty="0"/>
              <a:t>Title IIA – list participating schools…enrollment generates allocation (# of El’s for Title III)</a:t>
            </a:r>
          </a:p>
        </p:txBody>
      </p:sp>
      <p:pic>
        <p:nvPicPr>
          <p:cNvPr id="5" name="Content Placeholder 4" descr="Capture from application of listing of participating private schools' allocations.">
            <a:extLst>
              <a:ext uri="{FF2B5EF4-FFF2-40B4-BE49-F238E27FC236}">
                <a16:creationId xmlns:a16="http://schemas.microsoft.com/office/drawing/2014/main" id="{D5734703-CFF3-9724-148F-F464AAECFE92}"/>
              </a:ext>
            </a:extLst>
          </p:cNvPr>
          <p:cNvPicPr>
            <a:picLocks noGrp="1" noChangeAspect="1"/>
          </p:cNvPicPr>
          <p:nvPr>
            <p:ph idx="1"/>
          </p:nvPr>
        </p:nvPicPr>
        <p:blipFill>
          <a:blip r:embed="rId2"/>
          <a:stretch>
            <a:fillRect/>
          </a:stretch>
        </p:blipFill>
        <p:spPr>
          <a:xfrm>
            <a:off x="238342" y="2184400"/>
            <a:ext cx="11821578" cy="3627120"/>
          </a:xfrm>
        </p:spPr>
      </p:pic>
    </p:spTree>
    <p:extLst>
      <p:ext uri="{BB962C8B-B14F-4D97-AF65-F5344CB8AC3E}">
        <p14:creationId xmlns:p14="http://schemas.microsoft.com/office/powerpoint/2010/main" val="1990292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D8AD87-209D-1E7C-040A-F27A99512B0C}"/>
              </a:ext>
            </a:extLst>
          </p:cNvPr>
          <p:cNvSpPr>
            <a:spLocks noGrp="1"/>
          </p:cNvSpPr>
          <p:nvPr>
            <p:ph type="title"/>
          </p:nvPr>
        </p:nvSpPr>
        <p:spPr/>
        <p:txBody>
          <a:bodyPr/>
          <a:lstStyle/>
          <a:p>
            <a:r>
              <a:rPr lang="en-US" dirty="0"/>
              <a:t>Track and Document Outreach!</a:t>
            </a:r>
          </a:p>
        </p:txBody>
      </p:sp>
      <p:sp>
        <p:nvSpPr>
          <p:cNvPr id="2" name="Content Placeholder 1">
            <a:extLst>
              <a:ext uri="{FF2B5EF4-FFF2-40B4-BE49-F238E27FC236}">
                <a16:creationId xmlns:a16="http://schemas.microsoft.com/office/drawing/2014/main" id="{8432AAEC-851D-77C7-0927-84ED54D8FFCE}"/>
              </a:ext>
            </a:extLst>
          </p:cNvPr>
          <p:cNvSpPr>
            <a:spLocks noGrp="1"/>
          </p:cNvSpPr>
          <p:nvPr>
            <p:ph idx="1"/>
          </p:nvPr>
        </p:nvSpPr>
        <p:spPr/>
        <p:txBody>
          <a:bodyPr/>
          <a:lstStyle/>
          <a:p>
            <a:r>
              <a:rPr lang="en-US" dirty="0"/>
              <a:t>Send letters by return receipt (either snail mail or email)</a:t>
            </a:r>
          </a:p>
          <a:p>
            <a:r>
              <a:rPr lang="en-US" dirty="0"/>
              <a:t>Keep record of responses and receipts (if no response)</a:t>
            </a:r>
          </a:p>
          <a:p>
            <a:endParaRPr lang="en-US" dirty="0"/>
          </a:p>
          <a:p>
            <a:r>
              <a:rPr lang="en-US" dirty="0"/>
              <a:t>For those that choose to participate:</a:t>
            </a:r>
          </a:p>
          <a:p>
            <a:pPr lvl="1"/>
            <a:r>
              <a:rPr lang="en-US" dirty="0"/>
              <a:t>Arrange for timely consultation (initial, then ongoing)</a:t>
            </a:r>
          </a:p>
          <a:p>
            <a:pPr lvl="1"/>
            <a:r>
              <a:rPr lang="en-US" dirty="0"/>
              <a:t>Collect signed </a:t>
            </a:r>
            <a:r>
              <a:rPr lang="en-US" u="sng" dirty="0"/>
              <a:t>Affirmation of Consultation with Participating Schools</a:t>
            </a:r>
          </a:p>
          <a:p>
            <a:pPr lvl="1"/>
            <a:r>
              <a:rPr lang="en-US" dirty="0"/>
              <a:t>Keep on file and upload with grant application</a:t>
            </a:r>
          </a:p>
          <a:p>
            <a:pPr lvl="1"/>
            <a:endParaRPr lang="en-US" dirty="0"/>
          </a:p>
          <a:p>
            <a:pPr lvl="1"/>
            <a:r>
              <a:rPr lang="en-US" dirty="0"/>
              <a:t>Use to document agreed upon services</a:t>
            </a:r>
          </a:p>
        </p:txBody>
      </p:sp>
    </p:spTree>
    <p:extLst>
      <p:ext uri="{BB962C8B-B14F-4D97-AF65-F5344CB8AC3E}">
        <p14:creationId xmlns:p14="http://schemas.microsoft.com/office/powerpoint/2010/main" val="3963099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00949D-5D5D-7A38-E78D-459CA00C419B}"/>
              </a:ext>
            </a:extLst>
          </p:cNvPr>
          <p:cNvSpPr>
            <a:spLocks noGrp="1"/>
          </p:cNvSpPr>
          <p:nvPr>
            <p:ph type="title"/>
          </p:nvPr>
        </p:nvSpPr>
        <p:spPr/>
        <p:txBody>
          <a:bodyPr>
            <a:normAutofit fontScale="90000"/>
          </a:bodyPr>
          <a:lstStyle/>
          <a:p>
            <a:r>
              <a:rPr lang="en-US" sz="4000" dirty="0"/>
              <a:t>Consultation and Participation Resources</a:t>
            </a:r>
            <a:br>
              <a:rPr lang="en-US" sz="4000" dirty="0"/>
            </a:br>
            <a:r>
              <a:rPr lang="en-US" sz="4000" dirty="0"/>
              <a:t>	</a:t>
            </a:r>
            <a:r>
              <a:rPr lang="en-US" sz="1600" dirty="0">
                <a:hlinkClick r:id="rId2">
                  <a:extLst>
                    <a:ext uri="{A12FA001-AC4F-418D-AE19-62706E023703}">
                      <ahyp:hlinkClr xmlns:ahyp="http://schemas.microsoft.com/office/drawing/2018/hyperlinkcolor" val="tx"/>
                    </a:ext>
                  </a:extLst>
                </a:hlinkClick>
              </a:rPr>
              <a:t>District Level Equitable Services for Private Schools - Federal Grant Programs (mass.edu)</a:t>
            </a:r>
            <a:endParaRPr lang="en-US" sz="4000" dirty="0"/>
          </a:p>
        </p:txBody>
      </p:sp>
      <p:pic>
        <p:nvPicPr>
          <p:cNvPr id="9" name="Content Placeholder 8" descr="Capture from DESE website of resources, including form for consultation, state and federal guidance on private school services.">
            <a:extLst>
              <a:ext uri="{FF2B5EF4-FFF2-40B4-BE49-F238E27FC236}">
                <a16:creationId xmlns:a16="http://schemas.microsoft.com/office/drawing/2014/main" id="{127BD76E-4DBE-A752-FC76-FA60107AA92D}"/>
              </a:ext>
            </a:extLst>
          </p:cNvPr>
          <p:cNvPicPr>
            <a:picLocks noGrp="1" noChangeAspect="1"/>
          </p:cNvPicPr>
          <p:nvPr>
            <p:ph idx="1"/>
          </p:nvPr>
        </p:nvPicPr>
        <p:blipFill>
          <a:blip r:embed="rId3"/>
          <a:stretch>
            <a:fillRect/>
          </a:stretch>
        </p:blipFill>
        <p:spPr>
          <a:xfrm>
            <a:off x="114360" y="2164080"/>
            <a:ext cx="11823640" cy="4196080"/>
          </a:xfrm>
        </p:spPr>
      </p:pic>
    </p:spTree>
    <p:extLst>
      <p:ext uri="{BB962C8B-B14F-4D97-AF65-F5344CB8AC3E}">
        <p14:creationId xmlns:p14="http://schemas.microsoft.com/office/powerpoint/2010/main" val="563998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198FF4-1957-EE3C-4119-744D18CF4C11}"/>
              </a:ext>
            </a:extLst>
          </p:cNvPr>
          <p:cNvSpPr>
            <a:spLocks noGrp="1"/>
          </p:cNvSpPr>
          <p:nvPr>
            <p:ph type="title"/>
          </p:nvPr>
        </p:nvSpPr>
        <p:spPr/>
        <p:txBody>
          <a:bodyPr/>
          <a:lstStyle/>
          <a:p>
            <a:r>
              <a:rPr lang="en-US" dirty="0"/>
              <a:t>Important Rules</a:t>
            </a:r>
          </a:p>
        </p:txBody>
      </p:sp>
      <p:sp>
        <p:nvSpPr>
          <p:cNvPr id="2" name="Content Placeholder 1">
            <a:extLst>
              <a:ext uri="{FF2B5EF4-FFF2-40B4-BE49-F238E27FC236}">
                <a16:creationId xmlns:a16="http://schemas.microsoft.com/office/drawing/2014/main" id="{009E5F54-4840-B3EF-955E-52EFCEEF6DBF}"/>
              </a:ext>
            </a:extLst>
          </p:cNvPr>
          <p:cNvSpPr>
            <a:spLocks noGrp="1"/>
          </p:cNvSpPr>
          <p:nvPr>
            <p:ph idx="1"/>
          </p:nvPr>
        </p:nvSpPr>
        <p:spPr>
          <a:xfrm>
            <a:off x="919480" y="2066664"/>
            <a:ext cx="10515600" cy="4052559"/>
          </a:xfrm>
        </p:spPr>
        <p:txBody>
          <a:bodyPr/>
          <a:lstStyle/>
          <a:p>
            <a:r>
              <a:rPr lang="en-US" dirty="0"/>
              <a:t>Consultation must be “timely” and “meaningful”</a:t>
            </a:r>
          </a:p>
          <a:p>
            <a:pPr lvl="1"/>
            <a:r>
              <a:rPr lang="en-US" dirty="0"/>
              <a:t>Complete before you finalize plans and consider/meet their needs</a:t>
            </a:r>
          </a:p>
          <a:p>
            <a:pPr marL="228600" lvl="1">
              <a:spcBef>
                <a:spcPts val="1000"/>
              </a:spcBef>
            </a:pPr>
            <a:r>
              <a:rPr lang="en-US" sz="2800" dirty="0"/>
              <a:t>Never pay the private school</a:t>
            </a:r>
          </a:p>
          <a:p>
            <a:pPr lvl="2"/>
            <a:r>
              <a:rPr lang="en-US" sz="2400" dirty="0"/>
              <a:t>You must maintain control of public funds – no reimbursing…you hire, you own, you inventory…you take back at end</a:t>
            </a:r>
          </a:p>
          <a:p>
            <a:pPr marL="228600" lvl="1">
              <a:spcBef>
                <a:spcPts val="1000"/>
              </a:spcBef>
            </a:pPr>
            <a:r>
              <a:rPr lang="en-US" sz="2800" dirty="0"/>
              <a:t>Supplement, Not Supplant applies</a:t>
            </a:r>
          </a:p>
          <a:p>
            <a:pPr lvl="3"/>
            <a:r>
              <a:rPr lang="en-US" sz="2200" dirty="0"/>
              <a:t>For Title I, it will always be a Targeted Assistance program for the eligible/participating students only</a:t>
            </a:r>
          </a:p>
          <a:p>
            <a:pPr lvl="3"/>
            <a:r>
              <a:rPr lang="en-US" sz="2200" dirty="0"/>
              <a:t>All services and materials must be additional to what the school would provide without participating</a:t>
            </a:r>
          </a:p>
        </p:txBody>
      </p:sp>
    </p:spTree>
    <p:extLst>
      <p:ext uri="{BB962C8B-B14F-4D97-AF65-F5344CB8AC3E}">
        <p14:creationId xmlns:p14="http://schemas.microsoft.com/office/powerpoint/2010/main" val="3734018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9D2FCE26A5CF42B73DB707666E1E83" ma:contentTypeVersion="16" ma:contentTypeDescription="Create a new document." ma:contentTypeScope="" ma:versionID="0987dfbc8ad267364bbb798d26b4dead">
  <xsd:schema xmlns:xsd="http://www.w3.org/2001/XMLSchema" xmlns:xs="http://www.w3.org/2001/XMLSchema" xmlns:p="http://schemas.microsoft.com/office/2006/metadata/properties" xmlns:ns2="67cbf261-e971-4a38-83b4-d85e273e70b4" xmlns:ns3="46f7fc10-315f-4884-8231-57a9c90b9c56" targetNamespace="http://schemas.microsoft.com/office/2006/metadata/properties" ma:root="true" ma:fieldsID="5df0dd8d2e9224e40af4386b3e554a65" ns2:_="" ns3:_="">
    <xsd:import namespace="67cbf261-e971-4a38-83b4-d85e273e70b4"/>
    <xsd:import namespace="46f7fc10-315f-4884-8231-57a9c90b9c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bf261-e971-4a38-83b4-d85e273e7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f7fc10-315f-4884-8231-57a9c90b9c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9dfc3a5-e0cb-420d-bb1c-baaddc6e8637}" ma:internalName="TaxCatchAll" ma:showField="CatchAllData" ma:web="46f7fc10-315f-4884-8231-57a9c90b9c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6f7fc10-315f-4884-8231-57a9c90b9c56">
      <UserInfo>
        <DisplayName>Bettencourt, Helene H. (DESE)</DisplayName>
        <AccountId>18</AccountId>
        <AccountType/>
      </UserInfo>
    </SharedWithUsers>
    <lcf76f155ced4ddcb4097134ff3c332f xmlns="67cbf261-e971-4a38-83b4-d85e273e70b4">
      <Terms xmlns="http://schemas.microsoft.com/office/infopath/2007/PartnerControls"/>
    </lcf76f155ced4ddcb4097134ff3c332f>
    <TaxCatchAll xmlns="46f7fc10-315f-4884-8231-57a9c90b9c56" xsi:nil="true"/>
  </documentManagement>
</p:properties>
</file>

<file path=customXml/itemProps1.xml><?xml version="1.0" encoding="utf-8"?>
<ds:datastoreItem xmlns:ds="http://schemas.openxmlformats.org/officeDocument/2006/customXml" ds:itemID="{2866F396-EC42-4C61-82F5-BAAC55444C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bf261-e971-4a38-83b4-d85e273e70b4"/>
    <ds:schemaRef ds:uri="46f7fc10-315f-4884-8231-57a9c90b9c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FA434A98-F106-45CE-8E8A-DD686612E616}">
  <ds:schemaRefs>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46f7fc10-315f-4884-8231-57a9c90b9c56"/>
    <ds:schemaRef ds:uri="http://purl.org/dc/dcmitype/"/>
    <ds:schemaRef ds:uri="67cbf261-e971-4a38-83b4-d85e273e70b4"/>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882</TotalTime>
  <Words>1274</Words>
  <Application>Microsoft Office PowerPoint</Application>
  <PresentationFormat>Widescreen</PresentationFormat>
  <Paragraphs>164</Paragraphs>
  <Slides>22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Alice Bold</vt:lpstr>
      <vt:lpstr>Open Sans Extra Bold</vt:lpstr>
      <vt:lpstr>Poppins Bold</vt:lpstr>
      <vt:lpstr>Arial</vt:lpstr>
      <vt:lpstr>Calibri</vt:lpstr>
      <vt:lpstr>Poppins</vt:lpstr>
      <vt:lpstr>Wingdings</vt:lpstr>
      <vt:lpstr>Office Theme</vt:lpstr>
      <vt:lpstr>ESSA Grant Program Private School Outreach and Participation</vt:lpstr>
      <vt:lpstr>Outreach - obligation</vt:lpstr>
      <vt:lpstr>Outreach - resources</vt:lpstr>
      <vt:lpstr>ESSA Application – list eligible schools not participating</vt:lpstr>
      <vt:lpstr>ESSA Application Title I – list participating schools…low-income count generates allocation</vt:lpstr>
      <vt:lpstr>Title IIA – list participating schools…enrollment generates allocation (# of El’s for Title III)</vt:lpstr>
      <vt:lpstr>Track and Document Outreach!</vt:lpstr>
      <vt:lpstr>Consultation and Participation Resources  District Level Equitable Services for Private Schools - Federal Grant Programs (mass.edu)</vt:lpstr>
      <vt:lpstr>Important Rules</vt:lpstr>
      <vt:lpstr>Important Rules (a couple more)</vt:lpstr>
      <vt:lpstr>A few details</vt:lpstr>
      <vt:lpstr>Some Tips</vt:lpstr>
      <vt:lpstr>Guidance and Resources</vt:lpstr>
      <vt:lpstr>How do you do this?</vt:lpstr>
      <vt:lpstr>By: Kris Theriault</vt:lpstr>
      <vt:lpstr>Get to know your private school leadership</vt:lpstr>
      <vt:lpstr>District Level Equitable Services for Private Schools - Federal Grant Programs (mass.edu) </vt:lpstr>
      <vt:lpstr>3</vt:lpstr>
      <vt:lpstr>Set-Up Your Systems and Processes</vt:lpstr>
      <vt:lpstr>Building A Relationship Now Helps During Difficult Moments Later</vt:lpstr>
      <vt:lpstr>Work with your federal grants liaison </vt:lpstr>
      <vt:lpstr>Thank you! Please reach out as needed!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 Grant Program Private School Outreach and Participation</dc:title>
  <dc:creator>DESE</dc:creator>
  <cp:lastModifiedBy>Zou, Dong (EOE)</cp:lastModifiedBy>
  <cp:revision>7</cp:revision>
  <dcterms:created xsi:type="dcterms:W3CDTF">2022-10-11T20:32:22Z</dcterms:created>
  <dcterms:modified xsi:type="dcterms:W3CDTF">2024-05-09T14:53:48Z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9 2024 12:00AM</vt:lpwstr>
  </property>
</Properties>
</file>