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8"/>
  </p:notesMasterIdLst>
  <p:handoutMasterIdLst>
    <p:handoutMasterId r:id="rId49"/>
  </p:handoutMasterIdLst>
  <p:sldIdLst>
    <p:sldId id="256" r:id="rId5"/>
    <p:sldId id="261" r:id="rId6"/>
    <p:sldId id="260" r:id="rId7"/>
    <p:sldId id="258" r:id="rId8"/>
    <p:sldId id="264" r:id="rId9"/>
    <p:sldId id="265" r:id="rId10"/>
    <p:sldId id="266" r:id="rId11"/>
    <p:sldId id="267" r:id="rId12"/>
    <p:sldId id="268" r:id="rId13"/>
    <p:sldId id="269" r:id="rId14"/>
    <p:sldId id="270" r:id="rId15"/>
    <p:sldId id="271" r:id="rId16"/>
    <p:sldId id="279" r:id="rId17"/>
    <p:sldId id="257" r:id="rId18"/>
    <p:sldId id="280" r:id="rId19"/>
    <p:sldId id="259" r:id="rId20"/>
    <p:sldId id="281" r:id="rId21"/>
    <p:sldId id="282" r:id="rId22"/>
    <p:sldId id="262" r:id="rId23"/>
    <p:sldId id="263" r:id="rId24"/>
    <p:sldId id="283" r:id="rId25"/>
    <p:sldId id="284" r:id="rId26"/>
    <p:sldId id="285" r:id="rId27"/>
    <p:sldId id="286" r:id="rId28"/>
    <p:sldId id="287" r:id="rId29"/>
    <p:sldId id="288" r:id="rId30"/>
    <p:sldId id="289" r:id="rId31"/>
    <p:sldId id="290" r:id="rId32"/>
    <p:sldId id="291" r:id="rId33"/>
    <p:sldId id="301" r:id="rId34"/>
    <p:sldId id="302" r:id="rId35"/>
    <p:sldId id="303" r:id="rId36"/>
    <p:sldId id="304" r:id="rId37"/>
    <p:sldId id="299" r:id="rId38"/>
    <p:sldId id="292" r:id="rId39"/>
    <p:sldId id="293" r:id="rId40"/>
    <p:sldId id="308" r:id="rId41"/>
    <p:sldId id="294" r:id="rId42"/>
    <p:sldId id="273" r:id="rId43"/>
    <p:sldId id="274" r:id="rId44"/>
    <p:sldId id="275" r:id="rId45"/>
    <p:sldId id="276" r:id="rId46"/>
    <p:sldId id="307"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350325-E2FF-2514-A65E-1440F52A7787}" name="Meehan-Rooney, Kelly (DESE)" initials="MRK(" userId="S::kelly.meehan-rooney@mass.gov::a65f06c2-a283-40d5-8141-04ae2d2804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97E7"/>
    <a:srgbClr val="AFCBFD"/>
    <a:srgbClr val="93A9FF"/>
    <a:srgbClr val="86A9E2"/>
    <a:srgbClr val="3647B6"/>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8DCD58-4B77-4000-B785-FEABB38C880A}" v="53" dt="2024-05-07T20:37:33.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54" d="100"/>
          <a:sy n="54" d="100"/>
        </p:scale>
        <p:origin x="90" y="408"/>
      </p:cViewPr>
      <p:guideLst/>
    </p:cSldViewPr>
  </p:slideViewPr>
  <p:outlineViewPr>
    <p:cViewPr>
      <p:scale>
        <a:sx n="33" d="100"/>
        <a:sy n="33" d="100"/>
      </p:scale>
      <p:origin x="0" y="-1482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setarits, Jake S. (DESE)" userId="37741e96-5ecb-4258-9857-666183bdd9bd" providerId="ADAL" clId="{FF8DCD58-4B77-4000-B785-FEABB38C880A}"/>
    <pc:docChg chg="modSld">
      <pc:chgData name="Resetarits, Jake S. (DESE)" userId="37741e96-5ecb-4258-9857-666183bdd9bd" providerId="ADAL" clId="{FF8DCD58-4B77-4000-B785-FEABB38C880A}" dt="2024-05-07T20:37:33.274" v="52" actId="962"/>
      <pc:docMkLst>
        <pc:docMk/>
      </pc:docMkLst>
      <pc:sldChg chg="modSp">
        <pc:chgData name="Resetarits, Jake S. (DESE)" userId="37741e96-5ecb-4258-9857-666183bdd9bd" providerId="ADAL" clId="{FF8DCD58-4B77-4000-B785-FEABB38C880A}" dt="2024-05-07T20:37:16.264" v="30" actId="207"/>
        <pc:sldMkLst>
          <pc:docMk/>
          <pc:sldMk cId="0" sldId="285"/>
        </pc:sldMkLst>
        <pc:spChg chg="mod">
          <ac:chgData name="Resetarits, Jake S. (DESE)" userId="37741e96-5ecb-4258-9857-666183bdd9bd" providerId="ADAL" clId="{FF8DCD58-4B77-4000-B785-FEABB38C880A}" dt="2024-05-07T20:37:16.264" v="30" actId="207"/>
          <ac:spMkLst>
            <pc:docMk/>
            <pc:sldMk cId="0" sldId="285"/>
            <ac:spMk id="250" creationId="{00000000-0000-0000-0000-000000000000}"/>
          </ac:spMkLst>
        </pc:spChg>
      </pc:sldChg>
      <pc:sldChg chg="modSp">
        <pc:chgData name="Resetarits, Jake S. (DESE)" userId="37741e96-5ecb-4258-9857-666183bdd9bd" providerId="ADAL" clId="{FF8DCD58-4B77-4000-B785-FEABB38C880A}" dt="2024-05-07T20:37:08.847" v="29" actId="962"/>
        <pc:sldMkLst>
          <pc:docMk/>
          <pc:sldMk cId="3344633170" sldId="292"/>
        </pc:sldMkLst>
        <pc:spChg chg="mod">
          <ac:chgData name="Resetarits, Jake S. (DESE)" userId="37741e96-5ecb-4258-9857-666183bdd9bd" providerId="ADAL" clId="{FF8DCD58-4B77-4000-B785-FEABB38C880A}" dt="2024-05-07T20:36:56.341" v="18" actId="1076"/>
          <ac:spMkLst>
            <pc:docMk/>
            <pc:sldMk cId="3344633170" sldId="292"/>
            <ac:spMk id="2" creationId="{7642CB58-A052-D5E6-68A1-3F013147C161}"/>
          </ac:spMkLst>
        </pc:spChg>
        <pc:spChg chg="mod">
          <ac:chgData name="Resetarits, Jake S. (DESE)" userId="37741e96-5ecb-4258-9857-666183bdd9bd" providerId="ADAL" clId="{FF8DCD58-4B77-4000-B785-FEABB38C880A}" dt="2024-05-07T20:37:08.847" v="29" actId="962"/>
          <ac:spMkLst>
            <pc:docMk/>
            <pc:sldMk cId="3344633170" sldId="292"/>
            <ac:spMk id="9" creationId="{E75433CD-75C7-7C67-92C7-8E56CED8582F}"/>
          </ac:spMkLst>
        </pc:spChg>
        <pc:picChg chg="mod">
          <ac:chgData name="Resetarits, Jake S. (DESE)" userId="37741e96-5ecb-4258-9857-666183bdd9bd" providerId="ADAL" clId="{FF8DCD58-4B77-4000-B785-FEABB38C880A}" dt="2024-05-07T20:36:24.477" v="4" actId="1076"/>
          <ac:picMkLst>
            <pc:docMk/>
            <pc:sldMk cId="3344633170" sldId="292"/>
            <ac:picMk id="1028" creationId="{DE6F3CA1-E84A-4ABE-7B41-73B7F9F32309}"/>
          </ac:picMkLst>
        </pc:picChg>
      </pc:sldChg>
      <pc:sldChg chg="modSp">
        <pc:chgData name="Resetarits, Jake S. (DESE)" userId="37741e96-5ecb-4258-9857-666183bdd9bd" providerId="ADAL" clId="{FF8DCD58-4B77-4000-B785-FEABB38C880A}" dt="2024-05-07T20:37:33.274" v="52" actId="962"/>
        <pc:sldMkLst>
          <pc:docMk/>
          <pc:sldMk cId="1205717850" sldId="294"/>
        </pc:sldMkLst>
        <pc:picChg chg="mod">
          <ac:chgData name="Resetarits, Jake S. (DESE)" userId="37741e96-5ecb-4258-9857-666183bdd9bd" providerId="ADAL" clId="{FF8DCD58-4B77-4000-B785-FEABB38C880A}" dt="2024-05-07T20:37:33.274" v="52" actId="962"/>
          <ac:picMkLst>
            <pc:docMk/>
            <pc:sldMk cId="1205717850" sldId="294"/>
            <ac:picMk id="4098" creationId="{B3EBAA6E-3876-1258-3807-BF3B2AA8A573}"/>
          </ac:picMkLst>
        </pc:picChg>
      </pc:sldChg>
      <pc:sldChg chg="modSp">
        <pc:chgData name="Resetarits, Jake S. (DESE)" userId="37741e96-5ecb-4258-9857-666183bdd9bd" providerId="ADAL" clId="{FF8DCD58-4B77-4000-B785-FEABB38C880A}" dt="2024-05-07T20:37:01.990" v="28" actId="20577"/>
        <pc:sldMkLst>
          <pc:docMk/>
          <pc:sldMk cId="2548440130" sldId="307"/>
        </pc:sldMkLst>
        <pc:spChg chg="mod">
          <ac:chgData name="Resetarits, Jake S. (DESE)" userId="37741e96-5ecb-4258-9857-666183bdd9bd" providerId="ADAL" clId="{FF8DCD58-4B77-4000-B785-FEABB38C880A}" dt="2024-05-07T20:37:01.990" v="28" actId="20577"/>
          <ac:spMkLst>
            <pc:docMk/>
            <pc:sldMk cId="2548440130" sldId="307"/>
            <ac:spMk id="3" creationId="{58B1FB0A-7319-41EA-B48B-AAEDE6F72F7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11163C-EE2E-7546-90F8-CF22AAE91DD9}" type="datetimeFigureOut">
              <a:rPr lang="en-US" smtClean="0"/>
              <a:t>5/9/2024</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251491-C050-C142-BE35-A9B9D73644B3}" type="datetimeFigureOut">
              <a:rPr lang="en-US" smtClean="0"/>
              <a:t>5/9/2024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a:p>
        </p:txBody>
      </p:sp>
    </p:spTree>
    <p:extLst>
      <p:ext uri="{BB962C8B-B14F-4D97-AF65-F5344CB8AC3E}">
        <p14:creationId xmlns:p14="http://schemas.microsoft.com/office/powerpoint/2010/main" val="362020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208714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1167359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12</a:t>
            </a:fld>
            <a:endParaRPr lang="en-US"/>
          </a:p>
        </p:txBody>
      </p:sp>
    </p:spTree>
    <p:extLst>
      <p:ext uri="{BB962C8B-B14F-4D97-AF65-F5344CB8AC3E}">
        <p14:creationId xmlns:p14="http://schemas.microsoft.com/office/powerpoint/2010/main" val="2676278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989e4af4f_0_3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4989e4af4f_0_334: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endParaRPr dirty="0"/>
          </a:p>
        </p:txBody>
      </p:sp>
      <p:sp>
        <p:nvSpPr>
          <p:cNvPr id="155" name="Google Shape;155;g24989e4af4f_0_334: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fld id="{00000000-1234-1234-1234-123412341234}" type="slidenum">
              <a:rPr lang="en"/>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989e4af4f_0_3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4989e4af4f_0_34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lnSpc>
                <a:spcPct val="107000"/>
              </a:lnSpc>
            </a:pPr>
            <a:endParaRPr sz="1800" dirty="0">
              <a:latin typeface="Calibri"/>
              <a:ea typeface="Calibri"/>
              <a:cs typeface="Calibri"/>
              <a:sym typeface="Calibri"/>
            </a:endParaRPr>
          </a:p>
        </p:txBody>
      </p:sp>
      <p:sp>
        <p:nvSpPr>
          <p:cNvPr id="164" name="Google Shape;164;g24989e4af4f_0_347: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fld id="{00000000-1234-1234-1234-123412341234}" type="slidenum">
              <a:rPr lang="en"/>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4989e4af4f_0_3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4989e4af4f_0_36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lnSpc>
                <a:spcPct val="107000"/>
              </a:lnSpc>
            </a:pPr>
            <a:endParaRPr dirty="0">
              <a:latin typeface="Calibri"/>
              <a:ea typeface="Calibri"/>
              <a:cs typeface="Calibri"/>
              <a:sym typeface="Calibri"/>
            </a:endParaRPr>
          </a:p>
        </p:txBody>
      </p:sp>
      <p:sp>
        <p:nvSpPr>
          <p:cNvPr id="176" name="Google Shape;176;g24989e4af4f_0_367: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fld id="{00000000-1234-1234-1234-123412341234}" type="slidenum">
              <a:rPr lang="en"/>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989e4af4f_0_428: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dirty="0"/>
          </a:p>
        </p:txBody>
      </p:sp>
      <p:sp>
        <p:nvSpPr>
          <p:cNvPr id="181" name="Google Shape;181;g24989e4af4f_0_4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989e4af4f_0_4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4989e4af4f_0_43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endParaRPr dirty="0"/>
          </a:p>
        </p:txBody>
      </p:sp>
      <p:sp>
        <p:nvSpPr>
          <p:cNvPr id="192" name="Google Shape;192;g24989e4af4f_0_437: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fld id="{00000000-1234-1234-1234-123412341234}" type="slidenum">
              <a:rPr lang="en"/>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989e4af4f_0_446: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a:p>
        </p:txBody>
      </p:sp>
      <p:sp>
        <p:nvSpPr>
          <p:cNvPr id="201" name="Google Shape;201;g24989e4af4f_0_4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4989e4af4f_0_450: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dirty="0"/>
          </a:p>
        </p:txBody>
      </p:sp>
      <p:sp>
        <p:nvSpPr>
          <p:cNvPr id="206" name="Google Shape;206;g24989e4af4f_0_4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3496332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4989e4af4f_0_454: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a:p>
        </p:txBody>
      </p:sp>
      <p:sp>
        <p:nvSpPr>
          <p:cNvPr id="212" name="Google Shape;212;g24989e4af4f_0_4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4989e4af4f_0_4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4989e4af4f_0_458: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endParaRPr/>
          </a:p>
        </p:txBody>
      </p:sp>
      <p:sp>
        <p:nvSpPr>
          <p:cNvPr id="218" name="Google Shape;218;g24989e4af4f_0_458: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buClr>
                <a:srgbClr val="000000"/>
              </a:buClr>
              <a:buSzPts val="1200"/>
            </a:pPr>
            <a:fld id="{00000000-1234-1234-1234-123412341234}" type="slidenum">
              <a:rPr lang="en">
                <a:solidFill>
                  <a:srgbClr val="000000"/>
                </a:solidFill>
                <a:latin typeface="Calibri"/>
                <a:ea typeface="Calibri"/>
                <a:cs typeface="Calibri"/>
                <a:sym typeface="Calibri"/>
              </a:rPr>
              <a:pPr>
                <a:buClr>
                  <a:srgbClr val="000000"/>
                </a:buClr>
                <a:buSzPts val="1200"/>
              </a:pPr>
              <a:t>21</a:t>
            </a:fld>
            <a:endParaRPr>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4989e4af4f_0_466: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a:p>
        </p:txBody>
      </p:sp>
      <p:sp>
        <p:nvSpPr>
          <p:cNvPr id="226" name="Google Shape;226;g24989e4af4f_0_4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526a6379a6_0_184: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dirty="0"/>
          </a:p>
        </p:txBody>
      </p:sp>
      <p:sp>
        <p:nvSpPr>
          <p:cNvPr id="239" name="Google Shape;239;g2526a6379a6_0_1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526a6379a6_0_19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526a6379a6_0_19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26a6379a6_0_20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26a6379a6_0_20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526a6379a6_0_20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526a6379a6_0_20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526a6379a6_0_2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526a6379a6_0_2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526a6379a6_0_2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526a6379a6_0_21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8c8d56e178_0_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8c8d56e178_0_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a:t>
            </a:fld>
            <a:endParaRPr lang="en-US"/>
          </a:p>
        </p:txBody>
      </p:sp>
    </p:spTree>
    <p:extLst>
      <p:ext uri="{BB962C8B-B14F-4D97-AF65-F5344CB8AC3E}">
        <p14:creationId xmlns:p14="http://schemas.microsoft.com/office/powerpoint/2010/main" val="3087327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57" name="Google Shape;57;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64" name="Google Shape;64;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72" name="Google Shape;72;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79" name="Google Shape;79;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34</a:t>
            </a:fld>
            <a:endParaRPr lang="en-US"/>
          </a:p>
        </p:txBody>
      </p:sp>
    </p:spTree>
    <p:extLst>
      <p:ext uri="{BB962C8B-B14F-4D97-AF65-F5344CB8AC3E}">
        <p14:creationId xmlns:p14="http://schemas.microsoft.com/office/powerpoint/2010/main" val="2002666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35</a:t>
            </a:fld>
            <a:endParaRPr lang="en-US"/>
          </a:p>
        </p:txBody>
      </p:sp>
    </p:spTree>
    <p:extLst>
      <p:ext uri="{BB962C8B-B14F-4D97-AF65-F5344CB8AC3E}">
        <p14:creationId xmlns:p14="http://schemas.microsoft.com/office/powerpoint/2010/main" val="2724933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36</a:t>
            </a:fld>
            <a:endParaRPr lang="en-US"/>
          </a:p>
        </p:txBody>
      </p:sp>
    </p:spTree>
    <p:extLst>
      <p:ext uri="{BB962C8B-B14F-4D97-AF65-F5344CB8AC3E}">
        <p14:creationId xmlns:p14="http://schemas.microsoft.com/office/powerpoint/2010/main" val="2881647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38</a:t>
            </a:fld>
            <a:endParaRPr lang="en-US"/>
          </a:p>
        </p:txBody>
      </p:sp>
    </p:spTree>
    <p:extLst>
      <p:ext uri="{BB962C8B-B14F-4D97-AF65-F5344CB8AC3E}">
        <p14:creationId xmlns:p14="http://schemas.microsoft.com/office/powerpoint/2010/main" val="720394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39</a:t>
            </a:fld>
            <a:endParaRPr lang="en-US"/>
          </a:p>
        </p:txBody>
      </p:sp>
    </p:spTree>
    <p:extLst>
      <p:ext uri="{BB962C8B-B14F-4D97-AF65-F5344CB8AC3E}">
        <p14:creationId xmlns:p14="http://schemas.microsoft.com/office/powerpoint/2010/main" val="2124962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40</a:t>
            </a:fld>
            <a:endParaRPr lang="en-US"/>
          </a:p>
        </p:txBody>
      </p:sp>
    </p:spTree>
    <p:extLst>
      <p:ext uri="{BB962C8B-B14F-4D97-AF65-F5344CB8AC3E}">
        <p14:creationId xmlns:p14="http://schemas.microsoft.com/office/powerpoint/2010/main" val="39228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e66b6e122d_4_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e66b6e122d_4_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41</a:t>
            </a:fld>
            <a:endParaRPr lang="en-US"/>
          </a:p>
        </p:txBody>
      </p:sp>
    </p:spTree>
    <p:extLst>
      <p:ext uri="{BB962C8B-B14F-4D97-AF65-F5344CB8AC3E}">
        <p14:creationId xmlns:p14="http://schemas.microsoft.com/office/powerpoint/2010/main" val="4123985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42</a:t>
            </a:fld>
            <a:endParaRPr lang="en-US"/>
          </a:p>
        </p:txBody>
      </p:sp>
    </p:spTree>
    <p:extLst>
      <p:ext uri="{BB962C8B-B14F-4D97-AF65-F5344CB8AC3E}">
        <p14:creationId xmlns:p14="http://schemas.microsoft.com/office/powerpoint/2010/main" val="3561136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43</a:t>
            </a:fld>
            <a:endParaRPr lang="en-US"/>
          </a:p>
        </p:txBody>
      </p:sp>
    </p:spTree>
    <p:extLst>
      <p:ext uri="{BB962C8B-B14F-4D97-AF65-F5344CB8AC3E}">
        <p14:creationId xmlns:p14="http://schemas.microsoft.com/office/powerpoint/2010/main" val="111111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e17cea9786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e17cea9786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17cea9786_0_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17cea9786_0_4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2121112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1295024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3495898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8" name="Google Shape;68;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 name="Google Shape;69;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7381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0" name="Google Shape;20;p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 name="Google Shape;21;p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 name="Google Shape;22;p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436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dirty="0"/>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3"/>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psearlylearning.org/our-curricul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doe.mass.edu/sfs/earlylearni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hyperlink" Target="https://www.doe.mass.edu/sfs/earlylearning/thinking-feedback.docx" TargetMode="External"/><Relationship Id="rId13" Type="http://schemas.openxmlformats.org/officeDocument/2006/relationships/hyperlink" Target="https://www.doe.mass.edu/sfs/earlylearning/play-research-brief.docx" TargetMode="External"/><Relationship Id="rId3" Type="http://schemas.openxmlformats.org/officeDocument/2006/relationships/hyperlink" Target="https://www.doe.mass.edu/commissioner/vision/" TargetMode="External"/><Relationship Id="rId7" Type="http://schemas.openxmlformats.org/officeDocument/2006/relationships/hyperlink" Target="https://www.doe.mass.edu/sfs/earlylearning/centers-studios.docx" TargetMode="External"/><Relationship Id="rId12" Type="http://schemas.openxmlformats.org/officeDocument/2006/relationships/hyperlink" Target="https://www.doe.mass.edu/sfs/earlylearning/pli.html#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doe.mass.edu/sfs/earlylearning/read-aloud-text-talk.docx" TargetMode="External"/><Relationship Id="rId11" Type="http://schemas.openxmlformats.org/officeDocument/2006/relationships/hyperlink" Target="https://www.doe.mass.edu/sfs/earlylearning/community-meeting.docx" TargetMode="External"/><Relationship Id="rId5" Type="http://schemas.openxmlformats.org/officeDocument/2006/relationships/hyperlink" Target="https://www.doe.mass.edu/sfs/earlylearning/curriculum-overview.docx" TargetMode="External"/><Relationship Id="rId10" Type="http://schemas.openxmlformats.org/officeDocument/2006/relationships/hyperlink" Target="https://www.doe.mass.edu/sfs/earlylearning/storytelling-story-acting.docx" TargetMode="External"/><Relationship Id="rId4" Type="http://schemas.openxmlformats.org/officeDocument/2006/relationships/hyperlink" Target="https://www.doe.mass.edu/sfs/earlylearning/pli.html" TargetMode="External"/><Relationship Id="rId9" Type="http://schemas.openxmlformats.org/officeDocument/2006/relationships/hyperlink" Target="https://www.doe.mass.edu/sfs/earlylearning/writing.docx" TargetMode="External"/><Relationship Id="rId14" Type="http://schemas.openxmlformats.org/officeDocument/2006/relationships/hyperlink" Target="https://pz.harvard.edu/sites/default/files/PoP%20Book%203.27.23.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Kelly.Meehan-Rooney@mass.gov"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mailto:Donna.j.Traynham@mass.gov"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doe.mass.edu/sfs/earlylearning/resources/play-statement.docx"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doe.mass.edu/sfs/earlylearning/pli.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a:xfrm>
            <a:off x="505838" y="126460"/>
            <a:ext cx="8631677" cy="2492129"/>
          </a:xfrm>
        </p:spPr>
        <p:txBody>
          <a:bodyPr>
            <a:normAutofit fontScale="90000"/>
          </a:bodyPr>
          <a:lstStyle/>
          <a:p>
            <a:r>
              <a:rPr lang="en-US" dirty="0"/>
              <a:t>Playful Learning: An Instructional Strategy for PK-3</a:t>
            </a:r>
            <a:r>
              <a:rPr lang="en-US" baseline="30000" dirty="0"/>
              <a:t>rd</a:t>
            </a:r>
            <a:r>
              <a:rPr lang="en-US" dirty="0"/>
              <a:t> Grade</a:t>
            </a: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p:txBody>
          <a:bodyPr>
            <a:normAutofit lnSpcReduction="10000"/>
          </a:bodyPr>
          <a:lstStyle/>
          <a:p>
            <a:r>
              <a:rPr lang="en-US" dirty="0"/>
              <a:t>Federal Grants Convening</a:t>
            </a:r>
          </a:p>
          <a:p>
            <a:r>
              <a:rPr lang="en-US" dirty="0"/>
              <a:t>May 13, 2024</a:t>
            </a:r>
          </a:p>
          <a:p>
            <a:r>
              <a:rPr lang="en-US" dirty="0"/>
              <a:t>11:15 – 12:15</a:t>
            </a:r>
          </a:p>
        </p:txBody>
      </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12827-654A-47CA-B4C3-40AB0BDE1EDA}"/>
              </a:ext>
            </a:extLst>
          </p:cNvPr>
          <p:cNvSpPr>
            <a:spLocks noGrp="1"/>
          </p:cNvSpPr>
          <p:nvPr>
            <p:ph idx="1"/>
          </p:nvPr>
        </p:nvSpPr>
        <p:spPr/>
        <p:txBody>
          <a:bodyPr>
            <a:normAutofit fontScale="40000" lnSpcReduction="20000"/>
          </a:bodyPr>
          <a:lstStyle/>
          <a:p>
            <a:pPr marL="0" marR="0" lvl="0" indent="0" algn="just" fontAlgn="base">
              <a:spcBef>
                <a:spcPts val="0"/>
              </a:spcBef>
              <a:spcAft>
                <a:spcPts val="0"/>
              </a:spcAft>
              <a:buSzPts val="1000"/>
              <a:buNone/>
              <a:tabLst>
                <a:tab pos="457200" algn="l"/>
                <a:tab pos="457200" algn="l"/>
              </a:tabLst>
            </a:pPr>
            <a:r>
              <a:rPr lang="en-US" sz="7000" b="1" dirty="0">
                <a:solidFill>
                  <a:srgbClr val="000000"/>
                </a:solidFill>
                <a:ea typeface="Times New Roman" panose="02020603050405020304" pitchFamily="18" charset="0"/>
              </a:rPr>
              <a:t>P</a:t>
            </a:r>
            <a:r>
              <a:rPr lang="en-US" sz="7000" b="1" dirty="0">
                <a:solidFill>
                  <a:srgbClr val="000000"/>
                </a:solidFill>
                <a:effectLst/>
                <a:ea typeface="Times New Roman" panose="02020603050405020304" pitchFamily="18" charset="0"/>
              </a:rPr>
              <a:t>rofessional development (PD) </a:t>
            </a:r>
          </a:p>
          <a:p>
            <a:pPr algn="just" fontAlgn="base">
              <a:lnSpc>
                <a:spcPct val="120000"/>
              </a:lnSpc>
              <a:spcBef>
                <a:spcPts val="0"/>
              </a:spcBef>
              <a:buSzPct val="100000"/>
              <a:tabLst>
                <a:tab pos="457200" algn="l"/>
                <a:tab pos="457200" algn="l"/>
              </a:tabLst>
            </a:pPr>
            <a:r>
              <a:rPr lang="en-US" sz="4400" dirty="0">
                <a:solidFill>
                  <a:srgbClr val="000000"/>
                </a:solidFill>
              </a:rPr>
              <a:t>For school teams that includes the district and school administrators as well as two (2) educators each in PK-3.  </a:t>
            </a:r>
          </a:p>
          <a:p>
            <a:pPr lvl="1" algn="just" fontAlgn="base">
              <a:lnSpc>
                <a:spcPct val="120000"/>
              </a:lnSpc>
              <a:spcBef>
                <a:spcPts val="0"/>
              </a:spcBef>
              <a:buSzPct val="100000"/>
              <a:tabLst>
                <a:tab pos="457200" algn="l"/>
                <a:tab pos="457200" algn="l"/>
              </a:tabLst>
            </a:pPr>
            <a:r>
              <a:rPr lang="en-US" sz="4400" dirty="0">
                <a:ea typeface="Times New Roman" panose="02020603050405020304" pitchFamily="18" charset="0"/>
              </a:rPr>
              <a:t>Includes both asynchronous/virtual pre-work and 10 hours of in-person PD</a:t>
            </a:r>
            <a:endParaRPr lang="en-US" sz="4400" dirty="0">
              <a:effectLst/>
              <a:ea typeface="Times New Roman" panose="02020603050405020304" pitchFamily="18" charset="0"/>
            </a:endParaRPr>
          </a:p>
          <a:p>
            <a:pPr lvl="1" algn="just" fontAlgn="base">
              <a:lnSpc>
                <a:spcPct val="120000"/>
              </a:lnSpc>
              <a:spcBef>
                <a:spcPts val="0"/>
              </a:spcBef>
              <a:buSzPct val="100000"/>
              <a:tabLst>
                <a:tab pos="457200" algn="l"/>
                <a:tab pos="457200" algn="l"/>
              </a:tabLst>
            </a:pPr>
            <a:r>
              <a:rPr lang="en-US" sz="4400" dirty="0">
                <a:effectLst/>
                <a:ea typeface="Times New Roman" panose="02020603050405020304" pitchFamily="18" charset="0"/>
              </a:rPr>
              <a:t>PD </a:t>
            </a:r>
            <a:r>
              <a:rPr lang="en-US" sz="4400" dirty="0">
                <a:ea typeface="Times New Roman" panose="02020603050405020304" pitchFamily="18" charset="0"/>
              </a:rPr>
              <a:t>resulted</a:t>
            </a:r>
            <a:r>
              <a:rPr lang="en-US" sz="4400" dirty="0">
                <a:effectLst/>
                <a:ea typeface="Times New Roman" panose="02020603050405020304" pitchFamily="18" charset="0"/>
              </a:rPr>
              <a:t> in coordinated grade level action plans for each team to implement in the 2023-24 school year.  </a:t>
            </a:r>
          </a:p>
          <a:p>
            <a:pPr lvl="1" algn="just" fontAlgn="base">
              <a:lnSpc>
                <a:spcPct val="120000"/>
              </a:lnSpc>
              <a:spcBef>
                <a:spcPts val="0"/>
              </a:spcBef>
              <a:buSzPct val="100000"/>
              <a:tabLst>
                <a:tab pos="457200" algn="l"/>
                <a:tab pos="457200" algn="l"/>
              </a:tabLst>
            </a:pPr>
            <a:r>
              <a:rPr lang="en-US" sz="4400" dirty="0">
                <a:effectLst/>
                <a:ea typeface="Times New Roman" panose="02020603050405020304" pitchFamily="18" charset="0"/>
              </a:rPr>
              <a:t>The grade-level action plans </a:t>
            </a:r>
            <a:r>
              <a:rPr lang="en-US" sz="4400" dirty="0">
                <a:ea typeface="Times New Roman" panose="02020603050405020304" pitchFamily="18" charset="0"/>
              </a:rPr>
              <a:t>focused</a:t>
            </a:r>
            <a:r>
              <a:rPr lang="en-US" sz="4400" dirty="0">
                <a:effectLst/>
                <a:ea typeface="Times New Roman" panose="02020603050405020304" pitchFamily="18" charset="0"/>
              </a:rPr>
              <a:t> on implementation </a:t>
            </a:r>
            <a:r>
              <a:rPr lang="en-US" sz="4400" u="sng" dirty="0">
                <a:effectLst/>
                <a:ea typeface="Times New Roman" panose="02020603050405020304" pitchFamily="18" charset="0"/>
              </a:rPr>
              <a:t>strategies at each grade level of at least one of the following:</a:t>
            </a:r>
            <a:r>
              <a:rPr lang="en-US" sz="4400" u="sng" dirty="0">
                <a:solidFill>
                  <a:srgbClr val="000000"/>
                </a:solidFill>
                <a:effectLst/>
                <a:ea typeface="Times New Roman" panose="02020603050405020304" pitchFamily="18" charset="0"/>
              </a:rPr>
              <a:t> </a:t>
            </a:r>
            <a:r>
              <a:rPr lang="en-US" sz="4400" u="sng" dirty="0">
                <a:effectLst/>
                <a:ea typeface="Times New Roman" panose="02020603050405020304" pitchFamily="18" charset="0"/>
              </a:rPr>
              <a:t> </a:t>
            </a:r>
          </a:p>
          <a:p>
            <a:pPr lvl="2" algn="just" fontAlgn="base">
              <a:lnSpc>
                <a:spcPct val="120000"/>
              </a:lnSpc>
              <a:spcBef>
                <a:spcPts val="0"/>
              </a:spcBef>
              <a:buSzPct val="100000"/>
              <a:tabLst>
                <a:tab pos="457200" algn="l"/>
                <a:tab pos="457200" algn="l"/>
              </a:tabLst>
            </a:pPr>
            <a:r>
              <a:rPr lang="en-US" sz="4400" dirty="0">
                <a:solidFill>
                  <a:srgbClr val="000000"/>
                </a:solidFill>
                <a:effectLst/>
                <a:ea typeface="Times New Roman" panose="02020603050405020304" pitchFamily="18" charset="0"/>
              </a:rPr>
              <a:t>Boston</a:t>
            </a:r>
            <a:r>
              <a:rPr lang="en-US" sz="4400" dirty="0">
                <a:effectLst/>
                <a:ea typeface="Times New Roman" panose="02020603050405020304" pitchFamily="18" charset="0"/>
              </a:rPr>
              <a:t> Public Schools’ </a:t>
            </a:r>
            <a:r>
              <a:rPr lang="en-US" sz="4400" dirty="0">
                <a:solidFill>
                  <a:srgbClr val="0563C1"/>
                </a:solidFill>
                <a:effectLst/>
                <a:ea typeface="Times New Roman" panose="02020603050405020304" pitchFamily="18" charset="0"/>
                <a:hlinkClick r:id="rId3"/>
              </a:rPr>
              <a:t>Focus Curriculum</a:t>
            </a:r>
            <a:r>
              <a:rPr lang="en-US" sz="4400" dirty="0">
                <a:solidFill>
                  <a:srgbClr val="0563C1"/>
                </a:solidFill>
                <a:effectLst/>
                <a:ea typeface="Times New Roman" panose="02020603050405020304" pitchFamily="18" charset="0"/>
              </a:rPr>
              <a:t>;</a:t>
            </a:r>
            <a:r>
              <a:rPr lang="en-US" sz="4400" b="1" dirty="0">
                <a:solidFill>
                  <a:srgbClr val="000000"/>
                </a:solidFill>
                <a:effectLst/>
                <a:ea typeface="Times New Roman" panose="02020603050405020304" pitchFamily="18" charset="0"/>
              </a:rPr>
              <a:t> </a:t>
            </a:r>
            <a:r>
              <a:rPr lang="en-US" sz="4400" dirty="0">
                <a:effectLst/>
                <a:ea typeface="Times New Roman" panose="02020603050405020304" pitchFamily="18" charset="0"/>
              </a:rPr>
              <a:t>and/or </a:t>
            </a:r>
            <a:r>
              <a:rPr lang="en-US" sz="4400" dirty="0">
                <a:solidFill>
                  <a:srgbClr val="000000"/>
                </a:solidFill>
                <a:effectLst/>
                <a:ea typeface="Times New Roman" panose="02020603050405020304" pitchFamily="18" charset="0"/>
              </a:rPr>
              <a:t> </a:t>
            </a:r>
          </a:p>
          <a:p>
            <a:pPr lvl="2" algn="just" fontAlgn="base">
              <a:lnSpc>
                <a:spcPct val="120000"/>
              </a:lnSpc>
              <a:spcBef>
                <a:spcPts val="0"/>
              </a:spcBef>
              <a:buSzPct val="100000"/>
              <a:tabLst>
                <a:tab pos="457200" algn="l"/>
                <a:tab pos="457200" algn="l"/>
              </a:tabLst>
            </a:pPr>
            <a:r>
              <a:rPr lang="en-US" sz="4400" dirty="0">
                <a:solidFill>
                  <a:srgbClr val="000000"/>
                </a:solidFill>
                <a:effectLst/>
                <a:ea typeface="Times New Roman" panose="02020603050405020304" pitchFamily="18" charset="0"/>
              </a:rPr>
              <a:t>I</a:t>
            </a:r>
            <a:r>
              <a:rPr lang="en-US" sz="4400" dirty="0">
                <a:effectLst/>
                <a:ea typeface="Times New Roman" panose="02020603050405020304" pitchFamily="18" charset="0"/>
              </a:rPr>
              <a:t>mplementation of two or more of the </a:t>
            </a:r>
            <a:r>
              <a:rPr lang="en-US" sz="4400" dirty="0">
                <a:solidFill>
                  <a:srgbClr val="0563C1"/>
                </a:solidFill>
                <a:effectLst/>
                <a:ea typeface="Times New Roman" panose="02020603050405020304" pitchFamily="18" charset="0"/>
                <a:hlinkClick r:id="rId4"/>
              </a:rPr>
              <a:t>playful learning instructional strategies</a:t>
            </a:r>
            <a:r>
              <a:rPr lang="en-US" sz="4400" dirty="0">
                <a:effectLst/>
                <a:ea typeface="Times New Roman" panose="02020603050405020304" pitchFamily="18" charset="0"/>
              </a:rPr>
              <a:t> (Read </a:t>
            </a:r>
            <a:r>
              <a:rPr lang="en-US" sz="4400" dirty="0" err="1">
                <a:solidFill>
                  <a:srgbClr val="000000"/>
                </a:solidFill>
                <a:effectLst/>
                <a:ea typeface="Times New Roman" panose="02020603050405020304" pitchFamily="18" charset="0"/>
              </a:rPr>
              <a:t>Alouds</a:t>
            </a:r>
            <a:r>
              <a:rPr lang="en-US" sz="4400" dirty="0">
                <a:solidFill>
                  <a:srgbClr val="000000"/>
                </a:solidFill>
                <a:effectLst/>
                <a:ea typeface="Times New Roman" panose="02020603050405020304" pitchFamily="18" charset="0"/>
              </a:rPr>
              <a:t>, Center/Studios, Writing, Storytelling/Story Acting, and Thinking and Feedback) </a:t>
            </a:r>
            <a:r>
              <a:rPr lang="en-US" sz="4400" dirty="0">
                <a:effectLst/>
                <a:ea typeface="Times New Roman" panose="02020603050405020304" pitchFamily="18" charset="0"/>
              </a:rPr>
              <a:t>that are utilized in this integrated curriculum; and/or  </a:t>
            </a:r>
            <a:endParaRPr lang="en-US" sz="4400" dirty="0">
              <a:ea typeface="Times New Roman" panose="02020603050405020304" pitchFamily="18" charset="0"/>
            </a:endParaRPr>
          </a:p>
          <a:p>
            <a:pPr lvl="2" algn="just" fontAlgn="base">
              <a:lnSpc>
                <a:spcPct val="120000"/>
              </a:lnSpc>
              <a:spcBef>
                <a:spcPts val="0"/>
              </a:spcBef>
              <a:buSzPct val="100000"/>
              <a:tabLst>
                <a:tab pos="457200" algn="l"/>
                <a:tab pos="457200" algn="l"/>
              </a:tabLst>
            </a:pPr>
            <a:r>
              <a:rPr lang="en-US" sz="4400" dirty="0">
                <a:effectLst/>
                <a:ea typeface="Times New Roman" panose="02020603050405020304" pitchFamily="18" charset="0"/>
              </a:rPr>
              <a:t>Other playful learning strategies learned through the professional development.  </a:t>
            </a:r>
          </a:p>
          <a:p>
            <a:endParaRPr lang="en-US" dirty="0"/>
          </a:p>
        </p:txBody>
      </p:sp>
      <p:sp>
        <p:nvSpPr>
          <p:cNvPr id="3" name="Title 2">
            <a:extLst>
              <a:ext uri="{FF2B5EF4-FFF2-40B4-BE49-F238E27FC236}">
                <a16:creationId xmlns:a16="http://schemas.microsoft.com/office/drawing/2014/main" id="{EAF5D496-8944-45EA-BE58-108FD6259806}"/>
              </a:ext>
            </a:extLst>
          </p:cNvPr>
          <p:cNvSpPr>
            <a:spLocks noGrp="1"/>
          </p:cNvSpPr>
          <p:nvPr>
            <p:ph type="title"/>
          </p:nvPr>
        </p:nvSpPr>
        <p:spPr/>
        <p:txBody>
          <a:bodyPr>
            <a:normAutofit fontScale="90000"/>
          </a:bodyPr>
          <a:lstStyle/>
          <a:p>
            <a:r>
              <a:rPr lang="en-US"/>
              <a:t>Components of the Playful Learning Institute (continued)</a:t>
            </a:r>
          </a:p>
        </p:txBody>
      </p:sp>
    </p:spTree>
    <p:extLst>
      <p:ext uri="{BB962C8B-B14F-4D97-AF65-F5344CB8AC3E}">
        <p14:creationId xmlns:p14="http://schemas.microsoft.com/office/powerpoint/2010/main" val="3781019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B2418-31C0-41BA-94F6-EAFA730A8929}"/>
              </a:ext>
            </a:extLst>
          </p:cNvPr>
          <p:cNvSpPr>
            <a:spLocks noGrp="1"/>
          </p:cNvSpPr>
          <p:nvPr>
            <p:ph idx="1"/>
          </p:nvPr>
        </p:nvSpPr>
        <p:spPr/>
        <p:txBody>
          <a:bodyPr>
            <a:normAutofit/>
          </a:bodyPr>
          <a:lstStyle/>
          <a:p>
            <a:pPr marL="0" indent="0">
              <a:buNone/>
            </a:pPr>
            <a:r>
              <a:rPr lang="en-US" sz="3200" b="1" dirty="0">
                <a:ea typeface="Times New Roman" panose="02020603050405020304" pitchFamily="18" charset="0"/>
              </a:rPr>
              <a:t>Coaching</a:t>
            </a:r>
          </a:p>
          <a:p>
            <a:pPr marL="0" indent="0">
              <a:buNone/>
            </a:pPr>
            <a:r>
              <a:rPr lang="en-US" sz="2400" dirty="0">
                <a:ea typeface="Times New Roman" panose="02020603050405020304" pitchFamily="18" charset="0"/>
              </a:rPr>
              <a:t>Monthly coaching for administrators and educators from October through May of the 2023-24 school year</a:t>
            </a:r>
          </a:p>
          <a:p>
            <a:pPr lvl="1"/>
            <a:r>
              <a:rPr lang="en-US" dirty="0">
                <a:effectLst/>
                <a:ea typeface="Times New Roman" panose="02020603050405020304" pitchFamily="18" charset="0"/>
              </a:rPr>
              <a:t>Educators – 3-5 hours per month</a:t>
            </a:r>
          </a:p>
          <a:p>
            <a:pPr lvl="1"/>
            <a:r>
              <a:rPr lang="en-US" dirty="0"/>
              <a:t>District and school </a:t>
            </a:r>
            <a:r>
              <a:rPr lang="en-US"/>
              <a:t>administrators</a:t>
            </a:r>
            <a:r>
              <a:rPr lang="en-US" dirty="0"/>
              <a:t> – 1-2 hours per month</a:t>
            </a:r>
          </a:p>
          <a:p>
            <a:pPr marL="0" indent="0">
              <a:buNone/>
            </a:pPr>
            <a:endParaRPr lang="en-US" dirty="0"/>
          </a:p>
        </p:txBody>
      </p:sp>
      <p:sp>
        <p:nvSpPr>
          <p:cNvPr id="3" name="Title 2">
            <a:extLst>
              <a:ext uri="{FF2B5EF4-FFF2-40B4-BE49-F238E27FC236}">
                <a16:creationId xmlns:a16="http://schemas.microsoft.com/office/drawing/2014/main" id="{65906DC8-1E1D-4752-A0A1-7B89549B0039}"/>
              </a:ext>
            </a:extLst>
          </p:cNvPr>
          <p:cNvSpPr>
            <a:spLocks noGrp="1"/>
          </p:cNvSpPr>
          <p:nvPr>
            <p:ph type="title"/>
          </p:nvPr>
        </p:nvSpPr>
        <p:spPr/>
        <p:txBody>
          <a:bodyPr>
            <a:normAutofit fontScale="90000"/>
          </a:bodyPr>
          <a:lstStyle/>
          <a:p>
            <a:r>
              <a:rPr lang="en-US"/>
              <a:t>Components of the Playful Learning Institute - continued</a:t>
            </a:r>
          </a:p>
        </p:txBody>
      </p:sp>
    </p:spTree>
    <p:extLst>
      <p:ext uri="{BB962C8B-B14F-4D97-AF65-F5344CB8AC3E}">
        <p14:creationId xmlns:p14="http://schemas.microsoft.com/office/powerpoint/2010/main" val="932994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B0B6B-593C-4B62-A321-808DCCA03DEC}"/>
              </a:ext>
            </a:extLst>
          </p:cNvPr>
          <p:cNvSpPr>
            <a:spLocks noGrp="1"/>
          </p:cNvSpPr>
          <p:nvPr>
            <p:ph type="title"/>
          </p:nvPr>
        </p:nvSpPr>
        <p:spPr/>
        <p:txBody>
          <a:bodyPr/>
          <a:lstStyle/>
          <a:p>
            <a:r>
              <a:rPr lang="en-US" dirty="0"/>
              <a:t>Playful Learning Indicators</a:t>
            </a:r>
          </a:p>
        </p:txBody>
      </p:sp>
    </p:spTree>
    <p:extLst>
      <p:ext uri="{BB962C8B-B14F-4D97-AF65-F5344CB8AC3E}">
        <p14:creationId xmlns:p14="http://schemas.microsoft.com/office/powerpoint/2010/main" val="1288422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ctrTitle"/>
          </p:nvPr>
        </p:nvSpPr>
        <p:spPr>
          <a:xfrm>
            <a:off x="5461000" y="395096"/>
            <a:ext cx="6455200" cy="1825200"/>
          </a:xfrm>
          <a:prstGeom prst="rect">
            <a:avLst/>
          </a:prstGeom>
          <a:noFill/>
          <a:ln>
            <a:noFill/>
          </a:ln>
        </p:spPr>
        <p:txBody>
          <a:bodyPr spcFirstLastPara="1" vert="horz" wrap="square" lIns="91433" tIns="45700" rIns="91433" bIns="45700" rtlCol="0" anchor="b" anchorCtr="0">
            <a:normAutofit fontScale="90000"/>
          </a:bodyPr>
          <a:lstStyle/>
          <a:p>
            <a:pPr algn="ctr">
              <a:spcBef>
                <a:spcPts val="0"/>
              </a:spcBef>
              <a:buClr>
                <a:schemeClr val="dk1"/>
              </a:buClr>
              <a:buSzPts val="4500"/>
            </a:pPr>
            <a:r>
              <a:rPr lang="en" b="1" dirty="0"/>
              <a:t>Pedagogy of Play </a:t>
            </a:r>
            <a:br>
              <a:rPr lang="en" dirty="0"/>
            </a:br>
            <a:endParaRPr sz="4933" dirty="0"/>
          </a:p>
        </p:txBody>
      </p:sp>
      <p:sp>
        <p:nvSpPr>
          <p:cNvPr id="158" name="Google Shape;158;p30"/>
          <p:cNvSpPr txBox="1">
            <a:spLocks noGrp="1"/>
          </p:cNvSpPr>
          <p:nvPr>
            <p:ph type="subTitle" idx="1"/>
          </p:nvPr>
        </p:nvSpPr>
        <p:spPr>
          <a:xfrm>
            <a:off x="5405925" y="3941465"/>
            <a:ext cx="6455200" cy="2656000"/>
          </a:xfrm>
          <a:prstGeom prst="rect">
            <a:avLst/>
          </a:prstGeom>
          <a:noFill/>
          <a:ln>
            <a:noFill/>
          </a:ln>
        </p:spPr>
        <p:txBody>
          <a:bodyPr spcFirstLastPara="1" vert="horz" wrap="square" lIns="91433" tIns="45700" rIns="91433" bIns="45700" rtlCol="0" anchor="t" anchorCtr="0">
            <a:normAutofit/>
          </a:bodyPr>
          <a:lstStyle/>
          <a:p>
            <a:pPr algn="ctr">
              <a:spcBef>
                <a:spcPts val="0"/>
              </a:spcBef>
              <a:buClr>
                <a:schemeClr val="dk1"/>
              </a:buClr>
              <a:buSzPts val="3000"/>
            </a:pPr>
            <a:r>
              <a:rPr lang="en" sz="4000" dirty="0"/>
              <a:t>Project Zero</a:t>
            </a:r>
            <a:endParaRPr dirty="0"/>
          </a:p>
          <a:p>
            <a:pPr algn="ctr">
              <a:spcBef>
                <a:spcPts val="1067"/>
              </a:spcBef>
              <a:buClr>
                <a:schemeClr val="dk1"/>
              </a:buClr>
              <a:buSzPts val="3000"/>
            </a:pPr>
            <a:r>
              <a:rPr lang="en" sz="4000" dirty="0"/>
              <a:t>Harvard Graduate School of Education</a:t>
            </a:r>
            <a:endParaRPr dirty="0"/>
          </a:p>
          <a:p>
            <a:pPr algn="ctr">
              <a:spcBef>
                <a:spcPts val="1067"/>
              </a:spcBef>
              <a:buClr>
                <a:schemeClr val="dk1"/>
              </a:buClr>
              <a:buSzPts val="1800"/>
            </a:pPr>
            <a:endParaRPr dirty="0"/>
          </a:p>
        </p:txBody>
      </p:sp>
      <p:pic>
        <p:nvPicPr>
          <p:cNvPr id="159" name="Google Shape;159;p30" descr="Image of children climbing a rock wall and one child helping another child up."/>
          <p:cNvPicPr preferRelativeResize="0"/>
          <p:nvPr/>
        </p:nvPicPr>
        <p:blipFill rotWithShape="1">
          <a:blip r:embed="rId3">
            <a:alphaModFix/>
          </a:blip>
          <a:srcRect/>
          <a:stretch/>
        </p:blipFill>
        <p:spPr>
          <a:xfrm>
            <a:off x="374883" y="188641"/>
            <a:ext cx="4681000" cy="6408713"/>
          </a:xfrm>
          <a:prstGeom prst="rect">
            <a:avLst/>
          </a:prstGeom>
          <a:noFill/>
          <a:ln>
            <a:noFill/>
          </a:ln>
        </p:spPr>
      </p:pic>
      <p:pic>
        <p:nvPicPr>
          <p:cNvPr id="160" name="Google Shape;160;p30">
            <a:extLst>
              <a:ext uri="{C183D7F6-B498-43B3-948B-1728B52AA6E4}">
                <adec:decorative xmlns:adec="http://schemas.microsoft.com/office/drawing/2017/decorative" val="1"/>
              </a:ext>
            </a:extLst>
          </p:cNvPr>
          <p:cNvPicPr preferRelativeResize="0"/>
          <p:nvPr/>
        </p:nvPicPr>
        <p:blipFill rotWithShape="1">
          <a:blip r:embed="rId4">
            <a:alphaModFix/>
          </a:blip>
          <a:srcRect b="18745"/>
          <a:stretch/>
        </p:blipFill>
        <p:spPr>
          <a:xfrm>
            <a:off x="7136119" y="1537576"/>
            <a:ext cx="2724815" cy="22141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a:extLst>
              <a:ext uri="{C183D7F6-B498-43B3-948B-1728B52AA6E4}">
                <adec:decorative xmlns:adec="http://schemas.microsoft.com/office/drawing/2017/decorative" val="1"/>
              </a:ext>
            </a:extLst>
          </p:cNvPr>
          <p:cNvSpPr/>
          <p:nvPr/>
        </p:nvSpPr>
        <p:spPr>
          <a:xfrm>
            <a:off x="0" y="0"/>
            <a:ext cx="12189200" cy="68580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67" name="Google Shape;167;p31">
            <a:extLst>
              <a:ext uri="{C183D7F6-B498-43B3-948B-1728B52AA6E4}">
                <adec:decorative xmlns:adec="http://schemas.microsoft.com/office/drawing/2017/decorative" val="1"/>
              </a:ext>
            </a:extLst>
          </p:cNvPr>
          <p:cNvSpPr/>
          <p:nvPr/>
        </p:nvSpPr>
        <p:spPr>
          <a:xfrm>
            <a:off x="4142164" y="610729"/>
            <a:ext cx="759619" cy="5710972"/>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2F5496"/>
          </a:solid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sp>
        <p:nvSpPr>
          <p:cNvPr id="168" name="Google Shape;168;p31">
            <a:extLst>
              <a:ext uri="{C183D7F6-B498-43B3-948B-1728B52AA6E4}">
                <adec:decorative xmlns:adec="http://schemas.microsoft.com/office/drawing/2017/decorative" val="1"/>
              </a:ext>
            </a:extLst>
          </p:cNvPr>
          <p:cNvSpPr/>
          <p:nvPr/>
        </p:nvSpPr>
        <p:spPr>
          <a:xfrm>
            <a:off x="4144438" y="343079"/>
            <a:ext cx="482655" cy="5521415"/>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1F3864"/>
          </a:solid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sp>
        <p:nvSpPr>
          <p:cNvPr id="169" name="Google Shape;169;p31">
            <a:extLst>
              <a:ext uri="{C183D7F6-B498-43B3-948B-1728B52AA6E4}">
                <adec:decorative xmlns:adec="http://schemas.microsoft.com/office/drawing/2017/decorative" val="1"/>
              </a:ext>
            </a:extLst>
          </p:cNvPr>
          <p:cNvSpPr/>
          <p:nvPr/>
        </p:nvSpPr>
        <p:spPr>
          <a:xfrm>
            <a:off x="-3046" y="340424"/>
            <a:ext cx="4630139" cy="5265795"/>
          </a:xfrm>
          <a:custGeom>
            <a:avLst/>
            <a:gdLst/>
            <a:ahLst/>
            <a:cxnLst/>
            <a:rect l="l" t="t" r="r" b="b"/>
            <a:pathLst>
              <a:path w="4630139" h="5265795" extrusionOk="0">
                <a:moveTo>
                  <a:pt x="0" y="0"/>
                </a:moveTo>
                <a:lnTo>
                  <a:pt x="4630139" y="0"/>
                </a:lnTo>
                <a:lnTo>
                  <a:pt x="4630139" y="5265795"/>
                </a:lnTo>
                <a:lnTo>
                  <a:pt x="0" y="5265795"/>
                </a:lnTo>
                <a:close/>
              </a:path>
            </a:pathLst>
          </a:custGeom>
          <a:solidFill>
            <a:schemeClr val="accen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170" name="Google Shape;170;p31" descr="Icon for Project Zero that includes a circle around the letters PZ"/>
          <p:cNvPicPr preferRelativeResize="0"/>
          <p:nvPr/>
        </p:nvPicPr>
        <p:blipFill rotWithShape="1">
          <a:blip r:embed="rId3">
            <a:alphaModFix/>
          </a:blip>
          <a:srcRect/>
          <a:stretch/>
        </p:blipFill>
        <p:spPr>
          <a:xfrm>
            <a:off x="637376" y="1343144"/>
            <a:ext cx="3343203" cy="3274625"/>
          </a:xfrm>
          <a:prstGeom prst="rect">
            <a:avLst/>
          </a:prstGeom>
          <a:noFill/>
          <a:ln>
            <a:noFill/>
          </a:ln>
        </p:spPr>
      </p:pic>
      <p:sp>
        <p:nvSpPr>
          <p:cNvPr id="171" name="Google Shape;171;p31">
            <a:extLst>
              <a:ext uri="{C183D7F6-B498-43B3-948B-1728B52AA6E4}">
                <adec:decorative xmlns:adec="http://schemas.microsoft.com/office/drawing/2017/decorative" val="1"/>
              </a:ext>
            </a:extLst>
          </p:cNvPr>
          <p:cNvSpPr/>
          <p:nvPr/>
        </p:nvSpPr>
        <p:spPr>
          <a:xfrm>
            <a:off x="4901781" y="1071563"/>
            <a:ext cx="7290217" cy="5242299"/>
          </a:xfrm>
          <a:custGeom>
            <a:avLst/>
            <a:gdLst/>
            <a:ahLst/>
            <a:cxnLst/>
            <a:rect l="l" t="t" r="r" b="b"/>
            <a:pathLst>
              <a:path w="7290218" h="5242298" extrusionOk="0">
                <a:moveTo>
                  <a:pt x="0" y="0"/>
                </a:moveTo>
                <a:lnTo>
                  <a:pt x="7290218" y="0"/>
                </a:lnTo>
                <a:lnTo>
                  <a:pt x="7290218" y="5242298"/>
                </a:lnTo>
                <a:lnTo>
                  <a:pt x="0" y="5242298"/>
                </a:lnTo>
                <a:close/>
              </a:path>
            </a:pathLst>
          </a:custGeom>
          <a:solidFill>
            <a:schemeClr val="accen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172" name="Google Shape;172;p31" descr="An image of the different projects of Project Zero organized with the project title in a circle with project descriptors written on strips of paper that extend from the circle."/>
          <p:cNvPicPr preferRelativeResize="0"/>
          <p:nvPr/>
        </p:nvPicPr>
        <p:blipFill rotWithShape="1">
          <a:blip r:embed="rId4">
            <a:alphaModFix/>
          </a:blip>
          <a:srcRect/>
          <a:stretch/>
        </p:blipFill>
        <p:spPr>
          <a:xfrm>
            <a:off x="5545244" y="2005257"/>
            <a:ext cx="6020728" cy="3386660"/>
          </a:xfrm>
          <a:prstGeom prst="rect">
            <a:avLst/>
          </a:prstGeom>
          <a:noFill/>
          <a:ln>
            <a:noFill/>
          </a:ln>
        </p:spPr>
      </p:pic>
      <p:sp>
        <p:nvSpPr>
          <p:cNvPr id="2" name="Title 1">
            <a:extLst>
              <a:ext uri="{FF2B5EF4-FFF2-40B4-BE49-F238E27FC236}">
                <a16:creationId xmlns:a16="http://schemas.microsoft.com/office/drawing/2014/main" id="{29D5DE01-985B-4331-ABEB-8A2C5176466B}"/>
              </a:ext>
            </a:extLst>
          </p:cNvPr>
          <p:cNvSpPr>
            <a:spLocks noGrp="1"/>
          </p:cNvSpPr>
          <p:nvPr>
            <p:ph type="title" idx="4294967295"/>
          </p:nvPr>
        </p:nvSpPr>
        <p:spPr/>
        <p:txBody>
          <a:bodyPr/>
          <a:lstStyle/>
          <a:p>
            <a:r>
              <a:rPr lang="en-US" dirty="0"/>
              <a:t>Project Zero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2" descr="four images of children of different ages engaged in playing learning, including stacking of materials and lego construction"/>
          <p:cNvPicPr preferRelativeResize="0"/>
          <p:nvPr/>
        </p:nvPicPr>
        <p:blipFill rotWithShape="1">
          <a:blip r:embed="rId3">
            <a:alphaModFix/>
          </a:blip>
          <a:srcRect/>
          <a:stretch/>
        </p:blipFill>
        <p:spPr>
          <a:xfrm>
            <a:off x="1245631" y="1690725"/>
            <a:ext cx="8540152" cy="4985846"/>
          </a:xfrm>
          <a:prstGeom prst="rect">
            <a:avLst/>
          </a:prstGeom>
          <a:noFill/>
          <a:ln>
            <a:noFill/>
          </a:ln>
        </p:spPr>
      </p:pic>
      <p:sp>
        <p:nvSpPr>
          <p:cNvPr id="2" name="Title 1">
            <a:extLst>
              <a:ext uri="{FF2B5EF4-FFF2-40B4-BE49-F238E27FC236}">
                <a16:creationId xmlns:a16="http://schemas.microsoft.com/office/drawing/2014/main" id="{C45C47D7-1929-4835-B727-B72165315AFA}"/>
              </a:ext>
            </a:extLst>
          </p:cNvPr>
          <p:cNvSpPr>
            <a:spLocks noGrp="1"/>
          </p:cNvSpPr>
          <p:nvPr>
            <p:ph type="title"/>
          </p:nvPr>
        </p:nvSpPr>
        <p:spPr/>
        <p:txBody>
          <a:bodyPr/>
          <a:lstStyle/>
          <a:p>
            <a:r>
              <a:rPr lang="en-US" dirty="0"/>
              <a:t>Images of Playful Learning from Project</a:t>
            </a:r>
            <a:r>
              <a:rPr lang="en-US" baseline="0" dirty="0"/>
              <a:t> Zero</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a:extLst>
              <a:ext uri="{C183D7F6-B498-43B3-948B-1728B52AA6E4}">
                <adec:decorative xmlns:adec="http://schemas.microsoft.com/office/drawing/2017/decorative" val="1"/>
              </a:ext>
            </a:extLst>
          </p:cNvPr>
          <p:cNvSpPr/>
          <p:nvPr/>
        </p:nvSpPr>
        <p:spPr>
          <a:xfrm>
            <a:off x="0" y="0"/>
            <a:ext cx="12192000" cy="6857600"/>
          </a:xfrm>
          <a:prstGeom prst="rect">
            <a:avLst/>
          </a:prstGeom>
          <a:solidFill>
            <a:schemeClr val="lt1"/>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84" name="Google Shape;184;p33">
            <a:extLst>
              <a:ext uri="{C183D7F6-B498-43B3-948B-1728B52AA6E4}">
                <adec:decorative xmlns:adec="http://schemas.microsoft.com/office/drawing/2017/decorative" val="1"/>
              </a:ext>
            </a:extLst>
          </p:cNvPr>
          <p:cNvSpPr/>
          <p:nvPr/>
        </p:nvSpPr>
        <p:spPr>
          <a:xfrm>
            <a:off x="0" y="1"/>
            <a:ext cx="12192000" cy="4412800"/>
          </a:xfrm>
          <a:prstGeom prst="rect">
            <a:avLst/>
          </a:prstGeom>
          <a:solidFill>
            <a:schemeClr val="accent4"/>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85" name="Google Shape;185;p33">
            <a:extLst>
              <a:ext uri="{C183D7F6-B498-43B3-948B-1728B52AA6E4}">
                <adec:decorative xmlns:adec="http://schemas.microsoft.com/office/drawing/2017/decorative" val="1"/>
              </a:ext>
            </a:extLst>
          </p:cNvPr>
          <p:cNvSpPr/>
          <p:nvPr/>
        </p:nvSpPr>
        <p:spPr>
          <a:xfrm>
            <a:off x="596464" y="551963"/>
            <a:ext cx="10999200" cy="4618400"/>
          </a:xfrm>
          <a:prstGeom prst="rect">
            <a:avLst/>
          </a:prstGeom>
          <a:solidFill>
            <a:schemeClr val="lt1"/>
          </a:solidFill>
          <a:ln>
            <a:noFill/>
          </a:ln>
          <a:effectLst>
            <a:outerShdw blurRad="139700" dist="127000" dir="5400000" algn="t" rotWithShape="0">
              <a:srgbClr val="000000">
                <a:alpha val="14900"/>
              </a:srgbClr>
            </a:outerShdw>
          </a:effectLst>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86" name="Google Shape;186;p33"/>
          <p:cNvSpPr txBox="1">
            <a:spLocks noGrp="1"/>
          </p:cNvSpPr>
          <p:nvPr>
            <p:ph type="title"/>
          </p:nvPr>
        </p:nvSpPr>
        <p:spPr>
          <a:xfrm>
            <a:off x="1524000" y="1293337"/>
            <a:ext cx="9144000" cy="32744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chemeClr val="dk1"/>
              </a:buClr>
              <a:buSzPts val="4200"/>
            </a:pPr>
            <a:r>
              <a:rPr lang="en" sz="5600" dirty="0">
                <a:solidFill>
                  <a:schemeClr val="dk1"/>
                </a:solidFill>
                <a:latin typeface="Calibri"/>
                <a:ea typeface="Calibri"/>
                <a:cs typeface="Calibri"/>
                <a:sym typeface="Calibri"/>
              </a:rPr>
              <a:t>What does playful learning look and feel like in different cultural contexts?</a:t>
            </a:r>
            <a:br>
              <a:rPr lang="en" sz="5600" dirty="0">
                <a:solidFill>
                  <a:schemeClr val="dk1"/>
                </a:solidFill>
                <a:latin typeface="Calibri"/>
                <a:ea typeface="Calibri"/>
                <a:cs typeface="Calibri"/>
                <a:sym typeface="Calibri"/>
              </a:rPr>
            </a:br>
            <a:endParaRPr sz="5600" dirty="0">
              <a:solidFill>
                <a:schemeClr val="dk1"/>
              </a:solidFill>
              <a:latin typeface="Calibri"/>
              <a:ea typeface="Calibri"/>
              <a:cs typeface="Calibri"/>
              <a:sym typeface="Calibri"/>
            </a:endParaRPr>
          </a:p>
        </p:txBody>
      </p:sp>
      <p:sp>
        <p:nvSpPr>
          <p:cNvPr id="187" name="Google Shape;187;p33"/>
          <p:cNvSpPr txBox="1">
            <a:spLocks noGrp="1"/>
          </p:cNvSpPr>
          <p:nvPr>
            <p:ph type="body" idx="1"/>
          </p:nvPr>
        </p:nvSpPr>
        <p:spPr>
          <a:xfrm>
            <a:off x="1524000" y="5514052"/>
            <a:ext cx="9144000" cy="652000"/>
          </a:xfrm>
          <a:prstGeom prst="rect">
            <a:avLst/>
          </a:prstGeom>
          <a:noFill/>
          <a:ln>
            <a:noFill/>
          </a:ln>
        </p:spPr>
        <p:txBody>
          <a:bodyPr spcFirstLastPara="1" vert="horz" wrap="square" lIns="91433" tIns="45700" rIns="91433" bIns="45700" rtlCol="0" anchor="ctr" anchorCtr="0">
            <a:normAutofit/>
          </a:bodyPr>
          <a:lstStyle/>
          <a:p>
            <a:pPr algn="ctr">
              <a:spcBef>
                <a:spcPts val="0"/>
              </a:spcBef>
              <a:buClr>
                <a:srgbClr val="888888"/>
              </a:buClr>
              <a:buSzPts val="1800"/>
            </a:pPr>
            <a:endParaRPr sz="2400">
              <a:solidFill>
                <a:schemeClr val="dk1"/>
              </a:solidFill>
              <a:latin typeface="Calibri"/>
              <a:ea typeface="Calibri"/>
              <a:cs typeface="Calibri"/>
              <a:sym typeface="Calibri"/>
            </a:endParaRPr>
          </a:p>
        </p:txBody>
      </p:sp>
      <p:cxnSp>
        <p:nvCxnSpPr>
          <p:cNvPr id="188" name="Google Shape;188;p33">
            <a:extLst>
              <a:ext uri="{C183D7F6-B498-43B3-948B-1728B52AA6E4}">
                <adec:decorative xmlns:adec="http://schemas.microsoft.com/office/drawing/2017/decorative" val="1"/>
              </a:ext>
            </a:extLst>
          </p:cNvPr>
          <p:cNvCxnSpPr/>
          <p:nvPr/>
        </p:nvCxnSpPr>
        <p:spPr>
          <a:xfrm rot="10800000">
            <a:off x="596696" y="6354708"/>
            <a:ext cx="11000000" cy="0"/>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a:extLst>
              <a:ext uri="{C183D7F6-B498-43B3-948B-1728B52AA6E4}">
                <adec:decorative xmlns:adec="http://schemas.microsoft.com/office/drawing/2017/decorative" val="1"/>
              </a:ext>
            </a:extLst>
          </p:cNvPr>
          <p:cNvSpPr/>
          <p:nvPr/>
        </p:nvSpPr>
        <p:spPr>
          <a:xfrm rot="10800000" flipH="1">
            <a:off x="1" y="6481"/>
            <a:ext cx="2273169" cy="2273169"/>
          </a:xfrm>
          <a:custGeom>
            <a:avLst/>
            <a:gdLst/>
            <a:ahLst/>
            <a:cxnLst/>
            <a:rect l="l" t="t" r="r" b="b"/>
            <a:pathLst>
              <a:path w="2901919" h="2901919" extrusionOk="0">
                <a:moveTo>
                  <a:pt x="0" y="0"/>
                </a:moveTo>
                <a:cubicBezTo>
                  <a:pt x="1602686" y="0"/>
                  <a:pt x="2901919" y="1299233"/>
                  <a:pt x="2901919" y="2901919"/>
                </a:cubicBezTo>
                <a:lnTo>
                  <a:pt x="1460665" y="2901919"/>
                </a:lnTo>
                <a:cubicBezTo>
                  <a:pt x="1460665" y="2095216"/>
                  <a:pt x="806703" y="1441254"/>
                  <a:pt x="0" y="1441254"/>
                </a:cubicBezTo>
                <a:close/>
              </a:path>
            </a:pathLst>
          </a:custGeom>
          <a:gradFill>
            <a:gsLst>
              <a:gs pos="0">
                <a:srgbClr val="F3B500"/>
              </a:gs>
              <a:gs pos="100000">
                <a:srgbClr val="EFCB0C"/>
              </a:gs>
            </a:gsLst>
            <a:lin ang="2700006" scaled="0"/>
          </a:gra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95" name="Google Shape;195;p34">
            <a:extLst>
              <a:ext uri="{C183D7F6-B498-43B3-948B-1728B52AA6E4}">
                <adec:decorative xmlns:adec="http://schemas.microsoft.com/office/drawing/2017/decorative" val="1"/>
              </a:ext>
            </a:extLst>
          </p:cNvPr>
          <p:cNvSpPr/>
          <p:nvPr/>
        </p:nvSpPr>
        <p:spPr>
          <a:xfrm>
            <a:off x="11268712" y="3650615"/>
            <a:ext cx="921825" cy="3200400"/>
          </a:xfrm>
          <a:custGeom>
            <a:avLst/>
            <a:gdLst/>
            <a:ahLst/>
            <a:cxnLst/>
            <a:rect l="l" t="t" r="r" b="b"/>
            <a:pathLst>
              <a:path w="1975339" h="6857999" extrusionOk="0">
                <a:moveTo>
                  <a:pt x="1967395" y="0"/>
                </a:moveTo>
                <a:lnTo>
                  <a:pt x="1975339" y="0"/>
                </a:lnTo>
                <a:lnTo>
                  <a:pt x="1975339" y="1960519"/>
                </a:lnTo>
                <a:lnTo>
                  <a:pt x="1914820" y="2041450"/>
                </a:lnTo>
                <a:cubicBezTo>
                  <a:pt x="1647231" y="2437534"/>
                  <a:pt x="1490982" y="2915020"/>
                  <a:pt x="1490982" y="3429000"/>
                </a:cubicBezTo>
                <a:cubicBezTo>
                  <a:pt x="1490982" y="3942980"/>
                  <a:pt x="1647231" y="4420466"/>
                  <a:pt x="1914820" y="4816551"/>
                </a:cubicBezTo>
                <a:lnTo>
                  <a:pt x="1975339" y="4897482"/>
                </a:lnTo>
                <a:lnTo>
                  <a:pt x="1975339" y="6857999"/>
                </a:lnTo>
                <a:lnTo>
                  <a:pt x="1967393" y="6857999"/>
                </a:lnTo>
                <a:lnTo>
                  <a:pt x="1912709" y="6826557"/>
                </a:lnTo>
                <a:cubicBezTo>
                  <a:pt x="765995" y="6129796"/>
                  <a:pt x="0" y="4868852"/>
                  <a:pt x="0" y="3429000"/>
                </a:cubicBezTo>
                <a:cubicBezTo>
                  <a:pt x="0" y="1989148"/>
                  <a:pt x="765995" y="728204"/>
                  <a:pt x="1912709" y="31444"/>
                </a:cubicBezTo>
                <a:close/>
              </a:path>
            </a:pathLst>
          </a:custGeom>
          <a:solidFill>
            <a:srgbClr val="354253">
              <a:alpha val="60000"/>
            </a:srgb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96" name="Google Shape;196;p34" descr="Text Book with term Free Association"/>
          <p:cNvSpPr/>
          <p:nvPr/>
        </p:nvSpPr>
        <p:spPr>
          <a:xfrm>
            <a:off x="838200" y="365125"/>
            <a:ext cx="7365379" cy="1671032"/>
          </a:xfrm>
          <a:prstGeom prst="rect">
            <a:avLst/>
          </a:prstGeom>
          <a:noFill/>
          <a:ln>
            <a:noFill/>
          </a:ln>
        </p:spPr>
        <p:txBody>
          <a:bodyPr spcFirstLastPara="1" wrap="square" lIns="0" tIns="0" rIns="0" bIns="0" anchor="t" anchorCtr="0">
            <a:noAutofit/>
          </a:bodyPr>
          <a:lstStyle/>
          <a:p>
            <a:endParaRPr sz="2400" dirty="0">
              <a:solidFill>
                <a:srgbClr val="002060"/>
              </a:solidFill>
              <a:latin typeface="Century Gothic"/>
              <a:ea typeface="Century Gothic"/>
              <a:cs typeface="Century Gothic"/>
              <a:sym typeface="Century Gothic"/>
            </a:endParaRPr>
          </a:p>
        </p:txBody>
      </p:sp>
      <p:sp>
        <p:nvSpPr>
          <p:cNvPr id="197" name="Google Shape;197;p34"/>
          <p:cNvSpPr txBox="1"/>
          <p:nvPr/>
        </p:nvSpPr>
        <p:spPr>
          <a:xfrm>
            <a:off x="3198361" y="3018475"/>
            <a:ext cx="6096000" cy="3046948"/>
          </a:xfrm>
          <a:prstGeom prst="rect">
            <a:avLst/>
          </a:prstGeom>
          <a:noFill/>
          <a:ln>
            <a:noFill/>
          </a:ln>
        </p:spPr>
        <p:txBody>
          <a:bodyPr spcFirstLastPara="1" wrap="square" lIns="91433" tIns="45700" rIns="91433" bIns="45700" anchor="t" anchorCtr="0">
            <a:spAutoFit/>
          </a:bodyPr>
          <a:lstStyle/>
          <a:p>
            <a:pPr marL="694249" indent="-694249">
              <a:buClr>
                <a:srgbClr val="002060"/>
              </a:buClr>
              <a:buSzPts val="3600"/>
              <a:buFont typeface="Arial"/>
              <a:buChar char="•"/>
            </a:pPr>
            <a:r>
              <a:rPr lang="en" sz="4800">
                <a:solidFill>
                  <a:srgbClr val="002060"/>
                </a:solidFill>
                <a:latin typeface="Century Gothic"/>
                <a:ea typeface="Century Gothic"/>
                <a:cs typeface="Century Gothic"/>
                <a:sym typeface="Century Gothic"/>
              </a:rPr>
              <a:t>Summer</a:t>
            </a:r>
            <a:endParaRPr sz="1467"/>
          </a:p>
          <a:p>
            <a:pPr marL="694249" indent="-694249">
              <a:buClr>
                <a:srgbClr val="002060"/>
              </a:buClr>
              <a:buSzPts val="3600"/>
              <a:buFont typeface="Arial"/>
              <a:buChar char="•"/>
            </a:pPr>
            <a:r>
              <a:rPr lang="en" sz="4800">
                <a:solidFill>
                  <a:srgbClr val="002060"/>
                </a:solidFill>
                <a:latin typeface="Century Gothic"/>
                <a:ea typeface="Century Gothic"/>
                <a:cs typeface="Century Gothic"/>
                <a:sym typeface="Century Gothic"/>
              </a:rPr>
              <a:t>Picnic</a:t>
            </a:r>
            <a:endParaRPr sz="1467"/>
          </a:p>
          <a:p>
            <a:pPr marL="694249" indent="-694249">
              <a:buClr>
                <a:srgbClr val="002060"/>
              </a:buClr>
              <a:buSzPts val="3600"/>
              <a:buFont typeface="Arial"/>
              <a:buChar char="•"/>
            </a:pPr>
            <a:r>
              <a:rPr lang="en" sz="4800">
                <a:solidFill>
                  <a:srgbClr val="002060"/>
                </a:solidFill>
                <a:latin typeface="Century Gothic"/>
                <a:ea typeface="Century Gothic"/>
                <a:cs typeface="Century Gothic"/>
                <a:sym typeface="Century Gothic"/>
              </a:rPr>
              <a:t>Coffee</a:t>
            </a:r>
            <a:endParaRPr sz="1467"/>
          </a:p>
          <a:p>
            <a:pPr marL="694249" indent="-694249">
              <a:buClr>
                <a:srgbClr val="002060"/>
              </a:buClr>
              <a:buSzPts val="3600"/>
              <a:buFont typeface="Arial"/>
              <a:buChar char="•"/>
            </a:pPr>
            <a:r>
              <a:rPr lang="en" sz="4800">
                <a:solidFill>
                  <a:srgbClr val="002060"/>
                </a:solidFill>
                <a:highlight>
                  <a:srgbClr val="FFFF00"/>
                </a:highlight>
                <a:latin typeface="Century Gothic"/>
                <a:ea typeface="Century Gothic"/>
                <a:cs typeface="Century Gothic"/>
                <a:sym typeface="Century Gothic"/>
              </a:rPr>
              <a:t>Playful Learning</a:t>
            </a:r>
            <a:endParaRPr sz="1467"/>
          </a:p>
        </p:txBody>
      </p:sp>
      <p:sp>
        <p:nvSpPr>
          <p:cNvPr id="198" name="Google Shape;198;p34"/>
          <p:cNvSpPr txBox="1"/>
          <p:nvPr/>
        </p:nvSpPr>
        <p:spPr>
          <a:xfrm>
            <a:off x="2097579" y="2139923"/>
            <a:ext cx="8959600" cy="523180"/>
          </a:xfrm>
          <a:prstGeom prst="rect">
            <a:avLst/>
          </a:prstGeom>
          <a:noFill/>
          <a:ln>
            <a:noFill/>
          </a:ln>
        </p:spPr>
        <p:txBody>
          <a:bodyPr spcFirstLastPara="1" wrap="square" lIns="91433" tIns="45700" rIns="91433" bIns="45700" anchor="t" anchorCtr="0">
            <a:spAutoFit/>
          </a:bodyPr>
          <a:lstStyle/>
          <a:p>
            <a:r>
              <a:rPr lang="en" sz="2800">
                <a:solidFill>
                  <a:schemeClr val="dk1"/>
                </a:solidFill>
                <a:latin typeface="Century Gothic"/>
                <a:ea typeface="Century Gothic"/>
                <a:cs typeface="Century Gothic"/>
                <a:sym typeface="Century Gothic"/>
              </a:rPr>
              <a:t>When I say cat, you think:  rat, or purr, or sneeze ... </a:t>
            </a:r>
            <a:endParaRPr sz="1467"/>
          </a:p>
        </p:txBody>
      </p:sp>
      <p:sp>
        <p:nvSpPr>
          <p:cNvPr id="2" name="Title 1">
            <a:extLst>
              <a:ext uri="{FF2B5EF4-FFF2-40B4-BE49-F238E27FC236}">
                <a16:creationId xmlns:a16="http://schemas.microsoft.com/office/drawing/2014/main" id="{F94E8721-11EA-4EEC-B2D6-9EC5A281ABE4}"/>
              </a:ext>
            </a:extLst>
          </p:cNvPr>
          <p:cNvSpPr>
            <a:spLocks noGrp="1"/>
          </p:cNvSpPr>
          <p:nvPr>
            <p:ph type="title"/>
          </p:nvPr>
        </p:nvSpPr>
        <p:spPr/>
        <p:txBody>
          <a:bodyPr/>
          <a:lstStyle/>
          <a:p>
            <a:r>
              <a:rPr lang="en-US" dirty="0"/>
              <a:t>Free Association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5" descr="A diagram/image of playful learning that has 3 ovals overlapping with one another: leading learning, exploring the unknown and finding joy with descriptors of each within the oval"/>
          <p:cNvPicPr preferRelativeResize="0"/>
          <p:nvPr/>
        </p:nvPicPr>
        <p:blipFill rotWithShape="1">
          <a:blip r:embed="rId3">
            <a:alphaModFix/>
          </a:blip>
          <a:srcRect/>
          <a:stretch/>
        </p:blipFill>
        <p:spPr>
          <a:xfrm>
            <a:off x="3214284" y="1103086"/>
            <a:ext cx="5763429" cy="5754917"/>
          </a:xfrm>
          <a:prstGeom prst="rect">
            <a:avLst/>
          </a:prstGeom>
          <a:noFill/>
          <a:ln>
            <a:noFill/>
          </a:ln>
        </p:spPr>
      </p:pic>
      <p:sp>
        <p:nvSpPr>
          <p:cNvPr id="2" name="Title 1">
            <a:extLst>
              <a:ext uri="{FF2B5EF4-FFF2-40B4-BE49-F238E27FC236}">
                <a16:creationId xmlns:a16="http://schemas.microsoft.com/office/drawing/2014/main" id="{0BA6333D-3CEC-4FDD-A672-66CAC27106B7}"/>
              </a:ext>
            </a:extLst>
          </p:cNvPr>
          <p:cNvSpPr>
            <a:spLocks noGrp="1"/>
          </p:cNvSpPr>
          <p:nvPr>
            <p:ph type="title" idx="4294967295"/>
          </p:nvPr>
        </p:nvSpPr>
        <p:spPr/>
        <p:txBody>
          <a:bodyPr>
            <a:normAutofit fontScale="90000"/>
          </a:bodyPr>
          <a:lstStyle/>
          <a:p>
            <a:r>
              <a:rPr lang="en-US" dirty="0"/>
              <a:t>     </a:t>
            </a:r>
            <a:r>
              <a:rPr lang="en-US" sz="4000" dirty="0">
                <a:solidFill>
                  <a:schemeClr val="accent1">
                    <a:lumMod val="40000"/>
                    <a:lumOff val="60000"/>
                  </a:schemeClr>
                </a:solidFill>
              </a:rPr>
              <a:t>Cross-Cultural</a:t>
            </a:r>
            <a:r>
              <a:rPr lang="en-US" sz="4000" baseline="0" dirty="0">
                <a:solidFill>
                  <a:schemeClr val="accent1">
                    <a:lumMod val="40000"/>
                    <a:lumOff val="60000"/>
                  </a:schemeClr>
                </a:solidFill>
              </a:rPr>
              <a:t> Indicators of Playful Learning</a:t>
            </a:r>
            <a:endParaRPr lang="en-US" sz="4000" dirty="0">
              <a:solidFill>
                <a:schemeClr val="accent1">
                  <a:lumMod val="40000"/>
                  <a:lumOff val="6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6" descr="Diagram/image of playful learning with the words meaningful, empowering and joyful in each of the three ovals"/>
          <p:cNvPicPr preferRelativeResize="0"/>
          <p:nvPr/>
        </p:nvPicPr>
        <p:blipFill rotWithShape="1">
          <a:blip r:embed="rId3">
            <a:alphaModFix/>
          </a:blip>
          <a:srcRect/>
          <a:stretch/>
        </p:blipFill>
        <p:spPr>
          <a:xfrm>
            <a:off x="2666997" y="886552"/>
            <a:ext cx="6858005" cy="6027431"/>
          </a:xfrm>
          <a:prstGeom prst="rect">
            <a:avLst/>
          </a:prstGeom>
          <a:noFill/>
          <a:ln>
            <a:noFill/>
          </a:ln>
        </p:spPr>
      </p:pic>
      <p:sp>
        <p:nvSpPr>
          <p:cNvPr id="2" name="Title 1">
            <a:extLst>
              <a:ext uri="{FF2B5EF4-FFF2-40B4-BE49-F238E27FC236}">
                <a16:creationId xmlns:a16="http://schemas.microsoft.com/office/drawing/2014/main" id="{AB873429-74C9-4F24-97F2-964635EC30AF}"/>
              </a:ext>
            </a:extLst>
          </p:cNvPr>
          <p:cNvSpPr>
            <a:spLocks noGrp="1"/>
          </p:cNvSpPr>
          <p:nvPr>
            <p:ph type="title" idx="4294967295"/>
          </p:nvPr>
        </p:nvSpPr>
        <p:spPr/>
        <p:txBody>
          <a:bodyPr>
            <a:normAutofit/>
          </a:bodyPr>
          <a:lstStyle/>
          <a:p>
            <a:r>
              <a:rPr lang="en-US" sz="3600" dirty="0">
                <a:solidFill>
                  <a:schemeClr val="accent1">
                    <a:lumMod val="40000"/>
                    <a:lumOff val="60000"/>
                  </a:schemeClr>
                </a:solidFill>
              </a:rPr>
              <a:t>Indicators of</a:t>
            </a:r>
            <a:r>
              <a:rPr lang="en-US" sz="3600" baseline="0" dirty="0">
                <a:solidFill>
                  <a:schemeClr val="accent1">
                    <a:lumMod val="40000"/>
                    <a:lumOff val="60000"/>
                  </a:schemeClr>
                </a:solidFill>
              </a:rPr>
              <a:t> Playful Learning from 6 U.S. Schools</a:t>
            </a:r>
            <a:endParaRPr lang="en-US" sz="3600" dirty="0">
              <a:solidFill>
                <a:schemeClr val="accent1">
                  <a:lumMod val="40000"/>
                  <a:lumOff val="6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a:t>AGENDA</a:t>
            </a:r>
            <a:endParaRPr lang="en-US" dirty="0"/>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p:txBody>
          <a:bodyPr>
            <a:normAutofit/>
          </a:bodyPr>
          <a:lstStyle/>
          <a:p>
            <a:pPr>
              <a:spcBef>
                <a:spcPts val="0"/>
              </a:spcBef>
            </a:pPr>
            <a:r>
              <a:rPr lang="en-US" sz="3600" dirty="0">
                <a:latin typeface="Calibri" panose="020F0502020204030204" pitchFamily="34" charset="0"/>
                <a:ea typeface="Calibri" panose="020F0502020204030204" pitchFamily="34" charset="0"/>
              </a:rPr>
              <a:t>W</a:t>
            </a:r>
            <a:r>
              <a:rPr lang="en-US" sz="3600" dirty="0">
                <a:effectLst/>
                <a:latin typeface="Calibri" panose="020F0502020204030204" pitchFamily="34" charset="0"/>
                <a:ea typeface="Calibri" panose="020F0502020204030204" pitchFamily="34" charset="0"/>
              </a:rPr>
              <a:t>elcome and context setting </a:t>
            </a:r>
          </a:p>
          <a:p>
            <a:pPr>
              <a:spcBef>
                <a:spcPts val="0"/>
              </a:spcBef>
            </a:pPr>
            <a:r>
              <a:rPr lang="en-US" sz="3600" dirty="0">
                <a:latin typeface="Calibri" panose="020F0502020204030204" pitchFamily="34" charset="0"/>
                <a:ea typeface="Calibri" panose="020F0502020204030204" pitchFamily="34" charset="0"/>
              </a:rPr>
              <a:t>W</a:t>
            </a:r>
            <a:r>
              <a:rPr lang="en-US" sz="3600" dirty="0">
                <a:effectLst/>
                <a:latin typeface="Calibri" panose="020F0502020204030204" pitchFamily="34" charset="0"/>
                <a:ea typeface="Calibri" panose="020F0502020204030204" pitchFamily="34" charset="0"/>
              </a:rPr>
              <a:t>hat </a:t>
            </a:r>
            <a:r>
              <a:rPr lang="en-US" sz="3600" dirty="0">
                <a:latin typeface="Calibri" panose="020F0502020204030204" pitchFamily="34" charset="0"/>
                <a:ea typeface="Calibri" panose="020F0502020204030204" pitchFamily="34" charset="0"/>
              </a:rPr>
              <a:t>are</a:t>
            </a:r>
            <a:r>
              <a:rPr lang="en-US" sz="3600" dirty="0">
                <a:effectLst/>
                <a:latin typeface="Calibri" panose="020F0502020204030204" pitchFamily="34" charset="0"/>
                <a:ea typeface="Calibri" panose="020F0502020204030204" pitchFamily="34" charset="0"/>
              </a:rPr>
              <a:t> playful learning/indicators </a:t>
            </a:r>
          </a:p>
          <a:p>
            <a:pPr>
              <a:spcBef>
                <a:spcPts val="0"/>
              </a:spcBef>
            </a:pPr>
            <a:r>
              <a:rPr lang="en-US" sz="3600" dirty="0">
                <a:latin typeface="Calibri" panose="020F0502020204030204" pitchFamily="34" charset="0"/>
                <a:ea typeface="Calibri" panose="020F0502020204030204" pitchFamily="34" charset="0"/>
              </a:rPr>
              <a:t>S</a:t>
            </a:r>
            <a:r>
              <a:rPr lang="en-US" sz="3600" dirty="0">
                <a:effectLst/>
                <a:latin typeface="Calibri" panose="020F0502020204030204" pitchFamily="34" charset="0"/>
                <a:ea typeface="Calibri" panose="020F0502020204030204" pitchFamily="34" charset="0"/>
              </a:rPr>
              <a:t>chool team panel to talk about the Playful Learning Institute, PK-3, pilot</a:t>
            </a:r>
          </a:p>
          <a:p>
            <a:pPr>
              <a:spcBef>
                <a:spcPts val="0"/>
              </a:spcBef>
            </a:pPr>
            <a:r>
              <a:rPr lang="en-US" sz="3600" dirty="0">
                <a:effectLst/>
                <a:latin typeface="Calibri" panose="020F0502020204030204" pitchFamily="34" charset="0"/>
                <a:ea typeface="Calibri" panose="020F0502020204030204" pitchFamily="34" charset="0"/>
              </a:rPr>
              <a:t>Discussion/Q&amp;A  </a:t>
            </a:r>
          </a:p>
          <a:p>
            <a:pPr>
              <a:spcBef>
                <a:spcPts val="0"/>
              </a:spcBef>
            </a:pPr>
            <a:r>
              <a:rPr lang="en-US" sz="3600" dirty="0">
                <a:effectLst/>
                <a:latin typeface="Calibri" panose="020F0502020204030204" pitchFamily="34" charset="0"/>
                <a:ea typeface="Calibri" panose="020F0502020204030204" pitchFamily="34" charset="0"/>
              </a:rPr>
              <a:t>Sharing of resources/Wrap Up</a:t>
            </a:r>
            <a:endParaRPr lang="en-US" sz="3600" dirty="0"/>
          </a:p>
        </p:txBody>
      </p:sp>
    </p:spTree>
    <p:extLst>
      <p:ext uri="{BB962C8B-B14F-4D97-AF65-F5344CB8AC3E}">
        <p14:creationId xmlns:p14="http://schemas.microsoft.com/office/powerpoint/2010/main" val="1766890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7" descr="Diagram/image of playful learning with the words meaningful, empowering and joyful in each of the three ovals with &quot;feels like&quot; and &quot;looks like&quot; descriptors in each"/>
          <p:cNvPicPr preferRelativeResize="0"/>
          <p:nvPr/>
        </p:nvPicPr>
        <p:blipFill rotWithShape="1">
          <a:blip r:embed="rId3">
            <a:alphaModFix/>
          </a:blip>
          <a:srcRect/>
          <a:stretch/>
        </p:blipFill>
        <p:spPr>
          <a:xfrm>
            <a:off x="3182816" y="1233714"/>
            <a:ext cx="5908435" cy="5777802"/>
          </a:xfrm>
          <a:prstGeom prst="rect">
            <a:avLst/>
          </a:prstGeom>
          <a:noFill/>
          <a:ln>
            <a:noFill/>
          </a:ln>
        </p:spPr>
      </p:pic>
      <p:sp>
        <p:nvSpPr>
          <p:cNvPr id="2" name="Title 1">
            <a:extLst>
              <a:ext uri="{FF2B5EF4-FFF2-40B4-BE49-F238E27FC236}">
                <a16:creationId xmlns:a16="http://schemas.microsoft.com/office/drawing/2014/main" id="{4F6FA011-36E3-4212-BEC6-C7F6904AA8A6}"/>
              </a:ext>
            </a:extLst>
          </p:cNvPr>
          <p:cNvSpPr>
            <a:spLocks noGrp="1"/>
          </p:cNvSpPr>
          <p:nvPr>
            <p:ph type="title"/>
          </p:nvPr>
        </p:nvSpPr>
        <p:spPr/>
        <p:txBody>
          <a:bodyPr/>
          <a:lstStyle/>
          <a:p>
            <a:r>
              <a:rPr lang="en-US" dirty="0"/>
              <a:t>Indicators of Playful Learning from 6 U.S. Schools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p:nvPr/>
        </p:nvSpPr>
        <p:spPr>
          <a:xfrm>
            <a:off x="122140" y="129652"/>
            <a:ext cx="4125600" cy="6453136"/>
          </a:xfrm>
          <a:prstGeom prst="rect">
            <a:avLst/>
          </a:prstGeom>
          <a:noFill/>
          <a:ln>
            <a:noFill/>
          </a:ln>
        </p:spPr>
        <p:txBody>
          <a:bodyPr spcFirstLastPara="1" wrap="square" lIns="91433" tIns="45700" rIns="91433" bIns="45700" anchor="t" anchorCtr="0">
            <a:spAutoFit/>
          </a:bodyPr>
          <a:lstStyle/>
          <a:p>
            <a:pPr>
              <a:buClr>
                <a:srgbClr val="174995"/>
              </a:buClr>
              <a:buSzPts val="1800"/>
            </a:pPr>
            <a:r>
              <a:rPr lang="en" sz="2400" b="1" dirty="0">
                <a:solidFill>
                  <a:srgbClr val="174995"/>
                </a:solidFill>
                <a:latin typeface="Calibri"/>
                <a:ea typeface="Calibri"/>
                <a:cs typeface="Calibri"/>
                <a:sym typeface="Calibri"/>
              </a:rPr>
              <a:t>Empowering </a:t>
            </a:r>
            <a:endParaRPr sz="1467" dirty="0"/>
          </a:p>
          <a:p>
            <a:pPr>
              <a:buClr>
                <a:schemeClr val="dk1"/>
              </a:buClr>
              <a:buSzPts val="1400"/>
            </a:pPr>
            <a:endParaRPr sz="1867" b="1" dirty="0">
              <a:solidFill>
                <a:srgbClr val="174995"/>
              </a:solidFill>
              <a:latin typeface="Calibri"/>
              <a:ea typeface="Calibri"/>
              <a:cs typeface="Calibri"/>
              <a:sym typeface="Calibri"/>
            </a:endParaRPr>
          </a:p>
          <a:p>
            <a:pPr>
              <a:buClr>
                <a:srgbClr val="174995"/>
              </a:buClr>
              <a:buSzPts val="1200"/>
            </a:pPr>
            <a:r>
              <a:rPr lang="en" sz="1600" b="1" dirty="0">
                <a:solidFill>
                  <a:srgbClr val="174995"/>
                </a:solidFill>
                <a:latin typeface="Calibri"/>
                <a:ea typeface="Calibri"/>
                <a:cs typeface="Calibri"/>
                <a:sym typeface="Calibri"/>
              </a:rPr>
              <a:t>feels like...</a:t>
            </a:r>
            <a:endParaRPr sz="1467" dirty="0"/>
          </a:p>
          <a:p>
            <a:pPr>
              <a:buClr>
                <a:srgbClr val="174995"/>
              </a:buClr>
              <a:buSzPts val="1200"/>
            </a:pPr>
            <a:r>
              <a:rPr lang="en" sz="1600" dirty="0">
                <a:solidFill>
                  <a:srgbClr val="174995"/>
                </a:solidFill>
                <a:latin typeface="Calibri"/>
                <a:ea typeface="Calibri"/>
                <a:cs typeface="Calibri"/>
                <a:sym typeface="Calibri"/>
              </a:rPr>
              <a:t>Ownership</a:t>
            </a:r>
            <a:endParaRPr sz="1467" dirty="0"/>
          </a:p>
          <a:p>
            <a:pPr>
              <a:buClr>
                <a:srgbClr val="174995"/>
              </a:buClr>
              <a:buSzPts val="1200"/>
            </a:pPr>
            <a:r>
              <a:rPr lang="en" sz="1600" dirty="0">
                <a:solidFill>
                  <a:srgbClr val="174995"/>
                </a:solidFill>
                <a:latin typeface="Calibri"/>
                <a:ea typeface="Calibri"/>
                <a:cs typeface="Calibri"/>
                <a:sym typeface="Calibri"/>
              </a:rPr>
              <a:t>Agency</a:t>
            </a:r>
            <a:endParaRPr sz="1467" dirty="0"/>
          </a:p>
          <a:p>
            <a:pPr>
              <a:buClr>
                <a:srgbClr val="174995"/>
              </a:buClr>
              <a:buSzPts val="1200"/>
            </a:pPr>
            <a:r>
              <a:rPr lang="en" sz="1600" dirty="0">
                <a:solidFill>
                  <a:srgbClr val="174995"/>
                </a:solidFill>
                <a:latin typeface="Calibri"/>
                <a:ea typeface="Calibri"/>
                <a:cs typeface="Calibri"/>
                <a:sym typeface="Calibri"/>
              </a:rPr>
              <a:t>Being heard, seen, and valued</a:t>
            </a:r>
            <a:endParaRPr sz="1467" dirty="0"/>
          </a:p>
          <a:p>
            <a:pPr>
              <a:buClr>
                <a:srgbClr val="174995"/>
              </a:buClr>
              <a:buSzPts val="1200"/>
            </a:pPr>
            <a:r>
              <a:rPr lang="en" sz="1600" dirty="0">
                <a:solidFill>
                  <a:srgbClr val="174995"/>
                </a:solidFill>
                <a:latin typeface="Calibri"/>
                <a:ea typeface="Calibri"/>
                <a:cs typeface="Calibri"/>
                <a:sym typeface="Calibri"/>
              </a:rPr>
              <a:t>Independence</a:t>
            </a:r>
            <a:endParaRPr sz="1467" dirty="0"/>
          </a:p>
          <a:p>
            <a:pPr>
              <a:buClr>
                <a:srgbClr val="174995"/>
              </a:buClr>
              <a:buSzPts val="1200"/>
            </a:pPr>
            <a:r>
              <a:rPr lang="en" sz="1600" dirty="0">
                <a:solidFill>
                  <a:srgbClr val="174995"/>
                </a:solidFill>
                <a:latin typeface="Calibri"/>
                <a:ea typeface="Calibri"/>
                <a:cs typeface="Calibri"/>
                <a:sym typeface="Calibri"/>
              </a:rPr>
              <a:t>Belonging</a:t>
            </a:r>
            <a:endParaRPr sz="1467" dirty="0"/>
          </a:p>
          <a:p>
            <a:pPr>
              <a:buClr>
                <a:srgbClr val="174995"/>
              </a:buClr>
              <a:buSzPts val="1200"/>
            </a:pPr>
            <a:r>
              <a:rPr lang="en" sz="1600" dirty="0">
                <a:solidFill>
                  <a:srgbClr val="174995"/>
                </a:solidFill>
                <a:latin typeface="Calibri"/>
                <a:ea typeface="Calibri"/>
                <a:cs typeface="Calibri"/>
                <a:sym typeface="Calibri"/>
              </a:rPr>
              <a:t>Pride</a:t>
            </a:r>
            <a:endParaRPr sz="1467" dirty="0"/>
          </a:p>
          <a:p>
            <a:pPr>
              <a:buClr>
                <a:srgbClr val="174995"/>
              </a:buClr>
              <a:buSzPts val="1200"/>
            </a:pPr>
            <a:r>
              <a:rPr lang="en" sz="1600" dirty="0">
                <a:solidFill>
                  <a:srgbClr val="174995"/>
                </a:solidFill>
                <a:latin typeface="Calibri"/>
                <a:ea typeface="Calibri"/>
                <a:cs typeface="Calibri"/>
                <a:sym typeface="Calibri"/>
              </a:rPr>
              <a:t>Freedom</a:t>
            </a:r>
            <a:endParaRPr sz="1467" dirty="0"/>
          </a:p>
          <a:p>
            <a:pPr>
              <a:buClr>
                <a:srgbClr val="174995"/>
              </a:buClr>
              <a:buSzPts val="1200"/>
            </a:pPr>
            <a:r>
              <a:rPr lang="en" sz="1600" dirty="0">
                <a:solidFill>
                  <a:srgbClr val="174995"/>
                </a:solidFill>
                <a:latin typeface="Calibri"/>
                <a:ea typeface="Calibri"/>
                <a:cs typeface="Calibri"/>
                <a:sym typeface="Calibri"/>
              </a:rPr>
              <a:t>Confidence</a:t>
            </a:r>
            <a:endParaRPr sz="1467" dirty="0"/>
          </a:p>
          <a:p>
            <a:pPr>
              <a:buClr>
                <a:schemeClr val="dk1"/>
              </a:buClr>
              <a:buSzPts val="1200"/>
            </a:pPr>
            <a:endParaRPr sz="1600" dirty="0">
              <a:solidFill>
                <a:srgbClr val="174995"/>
              </a:solidFill>
              <a:latin typeface="Calibri"/>
              <a:ea typeface="Calibri"/>
              <a:cs typeface="Calibri"/>
              <a:sym typeface="Calibri"/>
            </a:endParaRPr>
          </a:p>
          <a:p>
            <a:pPr>
              <a:buClr>
                <a:srgbClr val="174995"/>
              </a:buClr>
              <a:buSzPts val="1200"/>
            </a:pPr>
            <a:r>
              <a:rPr lang="en" sz="1600" b="1" dirty="0">
                <a:solidFill>
                  <a:srgbClr val="174995"/>
                </a:solidFill>
                <a:latin typeface="Calibri"/>
                <a:ea typeface="Calibri"/>
                <a:cs typeface="Calibri"/>
                <a:sym typeface="Calibri"/>
              </a:rPr>
              <a:t>looks like...</a:t>
            </a:r>
            <a:endParaRPr sz="1467" dirty="0"/>
          </a:p>
          <a:p>
            <a:pPr>
              <a:buClr>
                <a:srgbClr val="174995"/>
              </a:buClr>
              <a:buSzPts val="1200"/>
            </a:pPr>
            <a:r>
              <a:rPr lang="en" sz="1600" dirty="0">
                <a:solidFill>
                  <a:srgbClr val="174995"/>
                </a:solidFill>
                <a:latin typeface="Calibri"/>
                <a:ea typeface="Calibri"/>
                <a:cs typeface="Calibri"/>
                <a:sym typeface="Calibri"/>
              </a:rPr>
              <a:t>Having choices and making decisions</a:t>
            </a:r>
            <a:endParaRPr sz="1467" dirty="0"/>
          </a:p>
          <a:p>
            <a:pPr>
              <a:buClr>
                <a:srgbClr val="174995"/>
              </a:buClr>
              <a:buSzPts val="1200"/>
            </a:pPr>
            <a:r>
              <a:rPr lang="en" sz="1600" dirty="0">
                <a:solidFill>
                  <a:srgbClr val="174995"/>
                </a:solidFill>
                <a:latin typeface="Calibri"/>
                <a:ea typeface="Calibri"/>
                <a:cs typeface="Calibri"/>
                <a:sym typeface="Calibri"/>
              </a:rPr>
              <a:t>Leadership</a:t>
            </a:r>
            <a:endParaRPr sz="1467" dirty="0"/>
          </a:p>
          <a:p>
            <a:pPr>
              <a:buClr>
                <a:srgbClr val="174995"/>
              </a:buClr>
              <a:buSzPts val="1200"/>
            </a:pPr>
            <a:r>
              <a:rPr lang="en" sz="1600" dirty="0">
                <a:solidFill>
                  <a:srgbClr val="174995"/>
                </a:solidFill>
                <a:latin typeface="Calibri"/>
                <a:ea typeface="Calibri"/>
                <a:cs typeface="Calibri"/>
                <a:sym typeface="Calibri"/>
              </a:rPr>
              <a:t>Taking risks </a:t>
            </a:r>
            <a:endParaRPr sz="1467" dirty="0"/>
          </a:p>
          <a:p>
            <a:pPr>
              <a:buClr>
                <a:srgbClr val="174995"/>
              </a:buClr>
              <a:buSzPts val="1200"/>
            </a:pPr>
            <a:r>
              <a:rPr lang="en" sz="1600" dirty="0">
                <a:solidFill>
                  <a:srgbClr val="174995"/>
                </a:solidFill>
                <a:latin typeface="Calibri"/>
                <a:ea typeface="Calibri"/>
                <a:cs typeface="Calibri"/>
                <a:sym typeface="Calibri"/>
              </a:rPr>
              <a:t>Co-constructing rules, routines, </a:t>
            </a:r>
            <a:endParaRPr sz="1467" dirty="0"/>
          </a:p>
          <a:p>
            <a:pPr>
              <a:buClr>
                <a:srgbClr val="174995"/>
              </a:buClr>
              <a:buSzPts val="1200"/>
            </a:pPr>
            <a:r>
              <a:rPr lang="en" sz="1600" dirty="0">
                <a:solidFill>
                  <a:srgbClr val="174995"/>
                </a:solidFill>
                <a:latin typeface="Calibri"/>
                <a:ea typeface="Calibri"/>
                <a:cs typeface="Calibri"/>
                <a:sym typeface="Calibri"/>
              </a:rPr>
              <a:t>     strategies</a:t>
            </a:r>
            <a:endParaRPr sz="1467" dirty="0"/>
          </a:p>
          <a:p>
            <a:pPr>
              <a:buClr>
                <a:srgbClr val="174995"/>
              </a:buClr>
              <a:buSzPts val="1200"/>
            </a:pPr>
            <a:r>
              <a:rPr lang="en" sz="1600" dirty="0">
                <a:solidFill>
                  <a:srgbClr val="174995"/>
                </a:solidFill>
                <a:latin typeface="Calibri"/>
                <a:ea typeface="Calibri"/>
                <a:cs typeface="Calibri"/>
                <a:sym typeface="Calibri"/>
              </a:rPr>
              <a:t>Active and inclusive participation</a:t>
            </a:r>
            <a:endParaRPr sz="1467" dirty="0"/>
          </a:p>
          <a:p>
            <a:pPr>
              <a:buClr>
                <a:srgbClr val="174995"/>
              </a:buClr>
              <a:buSzPts val="1200"/>
            </a:pPr>
            <a:r>
              <a:rPr lang="en" sz="1600" dirty="0">
                <a:solidFill>
                  <a:srgbClr val="174995"/>
                </a:solidFill>
                <a:latin typeface="Calibri"/>
                <a:ea typeface="Calibri"/>
                <a:cs typeface="Calibri"/>
                <a:sym typeface="Calibri"/>
              </a:rPr>
              <a:t>Expressing and building on ideas</a:t>
            </a:r>
            <a:endParaRPr sz="1467" dirty="0"/>
          </a:p>
          <a:p>
            <a:pPr>
              <a:buClr>
                <a:srgbClr val="174995"/>
              </a:buClr>
              <a:buSzPts val="1200"/>
            </a:pPr>
            <a:r>
              <a:rPr lang="en" sz="1600" dirty="0">
                <a:solidFill>
                  <a:srgbClr val="174995"/>
                </a:solidFill>
                <a:latin typeface="Calibri"/>
                <a:ea typeface="Calibri"/>
                <a:cs typeface="Calibri"/>
                <a:sym typeface="Calibri"/>
              </a:rPr>
              <a:t>Asking for help</a:t>
            </a:r>
            <a:endParaRPr sz="1467" dirty="0"/>
          </a:p>
          <a:p>
            <a:pPr>
              <a:buClr>
                <a:srgbClr val="174995"/>
              </a:buClr>
              <a:buSzPts val="1200"/>
            </a:pPr>
            <a:r>
              <a:rPr lang="en" sz="1600" dirty="0">
                <a:solidFill>
                  <a:srgbClr val="174995"/>
                </a:solidFill>
                <a:latin typeface="Calibri"/>
                <a:ea typeface="Calibri"/>
                <a:cs typeface="Calibri"/>
                <a:sym typeface="Calibri"/>
              </a:rPr>
              <a:t>Discussing and debating</a:t>
            </a:r>
            <a:endParaRPr sz="1467" dirty="0"/>
          </a:p>
          <a:p>
            <a:pPr>
              <a:buClr>
                <a:srgbClr val="174995"/>
              </a:buClr>
              <a:buSzPts val="1200"/>
            </a:pPr>
            <a:r>
              <a:rPr lang="en" sz="1600" dirty="0">
                <a:solidFill>
                  <a:srgbClr val="174995"/>
                </a:solidFill>
                <a:latin typeface="Calibri"/>
                <a:ea typeface="Calibri"/>
                <a:cs typeface="Calibri"/>
                <a:sym typeface="Calibri"/>
              </a:rPr>
              <a:t>Advocating</a:t>
            </a:r>
            <a:endParaRPr sz="1467" dirty="0"/>
          </a:p>
          <a:p>
            <a:pPr>
              <a:buClr>
                <a:srgbClr val="174995"/>
              </a:buClr>
              <a:buSzPts val="1200"/>
            </a:pPr>
            <a:r>
              <a:rPr lang="en" sz="1600" dirty="0">
                <a:solidFill>
                  <a:srgbClr val="174995"/>
                </a:solidFill>
                <a:latin typeface="Calibri"/>
                <a:ea typeface="Calibri"/>
                <a:cs typeface="Calibri"/>
                <a:sym typeface="Calibri"/>
              </a:rPr>
              <a:t>Moving around</a:t>
            </a:r>
            <a:endParaRPr sz="1467" dirty="0"/>
          </a:p>
          <a:p>
            <a:pPr>
              <a:buClr>
                <a:schemeClr val="dk1"/>
              </a:buClr>
              <a:buSzPts val="1400"/>
            </a:pPr>
            <a:endParaRPr sz="1867" dirty="0">
              <a:solidFill>
                <a:srgbClr val="174995"/>
              </a:solidFill>
              <a:latin typeface="Roboto"/>
              <a:ea typeface="Roboto"/>
              <a:cs typeface="Roboto"/>
              <a:sym typeface="Roboto"/>
            </a:endParaRPr>
          </a:p>
        </p:txBody>
      </p:sp>
      <p:sp>
        <p:nvSpPr>
          <p:cNvPr id="221" name="Google Shape;221;p38"/>
          <p:cNvSpPr txBox="1"/>
          <p:nvPr/>
        </p:nvSpPr>
        <p:spPr>
          <a:xfrm>
            <a:off x="3929617" y="129651"/>
            <a:ext cx="4737200" cy="6165815"/>
          </a:xfrm>
          <a:prstGeom prst="rect">
            <a:avLst/>
          </a:prstGeom>
          <a:noFill/>
          <a:ln>
            <a:noFill/>
          </a:ln>
        </p:spPr>
        <p:txBody>
          <a:bodyPr spcFirstLastPara="1" wrap="square" lIns="91433" tIns="45700" rIns="91433" bIns="45700" anchor="t" anchorCtr="0">
            <a:spAutoFit/>
          </a:bodyPr>
          <a:lstStyle/>
          <a:p>
            <a:pPr>
              <a:buClr>
                <a:srgbClr val="00B050"/>
              </a:buClr>
              <a:buSzPts val="1800"/>
            </a:pPr>
            <a:r>
              <a:rPr lang="en" sz="2400" b="1" dirty="0">
                <a:solidFill>
                  <a:srgbClr val="00B050"/>
                </a:solidFill>
                <a:latin typeface="Calibri"/>
                <a:ea typeface="Calibri"/>
                <a:cs typeface="Calibri"/>
                <a:sym typeface="Calibri"/>
              </a:rPr>
              <a:t>Meaningful</a:t>
            </a:r>
            <a:endParaRPr sz="1467" dirty="0"/>
          </a:p>
          <a:p>
            <a:pPr>
              <a:buClr>
                <a:schemeClr val="dk1"/>
              </a:buClr>
              <a:buSzPts val="1400"/>
            </a:pPr>
            <a:endParaRPr sz="1867" b="1" dirty="0">
              <a:solidFill>
                <a:srgbClr val="4B6FB1"/>
              </a:solidFill>
              <a:latin typeface="Calibri"/>
              <a:ea typeface="Calibri"/>
              <a:cs typeface="Calibri"/>
              <a:sym typeface="Calibri"/>
            </a:endParaRPr>
          </a:p>
          <a:p>
            <a:pPr>
              <a:buClr>
                <a:srgbClr val="00B050"/>
              </a:buClr>
              <a:buSzPts val="1200"/>
            </a:pPr>
            <a:r>
              <a:rPr lang="en" sz="1600" b="1" dirty="0">
                <a:solidFill>
                  <a:srgbClr val="00B050"/>
                </a:solidFill>
                <a:latin typeface="Calibri"/>
                <a:ea typeface="Calibri"/>
                <a:cs typeface="Calibri"/>
                <a:sym typeface="Calibri"/>
              </a:rPr>
              <a:t>feels like...</a:t>
            </a:r>
            <a:endParaRPr sz="1467" dirty="0"/>
          </a:p>
          <a:p>
            <a:pPr>
              <a:buClr>
                <a:srgbClr val="00B050"/>
              </a:buClr>
              <a:buSzPts val="1200"/>
            </a:pPr>
            <a:r>
              <a:rPr lang="en" sz="1600" dirty="0">
                <a:solidFill>
                  <a:srgbClr val="00B050"/>
                </a:solidFill>
                <a:latin typeface="Calibri"/>
                <a:ea typeface="Calibri"/>
                <a:cs typeface="Calibri"/>
                <a:sym typeface="Calibri"/>
              </a:rPr>
              <a:t>“It matters”</a:t>
            </a:r>
            <a:endParaRPr sz="1467" dirty="0"/>
          </a:p>
          <a:p>
            <a:pPr>
              <a:buClr>
                <a:srgbClr val="00B050"/>
              </a:buClr>
              <a:buSzPts val="1200"/>
            </a:pPr>
            <a:r>
              <a:rPr lang="en" sz="1600" dirty="0">
                <a:solidFill>
                  <a:srgbClr val="00B050"/>
                </a:solidFill>
                <a:latin typeface="Calibri"/>
                <a:ea typeface="Calibri"/>
                <a:cs typeface="Calibri"/>
                <a:sym typeface="Calibri"/>
              </a:rPr>
              <a:t>Being interested and invested</a:t>
            </a:r>
            <a:endParaRPr sz="1467" dirty="0"/>
          </a:p>
          <a:p>
            <a:pPr>
              <a:buClr>
                <a:srgbClr val="00B050"/>
              </a:buClr>
              <a:buSzPts val="1200"/>
            </a:pPr>
            <a:r>
              <a:rPr lang="en" sz="1600" dirty="0">
                <a:solidFill>
                  <a:srgbClr val="00B050"/>
                </a:solidFill>
                <a:latin typeface="Calibri"/>
                <a:ea typeface="Calibri"/>
                <a:cs typeface="Calibri"/>
                <a:sym typeface="Calibri"/>
              </a:rPr>
              <a:t>Connections to interests, families, the world</a:t>
            </a:r>
            <a:endParaRPr sz="1467" dirty="0"/>
          </a:p>
          <a:p>
            <a:pPr>
              <a:buClr>
                <a:srgbClr val="00B050"/>
              </a:buClr>
              <a:buSzPts val="1200"/>
            </a:pPr>
            <a:r>
              <a:rPr lang="en" sz="1600" dirty="0">
                <a:solidFill>
                  <a:srgbClr val="00B050"/>
                </a:solidFill>
                <a:latin typeface="Calibri"/>
                <a:ea typeface="Calibri"/>
                <a:cs typeface="Calibri"/>
                <a:sym typeface="Calibri"/>
              </a:rPr>
              <a:t>Authenticity</a:t>
            </a:r>
            <a:endParaRPr sz="1467" dirty="0"/>
          </a:p>
          <a:p>
            <a:pPr>
              <a:buClr>
                <a:srgbClr val="00B050"/>
              </a:buClr>
              <a:buSzPts val="1200"/>
            </a:pPr>
            <a:r>
              <a:rPr lang="en" sz="1600" dirty="0">
                <a:solidFill>
                  <a:srgbClr val="00B050"/>
                </a:solidFill>
                <a:latin typeface="Calibri"/>
                <a:ea typeface="Calibri"/>
                <a:cs typeface="Calibri"/>
                <a:sym typeface="Calibri"/>
              </a:rPr>
              <a:t>Inspiration</a:t>
            </a:r>
            <a:endParaRPr sz="1467" dirty="0"/>
          </a:p>
          <a:p>
            <a:pPr>
              <a:buClr>
                <a:srgbClr val="00B050"/>
              </a:buClr>
              <a:buSzPts val="1200"/>
            </a:pPr>
            <a:r>
              <a:rPr lang="en" sz="1600" dirty="0">
                <a:solidFill>
                  <a:srgbClr val="00B050"/>
                </a:solidFill>
                <a:latin typeface="Calibri"/>
                <a:ea typeface="Calibri"/>
                <a:cs typeface="Calibri"/>
                <a:sym typeface="Calibri"/>
              </a:rPr>
              <a:t>Focus</a:t>
            </a:r>
            <a:endParaRPr sz="1467" dirty="0"/>
          </a:p>
          <a:p>
            <a:pPr>
              <a:buClr>
                <a:srgbClr val="00B050"/>
              </a:buClr>
              <a:buSzPts val="1200"/>
            </a:pPr>
            <a:r>
              <a:rPr lang="en" sz="1600" dirty="0">
                <a:solidFill>
                  <a:srgbClr val="00B050"/>
                </a:solidFill>
                <a:latin typeface="Calibri"/>
                <a:ea typeface="Calibri"/>
                <a:cs typeface="Calibri"/>
                <a:sym typeface="Calibri"/>
              </a:rPr>
              <a:t>Sense of purpose</a:t>
            </a:r>
            <a:endParaRPr sz="1467" dirty="0"/>
          </a:p>
          <a:p>
            <a:pPr>
              <a:buClr>
                <a:schemeClr val="dk1"/>
              </a:buClr>
              <a:buSzPts val="1200"/>
            </a:pPr>
            <a:endParaRPr sz="1600" dirty="0">
              <a:solidFill>
                <a:srgbClr val="00B050"/>
              </a:solidFill>
              <a:latin typeface="Calibri"/>
              <a:ea typeface="Calibri"/>
              <a:cs typeface="Calibri"/>
              <a:sym typeface="Calibri"/>
            </a:endParaRPr>
          </a:p>
          <a:p>
            <a:pPr>
              <a:buClr>
                <a:srgbClr val="00B050"/>
              </a:buClr>
              <a:buSzPts val="1200"/>
            </a:pPr>
            <a:r>
              <a:rPr lang="en" sz="1600" b="1" dirty="0">
                <a:solidFill>
                  <a:srgbClr val="00B050"/>
                </a:solidFill>
                <a:latin typeface="Calibri"/>
                <a:ea typeface="Calibri"/>
                <a:cs typeface="Calibri"/>
                <a:sym typeface="Calibri"/>
              </a:rPr>
              <a:t>looks like...</a:t>
            </a:r>
            <a:endParaRPr sz="1467" dirty="0"/>
          </a:p>
          <a:p>
            <a:pPr>
              <a:buClr>
                <a:srgbClr val="00B050"/>
              </a:buClr>
              <a:buSzPts val="1200"/>
            </a:pPr>
            <a:r>
              <a:rPr lang="en" sz="1600" dirty="0">
                <a:solidFill>
                  <a:srgbClr val="00B050"/>
                </a:solidFill>
                <a:latin typeface="Calibri"/>
                <a:ea typeface="Calibri"/>
                <a:cs typeface="Calibri"/>
                <a:sym typeface="Calibri"/>
              </a:rPr>
              <a:t>Engagement</a:t>
            </a:r>
            <a:endParaRPr sz="1467" dirty="0"/>
          </a:p>
          <a:p>
            <a:pPr>
              <a:buClr>
                <a:srgbClr val="00B050"/>
              </a:buClr>
              <a:buSzPts val="1200"/>
            </a:pPr>
            <a:r>
              <a:rPr lang="en" sz="1600" dirty="0">
                <a:solidFill>
                  <a:srgbClr val="00B050"/>
                </a:solidFill>
                <a:latin typeface="Calibri"/>
                <a:ea typeface="Calibri"/>
                <a:cs typeface="Calibri"/>
                <a:sym typeface="Calibri"/>
              </a:rPr>
              <a:t>Curiosity</a:t>
            </a:r>
            <a:endParaRPr sz="1467" dirty="0"/>
          </a:p>
          <a:p>
            <a:pPr>
              <a:buClr>
                <a:srgbClr val="00B050"/>
              </a:buClr>
              <a:buSzPts val="1200"/>
            </a:pPr>
            <a:r>
              <a:rPr lang="en" sz="1600" dirty="0">
                <a:solidFill>
                  <a:srgbClr val="00B050"/>
                </a:solidFill>
                <a:latin typeface="Calibri"/>
                <a:ea typeface="Calibri"/>
                <a:cs typeface="Calibri"/>
                <a:sym typeface="Calibri"/>
              </a:rPr>
              <a:t>Collaboration </a:t>
            </a:r>
            <a:endParaRPr sz="1467" dirty="0"/>
          </a:p>
          <a:p>
            <a:pPr>
              <a:buClr>
                <a:srgbClr val="00B050"/>
              </a:buClr>
              <a:buSzPts val="1200"/>
            </a:pPr>
            <a:r>
              <a:rPr lang="en" sz="1600" dirty="0">
                <a:solidFill>
                  <a:srgbClr val="00B050"/>
                </a:solidFill>
                <a:latin typeface="Calibri"/>
                <a:ea typeface="Calibri"/>
                <a:cs typeface="Calibri"/>
                <a:sym typeface="Calibri"/>
              </a:rPr>
              <a:t>Drive</a:t>
            </a:r>
            <a:endParaRPr sz="1467" dirty="0"/>
          </a:p>
          <a:p>
            <a:pPr>
              <a:buClr>
                <a:srgbClr val="00B050"/>
              </a:buClr>
              <a:buSzPts val="1200"/>
            </a:pPr>
            <a:r>
              <a:rPr lang="en" sz="1600" dirty="0">
                <a:solidFill>
                  <a:srgbClr val="00B050"/>
                </a:solidFill>
                <a:latin typeface="Calibri"/>
                <a:ea typeface="Calibri"/>
                <a:cs typeface="Calibri"/>
                <a:sym typeface="Calibri"/>
              </a:rPr>
              <a:t>Creating and making</a:t>
            </a:r>
            <a:endParaRPr sz="1467" dirty="0"/>
          </a:p>
          <a:p>
            <a:pPr>
              <a:buClr>
                <a:srgbClr val="00B050"/>
              </a:buClr>
              <a:buSzPts val="1200"/>
            </a:pPr>
            <a:r>
              <a:rPr lang="en" sz="1600" dirty="0">
                <a:solidFill>
                  <a:srgbClr val="00B050"/>
                </a:solidFill>
                <a:latin typeface="Calibri"/>
                <a:ea typeface="Calibri"/>
                <a:cs typeface="Calibri"/>
                <a:sym typeface="Calibri"/>
              </a:rPr>
              <a:t>Imagining and pretending</a:t>
            </a:r>
            <a:endParaRPr sz="1467" dirty="0"/>
          </a:p>
          <a:p>
            <a:pPr>
              <a:buClr>
                <a:srgbClr val="00B050"/>
              </a:buClr>
              <a:buSzPts val="1200"/>
            </a:pPr>
            <a:r>
              <a:rPr lang="en" sz="1600" dirty="0">
                <a:solidFill>
                  <a:srgbClr val="00B050"/>
                </a:solidFill>
                <a:latin typeface="Calibri"/>
                <a:ea typeface="Calibri"/>
                <a:cs typeface="Calibri"/>
                <a:sym typeface="Calibri"/>
              </a:rPr>
              <a:t>Experimenting and investigating </a:t>
            </a:r>
            <a:endParaRPr sz="1467" dirty="0"/>
          </a:p>
          <a:p>
            <a:pPr>
              <a:buClr>
                <a:srgbClr val="00B050"/>
              </a:buClr>
              <a:buSzPts val="1200"/>
            </a:pPr>
            <a:r>
              <a:rPr lang="en" sz="1600" dirty="0">
                <a:solidFill>
                  <a:srgbClr val="00B050"/>
                </a:solidFill>
                <a:latin typeface="Calibri"/>
                <a:ea typeface="Calibri"/>
                <a:cs typeface="Calibri"/>
                <a:sym typeface="Calibri"/>
              </a:rPr>
              <a:t>Problem solving</a:t>
            </a:r>
            <a:endParaRPr sz="1467" dirty="0"/>
          </a:p>
          <a:p>
            <a:pPr>
              <a:buClr>
                <a:srgbClr val="00B050"/>
              </a:buClr>
              <a:buSzPts val="1200"/>
            </a:pPr>
            <a:r>
              <a:rPr lang="en" sz="1600" dirty="0">
                <a:solidFill>
                  <a:srgbClr val="00B050"/>
                </a:solidFill>
                <a:latin typeface="Calibri"/>
                <a:ea typeface="Calibri"/>
                <a:cs typeface="Calibri"/>
                <a:sym typeface="Calibri"/>
              </a:rPr>
              <a:t>Asking questions</a:t>
            </a:r>
            <a:endParaRPr sz="1467" dirty="0"/>
          </a:p>
          <a:p>
            <a:pPr>
              <a:buClr>
                <a:srgbClr val="00B050"/>
              </a:buClr>
              <a:buSzPts val="1200"/>
            </a:pPr>
            <a:r>
              <a:rPr lang="en" sz="1600" dirty="0">
                <a:solidFill>
                  <a:srgbClr val="00B050"/>
                </a:solidFill>
                <a:latin typeface="Calibri"/>
                <a:ea typeface="Calibri"/>
                <a:cs typeface="Calibri"/>
                <a:sym typeface="Calibri"/>
              </a:rPr>
              <a:t>Exploring and celebrating different perspectives</a:t>
            </a:r>
            <a:endParaRPr sz="1467" dirty="0"/>
          </a:p>
          <a:p>
            <a:pPr>
              <a:buClr>
                <a:srgbClr val="00B050"/>
              </a:buClr>
              <a:buSzPts val="1200"/>
            </a:pPr>
            <a:r>
              <a:rPr lang="en" sz="1600" dirty="0">
                <a:solidFill>
                  <a:srgbClr val="00B050"/>
                </a:solidFill>
                <a:latin typeface="Calibri"/>
                <a:ea typeface="Calibri"/>
                <a:cs typeface="Calibri"/>
                <a:sym typeface="Calibri"/>
              </a:rPr>
              <a:t>Iteration as part of a longer </a:t>
            </a:r>
            <a:endParaRPr sz="1467" dirty="0"/>
          </a:p>
          <a:p>
            <a:pPr>
              <a:buClr>
                <a:srgbClr val="00B050"/>
              </a:buClr>
              <a:buSzPts val="1200"/>
            </a:pPr>
            <a:r>
              <a:rPr lang="en" sz="1600" dirty="0">
                <a:solidFill>
                  <a:srgbClr val="00B050"/>
                </a:solidFill>
                <a:latin typeface="Calibri"/>
                <a:ea typeface="Calibri"/>
                <a:cs typeface="Calibri"/>
                <a:sym typeface="Calibri"/>
              </a:rPr>
              <a:t>    process of inquiry</a:t>
            </a:r>
            <a:endParaRPr sz="1467" dirty="0"/>
          </a:p>
        </p:txBody>
      </p:sp>
      <p:sp>
        <p:nvSpPr>
          <p:cNvPr id="222" name="Google Shape;222;p38"/>
          <p:cNvSpPr txBox="1"/>
          <p:nvPr/>
        </p:nvSpPr>
        <p:spPr>
          <a:xfrm>
            <a:off x="8666567" y="129651"/>
            <a:ext cx="3352800" cy="6658257"/>
          </a:xfrm>
          <a:prstGeom prst="rect">
            <a:avLst/>
          </a:prstGeom>
          <a:noFill/>
          <a:ln>
            <a:noFill/>
          </a:ln>
        </p:spPr>
        <p:txBody>
          <a:bodyPr spcFirstLastPara="1" wrap="square" lIns="91433" tIns="45700" rIns="91433" bIns="45700" anchor="t" anchorCtr="0">
            <a:spAutoFit/>
          </a:bodyPr>
          <a:lstStyle/>
          <a:p>
            <a:pPr>
              <a:buClr>
                <a:srgbClr val="C00000"/>
              </a:buClr>
              <a:buSzPts val="1800"/>
            </a:pPr>
            <a:r>
              <a:rPr lang="en" sz="2400" b="1" dirty="0">
                <a:solidFill>
                  <a:srgbClr val="C00000"/>
                </a:solidFill>
                <a:latin typeface="Calibri"/>
                <a:ea typeface="Calibri"/>
                <a:cs typeface="Calibri"/>
                <a:sym typeface="Calibri"/>
              </a:rPr>
              <a:t>Joyful</a:t>
            </a:r>
            <a:endParaRPr sz="1467" dirty="0"/>
          </a:p>
          <a:p>
            <a:pPr>
              <a:buClr>
                <a:schemeClr val="dk1"/>
              </a:buClr>
              <a:buSzPts val="1400"/>
            </a:pPr>
            <a:endParaRPr sz="1867" b="1" dirty="0">
              <a:solidFill>
                <a:srgbClr val="C00000"/>
              </a:solidFill>
              <a:latin typeface="Calibri"/>
              <a:ea typeface="Calibri"/>
              <a:cs typeface="Calibri"/>
              <a:sym typeface="Calibri"/>
            </a:endParaRPr>
          </a:p>
          <a:p>
            <a:pPr>
              <a:buClr>
                <a:srgbClr val="C00000"/>
              </a:buClr>
              <a:buSzPts val="1200"/>
            </a:pPr>
            <a:r>
              <a:rPr lang="en" sz="1600" b="1" dirty="0">
                <a:solidFill>
                  <a:srgbClr val="C00000"/>
                </a:solidFill>
                <a:latin typeface="Calibri"/>
                <a:ea typeface="Calibri"/>
                <a:cs typeface="Calibri"/>
                <a:sym typeface="Calibri"/>
              </a:rPr>
              <a:t>feels like...</a:t>
            </a:r>
            <a:endParaRPr sz="1600" dirty="0">
              <a:solidFill>
                <a:srgbClr val="C00000"/>
              </a:solidFill>
              <a:latin typeface="Calibri"/>
              <a:ea typeface="Calibri"/>
              <a:cs typeface="Calibri"/>
              <a:sym typeface="Calibri"/>
            </a:endParaRPr>
          </a:p>
          <a:p>
            <a:pPr>
              <a:buClr>
                <a:srgbClr val="C00000"/>
              </a:buClr>
              <a:buSzPts val="1200"/>
            </a:pPr>
            <a:r>
              <a:rPr lang="en" sz="1600" dirty="0">
                <a:solidFill>
                  <a:srgbClr val="C00000"/>
                </a:solidFill>
                <a:latin typeface="Calibri"/>
                <a:ea typeface="Calibri"/>
                <a:cs typeface="Calibri"/>
                <a:sym typeface="Calibri"/>
              </a:rPr>
              <a:t>Excitement</a:t>
            </a:r>
            <a:endParaRPr sz="1467" dirty="0"/>
          </a:p>
          <a:p>
            <a:pPr>
              <a:buClr>
                <a:srgbClr val="C00000"/>
              </a:buClr>
              <a:buSzPts val="1200"/>
            </a:pPr>
            <a:r>
              <a:rPr lang="en" sz="1600" dirty="0">
                <a:solidFill>
                  <a:srgbClr val="C00000"/>
                </a:solidFill>
                <a:latin typeface="Calibri"/>
                <a:ea typeface="Calibri"/>
                <a:cs typeface="Calibri"/>
                <a:sym typeface="Calibri"/>
              </a:rPr>
              <a:t>Challenge</a:t>
            </a:r>
            <a:endParaRPr sz="1467" dirty="0"/>
          </a:p>
          <a:p>
            <a:pPr>
              <a:buClr>
                <a:srgbClr val="C00000"/>
              </a:buClr>
              <a:buSzPts val="1200"/>
            </a:pPr>
            <a:r>
              <a:rPr lang="en" sz="1600" dirty="0">
                <a:solidFill>
                  <a:srgbClr val="C00000"/>
                </a:solidFill>
                <a:latin typeface="Calibri"/>
                <a:ea typeface="Calibri"/>
                <a:cs typeface="Calibri"/>
                <a:sym typeface="Calibri"/>
              </a:rPr>
              <a:t>Anticipation</a:t>
            </a:r>
            <a:endParaRPr sz="1467" dirty="0"/>
          </a:p>
          <a:p>
            <a:pPr>
              <a:buClr>
                <a:srgbClr val="C00000"/>
              </a:buClr>
              <a:buSzPts val="1200"/>
            </a:pPr>
            <a:r>
              <a:rPr lang="en" sz="1600" dirty="0">
                <a:solidFill>
                  <a:srgbClr val="C00000"/>
                </a:solidFill>
                <a:latin typeface="Calibri"/>
                <a:ea typeface="Calibri"/>
                <a:cs typeface="Calibri"/>
                <a:sym typeface="Calibri"/>
              </a:rPr>
              <a:t>Togetherness</a:t>
            </a:r>
            <a:endParaRPr sz="1467" dirty="0"/>
          </a:p>
          <a:p>
            <a:pPr>
              <a:buClr>
                <a:srgbClr val="C00000"/>
              </a:buClr>
              <a:buSzPts val="1200"/>
            </a:pPr>
            <a:r>
              <a:rPr lang="en" sz="1600" dirty="0">
                <a:solidFill>
                  <a:srgbClr val="C00000"/>
                </a:solidFill>
                <a:latin typeface="Calibri"/>
                <a:ea typeface="Calibri"/>
                <a:cs typeface="Calibri"/>
                <a:sym typeface="Calibri"/>
              </a:rPr>
              <a:t>Figuring it out </a:t>
            </a:r>
            <a:endParaRPr sz="1467" dirty="0"/>
          </a:p>
          <a:p>
            <a:pPr>
              <a:buClr>
                <a:srgbClr val="C00000"/>
              </a:buClr>
              <a:buSzPts val="1200"/>
            </a:pPr>
            <a:r>
              <a:rPr lang="en" sz="1600" dirty="0">
                <a:solidFill>
                  <a:srgbClr val="C00000"/>
                </a:solidFill>
                <a:latin typeface="Calibri"/>
                <a:ea typeface="Calibri"/>
                <a:cs typeface="Calibri"/>
                <a:sym typeface="Calibri"/>
              </a:rPr>
              <a:t>Trust</a:t>
            </a:r>
            <a:endParaRPr sz="1467" dirty="0"/>
          </a:p>
          <a:p>
            <a:pPr>
              <a:buClr>
                <a:srgbClr val="C00000"/>
              </a:buClr>
              <a:buSzPts val="1200"/>
            </a:pPr>
            <a:r>
              <a:rPr lang="en" sz="1600" dirty="0">
                <a:solidFill>
                  <a:srgbClr val="C00000"/>
                </a:solidFill>
                <a:latin typeface="Calibri"/>
                <a:ea typeface="Calibri"/>
                <a:cs typeface="Calibri"/>
                <a:sym typeface="Calibri"/>
              </a:rPr>
              <a:t>Safety</a:t>
            </a:r>
            <a:endParaRPr sz="1467" dirty="0"/>
          </a:p>
          <a:p>
            <a:pPr>
              <a:buClr>
                <a:srgbClr val="C00000"/>
              </a:buClr>
              <a:buSzPts val="1200"/>
            </a:pPr>
            <a:r>
              <a:rPr lang="en" sz="1600" dirty="0">
                <a:solidFill>
                  <a:srgbClr val="C00000"/>
                </a:solidFill>
                <a:latin typeface="Calibri"/>
                <a:ea typeface="Calibri"/>
                <a:cs typeface="Calibri"/>
                <a:sym typeface="Calibri"/>
              </a:rPr>
              <a:t>Comfort</a:t>
            </a:r>
            <a:endParaRPr sz="1467" dirty="0"/>
          </a:p>
          <a:p>
            <a:pPr>
              <a:buClr>
                <a:srgbClr val="C00000"/>
              </a:buClr>
              <a:buSzPts val="1200"/>
            </a:pPr>
            <a:r>
              <a:rPr lang="en" sz="1600" dirty="0">
                <a:solidFill>
                  <a:srgbClr val="C00000"/>
                </a:solidFill>
                <a:latin typeface="Calibri"/>
                <a:ea typeface="Calibri"/>
                <a:cs typeface="Calibri"/>
                <a:sym typeface="Calibri"/>
              </a:rPr>
              <a:t>Happiness</a:t>
            </a:r>
            <a:endParaRPr sz="1467" dirty="0"/>
          </a:p>
          <a:p>
            <a:pPr>
              <a:buClr>
                <a:srgbClr val="C00000"/>
              </a:buClr>
              <a:buSzPts val="1200"/>
            </a:pPr>
            <a:r>
              <a:rPr lang="en" sz="1600" dirty="0">
                <a:solidFill>
                  <a:srgbClr val="C00000"/>
                </a:solidFill>
                <a:latin typeface="Calibri"/>
                <a:ea typeface="Calibri"/>
                <a:cs typeface="Calibri"/>
                <a:sym typeface="Calibri"/>
              </a:rPr>
              <a:t>Fun</a:t>
            </a:r>
            <a:endParaRPr sz="1467" dirty="0"/>
          </a:p>
          <a:p>
            <a:pPr>
              <a:buClr>
                <a:schemeClr val="dk1"/>
              </a:buClr>
              <a:buSzPts val="1200"/>
            </a:pPr>
            <a:endParaRPr sz="1600" dirty="0">
              <a:solidFill>
                <a:srgbClr val="C00000"/>
              </a:solidFill>
              <a:latin typeface="Calibri"/>
              <a:ea typeface="Calibri"/>
              <a:cs typeface="Calibri"/>
              <a:sym typeface="Calibri"/>
            </a:endParaRPr>
          </a:p>
          <a:p>
            <a:pPr>
              <a:buClr>
                <a:srgbClr val="C00000"/>
              </a:buClr>
              <a:buSzPts val="1200"/>
            </a:pPr>
            <a:r>
              <a:rPr lang="en" sz="1600" b="1" dirty="0">
                <a:solidFill>
                  <a:srgbClr val="C00000"/>
                </a:solidFill>
                <a:latin typeface="Calibri"/>
                <a:ea typeface="Calibri"/>
                <a:cs typeface="Calibri"/>
                <a:sym typeface="Calibri"/>
              </a:rPr>
              <a:t>looks like...</a:t>
            </a:r>
            <a:endParaRPr sz="1467" dirty="0"/>
          </a:p>
          <a:p>
            <a:pPr>
              <a:buClr>
                <a:srgbClr val="C00000"/>
              </a:buClr>
              <a:buSzPts val="1200"/>
            </a:pPr>
            <a:r>
              <a:rPr lang="en" sz="1600" dirty="0">
                <a:solidFill>
                  <a:srgbClr val="C00000"/>
                </a:solidFill>
                <a:latin typeface="Calibri"/>
                <a:ea typeface="Calibri"/>
                <a:cs typeface="Calibri"/>
                <a:sym typeface="Calibri"/>
              </a:rPr>
              <a:t>Buzz of activity </a:t>
            </a:r>
            <a:endParaRPr sz="1467" dirty="0"/>
          </a:p>
          <a:p>
            <a:pPr>
              <a:buClr>
                <a:srgbClr val="C00000"/>
              </a:buClr>
              <a:buSzPts val="1200"/>
            </a:pPr>
            <a:r>
              <a:rPr lang="en" sz="1600" dirty="0">
                <a:solidFill>
                  <a:srgbClr val="C00000"/>
                </a:solidFill>
                <a:latin typeface="Calibri"/>
                <a:ea typeface="Calibri"/>
                <a:cs typeface="Calibri"/>
                <a:sym typeface="Calibri"/>
              </a:rPr>
              <a:t>Friendship </a:t>
            </a:r>
            <a:endParaRPr sz="1467" dirty="0"/>
          </a:p>
          <a:p>
            <a:pPr>
              <a:buClr>
                <a:srgbClr val="C00000"/>
              </a:buClr>
              <a:buSzPts val="1200"/>
            </a:pPr>
            <a:r>
              <a:rPr lang="en" sz="1600" dirty="0">
                <a:solidFill>
                  <a:srgbClr val="C00000"/>
                </a:solidFill>
                <a:latin typeface="Calibri"/>
                <a:ea typeface="Calibri"/>
                <a:cs typeface="Calibri"/>
                <a:sym typeface="Calibri"/>
              </a:rPr>
              <a:t>Surprise </a:t>
            </a:r>
            <a:endParaRPr sz="1467" dirty="0"/>
          </a:p>
          <a:p>
            <a:pPr>
              <a:buClr>
                <a:srgbClr val="C00000"/>
              </a:buClr>
              <a:buSzPts val="1200"/>
            </a:pPr>
            <a:r>
              <a:rPr lang="en" sz="1600" dirty="0">
                <a:solidFill>
                  <a:srgbClr val="C00000"/>
                </a:solidFill>
                <a:latin typeface="Calibri"/>
                <a:ea typeface="Calibri"/>
                <a:cs typeface="Calibri"/>
                <a:sym typeface="Calibri"/>
              </a:rPr>
              <a:t>Coziness</a:t>
            </a:r>
            <a:endParaRPr sz="1467" dirty="0"/>
          </a:p>
          <a:p>
            <a:pPr>
              <a:buClr>
                <a:srgbClr val="C00000"/>
              </a:buClr>
              <a:buSzPts val="1200"/>
            </a:pPr>
            <a:r>
              <a:rPr lang="en" sz="1600" dirty="0">
                <a:solidFill>
                  <a:srgbClr val="C00000"/>
                </a:solidFill>
                <a:latin typeface="Calibri"/>
                <a:ea typeface="Calibri"/>
                <a:cs typeface="Calibri"/>
                <a:sym typeface="Calibri"/>
              </a:rPr>
              <a:t>Competition</a:t>
            </a:r>
            <a:endParaRPr sz="1467" dirty="0"/>
          </a:p>
          <a:p>
            <a:pPr>
              <a:buClr>
                <a:srgbClr val="C00000"/>
              </a:buClr>
              <a:buSzPts val="1200"/>
            </a:pPr>
            <a:r>
              <a:rPr lang="en" sz="1600" dirty="0">
                <a:solidFill>
                  <a:srgbClr val="C00000"/>
                </a:solidFill>
                <a:latin typeface="Calibri"/>
                <a:ea typeface="Calibri"/>
                <a:cs typeface="Calibri"/>
                <a:sym typeface="Calibri"/>
              </a:rPr>
              <a:t>Sharing creations and discoveries</a:t>
            </a:r>
            <a:endParaRPr sz="1467" dirty="0"/>
          </a:p>
          <a:p>
            <a:pPr>
              <a:buClr>
                <a:srgbClr val="C00000"/>
              </a:buClr>
              <a:buSzPts val="1200"/>
            </a:pPr>
            <a:r>
              <a:rPr lang="en" sz="1600" dirty="0">
                <a:solidFill>
                  <a:srgbClr val="C00000"/>
                </a:solidFill>
                <a:latin typeface="Calibri"/>
                <a:ea typeface="Calibri"/>
                <a:cs typeface="Calibri"/>
                <a:sym typeface="Calibri"/>
              </a:rPr>
              <a:t>Singing</a:t>
            </a:r>
            <a:endParaRPr sz="1467" dirty="0"/>
          </a:p>
          <a:p>
            <a:pPr>
              <a:buClr>
                <a:srgbClr val="C00000"/>
              </a:buClr>
              <a:buSzPts val="1200"/>
            </a:pPr>
            <a:r>
              <a:rPr lang="en" sz="1600" dirty="0">
                <a:solidFill>
                  <a:srgbClr val="C00000"/>
                </a:solidFill>
                <a:latin typeface="Calibri"/>
                <a:ea typeface="Calibri"/>
                <a:cs typeface="Calibri"/>
                <a:sym typeface="Calibri"/>
              </a:rPr>
              <a:t>Celebrating</a:t>
            </a:r>
            <a:endParaRPr sz="1467" dirty="0"/>
          </a:p>
          <a:p>
            <a:pPr>
              <a:buClr>
                <a:srgbClr val="C00000"/>
              </a:buClr>
              <a:buSzPts val="1200"/>
            </a:pPr>
            <a:r>
              <a:rPr lang="en" sz="1600" dirty="0">
                <a:solidFill>
                  <a:srgbClr val="C00000"/>
                </a:solidFill>
                <a:latin typeface="Calibri"/>
                <a:ea typeface="Calibri"/>
                <a:cs typeface="Calibri"/>
                <a:sym typeface="Calibri"/>
              </a:rPr>
              <a:t>Smiling and laughing </a:t>
            </a:r>
            <a:endParaRPr sz="1467" dirty="0"/>
          </a:p>
          <a:p>
            <a:pPr>
              <a:buClr>
                <a:srgbClr val="C00000"/>
              </a:buClr>
              <a:buSzPts val="1200"/>
            </a:pPr>
            <a:r>
              <a:rPr lang="en" sz="1600" dirty="0">
                <a:solidFill>
                  <a:srgbClr val="C00000"/>
                </a:solidFill>
                <a:latin typeface="Calibri"/>
                <a:ea typeface="Calibri"/>
                <a:cs typeface="Calibri"/>
                <a:sym typeface="Calibri"/>
              </a:rPr>
              <a:t>Joking and banter</a:t>
            </a:r>
            <a:endParaRPr sz="1467" dirty="0"/>
          </a:p>
          <a:p>
            <a:pPr>
              <a:buClr>
                <a:srgbClr val="C00000"/>
              </a:buClr>
              <a:buSzPts val="1200"/>
            </a:pPr>
            <a:r>
              <a:rPr lang="en" sz="1600" dirty="0">
                <a:solidFill>
                  <a:srgbClr val="C00000"/>
                </a:solidFill>
                <a:latin typeface="Calibri"/>
                <a:ea typeface="Calibri"/>
                <a:cs typeface="Calibri"/>
                <a:sym typeface="Calibri"/>
              </a:rPr>
              <a:t>Silliness</a:t>
            </a:r>
            <a:endParaRPr sz="1467" dirty="0"/>
          </a:p>
        </p:txBody>
      </p:sp>
      <p:pic>
        <p:nvPicPr>
          <p:cNvPr id="223" name="Google Shape;223;p38" descr="Image of playful learning with the 3 overlapping ovals"/>
          <p:cNvPicPr preferRelativeResize="0"/>
          <p:nvPr/>
        </p:nvPicPr>
        <p:blipFill rotWithShape="1">
          <a:blip r:embed="rId3">
            <a:alphaModFix/>
          </a:blip>
          <a:srcRect/>
          <a:stretch/>
        </p:blipFill>
        <p:spPr>
          <a:xfrm>
            <a:off x="6462886" y="2713392"/>
            <a:ext cx="1481316" cy="1480493"/>
          </a:xfrm>
          <a:prstGeom prst="rect">
            <a:avLst/>
          </a:prstGeom>
          <a:noFill/>
          <a:ln>
            <a:noFill/>
          </a:ln>
        </p:spPr>
      </p:pic>
      <p:sp>
        <p:nvSpPr>
          <p:cNvPr id="2" name="Title 1">
            <a:extLst>
              <a:ext uri="{FF2B5EF4-FFF2-40B4-BE49-F238E27FC236}">
                <a16:creationId xmlns:a16="http://schemas.microsoft.com/office/drawing/2014/main" id="{2954EAEC-9FE1-44E6-9C0B-E9289B9B2623}"/>
              </a:ext>
            </a:extLst>
          </p:cNvPr>
          <p:cNvSpPr>
            <a:spLocks noGrp="1"/>
          </p:cNvSpPr>
          <p:nvPr>
            <p:ph type="title" idx="4294967295"/>
          </p:nvPr>
        </p:nvSpPr>
        <p:spPr>
          <a:xfrm>
            <a:off x="3106057" y="6295466"/>
            <a:ext cx="8247742" cy="562534"/>
          </a:xfrm>
        </p:spPr>
        <p:txBody>
          <a:bodyPr>
            <a:normAutofit/>
          </a:bodyPr>
          <a:lstStyle/>
          <a:p>
            <a:r>
              <a:rPr lang="en-US" sz="2400" dirty="0">
                <a:solidFill>
                  <a:schemeClr val="accent1">
                    <a:lumMod val="75000"/>
                  </a:schemeClr>
                </a:solidFill>
              </a:rPr>
              <a:t>Playful Learning Indicator Categories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9" descr="Diagram/image of playful learning in 3 South African Schools: curiosity, ownership and enjoyment"/>
          <p:cNvPicPr preferRelativeResize="0"/>
          <p:nvPr/>
        </p:nvPicPr>
        <p:blipFill rotWithShape="1">
          <a:blip r:embed="rId3">
            <a:alphaModFix/>
          </a:blip>
          <a:srcRect/>
          <a:stretch/>
        </p:blipFill>
        <p:spPr>
          <a:xfrm>
            <a:off x="484633" y="1667367"/>
            <a:ext cx="3517124" cy="3517124"/>
          </a:xfrm>
          <a:prstGeom prst="rect">
            <a:avLst/>
          </a:prstGeom>
          <a:noFill/>
          <a:ln>
            <a:noFill/>
          </a:ln>
        </p:spPr>
      </p:pic>
      <p:pic>
        <p:nvPicPr>
          <p:cNvPr id="229" name="Google Shape;229;p39" descr="Diagram/image of playful learning for International School of Billund, Denmark that includes wonder, choice and delight"/>
          <p:cNvPicPr preferRelativeResize="0"/>
          <p:nvPr/>
        </p:nvPicPr>
        <p:blipFill rotWithShape="1">
          <a:blip r:embed="rId4">
            <a:alphaModFix/>
          </a:blip>
          <a:srcRect/>
          <a:stretch/>
        </p:blipFill>
        <p:spPr>
          <a:xfrm>
            <a:off x="8162337" y="1667369"/>
            <a:ext cx="3517124" cy="3517124"/>
          </a:xfrm>
          <a:prstGeom prst="rect">
            <a:avLst/>
          </a:prstGeom>
          <a:noFill/>
          <a:ln>
            <a:noFill/>
          </a:ln>
        </p:spPr>
      </p:pic>
      <p:pic>
        <p:nvPicPr>
          <p:cNvPr id="231" name="Google Shape;231;p39" descr="Diagram/image of playful learning for 5 Colombian Schools includes curiosidad, autonomia, alegria"/>
          <p:cNvPicPr preferRelativeResize="0"/>
          <p:nvPr/>
        </p:nvPicPr>
        <p:blipFill rotWithShape="1">
          <a:blip r:embed="rId5">
            <a:alphaModFix/>
          </a:blip>
          <a:srcRect/>
          <a:stretch/>
        </p:blipFill>
        <p:spPr>
          <a:xfrm>
            <a:off x="4196082" y="1690410"/>
            <a:ext cx="3759055" cy="3759055"/>
          </a:xfrm>
          <a:prstGeom prst="rect">
            <a:avLst/>
          </a:prstGeom>
          <a:noFill/>
          <a:ln>
            <a:noFill/>
          </a:ln>
        </p:spPr>
      </p:pic>
      <p:sp>
        <p:nvSpPr>
          <p:cNvPr id="232" name="Google Shape;232;p39"/>
          <p:cNvSpPr txBox="1"/>
          <p:nvPr/>
        </p:nvSpPr>
        <p:spPr>
          <a:xfrm>
            <a:off x="7820307" y="993036"/>
            <a:ext cx="3887200" cy="830956"/>
          </a:xfrm>
          <a:prstGeom prst="rect">
            <a:avLst/>
          </a:prstGeom>
          <a:noFill/>
          <a:ln>
            <a:noFill/>
          </a:ln>
        </p:spPr>
        <p:txBody>
          <a:bodyPr spcFirstLastPara="1" wrap="square" lIns="91433" tIns="45700" rIns="91433" bIns="45700" anchor="t" anchorCtr="0">
            <a:spAutoFit/>
          </a:bodyPr>
          <a:lstStyle/>
          <a:p>
            <a:pPr algn="ctr"/>
            <a:r>
              <a:rPr lang="en" sz="2400">
                <a:solidFill>
                  <a:schemeClr val="dk1"/>
                </a:solidFill>
                <a:latin typeface="Calibri"/>
                <a:ea typeface="Calibri"/>
                <a:cs typeface="Calibri"/>
                <a:sym typeface="Calibri"/>
              </a:rPr>
              <a:t>International School of Billund, Denmark</a:t>
            </a:r>
            <a:endParaRPr sz="1467"/>
          </a:p>
        </p:txBody>
      </p:sp>
      <p:sp>
        <p:nvSpPr>
          <p:cNvPr id="233" name="Google Shape;233;p39"/>
          <p:cNvSpPr txBox="1"/>
          <p:nvPr/>
        </p:nvSpPr>
        <p:spPr>
          <a:xfrm>
            <a:off x="691875" y="1177700"/>
            <a:ext cx="3102400" cy="461624"/>
          </a:xfrm>
          <a:prstGeom prst="rect">
            <a:avLst/>
          </a:prstGeom>
          <a:noFill/>
          <a:ln>
            <a:noFill/>
          </a:ln>
        </p:spPr>
        <p:txBody>
          <a:bodyPr spcFirstLastPara="1" wrap="square" lIns="91433" tIns="45700" rIns="91433" bIns="45700" anchor="t" anchorCtr="0">
            <a:spAutoFit/>
          </a:bodyPr>
          <a:lstStyle/>
          <a:p>
            <a:r>
              <a:rPr lang="en" sz="2400">
                <a:solidFill>
                  <a:schemeClr val="dk1"/>
                </a:solidFill>
                <a:latin typeface="Calibri"/>
                <a:ea typeface="Calibri"/>
                <a:cs typeface="Calibri"/>
                <a:sym typeface="Calibri"/>
              </a:rPr>
              <a:t>3 South African Schools</a:t>
            </a:r>
            <a:endParaRPr sz="1467"/>
          </a:p>
        </p:txBody>
      </p:sp>
      <p:sp>
        <p:nvSpPr>
          <p:cNvPr id="234" name="Google Shape;234;p39"/>
          <p:cNvSpPr txBox="1"/>
          <p:nvPr/>
        </p:nvSpPr>
        <p:spPr>
          <a:xfrm>
            <a:off x="4614075" y="1252100"/>
            <a:ext cx="3102400" cy="461624"/>
          </a:xfrm>
          <a:prstGeom prst="rect">
            <a:avLst/>
          </a:prstGeom>
          <a:noFill/>
          <a:ln>
            <a:noFill/>
          </a:ln>
        </p:spPr>
        <p:txBody>
          <a:bodyPr spcFirstLastPara="1" wrap="square" lIns="91433" tIns="45700" rIns="91433" bIns="45700" anchor="t" anchorCtr="0">
            <a:spAutoFit/>
          </a:bodyPr>
          <a:lstStyle/>
          <a:p>
            <a:r>
              <a:rPr lang="en" sz="2400">
                <a:solidFill>
                  <a:schemeClr val="dk1"/>
                </a:solidFill>
                <a:latin typeface="Calibri"/>
                <a:ea typeface="Calibri"/>
                <a:cs typeface="Calibri"/>
                <a:sym typeface="Calibri"/>
              </a:rPr>
              <a:t>5 Colombian Schools</a:t>
            </a:r>
            <a:endParaRPr sz="1467"/>
          </a:p>
        </p:txBody>
      </p:sp>
      <p:cxnSp>
        <p:nvCxnSpPr>
          <p:cNvPr id="235" name="Google Shape;235;p39">
            <a:extLst>
              <a:ext uri="{C183D7F6-B498-43B3-948B-1728B52AA6E4}">
                <adec:decorative xmlns:adec="http://schemas.microsoft.com/office/drawing/2017/decorative" val="1"/>
              </a:ext>
            </a:extLst>
          </p:cNvPr>
          <p:cNvCxnSpPr/>
          <p:nvPr/>
        </p:nvCxnSpPr>
        <p:spPr>
          <a:xfrm>
            <a:off x="4196081" y="993035"/>
            <a:ext cx="0" cy="4634000"/>
          </a:xfrm>
          <a:prstGeom prst="straightConnector1">
            <a:avLst/>
          </a:prstGeom>
          <a:noFill/>
          <a:ln w="19050" cap="flat" cmpd="sng">
            <a:solidFill>
              <a:schemeClr val="dk1"/>
            </a:solidFill>
            <a:prstDash val="solid"/>
            <a:miter lim="800000"/>
            <a:headEnd type="none" w="sm" len="sm"/>
            <a:tailEnd type="none" w="sm" len="sm"/>
          </a:ln>
        </p:spPr>
      </p:cxnSp>
      <p:cxnSp>
        <p:nvCxnSpPr>
          <p:cNvPr id="236" name="Google Shape;236;p39">
            <a:extLst>
              <a:ext uri="{C183D7F6-B498-43B3-948B-1728B52AA6E4}">
                <adec:decorative xmlns:adec="http://schemas.microsoft.com/office/drawing/2017/decorative" val="1"/>
              </a:ext>
            </a:extLst>
          </p:cNvPr>
          <p:cNvCxnSpPr/>
          <p:nvPr/>
        </p:nvCxnSpPr>
        <p:spPr>
          <a:xfrm>
            <a:off x="7955139" y="993035"/>
            <a:ext cx="0" cy="4634000"/>
          </a:xfrm>
          <a:prstGeom prst="straightConnector1">
            <a:avLst/>
          </a:prstGeom>
          <a:noFill/>
          <a:ln w="19050" cap="flat" cmpd="sng">
            <a:solidFill>
              <a:schemeClr val="dk1"/>
            </a:solidFill>
            <a:prstDash val="solid"/>
            <a:miter lim="800000"/>
            <a:headEnd type="none" w="sm" len="sm"/>
            <a:tailEnd type="none" w="sm" len="sm"/>
          </a:ln>
        </p:spPr>
      </p:cxnSp>
      <p:sp>
        <p:nvSpPr>
          <p:cNvPr id="2" name="Title 1">
            <a:extLst>
              <a:ext uri="{FF2B5EF4-FFF2-40B4-BE49-F238E27FC236}">
                <a16:creationId xmlns:a16="http://schemas.microsoft.com/office/drawing/2014/main" id="{0A6775D7-E903-49E2-B072-E55928A1369A}"/>
              </a:ext>
            </a:extLst>
          </p:cNvPr>
          <p:cNvSpPr>
            <a:spLocks noGrp="1"/>
          </p:cNvSpPr>
          <p:nvPr>
            <p:ph type="title" idx="4294967295"/>
          </p:nvPr>
        </p:nvSpPr>
        <p:spPr>
          <a:xfrm>
            <a:off x="838200" y="365126"/>
            <a:ext cx="10515600" cy="709404"/>
          </a:xfrm>
        </p:spPr>
        <p:txBody>
          <a:bodyPr/>
          <a:lstStyle/>
          <a:p>
            <a:r>
              <a:rPr lang="en-US" dirty="0">
                <a:solidFill>
                  <a:schemeClr val="tx1"/>
                </a:solidFill>
              </a:rPr>
              <a:t>Indicators of</a:t>
            </a:r>
            <a:r>
              <a:rPr lang="en-US" baseline="0" dirty="0">
                <a:solidFill>
                  <a:schemeClr val="tx1"/>
                </a:solidFill>
              </a:rPr>
              <a:t> Playful Learning</a:t>
            </a:r>
            <a:endParaRPr lang="en-US"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0">
            <a:extLst>
              <a:ext uri="{C183D7F6-B498-43B3-948B-1728B52AA6E4}">
                <adec:decorative xmlns:adec="http://schemas.microsoft.com/office/drawing/2017/decorative" val="1"/>
              </a:ext>
            </a:extLst>
          </p:cNvPr>
          <p:cNvSpPr/>
          <p:nvPr/>
        </p:nvSpPr>
        <p:spPr>
          <a:xfrm>
            <a:off x="3048" y="0"/>
            <a:ext cx="12189200" cy="6858000"/>
          </a:xfrm>
          <a:prstGeom prst="rect">
            <a:avLst/>
          </a:prstGeom>
          <a:solidFill>
            <a:schemeClr val="lt1"/>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242" name="Google Shape;242;p40">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2"/>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000000"/>
              </a:solidFill>
              <a:latin typeface="Calibri"/>
              <a:ea typeface="Calibri"/>
              <a:cs typeface="Calibri"/>
              <a:sym typeface="Calibri"/>
            </a:endParaRPr>
          </a:p>
        </p:txBody>
      </p:sp>
      <p:sp>
        <p:nvSpPr>
          <p:cNvPr id="243" name="Google Shape;243;p40">
            <a:extLst>
              <a:ext uri="{C183D7F6-B498-43B3-948B-1728B52AA6E4}">
                <adec:decorative xmlns:adec="http://schemas.microsoft.com/office/drawing/2017/decorative" val="1"/>
              </a:ext>
            </a:extLst>
          </p:cNvPr>
          <p:cNvSpPr/>
          <p:nvPr/>
        </p:nvSpPr>
        <p:spPr>
          <a:xfrm>
            <a:off x="0" y="0"/>
            <a:ext cx="12192000" cy="6858000"/>
          </a:xfrm>
          <a:prstGeom prst="rect">
            <a:avLst/>
          </a:prstGeom>
          <a:no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244" name="Google Shape;244;p40">
            <a:extLst>
              <a:ext uri="{C183D7F6-B498-43B3-948B-1728B52AA6E4}">
                <adec:decorative xmlns:adec="http://schemas.microsoft.com/office/drawing/2017/decorative" val="1"/>
              </a:ext>
            </a:extLst>
          </p:cNvPr>
          <p:cNvSpPr/>
          <p:nvPr/>
        </p:nvSpPr>
        <p:spPr>
          <a:xfrm>
            <a:off x="2815929" y="148929"/>
            <a:ext cx="6560000" cy="6560000"/>
          </a:xfrm>
          <a:prstGeom prst="ellipse">
            <a:avLst/>
          </a:prstGeom>
          <a:solidFill>
            <a:schemeClr val="lt1"/>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245" name="Google Shape;245;p40"/>
          <p:cNvSpPr txBox="1"/>
          <p:nvPr/>
        </p:nvSpPr>
        <p:spPr>
          <a:xfrm>
            <a:off x="3315031" y="1380753"/>
            <a:ext cx="5562000" cy="2513600"/>
          </a:xfrm>
          <a:prstGeom prst="rect">
            <a:avLst/>
          </a:prstGeom>
          <a:noFill/>
          <a:ln>
            <a:noFill/>
          </a:ln>
        </p:spPr>
        <p:txBody>
          <a:bodyPr spcFirstLastPara="1" wrap="square" lIns="91433" tIns="45700" rIns="91433" bIns="45700" anchor="b" anchorCtr="0">
            <a:normAutofit/>
          </a:bodyPr>
          <a:lstStyle/>
          <a:p>
            <a:pPr algn="ctr">
              <a:lnSpc>
                <a:spcPct val="90000"/>
              </a:lnSpc>
              <a:buClr>
                <a:srgbClr val="000000"/>
              </a:buClr>
              <a:buSzPts val="2500"/>
            </a:pPr>
            <a:r>
              <a:rPr lang="en" sz="3333" dirty="0">
                <a:solidFill>
                  <a:srgbClr val="000000"/>
                </a:solidFill>
                <a:latin typeface="Calibri"/>
                <a:ea typeface="Calibri"/>
                <a:cs typeface="Calibri"/>
                <a:sym typeface="Calibri"/>
              </a:rPr>
              <a:t>“What does playful learning mean for our community?” </a:t>
            </a:r>
            <a:endParaRPr sz="1467" dirty="0"/>
          </a:p>
          <a:p>
            <a:pPr algn="ctr">
              <a:lnSpc>
                <a:spcPct val="90000"/>
              </a:lnSpc>
              <a:spcBef>
                <a:spcPts val="667"/>
              </a:spcBef>
              <a:buClr>
                <a:srgbClr val="000000"/>
              </a:buClr>
              <a:buSzPts val="2500"/>
            </a:pPr>
            <a:r>
              <a:rPr lang="en" sz="3333" dirty="0">
                <a:solidFill>
                  <a:srgbClr val="000000"/>
                </a:solidFill>
                <a:latin typeface="Calibri"/>
                <a:ea typeface="Calibri"/>
                <a:cs typeface="Calibri"/>
                <a:sym typeface="Calibri"/>
              </a:rPr>
              <a:t>Developing our own Indicators of Playful Learning</a:t>
            </a:r>
            <a:endParaRPr sz="1467" dirty="0"/>
          </a:p>
        </p:txBody>
      </p:sp>
      <p:sp>
        <p:nvSpPr>
          <p:cNvPr id="246" name="Google Shape;246;p40">
            <a:extLst>
              <a:ext uri="{C183D7F6-B498-43B3-948B-1728B52AA6E4}">
                <adec:decorative xmlns:adec="http://schemas.microsoft.com/office/drawing/2017/decorative" val="1"/>
              </a:ext>
            </a:extLst>
          </p:cNvPr>
          <p:cNvSpPr/>
          <p:nvPr/>
        </p:nvSpPr>
        <p:spPr>
          <a:xfrm rot="-1577572" flipH="1">
            <a:off x="2494334" y="6141"/>
            <a:ext cx="6815969" cy="6816328"/>
          </a:xfrm>
          <a:prstGeom prst="arc">
            <a:avLst>
              <a:gd name="adj1" fmla="val 16200000"/>
              <a:gd name="adj2" fmla="val 20093138"/>
            </a:avLst>
          </a:prstGeom>
          <a:noFill/>
          <a:ln w="127000" cap="rnd" cmpd="sng">
            <a:solidFill>
              <a:schemeClr val="accent4">
                <a:alpha val="94900"/>
              </a:schemeClr>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dk1"/>
              </a:buClr>
              <a:buSzPts val="1400"/>
            </a:pPr>
            <a:endParaRPr sz="1867">
              <a:solidFill>
                <a:srgbClr val="000000"/>
              </a:solidFill>
              <a:latin typeface="Calibri"/>
              <a:ea typeface="Calibri"/>
              <a:cs typeface="Calibri"/>
              <a:sym typeface="Calibri"/>
            </a:endParaRPr>
          </a:p>
        </p:txBody>
      </p:sp>
      <p:sp>
        <p:nvSpPr>
          <p:cNvPr id="247" name="Google Shape;247;p40">
            <a:extLst>
              <a:ext uri="{C183D7F6-B498-43B3-948B-1728B52AA6E4}">
                <adec:decorative xmlns:adec="http://schemas.microsoft.com/office/drawing/2017/decorative" val="1"/>
              </a:ext>
            </a:extLst>
          </p:cNvPr>
          <p:cNvSpPr/>
          <p:nvPr/>
        </p:nvSpPr>
        <p:spPr>
          <a:xfrm>
            <a:off x="8200995" y="5310973"/>
            <a:ext cx="706000" cy="686800"/>
          </a:xfrm>
          <a:prstGeom prst="ellipse">
            <a:avLst/>
          </a:prstGeom>
          <a:solidFill>
            <a:schemeClr val="accent5"/>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pic>
        <p:nvPicPr>
          <p:cNvPr id="248" name="Google Shape;248;p40" descr="Playdough"/>
          <p:cNvPicPr preferRelativeResize="0"/>
          <p:nvPr/>
        </p:nvPicPr>
        <p:blipFill rotWithShape="1">
          <a:blip r:embed="rId3">
            <a:alphaModFix/>
          </a:blip>
          <a:srcRect t="4996" b="11307"/>
          <a:stretch/>
        </p:blipFill>
        <p:spPr>
          <a:xfrm>
            <a:off x="7684491" y="4360985"/>
            <a:ext cx="3335700" cy="1857848"/>
          </a:xfrm>
          <a:prstGeom prst="rect">
            <a:avLst/>
          </a:prstGeom>
          <a:noFill/>
          <a:ln>
            <a:noFill/>
          </a:ln>
        </p:spPr>
      </p:pic>
      <p:pic>
        <p:nvPicPr>
          <p:cNvPr id="249" name="Google Shape;249;p40" descr="Movie Icon "/>
          <p:cNvPicPr preferRelativeResize="0"/>
          <p:nvPr/>
        </p:nvPicPr>
        <p:blipFill rotWithShape="1">
          <a:blip r:embed="rId4">
            <a:alphaModFix/>
          </a:blip>
          <a:srcRect/>
          <a:stretch/>
        </p:blipFill>
        <p:spPr>
          <a:xfrm>
            <a:off x="1970658" y="4080852"/>
            <a:ext cx="2137981" cy="2137981"/>
          </a:xfrm>
          <a:prstGeom prst="rect">
            <a:avLst/>
          </a:prstGeom>
          <a:noFill/>
          <a:ln>
            <a:noFill/>
          </a:ln>
        </p:spPr>
      </p:pic>
      <p:sp>
        <p:nvSpPr>
          <p:cNvPr id="250" name="Google Shape;250;p40" descr="Thought bubble that reads: This is ongoing work - we will revisit across the year"/>
          <p:cNvSpPr/>
          <p:nvPr/>
        </p:nvSpPr>
        <p:spPr>
          <a:xfrm>
            <a:off x="8581292" y="0"/>
            <a:ext cx="3479904" cy="2497104"/>
          </a:xfrm>
          <a:prstGeom prst="cloud">
            <a:avLst/>
          </a:prstGeom>
          <a:solidFill>
            <a:schemeClr val="accent4"/>
          </a:solidFill>
          <a:ln>
            <a:noFill/>
          </a:ln>
        </p:spPr>
        <p:txBody>
          <a:bodyPr spcFirstLastPara="1" wrap="square" lIns="91433" tIns="45700" rIns="91433" bIns="45700" anchor="ctr" anchorCtr="0">
            <a:noAutofit/>
          </a:bodyPr>
          <a:lstStyle/>
          <a:p>
            <a:pPr algn="ctr"/>
            <a:r>
              <a:rPr lang="en" sz="2267" i="1" dirty="0">
                <a:latin typeface="Calibri"/>
                <a:ea typeface="Calibri"/>
                <a:cs typeface="Calibri"/>
                <a:sym typeface="Calibri"/>
              </a:rPr>
              <a:t>This is ongoing work – we will revisit across the year</a:t>
            </a:r>
            <a:endParaRPr sz="2267" i="1" dirty="0">
              <a:latin typeface="Calibri"/>
              <a:ea typeface="Calibri"/>
              <a:cs typeface="Calibri"/>
              <a:sym typeface="Calibri"/>
            </a:endParaRPr>
          </a:p>
        </p:txBody>
      </p:sp>
      <p:sp>
        <p:nvSpPr>
          <p:cNvPr id="2" name="Title 1">
            <a:extLst>
              <a:ext uri="{FF2B5EF4-FFF2-40B4-BE49-F238E27FC236}">
                <a16:creationId xmlns:a16="http://schemas.microsoft.com/office/drawing/2014/main" id="{3A92D762-CF8A-49AD-BFA0-7473969D3B40}"/>
              </a:ext>
            </a:extLst>
          </p:cNvPr>
          <p:cNvSpPr>
            <a:spLocks noGrp="1"/>
          </p:cNvSpPr>
          <p:nvPr>
            <p:ph type="title" idx="4294967295"/>
          </p:nvPr>
        </p:nvSpPr>
        <p:spPr>
          <a:xfrm>
            <a:off x="130804" y="365126"/>
            <a:ext cx="3183979" cy="1042852"/>
          </a:xfrm>
        </p:spPr>
        <p:txBody>
          <a:bodyPr>
            <a:normAutofit/>
          </a:bodyPr>
          <a:lstStyle/>
          <a:p>
            <a:r>
              <a:rPr lang="en-US" sz="2800" dirty="0"/>
              <a:t>Indicators of Playful Learning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1" descr="Image of 2 adults at the Playful Learning Institute using playdough to create an image of what playful learning means"/>
          <p:cNvPicPr preferRelativeResize="0"/>
          <p:nvPr/>
        </p:nvPicPr>
        <p:blipFill rotWithShape="1">
          <a:blip r:embed="rId3">
            <a:alphaModFix/>
          </a:blip>
          <a:srcRect l="15765" r="29380"/>
          <a:stretch/>
        </p:blipFill>
        <p:spPr>
          <a:xfrm>
            <a:off x="7193368" y="203200"/>
            <a:ext cx="4718633" cy="6451600"/>
          </a:xfrm>
          <a:prstGeom prst="rect">
            <a:avLst/>
          </a:prstGeom>
          <a:noFill/>
          <a:ln>
            <a:noFill/>
          </a:ln>
        </p:spPr>
      </p:pic>
      <p:pic>
        <p:nvPicPr>
          <p:cNvPr id="256" name="Google Shape;256;p41" descr="Image of 4 adults at the Playful Learning Institute working together"/>
          <p:cNvPicPr preferRelativeResize="0"/>
          <p:nvPr/>
        </p:nvPicPr>
        <p:blipFill>
          <a:blip r:embed="rId4">
            <a:alphaModFix/>
          </a:blip>
          <a:stretch>
            <a:fillRect/>
          </a:stretch>
        </p:blipFill>
        <p:spPr>
          <a:xfrm>
            <a:off x="279100" y="914467"/>
            <a:ext cx="6705432" cy="5029069"/>
          </a:xfrm>
          <a:prstGeom prst="rect">
            <a:avLst/>
          </a:prstGeom>
          <a:noFill/>
          <a:ln>
            <a:noFill/>
          </a:ln>
        </p:spPr>
      </p:pic>
      <p:sp>
        <p:nvSpPr>
          <p:cNvPr id="2" name="Title 1">
            <a:extLst>
              <a:ext uri="{FF2B5EF4-FFF2-40B4-BE49-F238E27FC236}">
                <a16:creationId xmlns:a16="http://schemas.microsoft.com/office/drawing/2014/main" id="{1D8C4197-0331-4B72-94A2-156E4B90177B}"/>
              </a:ext>
            </a:extLst>
          </p:cNvPr>
          <p:cNvSpPr>
            <a:spLocks noGrp="1"/>
          </p:cNvSpPr>
          <p:nvPr>
            <p:ph type="title" idx="4294967295"/>
          </p:nvPr>
        </p:nvSpPr>
        <p:spPr>
          <a:xfrm>
            <a:off x="838200" y="-217714"/>
            <a:ext cx="10515600" cy="1625692"/>
          </a:xfrm>
        </p:spPr>
        <p:txBody>
          <a:bodyPr/>
          <a:lstStyle/>
          <a:p>
            <a:r>
              <a:rPr lang="en-US" dirty="0">
                <a:solidFill>
                  <a:schemeClr val="accent1">
                    <a:lumMod val="40000"/>
                    <a:lumOff val="60000"/>
                  </a:schemeClr>
                </a:solidFill>
              </a:rPr>
              <a:t>Images from PLI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2" descr="Image of Playful Learning trainers sharing their playdough depictions of playful learning"/>
          <p:cNvPicPr preferRelativeResize="0"/>
          <p:nvPr/>
        </p:nvPicPr>
        <p:blipFill rotWithShape="1">
          <a:blip r:embed="rId3">
            <a:alphaModFix/>
          </a:blip>
          <a:srcRect l="17391" r="15664"/>
          <a:stretch/>
        </p:blipFill>
        <p:spPr>
          <a:xfrm>
            <a:off x="179934" y="203200"/>
            <a:ext cx="5758335" cy="6451600"/>
          </a:xfrm>
          <a:prstGeom prst="rect">
            <a:avLst/>
          </a:prstGeom>
          <a:noFill/>
          <a:ln>
            <a:noFill/>
          </a:ln>
        </p:spPr>
      </p:pic>
      <p:pic>
        <p:nvPicPr>
          <p:cNvPr id="262" name="Google Shape;262;p42" descr="Image of educators from a Playful Learning Institute team working together with playdough"/>
          <p:cNvPicPr preferRelativeResize="0"/>
          <p:nvPr/>
        </p:nvPicPr>
        <p:blipFill rotWithShape="1">
          <a:blip r:embed="rId4">
            <a:alphaModFix/>
          </a:blip>
          <a:srcRect t="16043"/>
          <a:stretch/>
        </p:blipFill>
        <p:spPr>
          <a:xfrm>
            <a:off x="6138200" y="0"/>
            <a:ext cx="5954997" cy="3749699"/>
          </a:xfrm>
          <a:prstGeom prst="rect">
            <a:avLst/>
          </a:prstGeom>
          <a:noFill/>
          <a:ln>
            <a:noFill/>
          </a:ln>
        </p:spPr>
      </p:pic>
      <p:pic>
        <p:nvPicPr>
          <p:cNvPr id="263" name="Google Shape;263;p42" descr="Image of educators from another Playful Learning Institute team working together with playdough"/>
          <p:cNvPicPr preferRelativeResize="0"/>
          <p:nvPr/>
        </p:nvPicPr>
        <p:blipFill>
          <a:blip r:embed="rId5">
            <a:alphaModFix/>
          </a:blip>
          <a:stretch>
            <a:fillRect/>
          </a:stretch>
        </p:blipFill>
        <p:spPr>
          <a:xfrm>
            <a:off x="5758334" y="3749700"/>
            <a:ext cx="6251500" cy="4688635"/>
          </a:xfrm>
          <a:prstGeom prst="rect">
            <a:avLst/>
          </a:prstGeom>
          <a:noFill/>
          <a:ln>
            <a:noFill/>
          </a:ln>
        </p:spPr>
      </p:pic>
      <p:sp>
        <p:nvSpPr>
          <p:cNvPr id="2" name="Title 1">
            <a:extLst>
              <a:ext uri="{FF2B5EF4-FFF2-40B4-BE49-F238E27FC236}">
                <a16:creationId xmlns:a16="http://schemas.microsoft.com/office/drawing/2014/main" id="{43598E20-AA8E-4DC8-B927-2B85A5AB993A}"/>
              </a:ext>
            </a:extLst>
          </p:cNvPr>
          <p:cNvSpPr>
            <a:spLocks noGrp="1"/>
          </p:cNvSpPr>
          <p:nvPr>
            <p:ph type="title" idx="4294967295"/>
          </p:nvPr>
        </p:nvSpPr>
        <p:spPr>
          <a:xfrm>
            <a:off x="838200" y="8737600"/>
            <a:ext cx="10515600" cy="1349828"/>
          </a:xfrm>
        </p:spPr>
        <p:txBody>
          <a:bodyPr/>
          <a:lstStyle/>
          <a:p>
            <a:r>
              <a:rPr lang="en-US" dirty="0">
                <a:solidFill>
                  <a:schemeClr val="accent1">
                    <a:lumMod val="40000"/>
                    <a:lumOff val="60000"/>
                  </a:schemeClr>
                </a:solidFill>
              </a:rPr>
              <a:t>Images from PLI</a:t>
            </a:r>
            <a:r>
              <a:rPr lang="en-US" baseline="0" dirty="0">
                <a:solidFill>
                  <a:schemeClr val="accent1">
                    <a:lumMod val="40000"/>
                    <a:lumOff val="60000"/>
                  </a:schemeClr>
                </a:solidFill>
              </a:rPr>
              <a:t> continued</a:t>
            </a:r>
            <a:r>
              <a:rPr lang="en-US" baseline="0" dirty="0"/>
              <a:t>….</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3" descr="Image of different colored post-its showing what attendees of the Playful Learning Institute professional development said that playful learning &quot;looks like&quot;"/>
          <p:cNvPicPr preferRelativeResize="0"/>
          <p:nvPr/>
        </p:nvPicPr>
        <p:blipFill>
          <a:blip r:embed="rId3">
            <a:alphaModFix/>
          </a:blip>
          <a:stretch>
            <a:fillRect/>
          </a:stretch>
        </p:blipFill>
        <p:spPr>
          <a:xfrm>
            <a:off x="1542800" y="986971"/>
            <a:ext cx="8873069" cy="5769431"/>
          </a:xfrm>
          <a:prstGeom prst="rect">
            <a:avLst/>
          </a:prstGeom>
          <a:noFill/>
          <a:ln>
            <a:noFill/>
          </a:ln>
        </p:spPr>
      </p:pic>
      <p:sp>
        <p:nvSpPr>
          <p:cNvPr id="2" name="Title 1">
            <a:extLst>
              <a:ext uri="{FF2B5EF4-FFF2-40B4-BE49-F238E27FC236}">
                <a16:creationId xmlns:a16="http://schemas.microsoft.com/office/drawing/2014/main" id="{9B2B41EC-A5F5-41A8-9006-6AD1C3E76624}"/>
              </a:ext>
            </a:extLst>
          </p:cNvPr>
          <p:cNvSpPr>
            <a:spLocks noGrp="1"/>
          </p:cNvSpPr>
          <p:nvPr>
            <p:ph type="title" idx="4294967295"/>
          </p:nvPr>
        </p:nvSpPr>
        <p:spPr>
          <a:xfrm>
            <a:off x="838200" y="101598"/>
            <a:ext cx="10515600" cy="1306380"/>
          </a:xfrm>
        </p:spPr>
        <p:txBody>
          <a:bodyPr/>
          <a:lstStyle/>
          <a:p>
            <a:r>
              <a:rPr lang="en-US" dirty="0">
                <a:solidFill>
                  <a:schemeClr val="accent1">
                    <a:lumMod val="40000"/>
                    <a:lumOff val="60000"/>
                  </a:schemeClr>
                </a:solidFill>
              </a:rPr>
              <a:t>What does Playful Learning Look Like?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4" descr="Image of different colored post-its showing what attendees of the Playful Learning Institute professional development said that playful learning &quot;feels like&quot;"/>
          <p:cNvPicPr preferRelativeResize="0"/>
          <p:nvPr/>
        </p:nvPicPr>
        <p:blipFill>
          <a:blip r:embed="rId3">
            <a:alphaModFix/>
          </a:blip>
          <a:stretch>
            <a:fillRect/>
          </a:stretch>
        </p:blipFill>
        <p:spPr>
          <a:xfrm>
            <a:off x="1902700" y="986971"/>
            <a:ext cx="8873069" cy="5769431"/>
          </a:xfrm>
          <a:prstGeom prst="rect">
            <a:avLst/>
          </a:prstGeom>
          <a:noFill/>
          <a:ln>
            <a:noFill/>
          </a:ln>
        </p:spPr>
      </p:pic>
      <p:sp>
        <p:nvSpPr>
          <p:cNvPr id="2" name="Title 1">
            <a:extLst>
              <a:ext uri="{FF2B5EF4-FFF2-40B4-BE49-F238E27FC236}">
                <a16:creationId xmlns:a16="http://schemas.microsoft.com/office/drawing/2014/main" id="{AC4B1D68-6AE8-4F1E-A071-F41B885A5AEC}"/>
              </a:ext>
            </a:extLst>
          </p:cNvPr>
          <p:cNvSpPr>
            <a:spLocks noGrp="1"/>
          </p:cNvSpPr>
          <p:nvPr>
            <p:ph type="title" idx="4294967295"/>
          </p:nvPr>
        </p:nvSpPr>
        <p:spPr>
          <a:xfrm>
            <a:off x="838200" y="101598"/>
            <a:ext cx="10515600" cy="1306380"/>
          </a:xfrm>
        </p:spPr>
        <p:txBody>
          <a:bodyPr/>
          <a:lstStyle/>
          <a:p>
            <a:r>
              <a:rPr lang="en-US" sz="4400" kern="1200" dirty="0">
                <a:solidFill>
                  <a:srgbClr val="B4C7E7"/>
                </a:solidFill>
                <a:effectLst/>
                <a:latin typeface="Arial" panose="020B0604020202020204" pitchFamily="34" charset="0"/>
                <a:ea typeface="+mj-ea"/>
                <a:cs typeface="Arial" panose="020B0604020202020204" pitchFamily="34" charset="0"/>
              </a:rPr>
              <a:t>What does Playful Learning Feel Like?</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aphicFrame>
        <p:nvGraphicFramePr>
          <p:cNvPr id="278" name="Google Shape;278;p45" descr="Chart of playful learning indicators (looks like, feels like descriptors) organized by curiosity, engagement, enjoyment and connection"/>
          <p:cNvGraphicFramePr/>
          <p:nvPr>
            <p:extLst>
              <p:ext uri="{D42A27DB-BD31-4B8C-83A1-F6EECF244321}">
                <p14:modId xmlns:p14="http://schemas.microsoft.com/office/powerpoint/2010/main" val="1622529398"/>
              </p:ext>
            </p:extLst>
          </p:nvPr>
        </p:nvGraphicFramePr>
        <p:xfrm>
          <a:off x="44433" y="0"/>
          <a:ext cx="12103100" cy="6174735"/>
        </p:xfrm>
        <a:graphic>
          <a:graphicData uri="http://schemas.openxmlformats.org/drawingml/2006/table">
            <a:tbl>
              <a:tblPr firstRow="1">
                <a:noFill/>
              </a:tblPr>
              <a:tblGrid>
                <a:gridCol w="1549400">
                  <a:extLst>
                    <a:ext uri="{9D8B030D-6E8A-4147-A177-3AD203B41FA5}">
                      <a16:colId xmlns:a16="http://schemas.microsoft.com/office/drawing/2014/main" val="20000"/>
                    </a:ext>
                  </a:extLst>
                </a:gridCol>
                <a:gridCol w="1498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8161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562100">
                  <a:extLst>
                    <a:ext uri="{9D8B030D-6E8A-4147-A177-3AD203B41FA5}">
                      <a16:colId xmlns:a16="http://schemas.microsoft.com/office/drawing/2014/main" val="20005"/>
                    </a:ext>
                  </a:extLst>
                </a:gridCol>
                <a:gridCol w="1435100">
                  <a:extLst>
                    <a:ext uri="{9D8B030D-6E8A-4147-A177-3AD203B41FA5}">
                      <a16:colId xmlns:a16="http://schemas.microsoft.com/office/drawing/2014/main" val="20006"/>
                    </a:ext>
                  </a:extLst>
                </a:gridCol>
                <a:gridCol w="1397000">
                  <a:extLst>
                    <a:ext uri="{9D8B030D-6E8A-4147-A177-3AD203B41FA5}">
                      <a16:colId xmlns:a16="http://schemas.microsoft.com/office/drawing/2014/main" val="20007"/>
                    </a:ext>
                  </a:extLst>
                </a:gridCol>
              </a:tblGrid>
              <a:tr h="287697">
                <a:tc gridSpan="2">
                  <a:txBody>
                    <a:bodyPr/>
                    <a:lstStyle/>
                    <a:p>
                      <a:pPr marL="0" lvl="0" indent="0" algn="ctr" rtl="0">
                        <a:lnSpc>
                          <a:spcPct val="115000"/>
                        </a:lnSpc>
                        <a:spcBef>
                          <a:spcPts val="0"/>
                        </a:spcBef>
                        <a:spcAft>
                          <a:spcPts val="0"/>
                        </a:spcAft>
                        <a:buNone/>
                      </a:pPr>
                      <a:r>
                        <a:rPr lang="en" sz="1300" b="1"/>
                        <a:t>Curiosity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FC5E8"/>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300" b="1"/>
                        <a:t>Engagement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A9999"/>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300" b="1"/>
                        <a:t>Enjoyment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599"/>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300" b="1"/>
                        <a:t>Connection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287697">
                <a:tc>
                  <a:txBody>
                    <a:bodyPr/>
                    <a:lstStyle/>
                    <a:p>
                      <a:pPr marL="0" lvl="0" indent="0" algn="ctr" rtl="0">
                        <a:lnSpc>
                          <a:spcPct val="115000"/>
                        </a:lnSpc>
                        <a:spcBef>
                          <a:spcPts val="0"/>
                        </a:spcBef>
                        <a:spcAft>
                          <a:spcPts val="0"/>
                        </a:spcAft>
                        <a:buNone/>
                      </a:pPr>
                      <a:r>
                        <a:rPr lang="en" sz="1300" b="1"/>
                        <a:t>Looks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b="1"/>
                        <a:t>Feels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b="1"/>
                        <a:t>Looks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b="1"/>
                        <a:t>Feels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b="1"/>
                        <a:t>Looks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b="1"/>
                        <a:t>Feels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b="1"/>
                        <a:t>Looks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b="1"/>
                        <a:t>Feels like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21377">
                <a:tc>
                  <a:txBody>
                    <a:bodyPr/>
                    <a:lstStyle/>
                    <a:p>
                      <a:pPr marL="0" lvl="0" indent="0" algn="ctr" rtl="0">
                        <a:lnSpc>
                          <a:spcPct val="115000"/>
                        </a:lnSpc>
                        <a:spcBef>
                          <a:spcPts val="0"/>
                        </a:spcBef>
                        <a:spcAft>
                          <a:spcPts val="0"/>
                        </a:spcAft>
                        <a:buNone/>
                      </a:pPr>
                      <a:r>
                        <a:rPr lang="en" sz="1300"/>
                        <a:t>conversation/ discussion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creativity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expressing ideas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empowerment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laughing/laughter</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fun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cooperation/</a:t>
                      </a:r>
                      <a:endParaRPr sz="1300"/>
                    </a:p>
                    <a:p>
                      <a:pPr marL="0" lvl="0" indent="0" algn="ctr" rtl="0">
                        <a:lnSpc>
                          <a:spcPct val="115000"/>
                        </a:lnSpc>
                        <a:spcBef>
                          <a:spcPts val="0"/>
                        </a:spcBef>
                        <a:spcAft>
                          <a:spcPts val="0"/>
                        </a:spcAft>
                        <a:buNone/>
                      </a:pPr>
                      <a:r>
                        <a:rPr lang="en" sz="1300"/>
                        <a:t>collaboration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being supported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457200">
                <a:tc>
                  <a:txBody>
                    <a:bodyPr/>
                    <a:lstStyle/>
                    <a:p>
                      <a:pPr marL="0" lvl="0" indent="0" algn="ctr" rtl="0">
                        <a:lnSpc>
                          <a:spcPct val="115000"/>
                        </a:lnSpc>
                        <a:spcBef>
                          <a:spcPts val="0"/>
                        </a:spcBef>
                        <a:spcAft>
                          <a:spcPts val="0"/>
                        </a:spcAft>
                        <a:buNone/>
                      </a:pPr>
                      <a:r>
                        <a:rPr lang="en" sz="1300"/>
                        <a:t>making hypotheses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discovery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collaboration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having voice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positive talk</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memorable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empathy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being respected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287697">
                <a:tc>
                  <a:txBody>
                    <a:bodyPr/>
                    <a:lstStyle/>
                    <a:p>
                      <a:pPr marL="0" lvl="0" indent="0" algn="ctr" rtl="0">
                        <a:lnSpc>
                          <a:spcPct val="115000"/>
                        </a:lnSpc>
                        <a:spcBef>
                          <a:spcPts val="0"/>
                        </a:spcBef>
                        <a:spcAft>
                          <a:spcPts val="0"/>
                        </a:spcAft>
                        <a:buNone/>
                      </a:pPr>
                      <a:r>
                        <a:rPr lang="en" sz="1300"/>
                        <a:t>exploration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intrigue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problem solving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having choice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enthusiasm</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excitement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teamwork</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inclusive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521377">
                <a:tc>
                  <a:txBody>
                    <a:bodyPr/>
                    <a:lstStyle/>
                    <a:p>
                      <a:pPr marL="0" lvl="0" indent="0" algn="ctr" rtl="0">
                        <a:lnSpc>
                          <a:spcPct val="115000"/>
                        </a:lnSpc>
                        <a:spcBef>
                          <a:spcPts val="0"/>
                        </a:spcBef>
                        <a:spcAft>
                          <a:spcPts val="0"/>
                        </a:spcAft>
                        <a:buNone/>
                      </a:pPr>
                      <a:r>
                        <a:rPr lang="en" sz="1300"/>
                        <a:t>asking questions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insight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self-guided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independence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smiling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happiness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peers supporting peers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connection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521377">
                <a:tc>
                  <a:txBody>
                    <a:bodyPr/>
                    <a:lstStyle/>
                    <a:p>
                      <a:pPr marL="0" lvl="0" indent="0" algn="ctr" rtl="0">
                        <a:lnSpc>
                          <a:spcPct val="115000"/>
                        </a:lnSpc>
                        <a:spcBef>
                          <a:spcPts val="0"/>
                        </a:spcBef>
                        <a:spcAft>
                          <a:spcPts val="0"/>
                        </a:spcAft>
                        <a:buNone/>
                      </a:pPr>
                      <a:r>
                        <a:rPr lang="en" sz="1300"/>
                        <a:t>touching materials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wonder</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teacher sitting back</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autonomy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storytelling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friendship</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community focused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safety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287697">
                <a:tc>
                  <a:txBody>
                    <a:bodyPr/>
                    <a:lstStyle/>
                    <a:p>
                      <a:pPr marL="0" lvl="0" indent="0" algn="ctr" rtl="0">
                        <a:lnSpc>
                          <a:spcPct val="115000"/>
                        </a:lnSpc>
                        <a:spcBef>
                          <a:spcPts val="0"/>
                        </a:spcBef>
                        <a:spcAft>
                          <a:spcPts val="0"/>
                        </a:spcAft>
                        <a:buNone/>
                      </a:pPr>
                      <a:r>
                        <a:rPr lang="en" sz="1300"/>
                        <a:t>imagining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challenge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child-directed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investment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calm</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accomplishment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helping each other</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trust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521377">
                <a:tc>
                  <a:txBody>
                    <a:bodyPr/>
                    <a:lstStyle/>
                    <a:p>
                      <a:pPr marL="0" lvl="0" indent="0" algn="ctr" rtl="0">
                        <a:lnSpc>
                          <a:spcPct val="115000"/>
                        </a:lnSpc>
                        <a:spcBef>
                          <a:spcPts val="0"/>
                        </a:spcBef>
                        <a:spcAft>
                          <a:spcPts val="0"/>
                        </a:spcAft>
                        <a:buNone/>
                      </a:pPr>
                      <a:r>
                        <a:rPr lang="en" sz="1300"/>
                        <a:t>interest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frustration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talking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opportunity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buzz of activity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culturally sustaining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sharing materials/ideas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being valued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8"/>
                  </a:ext>
                </a:extLst>
              </a:tr>
              <a:tr h="287697">
                <a:tc>
                  <a:txBody>
                    <a:bodyPr/>
                    <a:lstStyle/>
                    <a:p>
                      <a:pPr marL="0" lvl="0" indent="0" algn="ctr" rtl="0">
                        <a:lnSpc>
                          <a:spcPct val="115000"/>
                        </a:lnSpc>
                        <a:spcBef>
                          <a:spcPts val="0"/>
                        </a:spcBef>
                        <a:spcAft>
                          <a:spcPts val="0"/>
                        </a:spcAft>
                        <a:buNone/>
                      </a:pPr>
                      <a:r>
                        <a:rPr lang="en" sz="1300"/>
                        <a:t>using all senses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interest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comparing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smart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focused attention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relaxing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kindness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connected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521377">
                <a:tc>
                  <a:txBody>
                    <a:bodyPr/>
                    <a:lstStyle/>
                    <a:p>
                      <a:pPr marL="0" lvl="0" indent="0" algn="ctr" rtl="0">
                        <a:lnSpc>
                          <a:spcPct val="115000"/>
                        </a:lnSpc>
                        <a:spcBef>
                          <a:spcPts val="0"/>
                        </a:spcBef>
                        <a:spcAft>
                          <a:spcPts val="0"/>
                        </a:spcAft>
                        <a:buNone/>
                      </a:pPr>
                      <a:r>
                        <a:rPr lang="en" sz="1300"/>
                        <a:t>expressing wonder</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meaningful</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hands-on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inspired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silliness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delight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sharing background knowledge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being present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0"/>
                  </a:ext>
                </a:extLst>
              </a:tr>
              <a:tr h="287697">
                <a:tc>
                  <a:txBody>
                    <a:bodyPr/>
                    <a:lstStyle/>
                    <a:p>
                      <a:pPr marL="0" lvl="0" indent="0" algn="ctr" rtl="0">
                        <a:lnSpc>
                          <a:spcPct val="115000"/>
                        </a:lnSpc>
                        <a:spcBef>
                          <a:spcPts val="0"/>
                        </a:spcBef>
                        <a:spcAft>
                          <a:spcPts val="0"/>
                        </a:spcAft>
                        <a:buNone/>
                      </a:pPr>
                      <a:r>
                        <a:rPr lang="en" sz="1300"/>
                        <a:t>narration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adventure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moving around</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brave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caring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fulfillment</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inclusivity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r>
                        <a:rPr lang="en" sz="1300"/>
                        <a:t>compassion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r h="521377">
                <a:tc>
                  <a:txBody>
                    <a:bodyPr/>
                    <a:lstStyle/>
                    <a:p>
                      <a:pPr marL="0" lvl="0" indent="0" algn="ctr" rtl="0">
                        <a:lnSpc>
                          <a:spcPct val="115000"/>
                        </a:lnSpc>
                        <a:spcBef>
                          <a:spcPts val="0"/>
                        </a:spcBef>
                        <a:spcAft>
                          <a:spcPts val="0"/>
                        </a:spcAft>
                        <a:buNone/>
                      </a:pPr>
                      <a:r>
                        <a:rPr lang="en" sz="1300"/>
                        <a:t>messy</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interactions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freedom</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desire to share ideas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peaceful</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making real life connections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2"/>
                  </a:ext>
                </a:extLst>
              </a:tr>
              <a:tr h="287697">
                <a:tc>
                  <a:txBody>
                    <a:bodyPr/>
                    <a:lstStyle/>
                    <a:p>
                      <a:pPr marL="0" lvl="0" indent="0" algn="ctr" rtl="0">
                        <a:lnSpc>
                          <a:spcPct val="115000"/>
                        </a:lnSpc>
                        <a:spcBef>
                          <a:spcPts val="0"/>
                        </a:spcBef>
                        <a:spcAft>
                          <a:spcPts val="0"/>
                        </a:spcAft>
                        <a:buNone/>
                      </a:pPr>
                      <a:r>
                        <a:rPr lang="en" sz="1300"/>
                        <a:t>critical thinking</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300"/>
                        <a:t>taking risks</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confidence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300"/>
                        <a:t>feeling alive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3"/>
                  </a:ext>
                </a:extLst>
              </a:tr>
              <a:tr h="287697">
                <a:tc>
                  <a:txBody>
                    <a:bodyPr/>
                    <a:lstStyle/>
                    <a:p>
                      <a:pPr marL="0" lvl="0" indent="0" algn="ctr" rtl="0">
                        <a:lnSpc>
                          <a:spcPct val="115000"/>
                        </a:lnSpc>
                        <a:spcBef>
                          <a:spcPts val="0"/>
                        </a:spcBef>
                        <a:spcAft>
                          <a:spcPts val="0"/>
                        </a:spcAft>
                        <a:buNone/>
                      </a:pPr>
                      <a:r>
                        <a:rPr lang="en" sz="1300"/>
                        <a:t>reflection</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strong/powerful</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4"/>
                  </a:ext>
                </a:extLst>
              </a:tr>
              <a:tr h="287697">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pride</a:t>
                      </a: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endParaRPr sz="130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tc>
                  <a:txBody>
                    <a:bodyPr/>
                    <a:lstStyle/>
                    <a:p>
                      <a:pPr marL="0" lvl="0" indent="0" algn="ctr" rtl="0">
                        <a:lnSpc>
                          <a:spcPct val="115000"/>
                        </a:lnSpc>
                        <a:spcBef>
                          <a:spcPts val="0"/>
                        </a:spcBef>
                        <a:spcAft>
                          <a:spcPts val="0"/>
                        </a:spcAft>
                        <a:buNone/>
                      </a:pPr>
                      <a:endParaRPr sz="1300" dirty="0"/>
                    </a:p>
                  </a:txBody>
                  <a:tcPr marL="33867" marR="33867" marT="33867" marB="33867"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15"/>
                  </a:ext>
                </a:extLst>
              </a:tr>
            </a:tbl>
          </a:graphicData>
        </a:graphic>
      </p:graphicFrame>
      <p:sp>
        <p:nvSpPr>
          <p:cNvPr id="279" name="Google Shape;279;p45" descr="word cloud with gives instructions of what attendees should do with the playful learning indicators: circle, write in, cross out, move"/>
          <p:cNvSpPr/>
          <p:nvPr/>
        </p:nvSpPr>
        <p:spPr>
          <a:xfrm>
            <a:off x="2137200" y="1117600"/>
            <a:ext cx="7561296" cy="4869648"/>
          </a:xfrm>
          <a:prstGeom prst="cloud">
            <a:avLst/>
          </a:prstGeom>
          <a:solidFill>
            <a:srgbClr val="D9D2E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lnSpc>
                <a:spcPct val="115000"/>
              </a:lnSpc>
              <a:buClr>
                <a:schemeClr val="dk1"/>
              </a:buClr>
              <a:buSzPts val="1100"/>
            </a:pPr>
            <a:r>
              <a:rPr lang="en" sz="2667" b="1" dirty="0">
                <a:solidFill>
                  <a:schemeClr val="dk1"/>
                </a:solidFill>
                <a:latin typeface="Calibri"/>
                <a:ea typeface="Calibri"/>
                <a:cs typeface="Calibri"/>
                <a:sym typeface="Calibri"/>
              </a:rPr>
              <a:t>Circle</a:t>
            </a:r>
            <a:r>
              <a:rPr lang="en" sz="2667" dirty="0">
                <a:solidFill>
                  <a:schemeClr val="dk1"/>
                </a:solidFill>
                <a:latin typeface="Calibri"/>
                <a:ea typeface="Calibri"/>
                <a:cs typeface="Calibri"/>
                <a:sym typeface="Calibri"/>
              </a:rPr>
              <a:t> anything that feels really important.</a:t>
            </a:r>
            <a:endParaRPr sz="2667" dirty="0">
              <a:solidFill>
                <a:schemeClr val="dk1"/>
              </a:solidFill>
              <a:latin typeface="Calibri"/>
              <a:ea typeface="Calibri"/>
              <a:cs typeface="Calibri"/>
              <a:sym typeface="Calibri"/>
            </a:endParaRPr>
          </a:p>
          <a:p>
            <a:pPr algn="ctr">
              <a:lnSpc>
                <a:spcPct val="115000"/>
              </a:lnSpc>
              <a:buClr>
                <a:schemeClr val="dk1"/>
              </a:buClr>
              <a:buSzPts val="1100"/>
            </a:pPr>
            <a:r>
              <a:rPr lang="en" sz="2667" b="1" dirty="0">
                <a:solidFill>
                  <a:schemeClr val="dk1"/>
                </a:solidFill>
                <a:latin typeface="Calibri"/>
                <a:ea typeface="Calibri"/>
                <a:cs typeface="Calibri"/>
                <a:sym typeface="Calibri"/>
              </a:rPr>
              <a:t>Write in</a:t>
            </a:r>
            <a:r>
              <a:rPr lang="en" sz="2667" dirty="0">
                <a:solidFill>
                  <a:schemeClr val="dk1"/>
                </a:solidFill>
                <a:latin typeface="Calibri"/>
                <a:ea typeface="Calibri"/>
                <a:cs typeface="Calibri"/>
                <a:sym typeface="Calibri"/>
              </a:rPr>
              <a:t> anything that is missing.</a:t>
            </a:r>
            <a:endParaRPr sz="2667" dirty="0">
              <a:solidFill>
                <a:schemeClr val="dk1"/>
              </a:solidFill>
              <a:latin typeface="Calibri"/>
              <a:ea typeface="Calibri"/>
              <a:cs typeface="Calibri"/>
              <a:sym typeface="Calibri"/>
            </a:endParaRPr>
          </a:p>
          <a:p>
            <a:pPr algn="ctr">
              <a:lnSpc>
                <a:spcPct val="115000"/>
              </a:lnSpc>
            </a:pPr>
            <a:r>
              <a:rPr lang="en" sz="2667" b="1" dirty="0">
                <a:solidFill>
                  <a:schemeClr val="dk1"/>
                </a:solidFill>
                <a:latin typeface="Calibri"/>
                <a:ea typeface="Calibri"/>
                <a:cs typeface="Calibri"/>
                <a:sym typeface="Calibri"/>
              </a:rPr>
              <a:t>Cross out</a:t>
            </a:r>
            <a:r>
              <a:rPr lang="en" sz="2667" dirty="0">
                <a:solidFill>
                  <a:schemeClr val="dk1"/>
                </a:solidFill>
                <a:latin typeface="Calibri"/>
                <a:ea typeface="Calibri"/>
                <a:cs typeface="Calibri"/>
                <a:sym typeface="Calibri"/>
              </a:rPr>
              <a:t> anything that doesn’t work.</a:t>
            </a:r>
            <a:endParaRPr sz="2667" dirty="0">
              <a:solidFill>
                <a:schemeClr val="dk1"/>
              </a:solidFill>
              <a:latin typeface="Calibri"/>
              <a:ea typeface="Calibri"/>
              <a:cs typeface="Calibri"/>
              <a:sym typeface="Calibri"/>
            </a:endParaRPr>
          </a:p>
          <a:p>
            <a:pPr algn="ctr">
              <a:lnSpc>
                <a:spcPct val="115000"/>
              </a:lnSpc>
              <a:buClr>
                <a:schemeClr val="dk1"/>
              </a:buClr>
              <a:buSzPts val="1100"/>
            </a:pPr>
            <a:r>
              <a:rPr lang="en" sz="2667" b="1" dirty="0">
                <a:solidFill>
                  <a:schemeClr val="dk1"/>
                </a:solidFill>
                <a:latin typeface="Calibri"/>
                <a:ea typeface="Calibri"/>
                <a:cs typeface="Calibri"/>
                <a:sym typeface="Calibri"/>
              </a:rPr>
              <a:t>Move</a:t>
            </a:r>
            <a:r>
              <a:rPr lang="en" sz="2667" dirty="0">
                <a:solidFill>
                  <a:schemeClr val="dk1"/>
                </a:solidFill>
                <a:latin typeface="Calibri"/>
                <a:ea typeface="Calibri"/>
                <a:cs typeface="Calibri"/>
                <a:sym typeface="Calibri"/>
              </a:rPr>
              <a:t> anything that belongs in a different category. </a:t>
            </a:r>
            <a:endParaRPr sz="2667"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4C0D7AB2-905B-45E1-8424-F45D435B4DA4}"/>
              </a:ext>
            </a:extLst>
          </p:cNvPr>
          <p:cNvSpPr>
            <a:spLocks noGrp="1"/>
          </p:cNvSpPr>
          <p:nvPr>
            <p:ph type="title" idx="4294967295"/>
          </p:nvPr>
        </p:nvSpPr>
        <p:spPr>
          <a:xfrm>
            <a:off x="2815770" y="6174734"/>
            <a:ext cx="8538029" cy="683265"/>
          </a:xfrm>
        </p:spPr>
        <p:txBody>
          <a:bodyPr>
            <a:normAutofit fontScale="90000"/>
          </a:bodyPr>
          <a:lstStyle/>
          <a:p>
            <a:r>
              <a:rPr lang="en-US" dirty="0"/>
              <a:t>PLI Playful Learning Indicators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46" descr="Text book with title: Current Version of our MA Playful Learning Indicators - October 2023"/>
          <p:cNvSpPr txBox="1"/>
          <p:nvPr/>
        </p:nvSpPr>
        <p:spPr>
          <a:xfrm>
            <a:off x="1517467" y="6194767"/>
            <a:ext cx="8770800" cy="574412"/>
          </a:xfrm>
          <a:prstGeom prst="rect">
            <a:avLst/>
          </a:prstGeom>
          <a:solidFill>
            <a:srgbClr val="F3B500"/>
          </a:solidFill>
          <a:ln>
            <a:noFill/>
          </a:ln>
        </p:spPr>
        <p:txBody>
          <a:bodyPr spcFirstLastPara="1" wrap="square" lIns="121900" tIns="121900" rIns="121900" bIns="121900" anchor="t" anchorCtr="0">
            <a:spAutoFit/>
          </a:bodyPr>
          <a:lstStyle/>
          <a:p>
            <a:endParaRPr sz="2133" dirty="0"/>
          </a:p>
        </p:txBody>
      </p:sp>
      <p:sp>
        <p:nvSpPr>
          <p:cNvPr id="2" name="Title 1">
            <a:extLst>
              <a:ext uri="{FF2B5EF4-FFF2-40B4-BE49-F238E27FC236}">
                <a16:creationId xmlns:a16="http://schemas.microsoft.com/office/drawing/2014/main" id="{6400FA6D-9040-4769-81B3-314A213327A4}"/>
              </a:ext>
            </a:extLst>
          </p:cNvPr>
          <p:cNvSpPr>
            <a:spLocks noGrp="1"/>
          </p:cNvSpPr>
          <p:nvPr>
            <p:ph type="title" idx="4294967295"/>
          </p:nvPr>
        </p:nvSpPr>
        <p:spPr>
          <a:xfrm>
            <a:off x="1517468" y="6177928"/>
            <a:ext cx="9836332" cy="591250"/>
          </a:xfrm>
        </p:spPr>
        <p:txBody>
          <a:bodyPr>
            <a:noAutofit/>
          </a:bodyPr>
          <a:lstStyle/>
          <a:p>
            <a:r>
              <a:rPr lang="en-US" sz="2400" dirty="0"/>
              <a:t>Current Version of our MA Playful</a:t>
            </a:r>
            <a:r>
              <a:rPr lang="en-US" sz="2400" baseline="0" dirty="0"/>
              <a:t> Learning Indicators – </a:t>
            </a:r>
            <a:r>
              <a:rPr lang="en-US" sz="2400" dirty="0"/>
              <a:t>April ‘24</a:t>
            </a:r>
          </a:p>
        </p:txBody>
      </p:sp>
      <p:pic>
        <p:nvPicPr>
          <p:cNvPr id="1027" name="Picture 3">
            <a:extLst>
              <a:ext uri="{FF2B5EF4-FFF2-40B4-BE49-F238E27FC236}">
                <a16:creationId xmlns:a16="http://schemas.microsoft.com/office/drawing/2014/main" id="{DBC42132-77FD-4A20-A14E-53CA4E696C4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 y="6349"/>
            <a:ext cx="12100969" cy="567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AECB-8DB9-6923-DAF2-C11C93F9DBAA}"/>
              </a:ext>
            </a:extLst>
          </p:cNvPr>
          <p:cNvSpPr>
            <a:spLocks noGrp="1"/>
          </p:cNvSpPr>
          <p:nvPr>
            <p:ph type="title"/>
          </p:nvPr>
        </p:nvSpPr>
        <p:spPr/>
        <p:txBody>
          <a:bodyPr>
            <a:normAutofit fontScale="90000"/>
          </a:bodyPr>
          <a:lstStyle/>
          <a:p>
            <a:r>
              <a:rPr lang="en-US" dirty="0"/>
              <a:t>Background Context on the Playful Learning Institute, PK-3 (PLI)</a:t>
            </a:r>
          </a:p>
        </p:txBody>
      </p:sp>
    </p:spTree>
    <p:extLst>
      <p:ext uri="{BB962C8B-B14F-4D97-AF65-F5344CB8AC3E}">
        <p14:creationId xmlns:p14="http://schemas.microsoft.com/office/powerpoint/2010/main" val="4086479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
          <p:cNvSpPr txBox="1">
            <a:spLocks noGrp="1"/>
          </p:cNvSpPr>
          <p:nvPr>
            <p:ph type="ctrTitle"/>
          </p:nvPr>
        </p:nvSpPr>
        <p:spPr>
          <a:xfrm>
            <a:off x="505851" y="690350"/>
            <a:ext cx="9056100" cy="1928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a:t>Pioneer Valley </a:t>
            </a:r>
            <a:endParaRPr/>
          </a:p>
          <a:p>
            <a:pPr marL="0" lvl="0" indent="0" algn="l" rtl="0">
              <a:lnSpc>
                <a:spcPct val="90000"/>
              </a:lnSpc>
              <a:spcBef>
                <a:spcPts val="0"/>
              </a:spcBef>
              <a:spcAft>
                <a:spcPts val="0"/>
              </a:spcAft>
              <a:buClr>
                <a:schemeClr val="lt1"/>
              </a:buClr>
              <a:buSzPct val="100000"/>
              <a:buFont typeface="Arial"/>
              <a:buNone/>
            </a:pPr>
            <a:r>
              <a:rPr lang="en-US"/>
              <a:t>Regional School District</a:t>
            </a:r>
            <a:endParaRPr/>
          </a:p>
        </p:txBody>
      </p:sp>
      <p:sp>
        <p:nvSpPr>
          <p:cNvPr id="60" name="Google Shape;60;p1"/>
          <p:cNvSpPr txBox="1">
            <a:spLocks noGrp="1"/>
          </p:cNvSpPr>
          <p:nvPr>
            <p:ph type="subTitle" idx="1"/>
          </p:nvPr>
        </p:nvSpPr>
        <p:spPr>
          <a:xfrm>
            <a:off x="5421588" y="4338694"/>
            <a:ext cx="6770400" cy="1391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647B6"/>
              </a:buClr>
              <a:buSzPts val="2800"/>
              <a:buNone/>
            </a:pPr>
            <a:r>
              <a:rPr lang="en-US"/>
              <a:t>Bernardston Elementary School &amp;</a:t>
            </a:r>
            <a:endParaRPr/>
          </a:p>
          <a:p>
            <a:pPr marL="0" lvl="0" indent="0" algn="l" rtl="0">
              <a:lnSpc>
                <a:spcPct val="90000"/>
              </a:lnSpc>
              <a:spcBef>
                <a:spcPts val="0"/>
              </a:spcBef>
              <a:spcAft>
                <a:spcPts val="0"/>
              </a:spcAft>
              <a:buClr>
                <a:srgbClr val="3647B6"/>
              </a:buClr>
              <a:buSzPts val="2800"/>
              <a:buNone/>
            </a:pPr>
            <a:r>
              <a:rPr lang="en-US"/>
              <a:t>Northfield Elementary School</a:t>
            </a:r>
            <a:endParaRPr/>
          </a:p>
          <a:p>
            <a:pPr marL="0" lvl="0" indent="0" algn="l" rtl="0">
              <a:lnSpc>
                <a:spcPct val="90000"/>
              </a:lnSpc>
              <a:spcBef>
                <a:spcPts val="0"/>
              </a:spcBef>
              <a:spcAft>
                <a:spcPts val="0"/>
              </a:spcAft>
              <a:buClr>
                <a:srgbClr val="3647B6"/>
              </a:buClr>
              <a:buSzPts val="2800"/>
              <a:buNone/>
            </a:pPr>
            <a:r>
              <a:rPr lang="en-US"/>
              <a:t>Grades: prek-6</a:t>
            </a:r>
            <a:endParaRPr/>
          </a:p>
        </p:txBody>
      </p:sp>
      <p:pic>
        <p:nvPicPr>
          <p:cNvPr id="61" name="Google Shape;61;p1" descr="image of children playing outside"/>
          <p:cNvPicPr preferRelativeResize="0"/>
          <p:nvPr/>
        </p:nvPicPr>
        <p:blipFill>
          <a:blip r:embed="rId3">
            <a:alphaModFix/>
          </a:blip>
          <a:stretch>
            <a:fillRect/>
          </a:stretch>
        </p:blipFill>
        <p:spPr>
          <a:xfrm>
            <a:off x="685389" y="2991650"/>
            <a:ext cx="4610912" cy="273815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2" descr="Page 2"/>
          <p:cNvSpPr txBox="1">
            <a:spLocks noGrp="1"/>
          </p:cNvSpPr>
          <p:nvPr>
            <p:ph type="title"/>
          </p:nvPr>
        </p:nvSpPr>
        <p:spPr>
          <a:xfrm>
            <a:off x="838200" y="337225"/>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647B6"/>
              </a:buClr>
              <a:buSzPts val="6000"/>
              <a:buFont typeface="Arial"/>
              <a:buNone/>
            </a:pPr>
            <a:r>
              <a:rPr lang="en-US"/>
              <a:t>Instructional Strategies</a:t>
            </a:r>
            <a:endParaRPr/>
          </a:p>
        </p:txBody>
      </p:sp>
      <p:sp>
        <p:nvSpPr>
          <p:cNvPr id="67" name="Google Shape;67;p2"/>
          <p:cNvSpPr txBox="1">
            <a:spLocks noGrp="1"/>
          </p:cNvSpPr>
          <p:nvPr>
            <p:ph type="body" idx="1"/>
          </p:nvPr>
        </p:nvSpPr>
        <p:spPr>
          <a:xfrm>
            <a:off x="776750" y="3257662"/>
            <a:ext cx="10515600" cy="1500300"/>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a:t>Studios</a:t>
            </a:r>
            <a:endParaRPr/>
          </a:p>
          <a:p>
            <a:pPr marL="457200" lvl="0" indent="-406400" algn="l" rtl="0">
              <a:lnSpc>
                <a:spcPct val="90000"/>
              </a:lnSpc>
              <a:spcBef>
                <a:spcPts val="0"/>
              </a:spcBef>
              <a:spcAft>
                <a:spcPts val="0"/>
              </a:spcAft>
              <a:buSzPts val="2800"/>
              <a:buChar char="●"/>
            </a:pPr>
            <a:r>
              <a:rPr lang="en-US"/>
              <a:t>Story Telling &amp; Story Acting</a:t>
            </a:r>
            <a:endParaRPr/>
          </a:p>
          <a:p>
            <a:pPr marL="457200" lvl="0" indent="-406400" algn="l" rtl="0">
              <a:lnSpc>
                <a:spcPct val="90000"/>
              </a:lnSpc>
              <a:spcBef>
                <a:spcPts val="0"/>
              </a:spcBef>
              <a:spcAft>
                <a:spcPts val="0"/>
              </a:spcAft>
              <a:buSzPts val="2800"/>
              <a:buChar char="●"/>
            </a:pPr>
            <a:r>
              <a:rPr lang="en-US"/>
              <a:t>Thinking and Feedback</a:t>
            </a:r>
            <a:endParaRPr/>
          </a:p>
        </p:txBody>
      </p:sp>
      <p:pic>
        <p:nvPicPr>
          <p:cNvPr id="68" name="Google Shape;68;p2" descr="image of a child painting"/>
          <p:cNvPicPr preferRelativeResize="0"/>
          <p:nvPr/>
        </p:nvPicPr>
        <p:blipFill rotWithShape="1">
          <a:blip r:embed="rId3">
            <a:alphaModFix/>
          </a:blip>
          <a:srcRect t="24687"/>
          <a:stretch/>
        </p:blipFill>
        <p:spPr>
          <a:xfrm>
            <a:off x="6858000" y="3515025"/>
            <a:ext cx="2719625" cy="2730900"/>
          </a:xfrm>
          <a:prstGeom prst="rect">
            <a:avLst/>
          </a:prstGeom>
          <a:noFill/>
          <a:ln>
            <a:noFill/>
          </a:ln>
        </p:spPr>
      </p:pic>
      <p:pic>
        <p:nvPicPr>
          <p:cNvPr id="69" name="Google Shape;69;p2" descr="image of a child looking through a telescope"/>
          <p:cNvPicPr preferRelativeResize="0"/>
          <p:nvPr/>
        </p:nvPicPr>
        <p:blipFill rotWithShape="1">
          <a:blip r:embed="rId4">
            <a:alphaModFix/>
          </a:blip>
          <a:srcRect l="20928" t="19998" r="8816" b="6960"/>
          <a:stretch/>
        </p:blipFill>
        <p:spPr>
          <a:xfrm>
            <a:off x="9751416" y="3515025"/>
            <a:ext cx="1924409" cy="2667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dirty="0"/>
              <a:t>Opportunities and Challenges</a:t>
            </a:r>
            <a:endParaRPr dirty="0"/>
          </a:p>
        </p:txBody>
      </p:sp>
      <p:sp>
        <p:nvSpPr>
          <p:cNvPr id="75" name="Google Shape;75;p3"/>
          <p:cNvSpPr txBox="1">
            <a:spLocks noGrp="1"/>
          </p:cNvSpPr>
          <p:nvPr>
            <p:ph type="body" idx="1"/>
          </p:nvPr>
        </p:nvSpPr>
        <p:spPr>
          <a:xfrm>
            <a:off x="454750" y="2086975"/>
            <a:ext cx="5543100" cy="34929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Opportunities &amp; Successes</a:t>
            </a:r>
            <a:endParaRPr/>
          </a:p>
          <a:p>
            <a:pPr marL="228600" lvl="0" indent="-50800" algn="l" rtl="0">
              <a:lnSpc>
                <a:spcPct val="90000"/>
              </a:lnSpc>
              <a:spcBef>
                <a:spcPts val="0"/>
              </a:spcBef>
              <a:spcAft>
                <a:spcPts val="0"/>
              </a:spcAft>
              <a:buClr>
                <a:schemeClr val="dk1"/>
              </a:buClr>
              <a:buSzPts val="2800"/>
              <a:buNone/>
            </a:pPr>
            <a:endParaRPr/>
          </a:p>
          <a:p>
            <a:pPr marL="457200" lvl="0" indent="-342900" algn="l" rtl="0">
              <a:lnSpc>
                <a:spcPct val="90000"/>
              </a:lnSpc>
              <a:spcBef>
                <a:spcPts val="0"/>
              </a:spcBef>
              <a:spcAft>
                <a:spcPts val="0"/>
              </a:spcAft>
              <a:buSzPts val="1800"/>
              <a:buChar char="•"/>
            </a:pPr>
            <a:r>
              <a:rPr lang="en-US"/>
              <a:t>DESE support</a:t>
            </a:r>
            <a:endParaRPr/>
          </a:p>
          <a:p>
            <a:pPr marL="457200" lvl="0" indent="-342900" algn="l" rtl="0">
              <a:spcBef>
                <a:spcPts val="0"/>
              </a:spcBef>
              <a:spcAft>
                <a:spcPts val="0"/>
              </a:spcAft>
              <a:buSzPts val="1800"/>
              <a:buChar char="•"/>
            </a:pPr>
            <a:r>
              <a:rPr lang="en-US"/>
              <a:t>Resources</a:t>
            </a:r>
            <a:endParaRPr/>
          </a:p>
          <a:p>
            <a:pPr marL="457200" lvl="0" indent="-342900" algn="l" rtl="0">
              <a:lnSpc>
                <a:spcPct val="90000"/>
              </a:lnSpc>
              <a:spcBef>
                <a:spcPts val="0"/>
              </a:spcBef>
              <a:spcAft>
                <a:spcPts val="0"/>
              </a:spcAft>
              <a:buSzPts val="1800"/>
              <a:buChar char="•"/>
            </a:pPr>
            <a:r>
              <a:rPr lang="en-US"/>
              <a:t>Individual coaching</a:t>
            </a:r>
            <a:endParaRPr/>
          </a:p>
          <a:p>
            <a:pPr marL="457200" lvl="0" indent="-342900" algn="l" rtl="0">
              <a:lnSpc>
                <a:spcPct val="90000"/>
              </a:lnSpc>
              <a:spcBef>
                <a:spcPts val="0"/>
              </a:spcBef>
              <a:spcAft>
                <a:spcPts val="0"/>
              </a:spcAft>
              <a:buSzPts val="1800"/>
              <a:buChar char="•"/>
            </a:pPr>
            <a:r>
              <a:rPr lang="en-US"/>
              <a:t>Teacher buy-in </a:t>
            </a:r>
            <a:endParaRPr/>
          </a:p>
          <a:p>
            <a:pPr marL="457200" lvl="0" indent="-342900" algn="l" rtl="0">
              <a:lnSpc>
                <a:spcPct val="90000"/>
              </a:lnSpc>
              <a:spcBef>
                <a:spcPts val="0"/>
              </a:spcBef>
              <a:spcAft>
                <a:spcPts val="0"/>
              </a:spcAft>
              <a:buSzPts val="1800"/>
              <a:buChar char="•"/>
            </a:pPr>
            <a:r>
              <a:rPr lang="en-US"/>
              <a:t>Student learning outcomes</a:t>
            </a:r>
            <a:endParaRPr/>
          </a:p>
          <a:p>
            <a:pPr marL="457200" lvl="0" indent="-342900" algn="l" rtl="0">
              <a:lnSpc>
                <a:spcPct val="90000"/>
              </a:lnSpc>
              <a:spcBef>
                <a:spcPts val="0"/>
              </a:spcBef>
              <a:spcAft>
                <a:spcPts val="0"/>
              </a:spcAft>
              <a:buSzPts val="1800"/>
              <a:buChar char="•"/>
            </a:pPr>
            <a:r>
              <a:rPr lang="en-US"/>
              <a:t>Alignment with ELA curriculum</a:t>
            </a:r>
            <a:endParaRPr/>
          </a:p>
        </p:txBody>
      </p:sp>
      <p:sp>
        <p:nvSpPr>
          <p:cNvPr id="76" name="Google Shape;76;p3"/>
          <p:cNvSpPr txBox="1">
            <a:spLocks noGrp="1"/>
          </p:cNvSpPr>
          <p:nvPr>
            <p:ph type="body" idx="1"/>
          </p:nvPr>
        </p:nvSpPr>
        <p:spPr>
          <a:xfrm>
            <a:off x="6324600" y="2086975"/>
            <a:ext cx="5159400" cy="40527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a:t>Obstacles &amp; Challenges</a:t>
            </a:r>
            <a:endParaRPr/>
          </a:p>
          <a:p>
            <a:pPr marL="228600" lvl="0" indent="-50800" algn="l" rtl="0">
              <a:lnSpc>
                <a:spcPct val="90000"/>
              </a:lnSpc>
              <a:spcBef>
                <a:spcPts val="0"/>
              </a:spcBef>
              <a:spcAft>
                <a:spcPts val="0"/>
              </a:spcAft>
              <a:buClr>
                <a:schemeClr val="dk1"/>
              </a:buClr>
              <a:buSzPts val="2800"/>
              <a:buNone/>
            </a:pPr>
            <a:endParaRPr/>
          </a:p>
          <a:p>
            <a:pPr marL="457200" lvl="0" indent="-342900" algn="l" rtl="0">
              <a:spcBef>
                <a:spcPts val="0"/>
              </a:spcBef>
              <a:spcAft>
                <a:spcPts val="0"/>
              </a:spcAft>
              <a:buSzPts val="1800"/>
              <a:buChar char="•"/>
            </a:pPr>
            <a:r>
              <a:rPr lang="en-US"/>
              <a:t>Foundational knowledge</a:t>
            </a:r>
            <a:endParaRPr/>
          </a:p>
          <a:p>
            <a:pPr marL="457200" lvl="0" indent="-342900" algn="l" rtl="0">
              <a:lnSpc>
                <a:spcPct val="90000"/>
              </a:lnSpc>
              <a:spcBef>
                <a:spcPts val="0"/>
              </a:spcBef>
              <a:spcAft>
                <a:spcPts val="0"/>
              </a:spcAft>
              <a:buSzPts val="1800"/>
              <a:buChar char="•"/>
            </a:pPr>
            <a:r>
              <a:rPr lang="en-US"/>
              <a:t>Time and coordination</a:t>
            </a:r>
            <a:endParaRPr/>
          </a:p>
          <a:p>
            <a:pPr marL="457200" lvl="0" indent="-342900" algn="l" rtl="0">
              <a:lnSpc>
                <a:spcPct val="90000"/>
              </a:lnSpc>
              <a:spcBef>
                <a:spcPts val="0"/>
              </a:spcBef>
              <a:spcAft>
                <a:spcPts val="0"/>
              </a:spcAft>
              <a:buSzPts val="1800"/>
              <a:buChar char="•"/>
            </a:pPr>
            <a:r>
              <a:rPr lang="en-US"/>
              <a:t>Competing district initiatives</a:t>
            </a:r>
            <a:endParaRPr/>
          </a:p>
          <a:p>
            <a:pPr marL="457200" lvl="0" indent="-342900" algn="l" rtl="0">
              <a:lnSpc>
                <a:spcPct val="90000"/>
              </a:lnSpc>
              <a:spcBef>
                <a:spcPts val="0"/>
              </a:spcBef>
              <a:spcAft>
                <a:spcPts val="0"/>
              </a:spcAft>
              <a:buSzPts val="1800"/>
              <a:buChar char="•"/>
            </a:pPr>
            <a:r>
              <a:rPr lang="en-US"/>
              <a:t>Admin turnover </a:t>
            </a:r>
            <a:endParaRPr/>
          </a:p>
          <a:p>
            <a:pPr marL="457200" lvl="0" indent="0" algn="l" rtl="0">
              <a:lnSpc>
                <a:spcPct val="90000"/>
              </a:lnSpc>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a:spLocks noGrp="1"/>
          </p:cNvSpPr>
          <p:nvPr>
            <p:ph type="title"/>
          </p:nvPr>
        </p:nvSpPr>
        <p:spPr>
          <a:xfrm>
            <a:off x="626025" y="1690582"/>
            <a:ext cx="10515600" cy="10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647B6"/>
              </a:buClr>
              <a:buSzPct val="100000"/>
              <a:buFont typeface="Arial"/>
              <a:buNone/>
            </a:pPr>
            <a:r>
              <a:rPr lang="en-US"/>
              <a:t>Next Steps:</a:t>
            </a:r>
            <a:endParaRPr/>
          </a:p>
          <a:p>
            <a:pPr marL="0" lvl="0" indent="0" algn="l" rtl="0">
              <a:lnSpc>
                <a:spcPct val="90000"/>
              </a:lnSpc>
              <a:spcBef>
                <a:spcPts val="0"/>
              </a:spcBef>
              <a:spcAft>
                <a:spcPts val="0"/>
              </a:spcAft>
              <a:buClr>
                <a:srgbClr val="3647B6"/>
              </a:buClr>
              <a:buSzPct val="100000"/>
              <a:buFont typeface="Arial"/>
              <a:buNone/>
            </a:pPr>
            <a:endParaRPr/>
          </a:p>
        </p:txBody>
      </p:sp>
      <p:sp>
        <p:nvSpPr>
          <p:cNvPr id="82" name="Google Shape;82;p4"/>
          <p:cNvSpPr txBox="1"/>
          <p:nvPr/>
        </p:nvSpPr>
        <p:spPr>
          <a:xfrm>
            <a:off x="348575" y="2383325"/>
            <a:ext cx="6196200" cy="3924121"/>
          </a:xfrm>
          <a:prstGeom prst="rect">
            <a:avLst/>
          </a:prstGeom>
          <a:noFill/>
          <a:ln>
            <a:noFill/>
          </a:ln>
        </p:spPr>
        <p:txBody>
          <a:bodyPr spcFirstLastPara="1" wrap="square" lIns="91425" tIns="91425" rIns="91425" bIns="91425" anchor="t" anchorCtr="0">
            <a:spAutoFit/>
          </a:bodyPr>
          <a:lstStyle/>
          <a:p>
            <a:pPr marL="914400" lvl="0" indent="-457200" algn="l" rtl="0">
              <a:lnSpc>
                <a:spcPct val="90000"/>
              </a:lnSpc>
              <a:spcBef>
                <a:spcPts val="0"/>
              </a:spcBef>
              <a:spcAft>
                <a:spcPts val="0"/>
              </a:spcAft>
              <a:buFont typeface="Wingdings"/>
              <a:buChar char="§"/>
            </a:pPr>
            <a:r>
              <a:rPr lang="en-US" sz="2700" dirty="0">
                <a:solidFill>
                  <a:schemeClr val="dk1"/>
                </a:solidFill>
              </a:rPr>
              <a:t>With continued coaching, teachers will develop a stronger understanding of guided play, ultimately becoming more confident in their ability to embed instructional strategies and purposeful play throughout the </a:t>
            </a:r>
            <a:r>
              <a:rPr lang="en-US" sz="2700">
                <a:solidFill>
                  <a:schemeClr val="dk1"/>
                </a:solidFill>
              </a:rPr>
              <a:t>curriculum.</a:t>
            </a:r>
            <a:endParaRPr lang="en-US" sz="2700">
              <a:solidFill>
                <a:schemeClr val="dk1"/>
              </a:solidFill>
              <a:cs typeface="Calibri" panose="020F0502020204030204"/>
            </a:endParaRPr>
          </a:p>
          <a:p>
            <a:pPr marL="914400" indent="-457200">
              <a:lnSpc>
                <a:spcPct val="90000"/>
              </a:lnSpc>
              <a:buFont typeface="Wingdings"/>
              <a:buChar char="§"/>
            </a:pPr>
            <a:r>
              <a:rPr lang="en-US" sz="2700" dirty="0">
                <a:solidFill>
                  <a:schemeClr val="dk1"/>
                </a:solidFill>
                <a:cs typeface="Calibri"/>
              </a:rPr>
              <a:t>Greenfield Open Studios Day update </a:t>
            </a:r>
          </a:p>
        </p:txBody>
      </p:sp>
      <p:pic>
        <p:nvPicPr>
          <p:cNvPr id="83" name="Google Shape;83;p4" descr="image of leaves, acorns and other outdoor materials"/>
          <p:cNvPicPr preferRelativeResize="0"/>
          <p:nvPr/>
        </p:nvPicPr>
        <p:blipFill>
          <a:blip r:embed="rId3">
            <a:alphaModFix/>
          </a:blip>
          <a:stretch>
            <a:fillRect/>
          </a:stretch>
        </p:blipFill>
        <p:spPr>
          <a:xfrm>
            <a:off x="7510499" y="3532825"/>
            <a:ext cx="2011425" cy="2608993"/>
          </a:xfrm>
          <a:prstGeom prst="rect">
            <a:avLst/>
          </a:prstGeom>
          <a:noFill/>
          <a:ln>
            <a:noFill/>
          </a:ln>
        </p:spPr>
      </p:pic>
      <p:pic>
        <p:nvPicPr>
          <p:cNvPr id="84" name="Google Shape;84;p4" descr="*image of leaves and other outdoor materials for children to engage with"/>
          <p:cNvPicPr preferRelativeResize="0"/>
          <p:nvPr/>
        </p:nvPicPr>
        <p:blipFill rotWithShape="1">
          <a:blip r:embed="rId4">
            <a:alphaModFix/>
          </a:blip>
          <a:srcRect l="22952" t="5444" b="9744"/>
          <a:stretch/>
        </p:blipFill>
        <p:spPr>
          <a:xfrm>
            <a:off x="7475150" y="764275"/>
            <a:ext cx="4191233" cy="2692200"/>
          </a:xfrm>
          <a:prstGeom prst="rect">
            <a:avLst/>
          </a:prstGeom>
          <a:noFill/>
          <a:ln>
            <a:noFill/>
          </a:ln>
        </p:spPr>
      </p:pic>
      <p:pic>
        <p:nvPicPr>
          <p:cNvPr id="85" name="Google Shape;85;p4" descr="image of leaves, acorns and other outdoor materials"/>
          <p:cNvPicPr preferRelativeResize="0"/>
          <p:nvPr/>
        </p:nvPicPr>
        <p:blipFill>
          <a:blip r:embed="rId5">
            <a:alphaModFix/>
          </a:blip>
          <a:stretch>
            <a:fillRect/>
          </a:stretch>
        </p:blipFill>
        <p:spPr>
          <a:xfrm>
            <a:off x="9639000" y="3532825"/>
            <a:ext cx="2011425" cy="2692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a:xfrm>
            <a:off x="416628" y="88185"/>
            <a:ext cx="8631677" cy="1928238"/>
          </a:xfrm>
        </p:spPr>
        <p:txBody>
          <a:bodyPr>
            <a:normAutofit fontScale="90000"/>
          </a:bodyPr>
          <a:lstStyle/>
          <a:p>
            <a:r>
              <a:rPr lang="en-US" dirty="0"/>
              <a:t>Woburn Public Schools PLI Partnership</a:t>
            </a: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a:xfrm>
            <a:off x="3687488" y="5788313"/>
            <a:ext cx="4817025" cy="1391055"/>
          </a:xfrm>
        </p:spPr>
        <p:txBody>
          <a:bodyPr/>
          <a:lstStyle/>
          <a:p>
            <a:r>
              <a:rPr lang="en-US" dirty="0"/>
              <a:t>Reeves Elementary School </a:t>
            </a:r>
          </a:p>
        </p:txBody>
      </p:sp>
      <p:pic>
        <p:nvPicPr>
          <p:cNvPr id="1026" name="Picture 2">
            <a:extLst>
              <a:ext uri="{FF2B5EF4-FFF2-40B4-BE49-F238E27FC236}">
                <a16:creationId xmlns:a16="http://schemas.microsoft.com/office/drawing/2014/main" id="{5559ED34-B218-84D4-7B4D-9580F7896E6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488" y="2104388"/>
            <a:ext cx="4817024" cy="367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631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age 2">
            <a:extLst>
              <a:ext uri="{FF2B5EF4-FFF2-40B4-BE49-F238E27FC236}">
                <a16:creationId xmlns:a16="http://schemas.microsoft.com/office/drawing/2014/main" id="{7642CB58-A052-D5E6-68A1-3F013147C161}"/>
              </a:ext>
            </a:extLst>
          </p:cNvPr>
          <p:cNvSpPr>
            <a:spLocks noGrp="1"/>
          </p:cNvSpPr>
          <p:nvPr>
            <p:ph type="title"/>
          </p:nvPr>
        </p:nvSpPr>
        <p:spPr>
          <a:xfrm>
            <a:off x="2613411" y="1574946"/>
            <a:ext cx="6527800" cy="463275"/>
          </a:xfr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0" dirty="0">
                <a:effectLst/>
              </a:rPr>
              <a:t> </a:t>
            </a:r>
            <a:r>
              <a:rPr lang="en-US" sz="2000" b="1" i="0" kern="1200" dirty="0">
                <a:solidFill>
                  <a:srgbClr val="3647B6"/>
                </a:solidFill>
                <a:effectLst/>
              </a:rPr>
              <a:t>PreK-3 Participants Involvement </a:t>
            </a:r>
            <a:br>
              <a:rPr lang="en-US" sz="2000" b="1" i="0" kern="1200" dirty="0">
                <a:solidFill>
                  <a:srgbClr val="3647B6"/>
                </a:solidFill>
                <a:effectLst/>
              </a:rPr>
            </a:br>
            <a:r>
              <a:rPr lang="en-US" sz="2000" b="1" i="0" kern="1200" dirty="0">
                <a:solidFill>
                  <a:srgbClr val="3647B6"/>
                </a:solidFill>
                <a:effectLst/>
              </a:rPr>
              <a:t>During </a:t>
            </a:r>
            <a:r>
              <a:rPr lang="en-US" sz="2000" b="1" i="0" kern="1200" dirty="0">
                <a:solidFill>
                  <a:srgbClr val="3647B6"/>
                </a:solidFill>
                <a:effectLst/>
                <a:latin typeface="Arial" panose="020B0604020202020204" pitchFamily="34" charset="0"/>
                <a:ea typeface="+mj-ea"/>
                <a:cs typeface="Arial" panose="020B0604020202020204" pitchFamily="34" charset="0"/>
              </a:rPr>
              <a:t>2023-2024</a:t>
            </a:r>
            <a:endParaRPr lang="en-US" sz="2000" dirty="0">
              <a:effectLst/>
            </a:endParaRPr>
          </a:p>
          <a:p>
            <a:endParaRPr lang="en-US" sz="2000" dirty="0"/>
          </a:p>
        </p:txBody>
      </p:sp>
      <p:sp>
        <p:nvSpPr>
          <p:cNvPr id="5" name="TextBox 4">
            <a:extLst>
              <a:ext uri="{FF2B5EF4-FFF2-40B4-BE49-F238E27FC236}">
                <a16:creationId xmlns:a16="http://schemas.microsoft.com/office/drawing/2014/main" id="{E62470D7-7B81-CAA5-2F22-F1F73166A964}"/>
              </a:ext>
              <a:ext uri="{C183D7F6-B498-43B3-948B-1728B52AA6E4}">
                <adec:decorative xmlns:adec="http://schemas.microsoft.com/office/drawing/2017/decorative" val="1"/>
              </a:ext>
            </a:extLst>
          </p:cNvPr>
          <p:cNvSpPr txBox="1"/>
          <p:nvPr/>
        </p:nvSpPr>
        <p:spPr>
          <a:xfrm>
            <a:off x="3047071" y="3249909"/>
            <a:ext cx="6094140" cy="369332"/>
          </a:xfrm>
          <a:prstGeom prst="rect">
            <a:avLst/>
          </a:prstGeom>
          <a:noFill/>
        </p:spPr>
        <p:txBody>
          <a:bodyPr wrap="square">
            <a:spAutoFit/>
          </a:bodyPr>
          <a:lstStyle/>
          <a:p>
            <a:r>
              <a:rPr lang="en-US" b="0" dirty="0">
                <a:effectLst/>
              </a:rPr>
              <a:t> </a:t>
            </a:r>
            <a:endParaRPr lang="en-US" dirty="0"/>
          </a:p>
        </p:txBody>
      </p:sp>
      <p:sp>
        <p:nvSpPr>
          <p:cNvPr id="7" name="TextBox 6">
            <a:extLst>
              <a:ext uri="{FF2B5EF4-FFF2-40B4-BE49-F238E27FC236}">
                <a16:creationId xmlns:a16="http://schemas.microsoft.com/office/drawing/2014/main" id="{EF356B5A-1D9E-5A9F-BA4C-A155D8201043}"/>
              </a:ext>
              <a:ext uri="{C183D7F6-B498-43B3-948B-1728B52AA6E4}">
                <adec:decorative xmlns:adec="http://schemas.microsoft.com/office/drawing/2017/decorative" val="1"/>
              </a:ext>
            </a:extLst>
          </p:cNvPr>
          <p:cNvSpPr txBox="1"/>
          <p:nvPr/>
        </p:nvSpPr>
        <p:spPr>
          <a:xfrm>
            <a:off x="3047071" y="3249909"/>
            <a:ext cx="6094140" cy="369332"/>
          </a:xfrm>
          <a:prstGeom prst="rect">
            <a:avLst/>
          </a:prstGeom>
          <a:noFill/>
        </p:spPr>
        <p:txBody>
          <a:bodyPr wrap="square">
            <a:spAutoFit/>
          </a:bodyPr>
          <a:lstStyle/>
          <a:p>
            <a:r>
              <a:rPr lang="en-US" b="0" dirty="0">
                <a:effectLst/>
              </a:rPr>
              <a:t> </a:t>
            </a:r>
            <a:endParaRPr lang="en-US" dirty="0"/>
          </a:p>
        </p:txBody>
      </p:sp>
      <p:pic>
        <p:nvPicPr>
          <p:cNvPr id="1028" name="Picture 4">
            <a:extLst>
              <a:ext uri="{FF2B5EF4-FFF2-40B4-BE49-F238E27FC236}">
                <a16:creationId xmlns:a16="http://schemas.microsoft.com/office/drawing/2014/main" id="{DE6F3CA1-E84A-4ABE-7B41-73B7F9F3230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82" y="504212"/>
            <a:ext cx="2682575" cy="19200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75433CD-75C7-7C67-92C7-8E56CED8582F}"/>
              </a:ext>
              <a:ext uri="{C183D7F6-B498-43B3-948B-1728B52AA6E4}">
                <adec:decorative xmlns:adec="http://schemas.microsoft.com/office/drawing/2017/decorative" val="1"/>
              </a:ext>
            </a:extLst>
          </p:cNvPr>
          <p:cNvSpPr txBox="1"/>
          <p:nvPr/>
        </p:nvSpPr>
        <p:spPr>
          <a:xfrm>
            <a:off x="4053467" y="837892"/>
            <a:ext cx="4081347" cy="646331"/>
          </a:xfrm>
          <a:prstGeom prst="rect">
            <a:avLst/>
          </a:prstGeom>
          <a:noFill/>
        </p:spPr>
        <p:txBody>
          <a:bodyPr wrap="square" rtlCol="0">
            <a:spAutoFit/>
          </a:bodyPr>
          <a:lstStyle/>
          <a:p>
            <a:br>
              <a:rPr lang="en-US" dirty="0"/>
            </a:br>
            <a:endParaRPr lang="en-US" dirty="0"/>
          </a:p>
        </p:txBody>
      </p:sp>
      <p:pic>
        <p:nvPicPr>
          <p:cNvPr id="1030" name="Picture 6">
            <a:extLst>
              <a:ext uri="{FF2B5EF4-FFF2-40B4-BE49-F238E27FC236}">
                <a16:creationId xmlns:a16="http://schemas.microsoft.com/office/drawing/2014/main" id="{CB52714A-3364-4607-9839-4917A927A31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2689" y="229236"/>
            <a:ext cx="2725438" cy="20045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30E5172A-E816-27F9-CB01-B0E765E07CA5}"/>
              </a:ext>
            </a:extLst>
          </p:cNvPr>
          <p:cNvGraphicFramePr>
            <a:graphicFrameLocks noGrp="1"/>
          </p:cNvGraphicFramePr>
          <p:nvPr>
            <p:extLst>
              <p:ext uri="{D42A27DB-BD31-4B8C-83A1-F6EECF244321}">
                <p14:modId xmlns:p14="http://schemas.microsoft.com/office/powerpoint/2010/main" val="2022742577"/>
              </p:ext>
            </p:extLst>
          </p:nvPr>
        </p:nvGraphicFramePr>
        <p:xfrm>
          <a:off x="970156" y="2442117"/>
          <a:ext cx="10247971" cy="3331779"/>
        </p:xfrm>
        <a:graphic>
          <a:graphicData uri="http://schemas.openxmlformats.org/drawingml/2006/table">
            <a:tbl>
              <a:tblPr firstRow="1"/>
              <a:tblGrid>
                <a:gridCol w="2736609">
                  <a:extLst>
                    <a:ext uri="{9D8B030D-6E8A-4147-A177-3AD203B41FA5}">
                      <a16:colId xmlns:a16="http://schemas.microsoft.com/office/drawing/2014/main" val="475813847"/>
                    </a:ext>
                  </a:extLst>
                </a:gridCol>
                <a:gridCol w="7511362">
                  <a:extLst>
                    <a:ext uri="{9D8B030D-6E8A-4147-A177-3AD203B41FA5}">
                      <a16:colId xmlns:a16="http://schemas.microsoft.com/office/drawing/2014/main" val="3061674353"/>
                    </a:ext>
                  </a:extLst>
                </a:gridCol>
              </a:tblGrid>
              <a:tr h="562173">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Grade Level</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Objective and application of PLI during 2023-2024 School Year</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528860599"/>
                  </a:ext>
                </a:extLst>
              </a:tr>
              <a:tr h="562173">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Preschool</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Implement complete Focus Curriculum units using PLI practices as outlined by BPS. </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759192454"/>
                  </a:ext>
                </a:extLst>
              </a:tr>
              <a:tr h="1212025">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Kindergarten, 1st Grade, and 2nd Grade</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Implement 2 Focus Curriculum units using PLI practices as outlined by BPS. Embed studios, storytelling and story acting, thinking and feedback and Community Meeting into lessons throughout the year.</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642743386"/>
                  </a:ext>
                </a:extLst>
              </a:tr>
              <a:tr h="995408">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3rd Grade</a:t>
                      </a:r>
                      <a:endParaRPr lang="en-US">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Implement PLI instructional practices into 3rd grade curriculum. Practices include storytelling and story acting, thinking and feedback, Community Meeting, and activities using PLI indicators.</a:t>
                      </a:r>
                      <a:endParaRPr lang="en-US" dirty="0">
                        <a:effectLst/>
                      </a:endParaRPr>
                    </a:p>
                  </a:txBody>
                  <a:tcPr marL="63500" marR="63500" marT="63500" marB="63500">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724396183"/>
                  </a:ext>
                </a:extLst>
              </a:tr>
            </a:tbl>
          </a:graphicData>
        </a:graphic>
      </p:graphicFrame>
    </p:spTree>
    <p:extLst>
      <p:ext uri="{BB962C8B-B14F-4D97-AF65-F5344CB8AC3E}">
        <p14:creationId xmlns:p14="http://schemas.microsoft.com/office/powerpoint/2010/main" val="3344633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normAutofit fontScale="90000"/>
          </a:bodyPr>
          <a:lstStyle/>
          <a:p>
            <a:pPr algn="ctr" rtl="0">
              <a:spcBef>
                <a:spcPts val="0"/>
              </a:spcBef>
              <a:spcAft>
                <a:spcPts val="0"/>
              </a:spcAft>
            </a:pP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r>
              <a:rPr lang="en-US" sz="2700" b="0" i="0" u="none" strike="noStrike" dirty="0">
                <a:effectLst/>
                <a:latin typeface="Arial" panose="020B0604020202020204" pitchFamily="34" charset="0"/>
              </a:rPr>
              <a:t>Successes and Challenges</a:t>
            </a:r>
            <a:br>
              <a:rPr lang="en-US" sz="6000" b="0" dirty="0">
                <a:effectLst/>
              </a:rPr>
            </a:br>
            <a:r>
              <a:rPr lang="en-US" sz="2700" b="0" i="1" u="none" strike="noStrike" dirty="0">
                <a:effectLst/>
                <a:latin typeface="Arial" panose="020B0604020202020204" pitchFamily="34" charset="0"/>
              </a:rPr>
              <a:t>All answers below are statements and feedback from staff</a:t>
            </a:r>
            <a:br>
              <a:rPr lang="en-US" b="0" dirty="0">
                <a:effectLst/>
              </a:rPr>
            </a:br>
            <a:br>
              <a:rPr lang="en-US" dirty="0"/>
            </a:br>
            <a:endParaRPr lang="en-US" dirty="0">
              <a:latin typeface="Arial"/>
              <a:cs typeface="Arial"/>
            </a:endParaRPr>
          </a:p>
        </p:txBody>
      </p:sp>
      <p:graphicFrame>
        <p:nvGraphicFramePr>
          <p:cNvPr id="6" name="Content Placeholder 5">
            <a:extLst>
              <a:ext uri="{FF2B5EF4-FFF2-40B4-BE49-F238E27FC236}">
                <a16:creationId xmlns:a16="http://schemas.microsoft.com/office/drawing/2014/main" id="{66ADCBAA-5954-A984-83ED-03CC468DD880}"/>
              </a:ext>
            </a:extLst>
          </p:cNvPr>
          <p:cNvGraphicFramePr>
            <a:graphicFrameLocks noGrp="1"/>
          </p:cNvGraphicFramePr>
          <p:nvPr>
            <p:ph idx="1"/>
            <p:extLst>
              <p:ext uri="{D42A27DB-BD31-4B8C-83A1-F6EECF244321}">
                <p14:modId xmlns:p14="http://schemas.microsoft.com/office/powerpoint/2010/main" val="2060539959"/>
              </p:ext>
            </p:extLst>
          </p:nvPr>
        </p:nvGraphicFramePr>
        <p:xfrm>
          <a:off x="1672681" y="1922559"/>
          <a:ext cx="8350994" cy="4051299"/>
        </p:xfrm>
        <a:graphic>
          <a:graphicData uri="http://schemas.openxmlformats.org/drawingml/2006/table">
            <a:tbl>
              <a:tblPr firstRow="1"/>
              <a:tblGrid>
                <a:gridCol w="4175497">
                  <a:extLst>
                    <a:ext uri="{9D8B030D-6E8A-4147-A177-3AD203B41FA5}">
                      <a16:colId xmlns:a16="http://schemas.microsoft.com/office/drawing/2014/main" val="2577645498"/>
                    </a:ext>
                  </a:extLst>
                </a:gridCol>
                <a:gridCol w="4175497">
                  <a:extLst>
                    <a:ext uri="{9D8B030D-6E8A-4147-A177-3AD203B41FA5}">
                      <a16:colId xmlns:a16="http://schemas.microsoft.com/office/drawing/2014/main" val="3796400604"/>
                    </a:ext>
                  </a:extLst>
                </a:gridCol>
              </a:tblGrid>
              <a:tr h="417913">
                <a:tc>
                  <a:txBody>
                    <a:bodyPr/>
                    <a:lstStyle/>
                    <a:p>
                      <a:pPr algn="ctr" rtl="0" fontAlgn="t">
                        <a:spcBef>
                          <a:spcPts val="0"/>
                        </a:spcBef>
                        <a:spcAft>
                          <a:spcPts val="0"/>
                        </a:spcAft>
                      </a:pPr>
                      <a:r>
                        <a:rPr lang="en-US" sz="1900" b="0" i="0" u="none" strike="noStrike">
                          <a:solidFill>
                            <a:srgbClr val="000000"/>
                          </a:solidFill>
                          <a:effectLst/>
                          <a:latin typeface="Arial" panose="020B0604020202020204" pitchFamily="34" charset="0"/>
                        </a:rPr>
                        <a:t>Successes</a:t>
                      </a:r>
                      <a:endParaRPr lang="en-US" sz="1700">
                        <a:effectLst/>
                      </a:endParaRPr>
                    </a:p>
                  </a:txBody>
                  <a:tcPr marL="61458" marR="61458" marT="61458" marB="6145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tc>
                  <a:txBody>
                    <a:bodyPr/>
                    <a:lstStyle/>
                    <a:p>
                      <a:pPr algn="ctr" rtl="0" fontAlgn="t">
                        <a:spcBef>
                          <a:spcPts val="0"/>
                        </a:spcBef>
                        <a:spcAft>
                          <a:spcPts val="0"/>
                        </a:spcAft>
                      </a:pPr>
                      <a:r>
                        <a:rPr lang="en-US" sz="1900" b="0" i="0" u="none" strike="noStrike">
                          <a:solidFill>
                            <a:srgbClr val="000000"/>
                          </a:solidFill>
                          <a:effectLst/>
                          <a:latin typeface="Arial" panose="020B0604020202020204" pitchFamily="34" charset="0"/>
                        </a:rPr>
                        <a:t>Challenges</a:t>
                      </a:r>
                      <a:endParaRPr lang="en-US" sz="1700">
                        <a:effectLst/>
                      </a:endParaRPr>
                    </a:p>
                  </a:txBody>
                  <a:tcPr marL="61458" marR="61458" marT="61458" marB="6145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318838496"/>
                  </a:ext>
                </a:extLst>
              </a:tr>
              <a:tr h="3633386">
                <a:tc>
                  <a:txBody>
                    <a:bodyPr/>
                    <a:lstStyle/>
                    <a:p>
                      <a:pPr rtl="0" fontAlgn="base">
                        <a:spcBef>
                          <a:spcPts val="0"/>
                        </a:spcBef>
                        <a:spcAft>
                          <a:spcPts val="0"/>
                        </a:spcAft>
                        <a:buFont typeface="Arial" panose="020B0604020202020204" pitchFamily="34" charset="0"/>
                        <a:buChar char="•"/>
                      </a:pPr>
                      <a:r>
                        <a:rPr lang="en-US" sz="1400" b="0" i="0" u="none" strike="noStrike">
                          <a:solidFill>
                            <a:srgbClr val="000000"/>
                          </a:solidFill>
                          <a:effectLst/>
                          <a:latin typeface="Arial" panose="020B0604020202020204" pitchFamily="34" charset="0"/>
                        </a:rPr>
                        <a:t>Brings classrooms together through motivation and excitement</a:t>
                      </a:r>
                    </a:p>
                    <a:p>
                      <a:pPr rtl="0" fontAlgn="base">
                        <a:spcBef>
                          <a:spcPts val="0"/>
                        </a:spcBef>
                        <a:spcAft>
                          <a:spcPts val="0"/>
                        </a:spcAft>
                        <a:buFont typeface="Arial" panose="020B0604020202020204" pitchFamily="34" charset="0"/>
                        <a:buChar char="•"/>
                      </a:pPr>
                      <a:r>
                        <a:rPr lang="en-US" sz="1400" b="0" i="0" u="none" strike="noStrike">
                          <a:solidFill>
                            <a:srgbClr val="000000"/>
                          </a:solidFill>
                          <a:effectLst/>
                          <a:latin typeface="Arial" panose="020B0604020202020204" pitchFamily="34" charset="0"/>
                        </a:rPr>
                        <a:t>Community Meeting builds confidence and collaboration</a:t>
                      </a:r>
                    </a:p>
                    <a:p>
                      <a:pPr rtl="0" fontAlgn="base">
                        <a:spcBef>
                          <a:spcPts val="0"/>
                        </a:spcBef>
                        <a:spcAft>
                          <a:spcPts val="0"/>
                        </a:spcAft>
                        <a:buFont typeface="Arial" panose="020B0604020202020204" pitchFamily="34" charset="0"/>
                        <a:buChar char="•"/>
                      </a:pPr>
                      <a:r>
                        <a:rPr lang="en-US" sz="1400" b="0" i="0" u="none" strike="noStrike">
                          <a:solidFill>
                            <a:srgbClr val="000000"/>
                          </a:solidFill>
                          <a:effectLst/>
                          <a:latin typeface="Arial" panose="020B0604020202020204" pitchFamily="34" charset="0"/>
                        </a:rPr>
                        <a:t>Students want to do Thinking and Feedback all the time</a:t>
                      </a:r>
                    </a:p>
                    <a:p>
                      <a:pPr rtl="0" fontAlgn="base">
                        <a:spcBef>
                          <a:spcPts val="0"/>
                        </a:spcBef>
                        <a:spcAft>
                          <a:spcPts val="0"/>
                        </a:spcAft>
                        <a:buFont typeface="Arial" panose="020B0604020202020204" pitchFamily="34" charset="0"/>
                        <a:buChar char="•"/>
                      </a:pPr>
                      <a:r>
                        <a:rPr lang="en-US" sz="1400" b="0" i="0" u="none" strike="noStrike">
                          <a:solidFill>
                            <a:srgbClr val="000000"/>
                          </a:solidFill>
                          <a:effectLst/>
                          <a:latin typeface="Arial" panose="020B0604020202020204" pitchFamily="34" charset="0"/>
                        </a:rPr>
                        <a:t>Kindergarten science has been the best year ever</a:t>
                      </a:r>
                    </a:p>
                    <a:p>
                      <a:pPr rtl="0" fontAlgn="base">
                        <a:spcBef>
                          <a:spcPts val="0"/>
                        </a:spcBef>
                        <a:spcAft>
                          <a:spcPts val="0"/>
                        </a:spcAft>
                        <a:buFont typeface="Arial" panose="020B0604020202020204" pitchFamily="34" charset="0"/>
                        <a:buChar char="•"/>
                      </a:pPr>
                      <a:r>
                        <a:rPr lang="en-US" sz="1400" b="0" i="0" u="none" strike="noStrike">
                          <a:solidFill>
                            <a:srgbClr val="000000"/>
                          </a:solidFill>
                          <a:effectLst/>
                          <a:latin typeface="Arial" panose="020B0604020202020204" pitchFamily="34" charset="0"/>
                        </a:rPr>
                        <a:t>Preschool vocabulary and cooperation has increased.</a:t>
                      </a:r>
                    </a:p>
                    <a:p>
                      <a:pPr rtl="0" fontAlgn="base">
                        <a:spcBef>
                          <a:spcPts val="0"/>
                        </a:spcBef>
                        <a:spcAft>
                          <a:spcPts val="0"/>
                        </a:spcAft>
                        <a:buFont typeface="Arial" panose="020B0604020202020204" pitchFamily="34" charset="0"/>
                        <a:buChar char="•"/>
                      </a:pPr>
                      <a:r>
                        <a:rPr lang="en-US" sz="1400" b="0" i="0" u="none" strike="noStrike">
                          <a:solidFill>
                            <a:srgbClr val="000000"/>
                          </a:solidFill>
                          <a:effectLst/>
                          <a:latin typeface="Arial" panose="020B0604020202020204" pitchFamily="34" charset="0"/>
                        </a:rPr>
                        <a:t>Learning cooperative play has been very beneficial</a:t>
                      </a:r>
                    </a:p>
                    <a:p>
                      <a:pPr rtl="0" fontAlgn="base">
                        <a:spcBef>
                          <a:spcPts val="0"/>
                        </a:spcBef>
                        <a:spcAft>
                          <a:spcPts val="0"/>
                        </a:spcAft>
                        <a:buFont typeface="Arial" panose="020B0604020202020204" pitchFamily="34" charset="0"/>
                        <a:buChar char="•"/>
                      </a:pPr>
                      <a:r>
                        <a:rPr lang="en-US" sz="1400" b="0" i="0" u="none" strike="noStrike">
                          <a:solidFill>
                            <a:srgbClr val="000000"/>
                          </a:solidFill>
                          <a:effectLst/>
                          <a:latin typeface="Arial" panose="020B0604020202020204" pitchFamily="34" charset="0"/>
                        </a:rPr>
                        <a:t>Using PLI indicators has children engaged in their learning and happy</a:t>
                      </a:r>
                    </a:p>
                  </a:txBody>
                  <a:tcPr marL="61458" marR="61458" marT="61458" marB="6145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tc>
                  <a:txBody>
                    <a:bodyPr/>
                    <a:lstStyle/>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Arial" panose="020B0604020202020204" pitchFamily="34" charset="0"/>
                        </a:rPr>
                        <a:t>Following Focus curriculum is difficult and especially on website, wanting to use studios with Woburn’s curriculum</a:t>
                      </a: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Arial" panose="020B0604020202020204" pitchFamily="34" charset="0"/>
                        </a:rPr>
                        <a:t>Would like designated time in the schedule for studios</a:t>
                      </a:r>
                    </a:p>
                    <a:p>
                      <a:pPr rtl="0" fontAlgn="base">
                        <a:spcBef>
                          <a:spcPts val="0"/>
                        </a:spcBef>
                        <a:spcAft>
                          <a:spcPts val="0"/>
                        </a:spcAft>
                        <a:buFont typeface="Arial" panose="020B0604020202020204" pitchFamily="34" charset="0"/>
                        <a:buChar char="•"/>
                      </a:pPr>
                      <a:r>
                        <a:rPr lang="en-US" sz="1400" b="0" i="0" u="none" strike="noStrike" dirty="0">
                          <a:solidFill>
                            <a:srgbClr val="000000"/>
                          </a:solidFill>
                          <a:effectLst/>
                          <a:latin typeface="Arial" panose="020B0604020202020204" pitchFamily="34" charset="0"/>
                        </a:rPr>
                        <a:t>Pacing was difficult and unable to cover enough topics</a:t>
                      </a:r>
                    </a:p>
                  </a:txBody>
                  <a:tcPr marL="61458" marR="61458" marT="61458" marB="6145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100800597"/>
                  </a:ext>
                </a:extLst>
              </a:tr>
            </a:tbl>
          </a:graphicData>
        </a:graphic>
      </p:graphicFrame>
      <p:sp>
        <p:nvSpPr>
          <p:cNvPr id="8" name="Rectangle 1">
            <a:extLst>
              <a:ext uri="{FF2B5EF4-FFF2-40B4-BE49-F238E27FC236}">
                <a16:creationId xmlns:a16="http://schemas.microsoft.com/office/drawing/2014/main" id="{0311248C-F7CC-8F7C-217D-AB18805B08EA}"/>
              </a:ext>
              <a:ext uri="{C183D7F6-B498-43B3-948B-1728B52AA6E4}">
                <adec:decorative xmlns:adec="http://schemas.microsoft.com/office/drawing/2017/decorative" val="1"/>
              </a:ext>
            </a:extLst>
          </p:cNvPr>
          <p:cNvSpPr>
            <a:spLocks noChangeArrowheads="1"/>
          </p:cNvSpPr>
          <p:nvPr/>
        </p:nvSpPr>
        <p:spPr bwMode="auto">
          <a:xfrm>
            <a:off x="-5450021" y="0"/>
            <a:ext cx="2179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76121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361F7A4-0EA7-966B-D26C-52E0E0195175}"/>
              </a:ext>
              <a:ext uri="{C183D7F6-B498-43B3-948B-1728B52AA6E4}">
                <adec:decorative xmlns:adec="http://schemas.microsoft.com/office/drawing/2017/decorative" val="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10754" y="2017850"/>
            <a:ext cx="6370491" cy="4840150"/>
          </a:xfrm>
          <a:prstGeom prst="rect">
            <a:avLst/>
          </a:prstGeom>
          <a:solidFill>
            <a:srgbClr val="FFFFFF"/>
          </a:solidFill>
        </p:spPr>
      </p:pic>
      <p:sp>
        <p:nvSpPr>
          <p:cNvPr id="5127" name="Title 2">
            <a:extLst>
              <a:ext uri="{FF2B5EF4-FFF2-40B4-BE49-F238E27FC236}">
                <a16:creationId xmlns:a16="http://schemas.microsoft.com/office/drawing/2014/main" id="{C8E7C2A5-5D06-23CB-652D-F68B153FE6F3}"/>
              </a:ext>
            </a:extLst>
          </p:cNvPr>
          <p:cNvSpPr>
            <a:spLocks noGrp="1"/>
          </p:cNvSpPr>
          <p:nvPr>
            <p:ph type="title"/>
          </p:nvPr>
        </p:nvSpPr>
        <p:spPr>
          <a:xfrm>
            <a:off x="838200" y="365126"/>
            <a:ext cx="10515600" cy="1042852"/>
          </a:xfrm>
        </p:spPr>
        <p:txBody>
          <a:bodyPr>
            <a:normAutofit/>
          </a:bodyPr>
          <a:lstStyle/>
          <a:p>
            <a:pPr algn="ctr"/>
            <a:r>
              <a:rPr lang="en-US" sz="3600" b="0" i="0" u="none" strike="noStrike" dirty="0">
                <a:effectLst/>
                <a:latin typeface="Arial" panose="020B0604020202020204" pitchFamily="34" charset="0"/>
              </a:rPr>
              <a:t>Ideal Next Steps</a:t>
            </a:r>
            <a:endParaRPr lang="en-US" sz="3600" dirty="0"/>
          </a:p>
        </p:txBody>
      </p:sp>
    </p:spTree>
    <p:extLst>
      <p:ext uri="{BB962C8B-B14F-4D97-AF65-F5344CB8AC3E}">
        <p14:creationId xmlns:p14="http://schemas.microsoft.com/office/powerpoint/2010/main" val="3830464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93F13B61-19DB-FECD-E1CB-A213950680EC}"/>
              </a:ext>
            </a:extLst>
          </p:cNvPr>
          <p:cNvSpPr>
            <a:spLocks noGrp="1"/>
          </p:cNvSpPr>
          <p:nvPr>
            <p:ph type="title"/>
          </p:nvPr>
        </p:nvSpPr>
        <p:spPr>
          <a:xfrm>
            <a:off x="1679812" y="1034895"/>
            <a:ext cx="3932237" cy="1600200"/>
          </a:xfrm>
        </p:spPr>
        <p:txBody>
          <a:bodyPr>
            <a:normAutofit fontScale="90000"/>
          </a:bodyPr>
          <a:lstStyle/>
          <a:p>
            <a:r>
              <a:rPr lang="en-US" sz="1800" b="0" i="0" u="none" strike="noStrike" dirty="0">
                <a:solidFill>
                  <a:srgbClr val="595959"/>
                </a:solidFill>
                <a:effectLst/>
                <a:latin typeface="Arial" panose="020B0604020202020204" pitchFamily="34" charset="0"/>
              </a:rPr>
              <a:t>All PLI participants at The Reeves met and reflected on their experiences from this year and what they would like as a next step. The team agreed that the positives from this year’s experience warranted continuation for next school year. As described on the previous slide, following the Focus Curriculum had its challenges in all subject areas except for Science. </a:t>
            </a:r>
            <a:endParaRPr lang="en-US" dirty="0"/>
          </a:p>
        </p:txBody>
      </p:sp>
      <p:pic>
        <p:nvPicPr>
          <p:cNvPr id="4098" name="Picture 2" descr="A group of kids playing in a water table during PLI">
            <a:extLst>
              <a:ext uri="{FF2B5EF4-FFF2-40B4-BE49-F238E27FC236}">
                <a16:creationId xmlns:a16="http://schemas.microsoft.com/office/drawing/2014/main" id="{B3EBAA6E-3876-1258-3807-BF3B2AA8A5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53" r="3" b="14136"/>
          <a:stretch/>
        </p:blipFill>
        <p:spPr bwMode="auto">
          <a:xfrm>
            <a:off x="6096000" y="831308"/>
            <a:ext cx="3203847" cy="2529787"/>
          </a:xfrm>
          <a:prstGeom prst="rect">
            <a:avLst/>
          </a:prstGeom>
          <a:solidFill>
            <a:srgbClr val="FFFFFF"/>
          </a:solidFill>
        </p:spPr>
      </p:pic>
      <p:sp>
        <p:nvSpPr>
          <p:cNvPr id="4105" name="Text Placeholder 3">
            <a:extLst>
              <a:ext uri="{FF2B5EF4-FFF2-40B4-BE49-F238E27FC236}">
                <a16:creationId xmlns:a16="http://schemas.microsoft.com/office/drawing/2014/main" id="{D6E40B5B-550B-E68E-DD14-8BD55FFC8AFF}"/>
              </a:ext>
            </a:extLst>
          </p:cNvPr>
          <p:cNvSpPr>
            <a:spLocks noGrp="1"/>
          </p:cNvSpPr>
          <p:nvPr>
            <p:ph type="body" sz="half" idx="2"/>
          </p:nvPr>
        </p:nvSpPr>
        <p:spPr>
          <a:xfrm>
            <a:off x="1679812" y="3755595"/>
            <a:ext cx="3932237" cy="3086677"/>
          </a:xfrm>
        </p:spPr>
        <p:txBody>
          <a:bodyPr>
            <a:normAutofit/>
          </a:bodyPr>
          <a:lstStyle/>
          <a:p>
            <a:r>
              <a:rPr lang="en-US" sz="1600" b="0" i="0" u="none" strike="noStrike" dirty="0">
                <a:solidFill>
                  <a:srgbClr val="595959"/>
                </a:solidFill>
                <a:effectLst/>
                <a:latin typeface="Arial" panose="020B0604020202020204" pitchFamily="34" charset="0"/>
              </a:rPr>
              <a:t>The Reeves is excited to implement the PLI indicators and practices into Woburn’s existing curriculum for next school year. Some grade levels wish to continue the science curriculum as well. We are hoping for a continuation grant and to continue to work in collaboration with DESE and our current coach Megina as we enter the 2024-2025 school year!</a:t>
            </a:r>
            <a:endParaRPr lang="en-US" sz="1600" dirty="0"/>
          </a:p>
        </p:txBody>
      </p:sp>
      <p:pic>
        <p:nvPicPr>
          <p:cNvPr id="4100" name="Picture 4">
            <a:extLst>
              <a:ext uri="{FF2B5EF4-FFF2-40B4-BE49-F238E27FC236}">
                <a16:creationId xmlns:a16="http://schemas.microsoft.com/office/drawing/2014/main" id="{3BE84CBB-8277-311D-8235-E9BE746419A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392" y="3496906"/>
            <a:ext cx="3323062" cy="273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17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40073-5DA2-428C-B138-B92C29F4A204}"/>
              </a:ext>
            </a:extLst>
          </p:cNvPr>
          <p:cNvSpPr>
            <a:spLocks noGrp="1"/>
          </p:cNvSpPr>
          <p:nvPr>
            <p:ph type="title"/>
          </p:nvPr>
        </p:nvSpPr>
        <p:spPr/>
        <p:txBody>
          <a:bodyPr>
            <a:normAutofit fontScale="90000"/>
          </a:bodyPr>
          <a:lstStyle/>
          <a:p>
            <a:r>
              <a:rPr lang="en-US" dirty="0"/>
              <a:t>Discussion/Questions and Answers</a:t>
            </a:r>
          </a:p>
        </p:txBody>
      </p:sp>
    </p:spTree>
    <p:extLst>
      <p:ext uri="{BB962C8B-B14F-4D97-AF65-F5344CB8AC3E}">
        <p14:creationId xmlns:p14="http://schemas.microsoft.com/office/powerpoint/2010/main" val="344130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buNone/>
            </a:pPr>
            <a:r>
              <a:rPr lang="en-US" dirty="0"/>
              <a:t>Quotes on Playful Learning</a:t>
            </a:r>
            <a:endParaRPr dirty="0"/>
          </a:p>
        </p:txBody>
      </p:sp>
      <p:sp>
        <p:nvSpPr>
          <p:cNvPr id="209" name="Google Shape;209;p4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ctr" anchorCtr="0">
            <a:noAutofit/>
          </a:bodyPr>
          <a:lstStyle/>
          <a:p>
            <a:pPr marL="0" indent="0">
              <a:buNone/>
            </a:pPr>
            <a:endParaRPr/>
          </a:p>
        </p:txBody>
      </p:sp>
      <p:pic>
        <p:nvPicPr>
          <p:cNvPr id="210" name="Google Shape;210;p46" descr="Image of Play is the highest form of research quote from Albert Einstein"/>
          <p:cNvPicPr preferRelativeResize="0"/>
          <p:nvPr/>
        </p:nvPicPr>
        <p:blipFill>
          <a:blip r:embed="rId3">
            <a:alphaModFix/>
          </a:blip>
          <a:stretch>
            <a:fillRect/>
          </a:stretch>
        </p:blipFill>
        <p:spPr>
          <a:xfrm>
            <a:off x="511167" y="345334"/>
            <a:ext cx="4239767" cy="5994532"/>
          </a:xfrm>
          <a:prstGeom prst="rect">
            <a:avLst/>
          </a:prstGeom>
          <a:noFill/>
          <a:ln w="38100" cap="flat" cmpd="sng">
            <a:solidFill>
              <a:srgbClr val="0066CC"/>
            </a:solidFill>
            <a:prstDash val="solid"/>
            <a:round/>
            <a:headEnd type="none" w="sm" len="sm"/>
            <a:tailEnd type="none" w="sm" len="sm"/>
          </a:ln>
        </p:spPr>
      </p:pic>
      <p:pic>
        <p:nvPicPr>
          <p:cNvPr id="211" name="Google Shape;211;p46" descr="Image of silhouettes of children playing outdoors with a quote from Fred Rogers"/>
          <p:cNvPicPr preferRelativeResize="0"/>
          <p:nvPr/>
        </p:nvPicPr>
        <p:blipFill>
          <a:blip r:embed="rId4">
            <a:alphaModFix/>
          </a:blip>
          <a:stretch>
            <a:fillRect/>
          </a:stretch>
        </p:blipFill>
        <p:spPr>
          <a:xfrm>
            <a:off x="5535901" y="512087"/>
            <a:ext cx="6240499" cy="5498467"/>
          </a:xfrm>
          <a:prstGeom prst="rect">
            <a:avLst/>
          </a:prstGeom>
          <a:noFill/>
          <a:ln w="38100" cap="flat" cmpd="sng">
            <a:solidFill>
              <a:schemeClr val="lt2"/>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FEDE-0FD7-46A7-9E32-2A7DEEC772A7}"/>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671426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092B1D-C714-49EB-ACC4-028CCAF09A62}"/>
              </a:ext>
            </a:extLst>
          </p:cNvPr>
          <p:cNvSpPr>
            <a:spLocks noGrp="1"/>
          </p:cNvSpPr>
          <p:nvPr>
            <p:ph idx="1"/>
          </p:nvPr>
        </p:nvSpPr>
        <p:spPr/>
        <p:txBody>
          <a:bodyPr>
            <a:normAutofit fontScale="55000" lnSpcReduction="20000"/>
          </a:bodyPr>
          <a:lstStyle/>
          <a:p>
            <a:r>
              <a:rPr lang="en-US" dirty="0">
                <a:hlinkClick r:id="rId3"/>
              </a:rPr>
              <a:t>DESE’s Educational Vision</a:t>
            </a:r>
            <a:endParaRPr lang="en-US" dirty="0">
              <a:hlinkClick r:id="rId4"/>
            </a:endParaRPr>
          </a:p>
          <a:p>
            <a:r>
              <a:rPr lang="en-US" dirty="0">
                <a:hlinkClick r:id="rId4"/>
              </a:rPr>
              <a:t>Playful Learning Institute, Preschool through 3rd Grade – Student and Family Support (SFS) (mass.edu)</a:t>
            </a:r>
            <a:endParaRPr lang="en-US" dirty="0"/>
          </a:p>
          <a:p>
            <a:pPr algn="l"/>
            <a:r>
              <a:rPr lang="en-US" b="0" i="0" dirty="0">
                <a:solidFill>
                  <a:srgbClr val="444444"/>
                </a:solidFill>
                <a:effectLst/>
                <a:latin typeface="-apple-system"/>
              </a:rPr>
              <a:t>Boston Public School's Playful Learning Practices Overview:</a:t>
            </a:r>
          </a:p>
          <a:p>
            <a:pPr algn="l">
              <a:buFont typeface="Arial" panose="020B0604020202020204" pitchFamily="34" charset="0"/>
              <a:buChar char="•"/>
            </a:pPr>
            <a:r>
              <a:rPr lang="en-US" b="0" i="0" strike="noStrike" dirty="0">
                <a:solidFill>
                  <a:srgbClr val="0060C7"/>
                </a:solidFill>
                <a:effectLst/>
                <a:latin typeface="-apple-system"/>
                <a:hlinkClick r:id="rId5"/>
              </a:rPr>
              <a:t>	</a:t>
            </a:r>
            <a:r>
              <a:rPr lang="en-US" b="0" i="0" u="none" strike="noStrike" dirty="0">
                <a:solidFill>
                  <a:srgbClr val="0060C7"/>
                </a:solidFill>
                <a:effectLst/>
                <a:latin typeface="-apple-system"/>
                <a:hlinkClick r:id="rId5"/>
              </a:rPr>
              <a:t>Curriculum Overview</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6"/>
              </a:rPr>
              <a:t>	Read </a:t>
            </a:r>
            <a:r>
              <a:rPr lang="en-US" b="0" i="0" u="none" strike="noStrike" dirty="0" err="1">
                <a:solidFill>
                  <a:srgbClr val="0060C7"/>
                </a:solidFill>
                <a:effectLst/>
                <a:latin typeface="-apple-system"/>
                <a:hlinkClick r:id="rId6"/>
              </a:rPr>
              <a:t>Alouds</a:t>
            </a:r>
            <a:r>
              <a:rPr lang="en-US" b="0" i="0" u="none" strike="noStrike" dirty="0">
                <a:solidFill>
                  <a:srgbClr val="0060C7"/>
                </a:solidFill>
                <a:effectLst/>
                <a:latin typeface="-apple-system"/>
                <a:hlinkClick r:id="rId6"/>
              </a:rPr>
              <a:t> and Text Talks</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7"/>
              </a:rPr>
              <a:t>	Center and Studios</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8"/>
              </a:rPr>
              <a:t>	Thinking and Feedback</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9"/>
              </a:rPr>
              <a:t>	Writing</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10"/>
              </a:rPr>
              <a:t>	Storytelling and Story Acting</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11"/>
              </a:rPr>
              <a:t>	Community Meeting</a:t>
            </a:r>
            <a:endParaRPr lang="en-US" b="0" i="0" dirty="0">
              <a:solidFill>
                <a:srgbClr val="212529"/>
              </a:solidFill>
              <a:effectLst/>
              <a:latin typeface="-apple-system"/>
            </a:endParaRPr>
          </a:p>
          <a:p>
            <a:pPr algn="l"/>
            <a:r>
              <a:rPr lang="en-US" b="0" i="0" dirty="0">
                <a:solidFill>
                  <a:srgbClr val="444444"/>
                </a:solidFill>
                <a:effectLst/>
                <a:latin typeface="-apple-system"/>
              </a:rPr>
              <a:t>Additional Resources</a:t>
            </a:r>
            <a:r>
              <a:rPr lang="en-US" b="0" i="0" u="none" strike="noStrike" baseline="30000" dirty="0">
                <a:solidFill>
                  <a:srgbClr val="0060C7"/>
                </a:solidFill>
                <a:effectLst/>
                <a:latin typeface="-apple-system"/>
                <a:hlinkClick r:id="rId12" tooltip="See Footnote #1"/>
              </a:rPr>
              <a:t>1</a:t>
            </a:r>
            <a:r>
              <a:rPr lang="en-US" b="0" i="0" dirty="0">
                <a:solidFill>
                  <a:srgbClr val="444444"/>
                </a:solidFill>
                <a:effectLst/>
                <a:latin typeface="-apple-system"/>
              </a:rPr>
              <a:t>:</a:t>
            </a:r>
          </a:p>
          <a:p>
            <a:pPr algn="l">
              <a:buFont typeface="Arial" panose="020B0604020202020204" pitchFamily="34" charset="0"/>
              <a:buChar char="•"/>
            </a:pPr>
            <a:r>
              <a:rPr lang="en-US" b="0" i="0" u="none" strike="noStrike" dirty="0">
                <a:solidFill>
                  <a:srgbClr val="0060C7"/>
                </a:solidFill>
                <a:effectLst/>
                <a:latin typeface="-apple-system"/>
                <a:hlinkClick r:id="rId13"/>
              </a:rPr>
              <a:t>	Research brief on playful learning</a:t>
            </a:r>
            <a:endParaRPr lang="en-US" b="0" i="0" dirty="0">
              <a:solidFill>
                <a:srgbClr val="212529"/>
              </a:solidFill>
              <a:effectLst/>
              <a:latin typeface="-apple-system"/>
            </a:endParaRPr>
          </a:p>
          <a:p>
            <a:pPr algn="l">
              <a:buFont typeface="Arial" panose="020B0604020202020204" pitchFamily="34" charset="0"/>
              <a:buChar char="•"/>
            </a:pPr>
            <a:r>
              <a:rPr lang="en-US" b="0" i="0" u="none" strike="noStrike" dirty="0">
                <a:solidFill>
                  <a:srgbClr val="0060C7"/>
                </a:solidFill>
                <a:effectLst/>
                <a:latin typeface="-apple-system"/>
                <a:hlinkClick r:id="rId14" tooltip="External Link, Opens in New Window"/>
              </a:rPr>
              <a:t>	A Pedagogy of Play: Supporting Playful Learning in Classrooms and Schools</a:t>
            </a:r>
            <a:endParaRPr lang="en-US" b="0" i="0" dirty="0">
              <a:solidFill>
                <a:srgbClr val="212529"/>
              </a:solidFill>
              <a:effectLst/>
              <a:latin typeface="-apple-system"/>
            </a:endParaRPr>
          </a:p>
          <a:p>
            <a:endParaRPr lang="en-US" dirty="0"/>
          </a:p>
        </p:txBody>
      </p:sp>
      <p:sp>
        <p:nvSpPr>
          <p:cNvPr id="3" name="Title 2">
            <a:extLst>
              <a:ext uri="{FF2B5EF4-FFF2-40B4-BE49-F238E27FC236}">
                <a16:creationId xmlns:a16="http://schemas.microsoft.com/office/drawing/2014/main" id="{D1EE1983-18B3-4906-B1E6-EB35EA3641E2}"/>
              </a:ext>
            </a:extLst>
          </p:cNvPr>
          <p:cNvSpPr>
            <a:spLocks noGrp="1"/>
          </p:cNvSpPr>
          <p:nvPr>
            <p:ph type="title"/>
          </p:nvPr>
        </p:nvSpPr>
        <p:spPr/>
        <p:txBody>
          <a:bodyPr/>
          <a:lstStyle/>
          <a:p>
            <a:r>
              <a:rPr lang="en-US" dirty="0"/>
              <a:t>Playful Learning Resources</a:t>
            </a:r>
          </a:p>
        </p:txBody>
      </p:sp>
    </p:spTree>
    <p:extLst>
      <p:ext uri="{BB962C8B-B14F-4D97-AF65-F5344CB8AC3E}">
        <p14:creationId xmlns:p14="http://schemas.microsoft.com/office/powerpoint/2010/main" val="2500624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CFAEE6-85C9-4F0E-92CE-63504F07C44B}"/>
              </a:ext>
            </a:extLst>
          </p:cNvPr>
          <p:cNvSpPr>
            <a:spLocks noGrp="1"/>
          </p:cNvSpPr>
          <p:nvPr>
            <p:ph idx="1"/>
          </p:nvPr>
        </p:nvSpPr>
        <p:spPr/>
        <p:txBody>
          <a:bodyPr>
            <a:normAutofit fontScale="92500" lnSpcReduction="10000"/>
          </a:bodyPr>
          <a:lstStyle/>
          <a:p>
            <a:r>
              <a:rPr lang="en-US" dirty="0"/>
              <a:t>Kelly Meehan-Rooney, Early Learning Specialist</a:t>
            </a:r>
          </a:p>
          <a:p>
            <a:pPr lvl="1"/>
            <a:r>
              <a:rPr lang="en-US" dirty="0">
                <a:hlinkClick r:id="rId3"/>
              </a:rPr>
              <a:t>Kelly.Meehan-Rooney@mass.gov</a:t>
            </a:r>
            <a:r>
              <a:rPr lang="en-US" dirty="0"/>
              <a:t>; 781-338-6334</a:t>
            </a:r>
          </a:p>
          <a:p>
            <a:r>
              <a:rPr lang="en-US" dirty="0"/>
              <a:t>Donna Traynham, Early Learning Team Lead</a:t>
            </a:r>
          </a:p>
          <a:p>
            <a:pPr lvl="1"/>
            <a:r>
              <a:rPr lang="en-US" dirty="0">
                <a:hlinkClick r:id="rId4"/>
              </a:rPr>
              <a:t>Donna.j.Traynham@mass.gov</a:t>
            </a:r>
            <a:r>
              <a:rPr lang="en-US" dirty="0"/>
              <a:t>; 781-338-6372</a:t>
            </a:r>
          </a:p>
          <a:p>
            <a:r>
              <a:rPr lang="en-US" dirty="0"/>
              <a:t>Megina Baker, Boston Public Schools</a:t>
            </a:r>
          </a:p>
          <a:p>
            <a:pPr lvl="1"/>
            <a:r>
              <a:rPr lang="en-US" dirty="0"/>
              <a:t>mbaker3@bostonpublicschools.org</a:t>
            </a:r>
          </a:p>
          <a:p>
            <a:r>
              <a:rPr lang="en-US" dirty="0"/>
              <a:t>Matt Comenitz, Woburn Public Schools</a:t>
            </a:r>
          </a:p>
          <a:p>
            <a:pPr lvl="1"/>
            <a:r>
              <a:rPr lang="en-US" dirty="0"/>
              <a:t>mcomenitz@woburnps.com</a:t>
            </a:r>
          </a:p>
          <a:p>
            <a:r>
              <a:rPr lang="en-US" dirty="0"/>
              <a:t>Maren Law</a:t>
            </a:r>
          </a:p>
          <a:p>
            <a:pPr lvl="1"/>
            <a:r>
              <a:rPr lang="en-US" dirty="0"/>
              <a:t>lawm@pvrsdk12.org</a:t>
            </a:r>
          </a:p>
        </p:txBody>
      </p:sp>
      <p:sp>
        <p:nvSpPr>
          <p:cNvPr id="3" name="Title 2">
            <a:extLst>
              <a:ext uri="{FF2B5EF4-FFF2-40B4-BE49-F238E27FC236}">
                <a16:creationId xmlns:a16="http://schemas.microsoft.com/office/drawing/2014/main" id="{23C6DAA8-C93C-4AC1-9D88-9EC64A5AEABE}"/>
              </a:ext>
            </a:extLst>
          </p:cNvPr>
          <p:cNvSpPr>
            <a:spLocks noGrp="1"/>
          </p:cNvSpPr>
          <p:nvPr>
            <p:ph type="title"/>
          </p:nvPr>
        </p:nvSpPr>
        <p:spPr/>
        <p:txBody>
          <a:bodyPr/>
          <a:lstStyle/>
          <a:p>
            <a:r>
              <a:rPr lang="en-US" dirty="0"/>
              <a:t>Contact Information		</a:t>
            </a:r>
          </a:p>
        </p:txBody>
      </p:sp>
    </p:spTree>
    <p:extLst>
      <p:ext uri="{BB962C8B-B14F-4D97-AF65-F5344CB8AC3E}">
        <p14:creationId xmlns:p14="http://schemas.microsoft.com/office/powerpoint/2010/main" val="3729143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B1FB0A-7319-41EA-B48B-AAEDE6F72F7D}"/>
              </a:ext>
            </a:extLst>
          </p:cNvPr>
          <p:cNvSpPr>
            <a:spLocks noGrp="1"/>
          </p:cNvSpPr>
          <p:nvPr>
            <p:ph type="title"/>
          </p:nvPr>
        </p:nvSpPr>
        <p:spPr/>
        <p:txBody>
          <a:bodyPr/>
          <a:lstStyle/>
          <a:p>
            <a:r>
              <a:rPr lang="en-US" dirty="0"/>
              <a:t>Thank you!</a:t>
            </a:r>
          </a:p>
        </p:txBody>
      </p:sp>
      <p:pic>
        <p:nvPicPr>
          <p:cNvPr id="1026" name="Picture 2" descr="International Thank You Day - DinnerTimeStories">
            <a:extLst>
              <a:ext uri="{FF2B5EF4-FFF2-40B4-BE49-F238E27FC236}">
                <a16:creationId xmlns:a16="http://schemas.microsoft.com/office/drawing/2014/main" id="{F991303A-EA75-4795-A3C5-AE4BD9C14E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7695" y="1474237"/>
            <a:ext cx="9754487" cy="508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440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lgn="ctr">
              <a:buNone/>
            </a:pPr>
            <a:r>
              <a:rPr lang="en" sz="3867">
                <a:solidFill>
                  <a:srgbClr val="4A86E8"/>
                </a:solidFill>
                <a:latin typeface="Chelsea Market"/>
                <a:ea typeface="Chelsea Market"/>
                <a:cs typeface="Chelsea Market"/>
                <a:sym typeface="Chelsea Market"/>
              </a:rPr>
              <a:t>Joint Position Statement on Intentional and Playful Learning</a:t>
            </a:r>
            <a:endParaRPr sz="3867">
              <a:solidFill>
                <a:srgbClr val="4A86E8"/>
              </a:solidFill>
              <a:latin typeface="Chelsea Market"/>
              <a:ea typeface="Chelsea Market"/>
              <a:cs typeface="Chelsea Market"/>
              <a:sym typeface="Chelsea Market"/>
            </a:endParaRPr>
          </a:p>
        </p:txBody>
      </p:sp>
      <p:sp>
        <p:nvSpPr>
          <p:cNvPr id="217" name="Google Shape;217;p47"/>
          <p:cNvSpPr txBox="1">
            <a:spLocks noGrp="1"/>
          </p:cNvSpPr>
          <p:nvPr>
            <p:ph type="body" idx="1"/>
          </p:nvPr>
        </p:nvSpPr>
        <p:spPr>
          <a:xfrm>
            <a:off x="421417" y="1473767"/>
            <a:ext cx="11360800" cy="4994800"/>
          </a:xfrm>
          <a:prstGeom prst="rect">
            <a:avLst/>
          </a:prstGeom>
        </p:spPr>
        <p:txBody>
          <a:bodyPr spcFirstLastPara="1" vert="horz" wrap="square" lIns="121900" tIns="121900" rIns="121900" bIns="121900" rtlCol="0" anchor="ctr" anchorCtr="0">
            <a:noAutofit/>
          </a:bodyPr>
          <a:lstStyle/>
          <a:p>
            <a:pPr marL="0" indent="0">
              <a:buNone/>
            </a:pPr>
            <a:endParaRPr lang="en" u="sng">
              <a:solidFill>
                <a:schemeClr val="hlink"/>
              </a:solidFill>
              <a:hlinkClick r:id="rId3"/>
            </a:endParaRPr>
          </a:p>
          <a:p>
            <a:pPr marL="0" indent="0">
              <a:buNone/>
            </a:pPr>
            <a:r>
              <a:rPr lang="en" u="sng">
                <a:solidFill>
                  <a:schemeClr val="hlink"/>
                </a:solidFill>
                <a:hlinkClick r:id="rId3"/>
              </a:rPr>
              <a:t>https://www.doe.mass.edu/sfs/earlylearning/resources/play-statement.docx</a:t>
            </a:r>
            <a:endParaRPr/>
          </a:p>
          <a:p>
            <a:pPr marL="0" indent="0">
              <a:buNone/>
            </a:pPr>
            <a:endParaRPr/>
          </a:p>
          <a:p>
            <a:pPr indent="-482588">
              <a:buClr>
                <a:srgbClr val="4A86E8"/>
              </a:buClr>
              <a:buSzPts val="2100"/>
            </a:pPr>
            <a:r>
              <a:rPr lang="en">
                <a:solidFill>
                  <a:srgbClr val="4A86E8"/>
                </a:solidFill>
              </a:rPr>
              <a:t>Co-Endorsed by the Department of Elementary and Secondary Education and the Massachusetts School Administrators Association</a:t>
            </a:r>
            <a:endParaRPr>
              <a:solidFill>
                <a:srgbClr val="4A86E8"/>
              </a:solidFill>
            </a:endParaRPr>
          </a:p>
          <a:p>
            <a:pPr indent="-482588">
              <a:buClr>
                <a:srgbClr val="4A86E8"/>
              </a:buClr>
              <a:buSzPts val="2100"/>
            </a:pPr>
            <a:r>
              <a:rPr lang="en">
                <a:solidFill>
                  <a:srgbClr val="4A86E8"/>
                </a:solidFill>
              </a:rPr>
              <a:t>Developed in collaboration with MSAA Elementary Principals Subcommittee and practitioners in the field (teachers, district administrators, school principals)</a:t>
            </a:r>
            <a:endParaRPr>
              <a:solidFill>
                <a:srgbClr val="4A86E8"/>
              </a:solidFill>
            </a:endParaRPr>
          </a:p>
          <a:p>
            <a:pPr indent="-482588">
              <a:buClr>
                <a:srgbClr val="4A86E8"/>
              </a:buClr>
              <a:buSzPts val="2100"/>
            </a:pPr>
            <a:r>
              <a:rPr lang="en">
                <a:solidFill>
                  <a:srgbClr val="4A86E8"/>
                </a:solidFill>
              </a:rPr>
              <a:t>Preschool to 3rd Grade Focus</a:t>
            </a:r>
            <a:endParaRPr>
              <a:solidFill>
                <a:srgbClr val="4A86E8"/>
              </a:solidFill>
            </a:endParaRPr>
          </a:p>
          <a:p>
            <a:pPr indent="-482588">
              <a:buClr>
                <a:srgbClr val="4A86E8"/>
              </a:buClr>
              <a:buSzPts val="2100"/>
            </a:pPr>
            <a:r>
              <a:rPr lang="en">
                <a:solidFill>
                  <a:srgbClr val="4A86E8"/>
                </a:solidFill>
              </a:rPr>
              <a:t>Resources</a:t>
            </a:r>
            <a:endParaRPr>
              <a:solidFill>
                <a:srgbClr val="4A86E8"/>
              </a:solidFill>
            </a:endParaRPr>
          </a:p>
        </p:txBody>
      </p:sp>
      <p:pic>
        <p:nvPicPr>
          <p:cNvPr id="218" name="Google Shape;218;p47" descr="Image of a colorful hopscotch board with numbers 1 through 10, one number in each square."/>
          <p:cNvPicPr preferRelativeResize="0"/>
          <p:nvPr/>
        </p:nvPicPr>
        <p:blipFill>
          <a:blip r:embed="rId4">
            <a:alphaModFix/>
          </a:blip>
          <a:stretch>
            <a:fillRect/>
          </a:stretch>
        </p:blipFill>
        <p:spPr>
          <a:xfrm>
            <a:off x="10825833" y="4665370"/>
            <a:ext cx="1062691" cy="2014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ctr" anchorCtr="0">
            <a:noAutofit/>
          </a:bodyPr>
          <a:lstStyle/>
          <a:p>
            <a:pPr algn="ctr">
              <a:buNone/>
            </a:pPr>
            <a:r>
              <a:rPr lang="en" sz="4133">
                <a:solidFill>
                  <a:srgbClr val="4A86E8"/>
                </a:solidFill>
                <a:latin typeface="Chelsea Market"/>
                <a:ea typeface="Chelsea Market"/>
                <a:cs typeface="Chelsea Market"/>
                <a:sym typeface="Chelsea Market"/>
              </a:rPr>
              <a:t>Characteristics of Playful Learning</a:t>
            </a:r>
            <a:endParaRPr sz="4133">
              <a:solidFill>
                <a:srgbClr val="4A86E8"/>
              </a:solidFill>
              <a:latin typeface="Chelsea Market"/>
              <a:ea typeface="Chelsea Market"/>
              <a:cs typeface="Chelsea Market"/>
              <a:sym typeface="Chelsea Market"/>
            </a:endParaRPr>
          </a:p>
        </p:txBody>
      </p:sp>
      <p:sp>
        <p:nvSpPr>
          <p:cNvPr id="224" name="Google Shape;224;p4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ctr" anchorCtr="0">
            <a:noAutofit/>
          </a:bodyPr>
          <a:lstStyle/>
          <a:p>
            <a:pPr marL="0" indent="0">
              <a:buNone/>
            </a:pPr>
            <a:endParaRPr/>
          </a:p>
        </p:txBody>
      </p:sp>
      <p:pic>
        <p:nvPicPr>
          <p:cNvPr id="225" name="Google Shape;225;p48" descr="Image of a word cloud describing playful learning and includes words like standards-based, intentional, creativity, purpose, builds knowledge, joyful, etc."/>
          <p:cNvPicPr preferRelativeResize="0"/>
          <p:nvPr/>
        </p:nvPicPr>
        <p:blipFill>
          <a:blip r:embed="rId3">
            <a:alphaModFix/>
          </a:blip>
          <a:stretch>
            <a:fillRect/>
          </a:stretch>
        </p:blipFill>
        <p:spPr>
          <a:xfrm>
            <a:off x="415600" y="1536634"/>
            <a:ext cx="11360800" cy="4670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95C279-2EDF-4D46-BF9B-1D9EB6C75F73}"/>
              </a:ext>
            </a:extLst>
          </p:cNvPr>
          <p:cNvSpPr>
            <a:spLocks noGrp="1"/>
          </p:cNvSpPr>
          <p:nvPr>
            <p:ph type="title"/>
          </p:nvPr>
        </p:nvSpPr>
        <p:spPr>
          <a:xfrm>
            <a:off x="643468" y="1139687"/>
            <a:ext cx="4620584" cy="4611756"/>
          </a:xfrm>
        </p:spPr>
        <p:txBody>
          <a:bodyPr vert="horz" lIns="91440" tIns="45720" rIns="91440" bIns="45720" rtlCol="0" anchor="b">
            <a:normAutofit/>
          </a:bodyPr>
          <a:lstStyle/>
          <a:p>
            <a:br>
              <a:rPr lang="en-US" sz="4400" b="1" kern="1200" dirty="0">
                <a:solidFill>
                  <a:schemeClr val="tx1"/>
                </a:solidFill>
                <a:latin typeface="+mj-lt"/>
                <a:ea typeface="+mj-ea"/>
                <a:cs typeface="+mj-cs"/>
              </a:rPr>
            </a:br>
            <a:br>
              <a:rPr lang="en-US" sz="4400" b="1" kern="1200" dirty="0">
                <a:solidFill>
                  <a:schemeClr val="tx1"/>
                </a:solidFill>
                <a:latin typeface="+mj-lt"/>
                <a:ea typeface="+mj-ea"/>
                <a:cs typeface="+mj-cs"/>
              </a:rPr>
            </a:br>
            <a:r>
              <a:rPr lang="en-US" sz="4400" b="1" kern="1200" dirty="0">
                <a:solidFill>
                  <a:schemeClr val="tx1"/>
                </a:solidFill>
                <a:latin typeface="+mj-lt"/>
                <a:ea typeface="+mj-ea"/>
                <a:cs typeface="+mj-cs"/>
              </a:rPr>
              <a:t>What is the Playful Learning Institute, PK-3?</a:t>
            </a:r>
            <a:br>
              <a:rPr lang="en-US" sz="4400" b="1" kern="1200" dirty="0">
                <a:solidFill>
                  <a:schemeClr val="tx1"/>
                </a:solidFill>
                <a:latin typeface="+mj-lt"/>
                <a:ea typeface="+mj-ea"/>
                <a:cs typeface="+mj-cs"/>
              </a:rPr>
            </a:br>
            <a:br>
              <a:rPr lang="en-US" sz="4400" kern="1200" dirty="0">
                <a:solidFill>
                  <a:schemeClr val="tx1"/>
                </a:solidFill>
                <a:latin typeface="+mj-lt"/>
                <a:ea typeface="+mj-ea"/>
                <a:cs typeface="+mj-cs"/>
              </a:rPr>
            </a:br>
            <a:endParaRPr lang="en-US" sz="4400" kern="1200" dirty="0">
              <a:solidFill>
                <a:schemeClr val="tx1"/>
              </a:solidFill>
              <a:latin typeface="+mj-lt"/>
              <a:ea typeface="+mj-ea"/>
              <a:cs typeface="+mj-cs"/>
            </a:endParaRPr>
          </a:p>
        </p:txBody>
      </p:sp>
      <p:pic>
        <p:nvPicPr>
          <p:cNvPr id="7" name="Picture 6" descr="Image of Playful Learning Institute that includes a lightbulb and the word playful written in curvy, playful letters.">
            <a:extLst>
              <a:ext uri="{FF2B5EF4-FFF2-40B4-BE49-F238E27FC236}">
                <a16:creationId xmlns:a16="http://schemas.microsoft.com/office/drawing/2014/main" id="{3B93CAB1-64B6-47AB-BA5D-E4C111A0A9E4}"/>
              </a:ext>
            </a:extLst>
          </p:cNvPr>
          <p:cNvPicPr>
            <a:picLocks noChangeAspect="1"/>
          </p:cNvPicPr>
          <p:nvPr/>
        </p:nvPicPr>
        <p:blipFill>
          <a:blip r:embed="rId3"/>
          <a:stretch>
            <a:fillRect/>
          </a:stretch>
        </p:blipFill>
        <p:spPr>
          <a:xfrm>
            <a:off x="6606253" y="1328531"/>
            <a:ext cx="4942280" cy="4200937"/>
          </a:xfrm>
          <a:prstGeom prst="rect">
            <a:avLst/>
          </a:prstGeom>
        </p:spPr>
      </p:pic>
      <p:sp>
        <p:nvSpPr>
          <p:cNvPr id="4" name="Slide Number Placeholder 3">
            <a:extLst>
              <a:ext uri="{FF2B5EF4-FFF2-40B4-BE49-F238E27FC236}">
                <a16:creationId xmlns:a16="http://schemas.microsoft.com/office/drawing/2014/main" id="{5E667725-A489-4D68-AEE4-9147ACB73D9B}"/>
              </a:ext>
            </a:extLst>
          </p:cNvPr>
          <p:cNvSpPr>
            <a:spLocks noGrp="1"/>
          </p:cNvSpPr>
          <p:nvPr>
            <p:ph type="sldNum" idx="4294967295"/>
          </p:nvPr>
        </p:nvSpPr>
        <p:spPr>
          <a:xfrm>
            <a:off x="8610600" y="6356350"/>
            <a:ext cx="2743200" cy="365125"/>
          </a:xfrm>
          <a:prstGeom prst="rect">
            <a:avLst/>
          </a:prstGeom>
        </p:spPr>
        <p:txBody>
          <a:bodyPr vert="horz" lIns="91440" tIns="45720" rIns="91440" bIns="45720" rtlCol="0" anchor="ctr">
            <a:normAutofit/>
          </a:bodyPr>
          <a:lstStyle/>
          <a:p>
            <a:pPr algn="r">
              <a:spcAft>
                <a:spcPts val="600"/>
              </a:spcAft>
            </a:pPr>
            <a:fld id="{00000000-1234-1234-1234-123412341234}" type="slidenum">
              <a:rPr lang="en-US" sz="1200" smtClean="0">
                <a:solidFill>
                  <a:schemeClr val="tx1">
                    <a:tint val="75000"/>
                  </a:schemeClr>
                </a:solidFill>
              </a:rPr>
              <a:pPr algn="r">
                <a:spcAft>
                  <a:spcPts val="600"/>
                </a:spcAft>
              </a:pPr>
              <a:t>7</a:t>
            </a:fld>
            <a:endParaRPr lang="en-US" sz="1200">
              <a:solidFill>
                <a:schemeClr val="tx1">
                  <a:tint val="75000"/>
                </a:schemeClr>
              </a:solidFill>
            </a:endParaRPr>
          </a:p>
        </p:txBody>
      </p:sp>
    </p:spTree>
    <p:extLst>
      <p:ext uri="{BB962C8B-B14F-4D97-AF65-F5344CB8AC3E}">
        <p14:creationId xmlns:p14="http://schemas.microsoft.com/office/powerpoint/2010/main" val="1170239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a:t>Purpose of the Playful Learning Institute</a:t>
            </a:r>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p:txBody>
          <a:bodyPr>
            <a:normAutofit/>
          </a:bodyPr>
          <a:lstStyle/>
          <a:p>
            <a:r>
              <a:rPr lang="en-US" sz="2400" b="1" dirty="0">
                <a:solidFill>
                  <a:srgbClr val="424242"/>
                </a:solidFill>
                <a:ea typeface="Calibri" panose="020F0502020204030204" pitchFamily="34" charset="0"/>
              </a:rPr>
              <a:t>D</a:t>
            </a:r>
            <a:r>
              <a:rPr lang="en-US" sz="2400" b="1" dirty="0">
                <a:solidFill>
                  <a:srgbClr val="424242"/>
                </a:solidFill>
                <a:effectLst/>
                <a:ea typeface="Calibri" panose="020F0502020204030204" pitchFamily="34" charset="0"/>
              </a:rPr>
              <a:t>esigned for</a:t>
            </a:r>
            <a:r>
              <a:rPr lang="en-US" sz="2400" dirty="0">
                <a:solidFill>
                  <a:srgbClr val="424242"/>
                </a:solidFill>
                <a:effectLst/>
                <a:ea typeface="Calibri" panose="020F0502020204030204" pitchFamily="34" charset="0"/>
              </a:rPr>
              <a:t>: district and school administrators, pre-kindergarten through grade 3 classroom educators, and community-based early childhood and out-of-school time program staff and administrators </a:t>
            </a:r>
          </a:p>
          <a:p>
            <a:r>
              <a:rPr lang="en-US" sz="2400" b="1" dirty="0">
                <a:solidFill>
                  <a:srgbClr val="424242"/>
                </a:solidFill>
                <a:effectLst/>
                <a:ea typeface="Calibri" panose="020F0502020204030204" pitchFamily="34" charset="0"/>
              </a:rPr>
              <a:t>Goal</a:t>
            </a:r>
            <a:r>
              <a:rPr lang="en-US" sz="2400" dirty="0">
                <a:solidFill>
                  <a:srgbClr val="424242"/>
                </a:solidFill>
                <a:effectLst/>
                <a:ea typeface="Calibri" panose="020F0502020204030204" pitchFamily="34" charset="0"/>
              </a:rPr>
              <a:t>: to provide participants with the tools and strategies needed to embed playful learning that supports:</a:t>
            </a:r>
          </a:p>
          <a:p>
            <a:pPr lvl="1"/>
            <a:r>
              <a:rPr lang="en-US" dirty="0">
                <a:solidFill>
                  <a:srgbClr val="424242"/>
                </a:solidFill>
                <a:effectLst/>
                <a:ea typeface="Calibri" panose="020F0502020204030204" pitchFamily="34" charset="0"/>
              </a:rPr>
              <a:t>deep dives into content;</a:t>
            </a:r>
          </a:p>
          <a:p>
            <a:pPr lvl="1"/>
            <a:r>
              <a:rPr lang="en-US" dirty="0">
                <a:solidFill>
                  <a:srgbClr val="424242"/>
                </a:solidFill>
                <a:effectLst/>
                <a:ea typeface="Calibri" panose="020F0502020204030204" pitchFamily="34" charset="0"/>
              </a:rPr>
              <a:t>creates equitable access to learning; and </a:t>
            </a:r>
          </a:p>
          <a:p>
            <a:pPr lvl="1"/>
            <a:r>
              <a:rPr lang="en-US" dirty="0">
                <a:solidFill>
                  <a:srgbClr val="424242"/>
                </a:solidFill>
                <a:effectLst/>
                <a:ea typeface="Calibri" panose="020F0502020204030204" pitchFamily="34" charset="0"/>
              </a:rPr>
              <a:t>creates varied opportunities for assessment across content areas. </a:t>
            </a:r>
          </a:p>
          <a:p>
            <a:pPr lvl="1"/>
            <a:endParaRPr lang="en-US" dirty="0">
              <a:solidFill>
                <a:srgbClr val="424242"/>
              </a:solidFill>
              <a:ea typeface="Calibri" panose="020F0502020204030204" pitchFamily="34" charset="0"/>
            </a:endParaRPr>
          </a:p>
          <a:p>
            <a:pPr marL="457200" lvl="1" indent="0">
              <a:buNone/>
            </a:pPr>
            <a:r>
              <a:rPr lang="en-US" dirty="0">
                <a:solidFill>
                  <a:srgbClr val="424242"/>
                </a:solidFill>
                <a:effectLst/>
                <a:ea typeface="Calibri" panose="020F0502020204030204" pitchFamily="34" charset="0"/>
              </a:rPr>
              <a:t>More information can be found on our </a:t>
            </a:r>
            <a:r>
              <a:rPr lang="en-US" u="sng" dirty="0">
                <a:solidFill>
                  <a:srgbClr val="424242"/>
                </a:solidFill>
                <a:effectLst/>
                <a:ea typeface="Calibri" panose="020F0502020204030204" pitchFamily="34" charset="0"/>
                <a:hlinkClick r:id="rId3"/>
              </a:rPr>
              <a:t>early learning website</a:t>
            </a:r>
            <a:r>
              <a:rPr lang="en-US" u="sng" dirty="0">
                <a:solidFill>
                  <a:srgbClr val="424242"/>
                </a:solidFill>
                <a:effectLst/>
                <a:ea typeface="Calibri" panose="020F0502020204030204" pitchFamily="34" charset="0"/>
              </a:rPr>
              <a:t>.</a:t>
            </a:r>
            <a:endParaRPr lang="en-US" dirty="0"/>
          </a:p>
        </p:txBody>
      </p:sp>
    </p:spTree>
    <p:extLst>
      <p:ext uri="{BB962C8B-B14F-4D97-AF65-F5344CB8AC3E}">
        <p14:creationId xmlns:p14="http://schemas.microsoft.com/office/powerpoint/2010/main" val="116547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FB42F4-6893-4AC5-80CB-D113AC9CBF4E}"/>
              </a:ext>
            </a:extLst>
          </p:cNvPr>
          <p:cNvSpPr>
            <a:spLocks noGrp="1"/>
          </p:cNvSpPr>
          <p:nvPr>
            <p:ph idx="1"/>
          </p:nvPr>
        </p:nvSpPr>
        <p:spPr>
          <a:xfrm>
            <a:off x="838200" y="2086984"/>
            <a:ext cx="10515600" cy="4191153"/>
          </a:xfrm>
        </p:spPr>
        <p:txBody>
          <a:bodyPr>
            <a:noAutofit/>
          </a:bodyPr>
          <a:lstStyle/>
          <a:p>
            <a:pPr marL="0" marR="0" lvl="0" indent="0" algn="just" fontAlgn="base">
              <a:spcBef>
                <a:spcPts val="0"/>
              </a:spcBef>
              <a:spcAft>
                <a:spcPts val="0"/>
              </a:spcAft>
              <a:buSzPts val="1000"/>
              <a:buNone/>
              <a:tabLst>
                <a:tab pos="457200" algn="l"/>
                <a:tab pos="457200" algn="l"/>
              </a:tabLst>
            </a:pPr>
            <a:r>
              <a:rPr lang="en-US" sz="3200" b="1">
                <a:solidFill>
                  <a:srgbClr val="000000"/>
                </a:solidFill>
                <a:ea typeface="Times New Roman" panose="02020603050405020304" pitchFamily="18" charset="0"/>
              </a:rPr>
              <a:t>Team</a:t>
            </a:r>
          </a:p>
          <a:p>
            <a:pPr algn="l" rtl="0" fontAlgn="base"/>
            <a:r>
              <a:rPr lang="en-US" sz="2400" b="0" i="0">
                <a:solidFill>
                  <a:srgbClr val="000000"/>
                </a:solidFill>
                <a:effectLst/>
              </a:rPr>
              <a:t>The participating team must include:</a:t>
            </a:r>
          </a:p>
          <a:p>
            <a:pPr lvl="1" fontAlgn="base"/>
            <a:r>
              <a:rPr lang="en-US" b="0" i="0">
                <a:solidFill>
                  <a:srgbClr val="000000"/>
                </a:solidFill>
                <a:effectLst/>
              </a:rPr>
              <a:t>two (2) inclusive classroom educators from each grade level, Preschool </a:t>
            </a:r>
            <a:r>
              <a:rPr lang="en-US" b="1" i="0">
                <a:solidFill>
                  <a:srgbClr val="000000"/>
                </a:solidFill>
                <a:effectLst/>
              </a:rPr>
              <a:t>through</a:t>
            </a:r>
            <a:r>
              <a:rPr lang="en-US" b="0" i="0">
                <a:solidFill>
                  <a:srgbClr val="000000"/>
                </a:solidFill>
                <a:effectLst/>
              </a:rPr>
              <a:t> 3</a:t>
            </a:r>
            <a:r>
              <a:rPr lang="en-US" b="0" i="0" baseline="30000">
                <a:solidFill>
                  <a:srgbClr val="000000"/>
                </a:solidFill>
                <a:effectLst/>
              </a:rPr>
              <a:t>rd</a:t>
            </a:r>
            <a:r>
              <a:rPr lang="en-US" b="0" i="0">
                <a:solidFill>
                  <a:srgbClr val="000000"/>
                </a:solidFill>
                <a:effectLst/>
              </a:rPr>
              <a:t> grade along (PK-3);</a:t>
            </a:r>
          </a:p>
          <a:p>
            <a:pPr lvl="1" fontAlgn="base"/>
            <a:r>
              <a:rPr lang="en-US" b="0" i="0">
                <a:solidFill>
                  <a:srgbClr val="000000"/>
                </a:solidFill>
                <a:effectLst/>
              </a:rPr>
              <a:t>a district administrator (preferably one who has responsibility and oversight for curriculum decisions); and </a:t>
            </a:r>
          </a:p>
          <a:p>
            <a:pPr lvl="1" fontAlgn="base"/>
            <a:r>
              <a:rPr lang="en-US" b="0" i="0">
                <a:solidFill>
                  <a:srgbClr val="000000"/>
                </a:solidFill>
                <a:effectLst/>
              </a:rPr>
              <a:t>the school administrator of the building where the educators teach. </a:t>
            </a:r>
          </a:p>
          <a:p>
            <a:pPr marL="457200" lvl="1" indent="0" fontAlgn="base">
              <a:buNone/>
            </a:pPr>
            <a:endParaRPr lang="en-US" sz="2000">
              <a:solidFill>
                <a:srgbClr val="000000"/>
              </a:solidFill>
            </a:endParaRPr>
          </a:p>
          <a:p>
            <a:pPr marL="457200" lvl="1" indent="0" fontAlgn="base">
              <a:buNone/>
            </a:pPr>
            <a:r>
              <a:rPr lang="en-US" sz="1800" b="0" i="0">
                <a:solidFill>
                  <a:srgbClr val="000000"/>
                </a:solidFill>
                <a:effectLst/>
              </a:rPr>
              <a:t>If possible, the preference is for the educators to be from the same school but in cases where grade level configurations for schools don’t include all grades, two schools may be paired together to make up the team; in these cases, the building principal from both schools must be active participants. </a:t>
            </a:r>
          </a:p>
          <a:p>
            <a:pPr algn="l" rtl="0" fontAlgn="base"/>
            <a:endParaRPr lang="en-US" sz="1400" b="0" i="0">
              <a:solidFill>
                <a:srgbClr val="000000"/>
              </a:solidFill>
              <a:effectLst/>
              <a:latin typeface="Segoe UI" panose="020B0502040204020203" pitchFamily="34" charset="0"/>
            </a:endParaRPr>
          </a:p>
          <a:p>
            <a:pPr marL="0" marR="0" lvl="0" indent="0" algn="just" fontAlgn="base">
              <a:spcBef>
                <a:spcPts val="0"/>
              </a:spcBef>
              <a:spcAft>
                <a:spcPts val="0"/>
              </a:spcAft>
              <a:buSzPts val="1000"/>
              <a:buNone/>
              <a:tabLst>
                <a:tab pos="457200" algn="l"/>
                <a:tab pos="457200" algn="l"/>
              </a:tabLst>
            </a:pPr>
            <a:endParaRPr lang="en-US" sz="2000" b="1">
              <a:solidFill>
                <a:srgbClr val="000000"/>
              </a:solidFill>
              <a:latin typeface="+mn-lt"/>
              <a:ea typeface="Times New Roman" panose="02020603050405020304" pitchFamily="18" charset="0"/>
            </a:endParaRPr>
          </a:p>
          <a:p>
            <a:pPr marL="0" marR="0" lvl="0" indent="0" algn="just" fontAlgn="base">
              <a:spcBef>
                <a:spcPts val="0"/>
              </a:spcBef>
              <a:spcAft>
                <a:spcPts val="0"/>
              </a:spcAft>
              <a:buSzPts val="1000"/>
              <a:buNone/>
              <a:tabLst>
                <a:tab pos="457200" algn="l"/>
              </a:tabLst>
            </a:pPr>
            <a:endParaRPr lang="en-US" sz="1800" u="sng">
              <a:effectLst/>
              <a:latin typeface="+mn-lt"/>
              <a:ea typeface="Times New Roman" panose="02020603050405020304" pitchFamily="18" charset="0"/>
            </a:endParaRPr>
          </a:p>
        </p:txBody>
      </p:sp>
      <p:sp>
        <p:nvSpPr>
          <p:cNvPr id="3" name="Title 2">
            <a:extLst>
              <a:ext uri="{FF2B5EF4-FFF2-40B4-BE49-F238E27FC236}">
                <a16:creationId xmlns:a16="http://schemas.microsoft.com/office/drawing/2014/main" id="{BB27A06C-46C7-4DBB-BC84-63B5F41C1BF3}"/>
              </a:ext>
            </a:extLst>
          </p:cNvPr>
          <p:cNvSpPr>
            <a:spLocks noGrp="1"/>
          </p:cNvSpPr>
          <p:nvPr>
            <p:ph type="title"/>
          </p:nvPr>
        </p:nvSpPr>
        <p:spPr/>
        <p:txBody>
          <a:bodyPr>
            <a:normAutofit fontScale="90000"/>
          </a:bodyPr>
          <a:lstStyle/>
          <a:p>
            <a:r>
              <a:rPr lang="en-US"/>
              <a:t>Components of the Playful Learning Institute </a:t>
            </a:r>
          </a:p>
        </p:txBody>
      </p:sp>
    </p:spTree>
    <p:extLst>
      <p:ext uri="{BB962C8B-B14F-4D97-AF65-F5344CB8AC3E}">
        <p14:creationId xmlns:p14="http://schemas.microsoft.com/office/powerpoint/2010/main" val="2262181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6f7fc10-315f-4884-8231-57a9c90b9c56">
      <UserInfo>
        <DisplayName>Bettencourt, Helene H. (DESE)</DisplayName>
        <AccountId>18</AccountId>
        <AccountType/>
      </UserInfo>
    </SharedWithUsers>
    <lcf76f155ced4ddcb4097134ff3c332f xmlns="67cbf261-e971-4a38-83b4-d85e273e70b4">
      <Terms xmlns="http://schemas.microsoft.com/office/infopath/2007/PartnerControls"/>
    </lcf76f155ced4ddcb4097134ff3c332f>
    <TaxCatchAll xmlns="46f7fc10-315f-4884-8231-57a9c90b9c5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9D2FCE26A5CF42B73DB707666E1E83" ma:contentTypeVersion="16" ma:contentTypeDescription="Create a new document." ma:contentTypeScope="" ma:versionID="0987dfbc8ad267364bbb798d26b4dead">
  <xsd:schema xmlns:xsd="http://www.w3.org/2001/XMLSchema" xmlns:xs="http://www.w3.org/2001/XMLSchema" xmlns:p="http://schemas.microsoft.com/office/2006/metadata/properties" xmlns:ns2="67cbf261-e971-4a38-83b4-d85e273e70b4" xmlns:ns3="46f7fc10-315f-4884-8231-57a9c90b9c56" targetNamespace="http://schemas.microsoft.com/office/2006/metadata/properties" ma:root="true" ma:fieldsID="5df0dd8d2e9224e40af4386b3e554a65" ns2:_="" ns3:_="">
    <xsd:import namespace="67cbf261-e971-4a38-83b4-d85e273e70b4"/>
    <xsd:import namespace="46f7fc10-315f-4884-8231-57a9c90b9c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bf261-e971-4a38-83b4-d85e273e70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f7fc10-315f-4884-8231-57a9c90b9c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9dfc3a5-e0cb-420d-bb1c-baaddc6e8637}" ma:internalName="TaxCatchAll" ma:showField="CatchAllData" ma:web="46f7fc10-315f-4884-8231-57a9c90b9c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434A98-F106-45CE-8E8A-DD686612E616}">
  <ds:schemaRefs>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purl.org/dc/dcmitype/"/>
    <ds:schemaRef ds:uri="46f7fc10-315f-4884-8231-57a9c90b9c56"/>
    <ds:schemaRef ds:uri="http://purl.org/dc/elements/1.1/"/>
    <ds:schemaRef ds:uri="http://schemas.microsoft.com/office/2006/documentManagement/types"/>
    <ds:schemaRef ds:uri="67cbf261-e971-4a38-83b4-d85e273e70b4"/>
    <ds:schemaRef ds:uri="http://www.w3.org/XML/1998/namespace"/>
  </ds:schemaRefs>
</ds:datastoreItem>
</file>

<file path=customXml/itemProps2.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3.xml><?xml version="1.0" encoding="utf-8"?>
<ds:datastoreItem xmlns:ds="http://schemas.openxmlformats.org/officeDocument/2006/customXml" ds:itemID="{DF90CE85-4F76-489B-B43C-29BB959F20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cbf261-e971-4a38-83b4-d85e273e70b4"/>
    <ds:schemaRef ds:uri="46f7fc10-315f-4884-8231-57a9c90b9c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12451</TotalTime>
  <Words>1707</Words>
  <Application>Microsoft Office PowerPoint</Application>
  <PresentationFormat>Widescreen</PresentationFormat>
  <Paragraphs>377</Paragraphs>
  <Slides>43</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-apple-system</vt:lpstr>
      <vt:lpstr>Chelsea Market</vt:lpstr>
      <vt:lpstr>Arial</vt:lpstr>
      <vt:lpstr>Calibri</vt:lpstr>
      <vt:lpstr>Century Gothic</vt:lpstr>
      <vt:lpstr>Roboto</vt:lpstr>
      <vt:lpstr>Segoe UI</vt:lpstr>
      <vt:lpstr>Times New Roman</vt:lpstr>
      <vt:lpstr>Wingdings</vt:lpstr>
      <vt:lpstr>Office Theme</vt:lpstr>
      <vt:lpstr>Playful Learning: An Instructional Strategy for PK-3rd Grade</vt:lpstr>
      <vt:lpstr>AGENDA</vt:lpstr>
      <vt:lpstr>Background Context on the Playful Learning Institute, PK-3 (PLI)</vt:lpstr>
      <vt:lpstr>Quotes on Playful Learning</vt:lpstr>
      <vt:lpstr>Joint Position Statement on Intentional and Playful Learning</vt:lpstr>
      <vt:lpstr>Characteristics of Playful Learning</vt:lpstr>
      <vt:lpstr>  What is the Playful Learning Institute, PK-3?  </vt:lpstr>
      <vt:lpstr>Purpose of the Playful Learning Institute</vt:lpstr>
      <vt:lpstr>Components of the Playful Learning Institute </vt:lpstr>
      <vt:lpstr>Components of the Playful Learning Institute (continued)</vt:lpstr>
      <vt:lpstr>Components of the Playful Learning Institute - continued</vt:lpstr>
      <vt:lpstr>Playful Learning Indicators</vt:lpstr>
      <vt:lpstr>Pedagogy of Play  </vt:lpstr>
      <vt:lpstr>Project Zero</vt:lpstr>
      <vt:lpstr>Images of Playful Learning from Project Zero</vt:lpstr>
      <vt:lpstr>What does playful learning look and feel like in different cultural contexts? </vt:lpstr>
      <vt:lpstr>Free Association</vt:lpstr>
      <vt:lpstr>     Cross-Cultural Indicators of Playful Learning</vt:lpstr>
      <vt:lpstr>Indicators of Playful Learning from 6 U.S. Schools</vt:lpstr>
      <vt:lpstr>Indicators of Playful Learning from 6 U.S. Schools</vt:lpstr>
      <vt:lpstr>Playful Learning Indicator Categories</vt:lpstr>
      <vt:lpstr>Indicators of Playful Learning</vt:lpstr>
      <vt:lpstr>Indicators of Playful Learning</vt:lpstr>
      <vt:lpstr>Images from PLI</vt:lpstr>
      <vt:lpstr>Images from PLI continued….</vt:lpstr>
      <vt:lpstr>What does Playful Learning Look Like?</vt:lpstr>
      <vt:lpstr>What does Playful Learning Feel Like?</vt:lpstr>
      <vt:lpstr>PLI Playful Learning Indicators</vt:lpstr>
      <vt:lpstr>Current Version of our MA Playful Learning Indicators – April ‘24</vt:lpstr>
      <vt:lpstr>Pioneer Valley  Regional School District</vt:lpstr>
      <vt:lpstr>Instructional Strategies</vt:lpstr>
      <vt:lpstr>Opportunities and Challenges</vt:lpstr>
      <vt:lpstr>Next Steps: </vt:lpstr>
      <vt:lpstr>Woburn Public Schools PLI Partnership</vt:lpstr>
      <vt:lpstr> PreK-3 Participants Involvement  During 2023-2024 </vt:lpstr>
      <vt:lpstr>     Successes and Challenges All answers below are statements and feedback from staff  </vt:lpstr>
      <vt:lpstr>Ideal Next Steps</vt:lpstr>
      <vt:lpstr>All PLI participants at The Reeves met and reflected on their experiences from this year and what they would like as a next step. The team agreed that the positives from this year’s experience warranted continuation for next school year. As described on the previous slide, following the Focus Curriculum had its challenges in all subject areas except for Science. </vt:lpstr>
      <vt:lpstr>Discussion/Questions and Answers</vt:lpstr>
      <vt:lpstr>Resources</vt:lpstr>
      <vt:lpstr>Playful Learning Resources</vt:lpstr>
      <vt:lpstr>Contact Information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Playful Learning: An Instructional Strategy for PK-3rd Grade</dc:title>
  <dc:creator>DESE</dc:creator>
  <cp:lastModifiedBy>Zou, Dong (EOE)</cp:lastModifiedBy>
  <cp:revision>14</cp:revision>
  <cp:lastPrinted>2023-10-31T14:14:47Z</cp:lastPrinted>
  <dcterms:created xsi:type="dcterms:W3CDTF">2023-10-17T13:24:18Z</dcterms:created>
  <dcterms:modified xsi:type="dcterms:W3CDTF">2024-05-09T14:17:04Z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May 9 2024 12:00AM</vt:lpwstr>
  </property>
</Properties>
</file>