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72" r:id="rId5"/>
    <p:sldId id="271" r:id="rId6"/>
    <p:sldId id="270" r:id="rId7"/>
    <p:sldId id="332" r:id="rId8"/>
    <p:sldId id="333" r:id="rId9"/>
    <p:sldId id="336" r:id="rId10"/>
    <p:sldId id="338" r:id="rId11"/>
    <p:sldId id="339" r:id="rId12"/>
    <p:sldId id="266" r:id="rId13"/>
    <p:sldId id="258" r:id="rId14"/>
    <p:sldId id="273" r:id="rId15"/>
    <p:sldId id="274" r:id="rId16"/>
    <p:sldId id="275" r:id="rId17"/>
    <p:sldId id="276" r:id="rId18"/>
    <p:sldId id="277" r:id="rId19"/>
    <p:sldId id="5625" r:id="rId20"/>
    <p:sldId id="5626" r:id="rId21"/>
    <p:sldId id="5628" r:id="rId22"/>
    <p:sldId id="5627"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8397E7"/>
    <a:srgbClr val="AFCBFD"/>
    <a:srgbClr val="93A9FF"/>
    <a:srgbClr val="86A9E2"/>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FED75-9E8D-4229-BAE5-943F6A932852}" v="19" dt="2024-05-10T19:03:34.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83" autoAdjust="0"/>
  </p:normalViewPr>
  <p:slideViewPr>
    <p:cSldViewPr snapToGrid="0">
      <p:cViewPr varScale="1">
        <p:scale>
          <a:sx n="70" d="100"/>
          <a:sy n="70" d="100"/>
        </p:scale>
        <p:origin x="84" y="1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16DFED75-9E8D-4229-BAE5-943F6A932852}"/>
    <pc:docChg chg="addSld modSld">
      <pc:chgData name="Resetarits, Jake S. (DESE)" userId="37741e96-5ecb-4258-9857-666183bdd9bd" providerId="ADAL" clId="{16DFED75-9E8D-4229-BAE5-943F6A932852}" dt="2024-05-10T19:03:34.148" v="254" actId="962"/>
      <pc:docMkLst>
        <pc:docMk/>
      </pc:docMkLst>
      <pc:sldChg chg="modSp mod">
        <pc:chgData name="Resetarits, Jake S. (DESE)" userId="37741e96-5ecb-4258-9857-666183bdd9bd" providerId="ADAL" clId="{16DFED75-9E8D-4229-BAE5-943F6A932852}" dt="2024-05-07T20:38:56.688" v="235" actId="20577"/>
        <pc:sldMkLst>
          <pc:docMk/>
          <pc:sldMk cId="702310118" sldId="258"/>
        </pc:sldMkLst>
        <pc:spChg chg="mod">
          <ac:chgData name="Resetarits, Jake S. (DESE)" userId="37741e96-5ecb-4258-9857-666183bdd9bd" providerId="ADAL" clId="{16DFED75-9E8D-4229-BAE5-943F6A932852}" dt="2024-05-07T20:38:56.688" v="235" actId="20577"/>
          <ac:spMkLst>
            <pc:docMk/>
            <pc:sldMk cId="702310118" sldId="258"/>
            <ac:spMk id="2" creationId="{5E0F2570-0E5C-77E0-B6FD-CC9C5105B38E}"/>
          </ac:spMkLst>
        </pc:spChg>
      </pc:sldChg>
      <pc:sldChg chg="modSp mod">
        <pc:chgData name="Resetarits, Jake S. (DESE)" userId="37741e96-5ecb-4258-9857-666183bdd9bd" providerId="ADAL" clId="{16DFED75-9E8D-4229-BAE5-943F6A932852}" dt="2024-05-07T20:38:15.151" v="33" actId="962"/>
        <pc:sldMkLst>
          <pc:docMk/>
          <pc:sldMk cId="3956702198" sldId="271"/>
        </pc:sldMkLst>
        <pc:picChg chg="mod">
          <ac:chgData name="Resetarits, Jake S. (DESE)" userId="37741e96-5ecb-4258-9857-666183bdd9bd" providerId="ADAL" clId="{16DFED75-9E8D-4229-BAE5-943F6A932852}" dt="2024-05-07T20:38:04.132" v="17" actId="962"/>
          <ac:picMkLst>
            <pc:docMk/>
            <pc:sldMk cId="3956702198" sldId="271"/>
            <ac:picMk id="11" creationId="{39A33BD2-D0AD-C89C-04AE-3C9FD71C73A9}"/>
          </ac:picMkLst>
        </pc:picChg>
        <pc:picChg chg="mod">
          <ac:chgData name="Resetarits, Jake S. (DESE)" userId="37741e96-5ecb-4258-9857-666183bdd9bd" providerId="ADAL" clId="{16DFED75-9E8D-4229-BAE5-943F6A932852}" dt="2024-05-07T20:38:15.151" v="33" actId="962"/>
          <ac:picMkLst>
            <pc:docMk/>
            <pc:sldMk cId="3956702198" sldId="271"/>
            <ac:picMk id="13" creationId="{AB08E3B3-70DD-EE38-7502-535AF3FC29D3}"/>
          </ac:picMkLst>
        </pc:picChg>
      </pc:sldChg>
      <pc:sldChg chg="modSp mod">
        <pc:chgData name="Resetarits, Jake S. (DESE)" userId="37741e96-5ecb-4258-9857-666183bdd9bd" providerId="ADAL" clId="{16DFED75-9E8D-4229-BAE5-943F6A932852}" dt="2024-05-07T20:38:39.742" v="233" actId="962"/>
        <pc:sldMkLst>
          <pc:docMk/>
          <pc:sldMk cId="2435719939" sldId="5625"/>
        </pc:sldMkLst>
        <pc:picChg chg="mod">
          <ac:chgData name="Resetarits, Jake S. (DESE)" userId="37741e96-5ecb-4258-9857-666183bdd9bd" providerId="ADAL" clId="{16DFED75-9E8D-4229-BAE5-943F6A932852}" dt="2024-05-07T20:38:39.742" v="233" actId="962"/>
          <ac:picMkLst>
            <pc:docMk/>
            <pc:sldMk cId="2435719939" sldId="5625"/>
            <ac:picMk id="6" creationId="{0A4C9505-AFBA-44DB-F18D-EE5DC9F15FB6}"/>
          </ac:picMkLst>
        </pc:picChg>
      </pc:sldChg>
      <pc:sldChg chg="modSp add">
        <pc:chgData name="Resetarits, Jake S. (DESE)" userId="37741e96-5ecb-4258-9857-666183bdd9bd" providerId="ADAL" clId="{16DFED75-9E8D-4229-BAE5-943F6A932852}" dt="2024-05-10T19:03:34.148" v="254" actId="962"/>
        <pc:sldMkLst>
          <pc:docMk/>
          <pc:sldMk cId="2403694530" sldId="5628"/>
        </pc:sldMkLst>
        <pc:graphicFrameChg chg="mod">
          <ac:chgData name="Resetarits, Jake S. (DESE)" userId="37741e96-5ecb-4258-9857-666183bdd9bd" providerId="ADAL" clId="{16DFED75-9E8D-4229-BAE5-943F6A932852}" dt="2024-05-10T19:03:34.148" v="254" actId="962"/>
          <ac:graphicFrameMkLst>
            <pc:docMk/>
            <pc:sldMk cId="2403694530" sldId="5628"/>
            <ac:graphicFrameMk id="6" creationId="{ED2B076F-4369-AE2E-45E6-C55595441F6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A5BF90-4DE0-4FF5-A04D-F5AD43AAD3D7}" type="doc">
      <dgm:prSet loTypeId="urn:microsoft.com/office/officeart/2005/8/layout/list1" loCatId="list" qsTypeId="urn:microsoft.com/office/officeart/2005/8/quickstyle/simple2" qsCatId="simple" csTypeId="urn:microsoft.com/office/officeart/2005/8/colors/accent3_2" csCatId="accent3"/>
      <dgm:spPr/>
      <dgm:t>
        <a:bodyPr/>
        <a:lstStyle/>
        <a:p>
          <a:endParaRPr lang="en-US"/>
        </a:p>
      </dgm:t>
    </dgm:pt>
    <dgm:pt modelId="{DAF1502B-05ED-4401-9F4B-5BC41445CB98}">
      <dgm:prSet/>
      <dgm:spPr/>
      <dgm:t>
        <a:bodyPr/>
        <a:lstStyle/>
        <a:p>
          <a:r>
            <a:rPr lang="en-US"/>
            <a:t>Literacy Launch </a:t>
          </a:r>
        </a:p>
      </dgm:t>
    </dgm:pt>
    <dgm:pt modelId="{A2E70A61-76B5-4CD9-B98B-EAB04597F89C}" type="parTrans" cxnId="{D695D9FD-8386-4133-BB0F-F8D27642C610}">
      <dgm:prSet/>
      <dgm:spPr/>
      <dgm:t>
        <a:bodyPr/>
        <a:lstStyle/>
        <a:p>
          <a:endParaRPr lang="en-US"/>
        </a:p>
      </dgm:t>
    </dgm:pt>
    <dgm:pt modelId="{495BF978-F116-4C33-B0E0-AE5A13FC8783}" type="sibTrans" cxnId="{D695D9FD-8386-4133-BB0F-F8D27642C610}">
      <dgm:prSet/>
      <dgm:spPr/>
      <dgm:t>
        <a:bodyPr/>
        <a:lstStyle/>
        <a:p>
          <a:endParaRPr lang="en-US"/>
        </a:p>
      </dgm:t>
    </dgm:pt>
    <dgm:pt modelId="{6B1FD921-4A08-408A-A8BC-7F4C991D1328}">
      <dgm:prSet/>
      <dgm:spPr/>
      <dgm:t>
        <a:bodyPr/>
        <a:lstStyle/>
        <a:p>
          <a:r>
            <a:rPr lang="en-US"/>
            <a:t>Gateway to PreK</a:t>
          </a:r>
        </a:p>
      </dgm:t>
    </dgm:pt>
    <dgm:pt modelId="{9DB67AEF-2B96-4A7F-8B55-E162062C9C7D}" type="parTrans" cxnId="{A76CE589-8CFB-42D1-ABF7-17E2A7CC08BA}">
      <dgm:prSet/>
      <dgm:spPr/>
      <dgm:t>
        <a:bodyPr/>
        <a:lstStyle/>
        <a:p>
          <a:endParaRPr lang="en-US"/>
        </a:p>
      </dgm:t>
    </dgm:pt>
    <dgm:pt modelId="{39783063-46A8-410D-BB3C-119CB8BAF7D1}" type="sibTrans" cxnId="{A76CE589-8CFB-42D1-ABF7-17E2A7CC08BA}">
      <dgm:prSet/>
      <dgm:spPr/>
      <dgm:t>
        <a:bodyPr/>
        <a:lstStyle/>
        <a:p>
          <a:endParaRPr lang="en-US"/>
        </a:p>
      </dgm:t>
    </dgm:pt>
    <dgm:pt modelId="{5AE864CE-DF93-471D-9689-A71E8F760B41}">
      <dgm:prSet/>
      <dgm:spPr/>
      <dgm:t>
        <a:bodyPr/>
        <a:lstStyle/>
        <a:p>
          <a:r>
            <a:rPr lang="en-US"/>
            <a:t>Commonwealth Preschool Partnership Initiative</a:t>
          </a:r>
        </a:p>
      </dgm:t>
    </dgm:pt>
    <dgm:pt modelId="{D1CA5B4D-BA29-41EC-93D8-A746CC86C215}" type="parTrans" cxnId="{05CDFC56-6C58-4B9C-BB97-82E217FFB682}">
      <dgm:prSet/>
      <dgm:spPr/>
      <dgm:t>
        <a:bodyPr/>
        <a:lstStyle/>
        <a:p>
          <a:endParaRPr lang="en-US"/>
        </a:p>
      </dgm:t>
    </dgm:pt>
    <dgm:pt modelId="{270F497B-73E7-4C6C-9EDB-525E603162FA}" type="sibTrans" cxnId="{05CDFC56-6C58-4B9C-BB97-82E217FFB682}">
      <dgm:prSet/>
      <dgm:spPr/>
      <dgm:t>
        <a:bodyPr/>
        <a:lstStyle/>
        <a:p>
          <a:endParaRPr lang="en-US"/>
        </a:p>
      </dgm:t>
    </dgm:pt>
    <dgm:pt modelId="{0290900C-8321-4CEC-B6E5-5E0EBEB442E2}" type="pres">
      <dgm:prSet presAssocID="{CDA5BF90-4DE0-4FF5-A04D-F5AD43AAD3D7}" presName="linear" presStyleCnt="0">
        <dgm:presLayoutVars>
          <dgm:dir/>
          <dgm:animLvl val="lvl"/>
          <dgm:resizeHandles val="exact"/>
        </dgm:presLayoutVars>
      </dgm:prSet>
      <dgm:spPr/>
    </dgm:pt>
    <dgm:pt modelId="{B04A3121-09F7-4871-9037-E731B123D858}" type="pres">
      <dgm:prSet presAssocID="{DAF1502B-05ED-4401-9F4B-5BC41445CB98}" presName="parentLin" presStyleCnt="0"/>
      <dgm:spPr/>
    </dgm:pt>
    <dgm:pt modelId="{546EB94C-FE65-4AE2-B727-D370D81AF9F6}" type="pres">
      <dgm:prSet presAssocID="{DAF1502B-05ED-4401-9F4B-5BC41445CB98}" presName="parentLeftMargin" presStyleLbl="node1" presStyleIdx="0" presStyleCnt="2"/>
      <dgm:spPr/>
    </dgm:pt>
    <dgm:pt modelId="{F888C94C-79DD-4A8E-8D61-129C0F665C31}" type="pres">
      <dgm:prSet presAssocID="{DAF1502B-05ED-4401-9F4B-5BC41445CB98}" presName="parentText" presStyleLbl="node1" presStyleIdx="0" presStyleCnt="2">
        <dgm:presLayoutVars>
          <dgm:chMax val="0"/>
          <dgm:bulletEnabled val="1"/>
        </dgm:presLayoutVars>
      </dgm:prSet>
      <dgm:spPr/>
    </dgm:pt>
    <dgm:pt modelId="{F5EFF248-2ECB-40FC-845E-EC51DA903549}" type="pres">
      <dgm:prSet presAssocID="{DAF1502B-05ED-4401-9F4B-5BC41445CB98}" presName="negativeSpace" presStyleCnt="0"/>
      <dgm:spPr/>
    </dgm:pt>
    <dgm:pt modelId="{30155775-72C4-4AB6-AB84-6CED278F2029}" type="pres">
      <dgm:prSet presAssocID="{DAF1502B-05ED-4401-9F4B-5BC41445CB98}" presName="childText" presStyleLbl="conFgAcc1" presStyleIdx="0" presStyleCnt="2">
        <dgm:presLayoutVars>
          <dgm:bulletEnabled val="1"/>
        </dgm:presLayoutVars>
      </dgm:prSet>
      <dgm:spPr/>
    </dgm:pt>
    <dgm:pt modelId="{91CE47FB-0118-49F5-A9AA-4A514AEE43FB}" type="pres">
      <dgm:prSet presAssocID="{495BF978-F116-4C33-B0E0-AE5A13FC8783}" presName="spaceBetweenRectangles" presStyleCnt="0"/>
      <dgm:spPr/>
    </dgm:pt>
    <dgm:pt modelId="{548338ED-06A3-4EA7-A54D-E3B1E78568F3}" type="pres">
      <dgm:prSet presAssocID="{6B1FD921-4A08-408A-A8BC-7F4C991D1328}" presName="parentLin" presStyleCnt="0"/>
      <dgm:spPr/>
    </dgm:pt>
    <dgm:pt modelId="{93C9485D-8DBD-42C2-8C29-BD2B5B9BF0D4}" type="pres">
      <dgm:prSet presAssocID="{6B1FD921-4A08-408A-A8BC-7F4C991D1328}" presName="parentLeftMargin" presStyleLbl="node1" presStyleIdx="0" presStyleCnt="2"/>
      <dgm:spPr/>
    </dgm:pt>
    <dgm:pt modelId="{9EF0448E-96C6-4B8E-B478-98B91111B92D}" type="pres">
      <dgm:prSet presAssocID="{6B1FD921-4A08-408A-A8BC-7F4C991D1328}" presName="parentText" presStyleLbl="node1" presStyleIdx="1" presStyleCnt="2">
        <dgm:presLayoutVars>
          <dgm:chMax val="0"/>
          <dgm:bulletEnabled val="1"/>
        </dgm:presLayoutVars>
      </dgm:prSet>
      <dgm:spPr/>
    </dgm:pt>
    <dgm:pt modelId="{A3A5156B-27C4-4D13-94F8-384B6AFA1574}" type="pres">
      <dgm:prSet presAssocID="{6B1FD921-4A08-408A-A8BC-7F4C991D1328}" presName="negativeSpace" presStyleCnt="0"/>
      <dgm:spPr/>
    </dgm:pt>
    <dgm:pt modelId="{09F38110-751B-4211-B611-1E7F5A94FB0D}" type="pres">
      <dgm:prSet presAssocID="{6B1FD921-4A08-408A-A8BC-7F4C991D1328}" presName="childText" presStyleLbl="conFgAcc1" presStyleIdx="1" presStyleCnt="2">
        <dgm:presLayoutVars>
          <dgm:bulletEnabled val="1"/>
        </dgm:presLayoutVars>
      </dgm:prSet>
      <dgm:spPr/>
    </dgm:pt>
  </dgm:ptLst>
  <dgm:cxnLst>
    <dgm:cxn modelId="{92470204-0B80-4ED1-92B6-227BEAC51158}" type="presOf" srcId="{DAF1502B-05ED-4401-9F4B-5BC41445CB98}" destId="{546EB94C-FE65-4AE2-B727-D370D81AF9F6}" srcOrd="0" destOrd="0" presId="urn:microsoft.com/office/officeart/2005/8/layout/list1"/>
    <dgm:cxn modelId="{04FB253E-6A99-44BE-9604-9E020C405B63}" type="presOf" srcId="{DAF1502B-05ED-4401-9F4B-5BC41445CB98}" destId="{F888C94C-79DD-4A8E-8D61-129C0F665C31}" srcOrd="1" destOrd="0" presId="urn:microsoft.com/office/officeart/2005/8/layout/list1"/>
    <dgm:cxn modelId="{50C1E564-C96B-4A83-88A4-3594F0D677C3}" type="presOf" srcId="{CDA5BF90-4DE0-4FF5-A04D-F5AD43AAD3D7}" destId="{0290900C-8321-4CEC-B6E5-5E0EBEB442E2}" srcOrd="0" destOrd="0" presId="urn:microsoft.com/office/officeart/2005/8/layout/list1"/>
    <dgm:cxn modelId="{D7F06971-A45B-4564-BED5-44C2565B1714}" type="presOf" srcId="{6B1FD921-4A08-408A-A8BC-7F4C991D1328}" destId="{9EF0448E-96C6-4B8E-B478-98B91111B92D}" srcOrd="1" destOrd="0" presId="urn:microsoft.com/office/officeart/2005/8/layout/list1"/>
    <dgm:cxn modelId="{05CDFC56-6C58-4B9C-BB97-82E217FFB682}" srcId="{6B1FD921-4A08-408A-A8BC-7F4C991D1328}" destId="{5AE864CE-DF93-471D-9689-A71E8F760B41}" srcOrd="0" destOrd="0" parTransId="{D1CA5B4D-BA29-41EC-93D8-A746CC86C215}" sibTransId="{270F497B-73E7-4C6C-9EDB-525E603162FA}"/>
    <dgm:cxn modelId="{2CA85D77-E4A2-4119-99E3-DDFC974BD794}" type="presOf" srcId="{6B1FD921-4A08-408A-A8BC-7F4C991D1328}" destId="{93C9485D-8DBD-42C2-8C29-BD2B5B9BF0D4}" srcOrd="0" destOrd="0" presId="urn:microsoft.com/office/officeart/2005/8/layout/list1"/>
    <dgm:cxn modelId="{A76CE589-8CFB-42D1-ABF7-17E2A7CC08BA}" srcId="{CDA5BF90-4DE0-4FF5-A04D-F5AD43AAD3D7}" destId="{6B1FD921-4A08-408A-A8BC-7F4C991D1328}" srcOrd="1" destOrd="0" parTransId="{9DB67AEF-2B96-4A7F-8B55-E162062C9C7D}" sibTransId="{39783063-46A8-410D-BB3C-119CB8BAF7D1}"/>
    <dgm:cxn modelId="{29DB24C0-E423-405A-8980-869C76E90B3A}" type="presOf" srcId="{5AE864CE-DF93-471D-9689-A71E8F760B41}" destId="{09F38110-751B-4211-B611-1E7F5A94FB0D}" srcOrd="0" destOrd="0" presId="urn:microsoft.com/office/officeart/2005/8/layout/list1"/>
    <dgm:cxn modelId="{D695D9FD-8386-4133-BB0F-F8D27642C610}" srcId="{CDA5BF90-4DE0-4FF5-A04D-F5AD43AAD3D7}" destId="{DAF1502B-05ED-4401-9F4B-5BC41445CB98}" srcOrd="0" destOrd="0" parTransId="{A2E70A61-76B5-4CD9-B98B-EAB04597F89C}" sibTransId="{495BF978-F116-4C33-B0E0-AE5A13FC8783}"/>
    <dgm:cxn modelId="{921C7951-CF08-45AE-9881-3BB60C78B8C5}" type="presParOf" srcId="{0290900C-8321-4CEC-B6E5-5E0EBEB442E2}" destId="{B04A3121-09F7-4871-9037-E731B123D858}" srcOrd="0" destOrd="0" presId="urn:microsoft.com/office/officeart/2005/8/layout/list1"/>
    <dgm:cxn modelId="{9DFEBEAE-2875-4A6A-9C28-2DB4E60C5293}" type="presParOf" srcId="{B04A3121-09F7-4871-9037-E731B123D858}" destId="{546EB94C-FE65-4AE2-B727-D370D81AF9F6}" srcOrd="0" destOrd="0" presId="urn:microsoft.com/office/officeart/2005/8/layout/list1"/>
    <dgm:cxn modelId="{D043A36E-70F0-42CB-A11B-B128D6B6F885}" type="presParOf" srcId="{B04A3121-09F7-4871-9037-E731B123D858}" destId="{F888C94C-79DD-4A8E-8D61-129C0F665C31}" srcOrd="1" destOrd="0" presId="urn:microsoft.com/office/officeart/2005/8/layout/list1"/>
    <dgm:cxn modelId="{05DF6715-319E-4687-90F0-52F0FAE3D331}" type="presParOf" srcId="{0290900C-8321-4CEC-B6E5-5E0EBEB442E2}" destId="{F5EFF248-2ECB-40FC-845E-EC51DA903549}" srcOrd="1" destOrd="0" presId="urn:microsoft.com/office/officeart/2005/8/layout/list1"/>
    <dgm:cxn modelId="{97C50C0C-5BA2-4BF0-A097-CC4AE7C7E246}" type="presParOf" srcId="{0290900C-8321-4CEC-B6E5-5E0EBEB442E2}" destId="{30155775-72C4-4AB6-AB84-6CED278F2029}" srcOrd="2" destOrd="0" presId="urn:microsoft.com/office/officeart/2005/8/layout/list1"/>
    <dgm:cxn modelId="{C9595F83-24F3-481F-9E3A-B711341CE5DC}" type="presParOf" srcId="{0290900C-8321-4CEC-B6E5-5E0EBEB442E2}" destId="{91CE47FB-0118-49F5-A9AA-4A514AEE43FB}" srcOrd="3" destOrd="0" presId="urn:microsoft.com/office/officeart/2005/8/layout/list1"/>
    <dgm:cxn modelId="{66ED697D-D0AD-46AC-BBD9-DC5EDE5D8218}" type="presParOf" srcId="{0290900C-8321-4CEC-B6E5-5E0EBEB442E2}" destId="{548338ED-06A3-4EA7-A54D-E3B1E78568F3}" srcOrd="4" destOrd="0" presId="urn:microsoft.com/office/officeart/2005/8/layout/list1"/>
    <dgm:cxn modelId="{364CDF11-555A-454D-87B8-7ABA1E1438F2}" type="presParOf" srcId="{548338ED-06A3-4EA7-A54D-E3B1E78568F3}" destId="{93C9485D-8DBD-42C2-8C29-BD2B5B9BF0D4}" srcOrd="0" destOrd="0" presId="urn:microsoft.com/office/officeart/2005/8/layout/list1"/>
    <dgm:cxn modelId="{FB1A2351-725D-4752-8AE8-CB276FD5BB78}" type="presParOf" srcId="{548338ED-06A3-4EA7-A54D-E3B1E78568F3}" destId="{9EF0448E-96C6-4B8E-B478-98B91111B92D}" srcOrd="1" destOrd="0" presId="urn:microsoft.com/office/officeart/2005/8/layout/list1"/>
    <dgm:cxn modelId="{F8918C57-EAB2-47DD-A8A3-FF893BEA90F9}" type="presParOf" srcId="{0290900C-8321-4CEC-B6E5-5E0EBEB442E2}" destId="{A3A5156B-27C4-4D13-94F8-384B6AFA1574}" srcOrd="5" destOrd="0" presId="urn:microsoft.com/office/officeart/2005/8/layout/list1"/>
    <dgm:cxn modelId="{34094C48-4ECA-4D05-8C08-A7D17CFCB77E}" type="presParOf" srcId="{0290900C-8321-4CEC-B6E5-5E0EBEB442E2}" destId="{09F38110-751B-4211-B611-1E7F5A94FB0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67750-E6E8-448D-AF27-28A231D02DA0}" type="doc">
      <dgm:prSet loTypeId="urn:microsoft.com/office/officeart/2005/8/layout/radial3" loCatId="relationship" qsTypeId="urn:microsoft.com/office/officeart/2005/8/quickstyle/3d2" qsCatId="3D" csTypeId="urn:microsoft.com/office/officeart/2005/8/colors/colorful2" csCatId="colorful" phldr="1"/>
      <dgm:spPr/>
      <dgm:t>
        <a:bodyPr/>
        <a:lstStyle/>
        <a:p>
          <a:endParaRPr lang="en-US"/>
        </a:p>
      </dgm:t>
    </dgm:pt>
    <dgm:pt modelId="{3B6DDC15-A573-4FC5-99A7-693C1EBF5030}">
      <dgm:prSet phldrT="[Text]"/>
      <dgm:spPr/>
      <dgm:t>
        <a:bodyPr/>
        <a:lstStyle/>
        <a:p>
          <a:r>
            <a:rPr lang="en-US" dirty="0">
              <a:latin typeface="+mj-lt"/>
            </a:rPr>
            <a:t>CPPI</a:t>
          </a:r>
        </a:p>
      </dgm:t>
    </dgm:pt>
    <dgm:pt modelId="{AA7E7979-4DE5-486A-90FE-E4D67C08BF7D}" type="parTrans" cxnId="{C10D4FB2-D393-4960-9A95-50ABDFF41A04}">
      <dgm:prSet/>
      <dgm:spPr/>
      <dgm:t>
        <a:bodyPr/>
        <a:lstStyle/>
        <a:p>
          <a:endParaRPr lang="en-US"/>
        </a:p>
      </dgm:t>
    </dgm:pt>
    <dgm:pt modelId="{51E5C0CA-F754-4A05-A7CA-24EB3E9EBE63}" type="sibTrans" cxnId="{C10D4FB2-D393-4960-9A95-50ABDFF41A04}">
      <dgm:prSet/>
      <dgm:spPr/>
      <dgm:t>
        <a:bodyPr/>
        <a:lstStyle/>
        <a:p>
          <a:endParaRPr lang="en-US"/>
        </a:p>
      </dgm:t>
    </dgm:pt>
    <dgm:pt modelId="{1BB2EF1B-D39D-4E2B-9FA1-BDE58A6FCB77}">
      <dgm:prSet phldrT="[Text]"/>
      <dgm:spPr/>
      <dgm:t>
        <a:bodyPr/>
        <a:lstStyle/>
        <a:p>
          <a:r>
            <a:rPr lang="en-US" b="1" dirty="0">
              <a:latin typeface="+mj-lt"/>
            </a:rPr>
            <a:t>Career Pathways </a:t>
          </a:r>
        </a:p>
      </dgm:t>
    </dgm:pt>
    <dgm:pt modelId="{94D33364-CFBA-4A32-AAC9-3B9D94A71409}" type="parTrans" cxnId="{62408D6B-D17C-4290-99FA-9114DE80C518}">
      <dgm:prSet/>
      <dgm:spPr/>
      <dgm:t>
        <a:bodyPr/>
        <a:lstStyle/>
        <a:p>
          <a:endParaRPr lang="en-US"/>
        </a:p>
      </dgm:t>
    </dgm:pt>
    <dgm:pt modelId="{1EF26E56-B419-4B1C-A89B-76680E217904}" type="sibTrans" cxnId="{62408D6B-D17C-4290-99FA-9114DE80C518}">
      <dgm:prSet/>
      <dgm:spPr/>
      <dgm:t>
        <a:bodyPr/>
        <a:lstStyle/>
        <a:p>
          <a:endParaRPr lang="en-US"/>
        </a:p>
      </dgm:t>
    </dgm:pt>
    <dgm:pt modelId="{C335F258-EF5E-4E6E-BA71-0D30B3CB45D0}">
      <dgm:prSet phldrT="[Text]"/>
      <dgm:spPr/>
      <dgm:t>
        <a:bodyPr/>
        <a:lstStyle/>
        <a:p>
          <a:r>
            <a:rPr lang="en-US" dirty="0">
              <a:latin typeface="+mj-lt"/>
            </a:rPr>
            <a:t>Continuous Quality Improvement Plans</a:t>
          </a:r>
        </a:p>
      </dgm:t>
    </dgm:pt>
    <dgm:pt modelId="{9286A60B-3A32-4448-8605-BAFBCF6AEE50}" type="parTrans" cxnId="{368B0180-B797-4399-8ABF-DF18A6F6AD47}">
      <dgm:prSet/>
      <dgm:spPr/>
      <dgm:t>
        <a:bodyPr/>
        <a:lstStyle/>
        <a:p>
          <a:endParaRPr lang="en-US"/>
        </a:p>
      </dgm:t>
    </dgm:pt>
    <dgm:pt modelId="{C6B4DAC6-D63D-4E5F-99D8-688D4C6894D6}" type="sibTrans" cxnId="{368B0180-B797-4399-8ABF-DF18A6F6AD47}">
      <dgm:prSet/>
      <dgm:spPr/>
      <dgm:t>
        <a:bodyPr/>
        <a:lstStyle/>
        <a:p>
          <a:endParaRPr lang="en-US"/>
        </a:p>
      </dgm:t>
    </dgm:pt>
    <dgm:pt modelId="{A928619A-D591-436F-9269-C42364ADC621}">
      <dgm:prSet phldrT="[Text]"/>
      <dgm:spPr/>
      <dgm:t>
        <a:bodyPr/>
        <a:lstStyle/>
        <a:p>
          <a:r>
            <a:rPr lang="en-US" b="1" dirty="0">
              <a:latin typeface="+mj-lt"/>
            </a:rPr>
            <a:t>Classroom Assessment Scoring System (CLASS)</a:t>
          </a:r>
          <a:endParaRPr lang="en-US" b="1" dirty="0">
            <a:latin typeface="+mn-lt"/>
          </a:endParaRPr>
        </a:p>
      </dgm:t>
    </dgm:pt>
    <dgm:pt modelId="{D3C342CD-38F1-4989-865E-3E883F3233F4}" type="parTrans" cxnId="{0B4B2A42-F92B-4311-851D-329337931E51}">
      <dgm:prSet/>
      <dgm:spPr/>
      <dgm:t>
        <a:bodyPr/>
        <a:lstStyle/>
        <a:p>
          <a:endParaRPr lang="en-US"/>
        </a:p>
      </dgm:t>
    </dgm:pt>
    <dgm:pt modelId="{3B9C7DDA-4C37-4A9B-AFAD-D5EE119583E4}" type="sibTrans" cxnId="{0B4B2A42-F92B-4311-851D-329337931E51}">
      <dgm:prSet/>
      <dgm:spPr/>
      <dgm:t>
        <a:bodyPr/>
        <a:lstStyle/>
        <a:p>
          <a:endParaRPr lang="en-US"/>
        </a:p>
      </dgm:t>
    </dgm:pt>
    <dgm:pt modelId="{932541F4-F483-4591-B839-C02DF8D1CDE4}">
      <dgm:prSet/>
      <dgm:spPr/>
      <dgm:t>
        <a:bodyPr/>
        <a:lstStyle/>
        <a:p>
          <a:r>
            <a:rPr lang="en-US" dirty="0">
              <a:latin typeface="+mj-lt"/>
            </a:rPr>
            <a:t>Coordinated Family and Community Engagement Grant </a:t>
          </a:r>
        </a:p>
      </dgm:t>
    </dgm:pt>
    <dgm:pt modelId="{80D2206F-A09C-461E-B500-880456B80B89}" type="parTrans" cxnId="{332EFB64-0390-4844-9DC1-780FD328DF84}">
      <dgm:prSet/>
      <dgm:spPr/>
      <dgm:t>
        <a:bodyPr/>
        <a:lstStyle/>
        <a:p>
          <a:endParaRPr lang="en-US"/>
        </a:p>
      </dgm:t>
    </dgm:pt>
    <dgm:pt modelId="{7165A583-5B6A-41C3-A09D-6351B2AEA6B6}" type="sibTrans" cxnId="{332EFB64-0390-4844-9DC1-780FD328DF84}">
      <dgm:prSet/>
      <dgm:spPr/>
      <dgm:t>
        <a:bodyPr/>
        <a:lstStyle/>
        <a:p>
          <a:endParaRPr lang="en-US"/>
        </a:p>
      </dgm:t>
    </dgm:pt>
    <dgm:pt modelId="{E38F2BEC-7FBA-4254-B48E-2030A64367D8}">
      <dgm:prSet/>
      <dgm:spPr/>
      <dgm:t>
        <a:bodyPr/>
        <a:lstStyle/>
        <a:p>
          <a:r>
            <a:rPr lang="en-US" dirty="0">
              <a:latin typeface="+mj-lt"/>
            </a:rPr>
            <a:t>MTSS </a:t>
          </a:r>
        </a:p>
      </dgm:t>
    </dgm:pt>
    <dgm:pt modelId="{9D2B806F-ED9D-43D0-A17A-2919ECC7BBFB}" type="parTrans" cxnId="{74BEC7B5-BA38-43EC-A51F-E1F475ED2621}">
      <dgm:prSet/>
      <dgm:spPr/>
      <dgm:t>
        <a:bodyPr/>
        <a:lstStyle/>
        <a:p>
          <a:endParaRPr lang="en-US"/>
        </a:p>
      </dgm:t>
    </dgm:pt>
    <dgm:pt modelId="{3FCEE71F-656C-40C7-AEA0-0EF9A1DF8CDB}" type="sibTrans" cxnId="{74BEC7B5-BA38-43EC-A51F-E1F475ED2621}">
      <dgm:prSet/>
      <dgm:spPr/>
      <dgm:t>
        <a:bodyPr/>
        <a:lstStyle/>
        <a:p>
          <a:endParaRPr lang="en-US"/>
        </a:p>
      </dgm:t>
    </dgm:pt>
    <dgm:pt modelId="{5111BB11-1D7B-4A03-B582-7A3449888877}">
      <dgm:prSet/>
      <dgm:spPr/>
      <dgm:t>
        <a:bodyPr/>
        <a:lstStyle/>
        <a:p>
          <a:r>
            <a:rPr lang="en-US" dirty="0">
              <a:latin typeface="+mj-lt"/>
            </a:rPr>
            <a:t>Professional Development Centers </a:t>
          </a:r>
        </a:p>
      </dgm:t>
    </dgm:pt>
    <dgm:pt modelId="{7AD8D07F-9096-4F0F-88C7-29A6B9E6840A}" type="parTrans" cxnId="{C9A37481-324B-4053-B95F-D4390D0B1C9B}">
      <dgm:prSet/>
      <dgm:spPr/>
      <dgm:t>
        <a:bodyPr/>
        <a:lstStyle/>
        <a:p>
          <a:endParaRPr lang="en-US"/>
        </a:p>
      </dgm:t>
    </dgm:pt>
    <dgm:pt modelId="{B9A8F779-BEA4-45BC-A27B-1A7D5BB2A204}" type="sibTrans" cxnId="{C9A37481-324B-4053-B95F-D4390D0B1C9B}">
      <dgm:prSet/>
      <dgm:spPr/>
      <dgm:t>
        <a:bodyPr/>
        <a:lstStyle/>
        <a:p>
          <a:endParaRPr lang="en-US"/>
        </a:p>
      </dgm:t>
    </dgm:pt>
    <dgm:pt modelId="{C000AA43-1920-4F8C-B3B6-6A60AEEE9038}">
      <dgm:prSet/>
      <dgm:spPr/>
      <dgm:t>
        <a:bodyPr/>
        <a:lstStyle/>
        <a:p>
          <a:r>
            <a:rPr lang="en-US" dirty="0">
              <a:latin typeface="+mj-lt"/>
            </a:rPr>
            <a:t>Early Childhood Mental Health Grant</a:t>
          </a:r>
        </a:p>
      </dgm:t>
    </dgm:pt>
    <dgm:pt modelId="{80E1F860-B8F1-4FA7-9185-3EAC21F69BBE}" type="parTrans" cxnId="{F7EFB108-08A1-419C-83CE-F676150D9406}">
      <dgm:prSet/>
      <dgm:spPr/>
      <dgm:t>
        <a:bodyPr/>
        <a:lstStyle/>
        <a:p>
          <a:endParaRPr lang="en-US"/>
        </a:p>
      </dgm:t>
    </dgm:pt>
    <dgm:pt modelId="{F3CF9571-6471-4492-B75E-945503044CAD}" type="sibTrans" cxnId="{F7EFB108-08A1-419C-83CE-F676150D9406}">
      <dgm:prSet/>
      <dgm:spPr/>
      <dgm:t>
        <a:bodyPr/>
        <a:lstStyle/>
        <a:p>
          <a:endParaRPr lang="en-US"/>
        </a:p>
      </dgm:t>
    </dgm:pt>
    <dgm:pt modelId="{0E5C449E-D4B1-47EB-B3DB-A6F802A9F0A5}">
      <dgm:prSet/>
      <dgm:spPr/>
      <dgm:t>
        <a:bodyPr/>
        <a:lstStyle/>
        <a:p>
          <a:r>
            <a:rPr lang="en-US" dirty="0">
              <a:latin typeface="+mj-lt"/>
            </a:rPr>
            <a:t>Head Start</a:t>
          </a:r>
        </a:p>
      </dgm:t>
    </dgm:pt>
    <dgm:pt modelId="{E8C8571A-0619-45CB-9A03-4EB82936A092}" type="parTrans" cxnId="{A4B12B54-448C-44D0-A05D-D08F56A6A93E}">
      <dgm:prSet/>
      <dgm:spPr/>
      <dgm:t>
        <a:bodyPr/>
        <a:lstStyle/>
        <a:p>
          <a:endParaRPr lang="en-US"/>
        </a:p>
      </dgm:t>
    </dgm:pt>
    <dgm:pt modelId="{F0DA10A6-1A54-407E-B1F8-799E82F0C344}" type="sibTrans" cxnId="{A4B12B54-448C-44D0-A05D-D08F56A6A93E}">
      <dgm:prSet/>
      <dgm:spPr/>
      <dgm:t>
        <a:bodyPr/>
        <a:lstStyle/>
        <a:p>
          <a:endParaRPr lang="en-US"/>
        </a:p>
      </dgm:t>
    </dgm:pt>
    <dgm:pt modelId="{69AA6942-FCBD-4CA0-8F95-B27B90DD1FCF}">
      <dgm:prSet custT="1"/>
      <dgm:spPr/>
      <dgm:t>
        <a:bodyPr/>
        <a:lstStyle/>
        <a:p>
          <a:r>
            <a:rPr lang="en-US" sz="1200" dirty="0">
              <a:latin typeface="+mj-lt"/>
            </a:rPr>
            <a:t>Workforce Development</a:t>
          </a:r>
        </a:p>
      </dgm:t>
    </dgm:pt>
    <dgm:pt modelId="{76DE45FB-A90B-4D7C-A637-C6D4EAB63CA3}" type="parTrans" cxnId="{1D4A9410-B1BF-49F7-B464-447C7CE472AE}">
      <dgm:prSet/>
      <dgm:spPr/>
      <dgm:t>
        <a:bodyPr/>
        <a:lstStyle/>
        <a:p>
          <a:endParaRPr lang="en-US"/>
        </a:p>
      </dgm:t>
    </dgm:pt>
    <dgm:pt modelId="{200C6E6C-A646-45CA-AC9A-323285815571}" type="sibTrans" cxnId="{1D4A9410-B1BF-49F7-B464-447C7CE472AE}">
      <dgm:prSet/>
      <dgm:spPr/>
      <dgm:t>
        <a:bodyPr/>
        <a:lstStyle/>
        <a:p>
          <a:endParaRPr lang="en-US"/>
        </a:p>
      </dgm:t>
    </dgm:pt>
    <dgm:pt modelId="{A972F7C4-A2F1-4579-B2A0-0A42CC040677}">
      <dgm:prSet/>
      <dgm:spPr/>
      <dgm:t>
        <a:bodyPr/>
        <a:lstStyle/>
        <a:p>
          <a:r>
            <a:rPr lang="en-US" b="1" dirty="0">
              <a:latin typeface="+mj-lt"/>
            </a:rPr>
            <a:t>Leadership Support for Curriculum Implementation </a:t>
          </a:r>
        </a:p>
      </dgm:t>
    </dgm:pt>
    <dgm:pt modelId="{C376A7F5-83AD-483A-B8B1-CE10A80A3D59}" type="parTrans" cxnId="{CF8BF516-016B-4D18-B019-A5A8FEF02552}">
      <dgm:prSet/>
      <dgm:spPr/>
      <dgm:t>
        <a:bodyPr/>
        <a:lstStyle/>
        <a:p>
          <a:endParaRPr lang="en-US"/>
        </a:p>
      </dgm:t>
    </dgm:pt>
    <dgm:pt modelId="{B5BE8868-4386-4689-9E90-C1418253D3A1}" type="sibTrans" cxnId="{CF8BF516-016B-4D18-B019-A5A8FEF02552}">
      <dgm:prSet/>
      <dgm:spPr/>
      <dgm:t>
        <a:bodyPr/>
        <a:lstStyle/>
        <a:p>
          <a:endParaRPr lang="en-US"/>
        </a:p>
      </dgm:t>
    </dgm:pt>
    <dgm:pt modelId="{35F7EFC6-8AE6-4EA1-888E-FBEDF8493CDD}">
      <dgm:prSet/>
      <dgm:spPr/>
      <dgm:t>
        <a:bodyPr/>
        <a:lstStyle/>
        <a:p>
          <a:r>
            <a:rPr lang="en-US" dirty="0">
              <a:latin typeface="+mj-lt"/>
            </a:rPr>
            <a:t>Data Collection</a:t>
          </a:r>
        </a:p>
      </dgm:t>
    </dgm:pt>
    <dgm:pt modelId="{6F209E26-4BCF-4246-9472-0CB00BA3164C}" type="parTrans" cxnId="{B1295F54-F5DB-40A6-B126-9461EF4D05CD}">
      <dgm:prSet/>
      <dgm:spPr/>
      <dgm:t>
        <a:bodyPr/>
        <a:lstStyle/>
        <a:p>
          <a:endParaRPr lang="en-US"/>
        </a:p>
      </dgm:t>
    </dgm:pt>
    <dgm:pt modelId="{95E3A63B-8304-4A54-85C4-0E7ADCD22897}" type="sibTrans" cxnId="{B1295F54-F5DB-40A6-B126-9461EF4D05CD}">
      <dgm:prSet/>
      <dgm:spPr/>
      <dgm:t>
        <a:bodyPr/>
        <a:lstStyle/>
        <a:p>
          <a:endParaRPr lang="en-US"/>
        </a:p>
      </dgm:t>
    </dgm:pt>
    <dgm:pt modelId="{51ABBFE1-F5D8-4D37-9959-ACA002802FC0}" type="pres">
      <dgm:prSet presAssocID="{C8D67750-E6E8-448D-AF27-28A231D02DA0}" presName="composite" presStyleCnt="0">
        <dgm:presLayoutVars>
          <dgm:chMax val="1"/>
          <dgm:dir/>
          <dgm:resizeHandles val="exact"/>
        </dgm:presLayoutVars>
      </dgm:prSet>
      <dgm:spPr/>
    </dgm:pt>
    <dgm:pt modelId="{8F3BBBAA-EAC8-4F7B-9481-8C2EB5870072}" type="pres">
      <dgm:prSet presAssocID="{C8D67750-E6E8-448D-AF27-28A231D02DA0}" presName="radial" presStyleCnt="0">
        <dgm:presLayoutVars>
          <dgm:animLvl val="ctr"/>
        </dgm:presLayoutVars>
      </dgm:prSet>
      <dgm:spPr/>
    </dgm:pt>
    <dgm:pt modelId="{1D58BDDC-7971-44C3-9AEC-38746AF6EA85}" type="pres">
      <dgm:prSet presAssocID="{3B6DDC15-A573-4FC5-99A7-693C1EBF5030}" presName="centerShape" presStyleLbl="vennNode1" presStyleIdx="0" presStyleCnt="12"/>
      <dgm:spPr/>
    </dgm:pt>
    <dgm:pt modelId="{EEB5E825-CAF5-4766-AB3D-DCDF15E5DDFC}" type="pres">
      <dgm:prSet presAssocID="{1BB2EF1B-D39D-4E2B-9FA1-BDE58A6FCB77}" presName="node" presStyleLbl="vennNode1" presStyleIdx="1" presStyleCnt="12">
        <dgm:presLayoutVars>
          <dgm:bulletEnabled val="1"/>
        </dgm:presLayoutVars>
      </dgm:prSet>
      <dgm:spPr/>
    </dgm:pt>
    <dgm:pt modelId="{BE586FB4-F718-4711-BE92-3B181CF0531D}" type="pres">
      <dgm:prSet presAssocID="{A972F7C4-A2F1-4579-B2A0-0A42CC040677}" presName="node" presStyleLbl="vennNode1" presStyleIdx="2" presStyleCnt="12">
        <dgm:presLayoutVars>
          <dgm:bulletEnabled val="1"/>
        </dgm:presLayoutVars>
      </dgm:prSet>
      <dgm:spPr/>
    </dgm:pt>
    <dgm:pt modelId="{AA4345B2-DE01-4318-AD8D-3FB65DCC838D}" type="pres">
      <dgm:prSet presAssocID="{35F7EFC6-8AE6-4EA1-888E-FBEDF8493CDD}" presName="node" presStyleLbl="vennNode1" presStyleIdx="3" presStyleCnt="12">
        <dgm:presLayoutVars>
          <dgm:bulletEnabled val="1"/>
        </dgm:presLayoutVars>
      </dgm:prSet>
      <dgm:spPr/>
    </dgm:pt>
    <dgm:pt modelId="{49402F36-A563-4876-B6B4-579DF5EC7136}" type="pres">
      <dgm:prSet presAssocID="{932541F4-F483-4591-B839-C02DF8D1CDE4}" presName="node" presStyleLbl="vennNode1" presStyleIdx="4" presStyleCnt="12">
        <dgm:presLayoutVars>
          <dgm:bulletEnabled val="1"/>
        </dgm:presLayoutVars>
      </dgm:prSet>
      <dgm:spPr/>
    </dgm:pt>
    <dgm:pt modelId="{A0C1A0AA-4C9A-48FA-B01F-C0B67AE1277B}" type="pres">
      <dgm:prSet presAssocID="{E38F2BEC-7FBA-4254-B48E-2030A64367D8}" presName="node" presStyleLbl="vennNode1" presStyleIdx="5" presStyleCnt="12">
        <dgm:presLayoutVars>
          <dgm:bulletEnabled val="1"/>
        </dgm:presLayoutVars>
      </dgm:prSet>
      <dgm:spPr/>
    </dgm:pt>
    <dgm:pt modelId="{51F1B36E-B464-4149-8644-20A61B934C05}" type="pres">
      <dgm:prSet presAssocID="{5111BB11-1D7B-4A03-B582-7A3449888877}" presName="node" presStyleLbl="vennNode1" presStyleIdx="6" presStyleCnt="12">
        <dgm:presLayoutVars>
          <dgm:bulletEnabled val="1"/>
        </dgm:presLayoutVars>
      </dgm:prSet>
      <dgm:spPr/>
    </dgm:pt>
    <dgm:pt modelId="{DA12F61F-91B2-4184-8598-3810ADBD5C4A}" type="pres">
      <dgm:prSet presAssocID="{C000AA43-1920-4F8C-B3B6-6A60AEEE9038}" presName="node" presStyleLbl="vennNode1" presStyleIdx="7" presStyleCnt="12">
        <dgm:presLayoutVars>
          <dgm:bulletEnabled val="1"/>
        </dgm:presLayoutVars>
      </dgm:prSet>
      <dgm:spPr/>
    </dgm:pt>
    <dgm:pt modelId="{6F78714B-6B9F-48E1-B0F6-DF9DE6DEBFBA}" type="pres">
      <dgm:prSet presAssocID="{0E5C449E-D4B1-47EB-B3DB-A6F802A9F0A5}" presName="node" presStyleLbl="vennNode1" presStyleIdx="8" presStyleCnt="12">
        <dgm:presLayoutVars>
          <dgm:bulletEnabled val="1"/>
        </dgm:presLayoutVars>
      </dgm:prSet>
      <dgm:spPr/>
    </dgm:pt>
    <dgm:pt modelId="{CE7EABD3-8ECD-4FAA-9D34-30271C97383E}" type="pres">
      <dgm:prSet presAssocID="{69AA6942-FCBD-4CA0-8F95-B27B90DD1FCF}" presName="node" presStyleLbl="vennNode1" presStyleIdx="9" presStyleCnt="12">
        <dgm:presLayoutVars>
          <dgm:bulletEnabled val="1"/>
        </dgm:presLayoutVars>
      </dgm:prSet>
      <dgm:spPr/>
    </dgm:pt>
    <dgm:pt modelId="{B86EF7B1-83D7-4F7F-A181-483874575B90}" type="pres">
      <dgm:prSet presAssocID="{C335F258-EF5E-4E6E-BA71-0D30B3CB45D0}" presName="node" presStyleLbl="vennNode1" presStyleIdx="10" presStyleCnt="12">
        <dgm:presLayoutVars>
          <dgm:bulletEnabled val="1"/>
        </dgm:presLayoutVars>
      </dgm:prSet>
      <dgm:spPr/>
    </dgm:pt>
    <dgm:pt modelId="{F64D1CC0-FA2D-4CD1-9A24-B68B6AD9F48F}" type="pres">
      <dgm:prSet presAssocID="{A928619A-D591-436F-9269-C42364ADC621}" presName="node" presStyleLbl="vennNode1" presStyleIdx="11" presStyleCnt="12">
        <dgm:presLayoutVars>
          <dgm:bulletEnabled val="1"/>
        </dgm:presLayoutVars>
      </dgm:prSet>
      <dgm:spPr/>
    </dgm:pt>
  </dgm:ptLst>
  <dgm:cxnLst>
    <dgm:cxn modelId="{E3D8F706-03B6-4F01-A42B-C3D5D5E67CBA}" type="presOf" srcId="{35F7EFC6-8AE6-4EA1-888E-FBEDF8493CDD}" destId="{AA4345B2-DE01-4318-AD8D-3FB65DCC838D}" srcOrd="0" destOrd="0" presId="urn:microsoft.com/office/officeart/2005/8/layout/radial3"/>
    <dgm:cxn modelId="{F7EFB108-08A1-419C-83CE-F676150D9406}" srcId="{3B6DDC15-A573-4FC5-99A7-693C1EBF5030}" destId="{C000AA43-1920-4F8C-B3B6-6A60AEEE9038}" srcOrd="6" destOrd="0" parTransId="{80E1F860-B8F1-4FA7-9185-3EAC21F69BBE}" sibTransId="{F3CF9571-6471-4492-B75E-945503044CAD}"/>
    <dgm:cxn modelId="{1D4A9410-B1BF-49F7-B464-447C7CE472AE}" srcId="{3B6DDC15-A573-4FC5-99A7-693C1EBF5030}" destId="{69AA6942-FCBD-4CA0-8F95-B27B90DD1FCF}" srcOrd="8" destOrd="0" parTransId="{76DE45FB-A90B-4D7C-A637-C6D4EAB63CA3}" sibTransId="{200C6E6C-A646-45CA-AC9A-323285815571}"/>
    <dgm:cxn modelId="{CF8BF516-016B-4D18-B019-A5A8FEF02552}" srcId="{3B6DDC15-A573-4FC5-99A7-693C1EBF5030}" destId="{A972F7C4-A2F1-4579-B2A0-0A42CC040677}" srcOrd="1" destOrd="0" parTransId="{C376A7F5-83AD-483A-B8B1-CE10A80A3D59}" sibTransId="{B5BE8868-4386-4689-9E90-C1418253D3A1}"/>
    <dgm:cxn modelId="{3B55BF32-C045-4951-9388-00189DE7D824}" type="presOf" srcId="{1BB2EF1B-D39D-4E2B-9FA1-BDE58A6FCB77}" destId="{EEB5E825-CAF5-4766-AB3D-DCDF15E5DDFC}" srcOrd="0" destOrd="0" presId="urn:microsoft.com/office/officeart/2005/8/layout/radial3"/>
    <dgm:cxn modelId="{F4CF5933-C0CA-4B7F-95D4-D8CC8F1ED622}" type="presOf" srcId="{69AA6942-FCBD-4CA0-8F95-B27B90DD1FCF}" destId="{CE7EABD3-8ECD-4FAA-9D34-30271C97383E}" srcOrd="0" destOrd="0" presId="urn:microsoft.com/office/officeart/2005/8/layout/radial3"/>
    <dgm:cxn modelId="{1853B53F-9AA4-4A8B-BA6F-D5E5C28162AE}" type="presOf" srcId="{5111BB11-1D7B-4A03-B582-7A3449888877}" destId="{51F1B36E-B464-4149-8644-20A61B934C05}" srcOrd="0" destOrd="0" presId="urn:microsoft.com/office/officeart/2005/8/layout/radial3"/>
    <dgm:cxn modelId="{0B4B2A42-F92B-4311-851D-329337931E51}" srcId="{3B6DDC15-A573-4FC5-99A7-693C1EBF5030}" destId="{A928619A-D591-436F-9269-C42364ADC621}" srcOrd="10" destOrd="0" parTransId="{D3C342CD-38F1-4989-865E-3E883F3233F4}" sibTransId="{3B9C7DDA-4C37-4A9B-AFAD-D5EE119583E4}"/>
    <dgm:cxn modelId="{332EFB64-0390-4844-9DC1-780FD328DF84}" srcId="{3B6DDC15-A573-4FC5-99A7-693C1EBF5030}" destId="{932541F4-F483-4591-B839-C02DF8D1CDE4}" srcOrd="3" destOrd="0" parTransId="{80D2206F-A09C-461E-B500-880456B80B89}" sibTransId="{7165A583-5B6A-41C3-A09D-6351B2AEA6B6}"/>
    <dgm:cxn modelId="{62408D6B-D17C-4290-99FA-9114DE80C518}" srcId="{3B6DDC15-A573-4FC5-99A7-693C1EBF5030}" destId="{1BB2EF1B-D39D-4E2B-9FA1-BDE58A6FCB77}" srcOrd="0" destOrd="0" parTransId="{94D33364-CFBA-4A32-AAC9-3B9D94A71409}" sibTransId="{1EF26E56-B419-4B1C-A89B-76680E217904}"/>
    <dgm:cxn modelId="{A4B12B54-448C-44D0-A05D-D08F56A6A93E}" srcId="{3B6DDC15-A573-4FC5-99A7-693C1EBF5030}" destId="{0E5C449E-D4B1-47EB-B3DB-A6F802A9F0A5}" srcOrd="7" destOrd="0" parTransId="{E8C8571A-0619-45CB-9A03-4EB82936A092}" sibTransId="{F0DA10A6-1A54-407E-B1F8-799E82F0C344}"/>
    <dgm:cxn modelId="{B1295F54-F5DB-40A6-B126-9461EF4D05CD}" srcId="{3B6DDC15-A573-4FC5-99A7-693C1EBF5030}" destId="{35F7EFC6-8AE6-4EA1-888E-FBEDF8493CDD}" srcOrd="2" destOrd="0" parTransId="{6F209E26-4BCF-4246-9472-0CB00BA3164C}" sibTransId="{95E3A63B-8304-4A54-85C4-0E7ADCD22897}"/>
    <dgm:cxn modelId="{3D944E59-7526-4795-9C2F-84A8E240BF9A}" type="presOf" srcId="{C8D67750-E6E8-448D-AF27-28A231D02DA0}" destId="{51ABBFE1-F5D8-4D37-9959-ACA002802FC0}" srcOrd="0" destOrd="0" presId="urn:microsoft.com/office/officeart/2005/8/layout/radial3"/>
    <dgm:cxn modelId="{368B0180-B797-4399-8ABF-DF18A6F6AD47}" srcId="{3B6DDC15-A573-4FC5-99A7-693C1EBF5030}" destId="{C335F258-EF5E-4E6E-BA71-0D30B3CB45D0}" srcOrd="9" destOrd="0" parTransId="{9286A60B-3A32-4448-8605-BAFBCF6AEE50}" sibTransId="{C6B4DAC6-D63D-4E5F-99D8-688D4C6894D6}"/>
    <dgm:cxn modelId="{C9A37481-324B-4053-B95F-D4390D0B1C9B}" srcId="{3B6DDC15-A573-4FC5-99A7-693C1EBF5030}" destId="{5111BB11-1D7B-4A03-B582-7A3449888877}" srcOrd="5" destOrd="0" parTransId="{7AD8D07F-9096-4F0F-88C7-29A6B9E6840A}" sibTransId="{B9A8F779-BEA4-45BC-A27B-1A7D5BB2A204}"/>
    <dgm:cxn modelId="{DE14C295-01F2-4B6D-8E62-EC069EF0D05A}" type="presOf" srcId="{0E5C449E-D4B1-47EB-B3DB-A6F802A9F0A5}" destId="{6F78714B-6B9F-48E1-B0F6-DF9DE6DEBFBA}" srcOrd="0" destOrd="0" presId="urn:microsoft.com/office/officeart/2005/8/layout/radial3"/>
    <dgm:cxn modelId="{B1393D97-6556-4123-BF58-E8373AADF5B1}" type="presOf" srcId="{A972F7C4-A2F1-4579-B2A0-0A42CC040677}" destId="{BE586FB4-F718-4711-BE92-3B181CF0531D}" srcOrd="0" destOrd="0" presId="urn:microsoft.com/office/officeart/2005/8/layout/radial3"/>
    <dgm:cxn modelId="{AFC1BD97-7693-446A-A8D6-710195AC1B90}" type="presOf" srcId="{932541F4-F483-4591-B839-C02DF8D1CDE4}" destId="{49402F36-A563-4876-B6B4-579DF5EC7136}" srcOrd="0" destOrd="0" presId="urn:microsoft.com/office/officeart/2005/8/layout/radial3"/>
    <dgm:cxn modelId="{14C2DA9C-073C-4261-AE80-4EA01D9C0CE5}" type="presOf" srcId="{3B6DDC15-A573-4FC5-99A7-693C1EBF5030}" destId="{1D58BDDC-7971-44C3-9AEC-38746AF6EA85}" srcOrd="0" destOrd="0" presId="urn:microsoft.com/office/officeart/2005/8/layout/radial3"/>
    <dgm:cxn modelId="{F5978EA8-7A4D-489D-AFF1-23E4DB95BCF6}" type="presOf" srcId="{C000AA43-1920-4F8C-B3B6-6A60AEEE9038}" destId="{DA12F61F-91B2-4184-8598-3810ADBD5C4A}" srcOrd="0" destOrd="0" presId="urn:microsoft.com/office/officeart/2005/8/layout/radial3"/>
    <dgm:cxn modelId="{1F0BB4AD-7983-4929-95BF-601A1DC2F971}" type="presOf" srcId="{E38F2BEC-7FBA-4254-B48E-2030A64367D8}" destId="{A0C1A0AA-4C9A-48FA-B01F-C0B67AE1277B}" srcOrd="0" destOrd="0" presId="urn:microsoft.com/office/officeart/2005/8/layout/radial3"/>
    <dgm:cxn modelId="{C10D4FB2-D393-4960-9A95-50ABDFF41A04}" srcId="{C8D67750-E6E8-448D-AF27-28A231D02DA0}" destId="{3B6DDC15-A573-4FC5-99A7-693C1EBF5030}" srcOrd="0" destOrd="0" parTransId="{AA7E7979-4DE5-486A-90FE-E4D67C08BF7D}" sibTransId="{51E5C0CA-F754-4A05-A7CA-24EB3E9EBE63}"/>
    <dgm:cxn modelId="{74BEC7B5-BA38-43EC-A51F-E1F475ED2621}" srcId="{3B6DDC15-A573-4FC5-99A7-693C1EBF5030}" destId="{E38F2BEC-7FBA-4254-B48E-2030A64367D8}" srcOrd="4" destOrd="0" parTransId="{9D2B806F-ED9D-43D0-A17A-2919ECC7BBFB}" sibTransId="{3FCEE71F-656C-40C7-AEA0-0EF9A1DF8CDB}"/>
    <dgm:cxn modelId="{A31717C6-0082-4866-91C2-5EB1C4E4DE01}" type="presOf" srcId="{C335F258-EF5E-4E6E-BA71-0D30B3CB45D0}" destId="{B86EF7B1-83D7-4F7F-A181-483874575B90}" srcOrd="0" destOrd="0" presId="urn:microsoft.com/office/officeart/2005/8/layout/radial3"/>
    <dgm:cxn modelId="{00F552E4-9369-4A5E-B182-3C895FEDCFD5}" type="presOf" srcId="{A928619A-D591-436F-9269-C42364ADC621}" destId="{F64D1CC0-FA2D-4CD1-9A24-B68B6AD9F48F}" srcOrd="0" destOrd="0" presId="urn:microsoft.com/office/officeart/2005/8/layout/radial3"/>
    <dgm:cxn modelId="{EFE0C050-575B-4278-BC48-5D08921D5D1D}" type="presParOf" srcId="{51ABBFE1-F5D8-4D37-9959-ACA002802FC0}" destId="{8F3BBBAA-EAC8-4F7B-9481-8C2EB5870072}" srcOrd="0" destOrd="0" presId="urn:microsoft.com/office/officeart/2005/8/layout/radial3"/>
    <dgm:cxn modelId="{CD84BBD1-363E-41FF-A129-C1E0479F5AB3}" type="presParOf" srcId="{8F3BBBAA-EAC8-4F7B-9481-8C2EB5870072}" destId="{1D58BDDC-7971-44C3-9AEC-38746AF6EA85}" srcOrd="0" destOrd="0" presId="urn:microsoft.com/office/officeart/2005/8/layout/radial3"/>
    <dgm:cxn modelId="{0E1FEACE-6D23-4719-8941-6C4BAE243594}" type="presParOf" srcId="{8F3BBBAA-EAC8-4F7B-9481-8C2EB5870072}" destId="{EEB5E825-CAF5-4766-AB3D-DCDF15E5DDFC}" srcOrd="1" destOrd="0" presId="urn:microsoft.com/office/officeart/2005/8/layout/radial3"/>
    <dgm:cxn modelId="{BECB1829-EF8F-42E5-9A63-731DF2FF6220}" type="presParOf" srcId="{8F3BBBAA-EAC8-4F7B-9481-8C2EB5870072}" destId="{BE586FB4-F718-4711-BE92-3B181CF0531D}" srcOrd="2" destOrd="0" presId="urn:microsoft.com/office/officeart/2005/8/layout/radial3"/>
    <dgm:cxn modelId="{15A4FBC2-6E32-4870-90EE-B0A85806DFE2}" type="presParOf" srcId="{8F3BBBAA-EAC8-4F7B-9481-8C2EB5870072}" destId="{AA4345B2-DE01-4318-AD8D-3FB65DCC838D}" srcOrd="3" destOrd="0" presId="urn:microsoft.com/office/officeart/2005/8/layout/radial3"/>
    <dgm:cxn modelId="{EFDD80F1-BA9F-4365-9071-42217DA198F2}" type="presParOf" srcId="{8F3BBBAA-EAC8-4F7B-9481-8C2EB5870072}" destId="{49402F36-A563-4876-B6B4-579DF5EC7136}" srcOrd="4" destOrd="0" presId="urn:microsoft.com/office/officeart/2005/8/layout/radial3"/>
    <dgm:cxn modelId="{C3A438F9-4AAD-482C-AE77-03EEA634D0DC}" type="presParOf" srcId="{8F3BBBAA-EAC8-4F7B-9481-8C2EB5870072}" destId="{A0C1A0AA-4C9A-48FA-B01F-C0B67AE1277B}" srcOrd="5" destOrd="0" presId="urn:microsoft.com/office/officeart/2005/8/layout/radial3"/>
    <dgm:cxn modelId="{D1FA81A9-EDE1-4895-9E07-140E79F8A265}" type="presParOf" srcId="{8F3BBBAA-EAC8-4F7B-9481-8C2EB5870072}" destId="{51F1B36E-B464-4149-8644-20A61B934C05}" srcOrd="6" destOrd="0" presId="urn:microsoft.com/office/officeart/2005/8/layout/radial3"/>
    <dgm:cxn modelId="{43A2C151-FD3D-4DAE-9F56-9EBFE0709326}" type="presParOf" srcId="{8F3BBBAA-EAC8-4F7B-9481-8C2EB5870072}" destId="{DA12F61F-91B2-4184-8598-3810ADBD5C4A}" srcOrd="7" destOrd="0" presId="urn:microsoft.com/office/officeart/2005/8/layout/radial3"/>
    <dgm:cxn modelId="{82201278-78E9-49DE-9C94-DE25B3C1BB37}" type="presParOf" srcId="{8F3BBBAA-EAC8-4F7B-9481-8C2EB5870072}" destId="{6F78714B-6B9F-48E1-B0F6-DF9DE6DEBFBA}" srcOrd="8" destOrd="0" presId="urn:microsoft.com/office/officeart/2005/8/layout/radial3"/>
    <dgm:cxn modelId="{6B3EBA13-31B7-4408-A8B0-AB10A9BA3136}" type="presParOf" srcId="{8F3BBBAA-EAC8-4F7B-9481-8C2EB5870072}" destId="{CE7EABD3-8ECD-4FAA-9D34-30271C97383E}" srcOrd="9" destOrd="0" presId="urn:microsoft.com/office/officeart/2005/8/layout/radial3"/>
    <dgm:cxn modelId="{0CEDF160-2F4B-4C89-A9C7-CA64E0B66C1C}" type="presParOf" srcId="{8F3BBBAA-EAC8-4F7B-9481-8C2EB5870072}" destId="{B86EF7B1-83D7-4F7F-A181-483874575B90}" srcOrd="10" destOrd="0" presId="urn:microsoft.com/office/officeart/2005/8/layout/radial3"/>
    <dgm:cxn modelId="{4798A487-F8BC-4B20-8BBD-DCCED4CA6B58}" type="presParOf" srcId="{8F3BBBAA-EAC8-4F7B-9481-8C2EB5870072}" destId="{F64D1CC0-FA2D-4CD1-9A24-B68B6AD9F48F}"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25E681-9BC7-47B3-8F41-C71A1E9D2FD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DC73492-8B27-47D3-BCBF-6F8F91493957}">
      <dgm:prSet/>
      <dgm:spPr/>
      <dgm:t>
        <a:bodyPr/>
        <a:lstStyle/>
        <a:p>
          <a:r>
            <a:rPr lang="en-US" dirty="0"/>
            <a:t>How are you engaging caregivers in providing equitable access to Preschool programming?</a:t>
          </a:r>
        </a:p>
      </dgm:t>
    </dgm:pt>
    <dgm:pt modelId="{E17CA65B-FD25-4EEC-8F34-27A75EE8E706}" type="parTrans" cxnId="{50768A99-DD35-4DF5-B9B6-BB435475F34C}">
      <dgm:prSet/>
      <dgm:spPr/>
      <dgm:t>
        <a:bodyPr/>
        <a:lstStyle/>
        <a:p>
          <a:endParaRPr lang="en-US"/>
        </a:p>
      </dgm:t>
    </dgm:pt>
    <dgm:pt modelId="{BEE5F5E3-423B-4ED3-8DC2-DA23652AC278}" type="sibTrans" cxnId="{50768A99-DD35-4DF5-B9B6-BB435475F34C}">
      <dgm:prSet/>
      <dgm:spPr/>
      <dgm:t>
        <a:bodyPr/>
        <a:lstStyle/>
        <a:p>
          <a:endParaRPr lang="en-US"/>
        </a:p>
      </dgm:t>
    </dgm:pt>
    <dgm:pt modelId="{C218BCCD-0AA7-4A9C-85D4-211B6C267BD7}">
      <dgm:prSet/>
      <dgm:spPr/>
      <dgm:t>
        <a:bodyPr/>
        <a:lstStyle/>
        <a:p>
          <a:pPr>
            <a:buClrTx/>
            <a:buSzTx/>
            <a:buFontTx/>
            <a:buNone/>
          </a:pPr>
          <a:r>
            <a:rPr lang="en-US" dirty="0"/>
            <a:t>How many of your incoming Kindergarteners have had a Preschool experience? </a:t>
          </a:r>
        </a:p>
      </dgm:t>
    </dgm:pt>
    <dgm:pt modelId="{64350F3C-A876-4B82-865D-D8E9E1D3497E}" type="parTrans" cxnId="{2D162BCE-57DD-41E2-A5EF-242D6EDFA49E}">
      <dgm:prSet/>
      <dgm:spPr/>
      <dgm:t>
        <a:bodyPr/>
        <a:lstStyle/>
        <a:p>
          <a:endParaRPr lang="en-US"/>
        </a:p>
      </dgm:t>
    </dgm:pt>
    <dgm:pt modelId="{F7E4C7F8-CECE-4849-B053-30849BB59F58}" type="sibTrans" cxnId="{2D162BCE-57DD-41E2-A5EF-242D6EDFA49E}">
      <dgm:prSet/>
      <dgm:spPr/>
      <dgm:t>
        <a:bodyPr/>
        <a:lstStyle/>
        <a:p>
          <a:endParaRPr lang="en-US"/>
        </a:p>
      </dgm:t>
    </dgm:pt>
    <dgm:pt modelId="{937BF85E-198B-4F5B-ADF3-BCEE3C1852B3}">
      <dgm:prSet/>
      <dgm:spPr/>
      <dgm:t>
        <a:bodyPr/>
        <a:lstStyle/>
        <a:p>
          <a:pPr>
            <a:buClrTx/>
            <a:buSzTx/>
            <a:buFontTx/>
            <a:buNone/>
          </a:pPr>
          <a:r>
            <a:rPr lang="en-US" dirty="0"/>
            <a:t>What does Preschool programming look like in your community? </a:t>
          </a:r>
        </a:p>
      </dgm:t>
    </dgm:pt>
    <dgm:pt modelId="{ABCCCEDC-27A5-4F43-968F-007DB9B82E4D}" type="parTrans" cxnId="{953588B4-8185-4498-87C0-9D114C64C2FE}">
      <dgm:prSet/>
      <dgm:spPr/>
      <dgm:t>
        <a:bodyPr/>
        <a:lstStyle/>
        <a:p>
          <a:endParaRPr lang="en-US"/>
        </a:p>
      </dgm:t>
    </dgm:pt>
    <dgm:pt modelId="{72ACD52F-6CAA-43E9-90F3-8468182B5F52}" type="sibTrans" cxnId="{953588B4-8185-4498-87C0-9D114C64C2FE}">
      <dgm:prSet/>
      <dgm:spPr/>
      <dgm:t>
        <a:bodyPr/>
        <a:lstStyle/>
        <a:p>
          <a:endParaRPr lang="en-US"/>
        </a:p>
      </dgm:t>
    </dgm:pt>
    <dgm:pt modelId="{CE1E4D9E-84F2-4621-A1DA-A900187EBB73}">
      <dgm:prSet/>
      <dgm:spPr/>
      <dgm:t>
        <a:bodyPr/>
        <a:lstStyle/>
        <a:p>
          <a:r>
            <a:rPr lang="en-US" dirty="0"/>
            <a:t>Who are your Early Learning Partners (Group Child Care and Family Child Care) in your area? </a:t>
          </a:r>
        </a:p>
      </dgm:t>
    </dgm:pt>
    <dgm:pt modelId="{CBDB5679-9A5E-493C-B380-5541054C8C59}" type="parTrans" cxnId="{6FD9C05B-C4A3-4BDB-80CB-8E51E5217D1F}">
      <dgm:prSet/>
      <dgm:spPr/>
      <dgm:t>
        <a:bodyPr/>
        <a:lstStyle/>
        <a:p>
          <a:endParaRPr lang="en-US"/>
        </a:p>
      </dgm:t>
    </dgm:pt>
    <dgm:pt modelId="{2EE5FDDF-CE5A-4F50-901F-D1A109C80D65}" type="sibTrans" cxnId="{6FD9C05B-C4A3-4BDB-80CB-8E51E5217D1F}">
      <dgm:prSet/>
      <dgm:spPr/>
      <dgm:t>
        <a:bodyPr/>
        <a:lstStyle/>
        <a:p>
          <a:endParaRPr lang="en-US"/>
        </a:p>
      </dgm:t>
    </dgm:pt>
    <dgm:pt modelId="{F0E202AC-BFE8-4B40-BE5B-D2058ADB31E0}" type="pres">
      <dgm:prSet presAssocID="{D125E681-9BC7-47B3-8F41-C71A1E9D2FDF}" presName="vert0" presStyleCnt="0">
        <dgm:presLayoutVars>
          <dgm:dir/>
          <dgm:animOne val="branch"/>
          <dgm:animLvl val="lvl"/>
        </dgm:presLayoutVars>
      </dgm:prSet>
      <dgm:spPr/>
    </dgm:pt>
    <dgm:pt modelId="{D89AC3B7-2D10-4186-8713-51E4349DA3B3}" type="pres">
      <dgm:prSet presAssocID="{ADC73492-8B27-47D3-BCBF-6F8F91493957}" presName="thickLine" presStyleLbl="alignNode1" presStyleIdx="0" presStyleCnt="4"/>
      <dgm:spPr/>
    </dgm:pt>
    <dgm:pt modelId="{8E02CD8C-8DA3-4FE8-8FDA-733FD7B36A10}" type="pres">
      <dgm:prSet presAssocID="{ADC73492-8B27-47D3-BCBF-6F8F91493957}" presName="horz1" presStyleCnt="0"/>
      <dgm:spPr/>
    </dgm:pt>
    <dgm:pt modelId="{F7C10EC5-E1C4-4F02-956E-363D93396B90}" type="pres">
      <dgm:prSet presAssocID="{ADC73492-8B27-47D3-BCBF-6F8F91493957}" presName="tx1" presStyleLbl="revTx" presStyleIdx="0" presStyleCnt="4"/>
      <dgm:spPr/>
    </dgm:pt>
    <dgm:pt modelId="{8840DB28-04CC-4BBD-9B59-343E4FBE00E4}" type="pres">
      <dgm:prSet presAssocID="{ADC73492-8B27-47D3-BCBF-6F8F91493957}" presName="vert1" presStyleCnt="0"/>
      <dgm:spPr/>
    </dgm:pt>
    <dgm:pt modelId="{BBEB5D59-CD29-4B3B-AFFF-59345477D7AA}" type="pres">
      <dgm:prSet presAssocID="{C218BCCD-0AA7-4A9C-85D4-211B6C267BD7}" presName="thickLine" presStyleLbl="alignNode1" presStyleIdx="1" presStyleCnt="4"/>
      <dgm:spPr/>
    </dgm:pt>
    <dgm:pt modelId="{D57D3C4E-08E0-45D1-8996-3F6812BA2AE9}" type="pres">
      <dgm:prSet presAssocID="{C218BCCD-0AA7-4A9C-85D4-211B6C267BD7}" presName="horz1" presStyleCnt="0"/>
      <dgm:spPr/>
    </dgm:pt>
    <dgm:pt modelId="{1AE6090A-3468-4188-AF1A-D839DFF0066F}" type="pres">
      <dgm:prSet presAssocID="{C218BCCD-0AA7-4A9C-85D4-211B6C267BD7}" presName="tx1" presStyleLbl="revTx" presStyleIdx="1" presStyleCnt="4"/>
      <dgm:spPr/>
    </dgm:pt>
    <dgm:pt modelId="{8C0E77A3-38FF-499A-BB54-47C06A803F56}" type="pres">
      <dgm:prSet presAssocID="{C218BCCD-0AA7-4A9C-85D4-211B6C267BD7}" presName="vert1" presStyleCnt="0"/>
      <dgm:spPr/>
    </dgm:pt>
    <dgm:pt modelId="{FD7C4EAC-9745-46E0-90E9-7952BDD90710}" type="pres">
      <dgm:prSet presAssocID="{937BF85E-198B-4F5B-ADF3-BCEE3C1852B3}" presName="thickLine" presStyleLbl="alignNode1" presStyleIdx="2" presStyleCnt="4"/>
      <dgm:spPr/>
    </dgm:pt>
    <dgm:pt modelId="{1FD5DCBB-670E-4FE5-96A2-E755378EAF16}" type="pres">
      <dgm:prSet presAssocID="{937BF85E-198B-4F5B-ADF3-BCEE3C1852B3}" presName="horz1" presStyleCnt="0"/>
      <dgm:spPr/>
    </dgm:pt>
    <dgm:pt modelId="{99696437-F7C8-43C2-92DA-D3E4D55CD574}" type="pres">
      <dgm:prSet presAssocID="{937BF85E-198B-4F5B-ADF3-BCEE3C1852B3}" presName="tx1" presStyleLbl="revTx" presStyleIdx="2" presStyleCnt="4"/>
      <dgm:spPr/>
    </dgm:pt>
    <dgm:pt modelId="{60249405-03EE-4ABA-B209-3079FDFF0C44}" type="pres">
      <dgm:prSet presAssocID="{937BF85E-198B-4F5B-ADF3-BCEE3C1852B3}" presName="vert1" presStyleCnt="0"/>
      <dgm:spPr/>
    </dgm:pt>
    <dgm:pt modelId="{11C05EF1-33EC-4C66-98E0-72679F9FC141}" type="pres">
      <dgm:prSet presAssocID="{CE1E4D9E-84F2-4621-A1DA-A900187EBB73}" presName="thickLine" presStyleLbl="alignNode1" presStyleIdx="3" presStyleCnt="4"/>
      <dgm:spPr/>
    </dgm:pt>
    <dgm:pt modelId="{C88AE6D4-11C7-4873-A1CB-668CD401CB2E}" type="pres">
      <dgm:prSet presAssocID="{CE1E4D9E-84F2-4621-A1DA-A900187EBB73}" presName="horz1" presStyleCnt="0"/>
      <dgm:spPr/>
    </dgm:pt>
    <dgm:pt modelId="{9F6780DD-3BED-4E21-B674-DCFE0EB5E80D}" type="pres">
      <dgm:prSet presAssocID="{CE1E4D9E-84F2-4621-A1DA-A900187EBB73}" presName="tx1" presStyleLbl="revTx" presStyleIdx="3" presStyleCnt="4"/>
      <dgm:spPr/>
    </dgm:pt>
    <dgm:pt modelId="{79735646-2BB7-453F-BF8D-E3528ED75721}" type="pres">
      <dgm:prSet presAssocID="{CE1E4D9E-84F2-4621-A1DA-A900187EBB73}" presName="vert1" presStyleCnt="0"/>
      <dgm:spPr/>
    </dgm:pt>
  </dgm:ptLst>
  <dgm:cxnLst>
    <dgm:cxn modelId="{67748214-2349-4700-8B7A-E746D73A8ECE}" type="presOf" srcId="{CE1E4D9E-84F2-4621-A1DA-A900187EBB73}" destId="{9F6780DD-3BED-4E21-B674-DCFE0EB5E80D}" srcOrd="0" destOrd="0" presId="urn:microsoft.com/office/officeart/2008/layout/LinedList"/>
    <dgm:cxn modelId="{6FD9C05B-C4A3-4BDB-80CB-8E51E5217D1F}" srcId="{D125E681-9BC7-47B3-8F41-C71A1E9D2FDF}" destId="{CE1E4D9E-84F2-4621-A1DA-A900187EBB73}" srcOrd="3" destOrd="0" parTransId="{CBDB5679-9A5E-493C-B380-5541054C8C59}" sibTransId="{2EE5FDDF-CE5A-4F50-901F-D1A109C80D65}"/>
    <dgm:cxn modelId="{479B9670-0E53-40D8-B129-14D7AA2336F8}" type="presOf" srcId="{C218BCCD-0AA7-4A9C-85D4-211B6C267BD7}" destId="{1AE6090A-3468-4188-AF1A-D839DFF0066F}" srcOrd="0" destOrd="0" presId="urn:microsoft.com/office/officeart/2008/layout/LinedList"/>
    <dgm:cxn modelId="{50768A99-DD35-4DF5-B9B6-BB435475F34C}" srcId="{D125E681-9BC7-47B3-8F41-C71A1E9D2FDF}" destId="{ADC73492-8B27-47D3-BCBF-6F8F91493957}" srcOrd="0" destOrd="0" parTransId="{E17CA65B-FD25-4EEC-8F34-27A75EE8E706}" sibTransId="{BEE5F5E3-423B-4ED3-8DC2-DA23652AC278}"/>
    <dgm:cxn modelId="{6F1E3BA9-D43C-4B85-A21E-2E49DD16A6EB}" type="presOf" srcId="{ADC73492-8B27-47D3-BCBF-6F8F91493957}" destId="{F7C10EC5-E1C4-4F02-956E-363D93396B90}" srcOrd="0" destOrd="0" presId="urn:microsoft.com/office/officeart/2008/layout/LinedList"/>
    <dgm:cxn modelId="{953588B4-8185-4498-87C0-9D114C64C2FE}" srcId="{D125E681-9BC7-47B3-8F41-C71A1E9D2FDF}" destId="{937BF85E-198B-4F5B-ADF3-BCEE3C1852B3}" srcOrd="2" destOrd="0" parTransId="{ABCCCEDC-27A5-4F43-968F-007DB9B82E4D}" sibTransId="{72ACD52F-6CAA-43E9-90F3-8468182B5F52}"/>
    <dgm:cxn modelId="{53F6A1B7-BE60-40D9-B60E-8F23A2CE5E9A}" type="presOf" srcId="{937BF85E-198B-4F5B-ADF3-BCEE3C1852B3}" destId="{99696437-F7C8-43C2-92DA-D3E4D55CD574}" srcOrd="0" destOrd="0" presId="urn:microsoft.com/office/officeart/2008/layout/LinedList"/>
    <dgm:cxn modelId="{2D162BCE-57DD-41E2-A5EF-242D6EDFA49E}" srcId="{D125E681-9BC7-47B3-8F41-C71A1E9D2FDF}" destId="{C218BCCD-0AA7-4A9C-85D4-211B6C267BD7}" srcOrd="1" destOrd="0" parTransId="{64350F3C-A876-4B82-865D-D8E9E1D3497E}" sibTransId="{F7E4C7F8-CECE-4849-B053-30849BB59F58}"/>
    <dgm:cxn modelId="{44BF28D6-AC94-47BF-A03B-661D749F79D1}" type="presOf" srcId="{D125E681-9BC7-47B3-8F41-C71A1E9D2FDF}" destId="{F0E202AC-BFE8-4B40-BE5B-D2058ADB31E0}" srcOrd="0" destOrd="0" presId="urn:microsoft.com/office/officeart/2008/layout/LinedList"/>
    <dgm:cxn modelId="{7D8F7FA4-D5C4-413A-B2D0-B3B117FE4138}" type="presParOf" srcId="{F0E202AC-BFE8-4B40-BE5B-D2058ADB31E0}" destId="{D89AC3B7-2D10-4186-8713-51E4349DA3B3}" srcOrd="0" destOrd="0" presId="urn:microsoft.com/office/officeart/2008/layout/LinedList"/>
    <dgm:cxn modelId="{F4B0DF3D-6C5D-437B-B610-9E526912BE16}" type="presParOf" srcId="{F0E202AC-BFE8-4B40-BE5B-D2058ADB31E0}" destId="{8E02CD8C-8DA3-4FE8-8FDA-733FD7B36A10}" srcOrd="1" destOrd="0" presId="urn:microsoft.com/office/officeart/2008/layout/LinedList"/>
    <dgm:cxn modelId="{E797BB77-E269-4542-A80C-6B4B923B9A4E}" type="presParOf" srcId="{8E02CD8C-8DA3-4FE8-8FDA-733FD7B36A10}" destId="{F7C10EC5-E1C4-4F02-956E-363D93396B90}" srcOrd="0" destOrd="0" presId="urn:microsoft.com/office/officeart/2008/layout/LinedList"/>
    <dgm:cxn modelId="{0380B91F-51F3-4478-A817-BEB0E127EC8A}" type="presParOf" srcId="{8E02CD8C-8DA3-4FE8-8FDA-733FD7B36A10}" destId="{8840DB28-04CC-4BBD-9B59-343E4FBE00E4}" srcOrd="1" destOrd="0" presId="urn:microsoft.com/office/officeart/2008/layout/LinedList"/>
    <dgm:cxn modelId="{1F59407D-4F27-4E6E-98EF-3DBD0228BE4B}" type="presParOf" srcId="{F0E202AC-BFE8-4B40-BE5B-D2058ADB31E0}" destId="{BBEB5D59-CD29-4B3B-AFFF-59345477D7AA}" srcOrd="2" destOrd="0" presId="urn:microsoft.com/office/officeart/2008/layout/LinedList"/>
    <dgm:cxn modelId="{1B2648D4-379C-47F8-BBD0-01055170B49D}" type="presParOf" srcId="{F0E202AC-BFE8-4B40-BE5B-D2058ADB31E0}" destId="{D57D3C4E-08E0-45D1-8996-3F6812BA2AE9}" srcOrd="3" destOrd="0" presId="urn:microsoft.com/office/officeart/2008/layout/LinedList"/>
    <dgm:cxn modelId="{B7D35091-343A-4C7C-BECA-4D5ED2DD6F61}" type="presParOf" srcId="{D57D3C4E-08E0-45D1-8996-3F6812BA2AE9}" destId="{1AE6090A-3468-4188-AF1A-D839DFF0066F}" srcOrd="0" destOrd="0" presId="urn:microsoft.com/office/officeart/2008/layout/LinedList"/>
    <dgm:cxn modelId="{423E312C-D9FE-486F-B110-4782430C1992}" type="presParOf" srcId="{D57D3C4E-08E0-45D1-8996-3F6812BA2AE9}" destId="{8C0E77A3-38FF-499A-BB54-47C06A803F56}" srcOrd="1" destOrd="0" presId="urn:microsoft.com/office/officeart/2008/layout/LinedList"/>
    <dgm:cxn modelId="{8CDE12D5-9C19-4572-99DC-00526903ABDD}" type="presParOf" srcId="{F0E202AC-BFE8-4B40-BE5B-D2058ADB31E0}" destId="{FD7C4EAC-9745-46E0-90E9-7952BDD90710}" srcOrd="4" destOrd="0" presId="urn:microsoft.com/office/officeart/2008/layout/LinedList"/>
    <dgm:cxn modelId="{7B13261A-321B-4054-BDFF-34CDB7B9E1D8}" type="presParOf" srcId="{F0E202AC-BFE8-4B40-BE5B-D2058ADB31E0}" destId="{1FD5DCBB-670E-4FE5-96A2-E755378EAF16}" srcOrd="5" destOrd="0" presId="urn:microsoft.com/office/officeart/2008/layout/LinedList"/>
    <dgm:cxn modelId="{B7C8F1AB-9B67-4295-B4F1-27AFE0F8CFB9}" type="presParOf" srcId="{1FD5DCBB-670E-4FE5-96A2-E755378EAF16}" destId="{99696437-F7C8-43C2-92DA-D3E4D55CD574}" srcOrd="0" destOrd="0" presId="urn:microsoft.com/office/officeart/2008/layout/LinedList"/>
    <dgm:cxn modelId="{E8819F93-EDA9-46DA-A781-D601EA5234CC}" type="presParOf" srcId="{1FD5DCBB-670E-4FE5-96A2-E755378EAF16}" destId="{60249405-03EE-4ABA-B209-3079FDFF0C44}" srcOrd="1" destOrd="0" presId="urn:microsoft.com/office/officeart/2008/layout/LinedList"/>
    <dgm:cxn modelId="{619E8335-CBC6-4881-9EE6-E46C5AE4611B}" type="presParOf" srcId="{F0E202AC-BFE8-4B40-BE5B-D2058ADB31E0}" destId="{11C05EF1-33EC-4C66-98E0-72679F9FC141}" srcOrd="6" destOrd="0" presId="urn:microsoft.com/office/officeart/2008/layout/LinedList"/>
    <dgm:cxn modelId="{B9CC586D-7BA2-4796-9541-6B50C77C8CA3}" type="presParOf" srcId="{F0E202AC-BFE8-4B40-BE5B-D2058ADB31E0}" destId="{C88AE6D4-11C7-4873-A1CB-668CD401CB2E}" srcOrd="7" destOrd="0" presId="urn:microsoft.com/office/officeart/2008/layout/LinedList"/>
    <dgm:cxn modelId="{3B16C1B4-8DD7-498A-9E3D-D04F7F023E0E}" type="presParOf" srcId="{C88AE6D4-11C7-4873-A1CB-668CD401CB2E}" destId="{9F6780DD-3BED-4E21-B674-DCFE0EB5E80D}" srcOrd="0" destOrd="0" presId="urn:microsoft.com/office/officeart/2008/layout/LinedList"/>
    <dgm:cxn modelId="{769D0A4C-E756-4F8D-AA18-7BC12F731607}" type="presParOf" srcId="{C88AE6D4-11C7-4873-A1CB-668CD401CB2E}" destId="{79735646-2BB7-453F-BF8D-E3528ED7572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55775-72C4-4AB6-AB84-6CED278F2029}">
      <dsp:nvSpPr>
        <dsp:cNvPr id="0" name=""/>
        <dsp:cNvSpPr/>
      </dsp:nvSpPr>
      <dsp:spPr>
        <a:xfrm>
          <a:off x="0" y="559525"/>
          <a:ext cx="6172199" cy="932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88C94C-79DD-4A8E-8D61-129C0F665C31}">
      <dsp:nvSpPr>
        <dsp:cNvPr id="0" name=""/>
        <dsp:cNvSpPr/>
      </dsp:nvSpPr>
      <dsp:spPr>
        <a:xfrm>
          <a:off x="308610" y="13405"/>
          <a:ext cx="4320540" cy="10922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1644650">
            <a:lnSpc>
              <a:spcPct val="90000"/>
            </a:lnSpc>
            <a:spcBef>
              <a:spcPct val="0"/>
            </a:spcBef>
            <a:spcAft>
              <a:spcPct val="35000"/>
            </a:spcAft>
            <a:buNone/>
          </a:pPr>
          <a:r>
            <a:rPr lang="en-US" sz="3700" kern="1200"/>
            <a:t>Literacy Launch </a:t>
          </a:r>
        </a:p>
      </dsp:txBody>
      <dsp:txXfrm>
        <a:off x="361929" y="66724"/>
        <a:ext cx="4213902" cy="985602"/>
      </dsp:txXfrm>
    </dsp:sp>
    <dsp:sp modelId="{09F38110-751B-4211-B611-1E7F5A94FB0D}">
      <dsp:nvSpPr>
        <dsp:cNvPr id="0" name=""/>
        <dsp:cNvSpPr/>
      </dsp:nvSpPr>
      <dsp:spPr>
        <a:xfrm>
          <a:off x="0" y="2237845"/>
          <a:ext cx="6172199" cy="2622374"/>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770636" rIns="479031" bIns="263144" numCol="1" spcCol="1270" anchor="t" anchorCtr="0">
          <a:noAutofit/>
        </a:bodyPr>
        <a:lstStyle/>
        <a:p>
          <a:pPr marL="285750" lvl="1" indent="-285750" algn="l" defTabSz="1644650">
            <a:lnSpc>
              <a:spcPct val="90000"/>
            </a:lnSpc>
            <a:spcBef>
              <a:spcPct val="0"/>
            </a:spcBef>
            <a:spcAft>
              <a:spcPct val="15000"/>
            </a:spcAft>
            <a:buChar char="•"/>
          </a:pPr>
          <a:r>
            <a:rPr lang="en-US" sz="3700" kern="1200"/>
            <a:t>Commonwealth Preschool Partnership Initiative</a:t>
          </a:r>
        </a:p>
      </dsp:txBody>
      <dsp:txXfrm>
        <a:off x="0" y="2237845"/>
        <a:ext cx="6172199" cy="2622374"/>
      </dsp:txXfrm>
    </dsp:sp>
    <dsp:sp modelId="{9EF0448E-96C6-4B8E-B478-98B91111B92D}">
      <dsp:nvSpPr>
        <dsp:cNvPr id="0" name=""/>
        <dsp:cNvSpPr/>
      </dsp:nvSpPr>
      <dsp:spPr>
        <a:xfrm>
          <a:off x="308610" y="1691725"/>
          <a:ext cx="4320540" cy="10922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1644650">
            <a:lnSpc>
              <a:spcPct val="90000"/>
            </a:lnSpc>
            <a:spcBef>
              <a:spcPct val="0"/>
            </a:spcBef>
            <a:spcAft>
              <a:spcPct val="35000"/>
            </a:spcAft>
            <a:buNone/>
          </a:pPr>
          <a:r>
            <a:rPr lang="en-US" sz="3700" kern="1200"/>
            <a:t>Gateway to PreK</a:t>
          </a:r>
        </a:p>
      </dsp:txBody>
      <dsp:txXfrm>
        <a:off x="361929" y="1745044"/>
        <a:ext cx="4213902" cy="985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8BDDC-7971-44C3-9AEC-38746AF6EA85}">
      <dsp:nvSpPr>
        <dsp:cNvPr id="0" name=""/>
        <dsp:cNvSpPr/>
      </dsp:nvSpPr>
      <dsp:spPr>
        <a:xfrm>
          <a:off x="3066115" y="1483542"/>
          <a:ext cx="3171096" cy="3171096"/>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mj-lt"/>
            </a:rPr>
            <a:t>CPPI</a:t>
          </a:r>
        </a:p>
      </dsp:txBody>
      <dsp:txXfrm>
        <a:off x="3530511" y="1947938"/>
        <a:ext cx="2242304" cy="2242304"/>
      </dsp:txXfrm>
    </dsp:sp>
    <dsp:sp modelId="{EEB5E825-CAF5-4766-AB3D-DCDF15E5DDFC}">
      <dsp:nvSpPr>
        <dsp:cNvPr id="0" name=""/>
        <dsp:cNvSpPr/>
      </dsp:nvSpPr>
      <dsp:spPr>
        <a:xfrm>
          <a:off x="3858889" y="23660"/>
          <a:ext cx="1585548" cy="1585548"/>
        </a:xfrm>
        <a:prstGeom prst="ellipse">
          <a:avLst/>
        </a:prstGeom>
        <a:gradFill rotWithShape="0">
          <a:gsLst>
            <a:gs pos="0">
              <a:schemeClr val="accent2">
                <a:alpha val="50000"/>
                <a:hueOff val="-132306"/>
                <a:satOff val="-7630"/>
                <a:lumOff val="784"/>
                <a:alphaOff val="0"/>
                <a:satMod val="103000"/>
                <a:lumMod val="102000"/>
                <a:tint val="94000"/>
              </a:schemeClr>
            </a:gs>
            <a:gs pos="50000">
              <a:schemeClr val="accent2">
                <a:alpha val="50000"/>
                <a:hueOff val="-132306"/>
                <a:satOff val="-7630"/>
                <a:lumOff val="784"/>
                <a:alphaOff val="0"/>
                <a:satMod val="110000"/>
                <a:lumMod val="100000"/>
                <a:shade val="100000"/>
              </a:schemeClr>
            </a:gs>
            <a:gs pos="100000">
              <a:schemeClr val="accent2">
                <a:alpha val="50000"/>
                <a:hueOff val="-132306"/>
                <a:satOff val="-7630"/>
                <a:lumOff val="78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j-lt"/>
            </a:rPr>
            <a:t>Career Pathways </a:t>
          </a:r>
        </a:p>
      </dsp:txBody>
      <dsp:txXfrm>
        <a:off x="4091087" y="255858"/>
        <a:ext cx="1121152" cy="1121152"/>
      </dsp:txXfrm>
    </dsp:sp>
    <dsp:sp modelId="{BE586FB4-F718-4711-BE92-3B181CF0531D}">
      <dsp:nvSpPr>
        <dsp:cNvPr id="0" name=""/>
        <dsp:cNvSpPr/>
      </dsp:nvSpPr>
      <dsp:spPr>
        <a:xfrm>
          <a:off x="5076766" y="381261"/>
          <a:ext cx="1585548" cy="1585548"/>
        </a:xfrm>
        <a:prstGeom prst="ellipse">
          <a:avLst/>
        </a:prstGeom>
        <a:gradFill rotWithShape="0">
          <a:gsLst>
            <a:gs pos="0">
              <a:schemeClr val="accent2">
                <a:alpha val="50000"/>
                <a:hueOff val="-264611"/>
                <a:satOff val="-15260"/>
                <a:lumOff val="1569"/>
                <a:alphaOff val="0"/>
                <a:satMod val="103000"/>
                <a:lumMod val="102000"/>
                <a:tint val="94000"/>
              </a:schemeClr>
            </a:gs>
            <a:gs pos="50000">
              <a:schemeClr val="accent2">
                <a:alpha val="50000"/>
                <a:hueOff val="-264611"/>
                <a:satOff val="-15260"/>
                <a:lumOff val="1569"/>
                <a:alphaOff val="0"/>
                <a:satMod val="110000"/>
                <a:lumMod val="100000"/>
                <a:shade val="100000"/>
              </a:schemeClr>
            </a:gs>
            <a:gs pos="100000">
              <a:schemeClr val="accent2">
                <a:alpha val="50000"/>
                <a:hueOff val="-264611"/>
                <a:satOff val="-15260"/>
                <a:lumOff val="156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j-lt"/>
            </a:rPr>
            <a:t>Leadership Support for Curriculum Implementation </a:t>
          </a:r>
        </a:p>
      </dsp:txBody>
      <dsp:txXfrm>
        <a:off x="5308964" y="613459"/>
        <a:ext cx="1121152" cy="1121152"/>
      </dsp:txXfrm>
    </dsp:sp>
    <dsp:sp modelId="{AA4345B2-DE01-4318-AD8D-3FB65DCC838D}">
      <dsp:nvSpPr>
        <dsp:cNvPr id="0" name=""/>
        <dsp:cNvSpPr/>
      </dsp:nvSpPr>
      <dsp:spPr>
        <a:xfrm>
          <a:off x="5907976" y="1340529"/>
          <a:ext cx="1585548" cy="1585548"/>
        </a:xfrm>
        <a:prstGeom prst="ellipse">
          <a:avLst/>
        </a:prstGeom>
        <a:gradFill rotWithShape="0">
          <a:gsLst>
            <a:gs pos="0">
              <a:schemeClr val="accent2">
                <a:alpha val="50000"/>
                <a:hueOff val="-396917"/>
                <a:satOff val="-22889"/>
                <a:lumOff val="2353"/>
                <a:alphaOff val="0"/>
                <a:satMod val="103000"/>
                <a:lumMod val="102000"/>
                <a:tint val="94000"/>
              </a:schemeClr>
            </a:gs>
            <a:gs pos="50000">
              <a:schemeClr val="accent2">
                <a:alpha val="50000"/>
                <a:hueOff val="-396917"/>
                <a:satOff val="-22889"/>
                <a:lumOff val="2353"/>
                <a:alphaOff val="0"/>
                <a:satMod val="110000"/>
                <a:lumMod val="100000"/>
                <a:shade val="100000"/>
              </a:schemeClr>
            </a:gs>
            <a:gs pos="100000">
              <a:schemeClr val="accent2">
                <a:alpha val="50000"/>
                <a:hueOff val="-396917"/>
                <a:satOff val="-22889"/>
                <a:lumOff val="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Data Collection</a:t>
          </a:r>
        </a:p>
      </dsp:txBody>
      <dsp:txXfrm>
        <a:off x="6140174" y="1572727"/>
        <a:ext cx="1121152" cy="1121152"/>
      </dsp:txXfrm>
    </dsp:sp>
    <dsp:sp modelId="{49402F36-A563-4876-B6B4-579DF5EC7136}">
      <dsp:nvSpPr>
        <dsp:cNvPr id="0" name=""/>
        <dsp:cNvSpPr/>
      </dsp:nvSpPr>
      <dsp:spPr>
        <a:xfrm>
          <a:off x="6088615" y="2596902"/>
          <a:ext cx="1585548" cy="1585548"/>
        </a:xfrm>
        <a:prstGeom prst="ellipse">
          <a:avLst/>
        </a:prstGeom>
        <a:gradFill rotWithShape="0">
          <a:gsLst>
            <a:gs pos="0">
              <a:schemeClr val="accent2">
                <a:alpha val="50000"/>
                <a:hueOff val="-529223"/>
                <a:satOff val="-30519"/>
                <a:lumOff val="3137"/>
                <a:alphaOff val="0"/>
                <a:satMod val="103000"/>
                <a:lumMod val="102000"/>
                <a:tint val="94000"/>
              </a:schemeClr>
            </a:gs>
            <a:gs pos="50000">
              <a:schemeClr val="accent2">
                <a:alpha val="50000"/>
                <a:hueOff val="-529223"/>
                <a:satOff val="-30519"/>
                <a:lumOff val="3137"/>
                <a:alphaOff val="0"/>
                <a:satMod val="110000"/>
                <a:lumMod val="100000"/>
                <a:shade val="100000"/>
              </a:schemeClr>
            </a:gs>
            <a:gs pos="100000">
              <a:schemeClr val="accent2">
                <a:alpha val="50000"/>
                <a:hueOff val="-529223"/>
                <a:satOff val="-30519"/>
                <a:lumOff val="313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Coordinated Family and Community Engagement Grant </a:t>
          </a:r>
        </a:p>
      </dsp:txBody>
      <dsp:txXfrm>
        <a:off x="6320813" y="2829100"/>
        <a:ext cx="1121152" cy="1121152"/>
      </dsp:txXfrm>
    </dsp:sp>
    <dsp:sp modelId="{A0C1A0AA-4C9A-48FA-B01F-C0B67AE1277B}">
      <dsp:nvSpPr>
        <dsp:cNvPr id="0" name=""/>
        <dsp:cNvSpPr/>
      </dsp:nvSpPr>
      <dsp:spPr>
        <a:xfrm>
          <a:off x="5561332" y="3751491"/>
          <a:ext cx="1585548" cy="1585548"/>
        </a:xfrm>
        <a:prstGeom prst="ellipse">
          <a:avLst/>
        </a:prstGeom>
        <a:gradFill rotWithShape="0">
          <a:gsLst>
            <a:gs pos="0">
              <a:schemeClr val="accent2">
                <a:alpha val="50000"/>
                <a:hueOff val="-661529"/>
                <a:satOff val="-38149"/>
                <a:lumOff val="3922"/>
                <a:alphaOff val="0"/>
                <a:satMod val="103000"/>
                <a:lumMod val="102000"/>
                <a:tint val="94000"/>
              </a:schemeClr>
            </a:gs>
            <a:gs pos="50000">
              <a:schemeClr val="accent2">
                <a:alpha val="50000"/>
                <a:hueOff val="-661529"/>
                <a:satOff val="-38149"/>
                <a:lumOff val="3922"/>
                <a:alphaOff val="0"/>
                <a:satMod val="110000"/>
                <a:lumMod val="100000"/>
                <a:shade val="100000"/>
              </a:schemeClr>
            </a:gs>
            <a:gs pos="100000">
              <a:schemeClr val="accent2">
                <a:alpha val="50000"/>
                <a:hueOff val="-661529"/>
                <a:satOff val="-38149"/>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MTSS </a:t>
          </a:r>
        </a:p>
      </dsp:txBody>
      <dsp:txXfrm>
        <a:off x="5793530" y="3983689"/>
        <a:ext cx="1121152" cy="1121152"/>
      </dsp:txXfrm>
    </dsp:sp>
    <dsp:sp modelId="{51F1B36E-B464-4149-8644-20A61B934C05}">
      <dsp:nvSpPr>
        <dsp:cNvPr id="0" name=""/>
        <dsp:cNvSpPr/>
      </dsp:nvSpPr>
      <dsp:spPr>
        <a:xfrm>
          <a:off x="4493535" y="4437723"/>
          <a:ext cx="1585548" cy="1585548"/>
        </a:xfrm>
        <a:prstGeom prst="ellipse">
          <a:avLst/>
        </a:prstGeom>
        <a:gradFill rotWithShape="0">
          <a:gsLst>
            <a:gs pos="0">
              <a:schemeClr val="accent2">
                <a:alpha val="50000"/>
                <a:hueOff val="-793834"/>
                <a:satOff val="-45779"/>
                <a:lumOff val="4706"/>
                <a:alphaOff val="0"/>
                <a:satMod val="103000"/>
                <a:lumMod val="102000"/>
                <a:tint val="94000"/>
              </a:schemeClr>
            </a:gs>
            <a:gs pos="50000">
              <a:schemeClr val="accent2">
                <a:alpha val="50000"/>
                <a:hueOff val="-793834"/>
                <a:satOff val="-45779"/>
                <a:lumOff val="4706"/>
                <a:alphaOff val="0"/>
                <a:satMod val="110000"/>
                <a:lumMod val="100000"/>
                <a:shade val="100000"/>
              </a:schemeClr>
            </a:gs>
            <a:gs pos="100000">
              <a:schemeClr val="accent2">
                <a:alpha val="50000"/>
                <a:hueOff val="-793834"/>
                <a:satOff val="-45779"/>
                <a:lumOff val="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Professional Development Centers </a:t>
          </a:r>
        </a:p>
      </dsp:txBody>
      <dsp:txXfrm>
        <a:off x="4725733" y="4669921"/>
        <a:ext cx="1121152" cy="1121152"/>
      </dsp:txXfrm>
    </dsp:sp>
    <dsp:sp modelId="{DA12F61F-91B2-4184-8598-3810ADBD5C4A}">
      <dsp:nvSpPr>
        <dsp:cNvPr id="0" name=""/>
        <dsp:cNvSpPr/>
      </dsp:nvSpPr>
      <dsp:spPr>
        <a:xfrm>
          <a:off x="3224243" y="4437723"/>
          <a:ext cx="1585548" cy="1585548"/>
        </a:xfrm>
        <a:prstGeom prst="ellipse">
          <a:avLst/>
        </a:prstGeom>
        <a:gradFill rotWithShape="0">
          <a:gsLst>
            <a:gs pos="0">
              <a:schemeClr val="accent2">
                <a:alpha val="50000"/>
                <a:hueOff val="-926140"/>
                <a:satOff val="-53409"/>
                <a:lumOff val="5491"/>
                <a:alphaOff val="0"/>
                <a:satMod val="103000"/>
                <a:lumMod val="102000"/>
                <a:tint val="94000"/>
              </a:schemeClr>
            </a:gs>
            <a:gs pos="50000">
              <a:schemeClr val="accent2">
                <a:alpha val="50000"/>
                <a:hueOff val="-926140"/>
                <a:satOff val="-53409"/>
                <a:lumOff val="5491"/>
                <a:alphaOff val="0"/>
                <a:satMod val="110000"/>
                <a:lumMod val="100000"/>
                <a:shade val="100000"/>
              </a:schemeClr>
            </a:gs>
            <a:gs pos="100000">
              <a:schemeClr val="accent2">
                <a:alpha val="50000"/>
                <a:hueOff val="-926140"/>
                <a:satOff val="-53409"/>
                <a:lumOff val="549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Early Childhood Mental Health Grant</a:t>
          </a:r>
        </a:p>
      </dsp:txBody>
      <dsp:txXfrm>
        <a:off x="3456441" y="4669921"/>
        <a:ext cx="1121152" cy="1121152"/>
      </dsp:txXfrm>
    </dsp:sp>
    <dsp:sp modelId="{6F78714B-6B9F-48E1-B0F6-DF9DE6DEBFBA}">
      <dsp:nvSpPr>
        <dsp:cNvPr id="0" name=""/>
        <dsp:cNvSpPr/>
      </dsp:nvSpPr>
      <dsp:spPr>
        <a:xfrm>
          <a:off x="2156446" y="3751491"/>
          <a:ext cx="1585548" cy="1585548"/>
        </a:xfrm>
        <a:prstGeom prst="ellipse">
          <a:avLst/>
        </a:prstGeom>
        <a:gradFill rotWithShape="0">
          <a:gsLst>
            <a:gs pos="0">
              <a:schemeClr val="accent2">
                <a:alpha val="50000"/>
                <a:hueOff val="-1058446"/>
                <a:satOff val="-61039"/>
                <a:lumOff val="6275"/>
                <a:alphaOff val="0"/>
                <a:satMod val="103000"/>
                <a:lumMod val="102000"/>
                <a:tint val="94000"/>
              </a:schemeClr>
            </a:gs>
            <a:gs pos="50000">
              <a:schemeClr val="accent2">
                <a:alpha val="50000"/>
                <a:hueOff val="-1058446"/>
                <a:satOff val="-61039"/>
                <a:lumOff val="6275"/>
                <a:alphaOff val="0"/>
                <a:satMod val="110000"/>
                <a:lumMod val="100000"/>
                <a:shade val="100000"/>
              </a:schemeClr>
            </a:gs>
            <a:gs pos="100000">
              <a:schemeClr val="accent2">
                <a:alpha val="50000"/>
                <a:hueOff val="-1058446"/>
                <a:satOff val="-61039"/>
                <a:lumOff val="627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Head Start</a:t>
          </a:r>
        </a:p>
      </dsp:txBody>
      <dsp:txXfrm>
        <a:off x="2388644" y="3983689"/>
        <a:ext cx="1121152" cy="1121152"/>
      </dsp:txXfrm>
    </dsp:sp>
    <dsp:sp modelId="{CE7EABD3-8ECD-4FAA-9D34-30271C97383E}">
      <dsp:nvSpPr>
        <dsp:cNvPr id="0" name=""/>
        <dsp:cNvSpPr/>
      </dsp:nvSpPr>
      <dsp:spPr>
        <a:xfrm>
          <a:off x="1629162" y="2596902"/>
          <a:ext cx="1585548" cy="1585548"/>
        </a:xfrm>
        <a:prstGeom prst="ellipse">
          <a:avLst/>
        </a:prstGeom>
        <a:gradFill rotWithShape="0">
          <a:gsLst>
            <a:gs pos="0">
              <a:schemeClr val="accent2">
                <a:alpha val="50000"/>
                <a:hueOff val="-1190752"/>
                <a:satOff val="-68668"/>
                <a:lumOff val="7059"/>
                <a:alphaOff val="0"/>
                <a:satMod val="103000"/>
                <a:lumMod val="102000"/>
                <a:tint val="94000"/>
              </a:schemeClr>
            </a:gs>
            <a:gs pos="50000">
              <a:schemeClr val="accent2">
                <a:alpha val="50000"/>
                <a:hueOff val="-1190752"/>
                <a:satOff val="-68668"/>
                <a:lumOff val="7059"/>
                <a:alphaOff val="0"/>
                <a:satMod val="110000"/>
                <a:lumMod val="100000"/>
                <a:shade val="100000"/>
              </a:schemeClr>
            </a:gs>
            <a:gs pos="100000">
              <a:schemeClr val="accent2">
                <a:alpha val="50000"/>
                <a:hueOff val="-1190752"/>
                <a:satOff val="-68668"/>
                <a:lumOff val="705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Workforce Development</a:t>
          </a:r>
        </a:p>
      </dsp:txBody>
      <dsp:txXfrm>
        <a:off x="1861360" y="2829100"/>
        <a:ext cx="1121152" cy="1121152"/>
      </dsp:txXfrm>
    </dsp:sp>
    <dsp:sp modelId="{B86EF7B1-83D7-4F7F-A181-483874575B90}">
      <dsp:nvSpPr>
        <dsp:cNvPr id="0" name=""/>
        <dsp:cNvSpPr/>
      </dsp:nvSpPr>
      <dsp:spPr>
        <a:xfrm>
          <a:off x="1809802" y="1340529"/>
          <a:ext cx="1585548" cy="1585548"/>
        </a:xfrm>
        <a:prstGeom prst="ellipse">
          <a:avLst/>
        </a:prstGeom>
        <a:gradFill rotWithShape="0">
          <a:gsLst>
            <a:gs pos="0">
              <a:schemeClr val="accent2">
                <a:alpha val="50000"/>
                <a:hueOff val="-1323057"/>
                <a:satOff val="-76298"/>
                <a:lumOff val="7844"/>
                <a:alphaOff val="0"/>
                <a:satMod val="103000"/>
                <a:lumMod val="102000"/>
                <a:tint val="94000"/>
              </a:schemeClr>
            </a:gs>
            <a:gs pos="50000">
              <a:schemeClr val="accent2">
                <a:alpha val="50000"/>
                <a:hueOff val="-1323057"/>
                <a:satOff val="-76298"/>
                <a:lumOff val="7844"/>
                <a:alphaOff val="0"/>
                <a:satMod val="110000"/>
                <a:lumMod val="100000"/>
                <a:shade val="100000"/>
              </a:schemeClr>
            </a:gs>
            <a:gs pos="100000">
              <a:schemeClr val="accent2">
                <a:alpha val="50000"/>
                <a:hueOff val="-1323057"/>
                <a:satOff val="-76298"/>
                <a:lumOff val="784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Continuous Quality Improvement Plans</a:t>
          </a:r>
        </a:p>
      </dsp:txBody>
      <dsp:txXfrm>
        <a:off x="2042000" y="1572727"/>
        <a:ext cx="1121152" cy="1121152"/>
      </dsp:txXfrm>
    </dsp:sp>
    <dsp:sp modelId="{F64D1CC0-FA2D-4CD1-9A24-B68B6AD9F48F}">
      <dsp:nvSpPr>
        <dsp:cNvPr id="0" name=""/>
        <dsp:cNvSpPr/>
      </dsp:nvSpPr>
      <dsp:spPr>
        <a:xfrm>
          <a:off x="2641012" y="381261"/>
          <a:ext cx="1585548" cy="1585548"/>
        </a:xfrm>
        <a:prstGeom prst="ellipse">
          <a:avLst/>
        </a:prstGeom>
        <a:gradFill rotWithShape="0">
          <a:gsLst>
            <a:gs pos="0">
              <a:schemeClr val="accent2">
                <a:alpha val="50000"/>
                <a:hueOff val="-1455363"/>
                <a:satOff val="-83928"/>
                <a:lumOff val="8628"/>
                <a:alphaOff val="0"/>
                <a:satMod val="103000"/>
                <a:lumMod val="102000"/>
                <a:tint val="94000"/>
              </a:schemeClr>
            </a:gs>
            <a:gs pos="50000">
              <a:schemeClr val="accent2">
                <a:alpha val="50000"/>
                <a:hueOff val="-1455363"/>
                <a:satOff val="-83928"/>
                <a:lumOff val="8628"/>
                <a:alphaOff val="0"/>
                <a:satMod val="110000"/>
                <a:lumMod val="100000"/>
                <a:shade val="100000"/>
              </a:schemeClr>
            </a:gs>
            <a:gs pos="100000">
              <a:schemeClr val="accent2">
                <a:alpha val="50000"/>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j-lt"/>
            </a:rPr>
            <a:t>Classroom Assessment Scoring System (CLASS)</a:t>
          </a:r>
          <a:endParaRPr lang="en-US" sz="1300" b="1" kern="1200" dirty="0">
            <a:latin typeface="+mn-lt"/>
          </a:endParaRPr>
        </a:p>
      </dsp:txBody>
      <dsp:txXfrm>
        <a:off x="2873210" y="613459"/>
        <a:ext cx="1121152" cy="1121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AC3B7-2D10-4186-8713-51E4349DA3B3}">
      <dsp:nvSpPr>
        <dsp:cNvPr id="0" name=""/>
        <dsp:cNvSpPr/>
      </dsp:nvSpPr>
      <dsp:spPr>
        <a:xfrm>
          <a:off x="0" y="0"/>
          <a:ext cx="113709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C10EC5-E1C4-4F02-956E-363D93396B90}">
      <dsp:nvSpPr>
        <dsp:cNvPr id="0" name=""/>
        <dsp:cNvSpPr/>
      </dsp:nvSpPr>
      <dsp:spPr>
        <a:xfrm>
          <a:off x="0" y="0"/>
          <a:ext cx="11370972" cy="113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How are you engaging caregivers in providing equitable access to Preschool programming?</a:t>
          </a:r>
        </a:p>
      </dsp:txBody>
      <dsp:txXfrm>
        <a:off x="0" y="0"/>
        <a:ext cx="11370972" cy="1135062"/>
      </dsp:txXfrm>
    </dsp:sp>
    <dsp:sp modelId="{BBEB5D59-CD29-4B3B-AFFF-59345477D7AA}">
      <dsp:nvSpPr>
        <dsp:cNvPr id="0" name=""/>
        <dsp:cNvSpPr/>
      </dsp:nvSpPr>
      <dsp:spPr>
        <a:xfrm>
          <a:off x="0" y="1135062"/>
          <a:ext cx="113709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E6090A-3468-4188-AF1A-D839DFF0066F}">
      <dsp:nvSpPr>
        <dsp:cNvPr id="0" name=""/>
        <dsp:cNvSpPr/>
      </dsp:nvSpPr>
      <dsp:spPr>
        <a:xfrm>
          <a:off x="0" y="1135062"/>
          <a:ext cx="11370972" cy="113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ClrTx/>
            <a:buSzTx/>
            <a:buFontTx/>
            <a:buNone/>
          </a:pPr>
          <a:r>
            <a:rPr lang="en-US" sz="3100" kern="1200" dirty="0"/>
            <a:t>How many of your incoming Kindergarteners have had a Preschool experience? </a:t>
          </a:r>
        </a:p>
      </dsp:txBody>
      <dsp:txXfrm>
        <a:off x="0" y="1135062"/>
        <a:ext cx="11370972" cy="1135062"/>
      </dsp:txXfrm>
    </dsp:sp>
    <dsp:sp modelId="{FD7C4EAC-9745-46E0-90E9-7952BDD90710}">
      <dsp:nvSpPr>
        <dsp:cNvPr id="0" name=""/>
        <dsp:cNvSpPr/>
      </dsp:nvSpPr>
      <dsp:spPr>
        <a:xfrm>
          <a:off x="0" y="2270124"/>
          <a:ext cx="113709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96437-F7C8-43C2-92DA-D3E4D55CD574}">
      <dsp:nvSpPr>
        <dsp:cNvPr id="0" name=""/>
        <dsp:cNvSpPr/>
      </dsp:nvSpPr>
      <dsp:spPr>
        <a:xfrm>
          <a:off x="0" y="2270124"/>
          <a:ext cx="11370972" cy="113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ClrTx/>
            <a:buSzTx/>
            <a:buFontTx/>
            <a:buNone/>
          </a:pPr>
          <a:r>
            <a:rPr lang="en-US" sz="3100" kern="1200" dirty="0"/>
            <a:t>What does Preschool programming look like in your community? </a:t>
          </a:r>
        </a:p>
      </dsp:txBody>
      <dsp:txXfrm>
        <a:off x="0" y="2270124"/>
        <a:ext cx="11370972" cy="1135062"/>
      </dsp:txXfrm>
    </dsp:sp>
    <dsp:sp modelId="{11C05EF1-33EC-4C66-98E0-72679F9FC141}">
      <dsp:nvSpPr>
        <dsp:cNvPr id="0" name=""/>
        <dsp:cNvSpPr/>
      </dsp:nvSpPr>
      <dsp:spPr>
        <a:xfrm>
          <a:off x="0" y="3405186"/>
          <a:ext cx="113709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780DD-3BED-4E21-B674-DCFE0EB5E80D}">
      <dsp:nvSpPr>
        <dsp:cNvPr id="0" name=""/>
        <dsp:cNvSpPr/>
      </dsp:nvSpPr>
      <dsp:spPr>
        <a:xfrm>
          <a:off x="0" y="3405186"/>
          <a:ext cx="11370972" cy="113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Who are your Early Learning Partners (Group Child Care and Family Child Care) in your area? </a:t>
          </a:r>
        </a:p>
      </dsp:txBody>
      <dsp:txXfrm>
        <a:off x="0" y="3405186"/>
        <a:ext cx="11370972" cy="11350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5/10/2024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4253206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Notes:</a:t>
            </a:r>
          </a:p>
          <a:p>
            <a:endParaRPr lang="en-US" b="1" i="1" dirty="0"/>
          </a:p>
          <a:p>
            <a:pPr marL="228600" indent="-228600">
              <a:buFont typeface="+mj-lt"/>
              <a:buAutoNum type="arabicPeriod"/>
            </a:pPr>
            <a:r>
              <a:rPr lang="en-US" b="1" dirty="0"/>
              <a:t>CQIP</a:t>
            </a:r>
            <a:r>
              <a:rPr lang="en-US" dirty="0"/>
              <a:t> – uses CLASS as a data point / supports the process of CQIP</a:t>
            </a:r>
          </a:p>
          <a:p>
            <a:pPr marL="228600" indent="-228600">
              <a:buFont typeface="+mj-lt"/>
              <a:buAutoNum type="arabicPeriod"/>
            </a:pPr>
            <a:r>
              <a:rPr lang="en-US" b="1" dirty="0"/>
              <a:t>CLASS Grant </a:t>
            </a:r>
            <a:r>
              <a:rPr lang="en-US" dirty="0"/>
              <a:t>- offers training to grantees and community partners on the tool – expanding access to the tool beyond CPPI funded classrooms</a:t>
            </a:r>
          </a:p>
          <a:p>
            <a:pPr marL="228600" indent="-228600">
              <a:buFont typeface="+mj-lt"/>
              <a:buAutoNum type="arabicPeriod"/>
            </a:pPr>
            <a:r>
              <a:rPr lang="en-US" b="1" dirty="0"/>
              <a:t>Career Pathways Grant </a:t>
            </a:r>
            <a:r>
              <a:rPr lang="en-US" dirty="0"/>
              <a:t>– highly skilled educators are an important piece of the grant; educators can access college courses for degree attainment</a:t>
            </a:r>
          </a:p>
          <a:p>
            <a:pPr marL="228600" indent="-228600">
              <a:buFont typeface="+mj-lt"/>
              <a:buAutoNum type="arabicPeriod"/>
            </a:pPr>
            <a:r>
              <a:rPr lang="en-US" b="1" dirty="0"/>
              <a:t>CFCE Grant </a:t>
            </a:r>
            <a:r>
              <a:rPr lang="en-US" dirty="0"/>
              <a:t>– community collaboration with CPPI and CFCE, support for the implementation of Strengthening Partners resource and ASQ screening data</a:t>
            </a:r>
          </a:p>
          <a:p>
            <a:pPr marL="228600" indent="-228600">
              <a:buFont typeface="+mj-lt"/>
              <a:buAutoNum type="arabicPeriod"/>
            </a:pPr>
            <a:r>
              <a:rPr lang="en-US" b="1" dirty="0"/>
              <a:t>MTSS </a:t>
            </a:r>
            <a:r>
              <a:rPr lang="en-US" dirty="0"/>
              <a:t>– working with DESE to develop two training modules that take into account the mixed-delivery systems and develop materials that target public school and EEC-Licensed programs</a:t>
            </a:r>
          </a:p>
          <a:p>
            <a:pPr marL="228600" indent="-228600">
              <a:buFont typeface="+mj-lt"/>
              <a:buAutoNum type="arabicPeriod"/>
            </a:pPr>
            <a:r>
              <a:rPr lang="en-US" b="1" dirty="0"/>
              <a:t>PDCs</a:t>
            </a:r>
            <a:r>
              <a:rPr lang="en-US" dirty="0"/>
              <a:t> – provide training, coaching and Leadership Support to grantees to support the development of a highly skilled workforce</a:t>
            </a:r>
          </a:p>
          <a:p>
            <a:pPr marL="228600" indent="-228600">
              <a:buFont typeface="+mj-lt"/>
              <a:buAutoNum type="arabicPeriod"/>
            </a:pPr>
            <a:r>
              <a:rPr lang="en-US" b="1" dirty="0"/>
              <a:t>Early Childhood Mental Health Consultation Grant </a:t>
            </a:r>
            <a:r>
              <a:rPr lang="en-US" dirty="0"/>
              <a:t>– grantees work closely with grantees to provide resources and referrals to reduce expulsions and suspensions of children enrolled in classrooms.  </a:t>
            </a:r>
          </a:p>
          <a:p>
            <a:pPr marL="228600" indent="-228600">
              <a:buFont typeface="+mj-lt"/>
              <a:buAutoNum type="arabicPeriod"/>
            </a:pPr>
            <a:r>
              <a:rPr lang="en-US" b="1" dirty="0"/>
              <a:t>Head Start </a:t>
            </a:r>
            <a:r>
              <a:rPr lang="en-US" dirty="0"/>
              <a:t>– many communities have a Head Start partner which shares best practices with other grantees and can be a resource for quality implementation of a comprehensive program design</a:t>
            </a:r>
          </a:p>
          <a:p>
            <a:pPr marL="228600" indent="-228600">
              <a:buFont typeface="+mj-lt"/>
              <a:buAutoNum type="arabicPeriod"/>
            </a:pPr>
            <a:r>
              <a:rPr lang="en-US" b="1" dirty="0"/>
              <a:t>Workforce Development </a:t>
            </a:r>
            <a:r>
              <a:rPr lang="en-US" dirty="0"/>
              <a:t>– provides support to program leaders and educators on developing a career pathway for a new educator who is working in a CPPI program / classroom.</a:t>
            </a:r>
          </a:p>
          <a:p>
            <a:pPr marL="228600" indent="-228600">
              <a:buFont typeface="+mj-lt"/>
              <a:buAutoNum type="arabicPeriod"/>
            </a:pPr>
            <a:r>
              <a:rPr lang="en-US" b="1" dirty="0"/>
              <a:t>ECSOs</a:t>
            </a:r>
            <a:r>
              <a:rPr lang="en-US" dirty="0"/>
              <a:t> – work with a few of grantees to support not only curriculum implementation but the development of leadership skills</a:t>
            </a:r>
          </a:p>
          <a:p>
            <a:pPr marL="228600" indent="-228600">
              <a:buFont typeface="+mj-lt"/>
              <a:buAutoNum type="arabicPeriod"/>
            </a:pPr>
            <a:r>
              <a:rPr lang="en-US" b="1" dirty="0"/>
              <a:t>Data Collection </a:t>
            </a:r>
            <a:r>
              <a:rPr lang="en-US" dirty="0"/>
              <a:t>– capture data on all children enrolled in a CPPI classroom on a variety of data points, data is used for the NIER report and outside research requests.  CLASS data is also collected which can be used to plan for future programming. ASQ data is also captured for assessment and referral. </a:t>
            </a:r>
          </a:p>
          <a:p>
            <a:endParaRPr lang="en-US" dirty="0"/>
          </a:p>
        </p:txBody>
      </p:sp>
      <p:sp>
        <p:nvSpPr>
          <p:cNvPr id="4" name="Slide Number Placeholder 3"/>
          <p:cNvSpPr>
            <a:spLocks noGrp="1"/>
          </p:cNvSpPr>
          <p:nvPr>
            <p:ph type="sldNum" sz="quarter" idx="5"/>
          </p:nvPr>
        </p:nvSpPr>
        <p:spPr/>
        <p:txBody>
          <a:bodyPr/>
          <a:lstStyle/>
          <a:p>
            <a:fld id="{C18F3D35-CA9D-4DD2-A564-BECE85CB5AAC}" type="slidenum">
              <a:rPr lang="en-US" smtClean="0"/>
              <a:t>14</a:t>
            </a:fld>
            <a:endParaRPr lang="en-US"/>
          </a:p>
        </p:txBody>
      </p:sp>
    </p:spTree>
    <p:extLst>
      <p:ext uri="{BB962C8B-B14F-4D97-AF65-F5344CB8AC3E}">
        <p14:creationId xmlns:p14="http://schemas.microsoft.com/office/powerpoint/2010/main" val="828763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Notes:</a:t>
            </a:r>
          </a:p>
          <a:p>
            <a:endParaRPr lang="en-US" dirty="0"/>
          </a:p>
        </p:txBody>
      </p:sp>
      <p:sp>
        <p:nvSpPr>
          <p:cNvPr id="4" name="Slide Number Placeholder 3"/>
          <p:cNvSpPr>
            <a:spLocks noGrp="1"/>
          </p:cNvSpPr>
          <p:nvPr>
            <p:ph type="sldNum" sz="quarter" idx="5"/>
          </p:nvPr>
        </p:nvSpPr>
        <p:spPr/>
        <p:txBody>
          <a:bodyPr/>
          <a:lstStyle/>
          <a:p>
            <a:fld id="{C18F3D35-CA9D-4DD2-A564-BECE85CB5AAC}" type="slidenum">
              <a:rPr lang="en-US" smtClean="0"/>
              <a:t>17</a:t>
            </a:fld>
            <a:endParaRPr lang="en-US"/>
          </a:p>
        </p:txBody>
      </p:sp>
    </p:spTree>
    <p:extLst>
      <p:ext uri="{BB962C8B-B14F-4D97-AF65-F5344CB8AC3E}">
        <p14:creationId xmlns:p14="http://schemas.microsoft.com/office/powerpoint/2010/main" val="1699143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Notes: </a:t>
            </a:r>
          </a:p>
          <a:p>
            <a:endParaRPr lang="en-US" b="1" i="1" dirty="0"/>
          </a:p>
          <a:p>
            <a:r>
              <a:rPr lang="en-US" b="0" i="0" dirty="0"/>
              <a:t>Kathie and Kyla</a:t>
            </a:r>
          </a:p>
          <a:p>
            <a:endParaRPr lang="en-US" b="0" i="0" dirty="0"/>
          </a:p>
          <a:p>
            <a:r>
              <a:rPr lang="en-US" b="0" i="0" dirty="0"/>
              <a:t>Informal Discussion with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0" i="0" dirty="0"/>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3530343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301076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132243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400">
              <a:solidFill>
                <a:srgbClr val="881798"/>
              </a:solidFill>
              <a:highlight>
                <a:srgbClr val="FFFFFF"/>
              </a:highlight>
              <a:latin typeface="Aptos"/>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363436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1506542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Notes:</a:t>
            </a:r>
          </a:p>
          <a:p>
            <a:endParaRPr lang="en-US" dirty="0"/>
          </a:p>
        </p:txBody>
      </p:sp>
      <p:sp>
        <p:nvSpPr>
          <p:cNvPr id="4" name="Slide Number Placeholder 3"/>
          <p:cNvSpPr>
            <a:spLocks noGrp="1"/>
          </p:cNvSpPr>
          <p:nvPr>
            <p:ph type="sldNum" sz="quarter" idx="5"/>
          </p:nvPr>
        </p:nvSpPr>
        <p:spPr/>
        <p:txBody>
          <a:bodyPr/>
          <a:lstStyle/>
          <a:p>
            <a:fld id="{C18F3D35-CA9D-4DD2-A564-BECE85CB5AAC}" type="slidenum">
              <a:rPr lang="en-US" smtClean="0"/>
              <a:t>10</a:t>
            </a:fld>
            <a:endParaRPr lang="en-US"/>
          </a:p>
        </p:txBody>
      </p:sp>
    </p:spTree>
    <p:extLst>
      <p:ext uri="{BB962C8B-B14F-4D97-AF65-F5344CB8AC3E}">
        <p14:creationId xmlns:p14="http://schemas.microsoft.com/office/powerpoint/2010/main" val="354647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Notes:</a:t>
            </a:r>
          </a:p>
          <a:p>
            <a:endParaRPr lang="en-US" dirty="0"/>
          </a:p>
        </p:txBody>
      </p:sp>
      <p:sp>
        <p:nvSpPr>
          <p:cNvPr id="4" name="Slide Number Placeholder 3"/>
          <p:cNvSpPr>
            <a:spLocks noGrp="1"/>
          </p:cNvSpPr>
          <p:nvPr>
            <p:ph type="sldNum" sz="quarter" idx="5"/>
          </p:nvPr>
        </p:nvSpPr>
        <p:spPr/>
        <p:txBody>
          <a:bodyPr/>
          <a:lstStyle/>
          <a:p>
            <a:fld id="{C18F3D35-CA9D-4DD2-A564-BECE85CB5AAC}" type="slidenum">
              <a:rPr lang="en-US" smtClean="0"/>
              <a:t>11</a:t>
            </a:fld>
            <a:endParaRPr lang="en-US"/>
          </a:p>
        </p:txBody>
      </p:sp>
    </p:spTree>
    <p:extLst>
      <p:ext uri="{BB962C8B-B14F-4D97-AF65-F5344CB8AC3E}">
        <p14:creationId xmlns:p14="http://schemas.microsoft.com/office/powerpoint/2010/main" val="67171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Notes:</a:t>
            </a:r>
          </a:p>
          <a:p>
            <a:endParaRPr lang="en-US" dirty="0"/>
          </a:p>
        </p:txBody>
      </p:sp>
      <p:sp>
        <p:nvSpPr>
          <p:cNvPr id="4" name="Slide Number Placeholder 3"/>
          <p:cNvSpPr>
            <a:spLocks noGrp="1"/>
          </p:cNvSpPr>
          <p:nvPr>
            <p:ph type="sldNum" sz="quarter" idx="5"/>
          </p:nvPr>
        </p:nvSpPr>
        <p:spPr/>
        <p:txBody>
          <a:bodyPr/>
          <a:lstStyle/>
          <a:p>
            <a:fld id="{C18F3D35-CA9D-4DD2-A564-BECE85CB5AAC}" type="slidenum">
              <a:rPr lang="en-US" smtClean="0"/>
              <a:t>12</a:t>
            </a:fld>
            <a:endParaRPr lang="en-US"/>
          </a:p>
        </p:txBody>
      </p:sp>
    </p:spTree>
    <p:extLst>
      <p:ext uri="{BB962C8B-B14F-4D97-AF65-F5344CB8AC3E}">
        <p14:creationId xmlns:p14="http://schemas.microsoft.com/office/powerpoint/2010/main" val="282351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Notes:</a:t>
            </a:r>
          </a:p>
          <a:p>
            <a:endParaRPr lang="en-US" dirty="0"/>
          </a:p>
          <a:p>
            <a:r>
              <a:rPr lang="en-US" dirty="0"/>
              <a:t>We have 21 Grantees across three cohorts of implementation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Franklin Gothic Book"/>
                <a:ea typeface="+mn-ea"/>
                <a:cs typeface="+mn-cs"/>
              </a:rPr>
              <a:t>Red</a:t>
            </a:r>
            <a:r>
              <a:rPr kumimoji="0" lang="en-US" sz="1200" b="0" i="0" u="none" strike="noStrike" kern="1200" cap="none" spc="0" normalizeH="0" baseline="0" noProof="0" dirty="0">
                <a:ln>
                  <a:noFill/>
                </a:ln>
                <a:solidFill>
                  <a:srgbClr val="FF0000"/>
                </a:solidFill>
                <a:effectLst/>
                <a:uLnTx/>
                <a:uFillTx/>
                <a:latin typeface="Franklin Gothic Book"/>
                <a:ea typeface="+mn-ea"/>
                <a:cs typeface="+mn-cs"/>
              </a:rPr>
              <a:t> </a:t>
            </a:r>
            <a:r>
              <a:rPr kumimoji="0" lang="en-US" sz="1200" b="0" i="0" u="none" strike="noStrike" kern="1200" cap="none" spc="0" normalizeH="0" baseline="0" noProof="0" dirty="0">
                <a:ln>
                  <a:noFill/>
                </a:ln>
                <a:solidFill>
                  <a:schemeClr val="bg1"/>
                </a:solidFill>
                <a:effectLst/>
                <a:uLnTx/>
                <a:uFillTx/>
                <a:latin typeface="Franklin Gothic Book"/>
                <a:ea typeface="+mn-ea"/>
                <a:cs typeface="+mn-cs"/>
              </a:rPr>
              <a:t>–  Maintenance Grantees  </a:t>
            </a:r>
            <a:r>
              <a:rPr kumimoji="0" lang="en-US" sz="1200" b="0" i="0" u="none" strike="noStrike" kern="1200" cap="none" spc="0" normalizeH="0" baseline="0" noProof="0" dirty="0">
                <a:ln>
                  <a:noFill/>
                </a:ln>
                <a:solidFill>
                  <a:srgbClr val="9D0F00"/>
                </a:solidFill>
                <a:effectLst/>
                <a:uLnTx/>
                <a:uFillTx/>
                <a:latin typeface="Franklin Gothic Book"/>
                <a:ea typeface="+mn-ea"/>
                <a:cs typeface="+mn-cs"/>
              </a:rPr>
              <a:t>    </a:t>
            </a:r>
            <a:r>
              <a:rPr kumimoji="0" lang="en-US" sz="1400" b="1" i="0" u="none" strike="noStrike" kern="1200" cap="none" spc="0" normalizeH="0" baseline="0" noProof="0" dirty="0">
                <a:ln>
                  <a:noFill/>
                </a:ln>
                <a:solidFill>
                  <a:srgbClr val="CC00CC"/>
                </a:solidFill>
                <a:effectLst/>
                <a:uLnTx/>
                <a:uFillTx/>
                <a:latin typeface="Franklin Gothic Book"/>
                <a:ea typeface="+mn-ea"/>
                <a:cs typeface="+mn-cs"/>
              </a:rPr>
              <a:t>Purple</a:t>
            </a:r>
            <a:r>
              <a:rPr kumimoji="0" lang="en-US" sz="1200" b="0" i="0" u="none" strike="noStrike" kern="1200" cap="none" spc="0" normalizeH="0" baseline="0" noProof="0" dirty="0">
                <a:ln>
                  <a:noFill/>
                </a:ln>
                <a:solidFill>
                  <a:srgbClr val="9D0F00"/>
                </a:solidFill>
                <a:effectLst/>
                <a:uLnTx/>
                <a:uFillTx/>
                <a:latin typeface="Franklin Gothic Book"/>
                <a:ea typeface="+mn-ea"/>
                <a:cs typeface="+mn-cs"/>
              </a:rPr>
              <a:t> </a:t>
            </a:r>
            <a:r>
              <a:rPr kumimoji="0" lang="en-US" sz="1200" b="0" i="0" u="none" strike="noStrike" kern="1200" cap="none" spc="0" normalizeH="0" baseline="0" noProof="0" dirty="0">
                <a:ln>
                  <a:noFill/>
                </a:ln>
                <a:solidFill>
                  <a:schemeClr val="bg1"/>
                </a:solidFill>
                <a:effectLst/>
                <a:uLnTx/>
                <a:uFillTx/>
                <a:latin typeface="Franklin Gothic Book"/>
                <a:ea typeface="+mn-ea"/>
                <a:cs typeface="+mn-cs"/>
              </a:rPr>
              <a:t>– Cohort 3</a:t>
            </a:r>
            <a:r>
              <a:rPr kumimoji="0" lang="en-US" sz="1200" b="0" i="0" u="none" strike="noStrike" kern="1200" cap="none" spc="0" normalizeH="0" baseline="0" noProof="0" dirty="0">
                <a:ln>
                  <a:noFill/>
                </a:ln>
                <a:solidFill>
                  <a:srgbClr val="9D0F00"/>
                </a:solidFill>
                <a:effectLst/>
                <a:uLnTx/>
                <a:uFillTx/>
                <a:latin typeface="Franklin Gothic Book"/>
                <a:ea typeface="+mn-ea"/>
                <a:cs typeface="+mn-cs"/>
              </a:rPr>
              <a:t>     </a:t>
            </a:r>
            <a:r>
              <a:rPr kumimoji="0" lang="en-US" sz="1400" b="1" i="0" u="none" strike="noStrike" kern="1200" cap="none" spc="0" normalizeH="0" baseline="0" noProof="0" dirty="0">
                <a:ln>
                  <a:noFill/>
                </a:ln>
                <a:solidFill>
                  <a:srgbClr val="9D0F00"/>
                </a:solidFill>
                <a:effectLst/>
                <a:uLnTx/>
                <a:uFillTx/>
                <a:latin typeface="Franklin Gothic Book"/>
                <a:ea typeface="+mn-ea"/>
                <a:cs typeface="+mn-cs"/>
              </a:rPr>
              <a:t>  </a:t>
            </a:r>
            <a:r>
              <a:rPr kumimoji="0" lang="en-US" sz="1400" b="1" i="0" u="none" strike="noStrike" kern="1200" cap="none" spc="0" normalizeH="0" baseline="0" noProof="0" dirty="0">
                <a:ln>
                  <a:noFill/>
                </a:ln>
                <a:solidFill>
                  <a:srgbClr val="92D050"/>
                </a:solidFill>
                <a:effectLst/>
                <a:uLnTx/>
                <a:uFillTx/>
                <a:latin typeface="Franklin Gothic Book"/>
                <a:ea typeface="+mn-ea"/>
                <a:cs typeface="+mn-cs"/>
              </a:rPr>
              <a:t>Green</a:t>
            </a:r>
            <a:r>
              <a:rPr kumimoji="0" lang="en-US" sz="1400" b="1" i="0" u="none" strike="noStrike" kern="1200" cap="none" spc="0" normalizeH="0" baseline="0" noProof="0" dirty="0">
                <a:ln>
                  <a:noFill/>
                </a:ln>
                <a:solidFill>
                  <a:srgbClr val="9D0F00"/>
                </a:solidFill>
                <a:effectLst/>
                <a:uLnTx/>
                <a:uFillTx/>
                <a:latin typeface="Franklin Gothic Book"/>
                <a:ea typeface="+mn-ea"/>
                <a:cs typeface="+mn-cs"/>
              </a:rPr>
              <a:t> </a:t>
            </a:r>
            <a:r>
              <a:rPr kumimoji="0" lang="en-US" sz="1200" b="0" i="0" u="none" strike="noStrike" kern="1200" cap="none" spc="0" normalizeH="0" baseline="0" noProof="0" dirty="0">
                <a:ln>
                  <a:noFill/>
                </a:ln>
                <a:solidFill>
                  <a:schemeClr val="bg1"/>
                </a:solidFill>
                <a:effectLst/>
                <a:uLnTx/>
                <a:uFillTx/>
                <a:latin typeface="Franklin Gothic Book"/>
                <a:ea typeface="+mn-ea"/>
                <a:cs typeface="+mn-cs"/>
              </a:rPr>
              <a:t>– Cohort 4</a:t>
            </a:r>
          </a:p>
          <a:p>
            <a:endParaRPr lang="en-US" dirty="0"/>
          </a:p>
        </p:txBody>
      </p:sp>
      <p:sp>
        <p:nvSpPr>
          <p:cNvPr id="4" name="Slide Number Placeholder 3"/>
          <p:cNvSpPr>
            <a:spLocks noGrp="1"/>
          </p:cNvSpPr>
          <p:nvPr>
            <p:ph type="sldNum" sz="quarter" idx="5"/>
          </p:nvPr>
        </p:nvSpPr>
        <p:spPr/>
        <p:txBody>
          <a:bodyPr/>
          <a:lstStyle/>
          <a:p>
            <a:fld id="{C18F3D35-CA9D-4DD2-A564-BECE85CB5AAC}" type="slidenum">
              <a:rPr lang="en-US" smtClean="0"/>
              <a:t>13</a:t>
            </a:fld>
            <a:endParaRPr lang="en-US"/>
          </a:p>
        </p:txBody>
      </p:sp>
    </p:spTree>
    <p:extLst>
      <p:ext uri="{BB962C8B-B14F-4D97-AF65-F5344CB8AC3E}">
        <p14:creationId xmlns:p14="http://schemas.microsoft.com/office/powerpoint/2010/main" val="2792917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375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27566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14"/>
        <p:cNvGrpSpPr/>
        <p:nvPr/>
      </p:nvGrpSpPr>
      <p:grpSpPr>
        <a:xfrm>
          <a:off x="0" y="0"/>
          <a:ext cx="0" cy="0"/>
          <a:chOff x="0" y="0"/>
          <a:chExt cx="0" cy="0"/>
        </a:xfrm>
      </p:grpSpPr>
      <p:sp>
        <p:nvSpPr>
          <p:cNvPr id="331" name="Google Shape;331;p51"/>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332" name="Google Shape;332;p51"/>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noAutofit/>
          </a:bodyPr>
          <a:lstStyle>
            <a:lvl1pPr marL="609585" lvl="0" indent="-474121" rtl="0">
              <a:spcBef>
                <a:spcPts val="800"/>
              </a:spcBef>
              <a:spcAft>
                <a:spcPts val="0"/>
              </a:spcAft>
              <a:buSzPts val="2000"/>
              <a:buChar char="▰"/>
              <a:defRPr sz="2667"/>
            </a:lvl1pPr>
            <a:lvl2pPr marL="1219170" lvl="1" indent="-474121" rtl="0">
              <a:spcBef>
                <a:spcPts val="1333"/>
              </a:spcBef>
              <a:spcAft>
                <a:spcPts val="0"/>
              </a:spcAft>
              <a:buSzPts val="2000"/>
              <a:buChar char="▻"/>
              <a:defRPr sz="2667"/>
            </a:lvl2pPr>
            <a:lvl3pPr marL="1828754" lvl="2" indent="-474121" rtl="0">
              <a:spcBef>
                <a:spcPts val="1333"/>
              </a:spcBef>
              <a:spcAft>
                <a:spcPts val="0"/>
              </a:spcAft>
              <a:buSzPts val="2000"/>
              <a:buChar char="▻"/>
              <a:defRPr sz="2667"/>
            </a:lvl3pPr>
            <a:lvl4pPr marL="2438339" lvl="3" indent="-474121" rtl="0">
              <a:spcBef>
                <a:spcPts val="1333"/>
              </a:spcBef>
              <a:spcAft>
                <a:spcPts val="0"/>
              </a:spcAft>
              <a:buSzPts val="2000"/>
              <a:buChar char="▻"/>
              <a:defRPr sz="2667"/>
            </a:lvl4pPr>
            <a:lvl5pPr marL="3047924" lvl="4" indent="-474121" rtl="0">
              <a:spcBef>
                <a:spcPts val="1333"/>
              </a:spcBef>
              <a:spcAft>
                <a:spcPts val="0"/>
              </a:spcAft>
              <a:buSzPts val="2000"/>
              <a:buChar char="▻"/>
              <a:defRPr sz="2667"/>
            </a:lvl5pPr>
            <a:lvl6pPr marL="3657509" lvl="5" indent="-474121" rtl="0">
              <a:spcBef>
                <a:spcPts val="1333"/>
              </a:spcBef>
              <a:spcAft>
                <a:spcPts val="0"/>
              </a:spcAft>
              <a:buSzPts val="2000"/>
              <a:buChar char="▻"/>
              <a:defRPr sz="2667"/>
            </a:lvl6pPr>
            <a:lvl7pPr marL="4267093" lvl="6" indent="-474121" rtl="0">
              <a:spcBef>
                <a:spcPts val="1333"/>
              </a:spcBef>
              <a:spcAft>
                <a:spcPts val="0"/>
              </a:spcAft>
              <a:buSzPts val="2000"/>
              <a:buChar char="▻"/>
              <a:defRPr sz="2667"/>
            </a:lvl7pPr>
            <a:lvl8pPr marL="4876678" lvl="7" indent="-474121" rtl="0">
              <a:spcBef>
                <a:spcPts val="1333"/>
              </a:spcBef>
              <a:spcAft>
                <a:spcPts val="0"/>
              </a:spcAft>
              <a:buSzPts val="2000"/>
              <a:buChar char="▻"/>
              <a:defRPr sz="2667"/>
            </a:lvl8pPr>
            <a:lvl9pPr marL="5486263" lvl="8" indent="-474121" rtl="0">
              <a:spcBef>
                <a:spcPts val="1333"/>
              </a:spcBef>
              <a:spcAft>
                <a:spcPts val="1333"/>
              </a:spcAft>
              <a:buSzPts val="2000"/>
              <a:buChar char="▻"/>
              <a:defRPr sz="2667"/>
            </a:lvl9pPr>
          </a:lstStyle>
          <a:p>
            <a:endParaRPr/>
          </a:p>
        </p:txBody>
      </p:sp>
      <p:sp>
        <p:nvSpPr>
          <p:cNvPr id="333" name="Google Shape;333;p51"/>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noAutofit/>
          </a:bodyPr>
          <a:lstStyle>
            <a:lvl1pPr marL="609585" lvl="0" indent="-474121" rtl="0">
              <a:spcBef>
                <a:spcPts val="800"/>
              </a:spcBef>
              <a:spcAft>
                <a:spcPts val="0"/>
              </a:spcAft>
              <a:buSzPts val="2000"/>
              <a:buChar char="▰"/>
              <a:defRPr sz="2667"/>
            </a:lvl1pPr>
            <a:lvl2pPr marL="1219170" lvl="1" indent="-474121" rtl="0">
              <a:spcBef>
                <a:spcPts val="1333"/>
              </a:spcBef>
              <a:spcAft>
                <a:spcPts val="0"/>
              </a:spcAft>
              <a:buSzPts val="2000"/>
              <a:buChar char="▻"/>
              <a:defRPr sz="2667"/>
            </a:lvl2pPr>
            <a:lvl3pPr marL="1828754" lvl="2" indent="-474121" rtl="0">
              <a:spcBef>
                <a:spcPts val="1333"/>
              </a:spcBef>
              <a:spcAft>
                <a:spcPts val="0"/>
              </a:spcAft>
              <a:buSzPts val="2000"/>
              <a:buChar char="▻"/>
              <a:defRPr sz="2667"/>
            </a:lvl3pPr>
            <a:lvl4pPr marL="2438339" lvl="3" indent="-474121" rtl="0">
              <a:spcBef>
                <a:spcPts val="1333"/>
              </a:spcBef>
              <a:spcAft>
                <a:spcPts val="0"/>
              </a:spcAft>
              <a:buSzPts val="2000"/>
              <a:buChar char="▻"/>
              <a:defRPr sz="2667"/>
            </a:lvl4pPr>
            <a:lvl5pPr marL="3047924" lvl="4" indent="-474121" rtl="0">
              <a:spcBef>
                <a:spcPts val="1333"/>
              </a:spcBef>
              <a:spcAft>
                <a:spcPts val="0"/>
              </a:spcAft>
              <a:buSzPts val="2000"/>
              <a:buChar char="▻"/>
              <a:defRPr sz="2667"/>
            </a:lvl5pPr>
            <a:lvl6pPr marL="3657509" lvl="5" indent="-474121" rtl="0">
              <a:spcBef>
                <a:spcPts val="1333"/>
              </a:spcBef>
              <a:spcAft>
                <a:spcPts val="0"/>
              </a:spcAft>
              <a:buSzPts val="2000"/>
              <a:buChar char="▻"/>
              <a:defRPr sz="2667"/>
            </a:lvl6pPr>
            <a:lvl7pPr marL="4267093" lvl="6" indent="-474121" rtl="0">
              <a:spcBef>
                <a:spcPts val="1333"/>
              </a:spcBef>
              <a:spcAft>
                <a:spcPts val="0"/>
              </a:spcAft>
              <a:buSzPts val="2000"/>
              <a:buChar char="▻"/>
              <a:defRPr sz="2667"/>
            </a:lvl7pPr>
            <a:lvl8pPr marL="4876678" lvl="7" indent="-474121" rtl="0">
              <a:spcBef>
                <a:spcPts val="1333"/>
              </a:spcBef>
              <a:spcAft>
                <a:spcPts val="0"/>
              </a:spcAft>
              <a:buSzPts val="2000"/>
              <a:buChar char="▻"/>
              <a:defRPr sz="2667"/>
            </a:lvl8pPr>
            <a:lvl9pPr marL="5486263" lvl="8" indent="-474121" rtl="0">
              <a:spcBef>
                <a:spcPts val="1333"/>
              </a:spcBef>
              <a:spcAft>
                <a:spcPts val="1333"/>
              </a:spcAft>
              <a:buSzPts val="2000"/>
              <a:buChar char="▻"/>
              <a:defRPr sz="2667"/>
            </a:lvl9pPr>
          </a:lstStyle>
          <a:p>
            <a:endParaRPr/>
          </a:p>
        </p:txBody>
      </p:sp>
      <p:sp>
        <p:nvSpPr>
          <p:cNvPr id="334" name="Google Shape;334;p51"/>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62705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0525"/>
            <a:ext cx="10515600" cy="2852737"/>
          </a:xfrm>
        </p:spPr>
        <p:txBody>
          <a:bodyPr vert="horz" lIns="91440" tIns="45720" rIns="91440" bIns="45720" rtlCol="0" anchor="b">
            <a:normAutofit/>
          </a:bodyPr>
          <a:lstStyle/>
          <a:p>
            <a:pPr>
              <a:spcAft>
                <a:spcPts val="2400"/>
              </a:spcAft>
            </a:pPr>
            <a:r>
              <a:rPr lang="en-US" sz="3800" dirty="0"/>
              <a:t>Universal Preschool and Early Literacy: Supporting the Development and Learning of Younger Students through Statewide Initiatives focused on Students Preschool through 3</a:t>
            </a:r>
            <a:r>
              <a:rPr lang="en-US" sz="3800" baseline="30000" dirty="0"/>
              <a:t>rd</a:t>
            </a:r>
            <a:r>
              <a:rPr lang="en-US" sz="3800" dirty="0"/>
              <a:t> Grade</a:t>
            </a:r>
          </a:p>
        </p:txBody>
      </p:sp>
      <p:sp>
        <p:nvSpPr>
          <p:cNvPr id="3" name="Subtitle 2"/>
          <p:cNvSpPr>
            <a:spLocks noGrp="1"/>
          </p:cNvSpPr>
          <p:nvPr>
            <p:ph type="body" idx="1"/>
          </p:nvPr>
        </p:nvSpPr>
        <p:spPr>
          <a:xfrm>
            <a:off x="838200" y="3712387"/>
            <a:ext cx="10515600" cy="1500187"/>
          </a:xfrm>
        </p:spPr>
        <p:txBody>
          <a:bodyPr vert="horz" lIns="91440" tIns="45720" rIns="91440" bIns="45720" rtlCol="0">
            <a:normAutofit/>
          </a:bodyPr>
          <a:lstStyle/>
          <a:p>
            <a:r>
              <a:rPr lang="en-US" altLang="zh-CN"/>
              <a:t>Federal Grants Convening</a:t>
            </a:r>
          </a:p>
          <a:p>
            <a:r>
              <a:rPr lang="en-US" altLang="zh-CN"/>
              <a:t>May 13, 2024</a:t>
            </a:r>
          </a:p>
        </p:txBody>
      </p:sp>
    </p:spTree>
    <p:extLst>
      <p:ext uri="{BB962C8B-B14F-4D97-AF65-F5344CB8AC3E}">
        <p14:creationId xmlns:p14="http://schemas.microsoft.com/office/powerpoint/2010/main" val="346811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2570-0E5C-77E0-B6FD-CC9C5105B38E}"/>
              </a:ext>
            </a:extLst>
          </p:cNvPr>
          <p:cNvSpPr>
            <a:spLocks noGrp="1"/>
          </p:cNvSpPr>
          <p:nvPr>
            <p:ph type="title"/>
          </p:nvPr>
        </p:nvSpPr>
        <p:spPr>
          <a:xfrm>
            <a:off x="6417733" y="490538"/>
            <a:ext cx="5291663" cy="1126389"/>
          </a:xfrm>
        </p:spPr>
        <p:txBody>
          <a:bodyPr vert="horz" lIns="91440" tIns="45720" rIns="91440" bIns="45720" rtlCol="0" anchor="b">
            <a:normAutofit/>
          </a:bodyPr>
          <a:lstStyle/>
          <a:p>
            <a:r>
              <a:rPr lang="en-US" sz="4400" b="1">
                <a:latin typeface="Montserrat SemiBold" panose="00000700000000000000" pitchFamily="2" charset="0"/>
              </a:rPr>
              <a:t>Agenda </a:t>
            </a:r>
            <a:endParaRPr lang="en-US" sz="4400" b="1" dirty="0">
              <a:latin typeface="Montserrat SemiBold" panose="00000700000000000000" pitchFamily="2" charset="0"/>
            </a:endParaRPr>
          </a:p>
        </p:txBody>
      </p:sp>
      <p:pic>
        <p:nvPicPr>
          <p:cNvPr id="7" name="Picture 6">
            <a:extLst>
              <a:ext uri="{FF2B5EF4-FFF2-40B4-BE49-F238E27FC236}">
                <a16:creationId xmlns:a16="http://schemas.microsoft.com/office/drawing/2014/main" id="{0CB51B21-DBF2-149B-964E-367454186E0F}"/>
              </a:ext>
              <a:ext uri="{C183D7F6-B498-43B3-948B-1728B52AA6E4}">
                <adec:decorative xmlns:adec="http://schemas.microsoft.com/office/drawing/2017/decorative" val="1"/>
              </a:ext>
            </a:extLst>
          </p:cNvPr>
          <p:cNvPicPr>
            <a:picLocks noChangeAspect="1"/>
          </p:cNvPicPr>
          <p:nvPr/>
        </p:nvPicPr>
        <p:blipFill rotWithShape="1">
          <a:blip r:embed="rId3"/>
          <a:srcRect l="2678" r="8413"/>
          <a:stretch/>
        </p:blipFill>
        <p:spPr>
          <a:xfrm>
            <a:off x="20" y="10"/>
            <a:ext cx="6095980" cy="6857990"/>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5F3858D6-4A08-6BCB-9C0C-0ECA4A3A37BC}"/>
              </a:ext>
            </a:extLst>
          </p:cNvPr>
          <p:cNvSpPr>
            <a:spLocks noGrp="1"/>
          </p:cNvSpPr>
          <p:nvPr>
            <p:ph sz="half" idx="1"/>
          </p:nvPr>
        </p:nvSpPr>
        <p:spPr>
          <a:xfrm>
            <a:off x="6417734" y="1918010"/>
            <a:ext cx="4740002" cy="3916733"/>
          </a:xfrm>
        </p:spPr>
        <p:txBody>
          <a:bodyPr vert="horz" lIns="91440" tIns="45720" rIns="91440" bIns="45720" rtlCol="0" anchor="t">
            <a:noAutofit/>
          </a:bodyPr>
          <a:lstStyle/>
          <a:p>
            <a:pPr marL="346075" indent="-346075">
              <a:spcBef>
                <a:spcPts val="0"/>
              </a:spcBef>
              <a:spcAft>
                <a:spcPts val="1200"/>
              </a:spcAft>
              <a:buClr>
                <a:srgbClr val="00269E"/>
              </a:buClr>
              <a:buFont typeface="+mj-lt"/>
              <a:buAutoNum type="arabicPeriod"/>
            </a:pPr>
            <a:r>
              <a:rPr lang="en-US" sz="2400" b="0" dirty="0">
                <a:solidFill>
                  <a:schemeClr val="tx1"/>
                </a:solidFill>
              </a:rPr>
              <a:t>CPPI Overview</a:t>
            </a:r>
          </a:p>
          <a:p>
            <a:pPr marL="346075" indent="-346075">
              <a:spcBef>
                <a:spcPts val="0"/>
              </a:spcBef>
              <a:spcAft>
                <a:spcPts val="1200"/>
              </a:spcAft>
              <a:buClr>
                <a:srgbClr val="00269E"/>
              </a:buClr>
              <a:buFont typeface="+mj-lt"/>
              <a:buAutoNum type="arabicPeriod"/>
            </a:pPr>
            <a:r>
              <a:rPr lang="en-US" sz="2400" dirty="0">
                <a:solidFill>
                  <a:schemeClr val="tx1"/>
                </a:solidFill>
              </a:rPr>
              <a:t>CPPI Priority Areas</a:t>
            </a:r>
          </a:p>
          <a:p>
            <a:pPr marL="346075" indent="-346075">
              <a:spcBef>
                <a:spcPts val="0"/>
              </a:spcBef>
              <a:spcAft>
                <a:spcPts val="1200"/>
              </a:spcAft>
              <a:buClr>
                <a:srgbClr val="00269E"/>
              </a:buClr>
              <a:buFont typeface="+mj-lt"/>
              <a:buAutoNum type="arabicPeriod"/>
            </a:pPr>
            <a:r>
              <a:rPr lang="en-US" sz="2400" dirty="0">
                <a:solidFill>
                  <a:schemeClr val="tx1"/>
                </a:solidFill>
              </a:rPr>
              <a:t>Connections and Partnerships</a:t>
            </a:r>
          </a:p>
          <a:p>
            <a:pPr marL="346075" indent="-346075">
              <a:spcBef>
                <a:spcPts val="0"/>
              </a:spcBef>
              <a:spcAft>
                <a:spcPts val="1200"/>
              </a:spcAft>
              <a:buClr>
                <a:srgbClr val="00269E"/>
              </a:buClr>
              <a:buFont typeface="+mj-lt"/>
              <a:buAutoNum type="arabicPeriod"/>
            </a:pPr>
            <a:r>
              <a:rPr lang="en-US" sz="2400" dirty="0">
                <a:solidFill>
                  <a:schemeClr val="tx1"/>
                </a:solidFill>
              </a:rPr>
              <a:t>Planning for future Grant Opportunities</a:t>
            </a:r>
          </a:p>
          <a:p>
            <a:pPr marL="0" indent="0">
              <a:spcBef>
                <a:spcPts val="0"/>
              </a:spcBef>
              <a:spcAft>
                <a:spcPts val="1200"/>
              </a:spcAft>
              <a:buClr>
                <a:srgbClr val="00269E"/>
              </a:buClr>
              <a:buNone/>
            </a:pPr>
            <a:endParaRPr lang="en-US" sz="2400" b="0" dirty="0">
              <a:solidFill>
                <a:schemeClr val="tx1"/>
              </a:solidFill>
              <a:cs typeface="Calibri"/>
            </a:endParaRPr>
          </a:p>
        </p:txBody>
      </p:sp>
    </p:spTree>
    <p:extLst>
      <p:ext uri="{BB962C8B-B14F-4D97-AF65-F5344CB8AC3E}">
        <p14:creationId xmlns:p14="http://schemas.microsoft.com/office/powerpoint/2010/main" val="702310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CFE5-2E02-4EA4-8ABB-46B325FCBEB2}"/>
              </a:ext>
            </a:extLst>
          </p:cNvPr>
          <p:cNvSpPr>
            <a:spLocks noGrp="1"/>
          </p:cNvSpPr>
          <p:nvPr>
            <p:ph type="title"/>
          </p:nvPr>
        </p:nvSpPr>
        <p:spPr/>
        <p:txBody>
          <a:bodyPr>
            <a:normAutofit/>
          </a:bodyPr>
          <a:lstStyle/>
          <a:p>
            <a:pPr algn="ctr"/>
            <a:r>
              <a:rPr lang="en-US" dirty="0"/>
              <a:t>Core Requirements of the Grant  </a:t>
            </a:r>
          </a:p>
        </p:txBody>
      </p:sp>
      <p:sp>
        <p:nvSpPr>
          <p:cNvPr id="3" name="Content Placeholder 2">
            <a:extLst>
              <a:ext uri="{FF2B5EF4-FFF2-40B4-BE49-F238E27FC236}">
                <a16:creationId xmlns:a16="http://schemas.microsoft.com/office/drawing/2014/main" id="{F465ADDF-A709-46A5-947A-3728F9B62573}"/>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solidFill>
                  <a:schemeClr val="tx1"/>
                </a:solidFill>
              </a:rPr>
              <a:t>The establishment of a strong Leadership Team and Governance Structure engaging key stakeholders across the community.</a:t>
            </a:r>
          </a:p>
          <a:p>
            <a:pPr marL="514350" indent="-514350">
              <a:buFont typeface="+mj-lt"/>
              <a:buAutoNum type="arabicPeriod"/>
            </a:pPr>
            <a:r>
              <a:rPr lang="en-US" dirty="0">
                <a:solidFill>
                  <a:schemeClr val="tx1"/>
                </a:solidFill>
              </a:rPr>
              <a:t>Collaboration with other EEC Funded Grantees support the maximization of resources in the community. </a:t>
            </a:r>
          </a:p>
          <a:p>
            <a:pPr marL="514350" indent="-514350">
              <a:buFont typeface="+mj-lt"/>
              <a:buAutoNum type="arabicPeriod"/>
            </a:pPr>
            <a:r>
              <a:rPr lang="en-US" dirty="0">
                <a:solidFill>
                  <a:schemeClr val="tx1"/>
                </a:solidFill>
              </a:rPr>
              <a:t>Engagement in a Continuous Quality Improvement cycle to promote ongoing program improvement.  </a:t>
            </a:r>
          </a:p>
          <a:p>
            <a:pPr marL="514350" indent="-514350">
              <a:buFont typeface="+mj-lt"/>
              <a:buAutoNum type="arabicPeriod"/>
            </a:pPr>
            <a:r>
              <a:rPr lang="en-US" dirty="0">
                <a:solidFill>
                  <a:schemeClr val="tx1"/>
                </a:solidFill>
              </a:rPr>
              <a:t>The use of the Classroom Assessment Scoring System Observation tool (CLASS) to foster high-quality adult-child interactions. </a:t>
            </a:r>
          </a:p>
          <a:p>
            <a:pPr marL="514350" indent="-514350">
              <a:buFont typeface="+mj-lt"/>
              <a:buAutoNum type="arabicPeriod"/>
            </a:pPr>
            <a:r>
              <a:rPr lang="en-US" dirty="0">
                <a:solidFill>
                  <a:schemeClr val="tx1"/>
                </a:solidFill>
              </a:rPr>
              <a:t>Implementation of program designs that meet the requirements of the grantee’s selected Priorities. </a:t>
            </a:r>
          </a:p>
          <a:p>
            <a:endParaRPr lang="en-US" dirty="0"/>
          </a:p>
        </p:txBody>
      </p:sp>
    </p:spTree>
    <p:extLst>
      <p:ext uri="{BB962C8B-B14F-4D97-AF65-F5344CB8AC3E}">
        <p14:creationId xmlns:p14="http://schemas.microsoft.com/office/powerpoint/2010/main" val="3345093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6BCF5-053B-401F-A232-86C6ECA46AB3}"/>
              </a:ext>
            </a:extLst>
          </p:cNvPr>
          <p:cNvSpPr>
            <a:spLocks noGrp="1"/>
          </p:cNvSpPr>
          <p:nvPr>
            <p:ph type="title"/>
          </p:nvPr>
        </p:nvSpPr>
        <p:spPr/>
        <p:txBody>
          <a:bodyPr>
            <a:normAutofit/>
          </a:bodyPr>
          <a:lstStyle/>
          <a:p>
            <a:pPr algn="ctr"/>
            <a:r>
              <a:rPr lang="en-US" sz="3200" dirty="0"/>
              <a:t>Three Pathways  </a:t>
            </a:r>
          </a:p>
        </p:txBody>
      </p:sp>
      <p:graphicFrame>
        <p:nvGraphicFramePr>
          <p:cNvPr id="4" name="Table 4">
            <a:extLst>
              <a:ext uri="{FF2B5EF4-FFF2-40B4-BE49-F238E27FC236}">
                <a16:creationId xmlns:a16="http://schemas.microsoft.com/office/drawing/2014/main" id="{CEB08C41-B312-46BA-B14C-8A81A2D960E3}"/>
              </a:ext>
            </a:extLst>
          </p:cNvPr>
          <p:cNvGraphicFramePr>
            <a:graphicFrameLocks noGrp="1"/>
          </p:cNvGraphicFramePr>
          <p:nvPr>
            <p:ph idx="1"/>
            <p:extLst>
              <p:ext uri="{D42A27DB-BD31-4B8C-83A1-F6EECF244321}">
                <p14:modId xmlns:p14="http://schemas.microsoft.com/office/powerpoint/2010/main" val="1291564236"/>
              </p:ext>
            </p:extLst>
          </p:nvPr>
        </p:nvGraphicFramePr>
        <p:xfrm>
          <a:off x="436851" y="1737993"/>
          <a:ext cx="10754157" cy="4857267"/>
        </p:xfrm>
        <a:graphic>
          <a:graphicData uri="http://schemas.openxmlformats.org/drawingml/2006/table">
            <a:tbl>
              <a:tblPr firstRow="1" bandRow="1">
                <a:tableStyleId>{5C22544A-7EE6-4342-B048-85BDC9FD1C3A}</a:tableStyleId>
              </a:tblPr>
              <a:tblGrid>
                <a:gridCol w="3584719">
                  <a:extLst>
                    <a:ext uri="{9D8B030D-6E8A-4147-A177-3AD203B41FA5}">
                      <a16:colId xmlns:a16="http://schemas.microsoft.com/office/drawing/2014/main" val="984590438"/>
                    </a:ext>
                  </a:extLst>
                </a:gridCol>
                <a:gridCol w="3584719">
                  <a:extLst>
                    <a:ext uri="{9D8B030D-6E8A-4147-A177-3AD203B41FA5}">
                      <a16:colId xmlns:a16="http://schemas.microsoft.com/office/drawing/2014/main" val="2565192477"/>
                    </a:ext>
                  </a:extLst>
                </a:gridCol>
                <a:gridCol w="3584719">
                  <a:extLst>
                    <a:ext uri="{9D8B030D-6E8A-4147-A177-3AD203B41FA5}">
                      <a16:colId xmlns:a16="http://schemas.microsoft.com/office/drawing/2014/main" val="3149029223"/>
                    </a:ext>
                  </a:extLst>
                </a:gridCol>
              </a:tblGrid>
              <a:tr h="437667">
                <a:tc>
                  <a:txBody>
                    <a:bodyPr/>
                    <a:lstStyle/>
                    <a:p>
                      <a:pPr algn="ctr"/>
                      <a:r>
                        <a:rPr lang="en-US" sz="1600" dirty="0"/>
                        <a:t>Priority I – Expansion of Access</a:t>
                      </a:r>
                    </a:p>
                  </a:txBody>
                  <a:tcPr anchor="ctr"/>
                </a:tc>
                <a:tc>
                  <a:txBody>
                    <a:bodyPr/>
                    <a:lstStyle/>
                    <a:p>
                      <a:pPr algn="ctr"/>
                      <a:r>
                        <a:rPr lang="en-US" sz="1600" dirty="0"/>
                        <a:t>Priority II – Locally Aligned Quality</a:t>
                      </a:r>
                    </a:p>
                  </a:txBody>
                  <a:tcPr anchor="ctr"/>
                </a:tc>
                <a:tc>
                  <a:txBody>
                    <a:bodyPr/>
                    <a:lstStyle/>
                    <a:p>
                      <a:pPr algn="ctr"/>
                      <a:r>
                        <a:rPr lang="en-US" sz="1600" dirty="0"/>
                        <a:t>Priority III – Access to Special Education </a:t>
                      </a:r>
                    </a:p>
                  </a:txBody>
                  <a:tcPr anchor="ctr"/>
                </a:tc>
                <a:extLst>
                  <a:ext uri="{0D108BD9-81ED-4DB2-BD59-A6C34878D82A}">
                    <a16:rowId xmlns:a16="http://schemas.microsoft.com/office/drawing/2014/main" val="4226583879"/>
                  </a:ext>
                </a:extLst>
              </a:tr>
              <a:tr h="4209473">
                <a:tc>
                  <a:txBody>
                    <a:bodyPr/>
                    <a:lstStyle/>
                    <a:p>
                      <a:r>
                        <a:rPr lang="en-US" sz="1400" dirty="0"/>
                        <a:t>The focus of this Priority is for communities to make a significant investment in addressing local affordability and access challenges for  families. </a:t>
                      </a:r>
                    </a:p>
                    <a:p>
                      <a:endParaRPr lang="en-US" sz="1400" b="1" i="1" dirty="0"/>
                    </a:p>
                    <a:p>
                      <a:pPr marL="0" algn="l" defTabSz="914400" rtl="0" eaLnBrk="1" latinLnBrk="0" hangingPunct="1"/>
                      <a:r>
                        <a:rPr lang="en-US" sz="1400" b="1" i="1" kern="1200" dirty="0">
                          <a:solidFill>
                            <a:schemeClr val="dk1"/>
                          </a:solidFill>
                          <a:latin typeface="+mn-lt"/>
                          <a:ea typeface="+mn-ea"/>
                          <a:cs typeface="+mn-cs"/>
                        </a:rPr>
                        <a:t>Key Requirements:</a:t>
                      </a:r>
                    </a:p>
                    <a:p>
                      <a:endParaRPr lang="en-US" sz="1400" b="1" i="1" dirty="0"/>
                    </a:p>
                    <a:p>
                      <a:r>
                        <a:rPr lang="en-US" sz="1400" b="1" dirty="0"/>
                        <a:t>Cost of care </a:t>
                      </a:r>
                      <a:r>
                        <a:rPr lang="en-US" sz="1400" dirty="0"/>
                        <a:t>– provide families with free or low-cost quality preschool utilizing a braided funding model or expand the public-school day to 6 hours/5 days per week for children enrolled in public school classrooms</a:t>
                      </a:r>
                    </a:p>
                    <a:p>
                      <a:endParaRPr lang="en-US" sz="1400" dirty="0"/>
                    </a:p>
                    <a:p>
                      <a:r>
                        <a:rPr lang="en-US" sz="1400" b="1" dirty="0"/>
                        <a:t>Comprehensive Services </a:t>
                      </a:r>
                      <a:r>
                        <a:rPr lang="en-US" sz="1400" dirty="0"/>
                        <a:t>– provide  mental health, social workers, family resources, etc. to both program leaders, staff and families</a:t>
                      </a:r>
                    </a:p>
                    <a:p>
                      <a:endParaRPr lang="en-US" dirty="0"/>
                    </a:p>
                  </a:txBody>
                  <a:tcPr/>
                </a:tc>
                <a:tc>
                  <a:txBody>
                    <a:bodyPr/>
                    <a:lstStyle/>
                    <a:p>
                      <a:pPr marL="0" algn="l" defTabSz="914400" rtl="0" eaLnBrk="1" latinLnBrk="0" hangingPunct="1"/>
                      <a:r>
                        <a:rPr lang="en-US" sz="1400" kern="1200" dirty="0">
                          <a:solidFill>
                            <a:schemeClr val="dk1"/>
                          </a:solidFill>
                          <a:latin typeface="+mn-lt"/>
                          <a:ea typeface="+mn-ea"/>
                          <a:cs typeface="+mn-cs"/>
                        </a:rPr>
                        <a:t>The focus of this Priority is for communities to build locally aligned quality regarding curriculum and learning goals across preschool classrooms and support kindergarten transitions. </a:t>
                      </a:r>
                    </a:p>
                    <a:p>
                      <a:pPr marL="0" algn="l" defTabSz="914400" rtl="0" eaLnBrk="1" latinLnBrk="0" hangingPunct="1"/>
                      <a:endParaRPr lang="en-US" sz="1400" kern="1200" dirty="0">
                        <a:solidFill>
                          <a:schemeClr val="dk1"/>
                        </a:solidFill>
                        <a:latin typeface="+mn-lt"/>
                        <a:ea typeface="+mn-ea"/>
                        <a:cs typeface="+mn-cs"/>
                      </a:endParaRPr>
                    </a:p>
                    <a:p>
                      <a:pPr marL="0" algn="l" defTabSz="914400" rtl="0" eaLnBrk="1" latinLnBrk="0" hangingPunct="1"/>
                      <a:r>
                        <a:rPr lang="en-US" sz="1400" b="1" i="1" kern="1200" dirty="0">
                          <a:solidFill>
                            <a:schemeClr val="dk1"/>
                          </a:solidFill>
                          <a:latin typeface="+mn-lt"/>
                          <a:ea typeface="+mn-ea"/>
                          <a:cs typeface="+mn-cs"/>
                        </a:rPr>
                        <a:t>Key Requirements:</a:t>
                      </a:r>
                    </a:p>
                    <a:p>
                      <a:pPr marL="0" algn="l" defTabSz="914400" rtl="0" eaLnBrk="1" latinLnBrk="0" hangingPunct="1"/>
                      <a:endParaRPr lang="en-US" sz="1400" kern="1200" dirty="0">
                        <a:solidFill>
                          <a:schemeClr val="dk1"/>
                        </a:solidFill>
                        <a:latin typeface="+mn-lt"/>
                        <a:ea typeface="+mn-ea"/>
                        <a:cs typeface="+mn-cs"/>
                      </a:endParaRPr>
                    </a:p>
                    <a:p>
                      <a:pPr marL="0" algn="l" defTabSz="914400" rtl="0" eaLnBrk="1" latinLnBrk="0" hangingPunct="1"/>
                      <a:r>
                        <a:rPr lang="en-US" sz="1400" b="1" kern="1200" dirty="0">
                          <a:solidFill>
                            <a:schemeClr val="dk1"/>
                          </a:solidFill>
                          <a:latin typeface="+mn-lt"/>
                          <a:ea typeface="+mn-ea"/>
                          <a:cs typeface="+mn-cs"/>
                        </a:rPr>
                        <a:t>On Track to Third Grade </a:t>
                      </a:r>
                      <a:r>
                        <a:rPr lang="en-US" sz="1400" kern="1200" dirty="0">
                          <a:solidFill>
                            <a:schemeClr val="dk1"/>
                          </a:solidFill>
                          <a:latin typeface="+mn-lt"/>
                          <a:ea typeface="+mn-ea"/>
                          <a:cs typeface="+mn-cs"/>
                        </a:rPr>
                        <a:t>– develop community expectations for learning goals along the Birth to three continuum</a:t>
                      </a:r>
                    </a:p>
                    <a:p>
                      <a:pPr marL="0" algn="l" defTabSz="914400" rtl="0" eaLnBrk="1" latinLnBrk="0" hangingPunct="1"/>
                      <a:r>
                        <a:rPr lang="en-US" sz="1400" b="1" kern="1200" dirty="0">
                          <a:solidFill>
                            <a:schemeClr val="dk1"/>
                          </a:solidFill>
                          <a:latin typeface="+mn-lt"/>
                          <a:ea typeface="+mn-ea"/>
                          <a:cs typeface="+mn-cs"/>
                        </a:rPr>
                        <a:t>Quality Curriculum and Assessment </a:t>
                      </a:r>
                      <a:r>
                        <a:rPr lang="en-US" sz="1400" kern="1200" dirty="0">
                          <a:solidFill>
                            <a:schemeClr val="dk1"/>
                          </a:solidFill>
                          <a:latin typeface="+mn-lt"/>
                          <a:ea typeface="+mn-ea"/>
                          <a:cs typeface="+mn-cs"/>
                        </a:rPr>
                        <a:t>– provide funding to support consistent implementation of high-quality curriculum and alignment across the community</a:t>
                      </a:r>
                    </a:p>
                    <a:p>
                      <a:pPr marL="0" algn="l" defTabSz="914400" rtl="0" eaLnBrk="1" latinLnBrk="0" hangingPunct="1"/>
                      <a:r>
                        <a:rPr lang="en-US" sz="1400" b="1" kern="1200" dirty="0">
                          <a:solidFill>
                            <a:schemeClr val="dk1"/>
                          </a:solidFill>
                          <a:latin typeface="+mn-lt"/>
                          <a:ea typeface="+mn-ea"/>
                          <a:cs typeface="+mn-cs"/>
                        </a:rPr>
                        <a:t>Professional Development </a:t>
                      </a:r>
                      <a:r>
                        <a:rPr lang="en-US" sz="1400" kern="1200" dirty="0">
                          <a:solidFill>
                            <a:schemeClr val="dk1"/>
                          </a:solidFill>
                          <a:latin typeface="+mn-lt"/>
                          <a:ea typeface="+mn-ea"/>
                          <a:cs typeface="+mn-cs"/>
                        </a:rPr>
                        <a:t>– provide job-embedded support and professional development opportunities to support implementation of curriculum to fidelity</a:t>
                      </a:r>
                    </a:p>
                    <a:p>
                      <a:pPr marL="0" algn="l" defTabSz="914400" rtl="0" eaLnBrk="1" latinLnBrk="0" hangingPunct="1"/>
                      <a:endParaRPr lang="en-US" sz="1400" kern="1200" dirty="0">
                        <a:solidFill>
                          <a:schemeClr val="dk1"/>
                        </a:solidFill>
                        <a:latin typeface="+mn-lt"/>
                        <a:ea typeface="+mn-ea"/>
                        <a:cs typeface="+mn-cs"/>
                      </a:endParaRPr>
                    </a:p>
                  </a:txBody>
                  <a:tcPr/>
                </a:tc>
                <a:tc>
                  <a:txBody>
                    <a:bodyPr/>
                    <a:lstStyle/>
                    <a:p>
                      <a:pPr marL="0" algn="l" defTabSz="914400" rtl="0" eaLnBrk="1" latinLnBrk="0" hangingPunct="1"/>
                      <a:r>
                        <a:rPr lang="en-US" sz="1400" kern="1200" dirty="0">
                          <a:solidFill>
                            <a:schemeClr val="dk1"/>
                          </a:solidFill>
                          <a:latin typeface="+mn-lt"/>
                          <a:ea typeface="+mn-ea"/>
                          <a:cs typeface="+mn-cs"/>
                        </a:rPr>
                        <a:t>The focus of this Priority is to provide caregivers a choice of care for children with Individual Education Plans (IEP) to have full access to required supports directly in their EEC-Licensed classrooms.</a:t>
                      </a:r>
                    </a:p>
                    <a:p>
                      <a:pPr marL="0" algn="l" defTabSz="914400" rtl="0" eaLnBrk="1" latinLnBrk="0" hangingPunct="1"/>
                      <a:endParaRPr lang="en-US" sz="1400" kern="1200" dirty="0">
                        <a:solidFill>
                          <a:schemeClr val="dk1"/>
                        </a:solidFill>
                        <a:latin typeface="+mn-lt"/>
                        <a:ea typeface="+mn-ea"/>
                        <a:cs typeface="+mn-cs"/>
                      </a:endParaRPr>
                    </a:p>
                    <a:p>
                      <a:pPr marL="0" algn="l" defTabSz="914400" rtl="0" eaLnBrk="1" latinLnBrk="0" hangingPunct="1"/>
                      <a:r>
                        <a:rPr lang="en-US" sz="1400" b="1" i="1" kern="1200" dirty="0">
                          <a:solidFill>
                            <a:schemeClr val="dk1"/>
                          </a:solidFill>
                          <a:latin typeface="+mn-lt"/>
                          <a:ea typeface="+mn-ea"/>
                          <a:cs typeface="+mn-cs"/>
                        </a:rPr>
                        <a:t>Key Requirements:</a:t>
                      </a:r>
                    </a:p>
                    <a:p>
                      <a:pPr marL="0" algn="l" defTabSz="914400" rtl="0" eaLnBrk="1" latinLnBrk="0" hangingPunct="1"/>
                      <a:endParaRPr lang="en-US" sz="1400" kern="1200" dirty="0">
                        <a:solidFill>
                          <a:schemeClr val="dk1"/>
                        </a:solidFill>
                        <a:latin typeface="+mn-lt"/>
                        <a:ea typeface="+mn-ea"/>
                        <a:cs typeface="+mn-cs"/>
                      </a:endParaRPr>
                    </a:p>
                    <a:p>
                      <a:pPr marL="0" algn="l" defTabSz="914400" rtl="0" eaLnBrk="1" latinLnBrk="0" hangingPunct="1"/>
                      <a:r>
                        <a:rPr lang="en-US" sz="1400" b="1" kern="1200" dirty="0">
                          <a:solidFill>
                            <a:schemeClr val="dk1"/>
                          </a:solidFill>
                          <a:latin typeface="+mn-lt"/>
                          <a:ea typeface="+mn-ea"/>
                          <a:cs typeface="+mn-cs"/>
                        </a:rPr>
                        <a:t>Special Education Supports </a:t>
                      </a:r>
                      <a:r>
                        <a:rPr lang="en-US" sz="1400" kern="1200" dirty="0">
                          <a:solidFill>
                            <a:schemeClr val="dk1"/>
                          </a:solidFill>
                          <a:latin typeface="+mn-lt"/>
                          <a:ea typeface="+mn-ea"/>
                          <a:cs typeface="+mn-cs"/>
                        </a:rPr>
                        <a:t>– provide Itinerant services to children placed with community-based providers </a:t>
                      </a:r>
                    </a:p>
                    <a:p>
                      <a:pPr marL="0" algn="l" defTabSz="914400" rtl="0" eaLnBrk="1" latinLnBrk="0" hangingPunct="1"/>
                      <a:r>
                        <a:rPr lang="en-US" sz="1400" b="1" kern="1200" dirty="0">
                          <a:solidFill>
                            <a:schemeClr val="dk1"/>
                          </a:solidFill>
                          <a:latin typeface="+mn-lt"/>
                          <a:ea typeface="+mn-ea"/>
                          <a:cs typeface="+mn-cs"/>
                        </a:rPr>
                        <a:t>Professional Development </a:t>
                      </a:r>
                      <a:r>
                        <a:rPr lang="en-US" sz="1400" kern="1200" dirty="0">
                          <a:solidFill>
                            <a:schemeClr val="dk1"/>
                          </a:solidFill>
                          <a:latin typeface="+mn-lt"/>
                          <a:ea typeface="+mn-ea"/>
                          <a:cs typeface="+mn-cs"/>
                        </a:rPr>
                        <a:t>– provide funding to support ongoing support to educators to develop inclusive practices and ensure continuity across a child’s day</a:t>
                      </a:r>
                    </a:p>
                    <a:p>
                      <a:pPr marL="0" algn="l" defTabSz="914400" rtl="0" eaLnBrk="1" latinLnBrk="0" hangingPunct="1"/>
                      <a:r>
                        <a:rPr lang="en-US" sz="1400" b="1" kern="1200" dirty="0">
                          <a:solidFill>
                            <a:schemeClr val="dk1"/>
                          </a:solidFill>
                          <a:latin typeface="+mn-lt"/>
                          <a:ea typeface="+mn-ea"/>
                          <a:cs typeface="+mn-cs"/>
                        </a:rPr>
                        <a:t>Transitions and Referrals</a:t>
                      </a:r>
                      <a:r>
                        <a:rPr lang="en-US" sz="1400" kern="1200" dirty="0">
                          <a:solidFill>
                            <a:schemeClr val="dk1"/>
                          </a:solidFill>
                          <a:latin typeface="+mn-lt"/>
                          <a:ea typeface="+mn-ea"/>
                          <a:cs typeface="+mn-cs"/>
                        </a:rPr>
                        <a:t>– review transitions from early intervention to preschool and provide a navigable system for screening and referrals for caregivers</a:t>
                      </a:r>
                    </a:p>
                    <a:p>
                      <a:endParaRPr lang="en-US" dirty="0"/>
                    </a:p>
                  </a:txBody>
                  <a:tcPr/>
                </a:tc>
                <a:extLst>
                  <a:ext uri="{0D108BD9-81ED-4DB2-BD59-A6C34878D82A}">
                    <a16:rowId xmlns:a16="http://schemas.microsoft.com/office/drawing/2014/main" val="1056543786"/>
                  </a:ext>
                </a:extLst>
              </a:tr>
            </a:tbl>
          </a:graphicData>
        </a:graphic>
      </p:graphicFrame>
    </p:spTree>
    <p:extLst>
      <p:ext uri="{BB962C8B-B14F-4D97-AF65-F5344CB8AC3E}">
        <p14:creationId xmlns:p14="http://schemas.microsoft.com/office/powerpoint/2010/main" val="3696644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FC8D46-6C68-4409-BAA3-F531D1D9BA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7691" y="187035"/>
            <a:ext cx="11095664" cy="5818909"/>
          </a:xfrm>
          <a:prstGeom prst="rect">
            <a:avLst/>
          </a:prstGeom>
        </p:spPr>
      </p:pic>
      <p:sp>
        <p:nvSpPr>
          <p:cNvPr id="3" name="TextBox 2">
            <a:extLst>
              <a:ext uri="{FF2B5EF4-FFF2-40B4-BE49-F238E27FC236}">
                <a16:creationId xmlns:a16="http://schemas.microsoft.com/office/drawing/2014/main" id="{F110F081-C141-45EB-99B1-D190DAFF5BA9}"/>
              </a:ext>
            </a:extLst>
          </p:cNvPr>
          <p:cNvSpPr txBox="1"/>
          <p:nvPr/>
        </p:nvSpPr>
        <p:spPr>
          <a:xfrm>
            <a:off x="3284441" y="852056"/>
            <a:ext cx="2421082" cy="369332"/>
          </a:xfrm>
          <a:prstGeom prst="rect">
            <a:avLst/>
          </a:prstGeom>
          <a:noFill/>
        </p:spPr>
        <p:txBody>
          <a:bodyPr wrap="square" rtlCol="0">
            <a:spAutoFit/>
          </a:bodyPr>
          <a:lstStyle/>
          <a:p>
            <a:pPr algn="ctr"/>
            <a:r>
              <a:rPr lang="en-US" b="1" i="1" dirty="0">
                <a:solidFill>
                  <a:schemeClr val="bg1"/>
                </a:solidFill>
              </a:rPr>
              <a:t>FY24 CPPI Grantees </a:t>
            </a:r>
          </a:p>
        </p:txBody>
      </p:sp>
      <p:sp>
        <p:nvSpPr>
          <p:cNvPr id="4" name="Title 3">
            <a:extLst>
              <a:ext uri="{FF2B5EF4-FFF2-40B4-BE49-F238E27FC236}">
                <a16:creationId xmlns:a16="http://schemas.microsoft.com/office/drawing/2014/main" id="{DB0990F5-189B-A081-F7FE-5A5DD15EF6A0}"/>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Map of MA CPPI Grantees (FY24)</a:t>
            </a:r>
          </a:p>
        </p:txBody>
      </p:sp>
    </p:spTree>
    <p:extLst>
      <p:ext uri="{BB962C8B-B14F-4D97-AF65-F5344CB8AC3E}">
        <p14:creationId xmlns:p14="http://schemas.microsoft.com/office/powerpoint/2010/main" val="1491566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1983A5-989E-2682-B013-718FFE285677}"/>
              </a:ext>
            </a:extLst>
          </p:cNvPr>
          <p:cNvSpPr>
            <a:spLocks noGrp="1"/>
          </p:cNvSpPr>
          <p:nvPr>
            <p:ph type="title" idx="4294967295"/>
          </p:nvPr>
        </p:nvSpPr>
        <p:spPr>
          <a:xfrm>
            <a:off x="0" y="328613"/>
            <a:ext cx="1392238" cy="6583362"/>
          </a:xfrm>
          <a:prstGeom prst="ellipse">
            <a:avLst/>
          </a:prstGeom>
        </p:spPr>
        <p:txBody>
          <a:bodyPr vert="vert270" lIns="91440" tIns="45720" rIns="91440" bIns="45720" rtlCol="0">
            <a:normAutofit/>
          </a:bodyPr>
          <a:lstStyle/>
          <a:p>
            <a:r>
              <a:rPr lang="en-US" kern="1200" dirty="0">
                <a:latin typeface="+mj-lt"/>
                <a:ea typeface="+mj-ea"/>
                <a:cs typeface="+mj-cs"/>
              </a:rPr>
              <a:t>EEC Connections  </a:t>
            </a:r>
          </a:p>
        </p:txBody>
      </p:sp>
      <p:graphicFrame>
        <p:nvGraphicFramePr>
          <p:cNvPr id="7" name="Content Placeholder 6">
            <a:extLst>
              <a:ext uri="{FF2B5EF4-FFF2-40B4-BE49-F238E27FC236}">
                <a16:creationId xmlns:a16="http://schemas.microsoft.com/office/drawing/2014/main" id="{E5853913-422F-02E3-BE0D-A26C2A826D31}"/>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1988685316"/>
              </p:ext>
            </p:extLst>
          </p:nvPr>
        </p:nvGraphicFramePr>
        <p:xfrm>
          <a:off x="1558636" y="0"/>
          <a:ext cx="9303327" cy="6046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8055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7BE1-CF52-BABF-5B0B-75603E24247D}"/>
              </a:ext>
            </a:extLst>
          </p:cNvPr>
          <p:cNvSpPr>
            <a:spLocks noGrp="1"/>
          </p:cNvSpPr>
          <p:nvPr>
            <p:ph type="title"/>
          </p:nvPr>
        </p:nvSpPr>
        <p:spPr/>
        <p:txBody>
          <a:bodyPr/>
          <a:lstStyle/>
          <a:p>
            <a:r>
              <a:rPr lang="en-US" dirty="0"/>
              <a:t>Preparing for Future Opportunities </a:t>
            </a:r>
          </a:p>
        </p:txBody>
      </p:sp>
      <p:sp>
        <p:nvSpPr>
          <p:cNvPr id="3" name="Text Placeholder 2">
            <a:extLst>
              <a:ext uri="{FF2B5EF4-FFF2-40B4-BE49-F238E27FC236}">
                <a16:creationId xmlns:a16="http://schemas.microsoft.com/office/drawing/2014/main" id="{967A1D8C-632B-1D16-A17C-76E50A382BE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89575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1F349-EC5E-9524-9D0A-9EDC9E2495AF}"/>
              </a:ext>
            </a:extLst>
          </p:cNvPr>
          <p:cNvSpPr>
            <a:spLocks noGrp="1"/>
          </p:cNvSpPr>
          <p:nvPr>
            <p:ph type="title"/>
          </p:nvPr>
        </p:nvSpPr>
        <p:spPr/>
        <p:txBody>
          <a:bodyPr>
            <a:normAutofit/>
          </a:bodyPr>
          <a:lstStyle/>
          <a:p>
            <a:r>
              <a:rPr lang="en-US" sz="3673"/>
              <a:t>Early Planning Stage</a:t>
            </a:r>
          </a:p>
        </p:txBody>
      </p:sp>
      <p:sp>
        <p:nvSpPr>
          <p:cNvPr id="5" name="Slide Number Placeholder 4">
            <a:extLst>
              <a:ext uri="{FF2B5EF4-FFF2-40B4-BE49-F238E27FC236}">
                <a16:creationId xmlns:a16="http://schemas.microsoft.com/office/drawing/2014/main" id="{24FA6A4F-F796-C6AA-D16C-91540F8E9496}"/>
              </a:ext>
            </a:extLst>
          </p:cNvPr>
          <p:cNvSpPr>
            <a:spLocks noGrp="1"/>
          </p:cNvSpPr>
          <p:nvPr>
            <p:ph type="sldNum" sz="quarter" idx="12"/>
          </p:nvPr>
        </p:nvSpPr>
        <p:spPr>
          <a:xfrm>
            <a:off x="10697497" y="6356350"/>
            <a:ext cx="6563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C682C-E9DB-4137-9A63-78D4A5F3749E}" type="slidenum">
              <a:rPr lang="en-US" smtClean="0"/>
              <a:pPr/>
              <a:t>16</a:t>
            </a:fld>
            <a:endParaRPr lang="en-US"/>
          </a:p>
        </p:txBody>
      </p:sp>
      <p:pic>
        <p:nvPicPr>
          <p:cNvPr id="6" name="Content Placeholder 5" descr="Diagram showing how CBO partnerships eventually lead to CPPI implementation">
            <a:extLst>
              <a:ext uri="{FF2B5EF4-FFF2-40B4-BE49-F238E27FC236}">
                <a16:creationId xmlns:a16="http://schemas.microsoft.com/office/drawing/2014/main" id="{0A4C9505-AFBA-44DB-F18D-EE5DC9F15FB6}"/>
              </a:ext>
            </a:extLst>
          </p:cNvPr>
          <p:cNvPicPr>
            <a:picLocks noGrp="1" noChangeAspect="1"/>
          </p:cNvPicPr>
          <p:nvPr>
            <p:ph idx="1"/>
          </p:nvPr>
        </p:nvPicPr>
        <p:blipFill rotWithShape="1">
          <a:blip r:embed="rId2"/>
          <a:srcRect l="10232" r="2136"/>
          <a:stretch/>
        </p:blipFill>
        <p:spPr bwMode="auto">
          <a:xfrm>
            <a:off x="510047" y="1212328"/>
            <a:ext cx="10775197" cy="4544236"/>
          </a:xfrm>
          <a:prstGeom prst="rect">
            <a:avLst/>
          </a:prstGeom>
          <a:ln w="317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5719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A8845C06-D1F6-43CA-BFAC-0D2BD213C605}"/>
              </a:ext>
            </a:extLst>
          </p:cNvPr>
          <p:cNvSpPr/>
          <p:nvPr/>
        </p:nvSpPr>
        <p:spPr>
          <a:xfrm>
            <a:off x="602673" y="893619"/>
            <a:ext cx="4457700" cy="426567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i="1" kern="1200" dirty="0">
                <a:solidFill>
                  <a:srgbClr val="FFFFFF"/>
                </a:solidFill>
                <a:ea typeface="+mj-ea"/>
                <a:cs typeface="+mj-cs"/>
              </a:rPr>
              <a:t>Questions?</a:t>
            </a:r>
            <a:endParaRPr lang="en-US" sz="5400" i="1" dirty="0"/>
          </a:p>
        </p:txBody>
      </p:sp>
      <p:pic>
        <p:nvPicPr>
          <p:cNvPr id="4" name="Picture 3">
            <a:extLst>
              <a:ext uri="{FF2B5EF4-FFF2-40B4-BE49-F238E27FC236}">
                <a16:creationId xmlns:a16="http://schemas.microsoft.com/office/drawing/2014/main" id="{78B8F6F1-D09E-6652-B9AA-7C8E25D12EC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31602" y="1257301"/>
            <a:ext cx="6019795" cy="4005900"/>
          </a:xfrm>
          <a:prstGeom prst="rect">
            <a:avLst/>
          </a:prstGeom>
        </p:spPr>
      </p:pic>
      <p:sp>
        <p:nvSpPr>
          <p:cNvPr id="3" name="Title 2">
            <a:extLst>
              <a:ext uri="{FF2B5EF4-FFF2-40B4-BE49-F238E27FC236}">
                <a16:creationId xmlns:a16="http://schemas.microsoft.com/office/drawing/2014/main" id="{E274D05B-B2C0-EAEE-DC72-2E88063C520D}"/>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Questions?</a:t>
            </a:r>
          </a:p>
        </p:txBody>
      </p:sp>
    </p:spTree>
    <p:extLst>
      <p:ext uri="{BB962C8B-B14F-4D97-AF65-F5344CB8AC3E}">
        <p14:creationId xmlns:p14="http://schemas.microsoft.com/office/powerpoint/2010/main" val="1694820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93CB-68A9-C2BC-C85F-A2B2C9610345}"/>
              </a:ext>
            </a:extLst>
          </p:cNvPr>
          <p:cNvSpPr>
            <a:spLocks noGrp="1"/>
          </p:cNvSpPr>
          <p:nvPr>
            <p:ph type="title"/>
          </p:nvPr>
        </p:nvSpPr>
        <p:spPr>
          <a:xfrm>
            <a:off x="567743" y="288925"/>
            <a:ext cx="11370972" cy="679905"/>
          </a:xfrm>
        </p:spPr>
        <p:txBody>
          <a:bodyPr anchor="ctr">
            <a:normAutofit/>
          </a:bodyPr>
          <a:lstStyle/>
          <a:p>
            <a:r>
              <a:rPr lang="en-US" dirty="0"/>
              <a:t>Points to Consider… </a:t>
            </a:r>
          </a:p>
        </p:txBody>
      </p:sp>
      <p:graphicFrame>
        <p:nvGraphicFramePr>
          <p:cNvPr id="6" name="Content Placeholder 2" descr="Text  box">
            <a:extLst>
              <a:ext uri="{FF2B5EF4-FFF2-40B4-BE49-F238E27FC236}">
                <a16:creationId xmlns:a16="http://schemas.microsoft.com/office/drawing/2014/main" id="{ED2B076F-4369-AE2E-45E6-C55595441F66}"/>
              </a:ext>
            </a:extLst>
          </p:cNvPr>
          <p:cNvGraphicFramePr>
            <a:graphicFrameLocks noGrp="1"/>
          </p:cNvGraphicFramePr>
          <p:nvPr>
            <p:ph idx="1"/>
            <p:extLst>
              <p:ext uri="{D42A27DB-BD31-4B8C-83A1-F6EECF244321}">
                <p14:modId xmlns:p14="http://schemas.microsoft.com/office/powerpoint/2010/main" val="2973546209"/>
              </p:ext>
            </p:extLst>
          </p:nvPr>
        </p:nvGraphicFramePr>
        <p:xfrm>
          <a:off x="410514" y="1854199"/>
          <a:ext cx="11370972" cy="4540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3694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615C-FAC0-C230-6C75-6324B286BC88}"/>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670D4DCC-BA69-39F0-3A62-3B095E19C512}"/>
              </a:ext>
            </a:extLst>
          </p:cNvPr>
          <p:cNvSpPr>
            <a:spLocks noGrp="1"/>
          </p:cNvSpPr>
          <p:nvPr>
            <p:ph idx="1"/>
          </p:nvPr>
        </p:nvSpPr>
        <p:spPr/>
        <p:txBody>
          <a:bodyPr/>
          <a:lstStyle/>
          <a:p>
            <a:pPr marL="0" indent="0">
              <a:buNone/>
            </a:pPr>
            <a:endParaRPr lang="en-US" dirty="0"/>
          </a:p>
          <a:p>
            <a:pPr marL="0" indent="0">
              <a:buNone/>
            </a:pPr>
            <a:r>
              <a:rPr lang="en-US" dirty="0"/>
              <a:t>Katherine Tarca – Katherine.Tarca@mass.gov</a:t>
            </a:r>
          </a:p>
          <a:p>
            <a:pPr marL="0" indent="0">
              <a:buNone/>
            </a:pPr>
            <a:endParaRPr lang="en-US" dirty="0"/>
          </a:p>
          <a:p>
            <a:pPr marL="0" indent="0">
              <a:buNone/>
            </a:pPr>
            <a:r>
              <a:rPr lang="en-US" dirty="0"/>
              <a:t>Donna Traynham – Donna.J.Traynham@mass.gov</a:t>
            </a:r>
          </a:p>
          <a:p>
            <a:pPr marL="0" indent="0">
              <a:buNone/>
            </a:pPr>
            <a:endParaRPr lang="en-US" dirty="0"/>
          </a:p>
          <a:p>
            <a:pPr marL="0" indent="0">
              <a:buNone/>
            </a:pPr>
            <a:r>
              <a:rPr lang="en-US" dirty="0"/>
              <a:t>Kyla McSweeney – Kyla.B.McSweeney@mass.gov</a:t>
            </a:r>
          </a:p>
          <a:p>
            <a:pPr marL="0" indent="0">
              <a:buNone/>
            </a:pPr>
            <a:endParaRPr lang="en-US" dirty="0"/>
          </a:p>
          <a:p>
            <a:pPr marL="0" indent="0">
              <a:buNone/>
            </a:pPr>
            <a:r>
              <a:rPr lang="en-US" dirty="0"/>
              <a:t>Kathie Lange – Katherine.M.Lange@mass.gov</a:t>
            </a:r>
          </a:p>
        </p:txBody>
      </p:sp>
      <p:sp>
        <p:nvSpPr>
          <p:cNvPr id="4" name="Slide Number Placeholder 3">
            <a:extLst>
              <a:ext uri="{FF2B5EF4-FFF2-40B4-BE49-F238E27FC236}">
                <a16:creationId xmlns:a16="http://schemas.microsoft.com/office/drawing/2014/main" id="{0F738921-460F-8389-E4C2-85AD307FC793}"/>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351227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168" y="996950"/>
            <a:ext cx="3932237" cy="1600200"/>
          </a:xfrm>
        </p:spPr>
        <p:txBody>
          <a:bodyPr anchor="t">
            <a:normAutofit/>
          </a:bodyPr>
          <a:lstStyle/>
          <a:p>
            <a:r>
              <a:rPr lang="en-US" dirty="0"/>
              <a:t>AGENDA</a:t>
            </a:r>
          </a:p>
        </p:txBody>
      </p:sp>
      <p:sp>
        <p:nvSpPr>
          <p:cNvPr id="4" name="Slide Number Placeholder 3"/>
          <p:cNvSpPr>
            <a:spLocks noGrp="1"/>
          </p:cNvSpPr>
          <p:nvPr>
            <p:ph type="sldNum" sz="quarter" idx="4294967295"/>
          </p:nvPr>
        </p:nvSpPr>
        <p:spPr>
          <a:xfrm>
            <a:off x="0" y="0"/>
            <a:ext cx="0" cy="0"/>
          </a:xfrm>
        </p:spPr>
        <p:txBody>
          <a:bodyPr/>
          <a:lstStyle/>
          <a:p>
            <a:pPr>
              <a:spcAft>
                <a:spcPts val="600"/>
              </a:spcAft>
            </a:pPr>
            <a:fld id="{FF27229C-EC7B-4063-A33B-28A5E87E32ED}" type="slidenum">
              <a:rPr lang="zh-CN" altLang="en-US" smtClean="0"/>
              <a:pPr>
                <a:spcAft>
                  <a:spcPts val="600"/>
                </a:spcAft>
              </a:pPr>
              <a:t>2</a:t>
            </a:fld>
            <a:endParaRPr lang="zh-CN" altLang="en-US"/>
          </a:p>
        </p:txBody>
      </p:sp>
      <p:graphicFrame>
        <p:nvGraphicFramePr>
          <p:cNvPr id="6" name="Content Placeholder 2">
            <a:extLst>
              <a:ext uri="{FF2B5EF4-FFF2-40B4-BE49-F238E27FC236}">
                <a16:creationId xmlns:a16="http://schemas.microsoft.com/office/drawing/2014/main" id="{D5691FF5-D4B7-7940-FA96-01708E651A1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251941434"/>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utoShape 6">
            <a:extLst>
              <a:ext uri="{FF2B5EF4-FFF2-40B4-BE49-F238E27FC236}">
                <a16:creationId xmlns:a16="http://schemas.microsoft.com/office/drawing/2014/main" id="{21D3C473-BFDA-1131-8382-79A43AA3737A}"/>
              </a:ext>
              <a:ext uri="{C183D7F6-B498-43B3-948B-1728B52AA6E4}">
                <adec:decorative xmlns:adec="http://schemas.microsoft.com/office/drawing/2017/decorative" val="1"/>
              </a:ext>
            </a:extLst>
          </p:cNvPr>
          <p:cNvSpPr>
            <a:spLocks noGrp="1" noChangeAspect="1" noChangeArrowheads="1"/>
          </p:cNvSpPr>
          <p:nvPr>
            <p:ph type="body" sz="half" idx="2"/>
          </p:nvPr>
        </p:nvSpPr>
        <p:spPr bwMode="auto">
          <a:xfrm>
            <a:off x="820738" y="2774950"/>
            <a:ext cx="3932237" cy="3086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a:p>
            <a:endParaRPr lang="en-US" dirty="0"/>
          </a:p>
          <a:p>
            <a:endParaRPr lang="en-US" dirty="0"/>
          </a:p>
          <a:p>
            <a:endParaRPr lang="en-US" dirty="0"/>
          </a:p>
          <a:p>
            <a:endParaRPr lang="en-US" dirty="0"/>
          </a:p>
        </p:txBody>
      </p:sp>
      <p:pic>
        <p:nvPicPr>
          <p:cNvPr id="11" name="Picture 10" descr="DESE logo">
            <a:extLst>
              <a:ext uri="{FF2B5EF4-FFF2-40B4-BE49-F238E27FC236}">
                <a16:creationId xmlns:a16="http://schemas.microsoft.com/office/drawing/2014/main" id="{39A33BD2-D0AD-C89C-04AE-3C9FD71C73A9}"/>
              </a:ext>
            </a:extLst>
          </p:cNvPr>
          <p:cNvPicPr>
            <a:picLocks noChangeAspect="1"/>
          </p:cNvPicPr>
          <p:nvPr/>
        </p:nvPicPr>
        <p:blipFill>
          <a:blip r:embed="rId7"/>
          <a:stretch>
            <a:fillRect/>
          </a:stretch>
        </p:blipFill>
        <p:spPr>
          <a:xfrm>
            <a:off x="337309" y="1654174"/>
            <a:ext cx="4430781" cy="933451"/>
          </a:xfrm>
          <a:prstGeom prst="rect">
            <a:avLst/>
          </a:prstGeom>
        </p:spPr>
      </p:pic>
      <p:pic>
        <p:nvPicPr>
          <p:cNvPr id="13" name="Picture 12" descr="EEC logo">
            <a:extLst>
              <a:ext uri="{FF2B5EF4-FFF2-40B4-BE49-F238E27FC236}">
                <a16:creationId xmlns:a16="http://schemas.microsoft.com/office/drawing/2014/main" id="{AB08E3B3-70DD-EE38-7502-535AF3FC29D3}"/>
              </a:ext>
            </a:extLst>
          </p:cNvPr>
          <p:cNvPicPr>
            <a:picLocks noChangeAspect="1"/>
          </p:cNvPicPr>
          <p:nvPr/>
        </p:nvPicPr>
        <p:blipFill>
          <a:blip r:embed="rId8"/>
          <a:stretch>
            <a:fillRect/>
          </a:stretch>
        </p:blipFill>
        <p:spPr>
          <a:xfrm>
            <a:off x="390525" y="3689350"/>
            <a:ext cx="4211108" cy="1257300"/>
          </a:xfrm>
          <a:prstGeom prst="rect">
            <a:avLst/>
          </a:prstGeom>
        </p:spPr>
      </p:pic>
    </p:spTree>
    <p:extLst>
      <p:ext uri="{BB962C8B-B14F-4D97-AF65-F5344CB8AC3E}">
        <p14:creationId xmlns:p14="http://schemas.microsoft.com/office/powerpoint/2010/main" val="395670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567743" y="288925"/>
            <a:ext cx="11370972" cy="679905"/>
          </a:xfrm>
        </p:spPr>
        <p:txBody>
          <a:bodyPr anchor="ctr">
            <a:normAutofit/>
          </a:bodyPr>
          <a:lstStyle/>
          <a:p>
            <a:r>
              <a:rPr lang="en-US" dirty="0"/>
              <a:t>Click to add Title</a:t>
            </a:r>
          </a:p>
        </p:txBody>
      </p:sp>
      <p:pic>
        <p:nvPicPr>
          <p:cNvPr id="2050" name="Picture 2" descr="Thank You Images – Browse 287,704 Stock Photos, Vectors, and Video | Adobe  Stock">
            <a:extLst>
              <a:ext uri="{FF2B5EF4-FFF2-40B4-BE49-F238E27FC236}">
                <a16:creationId xmlns:a16="http://schemas.microsoft.com/office/drawing/2014/main" id="{1880ABC9-8CE2-6062-322E-3BDF8B14B0D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4298" b="-1"/>
          <a:stretch/>
        </p:blipFill>
        <p:spPr bwMode="auto">
          <a:xfrm>
            <a:off x="567743" y="1230403"/>
            <a:ext cx="11370972" cy="5049746"/>
          </a:xfrm>
          <a:prstGeom prst="rect">
            <a:avLst/>
          </a:prstGeom>
          <a:solidFill>
            <a:srgbClr val="FFFFFF"/>
          </a:solidFill>
        </p:spPr>
      </p:pic>
    </p:spTree>
    <p:extLst>
      <p:ext uri="{BB962C8B-B14F-4D97-AF65-F5344CB8AC3E}">
        <p14:creationId xmlns:p14="http://schemas.microsoft.com/office/powerpoint/2010/main" val="4086479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D90C16-3727-A158-E9D7-9BE68A3E0913}"/>
              </a:ext>
            </a:extLst>
          </p:cNvPr>
          <p:cNvSpPr>
            <a:spLocks noGrp="1"/>
          </p:cNvSpPr>
          <p:nvPr>
            <p:ph type="title"/>
          </p:nvPr>
        </p:nvSpPr>
        <p:spPr/>
        <p:txBody>
          <a:bodyPr/>
          <a:lstStyle/>
          <a:p>
            <a:r>
              <a:rPr lang="en-US" dirty="0"/>
              <a:t>Literacy Launch</a:t>
            </a:r>
          </a:p>
        </p:txBody>
      </p:sp>
      <p:sp>
        <p:nvSpPr>
          <p:cNvPr id="6" name="Text Placeholder 5">
            <a:extLst>
              <a:ext uri="{FF2B5EF4-FFF2-40B4-BE49-F238E27FC236}">
                <a16:creationId xmlns:a16="http://schemas.microsoft.com/office/drawing/2014/main" id="{3FE19AFE-645A-C41B-F072-C8DFE0221CAA}"/>
              </a:ext>
            </a:extLst>
          </p:cNvPr>
          <p:cNvSpPr>
            <a:spLocks noGrp="1"/>
          </p:cNvSpPr>
          <p:nvPr>
            <p:ph type="body" idx="1"/>
          </p:nvPr>
        </p:nvSpPr>
        <p:spPr/>
        <p:txBody>
          <a:bodyPr/>
          <a:lstStyle/>
          <a:p>
            <a:r>
              <a:rPr lang="en-US" dirty="0"/>
              <a:t>Katherine Tarca, Director</a:t>
            </a:r>
          </a:p>
          <a:p>
            <a:r>
              <a:rPr lang="en-US" dirty="0"/>
              <a:t>DESE - Office of Literacy and Humanities</a:t>
            </a:r>
          </a:p>
        </p:txBody>
      </p:sp>
      <p:sp>
        <p:nvSpPr>
          <p:cNvPr id="4" name="Slide Number Placeholder 3"/>
          <p:cNvSpPr>
            <a:spLocks noGrp="1"/>
          </p:cNvSpPr>
          <p:nvPr>
            <p:ph type="sldNum" sz="quarter" idx="4294967295"/>
          </p:nvPr>
        </p:nvSpPr>
        <p:spPr>
          <a:xfrm>
            <a:off x="0" y="0"/>
            <a:ext cx="0" cy="0"/>
          </a:xfrm>
        </p:spPr>
        <p:txBody>
          <a:bodyPr/>
          <a:lstStyle/>
          <a:p>
            <a:fld id="{FF27229C-EC7B-4063-A33B-28A5E87E32ED}" type="slidenum">
              <a:rPr lang="zh-CN" altLang="en-US" smtClean="0"/>
              <a:pPr/>
              <a:t>3</a:t>
            </a:fld>
            <a:endParaRPr lang="zh-CN" altLang="en-US"/>
          </a:p>
        </p:txBody>
      </p:sp>
    </p:spTree>
    <p:extLst>
      <p:ext uri="{BB962C8B-B14F-4D97-AF65-F5344CB8AC3E}">
        <p14:creationId xmlns:p14="http://schemas.microsoft.com/office/powerpoint/2010/main" val="43173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B33A61-927D-0F8E-537A-663967A0F9B5}"/>
              </a:ext>
            </a:extLst>
          </p:cNvPr>
          <p:cNvSpPr>
            <a:spLocks noGrp="1"/>
          </p:cNvSpPr>
          <p:nvPr>
            <p:ph type="title"/>
          </p:nvPr>
        </p:nvSpPr>
        <p:spPr>
          <a:xfrm>
            <a:off x="1085700" y="523433"/>
            <a:ext cx="7011200" cy="1021600"/>
          </a:xfrm>
        </p:spPr>
        <p:txBody>
          <a:bodyPr wrap="square" anchor="ctr">
            <a:normAutofit/>
          </a:bodyPr>
          <a:lstStyle/>
          <a:p>
            <a:r>
              <a:rPr lang="en-US" sz="4000">
                <a:latin typeface="Arial"/>
                <a:cs typeface="Arial"/>
              </a:rPr>
              <a:t>The goal of Literacy Launch</a:t>
            </a:r>
          </a:p>
        </p:txBody>
      </p:sp>
      <p:sp>
        <p:nvSpPr>
          <p:cNvPr id="10" name="Slide Number Placeholder 4">
            <a:extLst>
              <a:ext uri="{FF2B5EF4-FFF2-40B4-BE49-F238E27FC236}">
                <a16:creationId xmlns:a16="http://schemas.microsoft.com/office/drawing/2014/main" id="{B542414B-55F5-9A17-5FBE-2475EB91598F}"/>
              </a:ext>
            </a:extLst>
          </p:cNvPr>
          <p:cNvSpPr>
            <a:spLocks noGrp="1"/>
          </p:cNvSpPr>
          <p:nvPr>
            <p:ph type="sldNum" idx="12"/>
          </p:nvPr>
        </p:nvSpPr>
        <p:spPr>
          <a:xfrm>
            <a:off x="10157333" y="6182000"/>
            <a:ext cx="1983200" cy="420800"/>
          </a:xfrm>
        </p:spPr>
        <p:txBody>
          <a:bodyPr/>
          <a:lstStyle/>
          <a:p>
            <a:pPr algn="r">
              <a:spcAft>
                <a:spcPts val="600"/>
              </a:spcAft>
            </a:pPr>
            <a:fld id="{00000000-1234-1234-1234-123412341234}" type="slidenum">
              <a:rPr lang="en" smtClean="0"/>
              <a:pPr algn="r">
                <a:spcAft>
                  <a:spcPts val="600"/>
                </a:spcAft>
              </a:pPr>
              <a:t>4</a:t>
            </a:fld>
            <a:endParaRPr lang="en"/>
          </a:p>
        </p:txBody>
      </p:sp>
      <p:sp>
        <p:nvSpPr>
          <p:cNvPr id="8" name="Freeform: Shape 7">
            <a:extLst>
              <a:ext uri="{FF2B5EF4-FFF2-40B4-BE49-F238E27FC236}">
                <a16:creationId xmlns:a16="http://schemas.microsoft.com/office/drawing/2014/main" id="{2E9A1082-FBB1-54CD-3A27-14CF94B23720}"/>
              </a:ext>
            </a:extLst>
          </p:cNvPr>
          <p:cNvSpPr/>
          <p:nvPr/>
        </p:nvSpPr>
        <p:spPr>
          <a:xfrm>
            <a:off x="6926280" y="2126307"/>
            <a:ext cx="4568851" cy="1142212"/>
          </a:xfrm>
          <a:custGeom>
            <a:avLst/>
            <a:gdLst>
              <a:gd name="connsiteX0" fmla="*/ 0 w 4568851"/>
              <a:gd name="connsiteY0" fmla="*/ 114221 h 1142212"/>
              <a:gd name="connsiteX1" fmla="*/ 114221 w 4568851"/>
              <a:gd name="connsiteY1" fmla="*/ 0 h 1142212"/>
              <a:gd name="connsiteX2" fmla="*/ 4454630 w 4568851"/>
              <a:gd name="connsiteY2" fmla="*/ 0 h 1142212"/>
              <a:gd name="connsiteX3" fmla="*/ 4568851 w 4568851"/>
              <a:gd name="connsiteY3" fmla="*/ 114221 h 1142212"/>
              <a:gd name="connsiteX4" fmla="*/ 4568851 w 4568851"/>
              <a:gd name="connsiteY4" fmla="*/ 1027991 h 1142212"/>
              <a:gd name="connsiteX5" fmla="*/ 4454630 w 4568851"/>
              <a:gd name="connsiteY5" fmla="*/ 1142212 h 1142212"/>
              <a:gd name="connsiteX6" fmla="*/ 114221 w 4568851"/>
              <a:gd name="connsiteY6" fmla="*/ 1142212 h 1142212"/>
              <a:gd name="connsiteX7" fmla="*/ 0 w 4568851"/>
              <a:gd name="connsiteY7" fmla="*/ 1027991 h 1142212"/>
              <a:gd name="connsiteX8" fmla="*/ 0 w 4568851"/>
              <a:gd name="connsiteY8" fmla="*/ 114221 h 114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8851" h="1142212">
                <a:moveTo>
                  <a:pt x="0" y="114221"/>
                </a:moveTo>
                <a:cubicBezTo>
                  <a:pt x="0" y="51138"/>
                  <a:pt x="51138" y="0"/>
                  <a:pt x="114221" y="0"/>
                </a:cubicBezTo>
                <a:lnTo>
                  <a:pt x="4454630" y="0"/>
                </a:lnTo>
                <a:cubicBezTo>
                  <a:pt x="4517713" y="0"/>
                  <a:pt x="4568851" y="51138"/>
                  <a:pt x="4568851" y="114221"/>
                </a:cubicBezTo>
                <a:lnTo>
                  <a:pt x="4568851" y="1027991"/>
                </a:lnTo>
                <a:cubicBezTo>
                  <a:pt x="4568851" y="1091074"/>
                  <a:pt x="4517713" y="1142212"/>
                  <a:pt x="4454630" y="1142212"/>
                </a:cubicBezTo>
                <a:lnTo>
                  <a:pt x="114221" y="1142212"/>
                </a:lnTo>
                <a:cubicBezTo>
                  <a:pt x="51138" y="1142212"/>
                  <a:pt x="0" y="1091074"/>
                  <a:pt x="0" y="1027991"/>
                </a:cubicBezTo>
                <a:lnTo>
                  <a:pt x="0" y="114221"/>
                </a:lnTo>
                <a:close/>
              </a:path>
            </a:pathLst>
          </a:custGeom>
          <a:solidFill>
            <a:schemeClr val="accent4">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7744" tIns="67744" rIns="67744" bIns="67744" numCol="1" spcCol="1270" anchor="ctr" anchorCtr="0">
            <a:noAutofit/>
          </a:bodyPr>
          <a:lstStyle/>
          <a:p>
            <a:pPr marL="0" lvl="0" indent="0" algn="ctr" defTabSz="1200150" rtl="0">
              <a:lnSpc>
                <a:spcPct val="90000"/>
              </a:lnSpc>
              <a:spcBef>
                <a:spcPct val="0"/>
              </a:spcBef>
              <a:spcAft>
                <a:spcPct val="35000"/>
              </a:spcAft>
              <a:buNone/>
            </a:pPr>
            <a:r>
              <a:rPr lang="en-US" sz="2700" b="1" kern="1200">
                <a:latin typeface="Calibri Light" panose="020F0302020204030204"/>
              </a:rPr>
              <a:t>Students reading and writing on grade level by grade 3</a:t>
            </a:r>
          </a:p>
        </p:txBody>
      </p:sp>
      <p:sp>
        <p:nvSpPr>
          <p:cNvPr id="2" name="Freeform: Shape 1">
            <a:extLst>
              <a:ext uri="{FF2B5EF4-FFF2-40B4-BE49-F238E27FC236}">
                <a16:creationId xmlns:a16="http://schemas.microsoft.com/office/drawing/2014/main" id="{810509AF-5B81-44AC-6B09-38CDE78E0864}"/>
              </a:ext>
            </a:extLst>
          </p:cNvPr>
          <p:cNvSpPr/>
          <p:nvPr/>
        </p:nvSpPr>
        <p:spPr>
          <a:xfrm>
            <a:off x="6968529" y="4065956"/>
            <a:ext cx="4568851" cy="1142212"/>
          </a:xfrm>
          <a:custGeom>
            <a:avLst/>
            <a:gdLst>
              <a:gd name="connsiteX0" fmla="*/ 0 w 4568851"/>
              <a:gd name="connsiteY0" fmla="*/ 114221 h 1142212"/>
              <a:gd name="connsiteX1" fmla="*/ 114221 w 4568851"/>
              <a:gd name="connsiteY1" fmla="*/ 0 h 1142212"/>
              <a:gd name="connsiteX2" fmla="*/ 4454630 w 4568851"/>
              <a:gd name="connsiteY2" fmla="*/ 0 h 1142212"/>
              <a:gd name="connsiteX3" fmla="*/ 4568851 w 4568851"/>
              <a:gd name="connsiteY3" fmla="*/ 114221 h 1142212"/>
              <a:gd name="connsiteX4" fmla="*/ 4568851 w 4568851"/>
              <a:gd name="connsiteY4" fmla="*/ 1027991 h 1142212"/>
              <a:gd name="connsiteX5" fmla="*/ 4454630 w 4568851"/>
              <a:gd name="connsiteY5" fmla="*/ 1142212 h 1142212"/>
              <a:gd name="connsiteX6" fmla="*/ 114221 w 4568851"/>
              <a:gd name="connsiteY6" fmla="*/ 1142212 h 1142212"/>
              <a:gd name="connsiteX7" fmla="*/ 0 w 4568851"/>
              <a:gd name="connsiteY7" fmla="*/ 1027991 h 1142212"/>
              <a:gd name="connsiteX8" fmla="*/ 0 w 4568851"/>
              <a:gd name="connsiteY8" fmla="*/ 114221 h 114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8851" h="1142212">
                <a:moveTo>
                  <a:pt x="0" y="114221"/>
                </a:moveTo>
                <a:cubicBezTo>
                  <a:pt x="0" y="51138"/>
                  <a:pt x="51138" y="0"/>
                  <a:pt x="114221" y="0"/>
                </a:cubicBezTo>
                <a:lnTo>
                  <a:pt x="4454630" y="0"/>
                </a:lnTo>
                <a:cubicBezTo>
                  <a:pt x="4517713" y="0"/>
                  <a:pt x="4568851" y="51138"/>
                  <a:pt x="4568851" y="114221"/>
                </a:cubicBezTo>
                <a:lnTo>
                  <a:pt x="4568851" y="1027991"/>
                </a:lnTo>
                <a:cubicBezTo>
                  <a:pt x="4568851" y="1091074"/>
                  <a:pt x="4517713" y="1142212"/>
                  <a:pt x="4454630" y="1142212"/>
                </a:cubicBezTo>
                <a:lnTo>
                  <a:pt x="114221" y="1142212"/>
                </a:lnTo>
                <a:cubicBezTo>
                  <a:pt x="51138" y="1142212"/>
                  <a:pt x="0" y="1091074"/>
                  <a:pt x="0" y="1027991"/>
                </a:cubicBezTo>
                <a:lnTo>
                  <a:pt x="0" y="114221"/>
                </a:lnTo>
                <a:close/>
              </a:path>
            </a:pathLst>
          </a:custGeom>
          <a:solidFill>
            <a:schemeClr val="accent4">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7744" tIns="67744" rIns="67744" bIns="67744" numCol="1" spcCol="1270" anchor="ctr" anchorCtr="0">
            <a:noAutofit/>
          </a:bodyPr>
          <a:lstStyle/>
          <a:p>
            <a:pPr marL="0" lvl="0" indent="0" algn="ctr" defTabSz="1200150" rtl="0">
              <a:lnSpc>
                <a:spcPct val="90000"/>
              </a:lnSpc>
              <a:spcBef>
                <a:spcPct val="0"/>
              </a:spcBef>
              <a:spcAft>
                <a:spcPct val="35000"/>
              </a:spcAft>
              <a:buNone/>
            </a:pPr>
            <a:r>
              <a:rPr lang="en-US" sz="2700" b="1" kern="1200">
                <a:latin typeface="Calibri Light" panose="020F0302020204030204"/>
              </a:rPr>
              <a:t>Equity in early literacy</a:t>
            </a:r>
          </a:p>
        </p:txBody>
      </p:sp>
      <p:pic>
        <p:nvPicPr>
          <p:cNvPr id="15" name="Picture 14">
            <a:extLst>
              <a:ext uri="{FF2B5EF4-FFF2-40B4-BE49-F238E27FC236}">
                <a16:creationId xmlns:a16="http://schemas.microsoft.com/office/drawing/2014/main" id="{747D16E7-E1F6-944F-707B-65155F3123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463157">
            <a:off x="387328" y="2233843"/>
            <a:ext cx="2107636" cy="2737464"/>
          </a:xfrm>
          <a:prstGeom prst="rect">
            <a:avLst/>
          </a:prstGeom>
        </p:spPr>
      </p:pic>
      <p:pic>
        <p:nvPicPr>
          <p:cNvPr id="4" name="Picture 3">
            <a:extLst>
              <a:ext uri="{FF2B5EF4-FFF2-40B4-BE49-F238E27FC236}">
                <a16:creationId xmlns:a16="http://schemas.microsoft.com/office/drawing/2014/main" id="{594D97F3-3D90-8CE0-5417-E5306205175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413198">
            <a:off x="2627826" y="2517949"/>
            <a:ext cx="1526856" cy="1982052"/>
          </a:xfrm>
          <a:prstGeom prst="rect">
            <a:avLst/>
          </a:prstGeom>
        </p:spPr>
      </p:pic>
      <p:pic>
        <p:nvPicPr>
          <p:cNvPr id="13" name="Picture 12">
            <a:extLst>
              <a:ext uri="{FF2B5EF4-FFF2-40B4-BE49-F238E27FC236}">
                <a16:creationId xmlns:a16="http://schemas.microsoft.com/office/drawing/2014/main" id="{52EBDE97-C36B-1060-10E5-C55D954C9123}"/>
              </a:ext>
              <a:ext uri="{C183D7F6-B498-43B3-948B-1728B52AA6E4}">
                <adec:decorative xmlns:adec="http://schemas.microsoft.com/office/drawing/2017/decorative" val="1"/>
              </a:ext>
            </a:extLst>
          </p:cNvPr>
          <p:cNvPicPr>
            <a:picLocks noChangeAspect="1"/>
          </p:cNvPicPr>
          <p:nvPr/>
        </p:nvPicPr>
        <p:blipFill rotWithShape="1">
          <a:blip r:embed="rId5"/>
          <a:srcRect b="3464"/>
          <a:stretch/>
        </p:blipFill>
        <p:spPr>
          <a:xfrm rot="424895">
            <a:off x="4128905" y="2705677"/>
            <a:ext cx="1550763" cy="1973258"/>
          </a:xfrm>
          <a:prstGeom prst="rect">
            <a:avLst/>
          </a:prstGeom>
        </p:spPr>
      </p:pic>
      <p:sp>
        <p:nvSpPr>
          <p:cNvPr id="9" name="TextBox 8">
            <a:extLst>
              <a:ext uri="{FF2B5EF4-FFF2-40B4-BE49-F238E27FC236}">
                <a16:creationId xmlns:a16="http://schemas.microsoft.com/office/drawing/2014/main" id="{8A7F3CE4-DB8C-0508-7C93-92C0191C8149}"/>
              </a:ext>
            </a:extLst>
          </p:cNvPr>
          <p:cNvSpPr txBox="1"/>
          <p:nvPr/>
        </p:nvSpPr>
        <p:spPr>
          <a:xfrm>
            <a:off x="1957817" y="5007012"/>
            <a:ext cx="3439827" cy="276999"/>
          </a:xfrm>
          <a:prstGeom prst="rect">
            <a:avLst/>
          </a:prstGeom>
          <a:noFill/>
        </p:spPr>
        <p:txBody>
          <a:bodyPr wrap="square" lIns="91440" tIns="45720" rIns="91440" bIns="45720" rtlCol="0" anchor="t">
            <a:spAutoFit/>
          </a:bodyPr>
          <a:lstStyle/>
          <a:p>
            <a:r>
              <a:rPr lang="en-US" sz="1200" i="1"/>
              <a:t>Appleseeds, Kindergarten decodable reader</a:t>
            </a:r>
            <a:endParaRPr lang="en-US" sz="1200" i="1">
              <a:cs typeface="Calibri" panose="020F0502020204030204"/>
            </a:endParaRPr>
          </a:p>
        </p:txBody>
      </p:sp>
    </p:spTree>
    <p:extLst>
      <p:ext uri="{BB962C8B-B14F-4D97-AF65-F5344CB8AC3E}">
        <p14:creationId xmlns:p14="http://schemas.microsoft.com/office/powerpoint/2010/main" val="116336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23A66A-A7C9-5F26-198E-D427C739855B}"/>
              </a:ext>
            </a:extLst>
          </p:cNvPr>
          <p:cNvSpPr>
            <a:spLocks noGrp="1"/>
          </p:cNvSpPr>
          <p:nvPr>
            <p:ph type="title"/>
          </p:nvPr>
        </p:nvSpPr>
        <p:spPr>
          <a:xfrm>
            <a:off x="713975" y="379963"/>
            <a:ext cx="7752760" cy="1021600"/>
          </a:xfrm>
        </p:spPr>
        <p:txBody>
          <a:bodyPr wrap="square" anchor="ctr">
            <a:noAutofit/>
          </a:bodyPr>
          <a:lstStyle/>
          <a:p>
            <a:r>
              <a:rPr lang="en-US" sz="4000">
                <a:latin typeface="Arial"/>
                <a:cs typeface="Arial"/>
              </a:rPr>
              <a:t>Intended use of Literacy Launch funds</a:t>
            </a:r>
          </a:p>
        </p:txBody>
      </p:sp>
      <p:sp>
        <p:nvSpPr>
          <p:cNvPr id="11" name="Content Placeholder 1">
            <a:extLst>
              <a:ext uri="{FF2B5EF4-FFF2-40B4-BE49-F238E27FC236}">
                <a16:creationId xmlns:a16="http://schemas.microsoft.com/office/drawing/2014/main" id="{1B8B59AE-C391-9089-7D08-A7BC6C6E7EFE}"/>
              </a:ext>
            </a:extLst>
          </p:cNvPr>
          <p:cNvSpPr>
            <a:spLocks noGrp="1"/>
          </p:cNvSpPr>
          <p:nvPr>
            <p:ph type="body" idx="1"/>
          </p:nvPr>
        </p:nvSpPr>
        <p:spPr>
          <a:xfrm>
            <a:off x="443989" y="2283982"/>
            <a:ext cx="4504400" cy="3632400"/>
          </a:xfrm>
        </p:spPr>
        <p:txBody>
          <a:bodyPr wrap="square" anchor="t">
            <a:normAutofit/>
          </a:bodyPr>
          <a:lstStyle/>
          <a:p>
            <a:pPr marL="608965" indent="-473710">
              <a:lnSpc>
                <a:spcPct val="100000"/>
              </a:lnSpc>
            </a:pPr>
            <a:r>
              <a:rPr lang="en-US" sz="1800">
                <a:latin typeface="Arial"/>
                <a:cs typeface="Arial"/>
              </a:rPr>
              <a:t>Adoption and implementation of high-quality curricular materials   </a:t>
            </a:r>
          </a:p>
          <a:p>
            <a:pPr marL="608965" indent="-473710">
              <a:lnSpc>
                <a:spcPct val="100000"/>
              </a:lnSpc>
            </a:pPr>
            <a:r>
              <a:rPr lang="en-US" sz="1800">
                <a:latin typeface="Arial"/>
                <a:cs typeface="Arial"/>
              </a:rPr>
              <a:t>Technical support, coaching, and professional development   </a:t>
            </a:r>
          </a:p>
          <a:p>
            <a:pPr marL="608965" indent="-473710">
              <a:lnSpc>
                <a:spcPct val="100000"/>
              </a:lnSpc>
            </a:pPr>
            <a:r>
              <a:rPr lang="en-US" sz="1800">
                <a:latin typeface="Arial"/>
                <a:cs typeface="Arial"/>
              </a:rPr>
              <a:t>Acceleration of the program review of educator preparation programs</a:t>
            </a:r>
          </a:p>
          <a:p>
            <a:pPr marL="608965" indent="-473710">
              <a:lnSpc>
                <a:spcPct val="100000"/>
              </a:lnSpc>
            </a:pPr>
            <a:r>
              <a:rPr lang="en-US" sz="1800">
                <a:latin typeface="Arial"/>
                <a:cs typeface="Arial"/>
              </a:rPr>
              <a:t>Continued coordination and alignment between EEC and DESE  </a:t>
            </a:r>
          </a:p>
          <a:p>
            <a:pPr marL="0" indent="0">
              <a:lnSpc>
                <a:spcPct val="100000"/>
              </a:lnSpc>
              <a:buNone/>
            </a:pPr>
            <a:endParaRPr lang="en-US" sz="1800"/>
          </a:p>
        </p:txBody>
      </p:sp>
      <p:sp>
        <p:nvSpPr>
          <p:cNvPr id="10" name="Slide Number Placeholder 4">
            <a:extLst>
              <a:ext uri="{FF2B5EF4-FFF2-40B4-BE49-F238E27FC236}">
                <a16:creationId xmlns:a16="http://schemas.microsoft.com/office/drawing/2014/main" id="{6A5BF0CE-F74E-8C1C-D2EE-52EBA9426AFB}"/>
              </a:ext>
            </a:extLst>
          </p:cNvPr>
          <p:cNvSpPr>
            <a:spLocks noGrp="1"/>
          </p:cNvSpPr>
          <p:nvPr>
            <p:ph type="sldNum" idx="12"/>
          </p:nvPr>
        </p:nvSpPr>
        <p:spPr>
          <a:xfrm>
            <a:off x="10157333" y="6182000"/>
            <a:ext cx="1983200" cy="420800"/>
          </a:xfrm>
        </p:spPr>
        <p:txBody>
          <a:bodyPr/>
          <a:lstStyle/>
          <a:p>
            <a:pPr algn="r">
              <a:spcAft>
                <a:spcPts val="600"/>
              </a:spcAft>
            </a:pPr>
            <a:fld id="{00000000-1234-1234-1234-123412341234}" type="slidenum">
              <a:rPr lang="en" smtClean="0"/>
              <a:pPr algn="r">
                <a:spcAft>
                  <a:spcPts val="600"/>
                </a:spcAft>
              </a:pPr>
              <a:t>5</a:t>
            </a:fld>
            <a:endParaRPr lang="en"/>
          </a:p>
        </p:txBody>
      </p:sp>
      <p:pic>
        <p:nvPicPr>
          <p:cNvPr id="7" name="Picture 6">
            <a:extLst>
              <a:ext uri="{FF2B5EF4-FFF2-40B4-BE49-F238E27FC236}">
                <a16:creationId xmlns:a16="http://schemas.microsoft.com/office/drawing/2014/main" id="{CC9CF1D4-548A-1215-B239-94374DDC35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137957">
            <a:off x="5673504" y="1920691"/>
            <a:ext cx="2842741" cy="4054874"/>
          </a:xfrm>
          <a:prstGeom prst="rect">
            <a:avLst/>
          </a:prstGeom>
        </p:spPr>
      </p:pic>
      <p:pic>
        <p:nvPicPr>
          <p:cNvPr id="12" name="Picture 11">
            <a:extLst>
              <a:ext uri="{FF2B5EF4-FFF2-40B4-BE49-F238E27FC236}">
                <a16:creationId xmlns:a16="http://schemas.microsoft.com/office/drawing/2014/main" id="{FA507EA0-E9A9-2621-8B7B-5D45569F4EF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481699">
            <a:off x="8735962" y="1920691"/>
            <a:ext cx="2842741" cy="4054874"/>
          </a:xfrm>
          <a:prstGeom prst="rect">
            <a:avLst/>
          </a:prstGeom>
        </p:spPr>
      </p:pic>
      <p:sp>
        <p:nvSpPr>
          <p:cNvPr id="13" name="TextBox 12">
            <a:extLst>
              <a:ext uri="{FF2B5EF4-FFF2-40B4-BE49-F238E27FC236}">
                <a16:creationId xmlns:a16="http://schemas.microsoft.com/office/drawing/2014/main" id="{940051F2-077C-9910-C3A7-57374ACD4F35}"/>
              </a:ext>
            </a:extLst>
          </p:cNvPr>
          <p:cNvSpPr txBox="1"/>
          <p:nvPr/>
        </p:nvSpPr>
        <p:spPr>
          <a:xfrm>
            <a:off x="7238688" y="6007029"/>
            <a:ext cx="3072825" cy="276999"/>
          </a:xfrm>
          <a:prstGeom prst="rect">
            <a:avLst/>
          </a:prstGeom>
          <a:noFill/>
        </p:spPr>
        <p:txBody>
          <a:bodyPr wrap="square" rtlCol="0">
            <a:spAutoFit/>
          </a:bodyPr>
          <a:lstStyle/>
          <a:p>
            <a:r>
              <a:rPr lang="en-US" sz="1200" i="1"/>
              <a:t>Appleseeds, Kindergarten decodable reader</a:t>
            </a:r>
          </a:p>
        </p:txBody>
      </p:sp>
    </p:spTree>
    <p:extLst>
      <p:ext uri="{BB962C8B-B14F-4D97-AF65-F5344CB8AC3E}">
        <p14:creationId xmlns:p14="http://schemas.microsoft.com/office/powerpoint/2010/main" val="195100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539020-5066-FE45-9968-BEF0D88D3A8B}"/>
              </a:ext>
            </a:extLst>
          </p:cNvPr>
          <p:cNvSpPr>
            <a:spLocks noGrp="1"/>
          </p:cNvSpPr>
          <p:nvPr>
            <p:ph idx="1"/>
          </p:nvPr>
        </p:nvSpPr>
        <p:spPr>
          <a:xfrm>
            <a:off x="838200" y="2349500"/>
            <a:ext cx="10515600" cy="3790043"/>
          </a:xfrm>
        </p:spPr>
        <p:txBody>
          <a:bodyPr/>
          <a:lstStyle/>
          <a:p>
            <a:pPr marL="514350" indent="-514350">
              <a:buFont typeface="+mj-lt"/>
              <a:buAutoNum type="arabicPeriod"/>
            </a:pPr>
            <a:r>
              <a:rPr lang="en-US"/>
              <a:t>Statewide professional development</a:t>
            </a:r>
          </a:p>
          <a:p>
            <a:pPr marL="514350" indent="-514350">
              <a:buFont typeface="+mj-lt"/>
              <a:buAutoNum type="arabicPeriod"/>
            </a:pPr>
            <a:r>
              <a:rPr lang="en-US"/>
              <a:t>Support networks for schools, districts, and educator preparation programs</a:t>
            </a:r>
          </a:p>
          <a:p>
            <a:pPr marL="514350" indent="-514350">
              <a:buFont typeface="+mj-lt"/>
              <a:buAutoNum type="arabicPeriod"/>
            </a:pPr>
            <a:r>
              <a:rPr lang="en-US"/>
              <a:t>Accelerated educator preparation program reviews</a:t>
            </a:r>
          </a:p>
          <a:p>
            <a:pPr marL="514350" indent="-514350">
              <a:buFont typeface="+mj-lt"/>
              <a:buAutoNum type="arabicPeriod"/>
            </a:pPr>
            <a:endParaRPr lang="en-US"/>
          </a:p>
        </p:txBody>
      </p:sp>
      <p:sp>
        <p:nvSpPr>
          <p:cNvPr id="3" name="Title 2">
            <a:extLst>
              <a:ext uri="{FF2B5EF4-FFF2-40B4-BE49-F238E27FC236}">
                <a16:creationId xmlns:a16="http://schemas.microsoft.com/office/drawing/2014/main" id="{C1F560C8-5C26-C15B-1390-85E5216FAE23}"/>
              </a:ext>
            </a:extLst>
          </p:cNvPr>
          <p:cNvSpPr>
            <a:spLocks noGrp="1"/>
          </p:cNvSpPr>
          <p:nvPr>
            <p:ph type="title"/>
          </p:nvPr>
        </p:nvSpPr>
        <p:spPr/>
        <p:txBody>
          <a:bodyPr>
            <a:normAutofit fontScale="90000"/>
          </a:bodyPr>
          <a:lstStyle/>
          <a:p>
            <a:r>
              <a:rPr lang="en-US">
                <a:latin typeface="Arial"/>
                <a:cs typeface="Arial"/>
              </a:rPr>
              <a:t>Proposed Literacy Launch programs – statewide opportunities</a:t>
            </a:r>
          </a:p>
        </p:txBody>
      </p:sp>
    </p:spTree>
    <p:extLst>
      <p:ext uri="{BB962C8B-B14F-4D97-AF65-F5344CB8AC3E}">
        <p14:creationId xmlns:p14="http://schemas.microsoft.com/office/powerpoint/2010/main" val="1567187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539020-5066-FE45-9968-BEF0D88D3A8B}"/>
              </a:ext>
            </a:extLst>
          </p:cNvPr>
          <p:cNvSpPr>
            <a:spLocks noGrp="1"/>
          </p:cNvSpPr>
          <p:nvPr>
            <p:ph idx="1"/>
          </p:nvPr>
        </p:nvSpPr>
        <p:spPr>
          <a:xfrm>
            <a:off x="838200" y="2349500"/>
            <a:ext cx="10515600" cy="3790043"/>
          </a:xfrm>
        </p:spPr>
        <p:txBody>
          <a:bodyPr/>
          <a:lstStyle/>
          <a:p>
            <a:pPr marL="514350" indent="-514350">
              <a:buFont typeface="+mj-lt"/>
              <a:buAutoNum type="arabicPeriod"/>
            </a:pPr>
            <a:r>
              <a:rPr lang="en-US"/>
              <a:t>Support for schools using Appleseeds</a:t>
            </a:r>
          </a:p>
          <a:p>
            <a:pPr marL="514350" indent="-514350">
              <a:buFont typeface="+mj-lt"/>
              <a:buAutoNum type="arabicPeriod"/>
            </a:pPr>
            <a:r>
              <a:rPr lang="en-US"/>
              <a:t>Intensive support grants</a:t>
            </a:r>
          </a:p>
          <a:p>
            <a:pPr marL="0" indent="0">
              <a:buNone/>
            </a:pPr>
            <a:endParaRPr lang="en-US"/>
          </a:p>
        </p:txBody>
      </p:sp>
      <p:sp>
        <p:nvSpPr>
          <p:cNvPr id="3" name="Title 2">
            <a:extLst>
              <a:ext uri="{FF2B5EF4-FFF2-40B4-BE49-F238E27FC236}">
                <a16:creationId xmlns:a16="http://schemas.microsoft.com/office/drawing/2014/main" id="{C1F560C8-5C26-C15B-1390-85E5216FAE23}"/>
              </a:ext>
            </a:extLst>
          </p:cNvPr>
          <p:cNvSpPr>
            <a:spLocks noGrp="1"/>
          </p:cNvSpPr>
          <p:nvPr>
            <p:ph type="title"/>
          </p:nvPr>
        </p:nvSpPr>
        <p:spPr/>
        <p:txBody>
          <a:bodyPr>
            <a:normAutofit fontScale="90000"/>
          </a:bodyPr>
          <a:lstStyle/>
          <a:p>
            <a:r>
              <a:rPr lang="en-US">
                <a:latin typeface="Arial"/>
                <a:cs typeface="Arial"/>
              </a:rPr>
              <a:t>Proposed Literacy Launch programs – targeted opportunities</a:t>
            </a:r>
          </a:p>
        </p:txBody>
      </p:sp>
    </p:spTree>
    <p:extLst>
      <p:ext uri="{BB962C8B-B14F-4D97-AF65-F5344CB8AC3E}">
        <p14:creationId xmlns:p14="http://schemas.microsoft.com/office/powerpoint/2010/main" val="4127525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74233-9F0E-C8D1-75A1-C731EAF6AA98}"/>
              </a:ext>
            </a:extLst>
          </p:cNvPr>
          <p:cNvSpPr>
            <a:spLocks noGrp="1"/>
          </p:cNvSpPr>
          <p:nvPr>
            <p:ph type="body" idx="1"/>
          </p:nvPr>
        </p:nvSpPr>
        <p:spPr/>
        <p:txBody>
          <a:bodyPr/>
          <a:lstStyle/>
          <a:p>
            <a:r>
              <a:rPr lang="en-US"/>
              <a:t>Statewide Opportunities</a:t>
            </a:r>
          </a:p>
        </p:txBody>
      </p:sp>
      <p:sp>
        <p:nvSpPr>
          <p:cNvPr id="3" name="Content Placeholder 2">
            <a:extLst>
              <a:ext uri="{FF2B5EF4-FFF2-40B4-BE49-F238E27FC236}">
                <a16:creationId xmlns:a16="http://schemas.microsoft.com/office/drawing/2014/main" id="{09E85328-F00E-741B-62CB-4267C3AD12E6}"/>
              </a:ext>
            </a:extLst>
          </p:cNvPr>
          <p:cNvSpPr>
            <a:spLocks noGrp="1"/>
          </p:cNvSpPr>
          <p:nvPr>
            <p:ph sz="half" idx="2"/>
          </p:nvPr>
        </p:nvSpPr>
        <p:spPr>
          <a:xfrm>
            <a:off x="839788" y="2861535"/>
            <a:ext cx="4838201" cy="3328128"/>
          </a:xfrm>
        </p:spPr>
        <p:txBody>
          <a:bodyPr>
            <a:normAutofit/>
          </a:bodyPr>
          <a:lstStyle/>
          <a:p>
            <a:pPr marL="514350" indent="-514350">
              <a:buFont typeface="+mj-lt"/>
              <a:buAutoNum type="arabicPeriod"/>
            </a:pPr>
            <a:r>
              <a:rPr lang="en-US" sz="2200"/>
              <a:t>Statewide professional development</a:t>
            </a:r>
          </a:p>
          <a:p>
            <a:pPr marL="514350" indent="-514350">
              <a:buFont typeface="+mj-lt"/>
              <a:buAutoNum type="arabicPeriod"/>
            </a:pPr>
            <a:r>
              <a:rPr lang="en-US" sz="2200"/>
              <a:t>Support networks for schools, districts, and educator preparation programs</a:t>
            </a:r>
          </a:p>
          <a:p>
            <a:pPr marL="514350" indent="-514350">
              <a:buFont typeface="+mj-lt"/>
              <a:buAutoNum type="arabicPeriod"/>
            </a:pPr>
            <a:r>
              <a:rPr lang="en-US" sz="2200"/>
              <a:t>Accelerated educator preparation program reviews</a:t>
            </a:r>
          </a:p>
        </p:txBody>
      </p:sp>
      <p:sp>
        <p:nvSpPr>
          <p:cNvPr id="4" name="Text Placeholder 3">
            <a:extLst>
              <a:ext uri="{FF2B5EF4-FFF2-40B4-BE49-F238E27FC236}">
                <a16:creationId xmlns:a16="http://schemas.microsoft.com/office/drawing/2014/main" id="{0007BBCF-C0CD-957C-0A83-8FC564D4E3AD}"/>
              </a:ext>
            </a:extLst>
          </p:cNvPr>
          <p:cNvSpPr>
            <a:spLocks noGrp="1"/>
          </p:cNvSpPr>
          <p:nvPr>
            <p:ph type="body" sz="quarter" idx="3"/>
          </p:nvPr>
        </p:nvSpPr>
        <p:spPr/>
        <p:txBody>
          <a:bodyPr/>
          <a:lstStyle/>
          <a:p>
            <a:r>
              <a:rPr lang="en-US"/>
              <a:t>Targeted Opportunities</a:t>
            </a:r>
          </a:p>
        </p:txBody>
      </p:sp>
      <p:sp>
        <p:nvSpPr>
          <p:cNvPr id="5" name="Content Placeholder 4">
            <a:extLst>
              <a:ext uri="{FF2B5EF4-FFF2-40B4-BE49-F238E27FC236}">
                <a16:creationId xmlns:a16="http://schemas.microsoft.com/office/drawing/2014/main" id="{33DF4446-311F-B200-B4DF-6B714984C2E9}"/>
              </a:ext>
            </a:extLst>
          </p:cNvPr>
          <p:cNvSpPr>
            <a:spLocks noGrp="1"/>
          </p:cNvSpPr>
          <p:nvPr>
            <p:ph sz="quarter" idx="4"/>
          </p:nvPr>
        </p:nvSpPr>
        <p:spPr/>
        <p:txBody>
          <a:bodyPr>
            <a:normAutofit/>
          </a:bodyPr>
          <a:lstStyle/>
          <a:p>
            <a:pPr marL="514350" indent="-514350">
              <a:buFont typeface="+mj-lt"/>
              <a:buAutoNum type="arabicPeriod"/>
            </a:pPr>
            <a:r>
              <a:rPr lang="en-US" sz="2200"/>
              <a:t>Support for schools using Appleseeds</a:t>
            </a:r>
          </a:p>
          <a:p>
            <a:pPr marL="514350" indent="-514350">
              <a:buFont typeface="+mj-lt"/>
              <a:buAutoNum type="arabicPeriod"/>
            </a:pPr>
            <a:r>
              <a:rPr lang="en-US" sz="2200"/>
              <a:t>Intensive support grants</a:t>
            </a:r>
          </a:p>
          <a:p>
            <a:pPr marL="0" indent="0">
              <a:buNone/>
            </a:pPr>
            <a:endParaRPr lang="en-US" sz="2200"/>
          </a:p>
        </p:txBody>
      </p:sp>
      <p:sp>
        <p:nvSpPr>
          <p:cNvPr id="6" name="Title 5">
            <a:extLst>
              <a:ext uri="{FF2B5EF4-FFF2-40B4-BE49-F238E27FC236}">
                <a16:creationId xmlns:a16="http://schemas.microsoft.com/office/drawing/2014/main" id="{2D9DC7AC-01FB-3DDF-C525-490F5CC7D13C}"/>
              </a:ext>
            </a:extLst>
          </p:cNvPr>
          <p:cNvSpPr>
            <a:spLocks noGrp="1"/>
          </p:cNvSpPr>
          <p:nvPr>
            <p:ph type="title"/>
          </p:nvPr>
        </p:nvSpPr>
        <p:spPr/>
        <p:txBody>
          <a:bodyPr>
            <a:normAutofit/>
          </a:bodyPr>
          <a:lstStyle/>
          <a:p>
            <a:r>
              <a:rPr lang="en-US" sz="4000">
                <a:latin typeface="Arial"/>
                <a:cs typeface="Arial"/>
              </a:rPr>
              <a:t>Proposed Literacy Launch programs</a:t>
            </a:r>
          </a:p>
        </p:txBody>
      </p:sp>
    </p:spTree>
    <p:extLst>
      <p:ext uri="{BB962C8B-B14F-4D97-AF65-F5344CB8AC3E}">
        <p14:creationId xmlns:p14="http://schemas.microsoft.com/office/powerpoint/2010/main" val="411778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484B2-F3D7-9EE5-739E-FC565A1177F8}"/>
              </a:ext>
            </a:extLst>
          </p:cNvPr>
          <p:cNvSpPr>
            <a:spLocks noGrp="1"/>
          </p:cNvSpPr>
          <p:nvPr>
            <p:ph type="title"/>
          </p:nvPr>
        </p:nvSpPr>
        <p:spPr/>
        <p:txBody>
          <a:bodyPr/>
          <a:lstStyle/>
          <a:p>
            <a:r>
              <a:rPr lang="en-US" dirty="0"/>
              <a:t>Commonwealth Preschool Partnership Initiative (CPPI)</a:t>
            </a:r>
          </a:p>
        </p:txBody>
      </p:sp>
      <p:sp>
        <p:nvSpPr>
          <p:cNvPr id="3" name="Text Placeholder 2">
            <a:extLst>
              <a:ext uri="{FF2B5EF4-FFF2-40B4-BE49-F238E27FC236}">
                <a16:creationId xmlns:a16="http://schemas.microsoft.com/office/drawing/2014/main" id="{70291383-96D0-B986-EBCB-02C3DDA6E7CE}"/>
              </a:ext>
            </a:extLst>
          </p:cNvPr>
          <p:cNvSpPr>
            <a:spLocks noGrp="1"/>
          </p:cNvSpPr>
          <p:nvPr>
            <p:ph type="body" idx="1"/>
          </p:nvPr>
        </p:nvSpPr>
        <p:spPr/>
        <p:txBody>
          <a:bodyPr/>
          <a:lstStyle/>
          <a:p>
            <a:r>
              <a:rPr lang="en-US" dirty="0"/>
              <a:t>Kyla McSweeney, </a:t>
            </a:r>
            <a:r>
              <a:rPr lang="en-US" kern="0" dirty="0">
                <a:effectLst/>
                <a:latin typeface="Aptos" panose="020B0004020202020204" pitchFamily="34" charset="0"/>
                <a:ea typeface="Aptos" panose="020B0004020202020204" pitchFamily="34" charset="0"/>
                <a:cs typeface="Calibri" panose="020F0502020204030204" pitchFamily="34" charset="0"/>
              </a:rPr>
              <a:t>Director of Comprehensive System Supports</a:t>
            </a:r>
          </a:p>
          <a:p>
            <a:r>
              <a:rPr lang="en-US" dirty="0"/>
              <a:t>Kathie Lange, Program Specialist</a:t>
            </a:r>
          </a:p>
          <a:p>
            <a:r>
              <a:rPr lang="en-US" dirty="0"/>
              <a:t>MA Department of Early Education and Care</a:t>
            </a:r>
            <a:r>
              <a:rPr lang="en-US" dirty="0">
                <a:latin typeface="Segoe UI"/>
                <a:cs typeface="Segoe UI"/>
              </a:rPr>
              <a:t> Literacy Launch </a:t>
            </a:r>
            <a:endParaRPr lang="en-US" dirty="0"/>
          </a:p>
        </p:txBody>
      </p:sp>
    </p:spTree>
    <p:extLst>
      <p:ext uri="{BB962C8B-B14F-4D97-AF65-F5344CB8AC3E}">
        <p14:creationId xmlns:p14="http://schemas.microsoft.com/office/powerpoint/2010/main" val="2820046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6f7fc10-315f-4884-8231-57a9c90b9c56">
      <UserInfo>
        <DisplayName>Bettencourt, Helene H. (DESE)</DisplayName>
        <AccountId>18</AccountId>
        <AccountType/>
      </UserInfo>
      <UserInfo>
        <DisplayName>Foley, Kinnon (DESE)</DisplayName>
        <AccountId>1477</AccountId>
        <AccountType/>
      </UserInfo>
    </SharedWithUsers>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6" ma:contentTypeDescription="Create a new document." ma:contentTypeScope="" ma:versionID="0987dfbc8ad267364bbb798d26b4dead">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5df0dd8d2e9224e40af4386b3e554a65"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4A98-F106-45CE-8E8A-DD686612E616}">
  <ds:schemaRefs>
    <ds:schemaRef ds:uri="http://purl.org/dc/dcmitype/"/>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67cbf261-e971-4a38-83b4-d85e273e70b4"/>
    <ds:schemaRef ds:uri="http://purl.org/dc/elements/1.1/"/>
    <ds:schemaRef ds:uri="http://schemas.microsoft.com/office/infopath/2007/PartnerControls"/>
    <ds:schemaRef ds:uri="46f7fc10-315f-4884-8231-57a9c90b9c56"/>
    <ds:schemaRef ds:uri="http://purl.org/dc/terms/"/>
  </ds:schemaRefs>
</ds:datastoreItem>
</file>

<file path=customXml/itemProps2.xml><?xml version="1.0" encoding="utf-8"?>
<ds:datastoreItem xmlns:ds="http://schemas.openxmlformats.org/officeDocument/2006/customXml" ds:itemID="{638F8B83-1A05-42E1-9CC1-C13C58E3A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bf261-e971-4a38-83b4-d85e273e70b4"/>
    <ds:schemaRef ds:uri="46f7fc10-315f-4884-8231-57a9c90b9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TotalTime>
  <Words>1135</Words>
  <Application>Microsoft Office PowerPoint</Application>
  <PresentationFormat>Widescreen</PresentationFormat>
  <Paragraphs>157</Paragraphs>
  <Slides>20</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Segoe</vt:lpstr>
      <vt:lpstr>Aptos</vt:lpstr>
      <vt:lpstr>Arial</vt:lpstr>
      <vt:lpstr>Calibri</vt:lpstr>
      <vt:lpstr>Calibri Light</vt:lpstr>
      <vt:lpstr>Courier New</vt:lpstr>
      <vt:lpstr>Franklin Gothic Book</vt:lpstr>
      <vt:lpstr>Montserrat SemiBold</vt:lpstr>
      <vt:lpstr>Segoe UI</vt:lpstr>
      <vt:lpstr>Segoe UI Semibold</vt:lpstr>
      <vt:lpstr>Wingdings</vt:lpstr>
      <vt:lpstr>Office Theme</vt:lpstr>
      <vt:lpstr>Universal Preschool and Early Literacy: Supporting the Development and Learning of Younger Students through Statewide Initiatives focused on Students Preschool through 3rd Grade</vt:lpstr>
      <vt:lpstr>AGENDA</vt:lpstr>
      <vt:lpstr>Literacy Launch</vt:lpstr>
      <vt:lpstr>The goal of Literacy Launch</vt:lpstr>
      <vt:lpstr>Intended use of Literacy Launch funds</vt:lpstr>
      <vt:lpstr>Proposed Literacy Launch programs – statewide opportunities</vt:lpstr>
      <vt:lpstr>Proposed Literacy Launch programs – targeted opportunities</vt:lpstr>
      <vt:lpstr>Proposed Literacy Launch programs</vt:lpstr>
      <vt:lpstr>Commonwealth Preschool Partnership Initiative (CPPI)</vt:lpstr>
      <vt:lpstr>Agenda </vt:lpstr>
      <vt:lpstr>Core Requirements of the Grant  </vt:lpstr>
      <vt:lpstr>Three Pathways  </vt:lpstr>
      <vt:lpstr>Map of MA CPPI Grantees (FY24)</vt:lpstr>
      <vt:lpstr>EEC Connections  </vt:lpstr>
      <vt:lpstr>Preparing for Future Opportunities </vt:lpstr>
      <vt:lpstr>Early Planning Stage</vt:lpstr>
      <vt:lpstr>Questions?</vt:lpstr>
      <vt:lpstr>Points to Consider… </vt:lpstr>
      <vt:lpstr>Contact Information</vt:lpstr>
      <vt:lpstr>Click to add Title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Preschool and Early Literacy</dc:title>
  <dc:creator>DESE</dc:creator>
  <cp:lastModifiedBy>Zou, Dong (EOE)</cp:lastModifiedBy>
  <cp:revision>4</cp:revision>
  <dcterms:created xsi:type="dcterms:W3CDTF">2022-10-11T20:32:22Z</dcterms:created>
  <dcterms:modified xsi:type="dcterms:W3CDTF">2024-05-10T19:36:31Z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10 2024 12:00AM</vt:lpwstr>
  </property>
</Properties>
</file>