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675" r:id="rId5"/>
  </p:sldMasterIdLst>
  <p:notesMasterIdLst>
    <p:notesMasterId r:id="rId29"/>
  </p:notesMasterIdLst>
  <p:handoutMasterIdLst>
    <p:handoutMasterId r:id="rId30"/>
  </p:handoutMasterIdLst>
  <p:sldIdLst>
    <p:sldId id="256" r:id="rId6"/>
    <p:sldId id="345" r:id="rId7"/>
    <p:sldId id="534" r:id="rId8"/>
    <p:sldId id="329" r:id="rId9"/>
    <p:sldId id="355" r:id="rId10"/>
    <p:sldId id="530" r:id="rId11"/>
    <p:sldId id="356" r:id="rId12"/>
    <p:sldId id="535"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531" r:id="rId26"/>
    <p:sldId id="532" r:id="rId27"/>
    <p:sldId id="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12A3F-1540-D235-82F3-23CB00B92550}" name="Rounds-Bloom, Eleanor (DESE)" initials="R(" userId="S::eleanor.rounds@mass.gov::ae3cae55-aabd-4d2f-9bc9-45b61ff330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ova, Dessi G. (DESE)" initials="KDG(" lastIdx="1" clrIdx="0">
    <p:extLst>
      <p:ext uri="{19B8F6BF-5375-455C-9EA6-DF929625EA0E}">
        <p15:presenceInfo xmlns:p15="http://schemas.microsoft.com/office/powerpoint/2012/main" userId="S::dessi.g.kirova@mass.gov::f84c957e-ed6e-4fd7-a1f6-a96c7c702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FF3399"/>
    <a:srgbClr val="93A9FF"/>
    <a:srgbClr val="4948B6"/>
    <a:srgbClr val="8397E7"/>
    <a:srgbClr val="AFCBFD"/>
    <a:srgbClr val="86A9E2"/>
    <a:srgbClr val="364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1F4D3-C128-498E-82C3-CD23615C53EA}" v="256" dt="2024-11-08T22:03:59.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0" autoAdjust="0"/>
    <p:restoredTop sz="69608" autoAdjust="0"/>
  </p:normalViewPr>
  <p:slideViewPr>
    <p:cSldViewPr snapToGrid="0">
      <p:cViewPr varScale="1">
        <p:scale>
          <a:sx n="66" d="100"/>
          <a:sy n="66" d="100"/>
        </p:scale>
        <p:origin x="1218" y="66"/>
      </p:cViewPr>
      <p:guideLst/>
    </p:cSldViewPr>
  </p:slideViewPr>
  <p:outlineViewPr>
    <p:cViewPr>
      <p:scale>
        <a:sx n="33" d="100"/>
        <a:sy n="33" d="100"/>
      </p:scale>
      <p:origin x="0" y="-12612"/>
    </p:cViewPr>
  </p:outlineViewPr>
  <p:notesTextViewPr>
    <p:cViewPr>
      <p:scale>
        <a:sx n="1" d="1"/>
        <a:sy n="1" d="1"/>
      </p:scale>
      <p:origin x="0" y="0"/>
    </p:cViewPr>
  </p:notesTextViewPr>
  <p:sorterViewPr>
    <p:cViewPr>
      <p:scale>
        <a:sx n="100" d="100"/>
        <a:sy n="100" d="100"/>
      </p:scale>
      <p:origin x="0" y="-9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275"/>
              </a:lnSpc>
              <a:spcBef>
                <a:spcPts val="0"/>
              </a:spcBef>
              <a:spcAft>
                <a:spcPts val="0"/>
              </a:spcAft>
            </a:pPr>
            <a:r>
              <a:rPr lang="en-US" sz="1800" b="1" dirty="0">
                <a:solidFill>
                  <a:srgbClr val="38761D"/>
                </a:solidFill>
                <a:effectLst/>
                <a:latin typeface="Arial" panose="020B0604020202020204" pitchFamily="34" charset="0"/>
                <a:ea typeface="Aptos" panose="020B0004020202020204" pitchFamily="34" charset="0"/>
                <a:cs typeface="Aptos" panose="020B0004020202020204" pitchFamily="34" charset="0"/>
              </a:rPr>
              <a:t>Helen Deranian, Coordinator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275"/>
              </a:lnSpc>
              <a:spcBef>
                <a:spcPts val="0"/>
              </a:spcBef>
              <a:spcAft>
                <a:spcPts val="0"/>
              </a:spcAft>
            </a:pPr>
            <a:r>
              <a:rPr lang="en-US" sz="1800" dirty="0">
                <a:solidFill>
                  <a:srgbClr val="38761D"/>
                </a:solidFill>
                <a:effectLst/>
                <a:latin typeface="Arial" panose="020B0604020202020204" pitchFamily="34" charset="0"/>
                <a:ea typeface="Aptos" panose="020B0004020202020204" pitchFamily="34" charset="0"/>
                <a:cs typeface="Aptos" panose="020B0004020202020204" pitchFamily="34" charset="0"/>
              </a:rPr>
              <a:t>Professional Development and Grant Projects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a:p>
            <a:r>
              <a:rPr lang="en-US" b="1" dirty="0"/>
              <a:t>Brent Conway</a:t>
            </a:r>
            <a:r>
              <a:rPr lang="en-US" dirty="0"/>
              <a:t>, Ed.D., Assistant Superintendent of Schools, </a:t>
            </a:r>
            <a:r>
              <a:rPr lang="en-US" dirty="0" err="1"/>
              <a:t>Pentucket</a:t>
            </a:r>
            <a:r>
              <a:rPr lang="en-US" dirty="0"/>
              <a:t> Regional School District</a:t>
            </a:r>
          </a:p>
          <a:p>
            <a:r>
              <a:rPr lang="en-US" dirty="0"/>
              <a:t>bconway@prsd.org</a:t>
            </a:r>
          </a:p>
          <a:p>
            <a:endParaRPr lang="en-US" dirty="0"/>
          </a:p>
          <a:p>
            <a:r>
              <a:rPr lang="en-US" b="1" dirty="0"/>
              <a:t>Chrissa </a:t>
            </a:r>
            <a:r>
              <a:rPr lang="en-US" b="1" dirty="0" err="1"/>
              <a:t>Pissios</a:t>
            </a:r>
            <a:r>
              <a:rPr lang="en-US" dirty="0"/>
              <a:t>, M.Ed., ESL Coordinator, Newburyport Public Schools</a:t>
            </a:r>
          </a:p>
          <a:p>
            <a:r>
              <a:rPr lang="en-US" dirty="0"/>
              <a:t>cpissios@newburyport.k12.ma.us</a:t>
            </a:r>
          </a:p>
          <a:p>
            <a:endParaRPr lang="en-US" dirty="0"/>
          </a:p>
          <a:p>
            <a:r>
              <a:rPr lang="en-US" b="1" dirty="0"/>
              <a:t>Dessi Kirova</a:t>
            </a:r>
            <a:r>
              <a:rPr lang="en-US" dirty="0"/>
              <a:t>, Federal Grants Specialist at DESE</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32529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a60f97a3c_0_177: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g30a60f97a3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0a60f97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0a60f97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Brent Conway, Assistant Superintendent of Pentucket RSD will offer local district comments.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a72ed33c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0a72ed33c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Brent Conway, Continued, Assistant Superintendent of Schools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a72ed33c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0a72ed33c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Vetted Classroom Resources Reflecting EL Students and Their Families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af71b3cc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0af71b3cc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af71b3c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0af71b3c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a60f97a3c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0a60f97a3c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a72ed33c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0a72ed33c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4858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60887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38568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88120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76840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0a60f97a3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0a60f97a3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0a60f97a3c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0a60f97a3c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0a72ed33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0a72ed33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a60f97a3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0a60f97a3c_0_32: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Chrissa Pissios, Director of EL Learning in the Newburyport Public Schools will offer local district comments.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endParaRPr lang="zh-CN" altLang="en-US"/>
          </a:p>
        </p:txBody>
      </p:sp>
      <p:sp>
        <p:nvSpPr>
          <p:cNvPr id="4" name="TextBox 3"/>
          <p:cNvSpPr txBox="1"/>
          <p:nvPr userDrawn="1"/>
        </p:nvSpPr>
        <p:spPr>
          <a:xfrm>
            <a:off x="3493825" y="6488668"/>
            <a:ext cx="7713372" cy="369332"/>
          </a:xfrm>
          <a:prstGeom prst="rect">
            <a:avLst/>
          </a:prstGeom>
          <a:noFill/>
        </p:spPr>
        <p:txBody>
          <a:bodyPr wrap="square" rtlCol="0">
            <a:spAutoFit/>
          </a:bodyPr>
          <a:lstStyle/>
          <a:p>
            <a:r>
              <a:rPr lang="en-US" sz="1200" kern="1200" dirty="0">
                <a:solidFill>
                  <a:schemeClr val="bg1"/>
                </a:solidFill>
                <a:latin typeface="Segoe"/>
                <a:ea typeface="+mn-ea"/>
                <a:cs typeface="+mn-cs"/>
              </a:rPr>
              <a:t>Massachusetts Department of</a:t>
            </a:r>
            <a:r>
              <a:rPr lang="en-US" baseline="0" dirty="0">
                <a:solidFill>
                  <a:schemeClr val="bg1"/>
                </a:solidFill>
                <a:latin typeface="Segoe"/>
              </a:rPr>
              <a:t> </a:t>
            </a:r>
            <a:r>
              <a:rPr lang="en-US" sz="1200" kern="1200" dirty="0">
                <a:solidFill>
                  <a:schemeClr val="bg1"/>
                </a:solidFill>
                <a:latin typeface="Segoe"/>
                <a:ea typeface="+mn-ea"/>
                <a:cs typeface="+mn-cs"/>
              </a:rPr>
              <a:t>Elementary</a:t>
            </a:r>
            <a:r>
              <a:rPr lang="en-US" baseline="0" dirty="0">
                <a:solidFill>
                  <a:schemeClr val="bg1"/>
                </a:solidFill>
                <a:latin typeface="Segoe"/>
              </a:rPr>
              <a:t> </a:t>
            </a:r>
            <a:r>
              <a:rPr lang="en-US" sz="1200" kern="1200" dirty="0">
                <a:solidFill>
                  <a:schemeClr val="bg1"/>
                </a:solidFill>
                <a:latin typeface="Segoe"/>
                <a:ea typeface="+mn-ea"/>
                <a:cs typeface="+mn-cs"/>
              </a:rPr>
              <a:t>and</a:t>
            </a:r>
            <a:r>
              <a:rPr lang="en-US" baseline="0" dirty="0">
                <a:solidFill>
                  <a:schemeClr val="bg1"/>
                </a:solidFill>
                <a:latin typeface="Segoe"/>
              </a:rPr>
              <a:t> </a:t>
            </a:r>
            <a:r>
              <a:rPr lang="en-US" sz="1200" kern="1200" dirty="0">
                <a:solidFill>
                  <a:schemeClr val="bg1"/>
                </a:solidFill>
                <a:latin typeface="Segoe"/>
                <a:ea typeface="+mn-ea"/>
                <a:cs typeface="+mn-cs"/>
              </a:rPr>
              <a:t>Secondary</a:t>
            </a:r>
            <a:r>
              <a:rPr lang="en-US" baseline="0" dirty="0">
                <a:solidFill>
                  <a:schemeClr val="bg1"/>
                </a:solidFill>
                <a:latin typeface="Segoe"/>
              </a:rPr>
              <a:t> </a:t>
            </a:r>
            <a:r>
              <a:rPr lang="en-US" sz="1200" kern="1200" dirty="0">
                <a:solidFill>
                  <a:schemeClr val="bg1"/>
                </a:solidFill>
                <a:latin typeface="Segoe"/>
                <a:ea typeface="+mn-ea"/>
                <a:cs typeface="+mn-cs"/>
              </a:rPr>
              <a:t>Education</a:t>
            </a:r>
          </a:p>
        </p:txBody>
      </p:sp>
    </p:spTree>
    <p:extLst>
      <p:ext uri="{BB962C8B-B14F-4D97-AF65-F5344CB8AC3E}">
        <p14:creationId xmlns:p14="http://schemas.microsoft.com/office/powerpoint/2010/main" val="20364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p:txBody>
          <a:bodyPr/>
          <a:lstStyle>
            <a:lvl1pPr>
              <a:defRPr/>
            </a:lvl1pPr>
          </a:lstStyle>
          <a:p>
            <a:r>
              <a:rPr lang="en-US"/>
              <a:t>Contents</a:t>
            </a:r>
          </a:p>
        </p:txBody>
      </p:sp>
    </p:spTree>
    <p:extLst>
      <p:ext uri="{BB962C8B-B14F-4D97-AF65-F5344CB8AC3E}">
        <p14:creationId xmlns:p14="http://schemas.microsoft.com/office/powerpoint/2010/main" val="1003126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2D977E96-63B3-E10C-A5F9-1D7A35B9B177}"/>
              </a:ext>
            </a:extLst>
          </p:cNvPr>
          <p:cNvSpPr txBox="1"/>
          <p:nvPr userDrawn="1"/>
        </p:nvSpPr>
        <p:spPr>
          <a:xfrm>
            <a:off x="3493825" y="6488668"/>
            <a:ext cx="7713372" cy="369332"/>
          </a:xfrm>
          <a:prstGeom prst="rect">
            <a:avLst/>
          </a:prstGeom>
          <a:noFill/>
        </p:spPr>
        <p:txBody>
          <a:bodyPr wrap="square" rtlCol="0">
            <a:spAutoFit/>
          </a:bodyPr>
          <a:lstStyle/>
          <a:p>
            <a:r>
              <a:rPr lang="en-US" sz="1200" kern="1200" dirty="0">
                <a:solidFill>
                  <a:schemeClr val="bg1"/>
                </a:solidFill>
                <a:latin typeface="Segoe"/>
                <a:ea typeface="+mn-ea"/>
                <a:cs typeface="+mn-cs"/>
              </a:rPr>
              <a:t>Massachusetts Department of</a:t>
            </a:r>
            <a:r>
              <a:rPr lang="en-US" baseline="0" dirty="0">
                <a:solidFill>
                  <a:schemeClr val="bg1"/>
                </a:solidFill>
                <a:latin typeface="Segoe"/>
              </a:rPr>
              <a:t> </a:t>
            </a:r>
            <a:r>
              <a:rPr lang="en-US" sz="1200" kern="1200" dirty="0">
                <a:solidFill>
                  <a:schemeClr val="bg1"/>
                </a:solidFill>
                <a:latin typeface="Segoe"/>
                <a:ea typeface="+mn-ea"/>
                <a:cs typeface="+mn-cs"/>
              </a:rPr>
              <a:t>Elementary</a:t>
            </a:r>
            <a:r>
              <a:rPr lang="en-US" baseline="0" dirty="0">
                <a:solidFill>
                  <a:schemeClr val="bg1"/>
                </a:solidFill>
                <a:latin typeface="Segoe"/>
              </a:rPr>
              <a:t> </a:t>
            </a:r>
            <a:r>
              <a:rPr lang="en-US" sz="1200" kern="1200" dirty="0">
                <a:solidFill>
                  <a:schemeClr val="bg1"/>
                </a:solidFill>
                <a:latin typeface="Segoe"/>
                <a:ea typeface="+mn-ea"/>
                <a:cs typeface="+mn-cs"/>
              </a:rPr>
              <a:t>and</a:t>
            </a:r>
            <a:r>
              <a:rPr lang="en-US" baseline="0" dirty="0">
                <a:solidFill>
                  <a:schemeClr val="bg1"/>
                </a:solidFill>
                <a:latin typeface="Segoe"/>
              </a:rPr>
              <a:t> </a:t>
            </a:r>
            <a:r>
              <a:rPr lang="en-US" sz="1200" kern="1200" dirty="0">
                <a:solidFill>
                  <a:schemeClr val="bg1"/>
                </a:solidFill>
                <a:latin typeface="Segoe"/>
                <a:ea typeface="+mn-ea"/>
                <a:cs typeface="+mn-cs"/>
              </a:rPr>
              <a:t>Secondary</a:t>
            </a:r>
            <a:r>
              <a:rPr lang="en-US" baseline="0" dirty="0">
                <a:solidFill>
                  <a:schemeClr val="bg1"/>
                </a:solidFill>
                <a:latin typeface="Segoe"/>
              </a:rPr>
              <a:t> </a:t>
            </a:r>
            <a:r>
              <a:rPr lang="en-US" sz="1200" kern="1200" dirty="0">
                <a:solidFill>
                  <a:schemeClr val="bg1"/>
                </a:solidFill>
                <a:latin typeface="Segoe"/>
                <a:ea typeface="+mn-ea"/>
                <a:cs typeface="+mn-cs"/>
              </a:rPr>
              <a:t>Education</a:t>
            </a:r>
          </a:p>
        </p:txBody>
      </p:sp>
    </p:spTree>
    <p:extLst>
      <p:ext uri="{BB962C8B-B14F-4D97-AF65-F5344CB8AC3E}">
        <p14:creationId xmlns:p14="http://schemas.microsoft.com/office/powerpoint/2010/main" val="90350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42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126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733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14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4680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9080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951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6782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410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0188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5434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77333" y="609600"/>
            <a:ext cx="10756940" cy="13208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accent1"/>
              </a:buClr>
              <a:buSzPts val="27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SzPts val="1100"/>
              <a:buNone/>
              <a:defRPr sz="1867" b="0" i="0" u="none" strike="noStrike" cap="none">
                <a:solidFill>
                  <a:schemeClr val="dk2"/>
                </a:solidFill>
              </a:defRPr>
            </a:lvl2pPr>
            <a:lvl3pPr marR="0" lvl="2" algn="l">
              <a:lnSpc>
                <a:spcPct val="100000"/>
              </a:lnSpc>
              <a:spcBef>
                <a:spcPts val="0"/>
              </a:spcBef>
              <a:spcAft>
                <a:spcPts val="0"/>
              </a:spcAft>
              <a:buSzPts val="1100"/>
              <a:buNone/>
              <a:defRPr sz="1867" b="0" i="0" u="none" strike="noStrike" cap="none">
                <a:solidFill>
                  <a:schemeClr val="dk2"/>
                </a:solidFill>
              </a:defRPr>
            </a:lvl3pPr>
            <a:lvl4pPr marR="0" lvl="3" algn="l">
              <a:lnSpc>
                <a:spcPct val="100000"/>
              </a:lnSpc>
              <a:spcBef>
                <a:spcPts val="0"/>
              </a:spcBef>
              <a:spcAft>
                <a:spcPts val="0"/>
              </a:spcAft>
              <a:buSzPts val="1100"/>
              <a:buNone/>
              <a:defRPr sz="1867" b="0" i="0" u="none" strike="noStrike" cap="none">
                <a:solidFill>
                  <a:schemeClr val="dk2"/>
                </a:solidFill>
              </a:defRPr>
            </a:lvl4pPr>
            <a:lvl5pPr marR="0" lvl="4" algn="l">
              <a:lnSpc>
                <a:spcPct val="100000"/>
              </a:lnSpc>
              <a:spcBef>
                <a:spcPts val="0"/>
              </a:spcBef>
              <a:spcAft>
                <a:spcPts val="0"/>
              </a:spcAft>
              <a:buSzPts val="1100"/>
              <a:buNone/>
              <a:defRPr sz="1867" b="0" i="0" u="none" strike="noStrike" cap="none">
                <a:solidFill>
                  <a:schemeClr val="dk2"/>
                </a:solidFill>
              </a:defRPr>
            </a:lvl5pPr>
            <a:lvl6pPr marR="0" lvl="5" algn="l">
              <a:lnSpc>
                <a:spcPct val="100000"/>
              </a:lnSpc>
              <a:spcBef>
                <a:spcPts val="0"/>
              </a:spcBef>
              <a:spcAft>
                <a:spcPts val="0"/>
              </a:spcAft>
              <a:buSzPts val="1100"/>
              <a:buNone/>
              <a:defRPr sz="1867" b="0" i="0" u="none" strike="noStrike" cap="none">
                <a:solidFill>
                  <a:schemeClr val="dk2"/>
                </a:solidFill>
              </a:defRPr>
            </a:lvl6pPr>
            <a:lvl7pPr marR="0" lvl="6" algn="l">
              <a:lnSpc>
                <a:spcPct val="100000"/>
              </a:lnSpc>
              <a:spcBef>
                <a:spcPts val="0"/>
              </a:spcBef>
              <a:spcAft>
                <a:spcPts val="0"/>
              </a:spcAft>
              <a:buSzPts val="1100"/>
              <a:buNone/>
              <a:defRPr sz="1867" b="0" i="0" u="none" strike="noStrike" cap="none">
                <a:solidFill>
                  <a:schemeClr val="dk2"/>
                </a:solidFill>
              </a:defRPr>
            </a:lvl7pPr>
            <a:lvl8pPr marR="0" lvl="7" algn="l">
              <a:lnSpc>
                <a:spcPct val="100000"/>
              </a:lnSpc>
              <a:spcBef>
                <a:spcPts val="0"/>
              </a:spcBef>
              <a:spcAft>
                <a:spcPts val="0"/>
              </a:spcAft>
              <a:buSzPts val="1100"/>
              <a:buNone/>
              <a:defRPr sz="1867" b="0" i="0" u="none" strike="noStrike" cap="none">
                <a:solidFill>
                  <a:schemeClr val="dk2"/>
                </a:solidFill>
              </a:defRPr>
            </a:lvl8pPr>
            <a:lvl9pPr marR="0" lvl="8" algn="l">
              <a:lnSpc>
                <a:spcPct val="100000"/>
              </a:lnSpc>
              <a:spcBef>
                <a:spcPts val="0"/>
              </a:spcBef>
              <a:spcAft>
                <a:spcPts val="0"/>
              </a:spcAft>
              <a:buSzPts val="1100"/>
              <a:buNone/>
              <a:defRPr sz="1867" b="0" i="0" u="none" strike="noStrike" cap="none">
                <a:solidFill>
                  <a:schemeClr val="dk2"/>
                </a:solidFill>
              </a:defRPr>
            </a:lvl9pPr>
          </a:lstStyle>
          <a:p>
            <a:endParaRPr dirty="0"/>
          </a:p>
        </p:txBody>
      </p:sp>
      <p:sp>
        <p:nvSpPr>
          <p:cNvPr id="52" name="Google Shape;52;p13"/>
          <p:cNvSpPr txBox="1">
            <a:spLocks noGrp="1"/>
          </p:cNvSpPr>
          <p:nvPr>
            <p:ph type="body" idx="1"/>
          </p:nvPr>
        </p:nvSpPr>
        <p:spPr>
          <a:xfrm>
            <a:off x="677333" y="2160589"/>
            <a:ext cx="10756940" cy="3880800"/>
          </a:xfrm>
          <a:prstGeom prst="rect">
            <a:avLst/>
          </a:prstGeom>
          <a:noFill/>
          <a:ln>
            <a:noFill/>
          </a:ln>
        </p:spPr>
        <p:txBody>
          <a:bodyPr spcFirstLastPara="1" wrap="square" lIns="68575" tIns="68575" rIns="68575" bIns="68575" anchor="t" anchorCtr="0">
            <a:noAutofit/>
          </a:bodyPr>
          <a:lstStyle>
            <a:lvl1pPr marL="609585" marR="0" lvl="0" indent="-397923" algn="l">
              <a:lnSpc>
                <a:spcPct val="100000"/>
              </a:lnSpc>
              <a:spcBef>
                <a:spcPts val="1067"/>
              </a:spcBef>
              <a:spcAft>
                <a:spcPts val="0"/>
              </a:spcAft>
              <a:buClr>
                <a:schemeClr val="accent1"/>
              </a:buClr>
              <a:buSzPts val="1100"/>
              <a:buFont typeface="Noto Sans Symbols"/>
              <a:buChar char="▶"/>
              <a:defRPr sz="1867" b="0" i="0" u="none" strike="noStrike" cap="none">
                <a:solidFill>
                  <a:srgbClr val="3F3F3F"/>
                </a:solidFill>
                <a:latin typeface="Trebuchet MS"/>
                <a:ea typeface="Trebuchet MS"/>
                <a:cs typeface="Trebuchet MS"/>
                <a:sym typeface="Trebuchet MS"/>
              </a:defRPr>
            </a:lvl1pPr>
            <a:lvl2pPr marL="1219170" marR="0" lvl="1" indent="-389457" algn="l">
              <a:lnSpc>
                <a:spcPct val="100000"/>
              </a:lnSpc>
              <a:spcBef>
                <a:spcPts val="1067"/>
              </a:spcBef>
              <a:spcAft>
                <a:spcPts val="0"/>
              </a:spcAft>
              <a:buClr>
                <a:schemeClr val="accent1"/>
              </a:buClr>
              <a:buSzPts val="1000"/>
              <a:buFont typeface="Noto Sans Symbols"/>
              <a:buChar char="▶"/>
              <a:defRPr sz="1600" b="0" i="0" u="none" strike="noStrike" cap="none">
                <a:solidFill>
                  <a:srgbClr val="3F3F3F"/>
                </a:solidFill>
                <a:latin typeface="Trebuchet MS"/>
                <a:ea typeface="Trebuchet MS"/>
                <a:cs typeface="Trebuchet MS"/>
                <a:sym typeface="Trebuchet MS"/>
              </a:defRPr>
            </a:lvl2pPr>
            <a:lvl3pPr marL="1828754" marR="0" lvl="2" indent="-372524" algn="l">
              <a:lnSpc>
                <a:spcPct val="100000"/>
              </a:lnSpc>
              <a:spcBef>
                <a:spcPts val="1067"/>
              </a:spcBef>
              <a:spcAft>
                <a:spcPts val="0"/>
              </a:spcAft>
              <a:buClr>
                <a:schemeClr val="accent1"/>
              </a:buClr>
              <a:buSzPts val="800"/>
              <a:buFont typeface="Noto Sans Symbols"/>
              <a:buChar char="▶"/>
              <a:defRPr sz="1467" b="0" i="0" u="none" strike="noStrike" cap="none">
                <a:solidFill>
                  <a:srgbClr val="3F3F3F"/>
                </a:solidFill>
                <a:latin typeface="Trebuchet MS"/>
                <a:ea typeface="Trebuchet MS"/>
                <a:cs typeface="Trebuchet MS"/>
                <a:sym typeface="Trebuchet MS"/>
              </a:defRPr>
            </a:lvl3pPr>
            <a:lvl4pPr marL="2438339" marR="0" lvl="3"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4pPr>
            <a:lvl5pPr marL="3047924" marR="0" lvl="4"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3" name="Google Shape;53;p13"/>
          <p:cNvSpPr txBox="1">
            <a:spLocks noGrp="1"/>
          </p:cNvSpPr>
          <p:nvPr>
            <p:ph type="dt" idx="10"/>
          </p:nvPr>
        </p:nvSpPr>
        <p:spPr>
          <a:xfrm>
            <a:off x="7205133" y="6041363"/>
            <a:ext cx="912000" cy="365200"/>
          </a:xfrm>
          <a:prstGeom prst="rect">
            <a:avLst/>
          </a:prstGeom>
          <a:noFill/>
          <a:ln>
            <a:noFill/>
          </a:ln>
        </p:spPr>
        <p:txBody>
          <a:bodyPr spcFirstLastPara="1" wrap="square" lIns="68575" tIns="68575" rIns="68575" bIns="68575" anchor="ctr" anchorCtr="0">
            <a:noAutofit/>
          </a:bodyPr>
          <a:lstStyle>
            <a:lvl1pPr marR="0" lvl="0" algn="r">
              <a:lnSpc>
                <a:spcPct val="100000"/>
              </a:lnSpc>
              <a:spcBef>
                <a:spcPts val="0"/>
              </a:spcBef>
              <a:spcAft>
                <a:spcPts val="0"/>
              </a:spcAft>
              <a:buSzPts val="1100"/>
              <a:buNone/>
              <a:defRPr sz="933"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13"/>
          <p:cNvSpPr txBox="1">
            <a:spLocks noGrp="1"/>
          </p:cNvSpPr>
          <p:nvPr>
            <p:ph type="ftr" idx="11"/>
          </p:nvPr>
        </p:nvSpPr>
        <p:spPr>
          <a:xfrm>
            <a:off x="677335" y="6041363"/>
            <a:ext cx="6297600" cy="3652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SzPts val="1100"/>
              <a:buNone/>
              <a:defRPr sz="933"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SzPts val="1100"/>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55" name="Google Shape;55;p13"/>
          <p:cNvSpPr txBox="1">
            <a:spLocks noGrp="1"/>
          </p:cNvSpPr>
          <p:nvPr>
            <p:ph type="sldNum" idx="12"/>
          </p:nvPr>
        </p:nvSpPr>
        <p:spPr>
          <a:xfrm>
            <a:off x="8590663" y="6041363"/>
            <a:ext cx="284361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760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69" r:id="rId4"/>
    <p:sldLayoutId id="2147483653" r:id="rId5"/>
    <p:sldLayoutId id="2147483671" r:id="rId6"/>
    <p:sldLayoutId id="2147483668" r:id="rId7"/>
    <p:sldLayoutId id="2147483656" r:id="rId8"/>
    <p:sldLayoutId id="2147483670"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7904959"/>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rdon.edu/professionallearning/register"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mass.edu/federalgrants/titleiii-a/resources/consortia.docx" TargetMode="External"/><Relationship Id="rId2" Type="http://schemas.openxmlformats.org/officeDocument/2006/relationships/hyperlink" Target="https://www.doe.mass.edu/federalgrants/titleiii-a/resources/sample-consortium-mou.docx" TargetMode="External"/><Relationship Id="rId1" Type="http://schemas.openxmlformats.org/officeDocument/2006/relationships/slideLayout" Target="../slideLayouts/slideLayout2.xml"/><Relationship Id="rId4" Type="http://schemas.openxmlformats.org/officeDocument/2006/relationships/hyperlink" Target="https://www.doe.mass.edu/federalgrants/titleiii-a/resources/consortia-qrg.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31755" y="1939155"/>
            <a:ext cx="10536677" cy="1791477"/>
          </a:xfrm>
        </p:spPr>
        <p:txBody>
          <a:bodyPr>
            <a:noAutofit/>
          </a:bodyPr>
          <a:lstStyle/>
          <a:p>
            <a:r>
              <a:rPr lang="en-US" sz="5400" dirty="0">
                <a:solidFill>
                  <a:srgbClr val="002060"/>
                </a:solidFill>
                <a:latin typeface="Segoe UI Semibold"/>
                <a:cs typeface="Segoe UI Semibold"/>
              </a:rPr>
              <a:t>Fostering a Successful Partnership in a Title IIIA Consortium: Insights from the CREST Collaborative</a:t>
            </a:r>
            <a:r>
              <a:rPr lang="en-US" sz="1400" dirty="0">
                <a:effectLst/>
                <a:latin typeface="Calibri" panose="020F0502020204030204" pitchFamily="34" charset="0"/>
                <a:ea typeface="Aptos" panose="020B0004020202020204" pitchFamily="34" charset="0"/>
              </a:rPr>
              <a:t> </a:t>
            </a:r>
            <a:endParaRPr lang="en-US" sz="5400" dirty="0">
              <a:solidFill>
                <a:srgbClr val="002060"/>
              </a:solidFill>
            </a:endParaRPr>
          </a:p>
        </p:txBody>
      </p:sp>
      <p:sp>
        <p:nvSpPr>
          <p:cNvPr id="3" name="TextBox 2">
            <a:extLst>
              <a:ext uri="{FF2B5EF4-FFF2-40B4-BE49-F238E27FC236}">
                <a16:creationId xmlns:a16="http://schemas.microsoft.com/office/drawing/2014/main" id="{A6C4D7D2-D03A-4664-91FC-C571692F3692}"/>
              </a:ext>
            </a:extLst>
          </p:cNvPr>
          <p:cNvSpPr txBox="1"/>
          <p:nvPr/>
        </p:nvSpPr>
        <p:spPr>
          <a:xfrm>
            <a:off x="531755" y="3830220"/>
            <a:ext cx="9616841" cy="1323439"/>
          </a:xfrm>
          <a:prstGeom prst="rect">
            <a:avLst/>
          </a:prstGeom>
          <a:noFill/>
        </p:spPr>
        <p:txBody>
          <a:bodyPr wrap="square" rtlCol="0">
            <a:spAutoFit/>
          </a:bodyPr>
          <a:lstStyle/>
          <a:p>
            <a:r>
              <a:rPr lang="en-US" sz="4000" dirty="0">
                <a:solidFill>
                  <a:srgbClr val="4948B6"/>
                </a:solidFill>
                <a:latin typeface="Segoe UI Semibold"/>
                <a:cs typeface="Segoe UI Semibold"/>
              </a:rPr>
              <a:t>Federal Grant Programs</a:t>
            </a:r>
          </a:p>
          <a:p>
            <a:r>
              <a:rPr lang="en-US" sz="4000" dirty="0">
                <a:solidFill>
                  <a:srgbClr val="4948B6"/>
                </a:solidFill>
                <a:latin typeface="Segoe UI Semibold"/>
                <a:cs typeface="Segoe UI Semibold"/>
              </a:rPr>
              <a:t>November 2024</a:t>
            </a:r>
            <a:endParaRPr lang="en-US" sz="4000" dirty="0">
              <a:solidFill>
                <a:srgbClr val="4948B6"/>
              </a:solidFill>
            </a:endParaRP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3" name="Title 2">
            <a:extLst>
              <a:ext uri="{FF2B5EF4-FFF2-40B4-BE49-F238E27FC236}">
                <a16:creationId xmlns:a16="http://schemas.microsoft.com/office/drawing/2014/main" id="{B6A0371F-6A5D-B83D-9051-3DB20A2405A7}"/>
              </a:ext>
            </a:extLst>
          </p:cNvPr>
          <p:cNvSpPr>
            <a:spLocks noGrp="1"/>
          </p:cNvSpPr>
          <p:nvPr>
            <p:ph type="title" idx="4294967295"/>
          </p:nvPr>
        </p:nvSpPr>
        <p:spPr/>
        <p:txBody>
          <a:bodyPr>
            <a:normAutofit fontScale="90000"/>
          </a:bodyPr>
          <a:lstStyle/>
          <a:p>
            <a:pPr rtl="0" eaLnBrk="1" latinLnBrk="0" hangingPunct="1"/>
            <a:r>
              <a:rPr lang="en-US" sz="4000" b="1" dirty="0">
                <a:solidFill>
                  <a:srgbClr val="3C78D8"/>
                </a:solidFill>
                <a:effectLst/>
                <a:latin typeface="Arial" panose="020B0604020202020204" pitchFamily="34" charset="0"/>
                <a:ea typeface="+mn-ea"/>
                <a:cs typeface="Arial" panose="020B0604020202020204" pitchFamily="34" charset="0"/>
              </a:rPr>
              <a:t>Our Title IIIA Consortium Promotes:</a:t>
            </a:r>
            <a:endParaRPr lang="en-US" dirty="0">
              <a:effectLst/>
            </a:endParaRPr>
          </a:p>
          <a:p>
            <a:endParaRPr lang="en-US" dirty="0"/>
          </a:p>
        </p:txBody>
      </p:sp>
      <p:sp>
        <p:nvSpPr>
          <p:cNvPr id="76" name="Google Shape;76;p16"/>
          <p:cNvSpPr txBox="1"/>
          <p:nvPr/>
        </p:nvSpPr>
        <p:spPr>
          <a:xfrm>
            <a:off x="1018367" y="413700"/>
            <a:ext cx="10517600" cy="59036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endParaRPr sz="4000" b="1" kern="0" dirty="0">
              <a:solidFill>
                <a:srgbClr val="274E13"/>
              </a:solidFill>
              <a:latin typeface="Arial"/>
              <a:cs typeface="Arial"/>
              <a:sym typeface="Arial"/>
            </a:endParaRPr>
          </a:p>
          <a:p>
            <a:pPr algn="ctr" defTabSz="1219170">
              <a:lnSpc>
                <a:spcPct val="115000"/>
              </a:lnSpc>
              <a:buClr>
                <a:srgbClr val="000000"/>
              </a:buClr>
            </a:pPr>
            <a:r>
              <a:rPr lang="en" sz="6133" b="1" kern="0" dirty="0">
                <a:solidFill>
                  <a:srgbClr val="274E13"/>
                </a:solidFill>
                <a:latin typeface="Arial"/>
                <a:cs typeface="Arial"/>
                <a:sym typeface="Arial"/>
              </a:rPr>
              <a:t>⇨</a:t>
            </a:r>
            <a:r>
              <a:rPr lang="en" sz="6133" b="1" kern="0" dirty="0">
                <a:solidFill>
                  <a:srgbClr val="000000"/>
                </a:solidFill>
                <a:latin typeface="Arial"/>
                <a:cs typeface="Arial"/>
                <a:sym typeface="Arial"/>
              </a:rPr>
              <a:t>Shared Goals</a:t>
            </a:r>
            <a:endParaRPr sz="6133" b="1" kern="0" dirty="0">
              <a:solidFill>
                <a:srgbClr val="000000"/>
              </a:solidFill>
              <a:latin typeface="Arial"/>
              <a:cs typeface="Arial"/>
              <a:sym typeface="Arial"/>
            </a:endParaRPr>
          </a:p>
          <a:p>
            <a:pPr algn="ctr" defTabSz="1219170">
              <a:lnSpc>
                <a:spcPct val="115000"/>
              </a:lnSpc>
              <a:buClr>
                <a:srgbClr val="000000"/>
              </a:buClr>
            </a:pPr>
            <a:r>
              <a:rPr lang="en" sz="6133" b="1" kern="0" dirty="0">
                <a:solidFill>
                  <a:srgbClr val="274E13"/>
                </a:solidFill>
                <a:latin typeface="Arial"/>
                <a:cs typeface="Arial"/>
                <a:sym typeface="Arial"/>
              </a:rPr>
              <a:t>⇨</a:t>
            </a:r>
            <a:r>
              <a:rPr lang="en" sz="6133" b="1" kern="0" dirty="0">
                <a:solidFill>
                  <a:srgbClr val="000000"/>
                </a:solidFill>
                <a:latin typeface="Arial"/>
                <a:cs typeface="Arial"/>
                <a:sym typeface="Arial"/>
              </a:rPr>
              <a:t>Shared Resources</a:t>
            </a:r>
            <a:endParaRPr sz="6133" b="1" kern="0" dirty="0">
              <a:solidFill>
                <a:srgbClr val="000000"/>
              </a:solidFill>
              <a:latin typeface="Arial"/>
              <a:cs typeface="Arial"/>
              <a:sym typeface="Arial"/>
            </a:endParaRPr>
          </a:p>
          <a:p>
            <a:pPr algn="ctr" defTabSz="1219170">
              <a:lnSpc>
                <a:spcPct val="115000"/>
              </a:lnSpc>
              <a:buClr>
                <a:srgbClr val="000000"/>
              </a:buClr>
            </a:pPr>
            <a:r>
              <a:rPr lang="en" sz="6133" b="1" kern="0" dirty="0">
                <a:solidFill>
                  <a:srgbClr val="274E13"/>
                </a:solidFill>
                <a:latin typeface="Arial"/>
                <a:cs typeface="Arial"/>
                <a:sym typeface="Arial"/>
              </a:rPr>
              <a:t>⇨</a:t>
            </a:r>
            <a:r>
              <a:rPr lang="en" sz="6133" b="1" kern="0" dirty="0">
                <a:solidFill>
                  <a:srgbClr val="000000"/>
                </a:solidFill>
                <a:latin typeface="Arial"/>
                <a:cs typeface="Arial"/>
                <a:sym typeface="Arial"/>
              </a:rPr>
              <a:t>Consistent Leadership</a:t>
            </a:r>
            <a:endParaRPr sz="6133" b="1" kern="0" dirty="0">
              <a:solidFill>
                <a:srgbClr val="000000"/>
              </a:solidFill>
              <a:latin typeface="Arial"/>
              <a:cs typeface="Arial"/>
              <a:sym typeface="Arial"/>
            </a:endParaRPr>
          </a:p>
          <a:p>
            <a:pPr algn="ctr" defTabSz="1219170">
              <a:lnSpc>
                <a:spcPct val="115000"/>
              </a:lnSpc>
              <a:buClr>
                <a:srgbClr val="000000"/>
              </a:buClr>
            </a:pPr>
            <a:endParaRPr sz="4000" b="1" kern="0" dirty="0">
              <a:solidFill>
                <a:srgbClr val="274E13"/>
              </a:solidFill>
              <a:latin typeface="Arial"/>
              <a:cs typeface="Arial"/>
              <a:sym typeface="Arial"/>
            </a:endParaRPr>
          </a:p>
          <a:p>
            <a:pPr algn="ctr" defTabSz="1219170">
              <a:lnSpc>
                <a:spcPct val="115000"/>
              </a:lnSpc>
              <a:buClr>
                <a:srgbClr val="000000"/>
              </a:buClr>
              <a:buSzPts val="1100"/>
            </a:pPr>
            <a:endParaRPr sz="4000" b="1" kern="0" dirty="0">
              <a:solidFill>
                <a:srgbClr val="274E13"/>
              </a:solidFill>
              <a:latin typeface="Arial"/>
              <a:cs typeface="Arial"/>
              <a:sym typeface="Arial"/>
            </a:endParaRPr>
          </a:p>
        </p:txBody>
      </p:sp>
      <p:sp>
        <p:nvSpPr>
          <p:cNvPr id="2" name="Slide Number Placeholder 1">
            <a:extLst>
              <a:ext uri="{FF2B5EF4-FFF2-40B4-BE49-F238E27FC236}">
                <a16:creationId xmlns:a16="http://schemas.microsoft.com/office/drawing/2014/main" id="{2BB3E1DD-9CC2-04EE-D42E-873EFB943AC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chemeClr val="dk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 sz="1333" b="0" i="0" u="none" strike="noStrike" kern="1200" cap="none" spc="0" normalizeH="0" baseline="0" noProof="0">
              <a:ln>
                <a:noFill/>
              </a:ln>
              <a:solidFill>
                <a:schemeClr val="dk2"/>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Title 2">
            <a:extLst>
              <a:ext uri="{FF2B5EF4-FFF2-40B4-BE49-F238E27FC236}">
                <a16:creationId xmlns:a16="http://schemas.microsoft.com/office/drawing/2014/main" id="{6C05C0AB-BD85-E008-7B2A-41DE8D1315F8}"/>
              </a:ext>
            </a:extLst>
          </p:cNvPr>
          <p:cNvSpPr>
            <a:spLocks noGrp="1"/>
          </p:cNvSpPr>
          <p:nvPr>
            <p:ph type="title" idx="4294967295"/>
          </p:nvPr>
        </p:nvSpPr>
        <p:spPr/>
        <p:txBody>
          <a:bodyPr>
            <a:normAutofit fontScale="90000"/>
          </a:bodyPr>
          <a:lstStyle/>
          <a:p>
            <a:pPr rtl="0" eaLnBrk="1" latinLnBrk="0" hangingPunct="1"/>
            <a:r>
              <a:rPr lang="en-US" sz="4000" b="1" dirty="0">
                <a:solidFill>
                  <a:srgbClr val="1155CC"/>
                </a:solidFill>
                <a:effectLst/>
                <a:latin typeface="Arial" panose="020B0604020202020204" pitchFamily="34" charset="0"/>
                <a:ea typeface="+mn-ea"/>
                <a:cs typeface="Arial" panose="020B0604020202020204" pitchFamily="34" charset="0"/>
              </a:rPr>
              <a:t>Our Title IIIA Consortium Offers:</a:t>
            </a:r>
            <a:endParaRPr lang="en-US" dirty="0">
              <a:effectLst/>
            </a:endParaRPr>
          </a:p>
          <a:p>
            <a:endParaRPr lang="en-US" dirty="0"/>
          </a:p>
        </p:txBody>
      </p:sp>
      <p:sp>
        <p:nvSpPr>
          <p:cNvPr id="82" name="Google Shape;82;p17"/>
          <p:cNvSpPr txBox="1"/>
          <p:nvPr/>
        </p:nvSpPr>
        <p:spPr>
          <a:xfrm>
            <a:off x="1816100" y="1356967"/>
            <a:ext cx="8559800" cy="6746800"/>
          </a:xfrm>
          <a:prstGeom prst="rect">
            <a:avLst/>
          </a:prstGeom>
          <a:noFill/>
          <a:ln>
            <a:noFill/>
          </a:ln>
        </p:spPr>
        <p:txBody>
          <a:bodyPr spcFirstLastPara="1" wrap="square" lIns="121900" tIns="121900" rIns="121900" bIns="121900" anchor="t" anchorCtr="0">
            <a:normAutofit/>
          </a:bodyPr>
          <a:lstStyle/>
          <a:p>
            <a:pPr algn="ctr" defTabSz="1219170">
              <a:buClr>
                <a:srgbClr val="000000"/>
              </a:buClr>
            </a:pPr>
            <a:endParaRPr sz="6133" b="1" u="sng" kern="0" dirty="0">
              <a:solidFill>
                <a:srgbClr val="595959"/>
              </a:solidFill>
              <a:latin typeface="Arial"/>
              <a:cs typeface="Arial"/>
              <a:sym typeface="Arial"/>
            </a:endParaRPr>
          </a:p>
          <a:p>
            <a:pPr algn="ctr" defTabSz="1219170">
              <a:buClr>
                <a:srgbClr val="000000"/>
              </a:buClr>
            </a:pPr>
            <a:r>
              <a:rPr lang="en" sz="3200" b="1" kern="0" dirty="0">
                <a:solidFill>
                  <a:srgbClr val="000000"/>
                </a:solidFill>
                <a:highlight>
                  <a:srgbClr val="FFFFFF"/>
                </a:highlight>
                <a:latin typeface="Arial"/>
                <a:cs typeface="Arial"/>
                <a:sym typeface="Arial"/>
              </a:rPr>
              <a:t>…an annual cohesive budget, and flexibility, when planning for new learning opportunities for EL students attending multiple low-incidence districts</a:t>
            </a:r>
            <a:endParaRPr sz="3200" b="1" kern="0" dirty="0">
              <a:solidFill>
                <a:srgbClr val="000000"/>
              </a:solidFill>
              <a:highlight>
                <a:srgbClr val="FFFFFF"/>
              </a:highlight>
              <a:latin typeface="Arial"/>
              <a:cs typeface="Arial"/>
              <a:sym typeface="Arial"/>
            </a:endParaRPr>
          </a:p>
          <a:p>
            <a:pPr algn="ctr" defTabSz="1219170">
              <a:buClr>
                <a:srgbClr val="000000"/>
              </a:buClr>
            </a:pPr>
            <a:endParaRPr sz="6133" kern="0" dirty="0">
              <a:solidFill>
                <a:srgbClr val="595959"/>
              </a:solidFill>
              <a:latin typeface="Arial"/>
              <a:cs typeface="Arial"/>
              <a:sym typeface="Arial"/>
            </a:endParaRPr>
          </a:p>
        </p:txBody>
      </p:sp>
      <p:sp>
        <p:nvSpPr>
          <p:cNvPr id="2" name="Slide Number Placeholder 1">
            <a:extLst>
              <a:ext uri="{FF2B5EF4-FFF2-40B4-BE49-F238E27FC236}">
                <a16:creationId xmlns:a16="http://schemas.microsoft.com/office/drawing/2014/main" id="{D4E8EF99-57B7-6A09-1195-C8449CBC0598}"/>
              </a:ext>
            </a:extLst>
          </p:cNvPr>
          <p:cNvSpPr>
            <a:spLocks noGrp="1"/>
          </p:cNvSpPr>
          <p:nvPr>
            <p:ph type="sldNum" idx="12"/>
          </p:nvPr>
        </p:nvSpPr>
        <p:spPr/>
        <p:txBody>
          <a:bodyPr/>
          <a:lstStyle/>
          <a:p>
            <a:fld id="{00000000-1234-1234-1234-123412341234}" type="slidenum">
              <a:rPr lang="en" smtClean="0"/>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77333" y="334133"/>
            <a:ext cx="10460800" cy="1161600"/>
          </a:xfrm>
          <a:prstGeom prst="rect">
            <a:avLst/>
          </a:prstGeom>
        </p:spPr>
        <p:txBody>
          <a:bodyPr spcFirstLastPara="1" wrap="square" lIns="91433" tIns="91433" rIns="91433" bIns="91433" anchor="t" anchorCtr="0">
            <a:noAutofit/>
          </a:bodyPr>
          <a:lstStyle/>
          <a:p>
            <a:pPr algn="ctr"/>
            <a:r>
              <a:rPr lang="en" sz="2800" b="1">
                <a:solidFill>
                  <a:srgbClr val="000000"/>
                </a:solidFill>
                <a:latin typeface="Arial"/>
                <a:ea typeface="Arial"/>
                <a:cs typeface="Arial"/>
                <a:sym typeface="Arial"/>
              </a:rPr>
              <a:t>Introduction of Consortium Partner: </a:t>
            </a:r>
            <a:endParaRPr sz="2800" b="1">
              <a:solidFill>
                <a:srgbClr val="000000"/>
              </a:solidFill>
              <a:latin typeface="Arial"/>
              <a:ea typeface="Arial"/>
              <a:cs typeface="Arial"/>
              <a:sym typeface="Arial"/>
            </a:endParaRPr>
          </a:p>
          <a:p>
            <a:pPr algn="ctr"/>
            <a:r>
              <a:rPr lang="en" sz="3733" b="1">
                <a:solidFill>
                  <a:srgbClr val="783F04"/>
                </a:solidFill>
                <a:latin typeface="Arial"/>
                <a:ea typeface="Arial"/>
                <a:cs typeface="Arial"/>
                <a:sym typeface="Arial"/>
              </a:rPr>
              <a:t>Newburyport Public Schools</a:t>
            </a:r>
            <a:endParaRPr sz="3733" b="1">
              <a:solidFill>
                <a:srgbClr val="783F04"/>
              </a:solidFill>
              <a:latin typeface="Arial"/>
              <a:ea typeface="Arial"/>
              <a:cs typeface="Arial"/>
              <a:sym typeface="Arial"/>
            </a:endParaRPr>
          </a:p>
          <a:p>
            <a:pPr algn="ctr"/>
            <a:endParaRPr b="1">
              <a:solidFill>
                <a:srgbClr val="1155CC"/>
              </a:solidFill>
              <a:latin typeface="Arial"/>
              <a:ea typeface="Arial"/>
              <a:cs typeface="Arial"/>
              <a:sym typeface="Arial"/>
            </a:endParaRPr>
          </a:p>
          <a:p>
            <a:pPr algn="ctr"/>
            <a:endParaRPr b="1">
              <a:solidFill>
                <a:srgbClr val="1155CC"/>
              </a:solidFill>
              <a:latin typeface="Arial"/>
              <a:ea typeface="Arial"/>
              <a:cs typeface="Arial"/>
              <a:sym typeface="Arial"/>
            </a:endParaRPr>
          </a:p>
        </p:txBody>
      </p:sp>
      <p:sp>
        <p:nvSpPr>
          <p:cNvPr id="89" name="Google Shape;89;p18"/>
          <p:cNvSpPr txBox="1">
            <a:spLocks noGrp="1"/>
          </p:cNvSpPr>
          <p:nvPr>
            <p:ph type="body" idx="1"/>
          </p:nvPr>
        </p:nvSpPr>
        <p:spPr>
          <a:xfrm>
            <a:off x="757727" y="1782133"/>
            <a:ext cx="10904005" cy="4624430"/>
          </a:xfrm>
          <a:prstGeom prst="rect">
            <a:avLst/>
          </a:prstGeom>
        </p:spPr>
        <p:txBody>
          <a:bodyPr spcFirstLastPara="1" wrap="square" lIns="91433" tIns="91433" rIns="91433" bIns="91433" anchor="t" anchorCtr="0">
            <a:noAutofit/>
          </a:bodyPr>
          <a:lstStyle/>
          <a:p>
            <a:pPr marL="0" indent="0">
              <a:buNone/>
            </a:pPr>
            <a:r>
              <a:rPr lang="en" sz="2400" b="1" dirty="0">
                <a:latin typeface="Arial"/>
                <a:ea typeface="Arial"/>
                <a:cs typeface="Arial"/>
                <a:sym typeface="Arial"/>
              </a:rPr>
              <a:t>Current English Learners:  62</a:t>
            </a:r>
            <a:endParaRPr sz="2400" b="1" dirty="0">
              <a:latin typeface="Arial"/>
              <a:ea typeface="Arial"/>
              <a:cs typeface="Arial"/>
              <a:sym typeface="Arial"/>
            </a:endParaRPr>
          </a:p>
          <a:p>
            <a:pPr marL="0" indent="0">
              <a:buNone/>
            </a:pPr>
            <a:r>
              <a:rPr lang="en" sz="2400" b="1" dirty="0">
                <a:solidFill>
                  <a:srgbClr val="783F04"/>
                </a:solidFill>
                <a:latin typeface="Arial"/>
                <a:ea typeface="Arial"/>
                <a:cs typeface="Arial"/>
                <a:sym typeface="Arial"/>
              </a:rPr>
              <a:t>Home Country:</a:t>
            </a:r>
            <a:r>
              <a:rPr lang="en" sz="2400" b="1" dirty="0">
                <a:latin typeface="Arial"/>
                <a:ea typeface="Arial"/>
                <a:cs typeface="Arial"/>
                <a:sym typeface="Arial"/>
              </a:rPr>
              <a:t>  Brazil, Afghanistan, Dominican Republic, India, Nepal, US</a:t>
            </a:r>
            <a:endParaRPr sz="2400" b="1" dirty="0">
              <a:latin typeface="Arial"/>
              <a:ea typeface="Arial"/>
              <a:cs typeface="Arial"/>
              <a:sym typeface="Arial"/>
            </a:endParaRPr>
          </a:p>
          <a:p>
            <a:pPr marL="0" indent="0">
              <a:buNone/>
            </a:pPr>
            <a:r>
              <a:rPr lang="en" sz="2400" b="1" dirty="0">
                <a:solidFill>
                  <a:srgbClr val="783F04"/>
                </a:solidFill>
                <a:latin typeface="Arial"/>
                <a:ea typeface="Arial"/>
                <a:cs typeface="Arial"/>
                <a:sym typeface="Arial"/>
              </a:rPr>
              <a:t>Home Languages:</a:t>
            </a:r>
            <a:r>
              <a:rPr lang="en" sz="2400" b="1" dirty="0">
                <a:latin typeface="Arial"/>
                <a:ea typeface="Arial"/>
                <a:cs typeface="Arial"/>
                <a:sym typeface="Arial"/>
              </a:rPr>
              <a:t>  Portuguese, Dari, Spanish,  French,  Bengali,  Gujarati, Swahili</a:t>
            </a:r>
            <a:endParaRPr sz="2400" b="1" dirty="0">
              <a:latin typeface="Arial"/>
              <a:ea typeface="Arial"/>
              <a:cs typeface="Arial"/>
              <a:sym typeface="Arial"/>
            </a:endParaRPr>
          </a:p>
          <a:p>
            <a:pPr marL="0" indent="0">
              <a:buNone/>
            </a:pPr>
            <a:r>
              <a:rPr lang="en" sz="2400" b="1" dirty="0">
                <a:solidFill>
                  <a:srgbClr val="783F04"/>
                </a:solidFill>
                <a:latin typeface="Arial"/>
                <a:ea typeface="Arial"/>
                <a:cs typeface="Arial"/>
                <a:sym typeface="Arial"/>
              </a:rPr>
              <a:t>Proficiency Levels: </a:t>
            </a:r>
            <a:r>
              <a:rPr lang="en" sz="2400" b="1" dirty="0">
                <a:latin typeface="Arial"/>
                <a:ea typeface="Arial"/>
                <a:cs typeface="Arial"/>
                <a:sym typeface="Arial"/>
              </a:rPr>
              <a:t> </a:t>
            </a:r>
            <a:endParaRPr sz="2400" b="1" dirty="0">
              <a:latin typeface="Arial"/>
              <a:ea typeface="Arial"/>
              <a:cs typeface="Arial"/>
              <a:sym typeface="Arial"/>
            </a:endParaRPr>
          </a:p>
          <a:p>
            <a:pPr marL="0" indent="0">
              <a:spcBef>
                <a:spcPts val="0"/>
              </a:spcBef>
              <a:buNone/>
            </a:pPr>
            <a:r>
              <a:rPr lang="en" sz="2400" b="1" dirty="0">
                <a:latin typeface="Arial"/>
                <a:ea typeface="Arial"/>
                <a:cs typeface="Arial"/>
                <a:sym typeface="Arial"/>
              </a:rPr>
              <a:t>	Entering:  17</a:t>
            </a:r>
            <a:endParaRPr sz="2400" b="1" dirty="0">
              <a:latin typeface="Arial"/>
              <a:ea typeface="Arial"/>
              <a:cs typeface="Arial"/>
              <a:sym typeface="Arial"/>
            </a:endParaRPr>
          </a:p>
          <a:p>
            <a:pPr marL="0" indent="0">
              <a:spcBef>
                <a:spcPts val="0"/>
              </a:spcBef>
              <a:buNone/>
            </a:pPr>
            <a:r>
              <a:rPr lang="en" sz="2400" b="1" dirty="0">
                <a:latin typeface="Arial"/>
                <a:ea typeface="Arial"/>
                <a:cs typeface="Arial"/>
                <a:sym typeface="Arial"/>
              </a:rPr>
              <a:t>	Emerging:  15</a:t>
            </a:r>
            <a:endParaRPr sz="2400" b="1" dirty="0">
              <a:latin typeface="Arial"/>
              <a:ea typeface="Arial"/>
              <a:cs typeface="Arial"/>
              <a:sym typeface="Arial"/>
            </a:endParaRPr>
          </a:p>
          <a:p>
            <a:pPr marL="0" indent="0">
              <a:spcBef>
                <a:spcPts val="0"/>
              </a:spcBef>
              <a:buNone/>
            </a:pPr>
            <a:r>
              <a:rPr lang="en" sz="2400" b="1" dirty="0">
                <a:latin typeface="Arial"/>
                <a:ea typeface="Arial"/>
                <a:cs typeface="Arial"/>
                <a:sym typeface="Arial"/>
              </a:rPr>
              <a:t>	Developing:  21</a:t>
            </a:r>
            <a:endParaRPr sz="2400" b="1" dirty="0">
              <a:latin typeface="Arial"/>
              <a:ea typeface="Arial"/>
              <a:cs typeface="Arial"/>
              <a:sym typeface="Arial"/>
            </a:endParaRPr>
          </a:p>
          <a:p>
            <a:pPr marL="0" indent="0">
              <a:spcBef>
                <a:spcPts val="0"/>
              </a:spcBef>
              <a:buNone/>
            </a:pPr>
            <a:r>
              <a:rPr lang="en" sz="2400" b="1" dirty="0">
                <a:latin typeface="Arial"/>
                <a:ea typeface="Arial"/>
                <a:cs typeface="Arial"/>
                <a:sym typeface="Arial"/>
              </a:rPr>
              <a:t>	Expanding</a:t>
            </a:r>
            <a:r>
              <a:rPr lang="en" sz="2400" b="1">
                <a:latin typeface="Arial"/>
                <a:ea typeface="Arial"/>
                <a:cs typeface="Arial"/>
                <a:sym typeface="Arial"/>
              </a:rPr>
              <a:t>:  7</a:t>
            </a:r>
            <a:endParaRPr sz="2400" b="1" dirty="0">
              <a:latin typeface="Arial"/>
              <a:ea typeface="Arial"/>
              <a:cs typeface="Arial"/>
              <a:sym typeface="Arial"/>
            </a:endParaRPr>
          </a:p>
        </p:txBody>
      </p:sp>
      <p:sp>
        <p:nvSpPr>
          <p:cNvPr id="2" name="Slide Number Placeholder 1">
            <a:extLst>
              <a:ext uri="{FF2B5EF4-FFF2-40B4-BE49-F238E27FC236}">
                <a16:creationId xmlns:a16="http://schemas.microsoft.com/office/drawing/2014/main" id="{C3DB01EF-5E6E-AD59-49C3-D943A1458CA7}"/>
              </a:ext>
            </a:extLst>
          </p:cNvPr>
          <p:cNvSpPr>
            <a:spLocks noGrp="1"/>
          </p:cNvSpPr>
          <p:nvPr>
            <p:ph type="sldNum" idx="12"/>
          </p:nvPr>
        </p:nvSpPr>
        <p:spPr/>
        <p:txBody>
          <a:bodyPr/>
          <a:lstStyle/>
          <a:p>
            <a:fld id="{00000000-1234-1234-1234-123412341234}" type="slidenum">
              <a:rPr lang="en" smtClean="0"/>
              <a:pPr/>
              <a:t>12</a:t>
            </a:fld>
            <a:endParaRPr lang="e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3" name="Title 2">
            <a:extLst>
              <a:ext uri="{FF2B5EF4-FFF2-40B4-BE49-F238E27FC236}">
                <a16:creationId xmlns:a16="http://schemas.microsoft.com/office/drawing/2014/main" id="{1529E5B0-F585-4FE3-4DCC-660E5AB04FA0}"/>
              </a:ext>
            </a:extLst>
          </p:cNvPr>
          <p:cNvSpPr>
            <a:spLocks noGrp="1"/>
          </p:cNvSpPr>
          <p:nvPr>
            <p:ph type="title"/>
          </p:nvPr>
        </p:nvSpPr>
        <p:spPr/>
        <p:txBody>
          <a:bodyPr/>
          <a:lstStyle/>
          <a:p>
            <a:pPr rtl="0" eaLnBrk="1" latinLnBrk="0" hangingPunct="1"/>
            <a:r>
              <a:rPr lang="en-US" sz="3600" b="1" dirty="0">
                <a:solidFill>
                  <a:srgbClr val="000000"/>
                </a:solidFill>
                <a:effectLst/>
                <a:latin typeface="Arial" panose="020B0604020202020204" pitchFamily="34" charset="0"/>
                <a:ea typeface="+mn-ea"/>
                <a:cs typeface="Arial" panose="020B0604020202020204" pitchFamily="34" charset="0"/>
              </a:rPr>
              <a:t>Over the Years In Newburyport</a:t>
            </a:r>
            <a:endParaRPr lang="en-US" dirty="0">
              <a:effectLst/>
            </a:endParaRPr>
          </a:p>
          <a:p>
            <a:endParaRPr lang="en-US" dirty="0"/>
          </a:p>
        </p:txBody>
      </p:sp>
      <p:sp>
        <p:nvSpPr>
          <p:cNvPr id="95" name="Google Shape;95;p19"/>
          <p:cNvSpPr txBox="1">
            <a:spLocks noGrp="1"/>
          </p:cNvSpPr>
          <p:nvPr>
            <p:ph type="body" idx="1"/>
          </p:nvPr>
        </p:nvSpPr>
        <p:spPr>
          <a:xfrm>
            <a:off x="1530300" y="5600969"/>
            <a:ext cx="8596800" cy="1969600"/>
          </a:xfrm>
          <a:prstGeom prst="rect">
            <a:avLst/>
          </a:prstGeom>
          <a:noFill/>
          <a:ln>
            <a:noFill/>
          </a:ln>
        </p:spPr>
        <p:txBody>
          <a:bodyPr spcFirstLastPara="1" wrap="square" lIns="91433" tIns="91433" rIns="91433" bIns="91433" anchor="t" anchorCtr="0">
            <a:noAutofit/>
          </a:bodyPr>
          <a:lstStyle/>
          <a:p>
            <a:pPr marL="135463" indent="0">
              <a:buNone/>
            </a:pPr>
            <a:r>
              <a:rPr lang="en" dirty="0"/>
              <a:t> </a:t>
            </a:r>
            <a:endParaRPr dirty="0"/>
          </a:p>
        </p:txBody>
      </p:sp>
      <p:pic>
        <p:nvPicPr>
          <p:cNvPr id="96" name="Google Shape;96;p19" descr="Bar graph showing the number of students served by Newburyport over the yeas, with steady increases up through 2021, 2022, and 2023, and a sharp decrease starting in 2024."/>
          <p:cNvPicPr preferRelativeResize="0"/>
          <p:nvPr/>
        </p:nvPicPr>
        <p:blipFill rotWithShape="1">
          <a:blip r:embed="rId3">
            <a:alphaModFix/>
          </a:blip>
          <a:srcRect t="9893"/>
          <a:stretch/>
        </p:blipFill>
        <p:spPr>
          <a:xfrm>
            <a:off x="716867" y="1310533"/>
            <a:ext cx="10086815" cy="5547467"/>
          </a:xfrm>
          <a:prstGeom prst="rect">
            <a:avLst/>
          </a:prstGeom>
          <a:noFill/>
          <a:ln>
            <a:noFill/>
          </a:ln>
        </p:spPr>
      </p:pic>
      <p:sp>
        <p:nvSpPr>
          <p:cNvPr id="2" name="Slide Number Placeholder 1">
            <a:extLst>
              <a:ext uri="{FF2B5EF4-FFF2-40B4-BE49-F238E27FC236}">
                <a16:creationId xmlns:a16="http://schemas.microsoft.com/office/drawing/2014/main" id="{E7397C68-F259-1A0C-EBE9-BEA7A8C53CF4}"/>
              </a:ext>
            </a:extLst>
          </p:cNvPr>
          <p:cNvSpPr>
            <a:spLocks noGrp="1"/>
          </p:cNvSpPr>
          <p:nvPr>
            <p:ph type="sldNum" idx="12"/>
          </p:nvPr>
        </p:nvSpPr>
        <p:spPr/>
        <p:txBody>
          <a:bodyPr/>
          <a:lstStyle/>
          <a:p>
            <a:fld id="{00000000-1234-1234-1234-123412341234}" type="slidenum">
              <a:rPr lang="en" smtClean="0"/>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E5E84240-D591-55C5-5239-41CB319EFCCA}"/>
              </a:ext>
            </a:extLst>
          </p:cNvPr>
          <p:cNvSpPr>
            <a:spLocks noGrp="1"/>
          </p:cNvSpPr>
          <p:nvPr>
            <p:ph type="title" idx="4294967295"/>
          </p:nvPr>
        </p:nvSpPr>
        <p:spPr>
          <a:xfrm>
            <a:off x="415600" y="354243"/>
            <a:ext cx="11360800" cy="763600"/>
          </a:xfrm>
        </p:spPr>
        <p:txBody>
          <a:bodyPr/>
          <a:lstStyle/>
          <a:p>
            <a:pPr rtl="0" eaLnBrk="1" latinLnBrk="0" hangingPunct="1"/>
            <a:r>
              <a:rPr lang="en-US" sz="2800" b="1" dirty="0">
                <a:solidFill>
                  <a:srgbClr val="000000"/>
                </a:solidFill>
                <a:effectLst/>
                <a:latin typeface="Arial" panose="020B0604020202020204" pitchFamily="34" charset="0"/>
                <a:ea typeface="+mn-ea"/>
                <a:cs typeface="Arial" panose="020B0604020202020204" pitchFamily="34" charset="0"/>
              </a:rPr>
              <a:t>Introduction of Consortium Partner: </a:t>
            </a:r>
            <a:endParaRPr lang="en-US" dirty="0">
              <a:effectLst/>
            </a:endParaRPr>
          </a:p>
          <a:p>
            <a:endParaRPr lang="en-US" dirty="0"/>
          </a:p>
        </p:txBody>
      </p:sp>
      <p:sp>
        <p:nvSpPr>
          <p:cNvPr id="103" name="Google Shape;103;p20"/>
          <p:cNvSpPr txBox="1"/>
          <p:nvPr/>
        </p:nvSpPr>
        <p:spPr>
          <a:xfrm>
            <a:off x="450667" y="445533"/>
            <a:ext cx="11467200" cy="568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800" b="1" kern="0" dirty="0">
              <a:solidFill>
                <a:srgbClr val="1155CC"/>
              </a:solidFill>
              <a:latin typeface="Arial"/>
              <a:cs typeface="Arial"/>
              <a:sym typeface="Arial"/>
            </a:endParaRPr>
          </a:p>
          <a:p>
            <a:pPr algn="ctr" defTabSz="1219170">
              <a:buClr>
                <a:srgbClr val="000000"/>
              </a:buClr>
            </a:pPr>
            <a:r>
              <a:rPr lang="en" sz="3733" b="1" kern="0" dirty="0">
                <a:solidFill>
                  <a:srgbClr val="B45F06"/>
                </a:solidFill>
                <a:highlight>
                  <a:srgbClr val="FFFFFF"/>
                </a:highlight>
                <a:latin typeface="Arial"/>
                <a:cs typeface="Arial"/>
                <a:sym typeface="Arial"/>
              </a:rPr>
              <a:t>Pentucket Regional School District </a:t>
            </a:r>
            <a:endParaRPr sz="3733" b="1" kern="0" dirty="0">
              <a:solidFill>
                <a:srgbClr val="B45F06"/>
              </a:solidFill>
              <a:highlight>
                <a:srgbClr val="FFFFFF"/>
              </a:highlight>
              <a:latin typeface="Arial"/>
              <a:cs typeface="Arial"/>
              <a:sym typeface="Arial"/>
            </a:endParaRPr>
          </a:p>
          <a:p>
            <a:pPr algn="ctr" defTabSz="1219170">
              <a:lnSpc>
                <a:spcPct val="115000"/>
              </a:lnSpc>
              <a:spcBef>
                <a:spcPts val="1333"/>
              </a:spcBef>
              <a:buClr>
                <a:srgbClr val="000000"/>
              </a:buClr>
            </a:pPr>
            <a:r>
              <a:rPr lang="en" sz="1600" b="1" i="1" kern="0" dirty="0">
                <a:solidFill>
                  <a:srgbClr val="000000"/>
                </a:solidFill>
                <a:highlight>
                  <a:srgbClr val="FFFFFF"/>
                </a:highlight>
                <a:latin typeface="Open Sans"/>
                <a:ea typeface="Open Sans"/>
                <a:cs typeface="Open Sans"/>
                <a:sym typeface="Open Sans"/>
              </a:rPr>
              <a:t>Serving the Communities of Groveland, Merrimac and West Newbury</a:t>
            </a:r>
            <a:endParaRPr sz="3733" b="1" kern="0" dirty="0">
              <a:solidFill>
                <a:srgbClr val="000000"/>
              </a:solidFill>
              <a:highlight>
                <a:srgbClr val="FFFFFF"/>
              </a:highlight>
              <a:latin typeface="Arial"/>
              <a:cs typeface="Arial"/>
              <a:sym typeface="Arial"/>
            </a:endParaRPr>
          </a:p>
          <a:p>
            <a:pPr marL="795847" indent="-448722" defTabSz="1219170">
              <a:lnSpc>
                <a:spcPct val="115000"/>
              </a:lnSpc>
              <a:spcBef>
                <a:spcPts val="1333"/>
              </a:spcBef>
              <a:buClr>
                <a:srgbClr val="222222"/>
              </a:buClr>
              <a:buSzPts val="1700"/>
              <a:buFont typeface="Arial"/>
              <a:buChar char="●"/>
            </a:pPr>
            <a:r>
              <a:rPr lang="en" sz="2267" b="1" kern="0" dirty="0">
                <a:solidFill>
                  <a:srgbClr val="222222"/>
                </a:solidFill>
                <a:highlight>
                  <a:srgbClr val="FFFFFF"/>
                </a:highlight>
                <a:latin typeface="Arial"/>
                <a:cs typeface="Arial"/>
                <a:sym typeface="Arial"/>
              </a:rPr>
              <a:t>As a low incidence district some of our challenges are keeping and marinating professional knowledge for staff so that it remains relevant and applicable. </a:t>
            </a:r>
            <a:endParaRPr sz="2267" b="1" kern="0" dirty="0">
              <a:solidFill>
                <a:srgbClr val="222222"/>
              </a:solidFill>
              <a:highlight>
                <a:srgbClr val="FFFFFF"/>
              </a:highlight>
              <a:latin typeface="Arial"/>
              <a:cs typeface="Arial"/>
              <a:sym typeface="Arial"/>
            </a:endParaRPr>
          </a:p>
          <a:p>
            <a:pPr marL="795847" indent="-448722" defTabSz="1219170">
              <a:lnSpc>
                <a:spcPct val="115000"/>
              </a:lnSpc>
              <a:buClr>
                <a:srgbClr val="222222"/>
              </a:buClr>
              <a:buSzPts val="1700"/>
              <a:buFont typeface="Arial"/>
              <a:buChar char="●"/>
            </a:pPr>
            <a:r>
              <a:rPr lang="en" sz="2267" b="1" kern="0" dirty="0">
                <a:solidFill>
                  <a:srgbClr val="222222"/>
                </a:solidFill>
                <a:highlight>
                  <a:srgbClr val="FFFFFF"/>
                </a:highlight>
                <a:latin typeface="Arial"/>
                <a:cs typeface="Arial"/>
                <a:sym typeface="Arial"/>
              </a:rPr>
              <a:t>We are now 100% SEI endorsed for all required teachers K-12, expect those who are on waivers</a:t>
            </a:r>
            <a:endParaRPr sz="2267" b="1" kern="0" dirty="0">
              <a:solidFill>
                <a:srgbClr val="222222"/>
              </a:solidFill>
              <a:highlight>
                <a:srgbClr val="FFFFFF"/>
              </a:highlight>
              <a:latin typeface="Arial"/>
              <a:cs typeface="Arial"/>
              <a:sym typeface="Arial"/>
            </a:endParaRPr>
          </a:p>
          <a:p>
            <a:pPr marL="795847" indent="-448722" defTabSz="1219170">
              <a:lnSpc>
                <a:spcPct val="115000"/>
              </a:lnSpc>
              <a:buClr>
                <a:srgbClr val="222222"/>
              </a:buClr>
              <a:buSzPts val="1700"/>
              <a:buFont typeface="Arial"/>
              <a:buChar char="●"/>
            </a:pPr>
            <a:r>
              <a:rPr lang="en" sz="2267" b="1" kern="0" dirty="0">
                <a:solidFill>
                  <a:srgbClr val="222222"/>
                </a:solidFill>
                <a:highlight>
                  <a:srgbClr val="FFFFFF"/>
                </a:highlight>
                <a:latin typeface="Arial"/>
                <a:cs typeface="Arial"/>
                <a:sym typeface="Arial"/>
              </a:rPr>
              <a:t>We continue to focus our PD on evidence based literacy for all, but set aside time for staff to use the "WIDA Can Do" to outline informed expectations for their EL students</a:t>
            </a:r>
            <a:endParaRPr sz="2267" b="1" kern="0" dirty="0">
              <a:solidFill>
                <a:srgbClr val="222222"/>
              </a:solidFill>
              <a:highlight>
                <a:srgbClr val="FFFFFF"/>
              </a:highlight>
              <a:latin typeface="Arial"/>
              <a:cs typeface="Arial"/>
              <a:sym typeface="Arial"/>
            </a:endParaRPr>
          </a:p>
          <a:p>
            <a:pPr defTabSz="1219170">
              <a:spcBef>
                <a:spcPts val="1333"/>
              </a:spcBef>
              <a:buClr>
                <a:srgbClr val="000000"/>
              </a:buClr>
            </a:pPr>
            <a:endParaRPr sz="12266" kern="0" dirty="0">
              <a:solidFill>
                <a:srgbClr val="595959"/>
              </a:solidFill>
              <a:latin typeface="Arial"/>
              <a:cs typeface="Arial"/>
              <a:sym typeface="Arial"/>
            </a:endParaRPr>
          </a:p>
        </p:txBody>
      </p:sp>
      <p:sp>
        <p:nvSpPr>
          <p:cNvPr id="2" name="Slide Number Placeholder 1">
            <a:extLst>
              <a:ext uri="{FF2B5EF4-FFF2-40B4-BE49-F238E27FC236}">
                <a16:creationId xmlns:a16="http://schemas.microsoft.com/office/drawing/2014/main" id="{A6C5843F-CF9D-53BA-BD6C-CC144A3F22F6}"/>
              </a:ext>
            </a:extLst>
          </p:cNvPr>
          <p:cNvSpPr>
            <a:spLocks noGrp="1"/>
          </p:cNvSpPr>
          <p:nvPr>
            <p:ph type="sldNum" idx="12"/>
          </p:nvPr>
        </p:nvSpPr>
        <p:spPr/>
        <p:txBody>
          <a:bodyPr/>
          <a:lstStyle/>
          <a:p>
            <a:fld id="{00000000-1234-1234-1234-123412341234}" type="slidenum">
              <a:rPr lang="en" smtClean="0"/>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04B8FD13-3638-8303-F2F4-A379F542E808}"/>
              </a:ext>
            </a:extLst>
          </p:cNvPr>
          <p:cNvSpPr>
            <a:spLocks noGrp="1"/>
          </p:cNvSpPr>
          <p:nvPr>
            <p:ph type="title" idx="4294967295"/>
          </p:nvPr>
        </p:nvSpPr>
        <p:spPr/>
        <p:txBody>
          <a:bodyPr>
            <a:normAutofit fontScale="90000"/>
          </a:bodyPr>
          <a:lstStyle/>
          <a:p>
            <a:r>
              <a:rPr lang="en-US" sz="3730" b="1" dirty="0">
                <a:solidFill>
                  <a:srgbClr val="B45F06"/>
                </a:solidFill>
                <a:effectLst/>
                <a:highlight>
                  <a:srgbClr val="FFFFFF"/>
                </a:highlight>
                <a:latin typeface="Arial" panose="020B0604020202020204" pitchFamily="34" charset="0"/>
                <a:ea typeface="+mn-ea"/>
                <a:cs typeface="Arial" panose="020B0604020202020204" pitchFamily="34" charset="0"/>
              </a:rPr>
              <a:t>Pentucket Regional School District</a:t>
            </a:r>
            <a:r>
              <a:rPr lang="en-US" sz="4400" b="1" dirty="0">
                <a:solidFill>
                  <a:srgbClr val="B45F06"/>
                </a:solidFill>
                <a:highlight>
                  <a:srgbClr val="FFFFFF"/>
                </a:highlight>
              </a:rPr>
              <a:t>, </a:t>
            </a:r>
            <a:r>
              <a:rPr lang="en-US" b="1" dirty="0">
                <a:solidFill>
                  <a:srgbClr val="B45F06"/>
                </a:solidFill>
                <a:highlight>
                  <a:srgbClr val="FFFFFF"/>
                </a:highlight>
              </a:rPr>
              <a:t>Continued</a:t>
            </a:r>
            <a:br>
              <a:rPr lang="en-US" b="1" dirty="0">
                <a:solidFill>
                  <a:srgbClr val="B45F06"/>
                </a:solidFill>
                <a:highlight>
                  <a:srgbClr val="FFFFFF"/>
                </a:highlight>
              </a:rPr>
            </a:br>
            <a:endParaRPr lang="en-US" dirty="0"/>
          </a:p>
        </p:txBody>
      </p:sp>
      <p:sp>
        <p:nvSpPr>
          <p:cNvPr id="109" name="Google Shape;109;p21"/>
          <p:cNvSpPr txBox="1"/>
          <p:nvPr/>
        </p:nvSpPr>
        <p:spPr>
          <a:xfrm>
            <a:off x="0" y="0"/>
            <a:ext cx="12192000" cy="6730800"/>
          </a:xfrm>
          <a:prstGeom prst="rect">
            <a:avLst/>
          </a:prstGeom>
          <a:noFill/>
          <a:ln>
            <a:noFill/>
          </a:ln>
        </p:spPr>
        <p:txBody>
          <a:bodyPr spcFirstLastPara="1" wrap="square" lIns="121900" tIns="121900" rIns="121900" bIns="121900" anchor="t" anchorCtr="0">
            <a:normAutofit/>
          </a:bodyPr>
          <a:lstStyle/>
          <a:p>
            <a:pPr defTabSz="1219170">
              <a:lnSpc>
                <a:spcPct val="115000"/>
              </a:lnSpc>
              <a:spcBef>
                <a:spcPts val="1333"/>
              </a:spcBef>
              <a:buClr>
                <a:srgbClr val="000000"/>
              </a:buClr>
            </a:pPr>
            <a:endParaRPr sz="1867" b="1" kern="0" dirty="0">
              <a:solidFill>
                <a:srgbClr val="222222"/>
              </a:solidFill>
              <a:highlight>
                <a:srgbClr val="FFFFFF"/>
              </a:highlight>
              <a:latin typeface="Arial"/>
              <a:cs typeface="Arial"/>
              <a:sym typeface="Arial"/>
            </a:endParaRPr>
          </a:p>
          <a:p>
            <a:pPr defTabSz="1219170">
              <a:lnSpc>
                <a:spcPct val="115000"/>
              </a:lnSpc>
              <a:spcBef>
                <a:spcPts val="1333"/>
              </a:spcBef>
              <a:buClr>
                <a:srgbClr val="000000"/>
              </a:buClr>
            </a:pPr>
            <a:endParaRPr sz="1867" b="1" kern="0" dirty="0">
              <a:solidFill>
                <a:srgbClr val="222222"/>
              </a:solidFill>
              <a:highlight>
                <a:srgbClr val="FFFFFF"/>
              </a:highlight>
              <a:latin typeface="Arial"/>
              <a:cs typeface="Arial"/>
              <a:sym typeface="Arial"/>
            </a:endParaRPr>
          </a:p>
          <a:p>
            <a:pPr marL="609585" algn="ctr" defTabSz="1219170">
              <a:lnSpc>
                <a:spcPct val="115000"/>
              </a:lnSpc>
              <a:spcBef>
                <a:spcPts val="1333"/>
              </a:spcBef>
              <a:buClr>
                <a:srgbClr val="000000"/>
              </a:buClr>
              <a:buSzPts val="1100"/>
            </a:pPr>
            <a:endParaRPr sz="2400" b="1" kern="0" dirty="0">
              <a:solidFill>
                <a:srgbClr val="B45F06"/>
              </a:solidFill>
              <a:highlight>
                <a:srgbClr val="FFFFFF"/>
              </a:highlight>
              <a:latin typeface="Arial"/>
              <a:cs typeface="Arial"/>
              <a:sym typeface="Arial"/>
            </a:endParaRPr>
          </a:p>
          <a:p>
            <a:pPr marL="609585" indent="-457189" defTabSz="1219170">
              <a:lnSpc>
                <a:spcPct val="115000"/>
              </a:lnSpc>
              <a:spcBef>
                <a:spcPts val="1333"/>
              </a:spcBef>
              <a:buClr>
                <a:srgbClr val="222222"/>
              </a:buClr>
              <a:buSzPts val="1800"/>
              <a:buFont typeface="Arial"/>
              <a:buChar char="●"/>
            </a:pPr>
            <a:r>
              <a:rPr lang="en" sz="2400" b="1" kern="0" dirty="0">
                <a:solidFill>
                  <a:srgbClr val="222222"/>
                </a:solidFill>
                <a:highlight>
                  <a:srgbClr val="FFFFFF"/>
                </a:highlight>
                <a:latin typeface="Arial"/>
                <a:cs typeface="Arial"/>
                <a:sym typeface="Arial"/>
              </a:rPr>
              <a:t>As a low-incidence district, having one of our EL teachers serve as a parent liaison has helped both staff and families feel there is always a person available with insights and understanding.</a:t>
            </a:r>
            <a:endParaRPr sz="2400" b="1" kern="0" dirty="0">
              <a:solidFill>
                <a:srgbClr val="222222"/>
              </a:solidFill>
              <a:highlight>
                <a:srgbClr val="FFFFFF"/>
              </a:highlight>
              <a:latin typeface="Arial"/>
              <a:cs typeface="Arial"/>
              <a:sym typeface="Arial"/>
            </a:endParaRPr>
          </a:p>
          <a:p>
            <a:pPr marL="609585" defTabSz="1219170">
              <a:lnSpc>
                <a:spcPct val="115000"/>
              </a:lnSpc>
              <a:spcBef>
                <a:spcPts val="1333"/>
              </a:spcBef>
              <a:buClr>
                <a:srgbClr val="000000"/>
              </a:buClr>
            </a:pPr>
            <a:endParaRPr sz="2400" b="1" kern="0" dirty="0">
              <a:solidFill>
                <a:srgbClr val="222222"/>
              </a:solidFill>
              <a:highlight>
                <a:srgbClr val="FFFFFF"/>
              </a:highlight>
              <a:latin typeface="Arial"/>
              <a:cs typeface="Arial"/>
              <a:sym typeface="Arial"/>
            </a:endParaRPr>
          </a:p>
          <a:p>
            <a:pPr marL="609585" indent="-457189" defTabSz="1219170">
              <a:lnSpc>
                <a:spcPct val="115000"/>
              </a:lnSpc>
              <a:spcBef>
                <a:spcPts val="1333"/>
              </a:spcBef>
              <a:buClr>
                <a:srgbClr val="222222"/>
              </a:buClr>
              <a:buSzPts val="1800"/>
              <a:buFont typeface="Arial"/>
              <a:buChar char="●"/>
            </a:pPr>
            <a:r>
              <a:rPr lang="en" sz="2400" b="1" kern="0" dirty="0">
                <a:solidFill>
                  <a:srgbClr val="222222"/>
                </a:solidFill>
                <a:highlight>
                  <a:srgbClr val="FFFFFF"/>
                </a:highlight>
                <a:latin typeface="Arial"/>
                <a:cs typeface="Arial"/>
                <a:sym typeface="Arial"/>
              </a:rPr>
              <a:t>We have also shifted language used in our SST process and in Data Meetings to focus on MLL through an asset based lens rather than deficit focused.</a:t>
            </a:r>
            <a:endParaRPr sz="2400" b="1" kern="0" dirty="0">
              <a:solidFill>
                <a:srgbClr val="222222"/>
              </a:solidFill>
              <a:highlight>
                <a:srgbClr val="FFFFFF"/>
              </a:highlight>
              <a:latin typeface="Arial"/>
              <a:cs typeface="Arial"/>
              <a:sym typeface="Arial"/>
            </a:endParaRPr>
          </a:p>
        </p:txBody>
      </p:sp>
      <p:sp>
        <p:nvSpPr>
          <p:cNvPr id="2" name="Slide Number Placeholder 1">
            <a:extLst>
              <a:ext uri="{FF2B5EF4-FFF2-40B4-BE49-F238E27FC236}">
                <a16:creationId xmlns:a16="http://schemas.microsoft.com/office/drawing/2014/main" id="{2439A4F3-F678-668F-E732-F9B33E57635D}"/>
              </a:ext>
            </a:extLst>
          </p:cNvPr>
          <p:cNvSpPr>
            <a:spLocks noGrp="1"/>
          </p:cNvSpPr>
          <p:nvPr>
            <p:ph type="sldNum" idx="12"/>
          </p:nvPr>
        </p:nvSpPr>
        <p:spPr/>
        <p:txBody>
          <a:bodyPr/>
          <a:lstStyle/>
          <a:p>
            <a:fld id="{00000000-1234-1234-1234-123412341234}" type="slidenum">
              <a:rPr lang="en" smtClean="0"/>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buSzPts val="990"/>
            </a:pPr>
            <a:r>
              <a:rPr lang="en" sz="3760" b="1" i="1">
                <a:solidFill>
                  <a:srgbClr val="660000"/>
                </a:solidFill>
              </a:rPr>
              <a:t>Consortium Goal/Activities:  Direct Instruction</a:t>
            </a:r>
            <a:endParaRPr sz="3760" b="1" i="1">
              <a:solidFill>
                <a:srgbClr val="660000"/>
              </a:solidFill>
            </a:endParaRPr>
          </a:p>
        </p:txBody>
      </p:sp>
      <p:sp>
        <p:nvSpPr>
          <p:cNvPr id="116" name="Google Shape;116;p22"/>
          <p:cNvSpPr txBox="1">
            <a:spLocks noGrp="1"/>
          </p:cNvSpPr>
          <p:nvPr>
            <p:ph type="body" idx="1"/>
          </p:nvPr>
        </p:nvSpPr>
        <p:spPr>
          <a:xfrm>
            <a:off x="415599" y="1536632"/>
            <a:ext cx="10142863" cy="5102163"/>
          </a:xfrm>
          <a:prstGeom prst="rect">
            <a:avLst/>
          </a:prstGeom>
        </p:spPr>
        <p:txBody>
          <a:bodyPr spcFirstLastPara="1" wrap="square" lIns="121900" tIns="121900" rIns="121900" bIns="121900" anchor="t" anchorCtr="0">
            <a:normAutofit/>
          </a:bodyPr>
          <a:lstStyle/>
          <a:p>
            <a:pPr marL="0" indent="0" algn="ctr">
              <a:buNone/>
            </a:pPr>
            <a:r>
              <a:rPr lang="en" sz="4400" b="1" dirty="0">
                <a:solidFill>
                  <a:srgbClr val="1C4587"/>
                </a:solidFill>
              </a:rPr>
              <a:t>Across Newburyport and Pentucket RSD</a:t>
            </a:r>
            <a:endParaRPr sz="4400" b="1" dirty="0">
              <a:solidFill>
                <a:schemeClr val="dk1"/>
              </a:solidFill>
            </a:endParaRPr>
          </a:p>
          <a:p>
            <a:pPr indent="-514760">
              <a:lnSpc>
                <a:spcPct val="100000"/>
              </a:lnSpc>
              <a:spcBef>
                <a:spcPts val="1600"/>
              </a:spcBef>
              <a:buClr>
                <a:srgbClr val="000000"/>
              </a:buClr>
              <a:buSzPct val="100000"/>
            </a:pPr>
            <a:r>
              <a:rPr lang="en" sz="4400" b="1" dirty="0">
                <a:solidFill>
                  <a:srgbClr val="000000"/>
                </a:solidFill>
              </a:rPr>
              <a:t>Vacation Camps (February, April, June)</a:t>
            </a:r>
            <a:endParaRPr sz="4400" b="1" dirty="0">
              <a:solidFill>
                <a:schemeClr val="dk1"/>
              </a:solidFill>
            </a:endParaRPr>
          </a:p>
          <a:p>
            <a:pPr indent="-548626">
              <a:lnSpc>
                <a:spcPct val="100000"/>
              </a:lnSpc>
              <a:buClr>
                <a:schemeClr val="dk1"/>
              </a:buClr>
              <a:buSzPct val="116129"/>
            </a:pPr>
            <a:r>
              <a:rPr lang="en" sz="4400" b="1" dirty="0">
                <a:solidFill>
                  <a:schemeClr val="dk1"/>
                </a:solidFill>
              </a:rPr>
              <a:t>HS Senior Seminars, Literacy, Mathematics, STEM  </a:t>
            </a:r>
            <a:endParaRPr sz="4400" b="1" dirty="0">
              <a:solidFill>
                <a:schemeClr val="dk1"/>
              </a:solidFill>
            </a:endParaRPr>
          </a:p>
          <a:p>
            <a:pPr indent="0">
              <a:lnSpc>
                <a:spcPct val="100000"/>
              </a:lnSpc>
              <a:buNone/>
            </a:pPr>
            <a:endParaRPr sz="4400" b="1" dirty="0">
              <a:solidFill>
                <a:schemeClr val="dk1"/>
              </a:solidFill>
            </a:endParaRPr>
          </a:p>
          <a:p>
            <a:pPr marL="0" indent="0">
              <a:lnSpc>
                <a:spcPct val="100000"/>
              </a:lnSpc>
              <a:buClr>
                <a:schemeClr val="dk1"/>
              </a:buClr>
              <a:buSzPts val="440"/>
              <a:buNone/>
            </a:pPr>
            <a:endParaRPr sz="4400" b="1" dirty="0">
              <a:solidFill>
                <a:schemeClr val="dk1"/>
              </a:solidFill>
            </a:endParaRPr>
          </a:p>
          <a:p>
            <a:pPr marL="0" indent="0">
              <a:buNone/>
            </a:pPr>
            <a:endParaRPr sz="4400" dirty="0"/>
          </a:p>
          <a:p>
            <a:pPr marL="0" indent="0">
              <a:spcBef>
                <a:spcPts val="1600"/>
              </a:spcBef>
              <a:buNone/>
            </a:pPr>
            <a:endParaRPr sz="4400" dirty="0"/>
          </a:p>
          <a:p>
            <a:pPr marL="0" indent="0">
              <a:spcBef>
                <a:spcPts val="1600"/>
              </a:spcBef>
              <a:spcAft>
                <a:spcPts val="1600"/>
              </a:spcAft>
              <a:buNone/>
            </a:pPr>
            <a:endParaRPr sz="4400" dirty="0"/>
          </a:p>
        </p:txBody>
      </p:sp>
      <p:sp>
        <p:nvSpPr>
          <p:cNvPr id="2" name="Slide Number Placeholder 1">
            <a:extLst>
              <a:ext uri="{FF2B5EF4-FFF2-40B4-BE49-F238E27FC236}">
                <a16:creationId xmlns:a16="http://schemas.microsoft.com/office/drawing/2014/main" id="{C54FDB85-1087-2B9D-EAD5-7FBFB18A5AAF}"/>
              </a:ext>
            </a:extLst>
          </p:cNvPr>
          <p:cNvSpPr>
            <a:spLocks noGrp="1"/>
          </p:cNvSpPr>
          <p:nvPr>
            <p:ph type="sldNum" idx="12"/>
          </p:nvPr>
        </p:nvSpPr>
        <p:spPr/>
        <p:txBody>
          <a:bodyPr/>
          <a:lstStyle/>
          <a:p>
            <a:fld id="{00000000-1234-1234-1234-123412341234}" type="slidenum">
              <a:rPr lang="en" smtClean="0"/>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buSzPts val="990"/>
            </a:pPr>
            <a:r>
              <a:rPr lang="en" sz="3760" b="1" i="1">
                <a:solidFill>
                  <a:srgbClr val="660000"/>
                </a:solidFill>
              </a:rPr>
              <a:t>Consortium Goal/Activities:  Family Engagement</a:t>
            </a:r>
            <a:endParaRPr sz="3760" b="1" i="1">
              <a:solidFill>
                <a:srgbClr val="660000"/>
              </a:solidFill>
            </a:endParaRPr>
          </a:p>
        </p:txBody>
      </p:sp>
      <p:sp>
        <p:nvSpPr>
          <p:cNvPr id="123" name="Google Shape;123;p23"/>
          <p:cNvSpPr txBox="1">
            <a:spLocks noGrp="1"/>
          </p:cNvSpPr>
          <p:nvPr>
            <p:ph type="body" idx="1"/>
          </p:nvPr>
        </p:nvSpPr>
        <p:spPr>
          <a:xfrm>
            <a:off x="415600" y="1686667"/>
            <a:ext cx="11360800" cy="4405200"/>
          </a:xfrm>
          <a:prstGeom prst="rect">
            <a:avLst/>
          </a:prstGeom>
        </p:spPr>
        <p:txBody>
          <a:bodyPr spcFirstLastPara="1" wrap="square" lIns="121900" tIns="121900" rIns="121900" bIns="121900" anchor="t" anchorCtr="0">
            <a:normAutofit fontScale="55000" lnSpcReduction="20000"/>
          </a:bodyPr>
          <a:lstStyle/>
          <a:p>
            <a:pPr marL="0" indent="0" algn="ctr">
              <a:buNone/>
            </a:pPr>
            <a:r>
              <a:rPr lang="en" sz="6733" b="1">
                <a:solidFill>
                  <a:srgbClr val="1C4587"/>
                </a:solidFill>
              </a:rPr>
              <a:t>Across Newburyport and Pentucket RSD </a:t>
            </a:r>
            <a:endParaRPr sz="6733" b="1">
              <a:solidFill>
                <a:schemeClr val="dk1"/>
              </a:solidFill>
            </a:endParaRPr>
          </a:p>
          <a:p>
            <a:pPr marL="0" indent="0">
              <a:lnSpc>
                <a:spcPct val="100000"/>
              </a:lnSpc>
              <a:spcBef>
                <a:spcPts val="1600"/>
              </a:spcBef>
              <a:buClr>
                <a:schemeClr val="dk1"/>
              </a:buClr>
              <a:buSzPts val="523"/>
              <a:buNone/>
            </a:pPr>
            <a:endParaRPr sz="8000" b="1">
              <a:solidFill>
                <a:srgbClr val="660000"/>
              </a:solidFill>
            </a:endParaRPr>
          </a:p>
          <a:p>
            <a:pPr indent="-546086">
              <a:lnSpc>
                <a:spcPct val="100000"/>
              </a:lnSpc>
              <a:buClr>
                <a:srgbClr val="000000"/>
              </a:buClr>
              <a:buSzPct val="100000"/>
            </a:pPr>
            <a:r>
              <a:rPr lang="en" sz="8000" b="1">
                <a:solidFill>
                  <a:srgbClr val="000000"/>
                </a:solidFill>
              </a:rPr>
              <a:t>Family/Parent Liaison Support</a:t>
            </a:r>
            <a:endParaRPr sz="8000" b="1">
              <a:solidFill>
                <a:srgbClr val="000000"/>
              </a:solidFill>
            </a:endParaRPr>
          </a:p>
          <a:p>
            <a:pPr marL="0" indent="0">
              <a:lnSpc>
                <a:spcPct val="100000"/>
              </a:lnSpc>
              <a:buClr>
                <a:schemeClr val="dk1"/>
              </a:buClr>
              <a:buSzPts val="523"/>
              <a:buNone/>
            </a:pPr>
            <a:endParaRPr sz="8000" b="1">
              <a:solidFill>
                <a:schemeClr val="dk1"/>
              </a:solidFill>
            </a:endParaRPr>
          </a:p>
          <a:p>
            <a:pPr indent="-546086">
              <a:lnSpc>
                <a:spcPct val="100000"/>
              </a:lnSpc>
              <a:buClr>
                <a:schemeClr val="dk1"/>
              </a:buClr>
              <a:buSzPct val="100000"/>
            </a:pPr>
            <a:r>
              <a:rPr lang="en" sz="8000" b="1">
                <a:solidFill>
                  <a:schemeClr val="dk1"/>
                </a:solidFill>
              </a:rPr>
              <a:t>Engaging Families in Schools Beyond Entry</a:t>
            </a:r>
            <a:endParaRPr sz="8000" b="1">
              <a:solidFill>
                <a:schemeClr val="dk1"/>
              </a:solidFill>
            </a:endParaRPr>
          </a:p>
          <a:p>
            <a:pPr marL="0" indent="0">
              <a:lnSpc>
                <a:spcPct val="100000"/>
              </a:lnSpc>
              <a:buClr>
                <a:schemeClr val="dk1"/>
              </a:buClr>
              <a:buSzPts val="523"/>
              <a:buNone/>
            </a:pPr>
            <a:r>
              <a:rPr lang="en" sz="9600" b="1">
                <a:solidFill>
                  <a:schemeClr val="dk1"/>
                </a:solidFill>
              </a:rPr>
              <a:t> </a:t>
            </a:r>
            <a:endParaRPr sz="9600" b="1">
              <a:solidFill>
                <a:schemeClr val="dk1"/>
              </a:solidFill>
            </a:endParaRPr>
          </a:p>
          <a:p>
            <a:pPr marL="0" indent="0">
              <a:buNone/>
            </a:pPr>
            <a:endParaRPr/>
          </a:p>
          <a:p>
            <a:pPr marL="0" indent="0">
              <a:spcBef>
                <a:spcPts val="1600"/>
              </a:spcBef>
              <a:buNone/>
            </a:pPr>
            <a:endParaRPr/>
          </a:p>
          <a:p>
            <a:pPr marL="0" indent="0">
              <a:spcBef>
                <a:spcPts val="1600"/>
              </a:spcBef>
              <a:spcAft>
                <a:spcPts val="1600"/>
              </a:spcAft>
              <a:buNone/>
            </a:pPr>
            <a:endParaRPr/>
          </a:p>
        </p:txBody>
      </p:sp>
      <p:sp>
        <p:nvSpPr>
          <p:cNvPr id="2" name="Slide Number Placeholder 1">
            <a:extLst>
              <a:ext uri="{FF2B5EF4-FFF2-40B4-BE49-F238E27FC236}">
                <a16:creationId xmlns:a16="http://schemas.microsoft.com/office/drawing/2014/main" id="{46F9991C-092A-2AB6-A925-22F5B6F09995}"/>
              </a:ext>
            </a:extLst>
          </p:cNvPr>
          <p:cNvSpPr>
            <a:spLocks noGrp="1"/>
          </p:cNvSpPr>
          <p:nvPr>
            <p:ph type="sldNum" idx="12"/>
          </p:nvPr>
        </p:nvSpPr>
        <p:spPr/>
        <p:txBody>
          <a:bodyPr/>
          <a:lstStyle/>
          <a:p>
            <a:fld id="{00000000-1234-1234-1234-123412341234}" type="slidenum">
              <a:rPr lang="en" smtClean="0"/>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buSzPts val="990"/>
            </a:pPr>
            <a:r>
              <a:rPr lang="en" sz="3627" b="1" i="1">
                <a:solidFill>
                  <a:srgbClr val="660000"/>
                </a:solidFill>
              </a:rPr>
              <a:t>Consortium Goal/Activities: Professional Learning</a:t>
            </a:r>
            <a:endParaRPr sz="3627" b="1" i="1">
              <a:solidFill>
                <a:srgbClr val="660000"/>
              </a:solidFill>
            </a:endParaRPr>
          </a:p>
        </p:txBody>
      </p:sp>
      <p:sp>
        <p:nvSpPr>
          <p:cNvPr id="129" name="Google Shape;129;p2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25000" lnSpcReduction="20000"/>
          </a:bodyPr>
          <a:lstStyle/>
          <a:p>
            <a:pPr marL="0" indent="0" algn="ctr">
              <a:buNone/>
            </a:pPr>
            <a:r>
              <a:rPr lang="en" sz="11733" b="1" dirty="0">
                <a:solidFill>
                  <a:srgbClr val="1C4587"/>
                </a:solidFill>
              </a:rPr>
              <a:t>Across Newburyport and Pentucket RSD</a:t>
            </a:r>
            <a:endParaRPr sz="11733" b="1" dirty="0">
              <a:solidFill>
                <a:srgbClr val="1C4587"/>
              </a:solidFill>
            </a:endParaRPr>
          </a:p>
          <a:p>
            <a:pPr marL="0" indent="0" algn="ctr">
              <a:lnSpc>
                <a:spcPct val="138000"/>
              </a:lnSpc>
              <a:spcBef>
                <a:spcPts val="1600"/>
              </a:spcBef>
              <a:buClr>
                <a:schemeClr val="dk1"/>
              </a:buClr>
              <a:buSzPts val="275"/>
              <a:buNone/>
            </a:pPr>
            <a:r>
              <a:rPr lang="en" sz="12266" b="1" dirty="0">
                <a:solidFill>
                  <a:srgbClr val="1C4587"/>
                </a:solidFill>
                <a:latin typeface="PT Serif"/>
                <a:ea typeface="PT Serif"/>
                <a:cs typeface="PT Serif"/>
                <a:sym typeface="PT Serif"/>
              </a:rPr>
              <a:t> “Effectively Teaching English Learners in Your Class”</a:t>
            </a:r>
            <a:endParaRPr sz="12266" b="1" dirty="0">
              <a:solidFill>
                <a:srgbClr val="1C4587"/>
              </a:solidFill>
              <a:latin typeface="PT Serif"/>
              <a:ea typeface="PT Serif"/>
              <a:cs typeface="PT Serif"/>
              <a:sym typeface="PT Serif"/>
            </a:endParaRPr>
          </a:p>
          <a:p>
            <a:pPr marL="0" indent="0" algn="ctr">
              <a:lnSpc>
                <a:spcPct val="138000"/>
              </a:lnSpc>
              <a:buClr>
                <a:schemeClr val="dk1"/>
              </a:buClr>
              <a:buSzPts val="275"/>
              <a:buNone/>
            </a:pPr>
            <a:r>
              <a:rPr lang="en" sz="12266" b="1" dirty="0">
                <a:solidFill>
                  <a:srgbClr val="1C4587"/>
                </a:solidFill>
                <a:latin typeface="PT Serif"/>
                <a:ea typeface="PT Serif"/>
                <a:cs typeface="PT Serif"/>
                <a:sym typeface="PT Serif"/>
              </a:rPr>
              <a:t>Spring 2025 Title IIIA Grant Course</a:t>
            </a:r>
            <a:endParaRPr sz="12266" b="1" dirty="0">
              <a:solidFill>
                <a:srgbClr val="1C4587"/>
              </a:solidFill>
              <a:latin typeface="PT Serif"/>
              <a:ea typeface="PT Serif"/>
              <a:cs typeface="PT Serif"/>
              <a:sym typeface="PT Serif"/>
            </a:endParaRPr>
          </a:p>
          <a:p>
            <a:pPr marL="0" indent="0" algn="ctr">
              <a:lnSpc>
                <a:spcPct val="138000"/>
              </a:lnSpc>
              <a:buNone/>
            </a:pPr>
            <a:r>
              <a:rPr lang="en" sz="11733" dirty="0">
                <a:solidFill>
                  <a:srgbClr val="141400"/>
                </a:solidFill>
                <a:latin typeface="PT Serif"/>
                <a:ea typeface="PT Serif"/>
                <a:cs typeface="PT Serif"/>
                <a:sym typeface="PT Serif"/>
              </a:rPr>
              <a:t>Two credits graduate options, 15 or 24 PDPs</a:t>
            </a:r>
            <a:endParaRPr sz="11733" dirty="0">
              <a:solidFill>
                <a:srgbClr val="141400"/>
              </a:solidFill>
              <a:latin typeface="PT Serif"/>
              <a:ea typeface="PT Serif"/>
              <a:cs typeface="PT Serif"/>
              <a:sym typeface="PT Serif"/>
            </a:endParaRPr>
          </a:p>
          <a:p>
            <a:pPr marL="0" indent="0" algn="ctr">
              <a:lnSpc>
                <a:spcPct val="138000"/>
              </a:lnSpc>
              <a:buNone/>
            </a:pPr>
            <a:r>
              <a:rPr lang="en" sz="11733" dirty="0">
                <a:solidFill>
                  <a:srgbClr val="141400"/>
                </a:solidFill>
                <a:latin typeface="PT Serif"/>
                <a:ea typeface="PT Serif"/>
                <a:cs typeface="PT Serif"/>
                <a:sym typeface="PT Serif"/>
              </a:rPr>
              <a:t>Gordon College ($150.00) </a:t>
            </a:r>
            <a:endParaRPr sz="11733" dirty="0">
              <a:solidFill>
                <a:srgbClr val="141400"/>
              </a:solidFill>
              <a:latin typeface="PT Serif"/>
              <a:ea typeface="PT Serif"/>
              <a:cs typeface="PT Serif"/>
              <a:sym typeface="PT Serif"/>
            </a:endParaRPr>
          </a:p>
          <a:p>
            <a:pPr marL="0" indent="0" algn="ctr">
              <a:lnSpc>
                <a:spcPct val="138000"/>
              </a:lnSpc>
              <a:buNone/>
            </a:pPr>
            <a:r>
              <a:rPr lang="en" sz="11733" dirty="0">
                <a:solidFill>
                  <a:srgbClr val="141400"/>
                </a:solidFill>
                <a:latin typeface="PT Serif"/>
                <a:ea typeface="PT Serif"/>
                <a:cs typeface="PT Serif"/>
                <a:sym typeface="PT Serif"/>
              </a:rPr>
              <a:t>See sample </a:t>
            </a:r>
            <a:r>
              <a:rPr lang="en" sz="11733" dirty="0">
                <a:solidFill>
                  <a:schemeClr val="dk1"/>
                </a:solidFill>
                <a:latin typeface="PT Serif"/>
                <a:ea typeface="PT Serif"/>
                <a:cs typeface="PT Serif"/>
                <a:sym typeface="PT Serif"/>
              </a:rPr>
              <a:t>credit registration process by navigating to: </a:t>
            </a:r>
            <a:r>
              <a:rPr lang="en" sz="11733" u="sng" dirty="0">
                <a:solidFill>
                  <a:srgbClr val="1155CC"/>
                </a:solidFill>
                <a:latin typeface="PT Serif"/>
                <a:ea typeface="PT Serif"/>
                <a:cs typeface="PT Serif"/>
                <a:sym typeface="PT Serif"/>
                <a:hlinkClick r:id="rId3">
                  <a:extLst>
                    <a:ext uri="{A12FA001-AC4F-418D-AE19-62706E023703}">
                      <ahyp:hlinkClr xmlns:ahyp="http://schemas.microsoft.com/office/drawing/2018/hyperlinkcolor" val="tx"/>
                    </a:ext>
                  </a:extLst>
                </a:hlinkClick>
              </a:rPr>
              <a:t>https://www.gordon.edu/professionallearning/register</a:t>
            </a:r>
            <a:endParaRPr sz="11733" u="sng" dirty="0">
              <a:solidFill>
                <a:srgbClr val="1155CC"/>
              </a:solidFill>
              <a:latin typeface="PT Serif"/>
              <a:ea typeface="PT Serif"/>
              <a:cs typeface="PT Serif"/>
              <a:sym typeface="PT Serif"/>
            </a:endParaRPr>
          </a:p>
          <a:p>
            <a:pPr marL="0" indent="0">
              <a:lnSpc>
                <a:spcPct val="138000"/>
              </a:lnSpc>
              <a:buClr>
                <a:schemeClr val="dk1"/>
              </a:buClr>
              <a:buSzPts val="275"/>
              <a:buNone/>
            </a:pPr>
            <a:endParaRPr sz="12266" dirty="0">
              <a:solidFill>
                <a:srgbClr val="141400"/>
              </a:solidFill>
              <a:latin typeface="PT Serif"/>
              <a:ea typeface="PT Serif"/>
              <a:cs typeface="PT Serif"/>
              <a:sym typeface="PT Serif"/>
            </a:endParaRPr>
          </a:p>
          <a:p>
            <a:pPr marL="0" indent="0">
              <a:buClr>
                <a:schemeClr val="dk1"/>
              </a:buClr>
              <a:buSzPts val="275"/>
              <a:buNone/>
            </a:pPr>
            <a:endParaRPr sz="12266" dirty="0">
              <a:solidFill>
                <a:schemeClr val="dk1"/>
              </a:solidFill>
            </a:endParaRPr>
          </a:p>
          <a:p>
            <a:pPr marL="0" indent="0">
              <a:lnSpc>
                <a:spcPct val="100000"/>
              </a:lnSpc>
              <a:buClr>
                <a:schemeClr val="dk1"/>
              </a:buClr>
              <a:buSzPts val="275"/>
              <a:buNone/>
            </a:pPr>
            <a:r>
              <a:rPr lang="en" sz="9600" b="1" dirty="0">
                <a:solidFill>
                  <a:schemeClr val="dk1"/>
                </a:solidFill>
              </a:rPr>
              <a:t> </a:t>
            </a:r>
            <a:endParaRPr sz="9600" b="1" dirty="0">
              <a:solidFill>
                <a:schemeClr val="dk1"/>
              </a:solidFill>
            </a:endParaRPr>
          </a:p>
          <a:p>
            <a:pPr marL="0" indent="0">
              <a:buNone/>
            </a:pPr>
            <a:endParaRPr dirty="0"/>
          </a:p>
          <a:p>
            <a:pPr marL="0" indent="0">
              <a:spcBef>
                <a:spcPts val="1600"/>
              </a:spcBef>
              <a:buNone/>
            </a:pPr>
            <a:endParaRPr dirty="0"/>
          </a:p>
          <a:p>
            <a:pPr marL="0" indent="0">
              <a:spcBef>
                <a:spcPts val="1600"/>
              </a:spcBef>
              <a:spcAft>
                <a:spcPts val="1600"/>
              </a:spcAft>
              <a:buNone/>
            </a:pPr>
            <a:endParaRPr dirty="0"/>
          </a:p>
        </p:txBody>
      </p:sp>
      <p:sp>
        <p:nvSpPr>
          <p:cNvPr id="2" name="Slide Number Placeholder 1">
            <a:extLst>
              <a:ext uri="{FF2B5EF4-FFF2-40B4-BE49-F238E27FC236}">
                <a16:creationId xmlns:a16="http://schemas.microsoft.com/office/drawing/2014/main" id="{D62ABF17-605A-172E-972C-77802864C8E7}"/>
              </a:ext>
            </a:extLst>
          </p:cNvPr>
          <p:cNvSpPr>
            <a:spLocks noGrp="1"/>
          </p:cNvSpPr>
          <p:nvPr>
            <p:ph type="sldNum" idx="12"/>
          </p:nvPr>
        </p:nvSpPr>
        <p:spPr/>
        <p:txBody>
          <a:bodyPr/>
          <a:lstStyle/>
          <a:p>
            <a:fld id="{00000000-1234-1234-1234-123412341234}" type="slidenum">
              <a:rPr lang="en" smtClean="0"/>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Title 2">
            <a:extLst>
              <a:ext uri="{FF2B5EF4-FFF2-40B4-BE49-F238E27FC236}">
                <a16:creationId xmlns:a16="http://schemas.microsoft.com/office/drawing/2014/main" id="{DF90315A-E425-EC7F-A59D-4361A831A02E}"/>
              </a:ext>
            </a:extLst>
          </p:cNvPr>
          <p:cNvSpPr>
            <a:spLocks noGrp="1"/>
          </p:cNvSpPr>
          <p:nvPr>
            <p:ph type="title" idx="4294967295"/>
          </p:nvPr>
        </p:nvSpPr>
        <p:spPr/>
        <p:txBody>
          <a:bodyPr/>
          <a:lstStyle/>
          <a:p>
            <a:pPr rtl="0" eaLnBrk="1" latinLnBrk="0" hangingPunct="1"/>
            <a:r>
              <a:rPr lang="en-US" sz="3730" b="1" dirty="0">
                <a:solidFill>
                  <a:srgbClr val="1155CC"/>
                </a:solidFill>
                <a:effectLst/>
                <a:latin typeface="Arial" panose="020B0604020202020204" pitchFamily="34" charset="0"/>
                <a:ea typeface="+mn-ea"/>
                <a:cs typeface="Arial" panose="020B0604020202020204" pitchFamily="34" charset="0"/>
              </a:rPr>
              <a:t>Consortium Highlights</a:t>
            </a:r>
            <a:r>
              <a:rPr lang="en-US" sz="3730" b="1" dirty="0">
                <a:solidFill>
                  <a:srgbClr val="595959"/>
                </a:solidFill>
                <a:effectLst/>
                <a:latin typeface="Arial" panose="020B0604020202020204" pitchFamily="34" charset="0"/>
                <a:ea typeface="+mn-ea"/>
                <a:cs typeface="Arial" panose="020B0604020202020204" pitchFamily="34" charset="0"/>
              </a:rPr>
              <a:t> </a:t>
            </a:r>
            <a:endParaRPr lang="en-US" dirty="0">
              <a:effectLst/>
            </a:endParaRPr>
          </a:p>
          <a:p>
            <a:endParaRPr lang="en-US" dirty="0"/>
          </a:p>
        </p:txBody>
      </p:sp>
      <p:sp>
        <p:nvSpPr>
          <p:cNvPr id="134" name="Google Shape;134;p25"/>
          <p:cNvSpPr txBox="1"/>
          <p:nvPr/>
        </p:nvSpPr>
        <p:spPr>
          <a:xfrm>
            <a:off x="1050167" y="1034267"/>
            <a:ext cx="9165200" cy="5585200"/>
          </a:xfrm>
          <a:prstGeom prst="rect">
            <a:avLst/>
          </a:prstGeom>
          <a:noFill/>
          <a:ln>
            <a:noFill/>
          </a:ln>
        </p:spPr>
        <p:txBody>
          <a:bodyPr spcFirstLastPara="1" wrap="square" lIns="121900" tIns="121900" rIns="121900" bIns="121900" anchor="t" anchorCtr="0">
            <a:normAutofit/>
          </a:bodyPr>
          <a:lstStyle/>
          <a:p>
            <a:pPr algn="ctr" defTabSz="1219170">
              <a:buClr>
                <a:srgbClr val="000000"/>
              </a:buClr>
            </a:pPr>
            <a:endParaRPr sz="2400" kern="0" dirty="0">
              <a:solidFill>
                <a:srgbClr val="595959"/>
              </a:solidFill>
              <a:latin typeface="Arial"/>
              <a:cs typeface="Arial"/>
              <a:sym typeface="Arial"/>
            </a:endParaRPr>
          </a:p>
          <a:p>
            <a:pPr algn="ctr" defTabSz="1219170">
              <a:buClr>
                <a:srgbClr val="000000"/>
              </a:buClr>
            </a:pPr>
            <a:endParaRPr sz="3733" b="1" kern="0" dirty="0">
              <a:solidFill>
                <a:srgbClr val="595959"/>
              </a:solidFill>
              <a:latin typeface="Arial"/>
              <a:cs typeface="Arial"/>
              <a:sym typeface="Arial"/>
            </a:endParaRPr>
          </a:p>
          <a:p>
            <a:pPr marL="609585" indent="-457189" defTabSz="1219170">
              <a:buClr>
                <a:srgbClr val="000000"/>
              </a:buClr>
              <a:buSzPts val="1800"/>
              <a:buFont typeface="Arial"/>
              <a:buChar char="●"/>
            </a:pPr>
            <a:r>
              <a:rPr lang="en" sz="2400" b="1" kern="0" dirty="0">
                <a:solidFill>
                  <a:srgbClr val="000000"/>
                </a:solidFill>
                <a:latin typeface="Arial"/>
                <a:cs typeface="Arial"/>
                <a:sym typeface="Arial"/>
              </a:rPr>
              <a:t>Planning Instructional Opportunities for EL Students, Together</a:t>
            </a:r>
            <a:endParaRPr sz="2400" b="1" kern="0" dirty="0">
              <a:solidFill>
                <a:srgbClr val="000000"/>
              </a:solidFill>
              <a:latin typeface="Arial"/>
              <a:cs typeface="Arial"/>
              <a:sym typeface="Arial"/>
            </a:endParaRPr>
          </a:p>
          <a:p>
            <a:pPr marL="609585" defTabSz="1219170">
              <a:buClr>
                <a:srgbClr val="000000"/>
              </a:buClr>
            </a:pPr>
            <a:endParaRPr sz="2400" b="1" kern="0" dirty="0">
              <a:solidFill>
                <a:srgbClr val="000000"/>
              </a:solidFill>
              <a:latin typeface="Arial"/>
              <a:cs typeface="Arial"/>
              <a:sym typeface="Arial"/>
            </a:endParaRPr>
          </a:p>
          <a:p>
            <a:pPr marL="609585" indent="-457189" defTabSz="1219170">
              <a:buClr>
                <a:srgbClr val="000000"/>
              </a:buClr>
              <a:buSzPts val="1800"/>
              <a:buFont typeface="Arial"/>
              <a:buChar char="●"/>
            </a:pPr>
            <a:r>
              <a:rPr lang="en" sz="2400" b="1" kern="0" dirty="0">
                <a:solidFill>
                  <a:srgbClr val="000000"/>
                </a:solidFill>
                <a:latin typeface="Arial"/>
                <a:cs typeface="Arial"/>
                <a:sym typeface="Arial"/>
              </a:rPr>
              <a:t>New Families Provided Liaisons Low-Incidence Districts</a:t>
            </a:r>
            <a:endParaRPr sz="2400" b="1" kern="0" dirty="0">
              <a:solidFill>
                <a:srgbClr val="000000"/>
              </a:solidFill>
              <a:latin typeface="Arial"/>
              <a:cs typeface="Arial"/>
              <a:sym typeface="Arial"/>
            </a:endParaRPr>
          </a:p>
          <a:p>
            <a:pPr marL="609585" defTabSz="1219170">
              <a:buClr>
                <a:srgbClr val="000000"/>
              </a:buClr>
            </a:pPr>
            <a:endParaRPr sz="2400" b="1" kern="0" dirty="0">
              <a:solidFill>
                <a:srgbClr val="000000"/>
              </a:solidFill>
              <a:latin typeface="Arial"/>
              <a:cs typeface="Arial"/>
              <a:sym typeface="Arial"/>
            </a:endParaRPr>
          </a:p>
          <a:p>
            <a:pPr marL="609585" indent="-457189" defTabSz="1219170">
              <a:buClr>
                <a:srgbClr val="000000"/>
              </a:buClr>
              <a:buSzPts val="1800"/>
              <a:buFont typeface="Arial"/>
              <a:buChar char="●"/>
            </a:pPr>
            <a:r>
              <a:rPr lang="en" sz="2400" b="1" kern="0" dirty="0">
                <a:solidFill>
                  <a:srgbClr val="000000"/>
                </a:solidFill>
                <a:latin typeface="Arial"/>
                <a:cs typeface="Arial"/>
                <a:sym typeface="Arial"/>
              </a:rPr>
              <a:t>Consistent, Annual Staff Professional Development</a:t>
            </a:r>
            <a:endParaRPr sz="2400" b="1" kern="0" dirty="0">
              <a:solidFill>
                <a:srgbClr val="000000"/>
              </a:solidFill>
              <a:latin typeface="Arial"/>
              <a:cs typeface="Arial"/>
              <a:sym typeface="Arial"/>
            </a:endParaRPr>
          </a:p>
          <a:p>
            <a:pPr marL="609585" defTabSz="1219170">
              <a:buClr>
                <a:srgbClr val="000000"/>
              </a:buClr>
            </a:pPr>
            <a:endParaRPr sz="2400" b="1" kern="0" dirty="0">
              <a:solidFill>
                <a:srgbClr val="000000"/>
              </a:solidFill>
              <a:latin typeface="Arial"/>
              <a:cs typeface="Arial"/>
              <a:sym typeface="Arial"/>
            </a:endParaRPr>
          </a:p>
          <a:p>
            <a:pPr marL="609585" indent="-457189" defTabSz="1219170">
              <a:buClr>
                <a:srgbClr val="000000"/>
              </a:buClr>
              <a:buSzPts val="1800"/>
              <a:buFont typeface="Arial"/>
              <a:buChar char="●"/>
            </a:pPr>
            <a:r>
              <a:rPr lang="en" sz="2400" b="1" kern="0" dirty="0">
                <a:solidFill>
                  <a:srgbClr val="000000"/>
                </a:solidFill>
                <a:latin typeface="Arial"/>
                <a:cs typeface="Arial"/>
                <a:sym typeface="Arial"/>
              </a:rPr>
              <a:t>Purchasing high quality, instructional materials that support ongoing EL goals at all levels</a:t>
            </a:r>
            <a:endParaRPr sz="2400" b="1" kern="0" dirty="0">
              <a:solidFill>
                <a:srgbClr val="000000"/>
              </a:solidFill>
              <a:latin typeface="Arial"/>
              <a:cs typeface="Arial"/>
              <a:sym typeface="Arial"/>
            </a:endParaRPr>
          </a:p>
          <a:p>
            <a:pPr defTabSz="1219170">
              <a:buClr>
                <a:srgbClr val="000000"/>
              </a:buClr>
            </a:pPr>
            <a:endParaRPr sz="2400" b="1" kern="0" dirty="0">
              <a:solidFill>
                <a:srgbClr val="000000"/>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p:txBody>
      </p:sp>
      <p:sp>
        <p:nvSpPr>
          <p:cNvPr id="2" name="Slide Number Placeholder 1">
            <a:extLst>
              <a:ext uri="{FF2B5EF4-FFF2-40B4-BE49-F238E27FC236}">
                <a16:creationId xmlns:a16="http://schemas.microsoft.com/office/drawing/2014/main" id="{BA8C172B-A106-784F-87FD-EB1F73DD9914}"/>
              </a:ext>
            </a:extLst>
          </p:cNvPr>
          <p:cNvSpPr>
            <a:spLocks noGrp="1"/>
          </p:cNvSpPr>
          <p:nvPr>
            <p:ph type="sldNum" idx="12"/>
          </p:nvPr>
        </p:nvSpPr>
        <p:spPr/>
        <p:txBody>
          <a:bodyPr/>
          <a:lstStyle/>
          <a:p>
            <a:fld id="{00000000-1234-1234-1234-123412341234}" type="slidenum">
              <a:rPr lang="en" smtClean="0"/>
              <a:pPr/>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E7FA09-6324-4096-A6F2-4201D6601BB9}"/>
              </a:ext>
            </a:extLst>
          </p:cNvPr>
          <p:cNvSpPr>
            <a:spLocks noGrp="1"/>
          </p:cNvSpPr>
          <p:nvPr>
            <p:ph type="title"/>
          </p:nvPr>
        </p:nvSpPr>
        <p:spPr>
          <a:xfrm>
            <a:off x="838200" y="577851"/>
            <a:ext cx="10515600" cy="638632"/>
          </a:xfrm>
        </p:spPr>
        <p:txBody>
          <a:bodyPr>
            <a:normAutofit fontScale="90000"/>
          </a:bodyPr>
          <a:lstStyle/>
          <a:p>
            <a:r>
              <a:rPr lang="en-US" dirty="0">
                <a:latin typeface="Arial"/>
                <a:cs typeface="Arial"/>
              </a:rPr>
              <a:t>Housekeeping Items</a:t>
            </a:r>
            <a:endParaRPr lang="en-US" dirty="0"/>
          </a:p>
        </p:txBody>
      </p:sp>
      <p:sp>
        <p:nvSpPr>
          <p:cNvPr id="6" name="Content Placeholder 2">
            <a:extLst>
              <a:ext uri="{FF2B5EF4-FFF2-40B4-BE49-F238E27FC236}">
                <a16:creationId xmlns:a16="http://schemas.microsoft.com/office/drawing/2014/main" id="{11F137AC-21D1-4B72-B76C-25DAB27FDBB6}"/>
              </a:ext>
            </a:extLst>
          </p:cNvPr>
          <p:cNvSpPr>
            <a:spLocks noGrp="1"/>
          </p:cNvSpPr>
          <p:nvPr>
            <p:ph idx="1"/>
          </p:nvPr>
        </p:nvSpPr>
        <p:spPr>
          <a:xfrm>
            <a:off x="516257" y="2144174"/>
            <a:ext cx="11370972" cy="4383110"/>
          </a:xfrm>
        </p:spPr>
        <p:txBody>
          <a:bodyPr vert="horz" lIns="91440" tIns="45720" rIns="91440" bIns="45720" rtlCol="0" anchor="t">
            <a:normAutofit/>
          </a:bodyPr>
          <a:lstStyle/>
          <a:p>
            <a:pPr marL="0" indent="0">
              <a:buNone/>
            </a:pPr>
            <a:r>
              <a:rPr lang="en-US" dirty="0">
                <a:latin typeface="Arial"/>
                <a:cs typeface="Arial"/>
              </a:rPr>
              <a:t>Before we begin:</a:t>
            </a:r>
            <a:endParaRPr lang="en-US" dirty="0"/>
          </a:p>
          <a:p>
            <a:pPr marL="0" indent="0">
              <a:buNone/>
            </a:pPr>
            <a:endParaRPr lang="en-US" dirty="0"/>
          </a:p>
          <a:p>
            <a:pPr lvl="1"/>
            <a:r>
              <a:rPr lang="en-US">
                <a:latin typeface="Arial"/>
                <a:cs typeface="Arial"/>
              </a:rPr>
              <a:t> These slides are posted, with all other slides from this virtual conference, on our website.</a:t>
            </a:r>
            <a:endParaRPr lang="en-US"/>
          </a:p>
          <a:p>
            <a:pPr marL="457200" lvl="1" indent="0">
              <a:buNone/>
            </a:pPr>
            <a:endParaRPr lang="en-US" dirty="0"/>
          </a:p>
          <a:p>
            <a:pPr lvl="1"/>
            <a:r>
              <a:rPr lang="en-US" dirty="0"/>
              <a:t> To preserve bandwidth, your video and microphone are turned off.</a:t>
            </a:r>
          </a:p>
          <a:p>
            <a:pPr lvl="1"/>
            <a:endParaRPr lang="en-US" dirty="0"/>
          </a:p>
          <a:p>
            <a:pPr lvl="1"/>
            <a:r>
              <a:rPr lang="en-US" dirty="0"/>
              <a:t> Use the Q and A feature at the bottom of the screen to ask questions (not Chat).</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74439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4" name="Title 3">
            <a:extLst>
              <a:ext uri="{FF2B5EF4-FFF2-40B4-BE49-F238E27FC236}">
                <a16:creationId xmlns:a16="http://schemas.microsoft.com/office/drawing/2014/main" id="{60BB2166-C0A7-C86A-A47A-A15C9AEF4D0D}"/>
              </a:ext>
            </a:extLst>
          </p:cNvPr>
          <p:cNvSpPr>
            <a:spLocks noGrp="1"/>
          </p:cNvSpPr>
          <p:nvPr>
            <p:ph type="title" idx="4294967295"/>
          </p:nvPr>
        </p:nvSpPr>
        <p:spPr>
          <a:xfrm>
            <a:off x="3641400" y="364767"/>
            <a:ext cx="11360800" cy="763600"/>
          </a:xfrm>
        </p:spPr>
        <p:txBody>
          <a:bodyPr>
            <a:normAutofit fontScale="90000"/>
          </a:bodyPr>
          <a:lstStyle/>
          <a:p>
            <a:pPr rtl="0" eaLnBrk="1" latinLnBrk="0" hangingPunct="1"/>
            <a:endParaRPr lang="en-US" dirty="0">
              <a:effectLst/>
            </a:endParaRPr>
          </a:p>
          <a:p>
            <a:pPr rtl="0" eaLnBrk="1" latinLnBrk="0" hangingPunct="1"/>
            <a:r>
              <a:rPr lang="en-US" sz="5900" b="1" dirty="0">
                <a:solidFill>
                  <a:srgbClr val="000000"/>
                </a:solidFill>
                <a:effectLst/>
                <a:latin typeface="Arial" panose="020B0604020202020204" pitchFamily="34" charset="0"/>
                <a:ea typeface="+mn-ea"/>
                <a:cs typeface="Arial" panose="020B0604020202020204" pitchFamily="34" charset="0"/>
              </a:rPr>
              <a:t>How? $15,739</a:t>
            </a:r>
            <a:endParaRPr lang="en-US" dirty="0">
              <a:effectLst/>
            </a:endParaRPr>
          </a:p>
          <a:p>
            <a:endParaRPr lang="en-US" dirty="0"/>
          </a:p>
        </p:txBody>
      </p:sp>
      <p:grpSp>
        <p:nvGrpSpPr>
          <p:cNvPr id="3" name="Group 2" descr="White background">
            <a:extLst>
              <a:ext uri="{FF2B5EF4-FFF2-40B4-BE49-F238E27FC236}">
                <a16:creationId xmlns:a16="http://schemas.microsoft.com/office/drawing/2014/main" id="{92411ED3-BDCC-2952-1EBD-C0B025D7F06A}"/>
              </a:ext>
            </a:extLst>
          </p:cNvPr>
          <p:cNvGrpSpPr/>
          <p:nvPr/>
        </p:nvGrpSpPr>
        <p:grpSpPr>
          <a:xfrm>
            <a:off x="778611" y="1494617"/>
            <a:ext cx="11249600" cy="6221600"/>
            <a:chOff x="778611" y="1494617"/>
            <a:chExt cx="11249600" cy="6221600"/>
          </a:xfrm>
        </p:grpSpPr>
        <p:sp>
          <p:nvSpPr>
            <p:cNvPr id="140" name="Google Shape;140;p26" descr="White background"/>
            <p:cNvSpPr txBox="1"/>
            <p:nvPr/>
          </p:nvSpPr>
          <p:spPr>
            <a:xfrm>
              <a:off x="778611" y="1494617"/>
              <a:ext cx="11249600" cy="6221600"/>
            </a:xfrm>
            <a:prstGeom prst="rect">
              <a:avLst/>
            </a:prstGeom>
            <a:noFill/>
            <a:ln>
              <a:noFill/>
            </a:ln>
          </p:spPr>
          <p:txBody>
            <a:bodyPr spcFirstLastPara="1" wrap="square" lIns="121900" tIns="121900" rIns="121900" bIns="121900" anchor="t" anchorCtr="0">
              <a:normAutofit fontScale="40000" lnSpcReduction="20000"/>
            </a:bodyPr>
            <a:lstStyle/>
            <a:p>
              <a:pPr defTabSz="1219170">
                <a:buClr>
                  <a:srgbClr val="000000"/>
                </a:buClr>
              </a:pPr>
              <a:endParaRPr sz="2400" kern="0" dirty="0">
                <a:solidFill>
                  <a:srgbClr val="595959"/>
                </a:solidFill>
                <a:latin typeface="Arial"/>
                <a:cs typeface="Arial"/>
                <a:sym typeface="Arial"/>
              </a:endParaRPr>
            </a:p>
            <a:p>
              <a:pPr marL="609585" defTabSz="1219170">
                <a:buClr>
                  <a:srgbClr val="000000"/>
                </a:buClr>
              </a:pPr>
              <a:endParaRPr sz="5067" b="1" kern="0" dirty="0">
                <a:solidFill>
                  <a:srgbClr val="1C4587"/>
                </a:solidFill>
                <a:latin typeface="Arial"/>
                <a:cs typeface="Arial"/>
                <a:sym typeface="Arial"/>
              </a:endParaRPr>
            </a:p>
            <a:p>
              <a:pPr marL="609585" defTabSz="1219170">
                <a:buClr>
                  <a:srgbClr val="000000"/>
                </a:buClr>
              </a:pPr>
              <a:r>
                <a:rPr lang="en" sz="6000" b="1" kern="0" dirty="0">
                  <a:solidFill>
                    <a:srgbClr val="1C4587"/>
                  </a:solidFill>
                  <a:latin typeface="Arial"/>
                  <a:cs typeface="Arial"/>
                  <a:sym typeface="Arial"/>
                </a:rPr>
                <a:t>Federal Budget Identified and Communicated to Consortium Districts; Assistant Superintendents, EL Directors, and Teachers</a:t>
              </a:r>
              <a:endParaRPr sz="6000" b="1" kern="0" dirty="0">
                <a:solidFill>
                  <a:srgbClr val="1C4587"/>
                </a:solidFill>
                <a:latin typeface="Arial"/>
                <a:cs typeface="Arial"/>
                <a:sym typeface="Arial"/>
              </a:endParaRPr>
            </a:p>
            <a:p>
              <a:pPr defTabSz="1219170">
                <a:buClr>
                  <a:srgbClr val="000000"/>
                </a:buClr>
              </a:pPr>
              <a:endParaRPr sz="6000" b="1" kern="0" dirty="0">
                <a:solidFill>
                  <a:srgbClr val="1C4587"/>
                </a:solidFill>
                <a:latin typeface="Arial"/>
                <a:cs typeface="Arial"/>
                <a:sym typeface="Arial"/>
              </a:endParaRPr>
            </a:p>
            <a:p>
              <a:pPr marL="609585" defTabSz="1219170">
                <a:buClr>
                  <a:srgbClr val="000000"/>
                </a:buClr>
              </a:pPr>
              <a:r>
                <a:rPr lang="en" sz="6000" b="1" kern="0" dirty="0">
                  <a:solidFill>
                    <a:srgbClr val="1C4587"/>
                  </a:solidFill>
                  <a:latin typeface="Arial"/>
                  <a:cs typeface="Arial"/>
                  <a:sym typeface="Arial"/>
                </a:rPr>
                <a:t>Grant Needs Identified at Local District Level</a:t>
              </a:r>
              <a:endParaRPr sz="6000" b="1" kern="0" dirty="0">
                <a:solidFill>
                  <a:srgbClr val="1C4587"/>
                </a:solidFill>
                <a:latin typeface="Arial"/>
                <a:cs typeface="Arial"/>
                <a:sym typeface="Arial"/>
              </a:endParaRPr>
            </a:p>
            <a:p>
              <a:pPr marL="609585" defTabSz="1219170">
                <a:buClr>
                  <a:srgbClr val="000000"/>
                </a:buClr>
              </a:pPr>
              <a:endParaRPr sz="6000" b="1" kern="0" dirty="0">
                <a:solidFill>
                  <a:srgbClr val="1C4587"/>
                </a:solidFill>
                <a:latin typeface="Arial"/>
                <a:cs typeface="Arial"/>
                <a:sym typeface="Arial"/>
              </a:endParaRPr>
            </a:p>
            <a:p>
              <a:pPr marL="609585" defTabSz="1219170">
                <a:buClr>
                  <a:srgbClr val="000000"/>
                </a:buClr>
              </a:pPr>
              <a:r>
                <a:rPr lang="en" sz="6000" b="1" kern="0" dirty="0">
                  <a:solidFill>
                    <a:srgbClr val="1C4587"/>
                  </a:solidFill>
                  <a:latin typeface="Arial"/>
                  <a:cs typeface="Arial"/>
                  <a:sym typeface="Arial"/>
                </a:rPr>
                <a:t>CREST Submits Grant on Behalf of Local Districts</a:t>
              </a:r>
              <a:endParaRPr sz="6000" b="1" kern="0" dirty="0">
                <a:solidFill>
                  <a:srgbClr val="1C4587"/>
                </a:solidFill>
                <a:latin typeface="Arial"/>
                <a:cs typeface="Arial"/>
                <a:sym typeface="Arial"/>
              </a:endParaRPr>
            </a:p>
            <a:p>
              <a:pPr marL="609585" defTabSz="1219170">
                <a:buClr>
                  <a:srgbClr val="000000"/>
                </a:buClr>
              </a:pPr>
              <a:endParaRPr sz="6000" b="1" kern="0" dirty="0">
                <a:solidFill>
                  <a:srgbClr val="1C4587"/>
                </a:solidFill>
                <a:latin typeface="Arial"/>
                <a:cs typeface="Arial"/>
                <a:sym typeface="Arial"/>
              </a:endParaRPr>
            </a:p>
            <a:p>
              <a:pPr marL="609585" defTabSz="1219170">
                <a:buClr>
                  <a:srgbClr val="000000"/>
                </a:buClr>
              </a:pPr>
              <a:r>
                <a:rPr lang="en" sz="6000" b="1" kern="0" dirty="0">
                  <a:solidFill>
                    <a:srgbClr val="1C4587"/>
                  </a:solidFill>
                  <a:latin typeface="Arial"/>
                  <a:cs typeface="Arial"/>
                  <a:sym typeface="Arial"/>
                </a:rPr>
                <a:t>CREST manages budget with flexible timelines for each district to develop and design new opportunities for EL learning</a:t>
              </a:r>
              <a:endParaRPr sz="6000" b="1" kern="0" dirty="0">
                <a:solidFill>
                  <a:srgbClr val="1C4587"/>
                </a:solidFill>
                <a:latin typeface="Arial"/>
                <a:cs typeface="Arial"/>
                <a:sym typeface="Arial"/>
              </a:endParaRPr>
            </a:p>
            <a:p>
              <a:pPr marL="609585" defTabSz="1219170">
                <a:buClr>
                  <a:srgbClr val="000000"/>
                </a:buClr>
              </a:pPr>
              <a:r>
                <a:rPr lang="en" sz="6000" b="1" kern="0" dirty="0">
                  <a:solidFill>
                    <a:srgbClr val="1C4587"/>
                  </a:solidFill>
                  <a:latin typeface="Arial"/>
                  <a:cs typeface="Arial"/>
                  <a:sym typeface="Arial"/>
                </a:rPr>
                <a:t> </a:t>
              </a:r>
              <a:endParaRPr sz="6000" b="1" kern="0" dirty="0">
                <a:solidFill>
                  <a:srgbClr val="1C4587"/>
                </a:solidFill>
                <a:latin typeface="Arial"/>
                <a:cs typeface="Arial"/>
                <a:sym typeface="Arial"/>
              </a:endParaRPr>
            </a:p>
            <a:p>
              <a:pPr marL="609585" defTabSz="1219170">
                <a:buClr>
                  <a:srgbClr val="000000"/>
                </a:buClr>
              </a:pPr>
              <a:r>
                <a:rPr lang="en" sz="6000" b="1" kern="0" dirty="0">
                  <a:solidFill>
                    <a:srgbClr val="1C4587"/>
                  </a:solidFill>
                  <a:latin typeface="Arial"/>
                  <a:cs typeface="Arial"/>
                  <a:sym typeface="Arial"/>
                </a:rPr>
                <a:t>Business Office Procurement: Purchases, Invoicing, and </a:t>
              </a:r>
            </a:p>
            <a:p>
              <a:pPr marL="609585" defTabSz="1219170">
                <a:buClr>
                  <a:srgbClr val="000000"/>
                </a:buClr>
              </a:pPr>
              <a:r>
                <a:rPr lang="en" sz="6000" b="1" kern="0" dirty="0">
                  <a:solidFill>
                    <a:srgbClr val="1C4587"/>
                  </a:solidFill>
                  <a:latin typeface="Arial"/>
                  <a:cs typeface="Arial"/>
                  <a:sym typeface="Arial"/>
                </a:rPr>
                <a:t>Payments</a:t>
              </a:r>
              <a:endParaRPr sz="6000" b="1" kern="0" dirty="0">
                <a:solidFill>
                  <a:srgbClr val="1C4587"/>
                </a:solidFill>
                <a:latin typeface="Arial"/>
                <a:cs typeface="Arial"/>
                <a:sym typeface="Arial"/>
              </a:endParaRPr>
            </a:p>
            <a:p>
              <a:pPr marL="609585" defTabSz="1219170">
                <a:buClr>
                  <a:srgbClr val="000000"/>
                </a:buClr>
              </a:pPr>
              <a:endParaRPr sz="6000" b="1" kern="0" dirty="0">
                <a:solidFill>
                  <a:srgbClr val="1C4587"/>
                </a:solidFill>
                <a:latin typeface="Arial"/>
                <a:cs typeface="Arial"/>
                <a:sym typeface="Arial"/>
              </a:endParaRPr>
            </a:p>
            <a:p>
              <a:pPr defTabSz="1219170">
                <a:buClr>
                  <a:srgbClr val="000000"/>
                </a:buClr>
              </a:pPr>
              <a:r>
                <a:rPr lang="en" sz="6000" b="1" kern="0" dirty="0">
                  <a:solidFill>
                    <a:srgbClr val="1C4587"/>
                  </a:solidFill>
                  <a:latin typeface="Arial"/>
                  <a:cs typeface="Arial"/>
                  <a:sym typeface="Arial"/>
                </a:rPr>
                <a:t>  </a:t>
              </a:r>
              <a:endParaRPr sz="6000" b="1" kern="0" dirty="0">
                <a:solidFill>
                  <a:srgbClr val="1C4587"/>
                </a:solidFill>
                <a:latin typeface="Arial"/>
                <a:cs typeface="Arial"/>
                <a:sym typeface="Arial"/>
              </a:endParaRPr>
            </a:p>
            <a:p>
              <a:pPr marL="609585" defTabSz="1219170">
                <a:buClr>
                  <a:srgbClr val="000000"/>
                </a:buClr>
              </a:pPr>
              <a:endParaRPr sz="6000" b="1" kern="0" dirty="0">
                <a:solidFill>
                  <a:srgbClr val="1C4587"/>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a:p>
              <a:pPr defTabSz="1219170">
                <a:buClr>
                  <a:srgbClr val="000000"/>
                </a:buClr>
              </a:pPr>
              <a:endParaRPr sz="2400" kern="0" dirty="0">
                <a:solidFill>
                  <a:srgbClr val="595959"/>
                </a:solidFill>
                <a:latin typeface="Arial"/>
                <a:cs typeface="Arial"/>
                <a:sym typeface="Arial"/>
              </a:endParaRPr>
            </a:p>
          </p:txBody>
        </p:sp>
        <p:sp>
          <p:nvSpPr>
            <p:cNvPr id="141" name="Google Shape;141;p26"/>
            <p:cNvSpPr/>
            <p:nvPr/>
          </p:nvSpPr>
          <p:spPr>
            <a:xfrm>
              <a:off x="970667" y="1931509"/>
              <a:ext cx="286400" cy="42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42" name="Google Shape;142;p26"/>
            <p:cNvSpPr/>
            <p:nvPr/>
          </p:nvSpPr>
          <p:spPr>
            <a:xfrm>
              <a:off x="970667" y="2682708"/>
              <a:ext cx="286400" cy="42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43" name="Google Shape;143;p26"/>
            <p:cNvSpPr/>
            <p:nvPr/>
          </p:nvSpPr>
          <p:spPr>
            <a:xfrm>
              <a:off x="970667" y="3260151"/>
              <a:ext cx="286400" cy="42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44" name="Google Shape;144;p26"/>
            <p:cNvSpPr/>
            <p:nvPr/>
          </p:nvSpPr>
          <p:spPr>
            <a:xfrm>
              <a:off x="964304" y="3959184"/>
              <a:ext cx="286400" cy="42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45" name="Google Shape;145;p26"/>
            <p:cNvSpPr/>
            <p:nvPr/>
          </p:nvSpPr>
          <p:spPr>
            <a:xfrm>
              <a:off x="970667" y="4707017"/>
              <a:ext cx="286400" cy="42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sp>
        <p:nvSpPr>
          <p:cNvPr id="2" name="Slide Number Placeholder 1">
            <a:extLst>
              <a:ext uri="{FF2B5EF4-FFF2-40B4-BE49-F238E27FC236}">
                <a16:creationId xmlns:a16="http://schemas.microsoft.com/office/drawing/2014/main" id="{C0A2D6FD-E8DD-3B5E-1DF3-F04F61E9C522}"/>
              </a:ext>
            </a:extLst>
          </p:cNvPr>
          <p:cNvSpPr>
            <a:spLocks noGrp="1"/>
          </p:cNvSpPr>
          <p:nvPr>
            <p:ph type="sldNum" idx="12"/>
          </p:nvPr>
        </p:nvSpPr>
        <p:spPr/>
        <p:txBody>
          <a:bodyPr/>
          <a:lstStyle/>
          <a:p>
            <a:fld id="{00000000-1234-1234-1234-123412341234}" type="slidenum">
              <a:rPr lang="en" smtClean="0"/>
              <a:pPr/>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0514" y="-679905"/>
            <a:ext cx="11370972" cy="679905"/>
          </a:xfrm>
        </p:spPr>
        <p:txBody>
          <a:bodyPr/>
          <a:lstStyle/>
          <a:p>
            <a:r>
              <a:rPr lang="en-US" dirty="0"/>
              <a:t>Questions and Reactions</a:t>
            </a:r>
          </a:p>
        </p:txBody>
      </p:sp>
      <p:sp>
        <p:nvSpPr>
          <p:cNvPr id="2" name="Slide Number Placeholder 1">
            <a:extLst>
              <a:ext uri="{FF2B5EF4-FFF2-40B4-BE49-F238E27FC236}">
                <a16:creationId xmlns:a16="http://schemas.microsoft.com/office/drawing/2014/main" id="{4567B104-9C91-FFFA-6395-8FCFA49D74D0}"/>
              </a:ext>
            </a:extLst>
          </p:cNvPr>
          <p:cNvSpPr>
            <a:spLocks noGrp="1"/>
          </p:cNvSpPr>
          <p:nvPr>
            <p:ph type="sldNum" sz="quarter" idx="12"/>
          </p:nvPr>
        </p:nvSpPr>
        <p:spPr/>
        <p:txBody>
          <a:bodyPr/>
          <a:lstStyle/>
          <a:p>
            <a:endParaRPr lang="zh-CN" altLang="en-US"/>
          </a:p>
        </p:txBody>
      </p:sp>
      <p:grpSp>
        <p:nvGrpSpPr>
          <p:cNvPr id="6" name="Group 5" descr="Parent Involvement">
            <a:extLst>
              <a:ext uri="{FF2B5EF4-FFF2-40B4-BE49-F238E27FC236}">
                <a16:creationId xmlns:a16="http://schemas.microsoft.com/office/drawing/2014/main" id="{A3EDD968-8FB6-919F-8FC5-BADA82D55190}"/>
              </a:ext>
            </a:extLst>
          </p:cNvPr>
          <p:cNvGrpSpPr/>
          <p:nvPr/>
        </p:nvGrpSpPr>
        <p:grpSpPr>
          <a:xfrm>
            <a:off x="1676399" y="3147533"/>
            <a:ext cx="8839201" cy="562933"/>
            <a:chOff x="3061062" y="3110799"/>
            <a:chExt cx="8839201" cy="809459"/>
          </a:xfrm>
        </p:grpSpPr>
        <p:sp>
          <p:nvSpPr>
            <p:cNvPr id="7" name="矩形 11">
              <a:extLst>
                <a:ext uri="{FF2B5EF4-FFF2-40B4-BE49-F238E27FC236}">
                  <a16:creationId xmlns:a16="http://schemas.microsoft.com/office/drawing/2014/main" id="{1411F4B6-77E2-95C7-355F-5A540DDA6F77}"/>
                </a:ext>
              </a:extLst>
            </p:cNvPr>
            <p:cNvSpPr/>
            <p:nvPr/>
          </p:nvSpPr>
          <p:spPr>
            <a:xfrm>
              <a:off x="3061062" y="3110799"/>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latin typeface="Segoe SemiBold" panose="020B0703040204020203" pitchFamily="34" charset="0"/>
                  <a:cs typeface="Segoe SemiBold" panose="020B0703040204020203" pitchFamily="34" charset="0"/>
                </a:rPr>
                <a:t>03</a:t>
              </a:r>
              <a:endParaRPr lang="zh-CN" altLang="en-US" sz="2700" dirty="0">
                <a:latin typeface="Segoe SemiBold" panose="020B0703040204020203" pitchFamily="34" charset="0"/>
                <a:cs typeface="Segoe SemiBold" panose="020B0703040204020203" pitchFamily="34" charset="0"/>
              </a:endParaRPr>
            </a:p>
          </p:txBody>
        </p:sp>
        <p:sp>
          <p:nvSpPr>
            <p:cNvPr id="8" name="文本框 12">
              <a:extLst>
                <a:ext uri="{FF2B5EF4-FFF2-40B4-BE49-F238E27FC236}">
                  <a16:creationId xmlns:a16="http://schemas.microsoft.com/office/drawing/2014/main" id="{BFB49B6B-2D5A-4862-F1E4-2BEFEB5B756B}"/>
                </a:ext>
              </a:extLst>
            </p:cNvPr>
            <p:cNvSpPr txBox="1"/>
            <p:nvPr/>
          </p:nvSpPr>
          <p:spPr>
            <a:xfrm>
              <a:off x="3985355" y="3110800"/>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b="1" dirty="0">
                  <a:solidFill>
                    <a:srgbClr val="002060"/>
                  </a:solidFill>
                </a:rPr>
                <a:t> Questions and Reactions</a:t>
              </a:r>
            </a:p>
          </p:txBody>
        </p:sp>
      </p:grpSp>
    </p:spTree>
    <p:extLst>
      <p:ext uri="{BB962C8B-B14F-4D97-AF65-F5344CB8AC3E}">
        <p14:creationId xmlns:p14="http://schemas.microsoft.com/office/powerpoint/2010/main" val="45899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D8D0-C82C-475E-8C4C-BA773F975E76}"/>
              </a:ext>
            </a:extLst>
          </p:cNvPr>
          <p:cNvSpPr>
            <a:spLocks noGrp="1"/>
          </p:cNvSpPr>
          <p:nvPr>
            <p:ph type="title"/>
          </p:nvPr>
        </p:nvSpPr>
        <p:spPr/>
        <p:txBody>
          <a:bodyPr>
            <a:normAutofit fontScale="90000"/>
          </a:bodyPr>
          <a:lstStyle/>
          <a:p>
            <a:r>
              <a:rPr lang="en-US" dirty="0"/>
              <a:t>Resources and Guidance on DESE Website</a:t>
            </a:r>
          </a:p>
        </p:txBody>
      </p:sp>
      <p:sp>
        <p:nvSpPr>
          <p:cNvPr id="3" name="Content Placeholder 2">
            <a:extLst>
              <a:ext uri="{FF2B5EF4-FFF2-40B4-BE49-F238E27FC236}">
                <a16:creationId xmlns:a16="http://schemas.microsoft.com/office/drawing/2014/main" id="{F078E2E0-F6D0-4DE9-B362-66B8E748BA73}"/>
              </a:ext>
            </a:extLst>
          </p:cNvPr>
          <p:cNvSpPr>
            <a:spLocks noGrp="1"/>
          </p:cNvSpPr>
          <p:nvPr>
            <p:ph idx="1"/>
          </p:nvPr>
        </p:nvSpPr>
        <p:spPr>
          <a:xfrm>
            <a:off x="838200" y="2290527"/>
            <a:ext cx="10515600" cy="3849016"/>
          </a:xfrm>
        </p:spPr>
        <p:txBody>
          <a:bodyPr anchor="t">
            <a:normAutofit/>
          </a:bodyPr>
          <a:lstStyle/>
          <a:p>
            <a:pPr marL="0" indent="0" algn="l">
              <a:buNone/>
            </a:pPr>
            <a:r>
              <a:rPr lang="en-US" sz="2400" b="1" i="0" dirty="0">
                <a:solidFill>
                  <a:srgbClr val="444444"/>
                </a:solidFill>
                <a:effectLst/>
                <a:latin typeface="Segoe SemiBold"/>
              </a:rPr>
              <a:t>Title IIIA Consortia Resources</a:t>
            </a:r>
          </a:p>
          <a:p>
            <a:pPr algn="l">
              <a:buFont typeface="Arial" panose="020B0604020202020204" pitchFamily="34" charset="0"/>
              <a:buChar char="•"/>
            </a:pPr>
            <a:r>
              <a:rPr lang="en-US" sz="2400" b="0" i="0" u="none" strike="noStrike" dirty="0">
                <a:solidFill>
                  <a:srgbClr val="0060C7"/>
                </a:solidFill>
                <a:effectLst/>
                <a:latin typeface="Segoe SemiBold"/>
                <a:hlinkClick r:id="rId2"/>
              </a:rPr>
              <a:t>Sample Title IIIA Consortium Memorandum of Understanding</a:t>
            </a:r>
            <a:endParaRPr lang="en-US" sz="2400" b="0" i="0" dirty="0">
              <a:solidFill>
                <a:srgbClr val="212529"/>
              </a:solidFill>
              <a:effectLst/>
              <a:latin typeface="Segoe SemiBold"/>
            </a:endParaRPr>
          </a:p>
          <a:p>
            <a:pPr algn="l">
              <a:buFont typeface="Arial" panose="020B0604020202020204" pitchFamily="34" charset="0"/>
              <a:buChar char="•"/>
            </a:pPr>
            <a:r>
              <a:rPr lang="en-US" sz="2400" b="0" i="0" u="none" strike="noStrike" dirty="0">
                <a:solidFill>
                  <a:srgbClr val="0060C7"/>
                </a:solidFill>
                <a:effectLst/>
                <a:latin typeface="Segoe SemiBold"/>
                <a:hlinkClick r:id="rId3"/>
              </a:rPr>
              <a:t>English Learners Guidance to Consortia Formed for Title IIIA Subgrant Purposes — School Year 2024-2025</a:t>
            </a:r>
            <a:endParaRPr lang="en-US" sz="2400" b="0" i="0" dirty="0">
              <a:solidFill>
                <a:srgbClr val="212529"/>
              </a:solidFill>
              <a:effectLst/>
              <a:latin typeface="Segoe SemiBold"/>
            </a:endParaRPr>
          </a:p>
          <a:p>
            <a:pPr algn="l">
              <a:buFont typeface="Arial" panose="020B0604020202020204" pitchFamily="34" charset="0"/>
              <a:buChar char="•"/>
            </a:pPr>
            <a:r>
              <a:rPr lang="en-US" sz="2400" b="0" i="0" u="none" strike="noStrike" dirty="0">
                <a:solidFill>
                  <a:srgbClr val="0060C7"/>
                </a:solidFill>
                <a:effectLst/>
                <a:latin typeface="Segoe SemiBold"/>
                <a:hlinkClick r:id="rId4"/>
              </a:rPr>
              <a:t>Title III Consortia Quick Reference Guide</a:t>
            </a:r>
            <a:endParaRPr lang="en-US" sz="2400" b="0" i="0" dirty="0">
              <a:solidFill>
                <a:srgbClr val="212529"/>
              </a:solidFill>
              <a:effectLst/>
              <a:latin typeface="Segoe SemiBold"/>
            </a:endParaRPr>
          </a:p>
        </p:txBody>
      </p:sp>
    </p:spTree>
    <p:extLst>
      <p:ext uri="{BB962C8B-B14F-4D97-AF65-F5344CB8AC3E}">
        <p14:creationId xmlns:p14="http://schemas.microsoft.com/office/powerpoint/2010/main" val="14901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A87B11-0ABA-DED6-60B5-3DBCC7F039C2}"/>
              </a:ext>
            </a:extLst>
          </p:cNvPr>
          <p:cNvSpPr>
            <a:spLocks noGrp="1"/>
          </p:cNvSpPr>
          <p:nvPr>
            <p:ph type="title"/>
          </p:nvPr>
        </p:nvSpPr>
        <p:spPr>
          <a:xfrm>
            <a:off x="2987532" y="1614956"/>
            <a:ext cx="10515600" cy="1042852"/>
          </a:xfrm>
        </p:spPr>
        <p:txBody>
          <a:bodyPr>
            <a:normAutofit fontScale="90000"/>
          </a:bodyPr>
          <a:lstStyle/>
          <a:p>
            <a:r>
              <a:rPr lang="en-US" altLang="zh-CN" sz="9600" dirty="0">
                <a:latin typeface="Segoe SemiBold" panose="020B0703040204020203" pitchFamily="34" charset="0"/>
                <a:ea typeface="Segoe UI Black" panose="020B0A02040204020203" pitchFamily="34" charset="0"/>
                <a:cs typeface="Segoe SemiBold" panose="020B0703040204020203" pitchFamily="34" charset="0"/>
              </a:rPr>
              <a:t>THANK YOU</a:t>
            </a:r>
            <a:br>
              <a:rPr lang="zh-CN" altLang="en-US" sz="9600" dirty="0">
                <a:latin typeface="Segoe SemiBold" panose="020B0703040204020203" pitchFamily="34" charset="0"/>
                <a:cs typeface="Segoe SemiBold" panose="020B0703040204020203" pitchFamily="34" charset="0"/>
              </a:rPr>
            </a:br>
            <a:endParaRPr lang="en-US" dirty="0"/>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408876"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1744951" y="3955134"/>
            <a:ext cx="2356701" cy="369332"/>
          </a:xfrm>
          <a:prstGeom prst="rect">
            <a:avLst/>
          </a:prstGeom>
          <a:noFill/>
        </p:spPr>
        <p:txBody>
          <a:bodyPr wrap="square" rtlCol="0">
            <a:spAutoFit/>
          </a:bodyPr>
          <a:lstStyle/>
          <a:p>
            <a:r>
              <a:rPr lang="en-US" altLang="zh-CN">
                <a:solidFill>
                  <a:schemeClr val="bg1"/>
                </a:solidFill>
                <a:latin typeface="Segoe SemiBold" panose="020B0703040204020203" pitchFamily="34" charset="0"/>
                <a:cs typeface="Segoe SemiBold" panose="020B0703040204020203" pitchFamily="34" charset="0"/>
              </a:rPr>
              <a:t>781-338-6230</a:t>
            </a:r>
            <a:endParaRPr lang="zh-CN" altLang="en-US">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369332"/>
          </a:xfrm>
          <a:prstGeom prst="rect">
            <a:avLst/>
          </a:prstGeom>
          <a:noFill/>
        </p:spPr>
        <p:txBody>
          <a:bodyPr wrap="square" rtlCol="0">
            <a:spAutoFit/>
          </a:bodyPr>
          <a:lstStyle/>
          <a:p>
            <a:r>
              <a:rPr lang="en-US" altLang="zh-CN">
                <a:solidFill>
                  <a:schemeClr val="bg1"/>
                </a:solidFill>
                <a:latin typeface="Segoe SemiBold" panose="020B0703040204020203" pitchFamily="34" charset="0"/>
                <a:cs typeface="Segoe SemiBold" panose="020B0703040204020203" pitchFamily="34" charset="0"/>
              </a:rPr>
              <a:t>federalgrantprograms@mass.gov</a:t>
            </a:r>
            <a:endParaRPr lang="zh-CN" altLang="en-US">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394700"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1761611" y="4415383"/>
            <a:ext cx="3688823" cy="369332"/>
          </a:xfrm>
          <a:prstGeom prst="rect">
            <a:avLst/>
          </a:prstGeom>
          <a:noFill/>
        </p:spPr>
        <p:txBody>
          <a:bodyPr wrap="square" rtlCol="0">
            <a:spAutoFit/>
          </a:bodyPr>
          <a:lstStyle/>
          <a:p>
            <a:r>
              <a:rPr lang="en-US" altLang="zh-CN" dirty="0">
                <a:solidFill>
                  <a:schemeClr val="bg1"/>
                </a:solidFill>
                <a:latin typeface="Segoe SemiBold" panose="020B0703040204020203" pitchFamily="34" charset="0"/>
                <a:cs typeface="Segoe SemiBold" panose="020B0703040204020203" pitchFamily="34" charset="0"/>
              </a:rPr>
              <a:t>www.doe.mass.edu/federalgrants</a:t>
            </a:r>
            <a:endParaRPr lang="zh-CN" altLang="en-US"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369332"/>
          </a:xfrm>
          <a:prstGeom prst="rect">
            <a:avLst/>
          </a:prstGeom>
          <a:noFill/>
        </p:spPr>
        <p:txBody>
          <a:bodyPr wrap="square" rtlCol="0">
            <a:spAutoFit/>
          </a:bodyPr>
          <a:lstStyle/>
          <a:p>
            <a:r>
              <a:rPr lang="en-US" altLang="zh-CN" dirty="0">
                <a:solidFill>
                  <a:schemeClr val="bg1"/>
                </a:solidFill>
                <a:latin typeface="Segoe SemiBold" panose="020B0703040204020203" pitchFamily="34" charset="0"/>
                <a:cs typeface="Segoe SemiBold" panose="020B0703040204020203" pitchFamily="34" charset="0"/>
              </a:rPr>
              <a:t>135 Santilli Highway, Everett, MA 02149</a:t>
            </a:r>
            <a:endParaRPr lang="zh-CN" altLang="en-US"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90974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8FF90-0405-C6B0-5435-9703D08DD801}"/>
              </a:ext>
            </a:extLst>
          </p:cNvPr>
          <p:cNvSpPr>
            <a:spLocks noGrp="1"/>
          </p:cNvSpPr>
          <p:nvPr>
            <p:ph type="title"/>
          </p:nvPr>
        </p:nvSpPr>
        <p:spPr/>
        <p:txBody>
          <a:bodyPr/>
          <a:lstStyle/>
          <a:p>
            <a:r>
              <a:rPr lang="en-US" dirty="0"/>
              <a:t>Session Poll</a:t>
            </a:r>
          </a:p>
        </p:txBody>
      </p:sp>
      <p:sp>
        <p:nvSpPr>
          <p:cNvPr id="2" name="Content Placeholder 1">
            <a:extLst>
              <a:ext uri="{FF2B5EF4-FFF2-40B4-BE49-F238E27FC236}">
                <a16:creationId xmlns:a16="http://schemas.microsoft.com/office/drawing/2014/main" id="{94664CD8-0C03-C319-1C39-DE4083DC48FE}"/>
              </a:ext>
            </a:extLst>
          </p:cNvPr>
          <p:cNvSpPr>
            <a:spLocks noGrp="1"/>
          </p:cNvSpPr>
          <p:nvPr>
            <p:ph idx="1"/>
          </p:nvPr>
        </p:nvSpPr>
        <p:spPr>
          <a:xfrm>
            <a:off x="838200" y="2245259"/>
            <a:ext cx="10515600" cy="3894284"/>
          </a:xfrm>
        </p:spPr>
        <p:txBody>
          <a:bodyPr>
            <a:normAutofit lnSpcReduction="10000"/>
          </a:bodyPr>
          <a:lstStyle/>
          <a:p>
            <a:pPr marL="0" indent="0">
              <a:buNone/>
            </a:pPr>
            <a:r>
              <a:rPr lang="en-US" b="1" dirty="0">
                <a:latin typeface="Segoe SemiBold"/>
              </a:rPr>
              <a:t>Is your LEA new to an FY25 Title IIIA Consortium?</a:t>
            </a:r>
          </a:p>
          <a:p>
            <a:pPr marL="0" indent="0">
              <a:buNone/>
            </a:pPr>
            <a:endParaRPr lang="en-US" sz="1000" b="1" dirty="0">
              <a:latin typeface="Segoe SemiBold"/>
            </a:endParaRPr>
          </a:p>
          <a:p>
            <a:r>
              <a:rPr lang="en-US" dirty="0">
                <a:latin typeface="Segoe SemiBold"/>
              </a:rPr>
              <a:t>Yes, we are a fiscal lead to newly formed FY25 Title III Consortium </a:t>
            </a:r>
          </a:p>
          <a:p>
            <a:r>
              <a:rPr lang="en-US" dirty="0">
                <a:latin typeface="Segoe SemiBold"/>
              </a:rPr>
              <a:t>Yes, we are a member district to newly formed FY25 Title III Consortium </a:t>
            </a:r>
          </a:p>
          <a:p>
            <a:r>
              <a:rPr lang="en-US" dirty="0">
                <a:latin typeface="Segoe SemiBold"/>
              </a:rPr>
              <a:t>No, we have been a fiscal lead to a Title III Consortium before</a:t>
            </a:r>
          </a:p>
          <a:p>
            <a:r>
              <a:rPr lang="en-US" dirty="0">
                <a:latin typeface="Segoe SemiBold"/>
              </a:rPr>
              <a:t>No, we have been a member district to a Title III Consortium before </a:t>
            </a:r>
          </a:p>
          <a:p>
            <a:endParaRPr lang="en-US" dirty="0">
              <a:latin typeface="Segoe SemiBold"/>
            </a:endParaRPr>
          </a:p>
        </p:txBody>
      </p:sp>
    </p:spTree>
    <p:extLst>
      <p:ext uri="{BB962C8B-B14F-4D97-AF65-F5344CB8AC3E}">
        <p14:creationId xmlns:p14="http://schemas.microsoft.com/office/powerpoint/2010/main" val="318415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18" name="Group 17" descr="Overview"/>
          <p:cNvGrpSpPr/>
          <p:nvPr/>
        </p:nvGrpSpPr>
        <p:grpSpPr>
          <a:xfrm>
            <a:off x="3061061" y="2745486"/>
            <a:ext cx="8905701" cy="575071"/>
            <a:chOff x="3061064" y="171329"/>
            <a:chExt cx="8905701" cy="826913"/>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Segoe SemiBold" panose="020B0703040204020203" pitchFamily="34" charset="0"/>
                  <a:cs typeface="Segoe SemiBold" panose="020B0703040204020203" pitchFamily="34" charset="0"/>
                </a:rPr>
                <a:t>01</a:t>
              </a:r>
              <a:endParaRPr lang="zh-CN" altLang="en-US" sz="2400" b="1">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4051857" y="171329"/>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b="1" dirty="0">
                  <a:solidFill>
                    <a:srgbClr val="002060"/>
                  </a:solidFill>
                </a:rPr>
                <a:t>FY25 Title IIIA Consortia</a:t>
              </a:r>
            </a:p>
          </p:txBody>
        </p:sp>
      </p:grpSp>
      <p:grpSp>
        <p:nvGrpSpPr>
          <p:cNvPr id="21" name="Group 20" descr="Fiscal Procedures"/>
          <p:cNvGrpSpPr/>
          <p:nvPr/>
        </p:nvGrpSpPr>
        <p:grpSpPr>
          <a:xfrm>
            <a:off x="3061061" y="3537443"/>
            <a:ext cx="8839200" cy="562933"/>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Segoe SemiBold" panose="020B0703040204020203" pitchFamily="34" charset="0"/>
                  <a:cs typeface="Segoe SemiBold" panose="020B0703040204020203" pitchFamily="34" charset="0"/>
                </a:rPr>
                <a:t>02</a:t>
              </a:r>
              <a:endParaRPr lang="zh-CN" altLang="en-US" sz="2400" b="1">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85355" y="1873080"/>
              <a:ext cx="7914908"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b="1" dirty="0">
                  <a:solidFill>
                    <a:srgbClr val="002060"/>
                  </a:solidFill>
                </a:rPr>
                <a:t> CREST Collaborative &amp; Members  </a:t>
              </a:r>
            </a:p>
          </p:txBody>
        </p:sp>
      </p:grpSp>
      <p:grpSp>
        <p:nvGrpSpPr>
          <p:cNvPr id="22" name="Group 21" descr="Parent Involvement"/>
          <p:cNvGrpSpPr/>
          <p:nvPr/>
        </p:nvGrpSpPr>
        <p:grpSpPr>
          <a:xfrm>
            <a:off x="3061062" y="4363890"/>
            <a:ext cx="8839201" cy="562933"/>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Segoe SemiBold" panose="020B0703040204020203" pitchFamily="34" charset="0"/>
                  <a:cs typeface="Segoe SemiBold" panose="020B0703040204020203" pitchFamily="34" charset="0"/>
                </a:rPr>
                <a:t>03</a:t>
              </a:r>
              <a:endParaRPr lang="zh-CN" altLang="en-US" sz="2400" b="1">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85355" y="3110800"/>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b="1" dirty="0">
                  <a:solidFill>
                    <a:srgbClr val="002060"/>
                  </a:solidFill>
                </a:rPr>
                <a:t> Questions and Reactions </a:t>
              </a:r>
            </a:p>
          </p:txBody>
        </p:sp>
      </p:grpSp>
    </p:spTree>
    <p:extLst>
      <p:ext uri="{BB962C8B-B14F-4D97-AF65-F5344CB8AC3E}">
        <p14:creationId xmlns:p14="http://schemas.microsoft.com/office/powerpoint/2010/main" val="8700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7443" y="-803275"/>
            <a:ext cx="11370972" cy="679905"/>
          </a:xfrm>
        </p:spPr>
        <p:txBody>
          <a:bodyPr/>
          <a:lstStyle/>
          <a:p>
            <a:r>
              <a:rPr lang="en-US" dirty="0"/>
              <a:t>FY25 Title IIIA Consortia</a:t>
            </a:r>
          </a:p>
        </p:txBody>
      </p:sp>
      <p:sp>
        <p:nvSpPr>
          <p:cNvPr id="6" name="Slide Number Placeholder 5">
            <a:extLst>
              <a:ext uri="{FF2B5EF4-FFF2-40B4-BE49-F238E27FC236}">
                <a16:creationId xmlns:a16="http://schemas.microsoft.com/office/drawing/2014/main" id="{61B3120F-8718-79EA-20F5-66494BDBC044}"/>
              </a:ext>
            </a:extLst>
          </p:cNvPr>
          <p:cNvSpPr>
            <a:spLocks noGrp="1"/>
          </p:cNvSpPr>
          <p:nvPr>
            <p:ph type="sldNum" sz="quarter" idx="12"/>
          </p:nvPr>
        </p:nvSpPr>
        <p:spPr/>
        <p:txBody>
          <a:bodyPr/>
          <a:lstStyle/>
          <a:p>
            <a:endParaRPr lang="zh-CN" altLang="en-US"/>
          </a:p>
        </p:txBody>
      </p:sp>
      <p:grpSp>
        <p:nvGrpSpPr>
          <p:cNvPr id="2" name="Group 1" descr="Overview">
            <a:extLst>
              <a:ext uri="{FF2B5EF4-FFF2-40B4-BE49-F238E27FC236}">
                <a16:creationId xmlns:a16="http://schemas.microsoft.com/office/drawing/2014/main" id="{0C6191CA-3CEB-5CAE-6FC0-C34CC8E0B3C3}"/>
              </a:ext>
            </a:extLst>
          </p:cNvPr>
          <p:cNvGrpSpPr/>
          <p:nvPr/>
        </p:nvGrpSpPr>
        <p:grpSpPr>
          <a:xfrm>
            <a:off x="1643149" y="3141464"/>
            <a:ext cx="8905701" cy="575071"/>
            <a:chOff x="3061064" y="171329"/>
            <a:chExt cx="8905701" cy="826913"/>
          </a:xfrm>
        </p:grpSpPr>
        <p:sp>
          <p:nvSpPr>
            <p:cNvPr id="3" name="矩形 7">
              <a:extLst>
                <a:ext uri="{FF2B5EF4-FFF2-40B4-BE49-F238E27FC236}">
                  <a16:creationId xmlns:a16="http://schemas.microsoft.com/office/drawing/2014/main" id="{6CD22E22-1DBE-0F6E-1C83-762C51A5E1F7}"/>
                </a:ext>
              </a:extLst>
            </p:cNvPr>
            <p:cNvSpPr/>
            <p:nvPr/>
          </p:nvSpPr>
          <p:spPr>
            <a:xfrm>
              <a:off x="3061064" y="188784"/>
              <a:ext cx="809458" cy="809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latin typeface="Segoe SemiBold" panose="020B0703040204020203" pitchFamily="34" charset="0"/>
                  <a:cs typeface="Segoe SemiBold" panose="020B0703040204020203" pitchFamily="34" charset="0"/>
                </a:rPr>
                <a:t>01</a:t>
              </a:r>
              <a:endParaRPr lang="zh-CN" altLang="en-US" sz="2700">
                <a:latin typeface="Segoe SemiBold" panose="020B0703040204020203" pitchFamily="34" charset="0"/>
                <a:cs typeface="Segoe SemiBold" panose="020B0703040204020203" pitchFamily="34" charset="0"/>
              </a:endParaRPr>
            </a:p>
          </p:txBody>
        </p:sp>
        <p:sp>
          <p:nvSpPr>
            <p:cNvPr id="4" name="文本框 8">
              <a:extLst>
                <a:ext uri="{FF2B5EF4-FFF2-40B4-BE49-F238E27FC236}">
                  <a16:creationId xmlns:a16="http://schemas.microsoft.com/office/drawing/2014/main" id="{A65F794E-65A7-2C49-8151-D23C9C92B48D}"/>
                </a:ext>
              </a:extLst>
            </p:cNvPr>
            <p:cNvSpPr txBox="1"/>
            <p:nvPr/>
          </p:nvSpPr>
          <p:spPr>
            <a:xfrm>
              <a:off x="4051857" y="171329"/>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b="1" dirty="0">
                  <a:solidFill>
                    <a:srgbClr val="002060"/>
                  </a:solidFill>
                </a:rPr>
                <a:t>FY25 Title IIIA Consortia</a:t>
              </a:r>
            </a:p>
          </p:txBody>
        </p:sp>
      </p:grpSp>
    </p:spTree>
    <p:extLst>
      <p:ext uri="{BB962C8B-B14F-4D97-AF65-F5344CB8AC3E}">
        <p14:creationId xmlns:p14="http://schemas.microsoft.com/office/powerpoint/2010/main" val="190355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dirty="0"/>
              <a:t>FY25 Title IIIA Consortia </a:t>
            </a:r>
          </a:p>
        </p:txBody>
      </p:sp>
      <p:sp>
        <p:nvSpPr>
          <p:cNvPr id="3" name="Content Placeholder 2">
            <a:extLst>
              <a:ext uri="{FF2B5EF4-FFF2-40B4-BE49-F238E27FC236}">
                <a16:creationId xmlns:a16="http://schemas.microsoft.com/office/drawing/2014/main" id="{A2DD7F59-2903-4E8B-F939-09BB7B417DC9}"/>
              </a:ext>
            </a:extLst>
          </p:cNvPr>
          <p:cNvSpPr>
            <a:spLocks noGrp="1"/>
          </p:cNvSpPr>
          <p:nvPr>
            <p:ph idx="1"/>
          </p:nvPr>
        </p:nvSpPr>
        <p:spPr>
          <a:xfrm>
            <a:off x="838200" y="2467628"/>
            <a:ext cx="10515600" cy="3671916"/>
          </a:xfrm>
        </p:spPr>
        <p:txBody>
          <a:bodyPr>
            <a:normAutofit fontScale="92500" lnSpcReduction="20000"/>
          </a:bodyPr>
          <a:lstStyle/>
          <a:p>
            <a:pPr marL="0" indent="0">
              <a:buNone/>
            </a:pPr>
            <a:r>
              <a:rPr lang="en-US" b="1" dirty="0">
                <a:latin typeface="Segoe SemiBold" panose="020B0703040204020203"/>
              </a:rPr>
              <a:t>FY25 Title IIIA Consortia by the Numbers</a:t>
            </a:r>
          </a:p>
          <a:p>
            <a:pPr marL="0" indent="0">
              <a:buNone/>
            </a:pPr>
            <a:endParaRPr lang="en-US" sz="1500" b="1" dirty="0">
              <a:latin typeface="Segoe SemiBold" panose="020B0703040204020203"/>
            </a:endParaRPr>
          </a:p>
          <a:p>
            <a:r>
              <a:rPr lang="en-US" dirty="0">
                <a:latin typeface="Segoe SemiBold" panose="020B0703040204020203"/>
              </a:rPr>
              <a:t>15 fiscal leads (including 3 Collaboratives) </a:t>
            </a:r>
          </a:p>
          <a:p>
            <a:r>
              <a:rPr lang="en-US" dirty="0">
                <a:latin typeface="Segoe SemiBold" panose="020B0703040204020203"/>
              </a:rPr>
              <a:t>52 member districts being provided with Title IIIA services </a:t>
            </a:r>
          </a:p>
          <a:p>
            <a:r>
              <a:rPr lang="en-US" dirty="0">
                <a:latin typeface="Segoe SemiBold" panose="020B0703040204020203"/>
              </a:rPr>
              <a:t>A total of 2,716 EL students and their families currently being served as part of the 15 Title IIIA Consortia </a:t>
            </a:r>
          </a:p>
          <a:p>
            <a:r>
              <a:rPr lang="en-US" dirty="0">
                <a:latin typeface="Segoe SemiBold" panose="020B0703040204020203"/>
              </a:rPr>
              <a:t>Increase in the number of Title IIIA Consortia from FY24 </a:t>
            </a:r>
            <a:r>
              <a:rPr lang="en-US">
                <a:latin typeface="Segoe SemiBold" panose="020B0703040204020203"/>
              </a:rPr>
              <a:t>to FY25 (12 to 15)</a:t>
            </a:r>
            <a:endParaRPr lang="en-US" dirty="0">
              <a:latin typeface="Segoe SemiBold" panose="020B0703040204020203"/>
            </a:endParaRPr>
          </a:p>
          <a:p>
            <a:r>
              <a:rPr lang="en-US" dirty="0">
                <a:latin typeface="Segoe SemiBold" panose="020B0703040204020203"/>
              </a:rPr>
              <a:t>Decrease in the average number of member districts per Title IIIA Consortium (6.5 to 3.5)</a:t>
            </a:r>
          </a:p>
          <a:p>
            <a:endParaRPr lang="en-US" dirty="0">
              <a:latin typeface="Segoe SemiBold" panose="020B0703040204020203"/>
            </a:endParaRPr>
          </a:p>
          <a:p>
            <a:endParaRPr lang="en-US" dirty="0">
              <a:latin typeface="Segoe SemiBold" panose="020B0703040204020203"/>
            </a:endParaRPr>
          </a:p>
          <a:p>
            <a:endParaRPr lang="en-US" dirty="0">
              <a:latin typeface="Segoe SemiBold" panose="020B0703040204020203"/>
            </a:endParaRPr>
          </a:p>
        </p:txBody>
      </p:sp>
    </p:spTree>
    <p:extLst>
      <p:ext uri="{BB962C8B-B14F-4D97-AF65-F5344CB8AC3E}">
        <p14:creationId xmlns:p14="http://schemas.microsoft.com/office/powerpoint/2010/main" val="204782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CREST</a:t>
            </a:r>
            <a:r>
              <a:rPr lang="en-US" baseline="0" dirty="0"/>
              <a:t> Collaborative and Members</a:t>
            </a:r>
            <a:endParaRPr lang="en-US" dirty="0"/>
          </a:p>
        </p:txBody>
      </p:sp>
      <p:sp>
        <p:nvSpPr>
          <p:cNvPr id="6" name="Slide Number Placeholder 5">
            <a:extLst>
              <a:ext uri="{FF2B5EF4-FFF2-40B4-BE49-F238E27FC236}">
                <a16:creationId xmlns:a16="http://schemas.microsoft.com/office/drawing/2014/main" id="{1B886C11-1AF0-63F9-2960-A5153CFBCA3B}"/>
              </a:ext>
            </a:extLst>
          </p:cNvPr>
          <p:cNvSpPr>
            <a:spLocks noGrp="1"/>
          </p:cNvSpPr>
          <p:nvPr>
            <p:ph type="sldNum" sz="quarter" idx="12"/>
          </p:nvPr>
        </p:nvSpPr>
        <p:spPr/>
        <p:txBody>
          <a:bodyPr/>
          <a:lstStyle/>
          <a:p>
            <a:endParaRPr lang="zh-CN" altLang="en-US"/>
          </a:p>
        </p:txBody>
      </p:sp>
      <p:grpSp>
        <p:nvGrpSpPr>
          <p:cNvPr id="2" name="Group 1" descr="Fiscal Procedures">
            <a:extLst>
              <a:ext uri="{FF2B5EF4-FFF2-40B4-BE49-F238E27FC236}">
                <a16:creationId xmlns:a16="http://schemas.microsoft.com/office/drawing/2014/main" id="{A590C450-68C0-BD62-0D0E-503ABB5724D1}"/>
              </a:ext>
            </a:extLst>
          </p:cNvPr>
          <p:cNvGrpSpPr/>
          <p:nvPr/>
        </p:nvGrpSpPr>
        <p:grpSpPr>
          <a:xfrm>
            <a:off x="1676400" y="2866067"/>
            <a:ext cx="8839200" cy="562933"/>
            <a:chOff x="3061063" y="1873080"/>
            <a:chExt cx="8839200" cy="809459"/>
          </a:xfrm>
        </p:grpSpPr>
        <p:sp>
          <p:nvSpPr>
            <p:cNvPr id="3" name="矩形 9">
              <a:extLst>
                <a:ext uri="{FF2B5EF4-FFF2-40B4-BE49-F238E27FC236}">
                  <a16:creationId xmlns:a16="http://schemas.microsoft.com/office/drawing/2014/main" id="{B2042103-6E9A-B578-A678-0904142AD6CC}"/>
                </a:ext>
              </a:extLst>
            </p:cNvPr>
            <p:cNvSpPr/>
            <p:nvPr/>
          </p:nvSpPr>
          <p:spPr>
            <a:xfrm>
              <a:off x="3061063" y="1873080"/>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Segoe SemiBold" panose="020B0703040204020203" pitchFamily="34" charset="0"/>
                  <a:cs typeface="Segoe SemiBold" panose="020B0703040204020203" pitchFamily="34" charset="0"/>
                </a:rPr>
                <a:t>02</a:t>
              </a:r>
              <a:endParaRPr lang="zh-CN" altLang="en-US" sz="2400">
                <a:latin typeface="Segoe SemiBold" panose="020B0703040204020203" pitchFamily="34" charset="0"/>
                <a:cs typeface="Segoe SemiBold" panose="020B0703040204020203" pitchFamily="34" charset="0"/>
              </a:endParaRPr>
            </a:p>
          </p:txBody>
        </p:sp>
        <p:sp>
          <p:nvSpPr>
            <p:cNvPr id="4" name="文本框 10">
              <a:extLst>
                <a:ext uri="{FF2B5EF4-FFF2-40B4-BE49-F238E27FC236}">
                  <a16:creationId xmlns:a16="http://schemas.microsoft.com/office/drawing/2014/main" id="{A10DDD70-B28A-5AF2-FDBA-7048AE5BBE4C}"/>
                </a:ext>
              </a:extLst>
            </p:cNvPr>
            <p:cNvSpPr txBox="1"/>
            <p:nvPr/>
          </p:nvSpPr>
          <p:spPr>
            <a:xfrm>
              <a:off x="3985355" y="1873080"/>
              <a:ext cx="7914908"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b="1" dirty="0">
                  <a:solidFill>
                    <a:srgbClr val="002060"/>
                  </a:solidFill>
                </a:rPr>
                <a:t> CREST Collaborative &amp; Members</a:t>
              </a:r>
            </a:p>
          </p:txBody>
        </p:sp>
      </p:grpSp>
    </p:spTree>
    <p:extLst>
      <p:ext uri="{BB962C8B-B14F-4D97-AF65-F5344CB8AC3E}">
        <p14:creationId xmlns:p14="http://schemas.microsoft.com/office/powerpoint/2010/main" val="45530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Title 2">
            <a:extLst>
              <a:ext uri="{FF2B5EF4-FFF2-40B4-BE49-F238E27FC236}">
                <a16:creationId xmlns:a16="http://schemas.microsoft.com/office/drawing/2014/main" id="{D99F46CC-3ED4-5359-D236-CF1D97CFDB2D}"/>
              </a:ext>
            </a:extLst>
          </p:cNvPr>
          <p:cNvSpPr>
            <a:spLocks noGrp="1"/>
          </p:cNvSpPr>
          <p:nvPr>
            <p:ph type="title" idx="4294967295"/>
          </p:nvPr>
        </p:nvSpPr>
        <p:spPr/>
        <p:txBody>
          <a:bodyPr>
            <a:normAutofit fontScale="90000"/>
          </a:bodyPr>
          <a:lstStyle/>
          <a:p>
            <a:pPr algn="ctr" rtl="0" eaLnBrk="1" latinLnBrk="0" hangingPunct="1"/>
            <a:r>
              <a:rPr lang="en-US" sz="4000" b="1" dirty="0">
                <a:solidFill>
                  <a:srgbClr val="000000"/>
                </a:solidFill>
                <a:effectLst/>
                <a:highlight>
                  <a:srgbClr val="FFFFFF"/>
                </a:highlight>
                <a:latin typeface="Arial" panose="020B0604020202020204" pitchFamily="34" charset="0"/>
                <a:ea typeface="+mn-ea"/>
                <a:cs typeface="Arial" panose="020B0604020202020204" pitchFamily="34" charset="0"/>
              </a:rPr>
              <a:t>Fostering a Successful Partnership in a Title III Consortium: Insights from the CREST Collaborative</a:t>
            </a:r>
            <a:endParaRPr lang="en-US" dirty="0">
              <a:effectLst/>
            </a:endParaRPr>
          </a:p>
          <a:p>
            <a:endParaRPr lang="en-US" dirty="0"/>
          </a:p>
        </p:txBody>
      </p:sp>
      <p:sp>
        <p:nvSpPr>
          <p:cNvPr id="60" name="Google Shape;60;p14"/>
          <p:cNvSpPr txBox="1"/>
          <p:nvPr/>
        </p:nvSpPr>
        <p:spPr>
          <a:xfrm>
            <a:off x="41600" y="1861800"/>
            <a:ext cx="12108800" cy="313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4800" b="1" kern="0" dirty="0">
              <a:solidFill>
                <a:srgbClr val="000000"/>
              </a:solidFill>
              <a:highlight>
                <a:srgbClr val="FFFFFF"/>
              </a:highlight>
              <a:latin typeface="Lexend"/>
              <a:ea typeface="Lexend"/>
              <a:cs typeface="Lexend"/>
              <a:sym typeface="Lexend"/>
            </a:endParaRPr>
          </a:p>
          <a:p>
            <a:pPr defTabSz="1219170">
              <a:buClr>
                <a:srgbClr val="000000"/>
              </a:buClr>
            </a:pPr>
            <a:endParaRPr sz="4800" b="1" kern="0" dirty="0">
              <a:solidFill>
                <a:srgbClr val="000000"/>
              </a:solidFill>
              <a:highlight>
                <a:srgbClr val="FFFFFF"/>
              </a:highlight>
              <a:latin typeface="Lexend"/>
              <a:ea typeface="Lexend"/>
              <a:cs typeface="Lexend"/>
              <a:sym typeface="Lexend"/>
            </a:endParaRPr>
          </a:p>
          <a:p>
            <a:pPr algn="ctr" defTabSz="1219170">
              <a:buClr>
                <a:srgbClr val="000000"/>
              </a:buClr>
            </a:pPr>
            <a:r>
              <a:rPr lang="en" sz="2400" b="1" kern="0" dirty="0">
                <a:solidFill>
                  <a:srgbClr val="000000"/>
                </a:solidFill>
                <a:highlight>
                  <a:srgbClr val="FFFFFF"/>
                </a:highlight>
                <a:latin typeface="Arial"/>
                <a:cs typeface="Arial"/>
                <a:sym typeface="Arial"/>
              </a:rPr>
              <a:t>November 12, 2024 </a:t>
            </a:r>
            <a:endParaRPr sz="2400" b="1" kern="0" dirty="0">
              <a:solidFill>
                <a:srgbClr val="000000"/>
              </a:solidFill>
              <a:highlight>
                <a:srgbClr val="FFFFFF"/>
              </a:highlight>
              <a:latin typeface="Arial"/>
              <a:cs typeface="Arial"/>
              <a:sym typeface="Arial"/>
            </a:endParaRPr>
          </a:p>
        </p:txBody>
      </p:sp>
      <p:sp>
        <p:nvSpPr>
          <p:cNvPr id="2" name="Slide Number Placeholder 1">
            <a:extLst>
              <a:ext uri="{FF2B5EF4-FFF2-40B4-BE49-F238E27FC236}">
                <a16:creationId xmlns:a16="http://schemas.microsoft.com/office/drawing/2014/main" id="{9973D22F-1348-DF1E-D0CF-9EE4F1A8AF1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chemeClr val="dk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 sz="1333" b="0" i="0" u="none" strike="noStrike" kern="1200" cap="none" spc="0" normalizeH="0" baseline="0" noProof="0">
              <a:ln>
                <a:noFill/>
              </a:ln>
              <a:solidFill>
                <a:schemeClr val="dk2"/>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3" name="Title 2">
            <a:extLst>
              <a:ext uri="{FF2B5EF4-FFF2-40B4-BE49-F238E27FC236}">
                <a16:creationId xmlns:a16="http://schemas.microsoft.com/office/drawing/2014/main" id="{1BDFBCFC-CCDD-3917-69D8-CF5416321EBA}"/>
              </a:ext>
            </a:extLst>
          </p:cNvPr>
          <p:cNvSpPr>
            <a:spLocks noGrp="1"/>
          </p:cNvSpPr>
          <p:nvPr>
            <p:ph type="title" idx="4294967295"/>
          </p:nvPr>
        </p:nvSpPr>
        <p:spPr>
          <a:xfrm>
            <a:off x="461533" y="270600"/>
            <a:ext cx="11360800" cy="763600"/>
          </a:xfrm>
        </p:spPr>
        <p:txBody>
          <a:bodyPr/>
          <a:lstStyle/>
          <a:p>
            <a:r>
              <a:rPr lang="en-US" dirty="0">
                <a:solidFill>
                  <a:schemeClr val="bg1"/>
                </a:solidFill>
              </a:rPr>
              <a:t>CREST</a:t>
            </a:r>
            <a:r>
              <a:rPr lang="en-US" baseline="0" dirty="0">
                <a:solidFill>
                  <a:schemeClr val="bg1"/>
                </a:solidFill>
              </a:rPr>
              <a:t> Consortium Includes: </a:t>
            </a:r>
            <a:endParaRPr lang="en-US" dirty="0">
              <a:solidFill>
                <a:schemeClr val="bg1"/>
              </a:solidFill>
            </a:endParaRPr>
          </a:p>
        </p:txBody>
      </p:sp>
      <p:sp>
        <p:nvSpPr>
          <p:cNvPr id="68" name="Google Shape;68;p15"/>
          <p:cNvSpPr txBox="1"/>
          <p:nvPr/>
        </p:nvSpPr>
        <p:spPr>
          <a:xfrm>
            <a:off x="477333" y="755800"/>
            <a:ext cx="11329200" cy="58316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4000" b="1" i="1" kern="0">
                <a:solidFill>
                  <a:srgbClr val="274E13"/>
                </a:solidFill>
                <a:latin typeface="Arial"/>
                <a:cs typeface="Arial"/>
                <a:sym typeface="Arial"/>
              </a:rPr>
              <a:t>CREST’s Title IIIA Consortium Includes:</a:t>
            </a:r>
            <a:endParaRPr sz="4000" b="1" i="1" kern="0">
              <a:solidFill>
                <a:srgbClr val="274E13"/>
              </a:solidFill>
              <a:latin typeface="Arial"/>
              <a:cs typeface="Arial"/>
              <a:sym typeface="Arial"/>
            </a:endParaRPr>
          </a:p>
          <a:p>
            <a:pPr marL="609585" algn="ctr" defTabSz="1219170">
              <a:lnSpc>
                <a:spcPct val="115000"/>
              </a:lnSpc>
              <a:buClr>
                <a:srgbClr val="000000"/>
              </a:buClr>
            </a:pPr>
            <a:r>
              <a:rPr lang="en" sz="4000" b="1" kern="0">
                <a:solidFill>
                  <a:srgbClr val="1155CC"/>
                </a:solidFill>
                <a:latin typeface="Arial"/>
                <a:cs typeface="Arial"/>
                <a:sym typeface="Arial"/>
              </a:rPr>
              <a:t>Newburyport Public Schools and </a:t>
            </a:r>
            <a:endParaRPr sz="4000" b="1" kern="0">
              <a:solidFill>
                <a:srgbClr val="1155CC"/>
              </a:solidFill>
              <a:latin typeface="Arial"/>
              <a:cs typeface="Arial"/>
              <a:sym typeface="Arial"/>
            </a:endParaRPr>
          </a:p>
          <a:p>
            <a:pPr marL="609585" algn="ctr" defTabSz="1219170">
              <a:lnSpc>
                <a:spcPct val="115000"/>
              </a:lnSpc>
              <a:buClr>
                <a:srgbClr val="000000"/>
              </a:buClr>
            </a:pPr>
            <a:r>
              <a:rPr lang="en" sz="4000" b="1" kern="0">
                <a:solidFill>
                  <a:srgbClr val="1155CC"/>
                </a:solidFill>
                <a:latin typeface="Arial"/>
                <a:cs typeface="Arial"/>
                <a:sym typeface="Arial"/>
              </a:rPr>
              <a:t>Pentucket Regional School District </a:t>
            </a:r>
            <a:endParaRPr sz="4000" b="1" kern="0">
              <a:solidFill>
                <a:srgbClr val="1155CC"/>
              </a:solidFill>
              <a:latin typeface="Arial"/>
              <a:cs typeface="Arial"/>
              <a:sym typeface="Arial"/>
            </a:endParaRPr>
          </a:p>
          <a:p>
            <a:pPr algn="ctr" defTabSz="1219170">
              <a:lnSpc>
                <a:spcPct val="115000"/>
              </a:lnSpc>
              <a:buClr>
                <a:srgbClr val="000000"/>
              </a:buClr>
            </a:pPr>
            <a:endParaRPr sz="4000" b="1" i="1" kern="0">
              <a:solidFill>
                <a:srgbClr val="741B47"/>
              </a:solidFill>
              <a:latin typeface="Arial"/>
              <a:cs typeface="Arial"/>
              <a:sym typeface="Arial"/>
            </a:endParaRPr>
          </a:p>
          <a:p>
            <a:pPr algn="ctr" defTabSz="1219170">
              <a:lnSpc>
                <a:spcPct val="115000"/>
              </a:lnSpc>
              <a:buClr>
                <a:srgbClr val="000000"/>
              </a:buClr>
            </a:pPr>
            <a:r>
              <a:rPr lang="en" sz="4000" b="1" i="1" kern="0">
                <a:solidFill>
                  <a:srgbClr val="741B47"/>
                </a:solidFill>
                <a:latin typeface="Arial"/>
                <a:cs typeface="Arial"/>
                <a:sym typeface="Arial"/>
              </a:rPr>
              <a:t>Keys to Success: </a:t>
            </a:r>
            <a:r>
              <a:rPr lang="en" sz="4000" i="1" kern="0">
                <a:solidFill>
                  <a:srgbClr val="741B47"/>
                </a:solidFill>
                <a:latin typeface="Arial"/>
                <a:cs typeface="Arial"/>
                <a:sym typeface="Arial"/>
              </a:rPr>
              <a:t>Strong collaborative, shared commitments to newcomers, their families and their teachers, at any grade level. </a:t>
            </a:r>
            <a:r>
              <a:rPr lang="en" sz="4000" i="1" kern="0">
                <a:solidFill>
                  <a:srgbClr val="000000"/>
                </a:solidFill>
                <a:latin typeface="Arial"/>
                <a:cs typeface="Arial"/>
                <a:sym typeface="Arial"/>
              </a:rPr>
              <a:t> </a:t>
            </a:r>
            <a:endParaRPr sz="4000" i="1" kern="0">
              <a:solidFill>
                <a:srgbClr val="000000"/>
              </a:solidFill>
              <a:latin typeface="Arial"/>
              <a:cs typeface="Arial"/>
              <a:sym typeface="Arial"/>
            </a:endParaRPr>
          </a:p>
          <a:p>
            <a:pPr defTabSz="1219170">
              <a:buClr>
                <a:srgbClr val="000000"/>
              </a:buClr>
            </a:pPr>
            <a:endParaRPr sz="4000" kern="0">
              <a:solidFill>
                <a:srgbClr val="595959"/>
              </a:solidFill>
              <a:latin typeface="Arial"/>
              <a:cs typeface="Arial"/>
              <a:sym typeface="Arial"/>
            </a:endParaRPr>
          </a:p>
        </p:txBody>
      </p:sp>
      <p:sp>
        <p:nvSpPr>
          <p:cNvPr id="2" name="Slide Number Placeholder 1">
            <a:extLst>
              <a:ext uri="{FF2B5EF4-FFF2-40B4-BE49-F238E27FC236}">
                <a16:creationId xmlns:a16="http://schemas.microsoft.com/office/drawing/2014/main" id="{86B9FC72-2221-83BE-F0FF-0C6405ADAC0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chemeClr val="dk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 sz="1333" b="0" i="0" u="none" strike="noStrike" kern="1200" cap="none" spc="0" normalizeH="0" baseline="0" noProof="0">
              <a:ln>
                <a:noFill/>
              </a:ln>
              <a:solidFill>
                <a:schemeClr val="dk2"/>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1c210e20-2656-47be-8bfe-a34b7996932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a12eb2f-f040-4639-9fb2-5a6588dc8035"/>
    <ds:schemaRef ds:uri="http://www.w3.org/XML/1998/namespace"/>
    <ds:schemaRef ds:uri="http://purl.org/dc/dcmitype/"/>
  </ds:schemaRefs>
</ds:datastoreItem>
</file>

<file path=customXml/itemProps3.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2131</TotalTime>
  <Words>1027</Words>
  <Application>Microsoft Office PowerPoint</Application>
  <PresentationFormat>Widescreen</PresentationFormat>
  <Paragraphs>191</Paragraphs>
  <Slides>23</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Aptos</vt:lpstr>
      <vt:lpstr>Arial</vt:lpstr>
      <vt:lpstr>Calibri</vt:lpstr>
      <vt:lpstr>Courier New</vt:lpstr>
      <vt:lpstr>Lexend</vt:lpstr>
      <vt:lpstr>Noto Sans Symbols</vt:lpstr>
      <vt:lpstr>Open Sans</vt:lpstr>
      <vt:lpstr>PT Serif</vt:lpstr>
      <vt:lpstr>Segoe</vt:lpstr>
      <vt:lpstr>Segoe SemiBold</vt:lpstr>
      <vt:lpstr>Segoe UI</vt:lpstr>
      <vt:lpstr>Segoe UI Semibold</vt:lpstr>
      <vt:lpstr>Trebuchet MS</vt:lpstr>
      <vt:lpstr>Wingdings</vt:lpstr>
      <vt:lpstr>Office Theme</vt:lpstr>
      <vt:lpstr>Simple Light</vt:lpstr>
      <vt:lpstr>Fostering a Successful Partnership in a Title IIIA Consortium: Insights from the CREST Collaborative </vt:lpstr>
      <vt:lpstr>Housekeeping Items</vt:lpstr>
      <vt:lpstr>Session Poll</vt:lpstr>
      <vt:lpstr>Contents</vt:lpstr>
      <vt:lpstr>FY25 Title IIIA Consortia</vt:lpstr>
      <vt:lpstr>FY25 Title IIIA Consortia </vt:lpstr>
      <vt:lpstr>CREST Collaborative and Members</vt:lpstr>
      <vt:lpstr>Fostering a Successful Partnership in a Title III Consortium: Insights from the CREST Collaborative </vt:lpstr>
      <vt:lpstr>CREST Consortium Includes: </vt:lpstr>
      <vt:lpstr>Our Title IIIA Consortium Promotes: </vt:lpstr>
      <vt:lpstr>Our Title IIIA Consortium Offers: </vt:lpstr>
      <vt:lpstr>Introduction of Consortium Partner:  Newburyport Public Schools  </vt:lpstr>
      <vt:lpstr>Over the Years In Newburyport </vt:lpstr>
      <vt:lpstr>Introduction of Consortium Partner:  </vt:lpstr>
      <vt:lpstr>Pentucket Regional School District, Continued </vt:lpstr>
      <vt:lpstr>Consortium Goal/Activities:  Direct Instruction</vt:lpstr>
      <vt:lpstr>Consortium Goal/Activities:  Family Engagement</vt:lpstr>
      <vt:lpstr>Consortium Goal/Activities: Professional Learning</vt:lpstr>
      <vt:lpstr>Consortium Highlights  </vt:lpstr>
      <vt:lpstr> How? $15,739 </vt:lpstr>
      <vt:lpstr>Questions and Reactions</vt:lpstr>
      <vt:lpstr>Resources and Guidance on DESE Website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Successful Partnership in a Title III Consortium: Insights from the CREST Collaborative</dc:title>
  <dc:creator>DESE</dc:creator>
  <cp:lastModifiedBy>Giovanni, Danielle (EOE)</cp:lastModifiedBy>
  <cp:revision>502</cp:revision>
  <dcterms:created xsi:type="dcterms:W3CDTF">2022-10-11T20:32:22Z</dcterms:created>
  <dcterms:modified xsi:type="dcterms:W3CDTF">2024-11-08T22:43:05Z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tadate">
    <vt:lpwstr>Nov 8 2024</vt:lpwstr>
  </property>
</Properties>
</file>