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9" r:id="rId5"/>
    <p:sldId id="263" r:id="rId6"/>
    <p:sldId id="265" r:id="rId7"/>
    <p:sldId id="847" r:id="rId8"/>
    <p:sldId id="848" r:id="rId9"/>
    <p:sldId id="473" r:id="rId10"/>
    <p:sldId id="640" r:id="rId11"/>
    <p:sldId id="653" r:id="rId12"/>
    <p:sldId id="885" r:id="rId13"/>
    <p:sldId id="886" r:id="rId14"/>
    <p:sldId id="888" r:id="rId15"/>
    <p:sldId id="890" r:id="rId16"/>
    <p:sldId id="856" r:id="rId17"/>
    <p:sldId id="893" r:id="rId18"/>
    <p:sldId id="881" r:id="rId19"/>
    <p:sldId id="875" r:id="rId20"/>
    <p:sldId id="878" r:id="rId21"/>
    <p:sldId id="880" r:id="rId22"/>
    <p:sldId id="894" r:id="rId23"/>
    <p:sldId id="895" r:id="rId24"/>
    <p:sldId id="883" r:id="rId25"/>
    <p:sldId id="884" r:id="rId26"/>
    <p:sldId id="668" r:id="rId27"/>
    <p:sldId id="857" r:id="rId28"/>
    <p:sldId id="896" r:id="rId29"/>
    <p:sldId id="6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037535-26A1-89C7-44BD-8F324DEA7ACA}" name="Cross, Kathleen (DESE)" initials="C(" userId="S::kathleen.cross@mass.gov::ca1cc86f-2abe-4b62-b160-f85ea68082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64BA7-D715-40AA-90D4-948C1E72AA0A}" v="1689" dt="2024-11-08T22:17:53.102"/>
    <p1510:client id="{A38658EC-7B90-4508-AD97-C1918862814B}" v="35" dt="2024-11-08T17:55:05.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08" autoAdjust="0"/>
  </p:normalViewPr>
  <p:slideViewPr>
    <p:cSldViewPr snapToGrid="0">
      <p:cViewPr varScale="1">
        <p:scale>
          <a:sx n="73" d="100"/>
          <a:sy n="73" d="100"/>
        </p:scale>
        <p:origin x="84"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46266474585425"/>
          <c:y val="2.7664259262229651E-2"/>
          <c:w val="0.83225225237775413"/>
          <c:h val="0.81190620608150332"/>
        </c:manualLayout>
      </c:layout>
      <c:barChart>
        <c:barDir val="bar"/>
        <c:grouping val="percentStacked"/>
        <c:varyColors val="0"/>
        <c:ser>
          <c:idx val="0"/>
          <c:order val="0"/>
          <c:tx>
            <c:strRef>
              <c:f>Sheet1!$B$1</c:f>
              <c:strCache>
                <c:ptCount val="1"/>
                <c:pt idx="0">
                  <c:v>Claimed</c:v>
                </c:pt>
              </c:strCache>
            </c:strRef>
          </c:tx>
          <c:spPr>
            <a:solidFill>
              <a:schemeClr val="accent1"/>
            </a:solidFill>
            <a:ln>
              <a:noFill/>
            </a:ln>
            <a:effectLst/>
          </c:spPr>
          <c:invertIfNegative val="0"/>
          <c:dLbls>
            <c:dLbl>
              <c:idx val="2"/>
              <c:layout>
                <c:manualLayout>
                  <c:x val="-3.69565154131264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B-4A5C-8BC6-16AA9D370C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Sheet1!$B$2:$B$4</c:f>
              <c:numCache>
                <c:formatCode>"$"#,##0</c:formatCode>
                <c:ptCount val="3"/>
                <c:pt idx="0">
                  <c:v>1501611169</c:v>
                </c:pt>
                <c:pt idx="1">
                  <c:v>738568387</c:v>
                </c:pt>
                <c:pt idx="2">
                  <c:v>194407274</c:v>
                </c:pt>
              </c:numCache>
            </c:numRef>
          </c:val>
          <c:extLst>
            <c:ext xmlns:c16="http://schemas.microsoft.com/office/drawing/2014/chart" uri="{C3380CC4-5D6E-409C-BE32-E72D297353CC}">
              <c16:uniqueId val="{00000000-E296-4BD0-BA4A-6EB27ABFDCC4}"/>
            </c:ext>
          </c:extLst>
        </c:ser>
        <c:ser>
          <c:idx val="1"/>
          <c:order val="1"/>
          <c:tx>
            <c:strRef>
              <c:f>Sheet1!$C$1</c:f>
              <c:strCache>
                <c:ptCount val="1"/>
                <c:pt idx="0">
                  <c:v>Unclaimed</c:v>
                </c:pt>
              </c:strCache>
            </c:strRef>
          </c:tx>
          <c:spPr>
            <a:solidFill>
              <a:schemeClr val="accent2"/>
            </a:solidFill>
            <a:ln>
              <a:noFill/>
            </a:ln>
            <a:effectLst/>
          </c:spPr>
          <c:invertIfNegative val="0"/>
          <c:dLbls>
            <c:dLbl>
              <c:idx val="0"/>
              <c:tx>
                <c:rich>
                  <a:bodyPr/>
                  <a:lstStyle/>
                  <a:p>
                    <a:r>
                      <a:rPr lang="en-US" dirty="0"/>
                      <a:t>$157,001,982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B40-4E50-A87B-E4042904D844}"/>
                </c:ext>
              </c:extLst>
            </c:dLbl>
            <c:dLbl>
              <c:idx val="1"/>
              <c:layout>
                <c:manualLayout>
                  <c:x val="-3.47826086956523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3F-431A-A5BA-2E80B6A11A00}"/>
                </c:ext>
              </c:extLst>
            </c:dLbl>
            <c:dLbl>
              <c:idx val="2"/>
              <c:layout>
                <c:manualLayout>
                  <c:x val="-2.5000000000000001E-2"/>
                  <c:y val="2.8921626579234118E-2"/>
                </c:manualLayout>
              </c:layout>
              <c:tx>
                <c:rich>
                  <a:bodyPr/>
                  <a:lstStyle/>
                  <a:p>
                    <a:r>
                      <a:rPr lang="en-US" dirty="0"/>
                      <a:t>.01%</a:t>
                    </a:r>
                  </a:p>
                  <a:p>
                    <a:fld id="{B3E63CCE-9E77-47FD-8038-13EB5C197BF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7.3586956521739133E-2"/>
                      <c:h val="9.5466843781294317E-2"/>
                    </c:manualLayout>
                  </c15:layout>
                  <c15:dlblFieldTable/>
                  <c15:showDataLabelsRange val="0"/>
                </c:ext>
                <c:ext xmlns:c16="http://schemas.microsoft.com/office/drawing/2014/chart" uri="{C3380CC4-5D6E-409C-BE32-E72D297353CC}">
                  <c16:uniqueId val="{00000001-C6DB-4A5C-8BC6-16AA9D370C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ESSER-III</c:v>
                </c:pt>
                <c:pt idx="1">
                  <c:v>ESSER-II</c:v>
                </c:pt>
                <c:pt idx="2">
                  <c:v>ESSER-I</c:v>
                </c:pt>
              </c:strCache>
            </c:strRef>
          </c:cat>
          <c:val>
            <c:numRef>
              <c:f>Sheet1!$C$2:$C$4</c:f>
              <c:numCache>
                <c:formatCode>"$"#,##0</c:formatCode>
                <c:ptCount val="3"/>
                <c:pt idx="0">
                  <c:v>157001982</c:v>
                </c:pt>
                <c:pt idx="1">
                  <c:v>389175</c:v>
                </c:pt>
                <c:pt idx="2">
                  <c:v>7641</c:v>
                </c:pt>
              </c:numCache>
            </c:numRef>
          </c:val>
          <c:extLst>
            <c:ext xmlns:c16="http://schemas.microsoft.com/office/drawing/2014/chart" uri="{C3380CC4-5D6E-409C-BE32-E72D297353CC}">
              <c16:uniqueId val="{00000004-E296-4BD0-BA4A-6EB27ABFDCC4}"/>
            </c:ext>
          </c:extLst>
        </c:ser>
        <c:dLbls>
          <c:showLegendKey val="0"/>
          <c:showVal val="0"/>
          <c:showCatName val="0"/>
          <c:showSerName val="0"/>
          <c:showPercent val="0"/>
          <c:showBubbleSize val="0"/>
        </c:dLbls>
        <c:gapWidth val="49"/>
        <c:overlap val="100"/>
        <c:axId val="330660056"/>
        <c:axId val="330655792"/>
      </c:barChart>
      <c:catAx>
        <c:axId val="330660056"/>
        <c:scaling>
          <c:orientation val="minMax"/>
        </c:scaling>
        <c:delete val="1"/>
        <c:axPos val="l"/>
        <c:numFmt formatCode="General" sourceLinked="1"/>
        <c:majorTickMark val="none"/>
        <c:minorTickMark val="none"/>
        <c:tickLblPos val="nextTo"/>
        <c:crossAx val="330655792"/>
        <c:crosses val="autoZero"/>
        <c:auto val="1"/>
        <c:lblAlgn val="ctr"/>
        <c:lblOffset val="100"/>
        <c:noMultiLvlLbl val="0"/>
      </c:catAx>
      <c:valAx>
        <c:axId val="330655792"/>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660056"/>
        <c:crosses val="autoZero"/>
        <c:crossBetween val="between"/>
      </c:valAx>
      <c:spPr>
        <a:noFill/>
        <a:ln>
          <a:noFill/>
        </a:ln>
        <a:effectLst/>
      </c:spPr>
    </c:plotArea>
    <c:legend>
      <c:legendPos val="b"/>
      <c:layout>
        <c:manualLayout>
          <c:xMode val="edge"/>
          <c:yMode val="edge"/>
          <c:x val="0.38449340979116742"/>
          <c:y val="0.93019754895058993"/>
          <c:w val="0.23101318041766519"/>
          <c:h val="6.980245104941011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dirty="0">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dirty="0">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dirty="0">
              <a:latin typeface="Arial" panose="020B0604020202020204" pitchFamily="34" charset="0"/>
              <a:cs typeface="Arial" panose="020B0604020202020204" pitchFamily="34" charset="0"/>
            </a:rPr>
            <a:t>Develop and sustain a workforce that is </a:t>
          </a:r>
          <a:r>
            <a:rPr lang="en-US" b="1" dirty="0">
              <a:latin typeface="Arial" panose="020B0604020202020204" pitchFamily="34" charset="0"/>
              <a:cs typeface="Arial" panose="020B0604020202020204" pitchFamily="34" charset="0"/>
            </a:rPr>
            <a:t>diverse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culturally responsive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well-prepared</a:t>
          </a:r>
          <a:r>
            <a:rPr lang="en-US" dirty="0">
              <a:latin typeface="Arial" panose="020B0604020202020204" pitchFamily="34" charset="0"/>
              <a:cs typeface="Arial" panose="020B0604020202020204" pitchFamily="34" charset="0"/>
            </a:rPr>
            <a:t>, and committed to </a:t>
          </a:r>
          <a:r>
            <a:rPr lang="en-US" b="1" dirty="0">
              <a:latin typeface="Arial" panose="020B0604020202020204" pitchFamily="34" charset="0"/>
              <a:cs typeface="Arial" panose="020B0604020202020204" pitchFamily="34" charset="0"/>
            </a:rPr>
            <a:t>continuous improvement</a:t>
          </a:r>
          <a:r>
            <a:rPr lang="en-US" dirty="0">
              <a:latin typeface="Arial" panose="020B0604020202020204" pitchFamily="34" charset="0"/>
              <a:cs typeface="Arial" panose="020B0604020202020204" pitchFamily="34" charset="0"/>
            </a:rPr>
            <a:t>, so that all students have equitable access to </a:t>
          </a:r>
          <a:r>
            <a:rPr lang="en-US" b="1" dirty="0">
              <a:latin typeface="Arial" panose="020B0604020202020204" pitchFamily="34" charset="0"/>
              <a:cs typeface="Arial" panose="020B0604020202020204" pitchFamily="34" charset="0"/>
            </a:rPr>
            <a:t>effective educators</a:t>
          </a:r>
          <a:r>
            <a:rPr lang="en-US" dirty="0">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dirty="0">
              <a:latin typeface="Arial" panose="020B0604020202020204" pitchFamily="34" charset="0"/>
              <a:cs typeface="Arial" panose="020B0604020202020204" pitchFamily="34" charset="0"/>
            </a:rPr>
            <a:t>Promote </a:t>
          </a:r>
          <a:r>
            <a:rPr lang="en-US" b="1" dirty="0">
              <a:latin typeface="Arial" panose="020B0604020202020204" pitchFamily="34" charset="0"/>
              <a:cs typeface="Arial" panose="020B0604020202020204" pitchFamily="34" charset="0"/>
            </a:rPr>
            <a:t>deeper learning</a:t>
          </a:r>
          <a:r>
            <a:rPr lang="en-US" b="0" dirty="0">
              <a:latin typeface="Arial" panose="020B0604020202020204" pitchFamily="34" charset="0"/>
              <a:cs typeface="Arial" panose="020B0604020202020204" pitchFamily="34" charset="0"/>
            </a:rPr>
            <a:t> so that </a:t>
          </a:r>
          <a:r>
            <a:rPr lang="en-US" b="1" dirty="0">
              <a:latin typeface="Arial" panose="020B0604020202020204" pitchFamily="34" charset="0"/>
              <a:cs typeface="Arial" panose="020B0604020202020204" pitchFamily="34" charset="0"/>
            </a:rPr>
            <a:t>all</a:t>
          </a:r>
          <a:r>
            <a:rPr lang="en-US" b="0" dirty="0">
              <a:latin typeface="Arial" panose="020B0604020202020204" pitchFamily="34" charset="0"/>
              <a:cs typeface="Arial" panose="020B0604020202020204" pitchFamily="34" charset="0"/>
            </a:rPr>
            <a:t> students engage in </a:t>
          </a:r>
          <a:r>
            <a:rPr lang="en-US" b="1" dirty="0">
              <a:latin typeface="Arial" panose="020B0604020202020204" pitchFamily="34" charset="0"/>
              <a:cs typeface="Arial" panose="020B0604020202020204" pitchFamily="34" charset="0"/>
            </a:rPr>
            <a:t>grade-level work</a:t>
          </a:r>
          <a:r>
            <a:rPr lang="en-US" b="0" dirty="0">
              <a:latin typeface="Arial" panose="020B0604020202020204" pitchFamily="34" charset="0"/>
              <a:cs typeface="Arial" panose="020B0604020202020204" pitchFamily="34" charset="0"/>
            </a:rPr>
            <a:t> that is </a:t>
          </a:r>
          <a:r>
            <a:rPr lang="en-US" b="1" dirty="0">
              <a:latin typeface="Arial" panose="020B0604020202020204" pitchFamily="34" charset="0"/>
              <a:cs typeface="Arial" panose="020B0604020202020204" pitchFamily="34" charset="0"/>
            </a:rPr>
            <a:t>real-world</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relevant</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interactive</a:t>
          </a:r>
          <a:r>
            <a:rPr lang="en-US" b="0" dirty="0">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latin typeface="Arial" panose="020B0604020202020204" pitchFamily="34" charset="0"/>
              <a:cs typeface="Arial" panose="020B0604020202020204" pitchFamily="34" charset="0"/>
            </a:rPr>
            <a:t>Cultivate systems to support the </a:t>
          </a:r>
          <a:r>
            <a:rPr lang="en-US" b="1" dirty="0">
              <a:latin typeface="Arial" panose="020B0604020202020204" pitchFamily="34" charset="0"/>
              <a:cs typeface="Arial" panose="020B0604020202020204" pitchFamily="34" charset="0"/>
            </a:rPr>
            <a:t>whole student</a:t>
          </a:r>
          <a:r>
            <a:rPr lang="en-US" dirty="0">
              <a:latin typeface="Arial" panose="020B0604020202020204" pitchFamily="34" charset="0"/>
              <a:cs typeface="Arial" panose="020B0604020202020204" pitchFamily="34" charset="0"/>
            </a:rPr>
            <a:t> and foster </a:t>
          </a:r>
          <a:r>
            <a:rPr lang="en-US" b="1" dirty="0">
              <a:latin typeface="Arial" panose="020B0604020202020204" pitchFamily="34" charset="0"/>
              <a:cs typeface="Arial" panose="020B0604020202020204" pitchFamily="34" charset="0"/>
            </a:rPr>
            <a:t>joyful</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healthy</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and supportive</a:t>
          </a:r>
          <a:r>
            <a:rPr lang="en-US" dirty="0">
              <a:latin typeface="Arial" panose="020B0604020202020204" pitchFamily="34" charset="0"/>
              <a:cs typeface="Arial" panose="020B0604020202020204" pitchFamily="34" charset="0"/>
            </a:rPr>
            <a:t> learning environments so that all students feel </a:t>
          </a:r>
          <a:r>
            <a:rPr lang="en-US" b="1" dirty="0">
              <a:latin typeface="Arial" panose="020B0604020202020204" pitchFamily="34" charset="0"/>
              <a:cs typeface="Arial" panose="020B0604020202020204" pitchFamily="34" charset="0"/>
            </a:rPr>
            <a:t>valued</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connected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nourished</a:t>
          </a:r>
          <a:r>
            <a:rPr lang="en-US" dirty="0">
              <a:latin typeface="Arial" panose="020B0604020202020204" pitchFamily="34" charset="0"/>
              <a:cs typeface="Arial" panose="020B0604020202020204" pitchFamily="34" charset="0"/>
            </a:rPr>
            <a:t>, and</a:t>
          </a:r>
          <a:r>
            <a:rPr lang="en-US" b="1" dirty="0">
              <a:latin typeface="Arial" panose="020B0604020202020204" pitchFamily="34" charset="0"/>
              <a:cs typeface="Arial" panose="020B0604020202020204" pitchFamily="34" charset="0"/>
            </a:rPr>
            <a:t> ready to learn.</a:t>
          </a:r>
          <a:endParaRPr lang="en-US" dirty="0">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dirty="0">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Cultivate systems to support the </a:t>
          </a:r>
          <a:r>
            <a:rPr lang="en-US" sz="1700" b="1" kern="1200" dirty="0">
              <a:latin typeface="Arial" panose="020B0604020202020204" pitchFamily="34" charset="0"/>
              <a:cs typeface="Arial" panose="020B0604020202020204" pitchFamily="34" charset="0"/>
            </a:rPr>
            <a:t>whole student</a:t>
          </a:r>
          <a:r>
            <a:rPr lang="en-US" sz="1700" kern="1200" dirty="0">
              <a:latin typeface="Arial" panose="020B0604020202020204" pitchFamily="34" charset="0"/>
              <a:cs typeface="Arial" panose="020B0604020202020204" pitchFamily="34" charset="0"/>
            </a:rPr>
            <a:t> and foster </a:t>
          </a:r>
          <a:r>
            <a:rPr lang="en-US" sz="1700" b="1" kern="1200" dirty="0">
              <a:latin typeface="Arial" panose="020B0604020202020204" pitchFamily="34" charset="0"/>
              <a:cs typeface="Arial" panose="020B0604020202020204" pitchFamily="34" charset="0"/>
            </a:rPr>
            <a:t>joyful</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healthy</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and supportive</a:t>
          </a:r>
          <a:r>
            <a:rPr lang="en-US" sz="1700" kern="1200" dirty="0">
              <a:latin typeface="Arial" panose="020B0604020202020204" pitchFamily="34" charset="0"/>
              <a:cs typeface="Arial" panose="020B0604020202020204" pitchFamily="34" charset="0"/>
            </a:rPr>
            <a:t> learning environments so that all students feel </a:t>
          </a:r>
          <a:r>
            <a:rPr lang="en-US" sz="1700" b="1" kern="1200" dirty="0">
              <a:latin typeface="Arial" panose="020B0604020202020204" pitchFamily="34" charset="0"/>
              <a:cs typeface="Arial" panose="020B0604020202020204" pitchFamily="34" charset="0"/>
            </a:rPr>
            <a:t>valued</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connected</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nourished</a:t>
          </a:r>
          <a:r>
            <a:rPr lang="en-US" sz="1700" kern="1200" dirty="0">
              <a:latin typeface="Arial" panose="020B0604020202020204" pitchFamily="34" charset="0"/>
              <a:cs typeface="Arial" panose="020B0604020202020204" pitchFamily="34" charset="0"/>
            </a:rPr>
            <a:t>, and</a:t>
          </a:r>
          <a:r>
            <a:rPr lang="en-US" sz="1700" b="1" kern="1200" dirty="0">
              <a:latin typeface="Arial" panose="020B0604020202020204" pitchFamily="34" charset="0"/>
              <a:cs typeface="Arial" panose="020B0604020202020204" pitchFamily="34" charset="0"/>
            </a:rPr>
            <a:t> ready to learn.</a:t>
          </a:r>
          <a:endParaRPr lang="en-US" sz="1700" kern="1200" dirty="0">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Arial" panose="020B0604020202020204" pitchFamily="34" charset="0"/>
              <a:cs typeface="Arial" panose="020B0604020202020204" pitchFamily="34" charset="0"/>
            </a:rPr>
            <a:t>Promote </a:t>
          </a:r>
          <a:r>
            <a:rPr lang="en-US" sz="1700" b="1" kern="1200" dirty="0">
              <a:latin typeface="Arial" panose="020B0604020202020204" pitchFamily="34" charset="0"/>
              <a:cs typeface="Arial" panose="020B0604020202020204" pitchFamily="34" charset="0"/>
            </a:rPr>
            <a:t>deeper learning</a:t>
          </a:r>
          <a:r>
            <a:rPr lang="en-US" sz="1700" b="0" kern="1200" dirty="0">
              <a:latin typeface="Arial" panose="020B0604020202020204" pitchFamily="34" charset="0"/>
              <a:cs typeface="Arial" panose="020B0604020202020204" pitchFamily="34" charset="0"/>
            </a:rPr>
            <a:t> so that </a:t>
          </a:r>
          <a:r>
            <a:rPr lang="en-US" sz="1700" b="1" kern="1200" dirty="0">
              <a:latin typeface="Arial" panose="020B0604020202020204" pitchFamily="34" charset="0"/>
              <a:cs typeface="Arial" panose="020B0604020202020204" pitchFamily="34" charset="0"/>
            </a:rPr>
            <a:t>all</a:t>
          </a:r>
          <a:r>
            <a:rPr lang="en-US" sz="1700" b="0" kern="1200" dirty="0">
              <a:latin typeface="Arial" panose="020B0604020202020204" pitchFamily="34" charset="0"/>
              <a:cs typeface="Arial" panose="020B0604020202020204" pitchFamily="34" charset="0"/>
            </a:rPr>
            <a:t> students engage in </a:t>
          </a:r>
          <a:r>
            <a:rPr lang="en-US" sz="1700" b="1" kern="1200" dirty="0">
              <a:latin typeface="Arial" panose="020B0604020202020204" pitchFamily="34" charset="0"/>
              <a:cs typeface="Arial" panose="020B0604020202020204" pitchFamily="34" charset="0"/>
            </a:rPr>
            <a:t>grade-level work</a:t>
          </a:r>
          <a:r>
            <a:rPr lang="en-US" sz="1700" b="0" kern="1200" dirty="0">
              <a:latin typeface="Arial" panose="020B0604020202020204" pitchFamily="34" charset="0"/>
              <a:cs typeface="Arial" panose="020B0604020202020204" pitchFamily="34" charset="0"/>
            </a:rPr>
            <a:t> that is </a:t>
          </a:r>
          <a:r>
            <a:rPr lang="en-US" sz="1700" b="1" kern="1200" dirty="0">
              <a:latin typeface="Arial" panose="020B0604020202020204" pitchFamily="34" charset="0"/>
              <a:cs typeface="Arial" panose="020B0604020202020204" pitchFamily="34" charset="0"/>
            </a:rPr>
            <a:t>real-world</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relevant</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t>
          </a:r>
          <a:r>
            <a:rPr lang="en-US" sz="1700" b="0" kern="1200" dirty="0">
              <a:latin typeface="Arial" panose="020B0604020202020204" pitchFamily="34" charset="0"/>
              <a:cs typeface="Arial" panose="020B0604020202020204" pitchFamily="34" charset="0"/>
            </a:rPr>
            <a:t>and</a:t>
          </a:r>
          <a:r>
            <a:rPr lang="en-US" sz="1700" b="1" kern="1200" dirty="0">
              <a:latin typeface="Arial" panose="020B0604020202020204" pitchFamily="34" charset="0"/>
              <a:cs typeface="Arial" panose="020B0604020202020204" pitchFamily="34" charset="0"/>
            </a:rPr>
            <a:t> interactive</a:t>
          </a:r>
          <a:r>
            <a:rPr lang="en-US" sz="1700" b="0" kern="1200" dirty="0">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Develop and sustain a workforce that is </a:t>
          </a:r>
          <a:r>
            <a:rPr lang="en-US" sz="1700" b="1" kern="1200" dirty="0">
              <a:latin typeface="Arial" panose="020B0604020202020204" pitchFamily="34" charset="0"/>
              <a:cs typeface="Arial" panose="020B0604020202020204" pitchFamily="34" charset="0"/>
            </a:rPr>
            <a:t>diverse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culturally responsive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well-prepared</a:t>
          </a:r>
          <a:r>
            <a:rPr lang="en-US" sz="1700" kern="1200" dirty="0">
              <a:latin typeface="Arial" panose="020B0604020202020204" pitchFamily="34" charset="0"/>
              <a:cs typeface="Arial" panose="020B0604020202020204" pitchFamily="34" charset="0"/>
            </a:rPr>
            <a:t>, and committed to </a:t>
          </a:r>
          <a:r>
            <a:rPr lang="en-US" sz="1700" b="1" kern="1200" dirty="0">
              <a:latin typeface="Arial" panose="020B0604020202020204" pitchFamily="34" charset="0"/>
              <a:cs typeface="Arial" panose="020B0604020202020204" pitchFamily="34" charset="0"/>
            </a:rPr>
            <a:t>continuous improvement</a:t>
          </a:r>
          <a:r>
            <a:rPr lang="en-US" sz="1700" kern="1200" dirty="0">
              <a:latin typeface="Arial" panose="020B0604020202020204" pitchFamily="34" charset="0"/>
              <a:cs typeface="Arial" panose="020B0604020202020204" pitchFamily="34" charset="0"/>
            </a:rPr>
            <a:t>, so that all students have equitable access to </a:t>
          </a:r>
          <a:r>
            <a:rPr lang="en-US" sz="1700" b="1" kern="1200" dirty="0">
              <a:latin typeface="Arial" panose="020B0604020202020204" pitchFamily="34" charset="0"/>
              <a:cs typeface="Arial" panose="020B0604020202020204" pitchFamily="34" charset="0"/>
            </a:rPr>
            <a:t>effective educators</a:t>
          </a:r>
          <a:r>
            <a:rPr lang="en-US" sz="1700" kern="1200" dirty="0">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0.52174</cdr:x>
      <cdr:y>0.35423</cdr:y>
    </cdr:from>
    <cdr:to>
      <cdr:x>0.59107</cdr:x>
      <cdr:y>0.4354</cdr:y>
    </cdr:to>
    <cdr:sp macro="" textlink="">
      <cdr:nvSpPr>
        <cdr:cNvPr id="2" name="TextBox 1">
          <a:extLst xmlns:a="http://schemas.openxmlformats.org/drawingml/2006/main">
            <a:ext uri="{FF2B5EF4-FFF2-40B4-BE49-F238E27FC236}">
              <a16:creationId xmlns:a16="http://schemas.microsoft.com/office/drawing/2014/main" id="{CF8D3FE8-1D47-4CE4-BAB3-2C00E9D6B101}"/>
            </a:ext>
          </a:extLst>
        </cdr:cNvPr>
        <cdr:cNvSpPr txBox="1"/>
      </cdr:nvSpPr>
      <cdr:spPr>
        <a:xfrm xmlns:a="http://schemas.openxmlformats.org/drawingml/2006/main">
          <a:off x="6096000" y="1788792"/>
          <a:ext cx="810052" cy="409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99.99%</a:t>
          </a:r>
        </a:p>
      </cdr:txBody>
    </cdr:sp>
  </cdr:relSizeAnchor>
  <cdr:relSizeAnchor xmlns:cdr="http://schemas.openxmlformats.org/drawingml/2006/chartDrawing">
    <cdr:from>
      <cdr:x>0</cdr:x>
      <cdr:y>0.08013</cdr:y>
    </cdr:from>
    <cdr:to>
      <cdr:x>0.13654</cdr:x>
      <cdr:y>0.79008</cdr:y>
    </cdr:to>
    <cdr:sp macro="" textlink="">
      <cdr:nvSpPr>
        <cdr:cNvPr id="4" name="TextBox 3">
          <a:extLst xmlns:a="http://schemas.openxmlformats.org/drawingml/2006/main">
            <a:ext uri="{FF2B5EF4-FFF2-40B4-BE49-F238E27FC236}">
              <a16:creationId xmlns:a16="http://schemas.microsoft.com/office/drawing/2014/main" id="{3C652CD0-D7B7-4EA4-904F-E21944DED9F0}"/>
            </a:ext>
          </a:extLst>
        </cdr:cNvPr>
        <cdr:cNvSpPr txBox="1"/>
      </cdr:nvSpPr>
      <cdr:spPr>
        <a:xfrm xmlns:a="http://schemas.openxmlformats.org/drawingml/2006/main">
          <a:off x="0" y="404643"/>
          <a:ext cx="1595336" cy="3585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$194,414,915</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8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$738,957,562</a:t>
          </a:r>
          <a:endParaRPr lang="en-US" sz="1600" dirty="0">
            <a:solidFill>
              <a:schemeClr val="tx1"/>
            </a:solidFill>
            <a:latin typeface="Arial" panose="020B0604020202020204" pitchFamily="34" charset="0"/>
            <a:cs typeface="Arial" panose="020B0604020202020204" pitchFamily="34" charset="0"/>
          </a:endParaRPr>
        </a:p>
        <a:p xmlns:a="http://schemas.openxmlformats.org/drawingml/2006/main">
          <a:pPr algn="ctr"/>
          <a:endParaRPr lang="en-US" sz="4400" dirty="0">
            <a:solidFill>
              <a:schemeClr val="tx1"/>
            </a:solidFill>
          </a:endParaRPr>
        </a:p>
        <a:p xmlns:a="http://schemas.openxmlformats.org/drawingml/2006/main">
          <a:pPr algn="ctr"/>
          <a:r>
            <a:rPr lang="en-US" sz="2400" dirty="0">
              <a:solidFill>
                <a:schemeClr val="tx1"/>
              </a:solidFill>
              <a:latin typeface="Arial" panose="020B0604020202020204" pitchFamily="34" charset="0"/>
              <a:cs typeface="Arial" panose="020B0604020202020204" pitchFamily="34" charset="0"/>
            </a:rPr>
            <a:t>ESSER III</a:t>
          </a:r>
        </a:p>
        <a:p xmlns:a="http://schemas.openxmlformats.org/drawingml/2006/main">
          <a:pPr algn="ctr"/>
          <a:r>
            <a:rPr lang="en-US" sz="1600" b="1" dirty="0">
              <a:solidFill>
                <a:schemeClr val="tx1"/>
              </a:solidFill>
              <a:latin typeface="Arial" panose="020B0604020202020204" pitchFamily="34" charset="0"/>
              <a:cs typeface="Arial" panose="020B0604020202020204" pitchFamily="34" charset="0"/>
            </a:rPr>
            <a:t>$1,658,623,151</a:t>
          </a:r>
        </a:p>
      </cdr:txBody>
    </cdr:sp>
  </cdr:relSizeAnchor>
  <cdr:relSizeAnchor xmlns:cdr="http://schemas.openxmlformats.org/drawingml/2006/chartDrawing">
    <cdr:from>
      <cdr:x>0.49333</cdr:x>
      <cdr:y>0.62588</cdr:y>
    </cdr:from>
    <cdr:to>
      <cdr:x>0.55716</cdr:x>
      <cdr:y>0.66982</cdr:y>
    </cdr:to>
    <cdr:sp macro="" textlink="">
      <cdr:nvSpPr>
        <cdr:cNvPr id="5" name="TextBox 4">
          <a:extLst xmlns:a="http://schemas.openxmlformats.org/drawingml/2006/main">
            <a:ext uri="{FF2B5EF4-FFF2-40B4-BE49-F238E27FC236}">
              <a16:creationId xmlns:a16="http://schemas.microsoft.com/office/drawing/2014/main" id="{438D6124-EF0D-461F-8B1E-AABCB2A9D228}"/>
            </a:ext>
          </a:extLst>
        </cdr:cNvPr>
        <cdr:cNvSpPr txBox="1"/>
      </cdr:nvSpPr>
      <cdr:spPr>
        <a:xfrm xmlns:a="http://schemas.openxmlformats.org/drawingml/2006/main">
          <a:off x="5764030" y="3160567"/>
          <a:ext cx="745790" cy="22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latin typeface="Arial" panose="020B0604020202020204" pitchFamily="34" charset="0"/>
              <a:cs typeface="Arial" panose="020B0604020202020204" pitchFamily="34" charset="0"/>
            </a:rPr>
            <a:t>91%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11/8/2024</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dirty="0"/>
          </a:p>
        </p:txBody>
      </p:sp>
    </p:spTree>
    <p:extLst>
      <p:ext uri="{BB962C8B-B14F-4D97-AF65-F5344CB8AC3E}">
        <p14:creationId xmlns:p14="http://schemas.microsoft.com/office/powerpoint/2010/main" val="145549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Department’s new educational vision sets an ambitious and long-term expectation of the learning experiences for students across the Commonwealth. The Department is deeply committed to providing aligned supports to districts, schools, and programs so that this vision may become a reality. As such, DESE has identified three key strategic objectives that it will focus on strengthening over the next four years. </a:t>
            </a: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3225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133277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64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2E30-D20D-9074-D5DE-0DFBB59D2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FADC9-145A-2BD4-5F70-2F08E4093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C7D1A-19B0-9C21-9072-79F420F7CE3B}"/>
              </a:ext>
            </a:extLst>
          </p:cNvPr>
          <p:cNvSpPr>
            <a:spLocks noGrp="1"/>
          </p:cNvSpPr>
          <p:nvPr>
            <p:ph type="body" idx="1"/>
          </p:nvPr>
        </p:nvSpPr>
        <p:spPr/>
        <p:txBody>
          <a:bodyPr/>
          <a:lstStyle/>
          <a:p>
            <a:r>
              <a:rPr lang="en-US" dirty="0"/>
              <a:t>Also over $48 million to private schools, and $260 million to approved private special education schools.</a:t>
            </a:r>
          </a:p>
        </p:txBody>
      </p:sp>
      <p:sp>
        <p:nvSpPr>
          <p:cNvPr id="4" name="Slide Number Placeholder 3">
            <a:extLst>
              <a:ext uri="{FF2B5EF4-FFF2-40B4-BE49-F238E27FC236}">
                <a16:creationId xmlns:a16="http://schemas.microsoft.com/office/drawing/2014/main" id="{9A6D1572-9545-D06C-092D-963A7A09BE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6371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pms.psc.gov/grant-recipients/returning-funds-interest.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federalgrants/esser" TargetMode="External"/><Relationship Id="rId2" Type="http://schemas.openxmlformats.org/officeDocument/2006/relationships/hyperlink" Target="https://www.doe.mass.edu/federalgrants/esser/final-approval-request.doc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oese.ed.gov/files/2024/03/DCL-and-Guidance-Recording-and-Reporting-Federal-Interest.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p:txBody>
          <a:bodyPr/>
          <a:lstStyle/>
          <a:p>
            <a:r>
              <a:rPr lang="en-US" dirty="0">
                <a:latin typeface="Arial"/>
                <a:cs typeface="Arial"/>
              </a:rPr>
              <a:t>Closing out ESSER</a:t>
            </a:r>
            <a:endParaRPr lang="en-US" dirty="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p:txBody>
          <a:bodyPr/>
          <a:lstStyle/>
          <a:p>
            <a:r>
              <a:rPr lang="en-US" dirty="0">
                <a:solidFill>
                  <a:schemeClr val="accent1">
                    <a:lumMod val="50000"/>
                  </a:schemeClr>
                </a:solidFill>
              </a:rPr>
              <a:t>Nov 12, 2024</a:t>
            </a:r>
          </a:p>
        </p:txBody>
      </p:sp>
    </p:spTree>
    <p:extLst>
      <p:ext uri="{BB962C8B-B14F-4D97-AF65-F5344CB8AC3E}">
        <p14:creationId xmlns:p14="http://schemas.microsoft.com/office/powerpoint/2010/main" val="334463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1E68-4936-0940-2CC8-7521100DC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108C7-B333-4921-CD69-FEF3F465D023}"/>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Late Liquidation Update</a:t>
            </a:r>
          </a:p>
        </p:txBody>
      </p:sp>
      <p:sp>
        <p:nvSpPr>
          <p:cNvPr id="3" name="Content Placeholder 2">
            <a:extLst>
              <a:ext uri="{FF2B5EF4-FFF2-40B4-BE49-F238E27FC236}">
                <a16:creationId xmlns:a16="http://schemas.microsoft.com/office/drawing/2014/main" id="{8BB6AC22-C5A0-966E-C4E9-EF1642780D7B}"/>
              </a:ext>
            </a:extLst>
          </p:cNvPr>
          <p:cNvSpPr>
            <a:spLocks noGrp="1"/>
          </p:cNvSpPr>
          <p:nvPr>
            <p:ph idx="4294967295"/>
          </p:nvPr>
        </p:nvSpPr>
        <p:spPr>
          <a:xfrm>
            <a:off x="822324" y="1116800"/>
            <a:ext cx="10579683" cy="4255300"/>
          </a:xfrm>
        </p:spPr>
        <p:txBody>
          <a:bodyPr>
            <a:normAutofit/>
          </a:bodyPr>
          <a:lstStyle/>
          <a:p>
            <a:r>
              <a:rPr lang="en-US" sz="2400" dirty="0">
                <a:solidFill>
                  <a:schemeClr val="accent1">
                    <a:lumMod val="50000"/>
                  </a:schemeClr>
                </a:solidFill>
              </a:rPr>
              <a:t>38 out of 38 districts received late liquidation approval from the federal government in October 2024 for a combined $158.2 mil</a:t>
            </a:r>
          </a:p>
          <a:p>
            <a:r>
              <a:rPr lang="en-US" sz="2400" dirty="0">
                <a:solidFill>
                  <a:schemeClr val="accent1">
                    <a:lumMod val="50000"/>
                  </a:schemeClr>
                </a:solidFill>
              </a:rPr>
              <a:t>All 38 received approval until February of 2026</a:t>
            </a:r>
          </a:p>
          <a:p>
            <a:r>
              <a:rPr lang="en-US" sz="2400" dirty="0">
                <a:solidFill>
                  <a:schemeClr val="accent1">
                    <a:lumMod val="50000"/>
                  </a:schemeClr>
                </a:solidFill>
              </a:rPr>
              <a:t>DESE will create draw-down/liquidation windows in EdGrants starting in late January 2025 through February of 2026</a:t>
            </a:r>
          </a:p>
          <a:p>
            <a:r>
              <a:rPr lang="en-US" sz="2400" dirty="0">
                <a:solidFill>
                  <a:schemeClr val="accent1">
                    <a:lumMod val="50000"/>
                  </a:schemeClr>
                </a:solidFill>
              </a:rPr>
              <a:t>Submit FR-1s ASAP after final draw-down. Note that all ESSER-III grants must be closed and FR-1s submitted by February 28, 2026.</a:t>
            </a:r>
          </a:p>
          <a:p>
            <a:pPr marL="0" indent="0">
              <a:buNone/>
            </a:pPr>
            <a:endParaRPr lang="en-US" sz="2400" dirty="0">
              <a:solidFill>
                <a:schemeClr val="accent1">
                  <a:lumMod val="50000"/>
                </a:schemeClr>
              </a:solidFill>
            </a:endParaRPr>
          </a:p>
        </p:txBody>
      </p:sp>
      <p:sp>
        <p:nvSpPr>
          <p:cNvPr id="5" name="TextBox 4">
            <a:extLst>
              <a:ext uri="{FF2B5EF4-FFF2-40B4-BE49-F238E27FC236}">
                <a16:creationId xmlns:a16="http://schemas.microsoft.com/office/drawing/2014/main" id="{5937F799-4BE6-6326-81D1-934FCC755B9A}"/>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8959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5E06-924B-513F-0A43-A439A9533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B763E-421B-16BD-A390-B971F360F447}"/>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Late Liquidation Update (cont.)</a:t>
            </a:r>
          </a:p>
        </p:txBody>
      </p:sp>
      <p:sp>
        <p:nvSpPr>
          <p:cNvPr id="3" name="Content Placeholder 2">
            <a:extLst>
              <a:ext uri="{FF2B5EF4-FFF2-40B4-BE49-F238E27FC236}">
                <a16:creationId xmlns:a16="http://schemas.microsoft.com/office/drawing/2014/main" id="{36F45430-21BB-CDF3-3608-D437085C4DB1}"/>
              </a:ext>
            </a:extLst>
          </p:cNvPr>
          <p:cNvSpPr>
            <a:spLocks noGrp="1"/>
          </p:cNvSpPr>
          <p:nvPr>
            <p:ph idx="4294967295"/>
          </p:nvPr>
        </p:nvSpPr>
        <p:spPr>
          <a:xfrm>
            <a:off x="822324" y="1116800"/>
            <a:ext cx="10579683" cy="5035522"/>
          </a:xfrm>
        </p:spPr>
        <p:txBody>
          <a:bodyPr>
            <a:normAutofit/>
          </a:bodyPr>
          <a:lstStyle/>
          <a:p>
            <a:r>
              <a:rPr lang="en-US" sz="2400" dirty="0">
                <a:solidFill>
                  <a:schemeClr val="accent1">
                    <a:lumMod val="50000"/>
                  </a:schemeClr>
                </a:solidFill>
              </a:rPr>
              <a:t>When the standard liquidation period ends on December 15, if you are approved for late liquidation and need to revise down the amount needed for late liquidation please reach out to Matt Deninger </a:t>
            </a:r>
            <a:r>
              <a:rPr lang="en-US" sz="2400" b="1" dirty="0">
                <a:solidFill>
                  <a:schemeClr val="accent1">
                    <a:lumMod val="50000"/>
                  </a:schemeClr>
                </a:solidFill>
              </a:rPr>
              <a:t>by December 31st.</a:t>
            </a:r>
          </a:p>
          <a:p>
            <a:pPr lvl="1"/>
            <a:r>
              <a:rPr lang="en-US" sz="2000" dirty="0">
                <a:solidFill>
                  <a:schemeClr val="accent1">
                    <a:lumMod val="50000"/>
                  </a:schemeClr>
                </a:solidFill>
              </a:rPr>
              <a:t>For example, let’s say you were approved for late liquidation for $100,000, and you had $20,000 in expenses in November. You therefore drew down $20,000 during the final standard liquidation window to cover those expenses, leaving you with $80,000 yet to be liquidated during the late liquidation period. Contact Matt to revise $100,000 down to $80,000.</a:t>
            </a:r>
          </a:p>
          <a:p>
            <a:pPr lvl="1"/>
            <a:endParaRPr lang="en-US" sz="2000" dirty="0">
              <a:solidFill>
                <a:schemeClr val="accent1">
                  <a:lumMod val="50000"/>
                </a:schemeClr>
              </a:solidFill>
            </a:endParaRPr>
          </a:p>
          <a:p>
            <a:r>
              <a:rPr lang="en-US" sz="2400" dirty="0">
                <a:solidFill>
                  <a:schemeClr val="accent1">
                    <a:lumMod val="50000"/>
                  </a:schemeClr>
                </a:solidFill>
              </a:rPr>
              <a:t>If you did not apply for late liquidation, and you’re realizing that you should have, please reach out to Matt Deninger </a:t>
            </a:r>
            <a:r>
              <a:rPr lang="en-US" sz="2400" b="1" dirty="0">
                <a:solidFill>
                  <a:schemeClr val="accent1">
                    <a:lumMod val="50000"/>
                  </a:schemeClr>
                </a:solidFill>
              </a:rPr>
              <a:t>by December 31st.</a:t>
            </a:r>
          </a:p>
          <a:p>
            <a:endParaRPr lang="en-US" sz="2400" dirty="0">
              <a:solidFill>
                <a:schemeClr val="accent1">
                  <a:lumMod val="50000"/>
                </a:schemeClr>
              </a:solidFill>
            </a:endParaRPr>
          </a:p>
          <a:p>
            <a:r>
              <a:rPr lang="en-US" sz="2400" dirty="0">
                <a:solidFill>
                  <a:schemeClr val="accent1">
                    <a:lumMod val="50000"/>
                  </a:schemeClr>
                </a:solidFill>
              </a:rPr>
              <a:t>DESE will submit a final updated late liquidation request to the feds in January.</a:t>
            </a:r>
          </a:p>
        </p:txBody>
      </p:sp>
      <p:sp>
        <p:nvSpPr>
          <p:cNvPr id="5" name="TextBox 4">
            <a:extLst>
              <a:ext uri="{FF2B5EF4-FFF2-40B4-BE49-F238E27FC236}">
                <a16:creationId xmlns:a16="http://schemas.microsoft.com/office/drawing/2014/main" id="{71C465D8-8F68-1C8A-5D22-6A402E471D7E}"/>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11</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0942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9280-A514-1049-3161-3AE2EBA12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AD389-6B12-7B41-C8D6-DA62A7287AE3}"/>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Cash Management reminders – for all grants</a:t>
            </a:r>
          </a:p>
        </p:txBody>
      </p:sp>
      <p:sp>
        <p:nvSpPr>
          <p:cNvPr id="3" name="Content Placeholder 2">
            <a:extLst>
              <a:ext uri="{FF2B5EF4-FFF2-40B4-BE49-F238E27FC236}">
                <a16:creationId xmlns:a16="http://schemas.microsoft.com/office/drawing/2014/main" id="{1BE0A8B4-EC2E-16A1-0CFB-3017DC35F2C4}"/>
              </a:ext>
            </a:extLst>
          </p:cNvPr>
          <p:cNvSpPr>
            <a:spLocks noGrp="1"/>
          </p:cNvSpPr>
          <p:nvPr>
            <p:ph idx="4294967295"/>
          </p:nvPr>
        </p:nvSpPr>
        <p:spPr>
          <a:xfrm>
            <a:off x="822324" y="1116800"/>
            <a:ext cx="10579683" cy="5035522"/>
          </a:xfrm>
        </p:spPr>
        <p:txBody>
          <a:bodyPr>
            <a:normAutofit/>
          </a:bodyPr>
          <a:lstStyle/>
          <a:p>
            <a:r>
              <a:rPr lang="en-US" sz="2400" dirty="0">
                <a:solidFill>
                  <a:schemeClr val="accent1">
                    <a:lumMod val="50000"/>
                  </a:schemeClr>
                </a:solidFill>
              </a:rPr>
              <a:t>As a general rule:</a:t>
            </a:r>
          </a:p>
          <a:p>
            <a:pPr lvl="1"/>
            <a:r>
              <a:rPr lang="en-US" sz="2000" dirty="0">
                <a:solidFill>
                  <a:schemeClr val="accent1">
                    <a:lumMod val="50000"/>
                  </a:schemeClr>
                </a:solidFill>
              </a:rPr>
              <a:t>Districts are to draw/liquidate funds from DESE on a reimbursement basis</a:t>
            </a:r>
          </a:p>
          <a:p>
            <a:pPr lvl="1"/>
            <a:endParaRPr lang="en-US" sz="2000" dirty="0">
              <a:solidFill>
                <a:schemeClr val="accent1">
                  <a:lumMod val="50000"/>
                </a:schemeClr>
              </a:solidFill>
            </a:endParaRPr>
          </a:p>
          <a:p>
            <a:r>
              <a:rPr lang="en-US" sz="2400" dirty="0">
                <a:solidFill>
                  <a:schemeClr val="accent1">
                    <a:lumMod val="50000"/>
                  </a:schemeClr>
                </a:solidFill>
              </a:rPr>
              <a:t>If you’ve drawn down money in advance:</a:t>
            </a:r>
          </a:p>
          <a:p>
            <a:pPr lvl="1"/>
            <a:r>
              <a:rPr lang="en-US" sz="2000" dirty="0">
                <a:solidFill>
                  <a:schemeClr val="accent1">
                    <a:lumMod val="50000"/>
                  </a:schemeClr>
                </a:solidFill>
              </a:rPr>
              <a:t>Federal grant dollars (for most grant recipients) must be deposited into interest-bearing accounts. If the accounts in which you keep the federal funds earn interest in excess of $500 per year combined across all federal funds, you must remit any earned interest over $500 </a:t>
            </a:r>
            <a:r>
              <a:rPr lang="en-US" sz="2000" dirty="0">
                <a:solidFill>
                  <a:schemeClr val="accent1">
                    <a:lumMod val="50000"/>
                  </a:schemeClr>
                </a:solidFill>
                <a:hlinkClick r:id="rId2"/>
              </a:rPr>
              <a:t>directly to the federal government</a:t>
            </a:r>
            <a:r>
              <a:rPr lang="en-US" sz="2000" dirty="0">
                <a:solidFill>
                  <a:schemeClr val="accent1">
                    <a:lumMod val="50000"/>
                  </a:schemeClr>
                </a:solidFill>
              </a:rPr>
              <a:t>. You may use up to $500 in earned interest for the upkeep of the bank accounts.</a:t>
            </a:r>
          </a:p>
          <a:p>
            <a:pPr lvl="1"/>
            <a:r>
              <a:rPr lang="en-US" sz="2000" dirty="0">
                <a:solidFill>
                  <a:schemeClr val="accent1">
                    <a:lumMod val="50000"/>
                  </a:schemeClr>
                </a:solidFill>
              </a:rPr>
              <a:t>Keep a close eye on the interest you earn on those funds</a:t>
            </a:r>
          </a:p>
          <a:p>
            <a:pPr lvl="1"/>
            <a:r>
              <a:rPr lang="en-US" sz="2000" dirty="0">
                <a:solidFill>
                  <a:schemeClr val="accent1">
                    <a:lumMod val="50000"/>
                  </a:schemeClr>
                </a:solidFill>
              </a:rPr>
              <a:t>DESE will ask your business official to attest that the district will only use the funds for the approved, budgeted purposes</a:t>
            </a:r>
          </a:p>
        </p:txBody>
      </p:sp>
      <p:sp>
        <p:nvSpPr>
          <p:cNvPr id="5" name="TextBox 4">
            <a:extLst>
              <a:ext uri="{FF2B5EF4-FFF2-40B4-BE49-F238E27FC236}">
                <a16:creationId xmlns:a16="http://schemas.microsoft.com/office/drawing/2014/main" id="{24CDB6D3-B4E3-89F7-0B26-28DEAF44947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80738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III – Capital Projects</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1369675" cy="5049837"/>
          </a:xfrm>
        </p:spPr>
        <p:txBody>
          <a:bodyPr vert="horz" lIns="91440" tIns="45720" rIns="91440" bIns="45720" rtlCol="0" anchor="t">
            <a:noAutofit/>
          </a:bodyPr>
          <a:lstStyle/>
          <a:p>
            <a:r>
              <a:rPr lang="en-US" i="1" dirty="0">
                <a:solidFill>
                  <a:schemeClr val="accent1">
                    <a:lumMod val="50000"/>
                  </a:schemeClr>
                </a:solidFill>
                <a:latin typeface="Arial"/>
                <a:cs typeface="Arial"/>
              </a:rPr>
              <a:t>Prior to seeking reimbursement </a:t>
            </a:r>
            <a:r>
              <a:rPr lang="en-US" dirty="0">
                <a:solidFill>
                  <a:schemeClr val="accent1">
                    <a:lumMod val="50000"/>
                  </a:schemeClr>
                </a:solidFill>
                <a:latin typeface="Arial"/>
                <a:cs typeface="Arial"/>
              </a:rPr>
              <a:t>(standard liquidation or late liquidation) for ESSER </a:t>
            </a:r>
            <a:r>
              <a:rPr lang="en-US" b="1" dirty="0">
                <a:solidFill>
                  <a:schemeClr val="accent1">
                    <a:lumMod val="50000"/>
                  </a:schemeClr>
                </a:solidFill>
                <a:latin typeface="Arial"/>
                <a:cs typeface="Arial"/>
              </a:rPr>
              <a:t>construction</a:t>
            </a:r>
            <a:r>
              <a:rPr lang="en-US" dirty="0">
                <a:solidFill>
                  <a:schemeClr val="accent1">
                    <a:lumMod val="50000"/>
                  </a:schemeClr>
                </a:solidFill>
                <a:latin typeface="Arial"/>
                <a:cs typeface="Arial"/>
              </a:rPr>
              <a:t> projects, districts must submit to your federal grants liaison:</a:t>
            </a:r>
          </a:p>
          <a:p>
            <a:pPr lvl="1"/>
            <a:r>
              <a:rPr lang="en-US" dirty="0">
                <a:hlinkClick r:id="rId2"/>
              </a:rPr>
              <a:t>Request for Final Approval Form</a:t>
            </a:r>
            <a:endParaRPr lang="en-US" dirty="0"/>
          </a:p>
          <a:p>
            <a:pPr lvl="1"/>
            <a:r>
              <a:rPr lang="en-US" dirty="0">
                <a:solidFill>
                  <a:schemeClr val="accent1">
                    <a:lumMod val="50000"/>
                  </a:schemeClr>
                </a:solidFill>
                <a:latin typeface="Arial"/>
                <a:cs typeface="Arial"/>
              </a:rPr>
              <a:t>Final bid/quote/purchase order signed/accepted by your district</a:t>
            </a:r>
            <a:endParaRPr lang="en-US" dirty="0">
              <a:solidFill>
                <a:schemeClr val="accent1">
                  <a:lumMod val="50000"/>
                </a:schemeClr>
              </a:solidFill>
            </a:endParaRPr>
          </a:p>
          <a:p>
            <a:pPr lvl="1"/>
            <a:r>
              <a:rPr lang="en-US" dirty="0">
                <a:solidFill>
                  <a:schemeClr val="accent1">
                    <a:lumMod val="50000"/>
                  </a:schemeClr>
                </a:solidFill>
              </a:rPr>
              <a:t>Plans demonstrating all required approvals, certifications, signoffs</a:t>
            </a:r>
          </a:p>
          <a:p>
            <a:pPr lvl="1"/>
            <a:r>
              <a:rPr lang="en-US" dirty="0">
                <a:solidFill>
                  <a:schemeClr val="accent1">
                    <a:lumMod val="50000"/>
                  </a:schemeClr>
                </a:solidFill>
              </a:rPr>
              <a:t>Building permits</a:t>
            </a:r>
          </a:p>
          <a:p>
            <a:r>
              <a:rPr lang="en-US" dirty="0">
                <a:solidFill>
                  <a:schemeClr val="accent1">
                    <a:lumMod val="50000"/>
                  </a:schemeClr>
                </a:solidFill>
                <a:latin typeface="Arial"/>
                <a:cs typeface="Arial"/>
              </a:rPr>
              <a:t>For ESSER </a:t>
            </a:r>
            <a:r>
              <a:rPr lang="en-US" b="1" dirty="0">
                <a:solidFill>
                  <a:schemeClr val="accent1">
                    <a:lumMod val="50000"/>
                  </a:schemeClr>
                </a:solidFill>
                <a:latin typeface="Arial"/>
                <a:cs typeface="Arial"/>
              </a:rPr>
              <a:t>minor remodel, repair, or maintenance</a:t>
            </a:r>
            <a:r>
              <a:rPr lang="en-US" dirty="0">
                <a:solidFill>
                  <a:schemeClr val="accent1">
                    <a:lumMod val="50000"/>
                  </a:schemeClr>
                </a:solidFill>
                <a:latin typeface="Arial"/>
                <a:cs typeface="Arial"/>
              </a:rPr>
              <a:t> projects, districts must submit to your federal grants liaison:</a:t>
            </a:r>
          </a:p>
          <a:p>
            <a:pPr lvl="1"/>
            <a:r>
              <a:rPr lang="en-US" dirty="0">
                <a:hlinkClick r:id="rId2"/>
              </a:rPr>
              <a:t>Request for Final Approval Form</a:t>
            </a:r>
            <a:endParaRPr lang="en-US" dirty="0"/>
          </a:p>
          <a:p>
            <a:pPr lvl="1"/>
            <a:r>
              <a:rPr lang="en-US" dirty="0">
                <a:solidFill>
                  <a:schemeClr val="accent1">
                    <a:lumMod val="50000"/>
                  </a:schemeClr>
                </a:solidFill>
              </a:rPr>
              <a:t>Final bid/quote/purchase order</a:t>
            </a:r>
          </a:p>
          <a:p>
            <a:pPr marL="0" indent="0" algn="ctr">
              <a:buNone/>
            </a:pPr>
            <a:r>
              <a:rPr lang="en-US" sz="2400" dirty="0">
                <a:solidFill>
                  <a:schemeClr val="accent1">
                    <a:lumMod val="50000"/>
                  </a:schemeClr>
                </a:solidFill>
              </a:rPr>
              <a:t>Visit our ESSER page for more info: </a:t>
            </a:r>
            <a:r>
              <a:rPr lang="en-US" sz="2400" dirty="0">
                <a:hlinkClick r:id="rId3"/>
              </a:rPr>
              <a:t>https://www.doe.mass.edu/federalgrants/esser</a:t>
            </a:r>
            <a:r>
              <a:rPr lang="en-US" sz="2400" dirty="0"/>
              <a:t> </a:t>
            </a:r>
            <a:endParaRPr lang="en-US" sz="2400" b="0" i="0" dirty="0">
              <a:solidFill>
                <a:srgbClr val="222222"/>
              </a:solidFill>
              <a:effectLst/>
            </a:endParaRPr>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4805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99DC4-0EF9-ADAA-17B1-2FE45F006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B6A3F-9C03-F0EF-2AF6-710D53312913}"/>
              </a:ext>
            </a:extLst>
          </p:cNvPr>
          <p:cNvSpPr>
            <a:spLocks noGrp="1"/>
          </p:cNvSpPr>
          <p:nvPr>
            <p:ph type="title" idx="4294967295"/>
          </p:nvPr>
        </p:nvSpPr>
        <p:spPr>
          <a:xfrm>
            <a:off x="234812" y="451120"/>
            <a:ext cx="11369675" cy="679450"/>
          </a:xfrm>
        </p:spPr>
        <p:txBody>
          <a:bodyPr>
            <a:normAutofit/>
          </a:bodyPr>
          <a:lstStyle/>
          <a:p>
            <a:pPr algn="ctr"/>
            <a:r>
              <a:rPr lang="en-US" sz="3200" dirty="0">
                <a:solidFill>
                  <a:schemeClr val="accent1">
                    <a:lumMod val="50000"/>
                  </a:schemeClr>
                </a:solidFill>
              </a:rPr>
              <a:t>Overall ESSER Closeout Activity Timeline</a:t>
            </a:r>
          </a:p>
        </p:txBody>
      </p:sp>
      <p:sp>
        <p:nvSpPr>
          <p:cNvPr id="4" name="Slide Number Placeholder 3">
            <a:extLst>
              <a:ext uri="{FF2B5EF4-FFF2-40B4-BE49-F238E27FC236}">
                <a16:creationId xmlns:a16="http://schemas.microsoft.com/office/drawing/2014/main" id="{80C61ADC-D625-A68A-E2F2-9A281B1A8716}"/>
              </a:ext>
            </a:extLst>
          </p:cNvPr>
          <p:cNvSpPr>
            <a:spLocks noGrp="1"/>
          </p:cNvSpPr>
          <p:nvPr>
            <p:ph type="sldNum" sz="quarter" idx="4294967295"/>
          </p:nvPr>
        </p:nvSpPr>
        <p:spPr>
          <a:xfrm>
            <a:off x="0" y="636105"/>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pic>
        <p:nvPicPr>
          <p:cNvPr id="9" name="Picture 8" descr="Timeline of ESSER Closeout Activity. The obligation period ended on 9/30/24 and standard liquidation will end on 12/15/24. For those with late liquidation, that will run until 2/28/26. Data will be submitted in May of 2025 and 2026.">
            <a:extLst>
              <a:ext uri="{FF2B5EF4-FFF2-40B4-BE49-F238E27FC236}">
                <a16:creationId xmlns:a16="http://schemas.microsoft.com/office/drawing/2014/main" id="{6CE882BA-0213-3647-4269-9DA46151364B}"/>
              </a:ext>
            </a:extLst>
          </p:cNvPr>
          <p:cNvPicPr>
            <a:picLocks noChangeAspect="1"/>
          </p:cNvPicPr>
          <p:nvPr/>
        </p:nvPicPr>
        <p:blipFill>
          <a:blip r:embed="rId3"/>
          <a:stretch>
            <a:fillRect/>
          </a:stretch>
        </p:blipFill>
        <p:spPr>
          <a:xfrm>
            <a:off x="821635" y="1046022"/>
            <a:ext cx="10548730" cy="4765955"/>
          </a:xfrm>
          <a:prstGeom prst="rect">
            <a:avLst/>
          </a:prstGeom>
        </p:spPr>
      </p:pic>
    </p:spTree>
    <p:extLst>
      <p:ext uri="{BB962C8B-B14F-4D97-AF65-F5344CB8AC3E}">
        <p14:creationId xmlns:p14="http://schemas.microsoft.com/office/powerpoint/2010/main" val="276082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ESSER Updates – What’s New?</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112020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sz="2400" dirty="0">
                <a:solidFill>
                  <a:schemeClr val="accent1">
                    <a:lumMod val="50000"/>
                  </a:schemeClr>
                </a:solidFill>
              </a:rPr>
              <a:t>USED has issued new guidance this Spring with details on how and when federal grant recipients must record a federal interest in property that was improved with federal ESSER funds “in the official real property records for the jurisdiction in which the improved or purchased property is located” (typically the Registry of Deeds)</a:t>
            </a:r>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16</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40661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 (cont.)</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b="1" dirty="0">
                <a:solidFill>
                  <a:schemeClr val="accent1">
                    <a:lumMod val="50000"/>
                  </a:schemeClr>
                </a:solidFill>
              </a:rPr>
              <a:t>Recording</a:t>
            </a:r>
            <a:endParaRPr lang="en-US" sz="2400" b="1" dirty="0">
              <a:solidFill>
                <a:schemeClr val="accent1">
                  <a:lumMod val="50000"/>
                </a:schemeClr>
              </a:solidFill>
            </a:endParaRPr>
          </a:p>
          <a:p>
            <a:r>
              <a:rPr lang="en-US" sz="2400" dirty="0">
                <a:solidFill>
                  <a:schemeClr val="accent1">
                    <a:lumMod val="50000"/>
                  </a:schemeClr>
                </a:solidFill>
              </a:rPr>
              <a:t>Generally, recording applies only to real property improvements using $1 million or more in ESSER funds.</a:t>
            </a:r>
          </a:p>
          <a:p>
            <a:r>
              <a:rPr lang="en-US" sz="2400" dirty="0">
                <a:solidFill>
                  <a:schemeClr val="accent1">
                    <a:lumMod val="50000"/>
                  </a:schemeClr>
                </a:solidFill>
              </a:rPr>
              <a:t>Those required to record a federal interest must do so by January 28, 2025. </a:t>
            </a:r>
            <a:r>
              <a:rPr lang="en-US" sz="2400" b="1" dirty="0">
                <a:solidFill>
                  <a:schemeClr val="accent1">
                    <a:lumMod val="50000"/>
                  </a:schemeClr>
                </a:solidFill>
              </a:rPr>
              <a:t>NEW as of fall 2024: US Department of Education will be issuing further guidance around this requirement, and therefore January 28</a:t>
            </a:r>
            <a:r>
              <a:rPr lang="en-US" sz="2400" b="1" baseline="30000" dirty="0">
                <a:solidFill>
                  <a:schemeClr val="accent1">
                    <a:lumMod val="50000"/>
                  </a:schemeClr>
                </a:solidFill>
              </a:rPr>
              <a:t>th</a:t>
            </a:r>
            <a:r>
              <a:rPr lang="en-US" sz="2400" b="1" dirty="0">
                <a:solidFill>
                  <a:schemeClr val="accent1">
                    <a:lumMod val="50000"/>
                  </a:schemeClr>
                </a:solidFill>
              </a:rPr>
              <a:t> deadline may be pushed back. Stay tuned.</a:t>
            </a:r>
            <a:endParaRPr lang="en-US" sz="2400" dirty="0">
              <a:solidFill>
                <a:schemeClr val="accent1">
                  <a:lumMod val="50000"/>
                </a:schemeClr>
              </a:solidFill>
            </a:endParaRPr>
          </a:p>
          <a:p>
            <a:r>
              <a:rPr lang="en-US" sz="2400" dirty="0">
                <a:solidFill>
                  <a:schemeClr val="accent1">
                    <a:lumMod val="50000"/>
                  </a:schemeClr>
                </a:solidFill>
              </a:rPr>
              <a:t>While the </a:t>
            </a:r>
            <a:r>
              <a:rPr lang="en-US" sz="2400" dirty="0">
                <a:solidFill>
                  <a:schemeClr val="accent1">
                    <a:lumMod val="50000"/>
                  </a:schemeClr>
                </a:solidFill>
                <a:hlinkClick r:id="rId2"/>
              </a:rPr>
              <a:t>USED guidance </a:t>
            </a:r>
            <a:r>
              <a:rPr lang="en-US" sz="2400" dirty="0">
                <a:solidFill>
                  <a:schemeClr val="accent1">
                    <a:lumMod val="50000"/>
                  </a:schemeClr>
                </a:solidFill>
              </a:rPr>
              <a:t>does not provide a form, it does list the elements that notices of federal interest must contain. </a:t>
            </a:r>
          </a:p>
          <a:p>
            <a:pPr marL="0" indent="0">
              <a:buNone/>
            </a:pPr>
            <a:endParaRPr lang="en-US" sz="2400" dirty="0">
              <a:solidFill>
                <a:schemeClr val="accent1">
                  <a:lumMod val="50000"/>
                </a:schemeClr>
              </a:solidFill>
            </a:endParaRPr>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69626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307911" y="288925"/>
            <a:ext cx="11884090" cy="679450"/>
          </a:xfrm>
        </p:spPr>
        <p:txBody>
          <a:bodyPr>
            <a:normAutofit fontScale="90000"/>
          </a:bodyPr>
          <a:lstStyle/>
          <a:p>
            <a:r>
              <a:rPr lang="en-US" dirty="0">
                <a:solidFill>
                  <a:schemeClr val="accent1">
                    <a:lumMod val="50000"/>
                  </a:schemeClr>
                </a:solidFill>
              </a:rPr>
              <a:t>New Requirement - Federal Interest in a Property</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5" y="1230313"/>
            <a:ext cx="10458385" cy="5049837"/>
          </a:xfrm>
        </p:spPr>
        <p:txBody>
          <a:bodyPr vert="horz" lIns="91440" tIns="45720" rIns="91440" bIns="45720" rtlCol="0" anchor="t">
            <a:noAutofit/>
          </a:bodyPr>
          <a:lstStyle/>
          <a:p>
            <a:pPr marL="0" indent="0">
              <a:buNone/>
            </a:pPr>
            <a:r>
              <a:rPr lang="en-US" b="1" dirty="0">
                <a:solidFill>
                  <a:schemeClr val="accent1">
                    <a:lumMod val="50000"/>
                  </a:schemeClr>
                </a:solidFill>
              </a:rPr>
              <a:t>Reporting</a:t>
            </a:r>
            <a:endParaRPr lang="en-US" sz="2400" b="1" dirty="0">
              <a:solidFill>
                <a:schemeClr val="accent1">
                  <a:lumMod val="50000"/>
                </a:schemeClr>
              </a:solidFill>
            </a:endParaRPr>
          </a:p>
          <a:p>
            <a:r>
              <a:rPr lang="en-US" sz="2400" dirty="0">
                <a:solidFill>
                  <a:schemeClr val="accent1">
                    <a:lumMod val="50000"/>
                  </a:schemeClr>
                </a:solidFill>
              </a:rPr>
              <a:t>Annual reports are required for any real property that was improved or purchased using federal grant funds.  </a:t>
            </a:r>
          </a:p>
          <a:p>
            <a:r>
              <a:rPr lang="en-US" sz="2400" dirty="0">
                <a:solidFill>
                  <a:schemeClr val="accent1">
                    <a:lumMod val="50000"/>
                  </a:schemeClr>
                </a:solidFill>
              </a:rPr>
              <a:t>There is no dollar threshold for reporting. </a:t>
            </a:r>
          </a:p>
          <a:p>
            <a:r>
              <a:rPr lang="en-US" sz="2400" dirty="0">
                <a:solidFill>
                  <a:schemeClr val="accent1">
                    <a:lumMod val="50000"/>
                  </a:schemeClr>
                </a:solidFill>
              </a:rPr>
              <a:t>Reports are required for at least the first 15 years after the project is funded. </a:t>
            </a:r>
          </a:p>
          <a:p>
            <a:r>
              <a:rPr lang="en-US" sz="2400" dirty="0">
                <a:solidFill>
                  <a:schemeClr val="accent1">
                    <a:lumMod val="50000"/>
                  </a:schemeClr>
                </a:solidFill>
              </a:rPr>
              <a:t>Moveable equipment, such as “HVAC equipment, mobile classrooms, building furniture” is exempt from reporting. </a:t>
            </a:r>
          </a:p>
          <a:p>
            <a:r>
              <a:rPr lang="en-US" sz="2400" dirty="0">
                <a:solidFill>
                  <a:schemeClr val="accent1">
                    <a:lumMod val="50000"/>
                  </a:schemeClr>
                </a:solidFill>
              </a:rPr>
              <a:t>The report must be made on form SF-429-A Real Property Status Report. </a:t>
            </a:r>
          </a:p>
          <a:p>
            <a:r>
              <a:rPr lang="en-US" sz="2400" dirty="0">
                <a:solidFill>
                  <a:schemeClr val="accent1">
                    <a:lumMod val="50000"/>
                  </a:schemeClr>
                </a:solidFill>
              </a:rPr>
              <a:t>Procedures for submitting these forms to DESE will be forthcoming in  2025. </a:t>
            </a:r>
          </a:p>
          <a:p>
            <a:pPr marL="0" indent="0">
              <a:buNone/>
            </a:pPr>
            <a:endParaRPr lang="en-US" sz="2400" dirty="0">
              <a:solidFill>
                <a:schemeClr val="accent1">
                  <a:lumMod val="50000"/>
                </a:schemeClr>
              </a:solidFill>
            </a:endParaRPr>
          </a:p>
        </p:txBody>
      </p:sp>
      <p:sp>
        <p:nvSpPr>
          <p:cNvPr id="5" name="TextBox 4">
            <a:extLst>
              <a:ext uri="{FF2B5EF4-FFF2-40B4-BE49-F238E27FC236}">
                <a16:creationId xmlns:a16="http://schemas.microsoft.com/office/drawing/2014/main" id="{E4F4F807-26E4-4BE0-9362-116E73BF1614}"/>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379806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7799A-2009-6F55-E638-02269F79F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8225F-7157-9F9A-287E-868C1E37FCD1}"/>
              </a:ext>
            </a:extLst>
          </p:cNvPr>
          <p:cNvSpPr>
            <a:spLocks noGrp="1"/>
          </p:cNvSpPr>
          <p:nvPr>
            <p:ph type="title" idx="4294967295"/>
          </p:nvPr>
        </p:nvSpPr>
        <p:spPr>
          <a:xfrm>
            <a:off x="307911" y="288925"/>
            <a:ext cx="11579289" cy="679450"/>
          </a:xfrm>
        </p:spPr>
        <p:txBody>
          <a:bodyPr>
            <a:normAutofit fontScale="90000"/>
          </a:bodyPr>
          <a:lstStyle/>
          <a:p>
            <a:r>
              <a:rPr lang="en-US" dirty="0">
                <a:solidFill>
                  <a:schemeClr val="accent1">
                    <a:lumMod val="50000"/>
                  </a:schemeClr>
                </a:solidFill>
              </a:rPr>
              <a:t>Update to federal Uniform Grant Guidance</a:t>
            </a:r>
          </a:p>
        </p:txBody>
      </p:sp>
      <p:sp>
        <p:nvSpPr>
          <p:cNvPr id="3" name="Content Placeholder 2">
            <a:extLst>
              <a:ext uri="{FF2B5EF4-FFF2-40B4-BE49-F238E27FC236}">
                <a16:creationId xmlns:a16="http://schemas.microsoft.com/office/drawing/2014/main" id="{85CC4534-5765-D236-5987-4EAC6D72535F}"/>
              </a:ext>
            </a:extLst>
          </p:cNvPr>
          <p:cNvSpPr>
            <a:spLocks noGrp="1"/>
          </p:cNvSpPr>
          <p:nvPr>
            <p:ph idx="4294967295"/>
          </p:nvPr>
        </p:nvSpPr>
        <p:spPr>
          <a:xfrm>
            <a:off x="822325" y="1230313"/>
            <a:ext cx="10458385" cy="5049837"/>
          </a:xfrm>
        </p:spPr>
        <p:txBody>
          <a:bodyPr vert="horz" lIns="91440" tIns="45720" rIns="91440" bIns="45720" rtlCol="0" anchor="t">
            <a:noAutofit/>
          </a:bodyPr>
          <a:lstStyle/>
          <a:p>
            <a:r>
              <a:rPr lang="en-US" sz="2400" dirty="0">
                <a:solidFill>
                  <a:schemeClr val="accent1">
                    <a:lumMod val="50000"/>
                  </a:schemeClr>
                </a:solidFill>
              </a:rPr>
              <a:t>Entities that spend $1,000,000 as of October 1, 2024 or more in federal funds in a fiscal year must have their federal programs audited by an independent auditor. (2 CFR § 200.501(b))</a:t>
            </a:r>
          </a:p>
          <a:p>
            <a:pPr lvl="1"/>
            <a:r>
              <a:rPr lang="en-US" sz="2000" dirty="0">
                <a:solidFill>
                  <a:schemeClr val="accent1">
                    <a:lumMod val="50000"/>
                  </a:schemeClr>
                </a:solidFill>
              </a:rPr>
              <a:t>Former standard used to be $750,000</a:t>
            </a:r>
          </a:p>
          <a:p>
            <a:endParaRPr lang="en-US" sz="2400" dirty="0">
              <a:solidFill>
                <a:schemeClr val="accent1">
                  <a:lumMod val="50000"/>
                </a:schemeClr>
              </a:solidFill>
            </a:endParaRPr>
          </a:p>
          <a:p>
            <a:r>
              <a:rPr lang="en-US" sz="2400" dirty="0">
                <a:solidFill>
                  <a:schemeClr val="accent1">
                    <a:lumMod val="50000"/>
                  </a:schemeClr>
                </a:solidFill>
              </a:rPr>
              <a:t>In a single audit, among other things auditors will:</a:t>
            </a:r>
          </a:p>
          <a:p>
            <a:pPr lvl="1"/>
            <a:r>
              <a:rPr lang="en-US" sz="2000" dirty="0">
                <a:solidFill>
                  <a:schemeClr val="accent1">
                    <a:lumMod val="50000"/>
                  </a:schemeClr>
                </a:solidFill>
              </a:rPr>
              <a:t>Determine whether the financial statements and schedule of expenditures of federal awards prepared by auditees are presented fairly,</a:t>
            </a:r>
          </a:p>
          <a:p>
            <a:pPr lvl="1"/>
            <a:r>
              <a:rPr lang="en-US" sz="2000" dirty="0">
                <a:solidFill>
                  <a:schemeClr val="accent1">
                    <a:lumMod val="50000"/>
                  </a:schemeClr>
                </a:solidFill>
              </a:rPr>
              <a:t>Test the auditee’s internal controls, and</a:t>
            </a:r>
          </a:p>
          <a:p>
            <a:pPr lvl="1"/>
            <a:r>
              <a:rPr lang="en-US" sz="2000" dirty="0">
                <a:solidFill>
                  <a:schemeClr val="accent1">
                    <a:lumMod val="50000"/>
                  </a:schemeClr>
                </a:solidFill>
              </a:rPr>
              <a:t>Determine whether the auditee complied with key federal requirements for its major programs. (2 CFR § 200.514)</a:t>
            </a:r>
          </a:p>
        </p:txBody>
      </p:sp>
      <p:sp>
        <p:nvSpPr>
          <p:cNvPr id="5" name="TextBox 4">
            <a:extLst>
              <a:ext uri="{FF2B5EF4-FFF2-40B4-BE49-F238E27FC236}">
                <a16:creationId xmlns:a16="http://schemas.microsoft.com/office/drawing/2014/main" id="{8F0393A7-85E8-85AA-B427-6AB3AADE82B6}"/>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19</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86131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accent5">
                    <a:lumMod val="50000"/>
                  </a:schemeClr>
                </a:solidFill>
                <a:effectLst/>
                <a:uLnTx/>
                <a:uFillTx/>
                <a:latin typeface="Arial" panose="020B0604020202020204" pitchFamily="34" charset="0"/>
                <a:ea typeface="+mn-ea"/>
                <a:cs typeface="Arial" panose="020B0604020202020204" pitchFamily="34" charset="0"/>
              </a:rPr>
              <a:t>DESE's Educational Vision</a:t>
            </a:r>
          </a:p>
        </p:txBody>
      </p:sp>
      <p:sp>
        <p:nvSpPr>
          <p:cNvPr id="3" name="Rectangle 2">
            <a:extLst>
              <a:ext uri="{FF2B5EF4-FFF2-40B4-BE49-F238E27FC236}">
                <a16:creationId xmlns:a16="http://schemas.microsoft.com/office/drawing/2014/main" id="{BE7C9028-F593-42AE-DFB3-5F7B5756FBBF}"/>
              </a:ext>
            </a:extLst>
          </p:cNvPr>
          <p:cNvSpPr/>
          <p:nvPr/>
        </p:nvSpPr>
        <p:spPr>
          <a:xfrm>
            <a:off x="877292" y="1091245"/>
            <a:ext cx="10604363"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panose="020B0604020202020204" pitchFamily="34" charset="0"/>
                <a:cs typeface="Arial" panose="020B0604020202020204" pitchFamily="34" charset="0"/>
              </a:rPr>
              <a:t>What outcomes do we envision as a result of our work?</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877292" y="1930736"/>
            <a:ext cx="5019923"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Our vision is that as a result of their public education in Massachusetts, students will </a:t>
            </a:r>
            <a:r>
              <a:rPr lang="en-US" sz="2400" b="1" dirty="0">
                <a:solidFill>
                  <a:schemeClr val="accent2"/>
                </a:solidFill>
                <a:latin typeface="Arial" panose="020B0604020202020204" pitchFamily="34" charset="0"/>
                <a:cs typeface="Arial" panose="020B0604020202020204" pitchFamily="34" charset="0"/>
              </a:rPr>
              <a:t>attain academic knowledge and skills</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understand and value self and others</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engage with the world</a:t>
            </a:r>
            <a:r>
              <a:rPr lang="en-US" sz="2400" b="1" dirty="0">
                <a:latin typeface="Arial" panose="020B0604020202020204" pitchFamily="34" charset="0"/>
                <a:cs typeface="Arial" panose="020B0604020202020204" pitchFamily="34" charset="0"/>
              </a:rPr>
              <a:t>.</a:t>
            </a:r>
          </a:p>
        </p:txBody>
      </p:sp>
      <p:cxnSp>
        <p:nvCxnSpPr>
          <p:cNvPr id="7" name="Straight Connector 6" descr="Blue lin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14" y="1930736"/>
            <a:ext cx="4391741"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This will enable students to be </a:t>
            </a:r>
            <a:r>
              <a:rPr lang="en-US" sz="2400" b="1" dirty="0">
                <a:solidFill>
                  <a:schemeClr val="accent2"/>
                </a:solidFill>
                <a:latin typeface="Arial" panose="020B0604020202020204" pitchFamily="34" charset="0"/>
                <a:cs typeface="Arial" panose="020B0604020202020204" pitchFamily="34" charset="0"/>
              </a:rPr>
              <a:t>curious and creative</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shape their path</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feel connected</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be empowered. </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28917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54A70-9DDA-4994-14F8-043699981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495CE-3D97-CC08-E2A4-04DD9258E2E5}"/>
              </a:ext>
            </a:extLst>
          </p:cNvPr>
          <p:cNvSpPr>
            <a:spLocks noGrp="1"/>
          </p:cNvSpPr>
          <p:nvPr>
            <p:ph type="title" idx="4294967295"/>
          </p:nvPr>
        </p:nvSpPr>
        <p:spPr>
          <a:xfrm>
            <a:off x="307911" y="288925"/>
            <a:ext cx="11579289" cy="679450"/>
          </a:xfrm>
        </p:spPr>
        <p:txBody>
          <a:bodyPr>
            <a:normAutofit fontScale="90000"/>
          </a:bodyPr>
          <a:lstStyle/>
          <a:p>
            <a:r>
              <a:rPr lang="en-US" dirty="0">
                <a:solidFill>
                  <a:schemeClr val="accent1">
                    <a:lumMod val="50000"/>
                  </a:schemeClr>
                </a:solidFill>
              </a:rPr>
              <a:t>Disposal (disposition) of equipment and supplies</a:t>
            </a:r>
          </a:p>
        </p:txBody>
      </p:sp>
      <p:sp>
        <p:nvSpPr>
          <p:cNvPr id="3" name="Content Placeholder 2">
            <a:extLst>
              <a:ext uri="{FF2B5EF4-FFF2-40B4-BE49-F238E27FC236}">
                <a16:creationId xmlns:a16="http://schemas.microsoft.com/office/drawing/2014/main" id="{C8CB314B-360D-095E-218F-86A8F78AD86D}"/>
              </a:ext>
            </a:extLst>
          </p:cNvPr>
          <p:cNvSpPr>
            <a:spLocks noGrp="1"/>
          </p:cNvSpPr>
          <p:nvPr>
            <p:ph idx="4294967295"/>
          </p:nvPr>
        </p:nvSpPr>
        <p:spPr>
          <a:xfrm>
            <a:off x="665923" y="1230313"/>
            <a:ext cx="10614788" cy="5049837"/>
          </a:xfrm>
        </p:spPr>
        <p:txBody>
          <a:bodyPr vert="horz" lIns="91440" tIns="45720" rIns="91440" bIns="45720" rtlCol="0" anchor="t">
            <a:noAutofit/>
          </a:bodyPr>
          <a:lstStyle/>
          <a:p>
            <a:r>
              <a:rPr lang="en-US" sz="2400" dirty="0">
                <a:solidFill>
                  <a:schemeClr val="accent1">
                    <a:lumMod val="50000"/>
                  </a:schemeClr>
                </a:solidFill>
              </a:rPr>
              <a:t>Because you may have purchased a lot of “stuff” with federal funds, it’s important to note that the federal government has an interest, and that there’s a process for getting rid of equipment and supplies. </a:t>
            </a:r>
            <a:r>
              <a:rPr lang="en-US" sz="1800" dirty="0">
                <a:solidFill>
                  <a:schemeClr val="accent1">
                    <a:lumMod val="50000"/>
                  </a:schemeClr>
                </a:solidFill>
              </a:rPr>
              <a:t>(CFR 200.313&amp;314)</a:t>
            </a:r>
          </a:p>
          <a:p>
            <a:r>
              <a:rPr lang="en-US" sz="2400" dirty="0">
                <a:solidFill>
                  <a:schemeClr val="accent1">
                    <a:lumMod val="50000"/>
                  </a:schemeClr>
                </a:solidFill>
              </a:rPr>
              <a:t>Equipment</a:t>
            </a:r>
          </a:p>
          <a:p>
            <a:pPr lvl="1"/>
            <a:r>
              <a:rPr lang="en-US" sz="2000" dirty="0">
                <a:solidFill>
                  <a:schemeClr val="accent1">
                    <a:lumMod val="50000"/>
                  </a:schemeClr>
                </a:solidFill>
              </a:rPr>
              <a:t>If you intend to sell or dispose of any equipment with a per-unit fair market value over $10,000, the federal government is entitled to the proceeds, based on the percentage of federal funds used in the original purchase.</a:t>
            </a:r>
          </a:p>
          <a:p>
            <a:pPr lvl="2"/>
            <a:r>
              <a:rPr lang="en-US" sz="1600" dirty="0">
                <a:solidFill>
                  <a:schemeClr val="accent1">
                    <a:lumMod val="50000"/>
                  </a:schemeClr>
                </a:solidFill>
              </a:rPr>
              <a:t>Think buses, large career/tech equipment, etc.</a:t>
            </a:r>
          </a:p>
          <a:p>
            <a:r>
              <a:rPr lang="en-US" sz="2400" dirty="0">
                <a:solidFill>
                  <a:schemeClr val="accent1">
                    <a:lumMod val="50000"/>
                  </a:schemeClr>
                </a:solidFill>
              </a:rPr>
              <a:t>Supplies</a:t>
            </a:r>
          </a:p>
          <a:p>
            <a:pPr lvl="1"/>
            <a:r>
              <a:rPr lang="en-US" sz="2000" dirty="0">
                <a:solidFill>
                  <a:schemeClr val="accent1">
                    <a:lumMod val="50000"/>
                  </a:schemeClr>
                </a:solidFill>
              </a:rPr>
              <a:t>If you intend to sell or dispose of any </a:t>
            </a:r>
            <a:r>
              <a:rPr lang="en-US" sz="2000" u="sng" dirty="0">
                <a:solidFill>
                  <a:schemeClr val="accent1">
                    <a:lumMod val="50000"/>
                  </a:schemeClr>
                </a:solidFill>
              </a:rPr>
              <a:t>unused</a:t>
            </a:r>
            <a:r>
              <a:rPr lang="en-US" sz="2000" dirty="0">
                <a:solidFill>
                  <a:schemeClr val="accent1">
                    <a:lumMod val="50000"/>
                  </a:schemeClr>
                </a:solidFill>
              </a:rPr>
              <a:t> supplies with a per-unit fair market value under $10,000, but $10,000 or more in aggregate value, the federal government is entitled to the proceeds, based on the percentage of federal funds used in the original purchase.</a:t>
            </a:r>
          </a:p>
          <a:p>
            <a:pPr lvl="2"/>
            <a:r>
              <a:rPr lang="en-US" sz="1600" dirty="0">
                <a:solidFill>
                  <a:schemeClr val="accent1">
                    <a:lumMod val="50000"/>
                  </a:schemeClr>
                </a:solidFill>
              </a:rPr>
              <a:t>Think Chromebooks, COVID PPE, etc.</a:t>
            </a:r>
          </a:p>
          <a:p>
            <a:pPr lvl="1"/>
            <a:r>
              <a:rPr lang="en-US" sz="2000" dirty="0">
                <a:solidFill>
                  <a:schemeClr val="accent1">
                    <a:lumMod val="50000"/>
                  </a:schemeClr>
                </a:solidFill>
              </a:rPr>
              <a:t>This regulation does </a:t>
            </a:r>
            <a:r>
              <a:rPr lang="en-US" sz="2000" u="sng" dirty="0">
                <a:solidFill>
                  <a:schemeClr val="accent1">
                    <a:lumMod val="50000"/>
                  </a:schemeClr>
                </a:solidFill>
              </a:rPr>
              <a:t>not</a:t>
            </a:r>
            <a:r>
              <a:rPr lang="en-US" sz="2000" dirty="0">
                <a:solidFill>
                  <a:schemeClr val="accent1">
                    <a:lumMod val="50000"/>
                  </a:schemeClr>
                </a:solidFill>
              </a:rPr>
              <a:t> apply to </a:t>
            </a:r>
            <a:r>
              <a:rPr lang="en-US" sz="2000" u="sng" dirty="0">
                <a:solidFill>
                  <a:schemeClr val="accent1">
                    <a:lumMod val="50000"/>
                  </a:schemeClr>
                </a:solidFill>
              </a:rPr>
              <a:t>used</a:t>
            </a:r>
            <a:r>
              <a:rPr lang="en-US" sz="2000" dirty="0">
                <a:solidFill>
                  <a:schemeClr val="accent1">
                    <a:lumMod val="50000"/>
                  </a:schemeClr>
                </a:solidFill>
              </a:rPr>
              <a:t> supplies.</a:t>
            </a:r>
          </a:p>
          <a:p>
            <a:pPr lvl="1"/>
            <a:endParaRPr lang="en-US" sz="2000" dirty="0">
              <a:solidFill>
                <a:schemeClr val="accent1">
                  <a:lumMod val="50000"/>
                </a:schemeClr>
              </a:solidFill>
            </a:endParaRPr>
          </a:p>
        </p:txBody>
      </p:sp>
      <p:sp>
        <p:nvSpPr>
          <p:cNvPr id="5" name="TextBox 4">
            <a:extLst>
              <a:ext uri="{FF2B5EF4-FFF2-40B4-BE49-F238E27FC236}">
                <a16:creationId xmlns:a16="http://schemas.microsoft.com/office/drawing/2014/main" id="{5EBC6049-0AE0-7B0F-39B1-A8B72129095C}"/>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20</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43808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30394C-D7F2-C0AB-43BA-E4CCA4E0A8C2}"/>
              </a:ext>
            </a:extLst>
          </p:cNvPr>
          <p:cNvSpPr txBox="1">
            <a:spLocks noGrp="1"/>
          </p:cNvSpPr>
          <p:nvPr>
            <p:ph type="title" idx="4294967295"/>
          </p:nvPr>
        </p:nvSpPr>
        <p:spPr>
          <a:xfrm>
            <a:off x="307911" y="288925"/>
            <a:ext cx="11884090" cy="679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ESSER Reminders – Data Collection</a:t>
            </a:r>
          </a:p>
        </p:txBody>
      </p:sp>
      <p:pic>
        <p:nvPicPr>
          <p:cNvPr id="2" name="Picture 1" descr="Overview of ESSER Data Collection. Years 1 through 3 are complete. Year 4 will cover ESSER II and ESSER III expenditures in State Year 2024. Year 5 will cover ESSER III expenditures in State Year 2025">
            <a:extLst>
              <a:ext uri="{FF2B5EF4-FFF2-40B4-BE49-F238E27FC236}">
                <a16:creationId xmlns:a16="http://schemas.microsoft.com/office/drawing/2014/main" id="{D44E3662-55AB-5DAC-F5FE-4A423B575779}"/>
              </a:ext>
            </a:extLst>
          </p:cNvPr>
          <p:cNvPicPr>
            <a:picLocks noChangeAspect="1"/>
          </p:cNvPicPr>
          <p:nvPr/>
        </p:nvPicPr>
        <p:blipFill>
          <a:blip r:embed="rId2"/>
          <a:stretch>
            <a:fillRect/>
          </a:stretch>
        </p:blipFill>
        <p:spPr>
          <a:xfrm>
            <a:off x="186796" y="1258817"/>
            <a:ext cx="11944244" cy="4868932"/>
          </a:xfrm>
          <a:prstGeom prst="rect">
            <a:avLst/>
          </a:prstGeom>
        </p:spPr>
      </p:pic>
    </p:spTree>
    <p:extLst>
      <p:ext uri="{BB962C8B-B14F-4D97-AF65-F5344CB8AC3E}">
        <p14:creationId xmlns:p14="http://schemas.microsoft.com/office/powerpoint/2010/main" val="47361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97A-2BB2-47B7-AE46-09FDB5D7F32F}"/>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ESSER Reminders – Data Collection (cont.)</a:t>
            </a:r>
          </a:p>
        </p:txBody>
      </p:sp>
      <p:sp>
        <p:nvSpPr>
          <p:cNvPr id="3" name="Content Placeholder 2">
            <a:extLst>
              <a:ext uri="{FF2B5EF4-FFF2-40B4-BE49-F238E27FC236}">
                <a16:creationId xmlns:a16="http://schemas.microsoft.com/office/drawing/2014/main" id="{A1543757-FE5C-4246-800C-FD6E7A537835}"/>
              </a:ext>
            </a:extLst>
          </p:cNvPr>
          <p:cNvSpPr>
            <a:spLocks noGrp="1"/>
          </p:cNvSpPr>
          <p:nvPr>
            <p:ph idx="4294967295"/>
          </p:nvPr>
        </p:nvSpPr>
        <p:spPr>
          <a:xfrm>
            <a:off x="822326" y="1230313"/>
            <a:ext cx="10528162" cy="5049837"/>
          </a:xfrm>
        </p:spPr>
        <p:txBody>
          <a:bodyPr vert="horz" lIns="91440" tIns="45720" rIns="91440" bIns="45720" rtlCol="0" anchor="t">
            <a:noAutofit/>
          </a:bodyPr>
          <a:lstStyle/>
          <a:p>
            <a:r>
              <a:rPr lang="en-US">
                <a:solidFill>
                  <a:schemeClr val="accent1">
                    <a:lumMod val="50000"/>
                  </a:schemeClr>
                </a:solidFill>
              </a:rPr>
              <a:t>FY24 ESSER II and III </a:t>
            </a:r>
            <a:r>
              <a:rPr lang="en-US" dirty="0">
                <a:solidFill>
                  <a:schemeClr val="accent1">
                    <a:lumMod val="50000"/>
                  </a:schemeClr>
                </a:solidFill>
              </a:rPr>
              <a:t>Data Collection window is tentatively scheduled for April 7 – May 9, </a:t>
            </a:r>
            <a:r>
              <a:rPr lang="en-US">
                <a:solidFill>
                  <a:schemeClr val="accent1">
                    <a:lumMod val="50000"/>
                  </a:schemeClr>
                </a:solidFill>
              </a:rPr>
              <a:t>2025.</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2091110D-2078-43FD-B4C6-904BEF3A36B0}"/>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22</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481603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News from Washington</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137906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FY26 Federal Funding Outlook</a:t>
            </a:r>
          </a:p>
        </p:txBody>
      </p:sp>
      <p:sp>
        <p:nvSpPr>
          <p:cNvPr id="20483" name="Rectangle 3"/>
          <p:cNvSpPr>
            <a:spLocks noGrp="1" noChangeArrowheads="1"/>
          </p:cNvSpPr>
          <p:nvPr>
            <p:ph idx="4294967295"/>
          </p:nvPr>
        </p:nvSpPr>
        <p:spPr>
          <a:xfrm>
            <a:off x="822324" y="1576388"/>
            <a:ext cx="10057170" cy="3886200"/>
          </a:xfrm>
        </p:spPr>
        <p:txBody>
          <a:bodyPr>
            <a:normAutofit/>
          </a:bodyPr>
          <a:lstStyle/>
          <a:p>
            <a:pPr marL="0" indent="0">
              <a:buNone/>
            </a:pPr>
            <a:r>
              <a:rPr lang="en-US" dirty="0">
                <a:solidFill>
                  <a:schemeClr val="accent1">
                    <a:lumMod val="50000"/>
                  </a:schemeClr>
                </a:solidFill>
              </a:rPr>
              <a:t>Congress passed a Continuing Resolution to fund the federal government through 12/20/2024</a:t>
            </a:r>
          </a:p>
          <a:p>
            <a:r>
              <a:rPr lang="en-US" dirty="0">
                <a:solidFill>
                  <a:schemeClr val="accent1">
                    <a:lumMod val="50000"/>
                  </a:schemeClr>
                </a:solidFill>
              </a:rPr>
              <a:t>FY26 ESSA funds have not been finalized</a:t>
            </a:r>
          </a:p>
          <a:p>
            <a:pPr lvl="1"/>
            <a:r>
              <a:rPr lang="en-US" dirty="0">
                <a:solidFill>
                  <a:schemeClr val="accent1">
                    <a:lumMod val="50000"/>
                  </a:schemeClr>
                </a:solidFill>
              </a:rPr>
              <a:t>President Biden and the Senate have proposed increases</a:t>
            </a:r>
          </a:p>
          <a:p>
            <a:pPr lvl="1"/>
            <a:r>
              <a:rPr lang="en-US" dirty="0">
                <a:solidFill>
                  <a:schemeClr val="accent1">
                    <a:lumMod val="50000"/>
                  </a:schemeClr>
                </a:solidFill>
              </a:rPr>
              <a:t>House has proposed 20% decrease in Title I, and elimination of Title IIA and Title III</a:t>
            </a:r>
          </a:p>
          <a:p>
            <a:r>
              <a:rPr lang="en-US" dirty="0">
                <a:solidFill>
                  <a:schemeClr val="accent1">
                    <a:lumMod val="50000"/>
                  </a:schemeClr>
                </a:solidFill>
              </a:rPr>
              <a:t>We’ll know more about FY26 funding levels in the coming weeks. Stay tuned.</a:t>
            </a:r>
          </a:p>
        </p:txBody>
      </p:sp>
      <p:sp>
        <p:nvSpPr>
          <p:cNvPr id="5" name="TextBox 4">
            <a:extLst>
              <a:ext uri="{FF2B5EF4-FFF2-40B4-BE49-F238E27FC236}">
                <a16:creationId xmlns:a16="http://schemas.microsoft.com/office/drawing/2014/main" id="{98D17CBB-E73B-4D42-AF62-74D340545381}"/>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24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19268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C6DD-B480-2A60-7BFC-8DED9A22F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B98FA-A1B1-57BB-F9F7-0B445F5C6EBC}"/>
              </a:ext>
            </a:extLst>
          </p:cNvPr>
          <p:cNvSpPr>
            <a:spLocks noGrp="1"/>
          </p:cNvSpPr>
          <p:nvPr>
            <p:ph type="title" idx="4294967295"/>
          </p:nvPr>
        </p:nvSpPr>
        <p:spPr>
          <a:xfrm>
            <a:off x="4582513" y="2920774"/>
            <a:ext cx="3026973" cy="679450"/>
          </a:xfrm>
        </p:spPr>
        <p:txBody>
          <a:bodyPr>
            <a:normAutofit fontScale="90000"/>
          </a:bodyPr>
          <a:lstStyle/>
          <a:p>
            <a:r>
              <a:rPr lang="en-US" dirty="0">
                <a:solidFill>
                  <a:schemeClr val="tx2"/>
                </a:solidFill>
              </a:rPr>
              <a:t>Questions?</a:t>
            </a:r>
          </a:p>
        </p:txBody>
      </p:sp>
      <p:sp>
        <p:nvSpPr>
          <p:cNvPr id="4" name="Slide Number Placeholder 3">
            <a:extLst>
              <a:ext uri="{FF2B5EF4-FFF2-40B4-BE49-F238E27FC236}">
                <a16:creationId xmlns:a16="http://schemas.microsoft.com/office/drawing/2014/main" id="{CC18CDC0-ED74-D562-88CD-F06C1D8C38FC}"/>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16286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4582513" y="2920774"/>
            <a:ext cx="3026973" cy="679450"/>
          </a:xfrm>
        </p:spPr>
        <p:txBody>
          <a:bodyPr>
            <a:normAutofit fontScale="90000"/>
          </a:bodyPr>
          <a:lstStyle/>
          <a:p>
            <a:r>
              <a:rPr lang="en-US" dirty="0">
                <a:solidFill>
                  <a:schemeClr val="tx2"/>
                </a:solidFill>
              </a:rPr>
              <a:t>Thank You!</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151479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accent5">
                    <a:lumMod val="50000"/>
                  </a:schemeClr>
                </a:solidFill>
                <a:effectLst/>
                <a:uLnTx/>
                <a:uFillTx/>
                <a:latin typeface="+mn-lt"/>
                <a:ea typeface="+mn-ea"/>
                <a:cs typeface="+mn-cs"/>
              </a:rPr>
              <a:t>DESE's Strategic Objectives</a:t>
            </a:r>
            <a:endParaRPr kumimoji="0" lang="en-US" sz="40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graphicFrame>
        <p:nvGraphicFramePr>
          <p:cNvPr id="9" name="Content Placeholder 2" descr="Orange, gray, and yellow organizer that contains text for each strategic objective">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2246183429"/>
              </p:ext>
            </p:extLst>
          </p:nvPr>
        </p:nvGraphicFramePr>
        <p:xfrm>
          <a:off x="124173" y="178623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32356" y="859125"/>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atin typeface="Arial" panose="020B0604020202020204" pitchFamily="34" charset="0"/>
                <a:ea typeface="+mn-lt"/>
                <a:cs typeface="Arial" panose="020B0604020202020204" pitchFamily="34" charset="0"/>
              </a:rPr>
              <a:t>DESE partners with districts, schools, and programs to:</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56C52E-B1AE-45EE-9F07-322D8161AC28}"/>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3</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0716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5">
                    <a:lumMod val="50000"/>
                  </a:schemeClr>
                </a:solidFill>
                <a:effectLst/>
                <a:uLnTx/>
                <a:uFillTx/>
                <a:latin typeface="Arial" panose="020B0604020202020204" pitchFamily="34" charset="0"/>
                <a:ea typeface="+mn-ea"/>
                <a:cs typeface="Arial" panose="020B0604020202020204" pitchFamily="34" charset="0"/>
              </a:rPr>
              <a:t>DESE's Educational Vision - Helpful Resources</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1808596" y="1064739"/>
            <a:ext cx="2994912" cy="681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Educational Vision</a:t>
            </a:r>
          </a:p>
        </p:txBody>
      </p:sp>
      <p:pic>
        <p:nvPicPr>
          <p:cNvPr id="9" name="Picture 8" descr="Educational Vision document.">
            <a:extLst>
              <a:ext uri="{FF2B5EF4-FFF2-40B4-BE49-F238E27FC236}">
                <a16:creationId xmlns:a16="http://schemas.microsoft.com/office/drawing/2014/main" id="{8EA8ADF1-3A5D-404A-B6F8-09D579DAD11C}"/>
              </a:ext>
            </a:extLst>
          </p:cNvPr>
          <p:cNvPicPr>
            <a:picLocks noChangeAspect="1"/>
          </p:cNvPicPr>
          <p:nvPr/>
        </p:nvPicPr>
        <p:blipFill>
          <a:blip r:embed="rId3"/>
          <a:stretch>
            <a:fillRect/>
          </a:stretch>
        </p:blipFill>
        <p:spPr>
          <a:xfrm>
            <a:off x="1295869" y="1939349"/>
            <a:ext cx="3829489" cy="3929607"/>
          </a:xfrm>
          <a:prstGeom prst="rect">
            <a:avLst/>
          </a:prstGeom>
        </p:spPr>
      </p:pic>
      <p:cxnSp>
        <p:nvCxnSpPr>
          <p:cNvPr id="7" name="Straight Connector 6" descr="Blue lin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20" y="1144047"/>
            <a:ext cx="4391741" cy="5232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Catalog of Aligned Supports</a:t>
            </a:r>
          </a:p>
        </p:txBody>
      </p:sp>
      <p:pic>
        <p:nvPicPr>
          <p:cNvPr id="11" name="Picture 10" descr="Cover page of Catalog of Aligned Supports document.">
            <a:extLst>
              <a:ext uri="{FF2B5EF4-FFF2-40B4-BE49-F238E27FC236}">
                <a16:creationId xmlns:a16="http://schemas.microsoft.com/office/drawing/2014/main" id="{FA1374A9-C901-4E39-A8E5-4F9B231AF6B9}"/>
              </a:ext>
            </a:extLst>
          </p:cNvPr>
          <p:cNvPicPr>
            <a:picLocks noChangeAspect="1"/>
          </p:cNvPicPr>
          <p:nvPr/>
        </p:nvPicPr>
        <p:blipFill>
          <a:blip r:embed="rId4"/>
          <a:stretch>
            <a:fillRect/>
          </a:stretch>
        </p:blipFill>
        <p:spPr>
          <a:xfrm>
            <a:off x="7586007" y="1834891"/>
            <a:ext cx="3235477" cy="4138521"/>
          </a:xfrm>
          <a:prstGeom prst="rect">
            <a:avLst/>
          </a:prstGeom>
        </p:spPr>
      </p:pic>
      <p:sp>
        <p:nvSpPr>
          <p:cNvPr id="13" name="TextBox 12">
            <a:extLst>
              <a:ext uri="{FF2B5EF4-FFF2-40B4-BE49-F238E27FC236}">
                <a16:creationId xmlns:a16="http://schemas.microsoft.com/office/drawing/2014/main" id="{D906082C-9E7F-496E-91BE-BD4F4A52A9F4}"/>
              </a:ext>
            </a:extLst>
          </p:cNvPr>
          <p:cNvSpPr txBox="1"/>
          <p:nvPr/>
        </p:nvSpPr>
        <p:spPr>
          <a:xfrm>
            <a:off x="4537230" y="6141036"/>
            <a:ext cx="6097554" cy="369332"/>
          </a:xfrm>
          <a:prstGeom prst="rect">
            <a:avLst/>
          </a:prstGeom>
          <a:noFill/>
        </p:spPr>
        <p:txBody>
          <a:bodyPr wrap="square">
            <a:spAutoFit/>
          </a:bodyPr>
          <a:lstStyle/>
          <a:p>
            <a:r>
              <a:rPr lang="en-US" dirty="0">
                <a:solidFill>
                  <a:schemeClr val="accent1">
                    <a:lumMod val="50000"/>
                  </a:schemeClr>
                </a:solidFill>
                <a:latin typeface="Arial" panose="020B0604020202020204" pitchFamily="34" charset="0"/>
                <a:cs typeface="Arial" panose="020B0604020202020204" pitchFamily="34" charset="0"/>
              </a:rPr>
              <a:t>www.doe.mass.edu/commissioner/</a:t>
            </a:r>
          </a:p>
        </p:txBody>
      </p:sp>
      <p:sp>
        <p:nvSpPr>
          <p:cNvPr id="8" name="TextBox 7">
            <a:extLst>
              <a:ext uri="{FF2B5EF4-FFF2-40B4-BE49-F238E27FC236}">
                <a16:creationId xmlns:a16="http://schemas.microsoft.com/office/drawing/2014/main" id="{B1568036-9A88-4189-903B-915DDB2F21AF}"/>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56959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7EC1-5B97-48B8-9063-86CB0F211172}"/>
              </a:ext>
            </a:extLst>
          </p:cNvPr>
          <p:cNvSpPr>
            <a:spLocks noGrp="1"/>
          </p:cNvSpPr>
          <p:nvPr>
            <p:ph type="title" idx="4294967295"/>
          </p:nvPr>
        </p:nvSpPr>
        <p:spPr>
          <a:xfrm>
            <a:off x="822325" y="2528888"/>
            <a:ext cx="11369675" cy="679450"/>
          </a:xfrm>
        </p:spPr>
        <p:txBody>
          <a:bodyPr>
            <a:normAutofit fontScale="90000"/>
          </a:bodyPr>
          <a:lstStyle/>
          <a:p>
            <a:r>
              <a:rPr lang="en-US" dirty="0">
                <a:solidFill>
                  <a:schemeClr val="accent1">
                    <a:lumMod val="50000"/>
                  </a:schemeClr>
                </a:solidFill>
              </a:rPr>
              <a:t>Closing out ESSER </a:t>
            </a:r>
          </a:p>
        </p:txBody>
      </p:sp>
      <p:sp>
        <p:nvSpPr>
          <p:cNvPr id="4" name="Slide Number Placeholder 3">
            <a:extLst>
              <a:ext uri="{FF2B5EF4-FFF2-40B4-BE49-F238E27FC236}">
                <a16:creationId xmlns:a16="http://schemas.microsoft.com/office/drawing/2014/main" id="{29F4E8C8-F258-4E27-967A-E10BEB985911}"/>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90297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B08F-3B49-4E19-BC98-F7443C0E1902}"/>
              </a:ext>
            </a:extLst>
          </p:cNvPr>
          <p:cNvSpPr>
            <a:spLocks noGrp="1"/>
          </p:cNvSpPr>
          <p:nvPr>
            <p:ph type="title" idx="4294967295"/>
          </p:nvPr>
        </p:nvSpPr>
        <p:spPr>
          <a:xfrm>
            <a:off x="822325" y="288925"/>
            <a:ext cx="11369675" cy="679450"/>
          </a:xfrm>
        </p:spPr>
        <p:txBody>
          <a:bodyPr>
            <a:normAutofit fontScale="90000"/>
          </a:bodyPr>
          <a:lstStyle/>
          <a:p>
            <a:r>
              <a:rPr lang="en-US" sz="3200" dirty="0">
                <a:solidFill>
                  <a:schemeClr val="accent1">
                    <a:lumMod val="50000"/>
                  </a:schemeClr>
                </a:solidFill>
              </a:rPr>
              <a:t>Federal COVID Relief Funding – Sequencing of ~$3 billion over ~3 years</a:t>
            </a:r>
          </a:p>
        </p:txBody>
      </p:sp>
      <p:sp>
        <p:nvSpPr>
          <p:cNvPr id="33" name="TextBox 32">
            <a:extLst>
              <a:ext uri="{FF2B5EF4-FFF2-40B4-BE49-F238E27FC236}">
                <a16:creationId xmlns:a16="http://schemas.microsoft.com/office/drawing/2014/main" id="{A31789F7-4C6D-4412-B6F6-E42E4E480B16}"/>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6</a:t>
            </a:fld>
            <a:endParaRPr lang="zh-CN" altLang="en-US" b="1" dirty="0">
              <a:solidFill>
                <a:schemeClr val="accent1">
                  <a:lumMod val="60000"/>
                  <a:lumOff val="40000"/>
                </a:schemeClr>
              </a:solidFill>
            </a:endParaRPr>
          </a:p>
        </p:txBody>
      </p:sp>
      <p:pic>
        <p:nvPicPr>
          <p:cNvPr id="8" name="Picture 7" descr="Overview of funding amounts for the federal COVID relief funding. Federal Coronavirus relief fund at $181.8 million, CARES Act at $194.4 million, CRSSA Act at $739 million, ARP at $1.66 billion, and ARP IDEA at $63.2 million">
            <a:extLst>
              <a:ext uri="{FF2B5EF4-FFF2-40B4-BE49-F238E27FC236}">
                <a16:creationId xmlns:a16="http://schemas.microsoft.com/office/drawing/2014/main" id="{D6A68ABD-FEF1-AC35-21D3-FE1E68F3AD95}"/>
              </a:ext>
            </a:extLst>
          </p:cNvPr>
          <p:cNvPicPr>
            <a:picLocks noChangeAspect="1"/>
          </p:cNvPicPr>
          <p:nvPr/>
        </p:nvPicPr>
        <p:blipFill>
          <a:blip r:embed="rId3"/>
          <a:stretch>
            <a:fillRect/>
          </a:stretch>
        </p:blipFill>
        <p:spPr>
          <a:xfrm>
            <a:off x="277536" y="930275"/>
            <a:ext cx="11596964" cy="5331529"/>
          </a:xfrm>
          <a:prstGeom prst="rect">
            <a:avLst/>
          </a:prstGeom>
        </p:spPr>
      </p:pic>
    </p:spTree>
    <p:extLst>
      <p:ext uri="{BB962C8B-B14F-4D97-AF65-F5344CB8AC3E}">
        <p14:creationId xmlns:p14="http://schemas.microsoft.com/office/powerpoint/2010/main" val="365481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6FF0-0E7D-4E75-830C-A1E58A43E6C5}"/>
              </a:ext>
            </a:extLst>
          </p:cNvPr>
          <p:cNvSpPr>
            <a:spLocks noGrp="1"/>
          </p:cNvSpPr>
          <p:nvPr>
            <p:ph type="title" idx="4294967295"/>
          </p:nvPr>
        </p:nvSpPr>
        <p:spPr>
          <a:xfrm>
            <a:off x="712788" y="288925"/>
            <a:ext cx="11479212" cy="679450"/>
          </a:xfrm>
        </p:spPr>
        <p:txBody>
          <a:bodyPr/>
          <a:lstStyle/>
          <a:p>
            <a:r>
              <a:rPr lang="en-US" sz="2900" dirty="0">
                <a:solidFill>
                  <a:schemeClr val="accent1">
                    <a:lumMod val="50000"/>
                  </a:schemeClr>
                </a:solidFill>
              </a:rPr>
              <a:t>ESSERs I, II, and III: Claimed vs. Unclaimed through October 11, 2024</a:t>
            </a:r>
          </a:p>
        </p:txBody>
      </p:sp>
      <p:sp>
        <p:nvSpPr>
          <p:cNvPr id="4" name="Slide Number Placeholder 3">
            <a:extLst>
              <a:ext uri="{FF2B5EF4-FFF2-40B4-BE49-F238E27FC236}">
                <a16:creationId xmlns:a16="http://schemas.microsoft.com/office/drawing/2014/main" id="{6BA0BDFA-63B5-4475-B481-D65CA2EEAEA5}"/>
              </a:ext>
            </a:extLst>
          </p:cNvPr>
          <p:cNvSpPr>
            <a:spLocks noGrp="1"/>
          </p:cNvSpPr>
          <p:nvPr>
            <p:ph type="sldNum" sz="quarter" idx="4294967295"/>
          </p:nvPr>
        </p:nvSpPr>
        <p:spPr>
          <a:xfrm>
            <a:off x="0" y="0"/>
            <a:ext cx="0" cy="0"/>
          </a:xfrm>
        </p:spPr>
        <p:txBody>
          <a:bodyPr/>
          <a:lstStyle/>
          <a:p>
            <a:endParaRPr lang="zh-CN" altLang="en-US" b="1" dirty="0">
              <a:solidFill>
                <a:schemeClr val="accent1">
                  <a:lumMod val="60000"/>
                  <a:lumOff val="40000"/>
                </a:schemeClr>
              </a:solidFill>
            </a:endParaRPr>
          </a:p>
        </p:txBody>
      </p:sp>
      <p:graphicFrame>
        <p:nvGraphicFramePr>
          <p:cNvPr id="7" name="Content Placeholder 6" descr="Bar graph showing the ESSER I and ESSER II being fully claimed and ESSER III having 9% unclaimed as of October 11, 2024">
            <a:extLst>
              <a:ext uri="{FF2B5EF4-FFF2-40B4-BE49-F238E27FC236}">
                <a16:creationId xmlns:a16="http://schemas.microsoft.com/office/drawing/2014/main" id="{1362357D-7C16-4874-9919-A4AE912E991C}"/>
              </a:ext>
            </a:extLst>
          </p:cNvPr>
          <p:cNvGraphicFramePr>
            <a:graphicFrameLocks noGrp="1"/>
          </p:cNvGraphicFramePr>
          <p:nvPr>
            <p:ph idx="4294967295"/>
            <p:extLst>
              <p:ext uri="{D42A27DB-BD31-4B8C-83A1-F6EECF244321}">
                <p14:modId xmlns:p14="http://schemas.microsoft.com/office/powerpoint/2010/main" val="987627559"/>
              </p:ext>
            </p:extLst>
          </p:nvPr>
        </p:nvGraphicFramePr>
        <p:xfrm>
          <a:off x="0" y="1230313"/>
          <a:ext cx="11684000" cy="50498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4CA314BC-2EB8-4CBB-9B8F-7EEB8BEC0DA1}"/>
              </a:ext>
            </a:extLst>
          </p:cNvPr>
          <p:cNvSpPr txBox="1"/>
          <p:nvPr/>
        </p:nvSpPr>
        <p:spPr>
          <a:xfrm>
            <a:off x="6019448" y="1634948"/>
            <a:ext cx="810052"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99.99%</a:t>
            </a:r>
          </a:p>
        </p:txBody>
      </p:sp>
      <p:sp>
        <p:nvSpPr>
          <p:cNvPr id="6" name="TextBox 1">
            <a:extLst>
              <a:ext uri="{FF2B5EF4-FFF2-40B4-BE49-F238E27FC236}">
                <a16:creationId xmlns:a16="http://schemas.microsoft.com/office/drawing/2014/main" id="{06CBC3F4-70E4-4823-8363-23BACB6D38B1}"/>
              </a:ext>
            </a:extLst>
          </p:cNvPr>
          <p:cNvSpPr txBox="1"/>
          <p:nvPr/>
        </p:nvSpPr>
        <p:spPr>
          <a:xfrm>
            <a:off x="10715652" y="3061549"/>
            <a:ext cx="612843" cy="40989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.01%</a:t>
            </a:r>
          </a:p>
        </p:txBody>
      </p:sp>
      <p:sp>
        <p:nvSpPr>
          <p:cNvPr id="8" name="TextBox 1">
            <a:extLst>
              <a:ext uri="{FF2B5EF4-FFF2-40B4-BE49-F238E27FC236}">
                <a16:creationId xmlns:a16="http://schemas.microsoft.com/office/drawing/2014/main" id="{D9BEA22C-3B1A-4164-B943-1A525FDA1C63}"/>
              </a:ext>
            </a:extLst>
          </p:cNvPr>
          <p:cNvSpPr txBox="1"/>
          <p:nvPr/>
        </p:nvSpPr>
        <p:spPr>
          <a:xfrm>
            <a:off x="10715652" y="4390880"/>
            <a:ext cx="745790" cy="221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9%</a:t>
            </a:r>
          </a:p>
        </p:txBody>
      </p:sp>
      <p:sp>
        <p:nvSpPr>
          <p:cNvPr id="10" name="TextBox 9">
            <a:extLst>
              <a:ext uri="{FF2B5EF4-FFF2-40B4-BE49-F238E27FC236}">
                <a16:creationId xmlns:a16="http://schemas.microsoft.com/office/drawing/2014/main" id="{5954286B-CAA4-4CEA-B3E9-AF2C2E4E678C}"/>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7</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92754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C036-A74B-496D-88DA-91A6B0D74271}"/>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rPr>
              <a:t>Claims/Draw Down Status</a:t>
            </a:r>
          </a:p>
        </p:txBody>
      </p:sp>
      <p:sp>
        <p:nvSpPr>
          <p:cNvPr id="4" name="Slide Number Placeholder 3">
            <a:extLst>
              <a:ext uri="{FF2B5EF4-FFF2-40B4-BE49-F238E27FC236}">
                <a16:creationId xmlns:a16="http://schemas.microsoft.com/office/drawing/2014/main" id="{62231318-264C-45BF-A28B-631423B5CC13}"/>
              </a:ext>
            </a:extLst>
          </p:cNvPr>
          <p:cNvSpPr>
            <a:spLocks noGrp="1"/>
          </p:cNvSpPr>
          <p:nvPr>
            <p:ph type="sldNum" sz="quarter" idx="4294967295"/>
          </p:nvPr>
        </p:nvSpPr>
        <p:spPr>
          <a:xfrm>
            <a:off x="0" y="0"/>
            <a:ext cx="0" cy="0"/>
          </a:xfrm>
        </p:spPr>
        <p:txBody>
          <a:bodyPr/>
          <a:lstStyle/>
          <a:p>
            <a:endParaRPr lang="zh-CN" altLang="en-US" dirty="0"/>
          </a:p>
        </p:txBody>
      </p:sp>
      <p:sp>
        <p:nvSpPr>
          <p:cNvPr id="3" name="Content Placeholder 2">
            <a:extLst>
              <a:ext uri="{FF2B5EF4-FFF2-40B4-BE49-F238E27FC236}">
                <a16:creationId xmlns:a16="http://schemas.microsoft.com/office/drawing/2014/main" id="{825F6CE2-25C4-4D34-A527-E5992DAECE44}"/>
              </a:ext>
            </a:extLst>
          </p:cNvPr>
          <p:cNvSpPr>
            <a:spLocks noGrp="1"/>
          </p:cNvSpPr>
          <p:nvPr>
            <p:ph idx="4294967295"/>
          </p:nvPr>
        </p:nvSpPr>
        <p:spPr>
          <a:xfrm>
            <a:off x="822325" y="1230313"/>
            <a:ext cx="10579683" cy="5049837"/>
          </a:xfrm>
        </p:spPr>
        <p:txBody>
          <a:bodyPr/>
          <a:lstStyle/>
          <a:p>
            <a:r>
              <a:rPr lang="en-US" dirty="0">
                <a:solidFill>
                  <a:schemeClr val="accent1">
                    <a:lumMod val="50000"/>
                  </a:schemeClr>
                </a:solidFill>
              </a:rPr>
              <a:t>You can see claims status reports for your district via our monthly Federal Grant Programs newsletter</a:t>
            </a:r>
          </a:p>
          <a:p>
            <a:pPr lvl="1"/>
            <a:r>
              <a:rPr lang="en-US" dirty="0">
                <a:solidFill>
                  <a:schemeClr val="accent1">
                    <a:lumMod val="50000"/>
                  </a:schemeClr>
                </a:solidFill>
              </a:rPr>
              <a:t>Not on the list? Email FederalGrantPrograms@mass.gov!</a:t>
            </a:r>
          </a:p>
        </p:txBody>
      </p:sp>
      <p:sp>
        <p:nvSpPr>
          <p:cNvPr id="5" name="TextBox 4">
            <a:extLst>
              <a:ext uri="{FF2B5EF4-FFF2-40B4-BE49-F238E27FC236}">
                <a16:creationId xmlns:a16="http://schemas.microsoft.com/office/drawing/2014/main" id="{21F17398-54A8-4CEC-A878-E5EF8E87CADE}"/>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8</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80941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DB1A5-7B3B-8C28-24E0-D124CCABB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271F6-2A10-59B5-3F31-60CF2EB7CF42}"/>
              </a:ext>
            </a:extLst>
          </p:cNvPr>
          <p:cNvSpPr>
            <a:spLocks noGrp="1"/>
          </p:cNvSpPr>
          <p:nvPr>
            <p:ph type="title" idx="4294967295"/>
          </p:nvPr>
        </p:nvSpPr>
        <p:spPr>
          <a:xfrm>
            <a:off x="822325" y="288925"/>
            <a:ext cx="11369675" cy="679450"/>
          </a:xfrm>
        </p:spPr>
        <p:txBody>
          <a:bodyPr>
            <a:normAutofit fontScale="90000"/>
          </a:bodyPr>
          <a:lstStyle/>
          <a:p>
            <a:r>
              <a:rPr lang="en-US" dirty="0" err="1">
                <a:solidFill>
                  <a:schemeClr val="accent1">
                    <a:lumMod val="50000"/>
                  </a:schemeClr>
                </a:solidFill>
              </a:rPr>
              <a:t>EdGrants</a:t>
            </a:r>
            <a:r>
              <a:rPr lang="en-US" dirty="0">
                <a:solidFill>
                  <a:schemeClr val="accent1">
                    <a:lumMod val="50000"/>
                  </a:schemeClr>
                </a:solidFill>
              </a:rPr>
              <a:t> Claim Windows for ESSER III</a:t>
            </a:r>
          </a:p>
        </p:txBody>
      </p:sp>
      <p:sp>
        <p:nvSpPr>
          <p:cNvPr id="3" name="Content Placeholder 2">
            <a:extLst>
              <a:ext uri="{FF2B5EF4-FFF2-40B4-BE49-F238E27FC236}">
                <a16:creationId xmlns:a16="http://schemas.microsoft.com/office/drawing/2014/main" id="{37D7978E-9056-B180-D587-BA439DCBFA15}"/>
              </a:ext>
            </a:extLst>
          </p:cNvPr>
          <p:cNvSpPr>
            <a:spLocks noGrp="1"/>
          </p:cNvSpPr>
          <p:nvPr>
            <p:ph idx="4294967295"/>
          </p:nvPr>
        </p:nvSpPr>
        <p:spPr>
          <a:xfrm>
            <a:off x="822325" y="1230313"/>
            <a:ext cx="10579683" cy="5049837"/>
          </a:xfrm>
        </p:spPr>
        <p:txBody>
          <a:bodyPr/>
          <a:lstStyle/>
          <a:p>
            <a:r>
              <a:rPr lang="en-US" dirty="0">
                <a:solidFill>
                  <a:schemeClr val="accent1">
                    <a:lumMod val="50000"/>
                  </a:schemeClr>
                </a:solidFill>
              </a:rPr>
              <a:t>Last </a:t>
            </a:r>
            <a:r>
              <a:rPr lang="en-US" u="sng" dirty="0">
                <a:solidFill>
                  <a:schemeClr val="accent1">
                    <a:lumMod val="50000"/>
                  </a:schemeClr>
                </a:solidFill>
              </a:rPr>
              <a:t>standard</a:t>
            </a:r>
            <a:r>
              <a:rPr lang="en-US" dirty="0">
                <a:solidFill>
                  <a:schemeClr val="accent1">
                    <a:lumMod val="50000"/>
                  </a:schemeClr>
                </a:solidFill>
              </a:rPr>
              <a:t> liquidation claim window for ESSER III will be from November 20</a:t>
            </a:r>
            <a:r>
              <a:rPr lang="en-US" baseline="30000" dirty="0">
                <a:solidFill>
                  <a:schemeClr val="accent1">
                    <a:lumMod val="50000"/>
                  </a:schemeClr>
                </a:solidFill>
              </a:rPr>
              <a:t>th</a:t>
            </a:r>
            <a:r>
              <a:rPr lang="en-US" dirty="0">
                <a:solidFill>
                  <a:schemeClr val="accent1">
                    <a:lumMod val="50000"/>
                  </a:schemeClr>
                </a:solidFill>
              </a:rPr>
              <a:t> to December 15</a:t>
            </a:r>
            <a:r>
              <a:rPr lang="en-US" baseline="30000" dirty="0">
                <a:solidFill>
                  <a:schemeClr val="accent1">
                    <a:lumMod val="50000"/>
                  </a:schemeClr>
                </a:solidFill>
              </a:rPr>
              <a:t>th</a:t>
            </a:r>
            <a:r>
              <a:rPr lang="en-US" dirty="0">
                <a:solidFill>
                  <a:schemeClr val="accent1">
                    <a:lumMod val="50000"/>
                  </a:schemeClr>
                </a:solidFill>
              </a:rPr>
              <a:t>. 32 districts still have balances but did not apply for late liquidation, so this claim window will be your last.</a:t>
            </a:r>
          </a:p>
          <a:p>
            <a:pPr lvl="1"/>
            <a:r>
              <a:rPr lang="en-US" dirty="0">
                <a:solidFill>
                  <a:schemeClr val="accent1">
                    <a:lumMod val="50000"/>
                  </a:schemeClr>
                </a:solidFill>
              </a:rPr>
              <a:t>Please file your FR-1 ASAP after final draw-down</a:t>
            </a:r>
          </a:p>
          <a:p>
            <a:pPr marL="457200" lvl="1" indent="0">
              <a:buNone/>
            </a:pPr>
            <a:endParaRPr lang="en-US" dirty="0">
              <a:solidFill>
                <a:schemeClr val="accent1">
                  <a:lumMod val="50000"/>
                </a:schemeClr>
              </a:solidFill>
            </a:endParaRPr>
          </a:p>
          <a:p>
            <a:r>
              <a:rPr lang="en-US" dirty="0">
                <a:solidFill>
                  <a:schemeClr val="accent1">
                    <a:lumMod val="50000"/>
                  </a:schemeClr>
                </a:solidFill>
              </a:rPr>
              <a:t>For the 38 districts that received late liquidation approval, DESE will create draw-down windows in </a:t>
            </a:r>
            <a:r>
              <a:rPr lang="en-US" dirty="0" err="1">
                <a:solidFill>
                  <a:schemeClr val="accent1">
                    <a:lumMod val="50000"/>
                  </a:schemeClr>
                </a:solidFill>
              </a:rPr>
              <a:t>EdGrants</a:t>
            </a:r>
            <a:r>
              <a:rPr lang="en-US" dirty="0">
                <a:solidFill>
                  <a:schemeClr val="accent1">
                    <a:lumMod val="50000"/>
                  </a:schemeClr>
                </a:solidFill>
              </a:rPr>
              <a:t> starting in late January 2025</a:t>
            </a:r>
          </a:p>
        </p:txBody>
      </p:sp>
      <p:sp>
        <p:nvSpPr>
          <p:cNvPr id="5" name="TextBox 4">
            <a:extLst>
              <a:ext uri="{FF2B5EF4-FFF2-40B4-BE49-F238E27FC236}">
                <a16:creationId xmlns:a16="http://schemas.microsoft.com/office/drawing/2014/main" id="{41C457AA-524F-4A04-75C6-BBCCD3FD2F47}"/>
              </a:ext>
            </a:extLst>
          </p:cNvPr>
          <p:cNvSpPr txBox="1"/>
          <p:nvPr/>
        </p:nvSpPr>
        <p:spPr>
          <a:xfrm>
            <a:off x="11569960" y="6384409"/>
            <a:ext cx="482600"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9</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146263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www.w3.org/XML/1998/namespace"/>
    <ds:schemaRef ds:uri="http://purl.org/dc/elements/1.1/"/>
    <ds:schemaRef ds:uri="http://purl.org/dc/dcmitype/"/>
    <ds:schemaRef ds:uri="http://schemas.microsoft.com/office/2006/metadata/properties"/>
    <ds:schemaRef ds:uri="http://purl.org/dc/terms/"/>
    <ds:schemaRef ds:uri="1c210e20-2656-47be-8bfe-a34b7996932e"/>
    <ds:schemaRef ds:uri="http://schemas.microsoft.com/office/2006/documentManagement/types"/>
    <ds:schemaRef ds:uri="http://schemas.openxmlformats.org/package/2006/metadata/core-properties"/>
    <ds:schemaRef ds:uri="http://schemas.microsoft.com/office/infopath/2007/PartnerControls"/>
    <ds:schemaRef ds:uri="7a12eb2f-f040-4639-9fb2-5a6588dc8035"/>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1757</TotalTime>
  <Words>1663</Words>
  <Application>Microsoft Office PowerPoint</Application>
  <PresentationFormat>Widescreen</PresentationFormat>
  <Paragraphs>152</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等线</vt:lpstr>
      <vt:lpstr>Arial</vt:lpstr>
      <vt:lpstr>Calibri</vt:lpstr>
      <vt:lpstr>Segoe UI</vt:lpstr>
      <vt:lpstr>Office Theme</vt:lpstr>
      <vt:lpstr>Closing out ESSER</vt:lpstr>
      <vt:lpstr>DESE's Educational Vision</vt:lpstr>
      <vt:lpstr>DESE's Strategic Objectives</vt:lpstr>
      <vt:lpstr>DESE's Educational Vision - Helpful Resources</vt:lpstr>
      <vt:lpstr>Closing out ESSER </vt:lpstr>
      <vt:lpstr>Federal COVID Relief Funding – Sequencing of ~$3 billion over ~3 years</vt:lpstr>
      <vt:lpstr>ESSERs I, II, and III: Claimed vs. Unclaimed through October 11, 2024</vt:lpstr>
      <vt:lpstr>Claims/Draw Down Status</vt:lpstr>
      <vt:lpstr>EdGrants Claim Windows for ESSER III</vt:lpstr>
      <vt:lpstr>ESSER III Late Liquidation Update</vt:lpstr>
      <vt:lpstr>ESSER III Late Liquidation Update (cont.)</vt:lpstr>
      <vt:lpstr>Cash Management reminders – for all grants</vt:lpstr>
      <vt:lpstr>ESSER III – Capital Projects</vt:lpstr>
      <vt:lpstr>Overall ESSER Closeout Activity Timeline</vt:lpstr>
      <vt:lpstr>ESSER Updates – What’s New?</vt:lpstr>
      <vt:lpstr>New Requirement – Federal Interest in a Property</vt:lpstr>
      <vt:lpstr>New Requirement – Federal Interest in a Property (cont.)</vt:lpstr>
      <vt:lpstr>New Requirement - Federal Interest in a Property</vt:lpstr>
      <vt:lpstr>Update to federal Uniform Grant Guidance</vt:lpstr>
      <vt:lpstr>Disposal (disposition) of equipment and supplies</vt:lpstr>
      <vt:lpstr>ESSER Reminders – Data Collection</vt:lpstr>
      <vt:lpstr>ESSER Reminders – Data Collection (cont.)</vt:lpstr>
      <vt:lpstr>News from Washington</vt:lpstr>
      <vt:lpstr>FY26 Federal Funding Outlook</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Closeout</dc:title>
  <dc:creator>DESE</dc:creator>
  <cp:lastModifiedBy>Giovanni, Danielle (EOE)</cp:lastModifiedBy>
  <cp:revision>144</cp:revision>
  <dcterms:created xsi:type="dcterms:W3CDTF">2022-10-11T20:32:22Z</dcterms:created>
  <dcterms:modified xsi:type="dcterms:W3CDTF">2024-11-08T22:48:13Z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tadate">
    <vt:lpwstr>Nov 8 2024</vt:lpwstr>
  </property>
</Properties>
</file>