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681" r:id="rId5"/>
    <p:sldId id="682" r:id="rId6"/>
    <p:sldId id="284" r:id="rId7"/>
    <p:sldId id="690" r:id="rId8"/>
    <p:sldId id="669" r:id="rId9"/>
    <p:sldId id="716" r:id="rId10"/>
    <p:sldId id="694" r:id="rId11"/>
    <p:sldId id="686" r:id="rId12"/>
    <p:sldId id="721" r:id="rId13"/>
    <p:sldId id="757" r:id="rId14"/>
    <p:sldId id="724" r:id="rId15"/>
    <p:sldId id="691" r:id="rId16"/>
    <p:sldId id="734" r:id="rId17"/>
    <p:sldId id="706" r:id="rId18"/>
    <p:sldId id="752" r:id="rId19"/>
    <p:sldId id="753" r:id="rId20"/>
    <p:sldId id="768" r:id="rId21"/>
    <p:sldId id="766" r:id="rId22"/>
    <p:sldId id="767" r:id="rId23"/>
    <p:sldId id="746" r:id="rId24"/>
    <p:sldId id="702" r:id="rId25"/>
    <p:sldId id="703" r:id="rId26"/>
    <p:sldId id="704" r:id="rId27"/>
    <p:sldId id="712" r:id="rId28"/>
    <p:sldId id="705" r:id="rId29"/>
    <p:sldId id="710" r:id="rId30"/>
    <p:sldId id="742" r:id="rId31"/>
    <p:sldId id="711"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455C3D-F478-5200-7890-9518D1F80781}" name="Winner, Kendra (DESE)" initials="KW" userId="S::Kendra.L.Winner@mass.gov::c4a8ae17-bfa4-40c2-a450-c325afb6dbe1" providerId="AD"/>
  <p188:author id="{6614484E-DB1C-34D9-13CB-9AE80937788B}" name="Resetarits, Jake S. (DESE)" initials="JR" userId="S::jake.s.resetarits@mass.gov::37741e96-5ecb-4258-9857-666183bdd9bd" providerId="AD"/>
  <p188:author id="{5A887EBD-D7AF-3648-E18A-89DADD383112}" name="Jacobsen, Leif (DESE)" initials="LJ" userId="S::Leif.Jacobsen@mass.gov::3cdc3877-ab1c-4726-8835-23af03d4ee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8"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5615B3BE-8A7D-4821-9B5B-AA1BDB3A0B9F}"/>
    <pc:docChg chg="custSel modSld">
      <pc:chgData name="Resetarits, Jake S. (DESE)" userId="37741e96-5ecb-4258-9857-666183bdd9bd" providerId="ADAL" clId="{5615B3BE-8A7D-4821-9B5B-AA1BDB3A0B9F}" dt="2024-11-08T22:39:02.650" v="431" actId="207"/>
      <pc:docMkLst>
        <pc:docMk/>
      </pc:docMkLst>
      <pc:sldChg chg="delSp modSp mod modNotesTx">
        <pc:chgData name="Resetarits, Jake S. (DESE)" userId="37741e96-5ecb-4258-9857-666183bdd9bd" providerId="ADAL" clId="{5615B3BE-8A7D-4821-9B5B-AA1BDB3A0B9F}" dt="2024-11-08T22:36:57.318" v="409" actId="478"/>
        <pc:sldMkLst>
          <pc:docMk/>
          <pc:sldMk cId="1946468448" sldId="284"/>
        </pc:sldMkLst>
        <pc:spChg chg="ord">
          <ac:chgData name="Resetarits, Jake S. (DESE)" userId="37741e96-5ecb-4258-9857-666183bdd9bd" providerId="ADAL" clId="{5615B3BE-8A7D-4821-9B5B-AA1BDB3A0B9F}" dt="2024-11-08T22:36:54.567" v="407" actId="13244"/>
          <ac:spMkLst>
            <pc:docMk/>
            <pc:sldMk cId="1946468448" sldId="284"/>
            <ac:spMk id="6" creationId="{47B26DC9-278D-42BF-ADD3-28F5B0B01D26}"/>
          </ac:spMkLst>
        </pc:spChg>
        <pc:graphicFrameChg chg="del mod modVis">
          <ac:chgData name="Resetarits, Jake S. (DESE)" userId="37741e96-5ecb-4258-9857-666183bdd9bd" providerId="ADAL" clId="{5615B3BE-8A7D-4821-9B5B-AA1BDB3A0B9F}" dt="2024-11-08T22:36:57.318" v="409" actId="478"/>
          <ac:graphicFrameMkLst>
            <pc:docMk/>
            <pc:sldMk cId="1946468448" sldId="284"/>
            <ac:graphicFrameMk id="7" creationId="{4C7423AA-417F-49CB-B986-B1E3095A040A}"/>
          </ac:graphicFrameMkLst>
        </pc:graphicFrameChg>
      </pc:sldChg>
      <pc:sldChg chg="modSp mod modNotesTx">
        <pc:chgData name="Resetarits, Jake S. (DESE)" userId="37741e96-5ecb-4258-9857-666183bdd9bd" providerId="ADAL" clId="{5615B3BE-8A7D-4821-9B5B-AA1BDB3A0B9F}" dt="2024-11-08T22:37:08.557" v="411" actId="13244"/>
        <pc:sldMkLst>
          <pc:docMk/>
          <pc:sldMk cId="2762942127" sldId="669"/>
        </pc:sldMkLst>
        <pc:spChg chg="ord">
          <ac:chgData name="Resetarits, Jake S. (DESE)" userId="37741e96-5ecb-4258-9857-666183bdd9bd" providerId="ADAL" clId="{5615B3BE-8A7D-4821-9B5B-AA1BDB3A0B9F}" dt="2024-11-08T22:37:08.557" v="411" actId="13244"/>
          <ac:spMkLst>
            <pc:docMk/>
            <pc:sldMk cId="2762942127" sldId="669"/>
            <ac:spMk id="2" creationId="{E5CE4C94-3343-DA33-9EFE-F5669750F08B}"/>
          </ac:spMkLst>
        </pc:spChg>
      </pc:sldChg>
      <pc:sldChg chg="modSp mod">
        <pc:chgData name="Resetarits, Jake S. (DESE)" userId="37741e96-5ecb-4258-9857-666183bdd9bd" providerId="ADAL" clId="{5615B3BE-8A7D-4821-9B5B-AA1BDB3A0B9F}" dt="2024-11-08T22:38:32.858" v="428" actId="207"/>
        <pc:sldMkLst>
          <pc:docMk/>
          <pc:sldMk cId="3468117815" sldId="681"/>
        </pc:sldMkLst>
        <pc:spChg chg="mod">
          <ac:chgData name="Resetarits, Jake S. (DESE)" userId="37741e96-5ecb-4258-9857-666183bdd9bd" providerId="ADAL" clId="{5615B3BE-8A7D-4821-9B5B-AA1BDB3A0B9F}" dt="2024-11-08T22:38:32.858" v="428" actId="207"/>
          <ac:spMkLst>
            <pc:docMk/>
            <pc:sldMk cId="3468117815" sldId="681"/>
            <ac:spMk id="2" creationId="{00000000-0000-0000-0000-000000000000}"/>
          </ac:spMkLst>
        </pc:spChg>
      </pc:sldChg>
      <pc:sldChg chg="delSp modSp mod">
        <pc:chgData name="Resetarits, Jake S. (DESE)" userId="37741e96-5ecb-4258-9857-666183bdd9bd" providerId="ADAL" clId="{5615B3BE-8A7D-4821-9B5B-AA1BDB3A0B9F}" dt="2024-11-08T22:36:50.139" v="406" actId="13244"/>
        <pc:sldMkLst>
          <pc:docMk/>
          <pc:sldMk cId="3956702198" sldId="682"/>
        </pc:sldMkLst>
        <pc:spChg chg="ord">
          <ac:chgData name="Resetarits, Jake S. (DESE)" userId="37741e96-5ecb-4258-9857-666183bdd9bd" providerId="ADAL" clId="{5615B3BE-8A7D-4821-9B5B-AA1BDB3A0B9F}" dt="2024-11-08T22:36:50.139" v="406" actId="13244"/>
          <ac:spMkLst>
            <pc:docMk/>
            <pc:sldMk cId="3956702198" sldId="682"/>
            <ac:spMk id="2" creationId="{00000000-0000-0000-0000-000000000000}"/>
          </ac:spMkLst>
        </pc:spChg>
        <pc:spChg chg="del">
          <ac:chgData name="Resetarits, Jake S. (DESE)" userId="37741e96-5ecb-4258-9857-666183bdd9bd" providerId="ADAL" clId="{5615B3BE-8A7D-4821-9B5B-AA1BDB3A0B9F}" dt="2024-11-08T22:36:47.723" v="405" actId="478"/>
          <ac:spMkLst>
            <pc:docMk/>
            <pc:sldMk cId="3956702198" sldId="682"/>
            <ac:spMk id="4" creationId="{00000000-0000-0000-0000-000000000000}"/>
          </ac:spMkLst>
        </pc:spChg>
        <pc:picChg chg="mod">
          <ac:chgData name="Resetarits, Jake S. (DESE)" userId="37741e96-5ecb-4258-9857-666183bdd9bd" providerId="ADAL" clId="{5615B3BE-8A7D-4821-9B5B-AA1BDB3A0B9F}" dt="2024-11-08T17:48:47.985" v="17" actId="962"/>
          <ac:picMkLst>
            <pc:docMk/>
            <pc:sldMk cId="3956702198" sldId="682"/>
            <ac:picMk id="6" creationId="{E24674B7-3190-8C73-F8B7-6590089038A3}"/>
          </ac:picMkLst>
        </pc:picChg>
      </pc:sldChg>
      <pc:sldChg chg="modSp mod modNotesTx">
        <pc:chgData name="Resetarits, Jake S. (DESE)" userId="37741e96-5ecb-4258-9857-666183bdd9bd" providerId="ADAL" clId="{5615B3BE-8A7D-4821-9B5B-AA1BDB3A0B9F}" dt="2024-11-08T22:37:22.824" v="414" actId="13244"/>
        <pc:sldMkLst>
          <pc:docMk/>
          <pc:sldMk cId="118311317" sldId="686"/>
        </pc:sldMkLst>
        <pc:spChg chg="ord">
          <ac:chgData name="Resetarits, Jake S. (DESE)" userId="37741e96-5ecb-4258-9857-666183bdd9bd" providerId="ADAL" clId="{5615B3BE-8A7D-4821-9B5B-AA1BDB3A0B9F}" dt="2024-11-08T22:37:22.824" v="414" actId="13244"/>
          <ac:spMkLst>
            <pc:docMk/>
            <pc:sldMk cId="118311317" sldId="686"/>
            <ac:spMk id="3" creationId="{D0C4B82E-D59A-6EFD-9052-BE2E5FADC755}"/>
          </ac:spMkLst>
        </pc:spChg>
      </pc:sldChg>
      <pc:sldChg chg="modSp mod">
        <pc:chgData name="Resetarits, Jake S. (DESE)" userId="37741e96-5ecb-4258-9857-666183bdd9bd" providerId="ADAL" clId="{5615B3BE-8A7D-4821-9B5B-AA1BDB3A0B9F}" dt="2024-11-08T22:37:02.938" v="410" actId="13244"/>
        <pc:sldMkLst>
          <pc:docMk/>
          <pc:sldMk cId="2755640326" sldId="690"/>
        </pc:sldMkLst>
        <pc:spChg chg="ord">
          <ac:chgData name="Resetarits, Jake S. (DESE)" userId="37741e96-5ecb-4258-9857-666183bdd9bd" providerId="ADAL" clId="{5615B3BE-8A7D-4821-9B5B-AA1BDB3A0B9F}" dt="2024-11-08T22:37:02.938" v="410" actId="13244"/>
          <ac:spMkLst>
            <pc:docMk/>
            <pc:sldMk cId="2755640326" sldId="690"/>
            <ac:spMk id="3" creationId="{C36B3FBA-1B60-8402-DDDC-655B37DAEFDC}"/>
          </ac:spMkLst>
        </pc:spChg>
      </pc:sldChg>
      <pc:sldChg chg="modSp mod modNotesTx">
        <pc:chgData name="Resetarits, Jake S. (DESE)" userId="37741e96-5ecb-4258-9857-666183bdd9bd" providerId="ADAL" clId="{5615B3BE-8A7D-4821-9B5B-AA1BDB3A0B9F}" dt="2024-11-08T22:37:41.779" v="418" actId="13244"/>
        <pc:sldMkLst>
          <pc:docMk/>
          <pc:sldMk cId="821365240" sldId="691"/>
        </pc:sldMkLst>
        <pc:spChg chg="ord">
          <ac:chgData name="Resetarits, Jake S. (DESE)" userId="37741e96-5ecb-4258-9857-666183bdd9bd" providerId="ADAL" clId="{5615B3BE-8A7D-4821-9B5B-AA1BDB3A0B9F}" dt="2024-11-08T22:37:41.779" v="418" actId="13244"/>
          <ac:spMkLst>
            <pc:docMk/>
            <pc:sldMk cId="821365240" sldId="691"/>
            <ac:spMk id="3" creationId="{32754C50-02A0-CC27-A0CE-1C89085EA1D7}"/>
          </ac:spMkLst>
        </pc:spChg>
      </pc:sldChg>
      <pc:sldChg chg="modSp mod">
        <pc:chgData name="Resetarits, Jake S. (DESE)" userId="37741e96-5ecb-4258-9857-666183bdd9bd" providerId="ADAL" clId="{5615B3BE-8A7D-4821-9B5B-AA1BDB3A0B9F}" dt="2024-11-08T22:38:44.644" v="430" actId="962"/>
        <pc:sldMkLst>
          <pc:docMk/>
          <pc:sldMk cId="3936691243" sldId="694"/>
        </pc:sldMkLst>
        <pc:spChg chg="ord">
          <ac:chgData name="Resetarits, Jake S. (DESE)" userId="37741e96-5ecb-4258-9857-666183bdd9bd" providerId="ADAL" clId="{5615B3BE-8A7D-4821-9B5B-AA1BDB3A0B9F}" dt="2024-11-08T22:37:17.760" v="413" actId="13244"/>
          <ac:spMkLst>
            <pc:docMk/>
            <pc:sldMk cId="3936691243" sldId="694"/>
            <ac:spMk id="3" creationId="{F08F214B-2C64-D00F-2ABD-488A3B0A1B16}"/>
          </ac:spMkLst>
        </pc:spChg>
        <pc:picChg chg="mod">
          <ac:chgData name="Resetarits, Jake S. (DESE)" userId="37741e96-5ecb-4258-9857-666183bdd9bd" providerId="ADAL" clId="{5615B3BE-8A7D-4821-9B5B-AA1BDB3A0B9F}" dt="2024-11-08T22:38:44.644" v="430" actId="962"/>
          <ac:picMkLst>
            <pc:docMk/>
            <pc:sldMk cId="3936691243" sldId="694"/>
            <ac:picMk id="5" creationId="{9B8B2084-C300-0BD1-3AD9-AEC0B513F845}"/>
          </ac:picMkLst>
        </pc:picChg>
      </pc:sldChg>
      <pc:sldChg chg="modSp mod modNotesTx">
        <pc:chgData name="Resetarits, Jake S. (DESE)" userId="37741e96-5ecb-4258-9857-666183bdd9bd" providerId="ADAL" clId="{5615B3BE-8A7D-4821-9B5B-AA1BDB3A0B9F}" dt="2024-11-08T22:37:55.028" v="421" actId="13244"/>
        <pc:sldMkLst>
          <pc:docMk/>
          <pc:sldMk cId="1683226047" sldId="703"/>
        </pc:sldMkLst>
        <pc:spChg chg="ord">
          <ac:chgData name="Resetarits, Jake S. (DESE)" userId="37741e96-5ecb-4258-9857-666183bdd9bd" providerId="ADAL" clId="{5615B3BE-8A7D-4821-9B5B-AA1BDB3A0B9F}" dt="2024-11-08T22:37:55.028" v="421" actId="13244"/>
          <ac:spMkLst>
            <pc:docMk/>
            <pc:sldMk cId="1683226047" sldId="703"/>
            <ac:spMk id="3" creationId="{30AF18BD-6215-70EF-308C-817D84452973}"/>
          </ac:spMkLst>
        </pc:spChg>
      </pc:sldChg>
      <pc:sldChg chg="modSp mod">
        <pc:chgData name="Resetarits, Jake S. (DESE)" userId="37741e96-5ecb-4258-9857-666183bdd9bd" providerId="ADAL" clId="{5615B3BE-8A7D-4821-9B5B-AA1BDB3A0B9F}" dt="2024-11-08T22:37:59.727" v="422" actId="13244"/>
        <pc:sldMkLst>
          <pc:docMk/>
          <pc:sldMk cId="2182652190" sldId="704"/>
        </pc:sldMkLst>
        <pc:spChg chg="ord">
          <ac:chgData name="Resetarits, Jake S. (DESE)" userId="37741e96-5ecb-4258-9857-666183bdd9bd" providerId="ADAL" clId="{5615B3BE-8A7D-4821-9B5B-AA1BDB3A0B9F}" dt="2024-11-08T22:37:59.727" v="422" actId="13244"/>
          <ac:spMkLst>
            <pc:docMk/>
            <pc:sldMk cId="2182652190" sldId="704"/>
            <ac:spMk id="3" creationId="{B066F4A8-35FC-06AE-156A-6552E6A16071}"/>
          </ac:spMkLst>
        </pc:spChg>
      </pc:sldChg>
      <pc:sldChg chg="modSp mod modNotesTx">
        <pc:chgData name="Resetarits, Jake S. (DESE)" userId="37741e96-5ecb-4258-9857-666183bdd9bd" providerId="ADAL" clId="{5615B3BE-8A7D-4821-9B5B-AA1BDB3A0B9F}" dt="2024-11-08T22:38:12.419" v="424" actId="13244"/>
        <pc:sldMkLst>
          <pc:docMk/>
          <pc:sldMk cId="3306403447" sldId="705"/>
        </pc:sldMkLst>
        <pc:spChg chg="ord">
          <ac:chgData name="Resetarits, Jake S. (DESE)" userId="37741e96-5ecb-4258-9857-666183bdd9bd" providerId="ADAL" clId="{5615B3BE-8A7D-4821-9B5B-AA1BDB3A0B9F}" dt="2024-11-08T22:38:12.419" v="424" actId="13244"/>
          <ac:spMkLst>
            <pc:docMk/>
            <pc:sldMk cId="3306403447" sldId="705"/>
            <ac:spMk id="3" creationId="{781907B1-5819-35BA-A15A-C49F54C1A568}"/>
          </ac:spMkLst>
        </pc:spChg>
      </pc:sldChg>
      <pc:sldChg chg="modNotesTx">
        <pc:chgData name="Resetarits, Jake S. (DESE)" userId="37741e96-5ecb-4258-9857-666183bdd9bd" providerId="ADAL" clId="{5615B3BE-8A7D-4821-9B5B-AA1BDB3A0B9F}" dt="2024-11-08T17:51:26.951" v="399" actId="6549"/>
        <pc:sldMkLst>
          <pc:docMk/>
          <pc:sldMk cId="310942261" sldId="706"/>
        </pc:sldMkLst>
      </pc:sldChg>
      <pc:sldChg chg="modSp mod">
        <pc:chgData name="Resetarits, Jake S. (DESE)" userId="37741e96-5ecb-4258-9857-666183bdd9bd" providerId="ADAL" clId="{5615B3BE-8A7D-4821-9B5B-AA1BDB3A0B9F}" dt="2024-11-08T22:38:16.263" v="425" actId="13244"/>
        <pc:sldMkLst>
          <pc:docMk/>
          <pc:sldMk cId="509192554" sldId="710"/>
        </pc:sldMkLst>
        <pc:spChg chg="ord">
          <ac:chgData name="Resetarits, Jake S. (DESE)" userId="37741e96-5ecb-4258-9857-666183bdd9bd" providerId="ADAL" clId="{5615B3BE-8A7D-4821-9B5B-AA1BDB3A0B9F}" dt="2024-11-08T22:38:16.263" v="425" actId="13244"/>
          <ac:spMkLst>
            <pc:docMk/>
            <pc:sldMk cId="509192554" sldId="710"/>
            <ac:spMk id="3" creationId="{8F2D3150-9D34-E2D5-91C3-F9E984EE4604}"/>
          </ac:spMkLst>
        </pc:spChg>
      </pc:sldChg>
      <pc:sldChg chg="modSp mod">
        <pc:chgData name="Resetarits, Jake S. (DESE)" userId="37741e96-5ecb-4258-9857-666183bdd9bd" providerId="ADAL" clId="{5615B3BE-8A7D-4821-9B5B-AA1BDB3A0B9F}" dt="2024-11-08T22:38:23.314" v="427" actId="13244"/>
        <pc:sldMkLst>
          <pc:docMk/>
          <pc:sldMk cId="346202457" sldId="711"/>
        </pc:sldMkLst>
        <pc:spChg chg="ord">
          <ac:chgData name="Resetarits, Jake S. (DESE)" userId="37741e96-5ecb-4258-9857-666183bdd9bd" providerId="ADAL" clId="{5615B3BE-8A7D-4821-9B5B-AA1BDB3A0B9F}" dt="2024-11-08T22:38:23.314" v="427" actId="13244"/>
          <ac:spMkLst>
            <pc:docMk/>
            <pc:sldMk cId="346202457" sldId="711"/>
            <ac:spMk id="3" creationId="{CC740CA6-F31D-9588-C704-1443AFA4B2DD}"/>
          </ac:spMkLst>
        </pc:spChg>
      </pc:sldChg>
      <pc:sldChg chg="modSp mod">
        <pc:chgData name="Resetarits, Jake S. (DESE)" userId="37741e96-5ecb-4258-9857-666183bdd9bd" providerId="ADAL" clId="{5615B3BE-8A7D-4821-9B5B-AA1BDB3A0B9F}" dt="2024-11-08T22:38:08.190" v="423" actId="13244"/>
        <pc:sldMkLst>
          <pc:docMk/>
          <pc:sldMk cId="2451890798" sldId="712"/>
        </pc:sldMkLst>
        <pc:spChg chg="ord">
          <ac:chgData name="Resetarits, Jake S. (DESE)" userId="37741e96-5ecb-4258-9857-666183bdd9bd" providerId="ADAL" clId="{5615B3BE-8A7D-4821-9B5B-AA1BDB3A0B9F}" dt="2024-11-08T22:38:08.190" v="423" actId="13244"/>
          <ac:spMkLst>
            <pc:docMk/>
            <pc:sldMk cId="2451890798" sldId="712"/>
            <ac:spMk id="11" creationId="{56A5516C-6F96-DB6F-D0CA-81BB6273589D}"/>
          </ac:spMkLst>
        </pc:spChg>
        <pc:picChg chg="mod">
          <ac:chgData name="Resetarits, Jake S. (DESE)" userId="37741e96-5ecb-4258-9857-666183bdd9bd" providerId="ADAL" clId="{5615B3BE-8A7D-4821-9B5B-AA1BDB3A0B9F}" dt="2024-11-08T17:49:57.840" v="379" actId="962"/>
          <ac:picMkLst>
            <pc:docMk/>
            <pc:sldMk cId="2451890798" sldId="712"/>
            <ac:picMk id="9" creationId="{1FE4768D-F2A5-BB3E-FA46-62C7E4371CAB}"/>
          </ac:picMkLst>
        </pc:picChg>
      </pc:sldChg>
      <pc:sldChg chg="modSp mod">
        <pc:chgData name="Resetarits, Jake S. (DESE)" userId="37741e96-5ecb-4258-9857-666183bdd9bd" providerId="ADAL" clId="{5615B3BE-8A7D-4821-9B5B-AA1BDB3A0B9F}" dt="2024-11-08T22:37:12.784" v="412" actId="13244"/>
        <pc:sldMkLst>
          <pc:docMk/>
          <pc:sldMk cId="1779287489" sldId="716"/>
        </pc:sldMkLst>
        <pc:spChg chg="ord">
          <ac:chgData name="Resetarits, Jake S. (DESE)" userId="37741e96-5ecb-4258-9857-666183bdd9bd" providerId="ADAL" clId="{5615B3BE-8A7D-4821-9B5B-AA1BDB3A0B9F}" dt="2024-11-08T22:37:12.784" v="412" actId="13244"/>
          <ac:spMkLst>
            <pc:docMk/>
            <pc:sldMk cId="1779287489" sldId="716"/>
            <ac:spMk id="3" creationId="{0FD91F17-4B9C-BBD3-4178-568EAFCB936F}"/>
          </ac:spMkLst>
        </pc:spChg>
      </pc:sldChg>
      <pc:sldChg chg="modNotesTx">
        <pc:chgData name="Resetarits, Jake S. (DESE)" userId="37741e96-5ecb-4258-9857-666183bdd9bd" providerId="ADAL" clId="{5615B3BE-8A7D-4821-9B5B-AA1BDB3A0B9F}" dt="2024-11-08T17:51:12.847" v="386" actId="6549"/>
        <pc:sldMkLst>
          <pc:docMk/>
          <pc:sldMk cId="1990031964" sldId="721"/>
        </pc:sldMkLst>
      </pc:sldChg>
      <pc:sldChg chg="modSp mod">
        <pc:chgData name="Resetarits, Jake S. (DESE)" userId="37741e96-5ecb-4258-9857-666183bdd9bd" providerId="ADAL" clId="{5615B3BE-8A7D-4821-9B5B-AA1BDB3A0B9F}" dt="2024-11-08T22:37:36.008" v="417" actId="207"/>
        <pc:sldMkLst>
          <pc:docMk/>
          <pc:sldMk cId="1653529969" sldId="724"/>
        </pc:sldMkLst>
        <pc:spChg chg="mod">
          <ac:chgData name="Resetarits, Jake S. (DESE)" userId="37741e96-5ecb-4258-9857-666183bdd9bd" providerId="ADAL" clId="{5615B3BE-8A7D-4821-9B5B-AA1BDB3A0B9F}" dt="2024-11-08T22:37:36.008" v="417" actId="207"/>
          <ac:spMkLst>
            <pc:docMk/>
            <pc:sldMk cId="1653529969" sldId="724"/>
            <ac:spMk id="2" creationId="{868DBFF7-C413-9278-2BF6-CCE348ED6527}"/>
          </ac:spMkLst>
        </pc:spChg>
        <pc:spChg chg="ord">
          <ac:chgData name="Resetarits, Jake S. (DESE)" userId="37741e96-5ecb-4258-9857-666183bdd9bd" providerId="ADAL" clId="{5615B3BE-8A7D-4821-9B5B-AA1BDB3A0B9F}" dt="2024-11-08T22:37:30.195" v="416" actId="13244"/>
          <ac:spMkLst>
            <pc:docMk/>
            <pc:sldMk cId="1653529969" sldId="724"/>
            <ac:spMk id="3" creationId="{9E758668-3554-159A-AC92-4913B5EB23CD}"/>
          </ac:spMkLst>
        </pc:spChg>
      </pc:sldChg>
      <pc:sldChg chg="modSp mod modNotesTx">
        <pc:chgData name="Resetarits, Jake S. (DESE)" userId="37741e96-5ecb-4258-9857-666183bdd9bd" providerId="ADAL" clId="{5615B3BE-8A7D-4821-9B5B-AA1BDB3A0B9F}" dt="2024-11-08T22:37:46.032" v="419" actId="13244"/>
        <pc:sldMkLst>
          <pc:docMk/>
          <pc:sldMk cId="2533682133" sldId="734"/>
        </pc:sldMkLst>
        <pc:spChg chg="ord">
          <ac:chgData name="Resetarits, Jake S. (DESE)" userId="37741e96-5ecb-4258-9857-666183bdd9bd" providerId="ADAL" clId="{5615B3BE-8A7D-4821-9B5B-AA1BDB3A0B9F}" dt="2024-11-08T22:37:46.032" v="419" actId="13244"/>
          <ac:spMkLst>
            <pc:docMk/>
            <pc:sldMk cId="2533682133" sldId="734"/>
            <ac:spMk id="3" creationId="{495B2906-A07E-B2E9-35F7-9E27F1FAAA3D}"/>
          </ac:spMkLst>
        </pc:spChg>
      </pc:sldChg>
      <pc:sldChg chg="modSp mod">
        <pc:chgData name="Resetarits, Jake S. (DESE)" userId="37741e96-5ecb-4258-9857-666183bdd9bd" providerId="ADAL" clId="{5615B3BE-8A7D-4821-9B5B-AA1BDB3A0B9F}" dt="2024-11-08T22:38:19.969" v="426" actId="13244"/>
        <pc:sldMkLst>
          <pc:docMk/>
          <pc:sldMk cId="2310231134" sldId="742"/>
        </pc:sldMkLst>
        <pc:spChg chg="ord">
          <ac:chgData name="Resetarits, Jake S. (DESE)" userId="37741e96-5ecb-4258-9857-666183bdd9bd" providerId="ADAL" clId="{5615B3BE-8A7D-4821-9B5B-AA1BDB3A0B9F}" dt="2024-11-08T22:38:19.969" v="426" actId="13244"/>
          <ac:spMkLst>
            <pc:docMk/>
            <pc:sldMk cId="2310231134" sldId="742"/>
            <ac:spMk id="2" creationId="{5F922D2E-21D1-C95C-79EF-1C22AB18ED24}"/>
          </ac:spMkLst>
        </pc:spChg>
      </pc:sldChg>
      <pc:sldChg chg="modSp mod">
        <pc:chgData name="Resetarits, Jake S. (DESE)" userId="37741e96-5ecb-4258-9857-666183bdd9bd" providerId="ADAL" clId="{5615B3BE-8A7D-4821-9B5B-AA1BDB3A0B9F}" dt="2024-11-08T22:39:02.650" v="431" actId="207"/>
        <pc:sldMkLst>
          <pc:docMk/>
          <pc:sldMk cId="1038490355" sldId="752"/>
        </pc:sldMkLst>
        <pc:spChg chg="mod">
          <ac:chgData name="Resetarits, Jake S. (DESE)" userId="37741e96-5ecb-4258-9857-666183bdd9bd" providerId="ADAL" clId="{5615B3BE-8A7D-4821-9B5B-AA1BDB3A0B9F}" dt="2024-11-08T22:39:02.650" v="431" actId="207"/>
          <ac:spMkLst>
            <pc:docMk/>
            <pc:sldMk cId="1038490355" sldId="752"/>
            <ac:spMk id="4" creationId="{E73B474A-E774-545B-6CDB-81279CCE645F}"/>
          </ac:spMkLst>
        </pc:spChg>
      </pc:sldChg>
      <pc:sldChg chg="modNotesTx">
        <pc:chgData name="Resetarits, Jake S. (DESE)" userId="37741e96-5ecb-4258-9857-666183bdd9bd" providerId="ADAL" clId="{5615B3BE-8A7D-4821-9B5B-AA1BDB3A0B9F}" dt="2024-11-08T17:51:32.184" v="400" actId="6549"/>
        <pc:sldMkLst>
          <pc:docMk/>
          <pc:sldMk cId="2096485648" sldId="753"/>
        </pc:sldMkLst>
      </pc:sldChg>
      <pc:sldChg chg="modSp mod modNotesTx">
        <pc:chgData name="Resetarits, Jake S. (DESE)" userId="37741e96-5ecb-4258-9857-666183bdd9bd" providerId="ADAL" clId="{5615B3BE-8A7D-4821-9B5B-AA1BDB3A0B9F}" dt="2024-11-08T22:37:26.623" v="415" actId="13244"/>
        <pc:sldMkLst>
          <pc:docMk/>
          <pc:sldMk cId="2078999185" sldId="757"/>
        </pc:sldMkLst>
        <pc:spChg chg="ord">
          <ac:chgData name="Resetarits, Jake S. (DESE)" userId="37741e96-5ecb-4258-9857-666183bdd9bd" providerId="ADAL" clId="{5615B3BE-8A7D-4821-9B5B-AA1BDB3A0B9F}" dt="2024-11-08T22:37:26.623" v="415" actId="13244"/>
          <ac:spMkLst>
            <pc:docMk/>
            <pc:sldMk cId="2078999185" sldId="757"/>
            <ac:spMk id="3" creationId="{0ABCB849-DE4A-004F-ECCC-06C93FE88C07}"/>
          </ac:spMkLst>
        </pc:spChg>
      </pc:sldChg>
      <pc:sldChg chg="modNotesTx">
        <pc:chgData name="Resetarits, Jake S. (DESE)" userId="37741e96-5ecb-4258-9857-666183bdd9bd" providerId="ADAL" clId="{5615B3BE-8A7D-4821-9B5B-AA1BDB3A0B9F}" dt="2024-11-08T17:51:39.198" v="402" actId="6549"/>
        <pc:sldMkLst>
          <pc:docMk/>
          <pc:sldMk cId="1527839551" sldId="766"/>
        </pc:sldMkLst>
      </pc:sldChg>
      <pc:sldChg chg="modSp mod">
        <pc:chgData name="Resetarits, Jake S. (DESE)" userId="37741e96-5ecb-4258-9857-666183bdd9bd" providerId="ADAL" clId="{5615B3BE-8A7D-4821-9B5B-AA1BDB3A0B9F}" dt="2024-11-08T22:37:50.629" v="420" actId="13244"/>
        <pc:sldMkLst>
          <pc:docMk/>
          <pc:sldMk cId="4176168470" sldId="767"/>
        </pc:sldMkLst>
        <pc:spChg chg="ord">
          <ac:chgData name="Resetarits, Jake S. (DESE)" userId="37741e96-5ecb-4258-9857-666183bdd9bd" providerId="ADAL" clId="{5615B3BE-8A7D-4821-9B5B-AA1BDB3A0B9F}" dt="2024-11-08T22:37:50.629" v="420" actId="13244"/>
          <ac:spMkLst>
            <pc:docMk/>
            <pc:sldMk cId="4176168470" sldId="767"/>
            <ac:spMk id="3" creationId="{29CF8719-59DF-2883-4216-D33A73ECA165}"/>
          </ac:spMkLst>
        </pc:spChg>
      </pc:sldChg>
      <pc:sldChg chg="modSp mod modNotesTx">
        <pc:chgData name="Resetarits, Jake S. (DESE)" userId="37741e96-5ecb-4258-9857-666183bdd9bd" providerId="ADAL" clId="{5615B3BE-8A7D-4821-9B5B-AA1BDB3A0B9F}" dt="2024-11-08T17:51:36.095" v="401" actId="6549"/>
        <pc:sldMkLst>
          <pc:docMk/>
          <pc:sldMk cId="1978301739" sldId="768"/>
        </pc:sldMkLst>
        <pc:spChg chg="mod">
          <ac:chgData name="Resetarits, Jake S. (DESE)" userId="37741e96-5ecb-4258-9857-666183bdd9bd" providerId="ADAL" clId="{5615B3BE-8A7D-4821-9B5B-AA1BDB3A0B9F}" dt="2024-11-08T17:49:42.031" v="319" actId="962"/>
          <ac:spMkLst>
            <pc:docMk/>
            <pc:sldMk cId="1978301739" sldId="768"/>
            <ac:spMk id="4" creationId="{75AB38C6-7548-53F8-2D14-64E044B9E7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91CE54-2C85-4974-A0FB-E9A79CB8560E}" type="datetimeFigureOut">
              <a:rPr lang="en-US" smtClean="0"/>
              <a:t>11/12/2024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980DC9-1B81-4B62-A623-434B4B8D97B0}" type="slidenum">
              <a:rPr lang="en-US" smtClean="0"/>
              <a:t>‹#›</a:t>
            </a:fld>
            <a:endParaRPr lang="en-US"/>
          </a:p>
        </p:txBody>
      </p:sp>
    </p:spTree>
    <p:extLst>
      <p:ext uri="{BB962C8B-B14F-4D97-AF65-F5344CB8AC3E}">
        <p14:creationId xmlns:p14="http://schemas.microsoft.com/office/powerpoint/2010/main" val="1297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E9A4C877-5BD7-4CD3-B6C4-27BAD32AB6B1}"/>
              </a:ext>
            </a:extLst>
          </p:cNvPr>
          <p:cNvSpPr>
            <a:spLocks noGrp="1"/>
          </p:cNvSpPr>
          <p:nvPr>
            <p:ph type="dt" idx="1"/>
          </p:nvPr>
        </p:nvSpPr>
        <p:spPr/>
        <p:txBody>
          <a:bodyPr/>
          <a:lstStyle/>
          <a:p>
            <a:r>
              <a:rPr lang="en-US" altLang="zh-CN"/>
              <a:t>November 1, 2019</a:t>
            </a:r>
            <a:endParaRPr lang="zh-CN" altLang="en-US"/>
          </a:p>
        </p:txBody>
      </p:sp>
    </p:spTree>
    <p:extLst>
      <p:ext uri="{BB962C8B-B14F-4D97-AF65-F5344CB8AC3E}">
        <p14:creationId xmlns:p14="http://schemas.microsoft.com/office/powerpoint/2010/main" val="2456220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80DC9-1B81-4B62-A623-434B4B8D97B0}" type="slidenum">
              <a:rPr lang="en-US" smtClean="0"/>
              <a:t>13</a:t>
            </a:fld>
            <a:endParaRPr lang="en-US"/>
          </a:p>
        </p:txBody>
      </p:sp>
    </p:spTree>
    <p:extLst>
      <p:ext uri="{BB962C8B-B14F-4D97-AF65-F5344CB8AC3E}">
        <p14:creationId xmlns:p14="http://schemas.microsoft.com/office/powerpoint/2010/main" val="293927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80DC9-1B81-4B62-A623-434B4B8D97B0}" type="slidenum">
              <a:rPr lang="en-US" smtClean="0"/>
              <a:t>14</a:t>
            </a:fld>
            <a:endParaRPr lang="en-US"/>
          </a:p>
        </p:txBody>
      </p:sp>
    </p:spTree>
    <p:extLst>
      <p:ext uri="{BB962C8B-B14F-4D97-AF65-F5344CB8AC3E}">
        <p14:creationId xmlns:p14="http://schemas.microsoft.com/office/powerpoint/2010/main" val="2049692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80DC9-1B81-4B62-A623-434B4B8D97B0}" type="slidenum">
              <a:rPr lang="en-US" smtClean="0"/>
              <a:t>16</a:t>
            </a:fld>
            <a:endParaRPr lang="en-US"/>
          </a:p>
        </p:txBody>
      </p:sp>
    </p:spTree>
    <p:extLst>
      <p:ext uri="{BB962C8B-B14F-4D97-AF65-F5344CB8AC3E}">
        <p14:creationId xmlns:p14="http://schemas.microsoft.com/office/powerpoint/2010/main" val="2244753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80DC9-1B81-4B62-A623-434B4B8D97B0}" type="slidenum">
              <a:rPr lang="en-US" smtClean="0"/>
              <a:t>17</a:t>
            </a:fld>
            <a:endParaRPr lang="en-US"/>
          </a:p>
        </p:txBody>
      </p:sp>
    </p:spTree>
    <p:extLst>
      <p:ext uri="{BB962C8B-B14F-4D97-AF65-F5344CB8AC3E}">
        <p14:creationId xmlns:p14="http://schemas.microsoft.com/office/powerpoint/2010/main" val="355036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80DC9-1B81-4B62-A623-434B4B8D97B0}" type="slidenum">
              <a:rPr lang="en-US" smtClean="0"/>
              <a:t>18</a:t>
            </a:fld>
            <a:endParaRPr lang="en-US"/>
          </a:p>
        </p:txBody>
      </p:sp>
    </p:spTree>
    <p:extLst>
      <p:ext uri="{BB962C8B-B14F-4D97-AF65-F5344CB8AC3E}">
        <p14:creationId xmlns:p14="http://schemas.microsoft.com/office/powerpoint/2010/main" val="391995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80DC9-1B81-4B62-A623-434B4B8D97B0}" type="slidenum">
              <a:rPr lang="en-US" smtClean="0"/>
              <a:t>22</a:t>
            </a:fld>
            <a:endParaRPr lang="en-US"/>
          </a:p>
        </p:txBody>
      </p:sp>
    </p:spTree>
    <p:extLst>
      <p:ext uri="{BB962C8B-B14F-4D97-AF65-F5344CB8AC3E}">
        <p14:creationId xmlns:p14="http://schemas.microsoft.com/office/powerpoint/2010/main" val="1301464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80DC9-1B81-4B62-A623-434B4B8D97B0}" type="slidenum">
              <a:rPr lang="en-US" smtClean="0"/>
              <a:t>25</a:t>
            </a:fld>
            <a:endParaRPr lang="en-US"/>
          </a:p>
        </p:txBody>
      </p:sp>
    </p:spTree>
    <p:extLst>
      <p:ext uri="{BB962C8B-B14F-4D97-AF65-F5344CB8AC3E}">
        <p14:creationId xmlns:p14="http://schemas.microsoft.com/office/powerpoint/2010/main" val="493370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D603F3-A9CC-416A-9684-068743EDAB64}" type="slidenum">
              <a:rPr lang="en-US" smtClean="0"/>
              <a:t>26</a:t>
            </a:fld>
            <a:endParaRPr lang="en-US"/>
          </a:p>
        </p:txBody>
      </p:sp>
    </p:spTree>
    <p:extLst>
      <p:ext uri="{BB962C8B-B14F-4D97-AF65-F5344CB8AC3E}">
        <p14:creationId xmlns:p14="http://schemas.microsoft.com/office/powerpoint/2010/main" val="232287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D603F3-A9CC-416A-9684-068743EDAB64}" type="slidenum">
              <a:rPr lang="en-US" smtClean="0"/>
              <a:t>5</a:t>
            </a:fld>
            <a:endParaRPr lang="en-US"/>
          </a:p>
        </p:txBody>
      </p:sp>
    </p:spTree>
    <p:extLst>
      <p:ext uri="{BB962C8B-B14F-4D97-AF65-F5344CB8AC3E}">
        <p14:creationId xmlns:p14="http://schemas.microsoft.com/office/powerpoint/2010/main" val="49186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80DC9-1B81-4B62-A623-434B4B8D97B0}" type="slidenum">
              <a:rPr lang="en-US" smtClean="0"/>
              <a:t>6</a:t>
            </a:fld>
            <a:endParaRPr lang="en-US"/>
          </a:p>
        </p:txBody>
      </p:sp>
    </p:spTree>
    <p:extLst>
      <p:ext uri="{BB962C8B-B14F-4D97-AF65-F5344CB8AC3E}">
        <p14:creationId xmlns:p14="http://schemas.microsoft.com/office/powerpoint/2010/main" val="110666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80DC9-1B81-4B62-A623-434B4B8D97B0}" type="slidenum">
              <a:rPr lang="en-US" smtClean="0"/>
              <a:t>7</a:t>
            </a:fld>
            <a:endParaRPr lang="en-US"/>
          </a:p>
        </p:txBody>
      </p:sp>
    </p:spTree>
    <p:extLst>
      <p:ext uri="{BB962C8B-B14F-4D97-AF65-F5344CB8AC3E}">
        <p14:creationId xmlns:p14="http://schemas.microsoft.com/office/powerpoint/2010/main" val="344171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15"/>
              </a:spcAft>
            </a:pPr>
            <a:endParaRPr lang="en-US" dirty="0"/>
          </a:p>
        </p:txBody>
      </p:sp>
      <p:sp>
        <p:nvSpPr>
          <p:cNvPr id="4" name="Slide Number Placeholder 3"/>
          <p:cNvSpPr>
            <a:spLocks noGrp="1"/>
          </p:cNvSpPr>
          <p:nvPr>
            <p:ph type="sldNum" sz="quarter" idx="5"/>
          </p:nvPr>
        </p:nvSpPr>
        <p:spPr/>
        <p:txBody>
          <a:bodyPr/>
          <a:lstStyle/>
          <a:p>
            <a:fld id="{B7D603F3-A9CC-416A-9684-068743EDAB64}" type="slidenum">
              <a:rPr lang="en-US" smtClean="0"/>
              <a:t>8</a:t>
            </a:fld>
            <a:endParaRPr lang="en-US"/>
          </a:p>
        </p:txBody>
      </p:sp>
    </p:spTree>
    <p:extLst>
      <p:ext uri="{BB962C8B-B14F-4D97-AF65-F5344CB8AC3E}">
        <p14:creationId xmlns:p14="http://schemas.microsoft.com/office/powerpoint/2010/main" val="347806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80DC9-1B81-4B62-A623-434B4B8D97B0}" type="slidenum">
              <a:rPr lang="en-US" smtClean="0"/>
              <a:t>9</a:t>
            </a:fld>
            <a:endParaRPr lang="en-US"/>
          </a:p>
        </p:txBody>
      </p:sp>
    </p:spTree>
    <p:extLst>
      <p:ext uri="{BB962C8B-B14F-4D97-AF65-F5344CB8AC3E}">
        <p14:creationId xmlns:p14="http://schemas.microsoft.com/office/powerpoint/2010/main" val="2475673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80DC9-1B81-4B62-A623-434B4B8D97B0}" type="slidenum">
              <a:rPr lang="en-US" smtClean="0"/>
              <a:t>10</a:t>
            </a:fld>
            <a:endParaRPr lang="en-US"/>
          </a:p>
        </p:txBody>
      </p:sp>
    </p:spTree>
    <p:extLst>
      <p:ext uri="{BB962C8B-B14F-4D97-AF65-F5344CB8AC3E}">
        <p14:creationId xmlns:p14="http://schemas.microsoft.com/office/powerpoint/2010/main" val="145403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80DC9-1B81-4B62-A623-434B4B8D97B0}" type="slidenum">
              <a:rPr lang="en-US" smtClean="0"/>
              <a:t>11</a:t>
            </a:fld>
            <a:endParaRPr lang="en-US"/>
          </a:p>
        </p:txBody>
      </p:sp>
    </p:spTree>
    <p:extLst>
      <p:ext uri="{BB962C8B-B14F-4D97-AF65-F5344CB8AC3E}">
        <p14:creationId xmlns:p14="http://schemas.microsoft.com/office/powerpoint/2010/main" val="379837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80DC9-1B81-4B62-A623-434B4B8D97B0}" type="slidenum">
              <a:rPr lang="en-US" smtClean="0"/>
              <a:t>12</a:t>
            </a:fld>
            <a:endParaRPr lang="en-US"/>
          </a:p>
        </p:txBody>
      </p:sp>
    </p:spTree>
    <p:extLst>
      <p:ext uri="{BB962C8B-B14F-4D97-AF65-F5344CB8AC3E}">
        <p14:creationId xmlns:p14="http://schemas.microsoft.com/office/powerpoint/2010/main" val="3564895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063578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2201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4044097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3ABB-3A05-33B8-F248-A8217E1A8A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001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49930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89264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03819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426100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55669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6381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9985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9670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06038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9154" y="1714778"/>
            <a:ext cx="6678954" cy="2450031"/>
          </a:xfrm>
        </p:spPr>
        <p:txBody>
          <a:bodyPr>
            <a:normAutofit fontScale="90000"/>
          </a:bodyPr>
          <a:lstStyle/>
          <a:p>
            <a:pPr>
              <a:spcAft>
                <a:spcPts val="2400"/>
              </a:spcAft>
            </a:pPr>
            <a:r>
              <a:rPr lang="en-US" dirty="0">
                <a:solidFill>
                  <a:schemeClr val="tx1"/>
                </a:solidFill>
              </a:rPr>
              <a:t>Program Evaluation</a:t>
            </a:r>
            <a:br>
              <a:rPr lang="en-US" dirty="0">
                <a:solidFill>
                  <a:schemeClr val="tx1"/>
                </a:solidFill>
              </a:rPr>
            </a:br>
            <a:r>
              <a:rPr lang="en-US" sz="4900" dirty="0">
                <a:solidFill>
                  <a:schemeClr val="tx1"/>
                </a:solidFill>
              </a:rPr>
              <a:t>Webinar #2</a:t>
            </a:r>
          </a:p>
        </p:txBody>
      </p:sp>
      <p:sp>
        <p:nvSpPr>
          <p:cNvPr id="3" name="Subtitle 2"/>
          <p:cNvSpPr>
            <a:spLocks noGrp="1"/>
          </p:cNvSpPr>
          <p:nvPr>
            <p:ph type="subTitle" idx="1"/>
          </p:nvPr>
        </p:nvSpPr>
        <p:spPr>
          <a:xfrm>
            <a:off x="5110472" y="4533561"/>
            <a:ext cx="6659592" cy="826214"/>
          </a:xfrm>
        </p:spPr>
        <p:txBody>
          <a:bodyPr vert="horz" lIns="91440" tIns="45720" rIns="91440" bIns="45720" rtlCol="0" anchor="t">
            <a:normAutofit/>
          </a:bodyPr>
          <a:lstStyle/>
          <a:p>
            <a:r>
              <a:rPr lang="en-US" altLang="zh-CN" dirty="0">
                <a:solidFill>
                  <a:schemeClr val="tx1">
                    <a:lumMod val="50000"/>
                  </a:schemeClr>
                </a:solidFill>
                <a:ea typeface="等线"/>
              </a:rPr>
              <a:t>November 13th, 2024</a:t>
            </a:r>
          </a:p>
          <a:p>
            <a:endParaRPr lang="en-US" altLang="zh-CN" dirty="0">
              <a:solidFill>
                <a:schemeClr val="tx1">
                  <a:lumMod val="50000"/>
                </a:schemeClr>
              </a:solidFill>
              <a:ea typeface="等线"/>
            </a:endParaRPr>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BCB849-DE4A-004F-ECCC-06C93FE88C07}"/>
              </a:ext>
            </a:extLst>
          </p:cNvPr>
          <p:cNvSpPr>
            <a:spLocks noGrp="1"/>
          </p:cNvSpPr>
          <p:nvPr>
            <p:ph type="title"/>
          </p:nvPr>
        </p:nvSpPr>
        <p:spPr/>
        <p:txBody>
          <a:bodyPr/>
          <a:lstStyle/>
          <a:p>
            <a:r>
              <a:rPr lang="en-US"/>
              <a:t>Key Takeaways</a:t>
            </a:r>
          </a:p>
        </p:txBody>
      </p:sp>
      <p:sp>
        <p:nvSpPr>
          <p:cNvPr id="2" name="Content Placeholder 1">
            <a:extLst>
              <a:ext uri="{FF2B5EF4-FFF2-40B4-BE49-F238E27FC236}">
                <a16:creationId xmlns:a16="http://schemas.microsoft.com/office/drawing/2014/main" id="{9CE4EFAD-939A-700B-E9DE-C8F3639DDF7A}"/>
              </a:ext>
            </a:extLst>
          </p:cNvPr>
          <p:cNvSpPr>
            <a:spLocks noGrp="1"/>
          </p:cNvSpPr>
          <p:nvPr>
            <p:ph idx="1"/>
          </p:nvPr>
        </p:nvSpPr>
        <p:spPr/>
        <p:txBody>
          <a:bodyPr/>
          <a:lstStyle/>
          <a:p>
            <a:pPr marL="514350" indent="-514350">
              <a:buFont typeface="+mj-lt"/>
              <a:buAutoNum type="arabicPeriod"/>
            </a:pPr>
            <a:r>
              <a:rPr lang="en-US"/>
              <a:t>Start with where you want to go</a:t>
            </a:r>
          </a:p>
          <a:p>
            <a:pPr marL="514350" indent="-514350">
              <a:buFont typeface="+mj-lt"/>
              <a:buAutoNum type="arabicPeriod"/>
            </a:pPr>
            <a:r>
              <a:rPr lang="en-US"/>
              <a:t>Get it in writing, but use a pencil</a:t>
            </a:r>
          </a:p>
          <a:p>
            <a:pPr marL="514350" indent="-514350">
              <a:buFont typeface="+mj-lt"/>
              <a:buAutoNum type="arabicPeriod"/>
            </a:pPr>
            <a:r>
              <a:rPr lang="en-US"/>
              <a:t>Plan way in advance</a:t>
            </a:r>
          </a:p>
          <a:p>
            <a:pPr marL="514350" indent="-514350">
              <a:buFont typeface="+mj-lt"/>
              <a:buAutoNum type="arabicPeriod"/>
            </a:pPr>
            <a:endParaRPr lang="en-US"/>
          </a:p>
          <a:p>
            <a:pPr marL="514350" indent="-514350">
              <a:buFont typeface="+mj-lt"/>
              <a:buAutoNum type="arabicPeriod"/>
            </a:pPr>
            <a:endParaRPr lang="en-US"/>
          </a:p>
          <a:p>
            <a:endParaRPr lang="en-US"/>
          </a:p>
        </p:txBody>
      </p:sp>
    </p:spTree>
    <p:extLst>
      <p:ext uri="{BB962C8B-B14F-4D97-AF65-F5344CB8AC3E}">
        <p14:creationId xmlns:p14="http://schemas.microsoft.com/office/powerpoint/2010/main" val="2078999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758668-3554-159A-AC92-4913B5EB23CD}"/>
              </a:ext>
            </a:extLst>
          </p:cNvPr>
          <p:cNvSpPr>
            <a:spLocks noGrp="1"/>
          </p:cNvSpPr>
          <p:nvPr>
            <p:ph type="title"/>
          </p:nvPr>
        </p:nvSpPr>
        <p:spPr/>
        <p:txBody>
          <a:bodyPr>
            <a:normAutofit/>
          </a:bodyPr>
          <a:lstStyle/>
          <a:p>
            <a:r>
              <a:rPr lang="en-US"/>
              <a:t>TOA: Step 1 of the Evaluation Checklist</a:t>
            </a:r>
          </a:p>
        </p:txBody>
      </p:sp>
      <p:sp>
        <p:nvSpPr>
          <p:cNvPr id="2" name="Content Placeholder 1">
            <a:extLst>
              <a:ext uri="{FF2B5EF4-FFF2-40B4-BE49-F238E27FC236}">
                <a16:creationId xmlns:a16="http://schemas.microsoft.com/office/drawing/2014/main" id="{868DBFF7-C413-9278-2BF6-CCE348ED6527}"/>
              </a:ext>
            </a:extLst>
          </p:cNvPr>
          <p:cNvSpPr>
            <a:spLocks noGrp="1"/>
          </p:cNvSpPr>
          <p:nvPr>
            <p:ph idx="1"/>
          </p:nvPr>
        </p:nvSpPr>
        <p:spPr>
          <a:xfrm>
            <a:off x="723900" y="1858384"/>
            <a:ext cx="10515600" cy="4332866"/>
          </a:xfrm>
        </p:spPr>
        <p:txBody>
          <a:bodyPr>
            <a:normAutofit/>
          </a:bodyPr>
          <a:lstStyle/>
          <a:p>
            <a:pPr marL="0" indent="0">
              <a:buNone/>
            </a:pPr>
            <a:r>
              <a:rPr lang="en-US" b="1" dirty="0"/>
              <a:t>Step 1 </a:t>
            </a:r>
          </a:p>
          <a:p>
            <a:pPr marL="0" indent="0">
              <a:buNone/>
            </a:pPr>
            <a:r>
              <a:rPr lang="en-US" dirty="0"/>
              <a:t>     </a:t>
            </a:r>
            <a:r>
              <a:rPr lang="en-US" b="1" dirty="0"/>
              <a:t>Program Goal(s): </a:t>
            </a:r>
          </a:p>
          <a:p>
            <a:pPr marL="742950" lvl="1" indent="-285750"/>
            <a:r>
              <a:rPr lang="en-US" dirty="0"/>
              <a:t>What did we design our program to do?</a:t>
            </a:r>
          </a:p>
          <a:p>
            <a:pPr marL="742950" lvl="1" indent="-285750"/>
            <a:r>
              <a:rPr lang="en-US" b="1" kern="1200" dirty="0">
                <a:effectLst/>
              </a:rPr>
              <a:t>What are we doing to achieve our program goal?</a:t>
            </a:r>
          </a:p>
          <a:p>
            <a:pPr marL="742950" lvl="1" indent="-285750"/>
            <a:endParaRPr lang="en-US" kern="1200" dirty="0">
              <a:solidFill>
                <a:schemeClr val="dk1"/>
              </a:solidFill>
              <a:effectLst/>
            </a:endParaRP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65352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754C50-02A0-CC27-A0CE-1C89085EA1D7}"/>
              </a:ext>
            </a:extLst>
          </p:cNvPr>
          <p:cNvSpPr>
            <a:spLocks noGrp="1"/>
          </p:cNvSpPr>
          <p:nvPr>
            <p:ph type="title"/>
          </p:nvPr>
        </p:nvSpPr>
        <p:spPr/>
        <p:txBody>
          <a:bodyPr/>
          <a:lstStyle/>
          <a:p>
            <a:r>
              <a:rPr lang="en-US"/>
              <a:t>Theory of Action Definition</a:t>
            </a:r>
          </a:p>
        </p:txBody>
      </p:sp>
      <p:sp>
        <p:nvSpPr>
          <p:cNvPr id="2" name="Content Placeholder 1">
            <a:extLst>
              <a:ext uri="{FF2B5EF4-FFF2-40B4-BE49-F238E27FC236}">
                <a16:creationId xmlns:a16="http://schemas.microsoft.com/office/drawing/2014/main" id="{942F5CB8-036C-5946-9401-CCAD48F5C6C6}"/>
              </a:ext>
            </a:extLst>
          </p:cNvPr>
          <p:cNvSpPr>
            <a:spLocks noGrp="1"/>
          </p:cNvSpPr>
          <p:nvPr>
            <p:ph idx="1"/>
          </p:nvPr>
        </p:nvSpPr>
        <p:spPr>
          <a:xfrm>
            <a:off x="676275" y="1790699"/>
            <a:ext cx="10953750" cy="4238625"/>
          </a:xfrm>
          <a:ln>
            <a:solidFill>
              <a:schemeClr val="tx1"/>
            </a:solidFill>
          </a:ln>
        </p:spPr>
        <p:txBody>
          <a:bodyPr>
            <a:normAutofit/>
          </a:bodyPr>
          <a:lstStyle/>
          <a:p>
            <a:pPr marL="0" indent="0">
              <a:buNone/>
            </a:pPr>
            <a:r>
              <a:rPr lang="en-US" sz="3600"/>
              <a:t>A theory of action is a connected set of propositions, a logical chain of reasoning that … “connects the dots” explaining in a commonsense way which features are expected to produce results that lead to the final desired outcome (</a:t>
            </a:r>
            <a:r>
              <a:rPr lang="en-US" sz="3600" err="1"/>
              <a:t>Haertel</a:t>
            </a:r>
            <a:r>
              <a:rPr lang="en-US" sz="3600"/>
              <a:t>, National Academy of Science, 2009). </a:t>
            </a:r>
          </a:p>
        </p:txBody>
      </p:sp>
    </p:spTree>
    <p:extLst>
      <p:ext uri="{BB962C8B-B14F-4D97-AF65-F5344CB8AC3E}">
        <p14:creationId xmlns:p14="http://schemas.microsoft.com/office/powerpoint/2010/main" val="82136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5B2906-A07E-B2E9-35F7-9E27F1FAAA3D}"/>
              </a:ext>
            </a:extLst>
          </p:cNvPr>
          <p:cNvSpPr>
            <a:spLocks noGrp="1"/>
          </p:cNvSpPr>
          <p:nvPr>
            <p:ph type="title"/>
          </p:nvPr>
        </p:nvSpPr>
        <p:spPr/>
        <p:txBody>
          <a:bodyPr/>
          <a:lstStyle/>
          <a:p>
            <a:r>
              <a:rPr lang="en-US"/>
              <a:t>How is TOA related to program evaluation?</a:t>
            </a:r>
          </a:p>
        </p:txBody>
      </p:sp>
      <p:sp>
        <p:nvSpPr>
          <p:cNvPr id="2" name="Content Placeholder 1">
            <a:extLst>
              <a:ext uri="{FF2B5EF4-FFF2-40B4-BE49-F238E27FC236}">
                <a16:creationId xmlns:a16="http://schemas.microsoft.com/office/drawing/2014/main" id="{8596F43D-3265-CAA3-7D2A-E68E4DF54821}"/>
              </a:ext>
            </a:extLst>
          </p:cNvPr>
          <p:cNvSpPr>
            <a:spLocks noGrp="1"/>
          </p:cNvSpPr>
          <p:nvPr>
            <p:ph idx="1"/>
          </p:nvPr>
        </p:nvSpPr>
        <p:spPr/>
        <p:txBody>
          <a:bodyPr>
            <a:normAutofit lnSpcReduction="10000"/>
          </a:bodyPr>
          <a:lstStyle/>
          <a:p>
            <a:r>
              <a:rPr lang="en-US" sz="2800">
                <a:latin typeface="Arial" panose="020B0604020202020204" pitchFamily="34" charset="0"/>
                <a:cs typeface="Arial" panose="020B0604020202020204" pitchFamily="34" charset="0"/>
              </a:rPr>
              <a:t>Establishes your evaluation framework – a map of your key outcomes and how you will measure progress (indicators)</a:t>
            </a:r>
          </a:p>
          <a:p>
            <a:r>
              <a:rPr lang="en-US"/>
              <a:t>C</a:t>
            </a:r>
            <a:r>
              <a:rPr lang="en-US" sz="2800"/>
              <a:t>larifies and specifies the shorter and longer-term outcomes that you want to measure.</a:t>
            </a:r>
          </a:p>
          <a:p>
            <a:r>
              <a:rPr lang="en-US"/>
              <a:t>F</a:t>
            </a:r>
            <a:r>
              <a:rPr lang="en-US" sz="2800"/>
              <a:t>ocuses monitoring and evaluation efforts on those changes you really want and need to track. </a:t>
            </a:r>
          </a:p>
          <a:p>
            <a:endParaRPr lang="en-US" sz="2800"/>
          </a:p>
          <a:p>
            <a:pPr marL="0" indent="0" algn="ctr">
              <a:buNone/>
            </a:pPr>
            <a:r>
              <a:rPr lang="en-US"/>
              <a:t>A TOA </a:t>
            </a:r>
            <a:r>
              <a:rPr lang="en-US" sz="2800"/>
              <a:t>should make evaluation more effective, relevant, and easier.</a:t>
            </a:r>
          </a:p>
          <a:p>
            <a:endParaRPr lang="en-US" sz="2800">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53368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460430-61EF-F5F2-9B7F-BEE1E6D066EB}"/>
              </a:ext>
            </a:extLst>
          </p:cNvPr>
          <p:cNvSpPr>
            <a:spLocks noGrp="1"/>
          </p:cNvSpPr>
          <p:nvPr>
            <p:ph type="title"/>
          </p:nvPr>
        </p:nvSpPr>
        <p:spPr>
          <a:xfrm>
            <a:off x="838200" y="365126"/>
            <a:ext cx="11163300" cy="1042852"/>
          </a:xfrm>
        </p:spPr>
        <p:txBody>
          <a:bodyPr>
            <a:normAutofit/>
          </a:bodyPr>
          <a:lstStyle/>
          <a:p>
            <a:r>
              <a:rPr lang="en-US"/>
              <a:t>Typical Theory of Action: If … Then … So That</a:t>
            </a:r>
          </a:p>
        </p:txBody>
      </p:sp>
      <p:graphicFrame>
        <p:nvGraphicFramePr>
          <p:cNvPr id="4" name="Table 3">
            <a:extLst>
              <a:ext uri="{FF2B5EF4-FFF2-40B4-BE49-F238E27FC236}">
                <a16:creationId xmlns:a16="http://schemas.microsoft.com/office/drawing/2014/main" id="{9A498B5F-B911-EE32-9B68-22B013FC1AEC}"/>
              </a:ext>
            </a:extLst>
          </p:cNvPr>
          <p:cNvGraphicFramePr>
            <a:graphicFrameLocks noGrp="1"/>
          </p:cNvGraphicFramePr>
          <p:nvPr>
            <p:extLst>
              <p:ext uri="{D42A27DB-BD31-4B8C-83A1-F6EECF244321}">
                <p14:modId xmlns:p14="http://schemas.microsoft.com/office/powerpoint/2010/main" val="3554263360"/>
              </p:ext>
            </p:extLst>
          </p:nvPr>
        </p:nvGraphicFramePr>
        <p:xfrm>
          <a:off x="1440180" y="1722393"/>
          <a:ext cx="8961120" cy="2004822"/>
        </p:xfrm>
        <a:graphic>
          <a:graphicData uri="http://schemas.openxmlformats.org/drawingml/2006/table">
            <a:tbl>
              <a:tblPr firstRow="1" bandRow="1">
                <a:tableStyleId>{5C22544A-7EE6-4342-B048-85BDC9FD1C3A}</a:tableStyleId>
              </a:tblPr>
              <a:tblGrid>
                <a:gridCol w="2987040">
                  <a:extLst>
                    <a:ext uri="{9D8B030D-6E8A-4147-A177-3AD203B41FA5}">
                      <a16:colId xmlns:a16="http://schemas.microsoft.com/office/drawing/2014/main" val="430596022"/>
                    </a:ext>
                  </a:extLst>
                </a:gridCol>
                <a:gridCol w="2987040">
                  <a:extLst>
                    <a:ext uri="{9D8B030D-6E8A-4147-A177-3AD203B41FA5}">
                      <a16:colId xmlns:a16="http://schemas.microsoft.com/office/drawing/2014/main" val="500132187"/>
                    </a:ext>
                  </a:extLst>
                </a:gridCol>
                <a:gridCol w="2987040">
                  <a:extLst>
                    <a:ext uri="{9D8B030D-6E8A-4147-A177-3AD203B41FA5}">
                      <a16:colId xmlns:a16="http://schemas.microsoft.com/office/drawing/2014/main" val="3976798634"/>
                    </a:ext>
                  </a:extLst>
                </a:gridCol>
              </a:tblGrid>
              <a:tr h="541782">
                <a:tc>
                  <a:txBody>
                    <a:bodyPr/>
                    <a:lstStyle/>
                    <a:p>
                      <a:r>
                        <a:rPr lang="en-US"/>
                        <a:t>If….</a:t>
                      </a:r>
                    </a:p>
                  </a:txBody>
                  <a:tcPr/>
                </a:tc>
                <a:tc>
                  <a:txBody>
                    <a:bodyPr/>
                    <a:lstStyle/>
                    <a:p>
                      <a:r>
                        <a:rPr lang="en-US"/>
                        <a:t>Then…</a:t>
                      </a:r>
                    </a:p>
                  </a:txBody>
                  <a:tcPr/>
                </a:tc>
                <a:tc>
                  <a:txBody>
                    <a:bodyPr/>
                    <a:lstStyle/>
                    <a:p>
                      <a:r>
                        <a:rPr lang="en-US"/>
                        <a:t>So that…</a:t>
                      </a:r>
                    </a:p>
                  </a:txBody>
                  <a:tcPr/>
                </a:tc>
                <a:extLst>
                  <a:ext uri="{0D108BD9-81ED-4DB2-BD59-A6C34878D82A}">
                    <a16:rowId xmlns:a16="http://schemas.microsoft.com/office/drawing/2014/main" val="4196807467"/>
                  </a:ext>
                </a:extLst>
              </a:tr>
              <a:tr h="541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DESE improves program evaluation guidance for and provides additional targeted assistance on program evaluation to districts.</a:t>
                      </a:r>
                    </a:p>
                  </a:txBody>
                  <a:tcPr/>
                </a:tc>
                <a:tc>
                  <a:txBody>
                    <a:bodyPr/>
                    <a:lstStyle/>
                    <a:p>
                      <a:r>
                        <a:rPr lang="en-US"/>
                        <a:t>Districts will have the resources and support necessary to complete quality evaluations of their Title Grant Programs.</a:t>
                      </a:r>
                    </a:p>
                  </a:txBody>
                  <a:tcPr/>
                </a:tc>
                <a:tc>
                  <a:txBody>
                    <a:bodyPr/>
                    <a:lstStyle/>
                    <a:p>
                      <a:r>
                        <a:rPr lang="en-US"/>
                        <a:t>Districts conduct program evaluations that are valuable to them to guide their work and meet federal program evaluation requirements.</a:t>
                      </a:r>
                    </a:p>
                  </a:txBody>
                  <a:tcPr/>
                </a:tc>
                <a:extLst>
                  <a:ext uri="{0D108BD9-81ED-4DB2-BD59-A6C34878D82A}">
                    <a16:rowId xmlns:a16="http://schemas.microsoft.com/office/drawing/2014/main" val="3067956378"/>
                  </a:ext>
                </a:extLst>
              </a:tr>
            </a:tbl>
          </a:graphicData>
        </a:graphic>
      </p:graphicFrame>
      <p:sp>
        <p:nvSpPr>
          <p:cNvPr id="5" name="TextBox 4">
            <a:extLst>
              <a:ext uri="{FF2B5EF4-FFF2-40B4-BE49-F238E27FC236}">
                <a16:creationId xmlns:a16="http://schemas.microsoft.com/office/drawing/2014/main" id="{0F0511A3-C0C6-D68F-3CE5-29D0E1064FCA}"/>
              </a:ext>
            </a:extLst>
          </p:cNvPr>
          <p:cNvSpPr txBox="1"/>
          <p:nvPr/>
        </p:nvSpPr>
        <p:spPr>
          <a:xfrm>
            <a:off x="707571" y="4305182"/>
            <a:ext cx="10776857" cy="1569660"/>
          </a:xfrm>
          <a:prstGeom prst="rect">
            <a:avLst/>
          </a:prstGeom>
          <a:noFill/>
        </p:spPr>
        <p:txBody>
          <a:bodyPr wrap="square" rtlCol="0">
            <a:spAutoFit/>
          </a:bodyPr>
          <a:lstStyle/>
          <a:p>
            <a:pPr algn="ctr"/>
            <a:r>
              <a:rPr lang="en-US" sz="2400" b="1"/>
              <a:t>Challenges</a:t>
            </a:r>
            <a:endParaRPr lang="en-US" sz="2400"/>
          </a:p>
          <a:p>
            <a:pPr marL="342900" indent="-342900">
              <a:buAutoNum type="arabicParenR"/>
            </a:pPr>
            <a:r>
              <a:rPr lang="en-US" sz="2400"/>
              <a:t>Starts with what we plan to do and works its way toward where we hope to get.</a:t>
            </a:r>
          </a:p>
          <a:p>
            <a:pPr marL="342900" indent="-342900">
              <a:buAutoNum type="arabicParenR"/>
            </a:pPr>
            <a:r>
              <a:rPr lang="en-US" sz="2400"/>
              <a:t>No explicit information about what we’re going to do.</a:t>
            </a:r>
          </a:p>
          <a:p>
            <a:pPr marL="342900" indent="-342900">
              <a:buAutoNum type="arabicParenR"/>
            </a:pPr>
            <a:r>
              <a:rPr lang="en-US" sz="2400"/>
              <a:t>Missing information about how and why we think we’ll get where we want to go. </a:t>
            </a:r>
          </a:p>
        </p:txBody>
      </p:sp>
    </p:spTree>
    <p:extLst>
      <p:ext uri="{BB962C8B-B14F-4D97-AF65-F5344CB8AC3E}">
        <p14:creationId xmlns:p14="http://schemas.microsoft.com/office/powerpoint/2010/main" val="31094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B474A-E774-545B-6CDB-81279CCE645F}"/>
              </a:ext>
            </a:extLst>
          </p:cNvPr>
          <p:cNvSpPr>
            <a:spLocks noGrp="1"/>
          </p:cNvSpPr>
          <p:nvPr>
            <p:ph type="title"/>
          </p:nvPr>
        </p:nvSpPr>
        <p:spPr>
          <a:xfrm>
            <a:off x="276225" y="2882157"/>
            <a:ext cx="11620499" cy="1093686"/>
          </a:xfrm>
        </p:spPr>
        <p:txBody>
          <a:bodyPr>
            <a:normAutofit fontScale="90000"/>
          </a:bodyPr>
          <a:lstStyle/>
          <a:p>
            <a:r>
              <a:rPr lang="en-US" dirty="0">
                <a:solidFill>
                  <a:schemeClr val="tx1"/>
                </a:solidFill>
              </a:rPr>
              <a:t>TAKE AWAY 1: START WITH WHERE YOU WANT TO GO</a:t>
            </a:r>
          </a:p>
        </p:txBody>
      </p:sp>
    </p:spTree>
    <p:extLst>
      <p:ext uri="{BB962C8B-B14F-4D97-AF65-F5344CB8AC3E}">
        <p14:creationId xmlns:p14="http://schemas.microsoft.com/office/powerpoint/2010/main" val="103849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8AA08A6-B763-7646-CEFD-3568472274D6}"/>
              </a:ext>
            </a:extLst>
          </p:cNvPr>
          <p:cNvGraphicFramePr>
            <a:graphicFrameLocks noGrp="1"/>
          </p:cNvGraphicFramePr>
          <p:nvPr>
            <p:extLst>
              <p:ext uri="{D42A27DB-BD31-4B8C-83A1-F6EECF244321}">
                <p14:modId xmlns:p14="http://schemas.microsoft.com/office/powerpoint/2010/main" val="1104616659"/>
              </p:ext>
            </p:extLst>
          </p:nvPr>
        </p:nvGraphicFramePr>
        <p:xfrm>
          <a:off x="1827796" y="1470780"/>
          <a:ext cx="8536407" cy="2180571"/>
        </p:xfrm>
        <a:graphic>
          <a:graphicData uri="http://schemas.openxmlformats.org/drawingml/2006/table">
            <a:tbl>
              <a:tblPr firstRow="1" bandRow="1">
                <a:tableStyleId>{5C22544A-7EE6-4342-B048-85BDC9FD1C3A}</a:tableStyleId>
              </a:tblPr>
              <a:tblGrid>
                <a:gridCol w="2845469">
                  <a:extLst>
                    <a:ext uri="{9D8B030D-6E8A-4147-A177-3AD203B41FA5}">
                      <a16:colId xmlns:a16="http://schemas.microsoft.com/office/drawing/2014/main" val="430596022"/>
                    </a:ext>
                  </a:extLst>
                </a:gridCol>
                <a:gridCol w="2845469">
                  <a:extLst>
                    <a:ext uri="{9D8B030D-6E8A-4147-A177-3AD203B41FA5}">
                      <a16:colId xmlns:a16="http://schemas.microsoft.com/office/drawing/2014/main" val="500132187"/>
                    </a:ext>
                  </a:extLst>
                </a:gridCol>
                <a:gridCol w="2845469">
                  <a:extLst>
                    <a:ext uri="{9D8B030D-6E8A-4147-A177-3AD203B41FA5}">
                      <a16:colId xmlns:a16="http://schemas.microsoft.com/office/drawing/2014/main" val="3976798634"/>
                    </a:ext>
                  </a:extLst>
                </a:gridCol>
              </a:tblGrid>
              <a:tr h="443211">
                <a:tc>
                  <a:txBody>
                    <a:bodyPr/>
                    <a:lstStyle/>
                    <a:p>
                      <a:pPr algn="ctr"/>
                      <a:r>
                        <a:rPr lang="en-US"/>
                        <a:t>If….</a:t>
                      </a:r>
                    </a:p>
                  </a:txBody>
                  <a:tcPr/>
                </a:tc>
                <a:tc>
                  <a:txBody>
                    <a:bodyPr/>
                    <a:lstStyle/>
                    <a:p>
                      <a:pPr algn="ctr"/>
                      <a:r>
                        <a:rPr lang="en-US"/>
                        <a:t>Then…</a:t>
                      </a:r>
                    </a:p>
                  </a:txBody>
                  <a:tcPr/>
                </a:tc>
                <a:tc>
                  <a:txBody>
                    <a:bodyPr/>
                    <a:lstStyle/>
                    <a:p>
                      <a:pPr algn="ctr"/>
                      <a:r>
                        <a:rPr lang="en-US"/>
                        <a:t>So that…</a:t>
                      </a:r>
                    </a:p>
                  </a:txBody>
                  <a:tcPr/>
                </a:tc>
                <a:extLst>
                  <a:ext uri="{0D108BD9-81ED-4DB2-BD59-A6C34878D82A}">
                    <a16:rowId xmlns:a16="http://schemas.microsoft.com/office/drawing/2014/main" val="4196807467"/>
                  </a:ext>
                </a:extLst>
              </a:tr>
              <a:tr h="1645680">
                <a:tc>
                  <a:txBody>
                    <a:bodyPr/>
                    <a:lstStyle/>
                    <a:p>
                      <a:r>
                        <a:rPr lang="en-US"/>
                        <a:t>DESE improves program evaluation guidance for and provides additional targeted assistance on program evaluation to districts</a:t>
                      </a:r>
                    </a:p>
                  </a:txBody>
                  <a:tcPr/>
                </a:tc>
                <a:tc>
                  <a:txBody>
                    <a:bodyPr/>
                    <a:lstStyle/>
                    <a:p>
                      <a:r>
                        <a:rPr lang="en-US"/>
                        <a:t>Districts will have the resources and support necessary to complete quality evaluations of their Title Grant Programs</a:t>
                      </a:r>
                    </a:p>
                  </a:txBody>
                  <a:tcPr/>
                </a:tc>
                <a:tc>
                  <a:txBody>
                    <a:bodyPr/>
                    <a:lstStyle/>
                    <a:p>
                      <a:r>
                        <a:rPr lang="en-US"/>
                        <a:t>Districts conduct program evaluations that are valuable to them to guide their work and meet federal program evaluation requirements</a:t>
                      </a:r>
                    </a:p>
                  </a:txBody>
                  <a:tcPr/>
                </a:tc>
                <a:extLst>
                  <a:ext uri="{0D108BD9-81ED-4DB2-BD59-A6C34878D82A}">
                    <a16:rowId xmlns:a16="http://schemas.microsoft.com/office/drawing/2014/main" val="3067956378"/>
                  </a:ext>
                </a:extLst>
              </a:tr>
            </a:tbl>
          </a:graphicData>
        </a:graphic>
      </p:graphicFrame>
      <p:graphicFrame>
        <p:nvGraphicFramePr>
          <p:cNvPr id="5" name="Table 4">
            <a:extLst>
              <a:ext uri="{FF2B5EF4-FFF2-40B4-BE49-F238E27FC236}">
                <a16:creationId xmlns:a16="http://schemas.microsoft.com/office/drawing/2014/main" id="{DCFC54F6-298B-F5E5-43A2-DA11E6761E20}"/>
              </a:ext>
            </a:extLst>
          </p:cNvPr>
          <p:cNvGraphicFramePr>
            <a:graphicFrameLocks noGrp="1"/>
          </p:cNvGraphicFramePr>
          <p:nvPr>
            <p:extLst>
              <p:ext uri="{D42A27DB-BD31-4B8C-83A1-F6EECF244321}">
                <p14:modId xmlns:p14="http://schemas.microsoft.com/office/powerpoint/2010/main" val="3596510397"/>
              </p:ext>
            </p:extLst>
          </p:nvPr>
        </p:nvGraphicFramePr>
        <p:xfrm>
          <a:off x="1827796" y="4315231"/>
          <a:ext cx="8536406" cy="2231651"/>
        </p:xfrm>
        <a:graphic>
          <a:graphicData uri="http://schemas.openxmlformats.org/drawingml/2006/table">
            <a:tbl>
              <a:tblPr firstRow="1" bandRow="1">
                <a:tableStyleId>{5C22544A-7EE6-4342-B048-85BDC9FD1C3A}</a:tableStyleId>
              </a:tblPr>
              <a:tblGrid>
                <a:gridCol w="2896196">
                  <a:extLst>
                    <a:ext uri="{9D8B030D-6E8A-4147-A177-3AD203B41FA5}">
                      <a16:colId xmlns:a16="http://schemas.microsoft.com/office/drawing/2014/main" val="3952294704"/>
                    </a:ext>
                  </a:extLst>
                </a:gridCol>
                <a:gridCol w="2786073">
                  <a:extLst>
                    <a:ext uri="{9D8B030D-6E8A-4147-A177-3AD203B41FA5}">
                      <a16:colId xmlns:a16="http://schemas.microsoft.com/office/drawing/2014/main" val="500132187"/>
                    </a:ext>
                  </a:extLst>
                </a:gridCol>
                <a:gridCol w="2854137">
                  <a:extLst>
                    <a:ext uri="{9D8B030D-6E8A-4147-A177-3AD203B41FA5}">
                      <a16:colId xmlns:a16="http://schemas.microsoft.com/office/drawing/2014/main" val="3896164331"/>
                    </a:ext>
                  </a:extLst>
                </a:gridCol>
              </a:tblGrid>
              <a:tr h="384269">
                <a:tc>
                  <a:txBody>
                    <a:bodyPr/>
                    <a:lstStyle/>
                    <a:p>
                      <a:pPr algn="ctr"/>
                      <a:r>
                        <a:rPr lang="en-US"/>
                        <a:t>Long Term Goal </a:t>
                      </a:r>
                      <a:r>
                        <a:rPr lang="en-US">
                          <a:solidFill>
                            <a:srgbClr val="FFC000"/>
                          </a:solidFill>
                        </a:rPr>
                        <a:t>(So That)</a:t>
                      </a:r>
                    </a:p>
                  </a:txBody>
                  <a:tcPr/>
                </a:tc>
                <a:tc>
                  <a:txBody>
                    <a:bodyPr/>
                    <a:lstStyle/>
                    <a:p>
                      <a:pPr algn="ctr"/>
                      <a:r>
                        <a:rPr lang="en-US"/>
                        <a:t>Short Term Goal </a:t>
                      </a:r>
                      <a:r>
                        <a:rPr lang="en-US">
                          <a:solidFill>
                            <a:srgbClr val="FFC000"/>
                          </a:solidFill>
                        </a:rPr>
                        <a:t>(Then)</a:t>
                      </a:r>
                    </a:p>
                  </a:txBody>
                  <a:tcPr/>
                </a:tc>
                <a:tc>
                  <a:txBody>
                    <a:bodyPr/>
                    <a:lstStyle/>
                    <a:p>
                      <a:pPr algn="ctr"/>
                      <a:r>
                        <a:rPr lang="en-US"/>
                        <a:t>Key Actions </a:t>
                      </a:r>
                      <a:r>
                        <a:rPr lang="en-US">
                          <a:solidFill>
                            <a:srgbClr val="FFC000"/>
                          </a:solidFill>
                        </a:rPr>
                        <a:t>(If)</a:t>
                      </a:r>
                    </a:p>
                  </a:txBody>
                  <a:tcPr/>
                </a:tc>
                <a:extLst>
                  <a:ext uri="{0D108BD9-81ED-4DB2-BD59-A6C34878D82A}">
                    <a16:rowId xmlns:a16="http://schemas.microsoft.com/office/drawing/2014/main" val="4196807467"/>
                  </a:ext>
                </a:extLst>
              </a:tr>
              <a:tr h="1847382">
                <a:tc>
                  <a:txBody>
                    <a:bodyPr/>
                    <a:lstStyle/>
                    <a:p>
                      <a:r>
                        <a:rPr lang="en-US"/>
                        <a:t>Districts conduct program evaluations that are valuable to them to guide their work and meet federal program evaluation requirements</a:t>
                      </a:r>
                    </a:p>
                  </a:txBody>
                  <a:tcPr/>
                </a:tc>
                <a:tc>
                  <a:txBody>
                    <a:bodyPr/>
                    <a:lstStyle/>
                    <a:p>
                      <a:r>
                        <a:rPr lang="en-US"/>
                        <a:t>Districts will have the resources and support necessary to complete quality evaluations of their Title Grant Programs</a:t>
                      </a:r>
                    </a:p>
                    <a:p>
                      <a:endParaRPr lang="en-US"/>
                    </a:p>
                  </a:txBody>
                  <a:tcPr/>
                </a:tc>
                <a:tc>
                  <a:txBody>
                    <a:bodyPr/>
                    <a:lstStyle/>
                    <a:p>
                      <a:r>
                        <a:rPr lang="en-US"/>
                        <a:t>DESE improves support to districts to conduct program evaluations and provides additional targeted assistance on program evaluation to districts.</a:t>
                      </a:r>
                    </a:p>
                  </a:txBody>
                  <a:tcPr/>
                </a:tc>
                <a:extLst>
                  <a:ext uri="{0D108BD9-81ED-4DB2-BD59-A6C34878D82A}">
                    <a16:rowId xmlns:a16="http://schemas.microsoft.com/office/drawing/2014/main" val="3067956378"/>
                  </a:ext>
                </a:extLst>
              </a:tr>
            </a:tbl>
          </a:graphicData>
        </a:graphic>
      </p:graphicFrame>
      <p:sp>
        <p:nvSpPr>
          <p:cNvPr id="9" name="Title 8">
            <a:extLst>
              <a:ext uri="{FF2B5EF4-FFF2-40B4-BE49-F238E27FC236}">
                <a16:creationId xmlns:a16="http://schemas.microsoft.com/office/drawing/2014/main" id="{03261F8C-4C9E-6A3D-63B9-DD0FEA788693}"/>
              </a:ext>
            </a:extLst>
          </p:cNvPr>
          <p:cNvSpPr>
            <a:spLocks noGrp="1"/>
          </p:cNvSpPr>
          <p:nvPr>
            <p:ph type="title"/>
          </p:nvPr>
        </p:nvSpPr>
        <p:spPr/>
        <p:txBody>
          <a:bodyPr/>
          <a:lstStyle/>
          <a:p>
            <a:r>
              <a:rPr lang="en-US"/>
              <a:t>#1 Start With Where You Want to Go</a:t>
            </a:r>
          </a:p>
        </p:txBody>
      </p:sp>
      <p:sp>
        <p:nvSpPr>
          <p:cNvPr id="3" name="TextBox 2">
            <a:extLst>
              <a:ext uri="{FF2B5EF4-FFF2-40B4-BE49-F238E27FC236}">
                <a16:creationId xmlns:a16="http://schemas.microsoft.com/office/drawing/2014/main" id="{BB6A1C16-C932-0031-AA66-68813DBCB96A}"/>
              </a:ext>
            </a:extLst>
          </p:cNvPr>
          <p:cNvSpPr txBox="1"/>
          <p:nvPr/>
        </p:nvSpPr>
        <p:spPr>
          <a:xfrm>
            <a:off x="3821413" y="3792764"/>
            <a:ext cx="7861955" cy="369332"/>
          </a:xfrm>
          <a:prstGeom prst="rect">
            <a:avLst/>
          </a:prstGeom>
          <a:noFill/>
        </p:spPr>
        <p:txBody>
          <a:bodyPr wrap="square" rtlCol="0">
            <a:spAutoFit/>
          </a:bodyPr>
          <a:lstStyle/>
          <a:p>
            <a:r>
              <a:rPr lang="en-US" b="1">
                <a:solidFill>
                  <a:srgbClr val="FF0000"/>
                </a:solidFill>
              </a:rPr>
              <a:t>Reverse the order to backwards plan:</a:t>
            </a:r>
          </a:p>
        </p:txBody>
      </p:sp>
    </p:spTree>
    <p:extLst>
      <p:ext uri="{BB962C8B-B14F-4D97-AF65-F5344CB8AC3E}">
        <p14:creationId xmlns:p14="http://schemas.microsoft.com/office/powerpoint/2010/main" val="209648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87F9-778E-41DD-1C23-B09345CCF2A3}"/>
              </a:ext>
            </a:extLst>
          </p:cNvPr>
          <p:cNvSpPr>
            <a:spLocks noGrp="1"/>
          </p:cNvSpPr>
          <p:nvPr>
            <p:ph type="title"/>
          </p:nvPr>
        </p:nvSpPr>
        <p:spPr/>
        <p:txBody>
          <a:bodyPr/>
          <a:lstStyle/>
          <a:p>
            <a:r>
              <a:rPr lang="en-US"/>
              <a:t>#2 Make your best thinking explicit</a:t>
            </a:r>
          </a:p>
        </p:txBody>
      </p:sp>
      <p:graphicFrame>
        <p:nvGraphicFramePr>
          <p:cNvPr id="3" name="Table 2">
            <a:extLst>
              <a:ext uri="{FF2B5EF4-FFF2-40B4-BE49-F238E27FC236}">
                <a16:creationId xmlns:a16="http://schemas.microsoft.com/office/drawing/2014/main" id="{444E9117-9A2D-2FDE-5400-E0E5AC9CA006}"/>
              </a:ext>
            </a:extLst>
          </p:cNvPr>
          <p:cNvGraphicFramePr>
            <a:graphicFrameLocks noGrp="1"/>
          </p:cNvGraphicFramePr>
          <p:nvPr>
            <p:extLst>
              <p:ext uri="{D42A27DB-BD31-4B8C-83A1-F6EECF244321}">
                <p14:modId xmlns:p14="http://schemas.microsoft.com/office/powerpoint/2010/main" val="3634726213"/>
              </p:ext>
            </p:extLst>
          </p:nvPr>
        </p:nvGraphicFramePr>
        <p:xfrm>
          <a:off x="838200" y="2878201"/>
          <a:ext cx="2854137" cy="2487462"/>
        </p:xfrm>
        <a:graphic>
          <a:graphicData uri="http://schemas.openxmlformats.org/drawingml/2006/table">
            <a:tbl>
              <a:tblPr firstRow="1" bandRow="1">
                <a:tableStyleId>{5C22544A-7EE6-4342-B048-85BDC9FD1C3A}</a:tableStyleId>
              </a:tblPr>
              <a:tblGrid>
                <a:gridCol w="2854137">
                  <a:extLst>
                    <a:ext uri="{9D8B030D-6E8A-4147-A177-3AD203B41FA5}">
                      <a16:colId xmlns:a16="http://schemas.microsoft.com/office/drawing/2014/main" val="3896164331"/>
                    </a:ext>
                  </a:extLst>
                </a:gridCol>
              </a:tblGrid>
              <a:tr h="384269">
                <a:tc>
                  <a:txBody>
                    <a:bodyPr/>
                    <a:lstStyle/>
                    <a:p>
                      <a:pPr algn="ctr"/>
                      <a:r>
                        <a:rPr lang="en-US"/>
                        <a:t>Original “General” Key Actions</a:t>
                      </a:r>
                      <a:endParaRPr lang="en-US">
                        <a:solidFill>
                          <a:srgbClr val="FFC000"/>
                        </a:solidFill>
                      </a:endParaRPr>
                    </a:p>
                  </a:txBody>
                  <a:tcPr/>
                </a:tc>
                <a:extLst>
                  <a:ext uri="{0D108BD9-81ED-4DB2-BD59-A6C34878D82A}">
                    <a16:rowId xmlns:a16="http://schemas.microsoft.com/office/drawing/2014/main" val="4196807467"/>
                  </a:ext>
                </a:extLst>
              </a:tr>
              <a:tr h="1847382">
                <a:tc>
                  <a:txBody>
                    <a:bodyPr/>
                    <a:lstStyle/>
                    <a:p>
                      <a:r>
                        <a:rPr lang="en-US"/>
                        <a:t>DESE improves support to districts to conduct program evaluations and provides additional targeted assistance on program evaluation to districts.</a:t>
                      </a:r>
                    </a:p>
                  </a:txBody>
                  <a:tcPr/>
                </a:tc>
                <a:extLst>
                  <a:ext uri="{0D108BD9-81ED-4DB2-BD59-A6C34878D82A}">
                    <a16:rowId xmlns:a16="http://schemas.microsoft.com/office/drawing/2014/main" val="3067956378"/>
                  </a:ext>
                </a:extLst>
              </a:tr>
            </a:tbl>
          </a:graphicData>
        </a:graphic>
      </p:graphicFrame>
      <p:sp>
        <p:nvSpPr>
          <p:cNvPr id="4" name="Arrow: Right 3" descr="Arrow pointing forward">
            <a:extLst>
              <a:ext uri="{FF2B5EF4-FFF2-40B4-BE49-F238E27FC236}">
                <a16:creationId xmlns:a16="http://schemas.microsoft.com/office/drawing/2014/main" id="{75AB38C6-7548-53F8-2D14-64E044B9E7AF}"/>
              </a:ext>
            </a:extLst>
          </p:cNvPr>
          <p:cNvSpPr/>
          <p:nvPr/>
        </p:nvSpPr>
        <p:spPr>
          <a:xfrm>
            <a:off x="4087091" y="3851564"/>
            <a:ext cx="955964" cy="5126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AE831601-94A4-2697-0237-5AEE256D5B26}"/>
              </a:ext>
            </a:extLst>
          </p:cNvPr>
          <p:cNvGraphicFramePr>
            <a:graphicFrameLocks noGrp="1"/>
          </p:cNvGraphicFramePr>
          <p:nvPr>
            <p:extLst>
              <p:ext uri="{D42A27DB-BD31-4B8C-83A1-F6EECF244321}">
                <p14:modId xmlns:p14="http://schemas.microsoft.com/office/powerpoint/2010/main" val="717346069"/>
              </p:ext>
            </p:extLst>
          </p:nvPr>
        </p:nvGraphicFramePr>
        <p:xfrm>
          <a:off x="5568302" y="2367972"/>
          <a:ext cx="5637764" cy="3146419"/>
        </p:xfrm>
        <a:graphic>
          <a:graphicData uri="http://schemas.openxmlformats.org/drawingml/2006/table">
            <a:tbl>
              <a:tblPr firstRow="1" bandRow="1">
                <a:tableStyleId>{5C22544A-7EE6-4342-B048-85BDC9FD1C3A}</a:tableStyleId>
              </a:tblPr>
              <a:tblGrid>
                <a:gridCol w="5637764">
                  <a:extLst>
                    <a:ext uri="{9D8B030D-6E8A-4147-A177-3AD203B41FA5}">
                      <a16:colId xmlns:a16="http://schemas.microsoft.com/office/drawing/2014/main" val="1601992502"/>
                    </a:ext>
                  </a:extLst>
                </a:gridCol>
              </a:tblGrid>
              <a:tr h="398074">
                <a:tc>
                  <a:txBody>
                    <a:bodyPr/>
                    <a:lstStyle/>
                    <a:p>
                      <a:pPr algn="ctr"/>
                      <a:r>
                        <a:rPr lang="en-US"/>
                        <a:t>Explicit Key Actions</a:t>
                      </a:r>
                    </a:p>
                  </a:txBody>
                  <a:tcPr/>
                </a:tc>
                <a:extLst>
                  <a:ext uri="{0D108BD9-81ED-4DB2-BD59-A6C34878D82A}">
                    <a16:rowId xmlns:a16="http://schemas.microsoft.com/office/drawing/2014/main" val="1779721991"/>
                  </a:ext>
                </a:extLst>
              </a:tr>
              <a:tr h="2748345">
                <a:tc>
                  <a:txBody>
                    <a:bodyPr/>
                    <a:lstStyle/>
                    <a:p>
                      <a:pPr marL="342900" indent="-342900">
                        <a:buAutoNum type="arabicParenR"/>
                      </a:pPr>
                      <a:r>
                        <a:rPr lang="en-US"/>
                        <a:t>We create evaluation support: a workbook that explains a step-by-step approach to conduct an evaluation and recorded webinars; </a:t>
                      </a:r>
                      <a:r>
                        <a:rPr lang="en-US" b="1">
                          <a:solidFill>
                            <a:srgbClr val="FF0000"/>
                          </a:solidFill>
                        </a:rPr>
                        <a:t>AND</a:t>
                      </a:r>
                    </a:p>
                    <a:p>
                      <a:pPr marL="342900" indent="-342900">
                        <a:buAutoNum type="arabicParenR"/>
                      </a:pPr>
                      <a:r>
                        <a:rPr lang="en-US"/>
                        <a:t>We get feedback from districts to improve the workbook and the webinars; </a:t>
                      </a:r>
                      <a:r>
                        <a:rPr lang="en-US" b="1">
                          <a:solidFill>
                            <a:srgbClr val="FF0000"/>
                          </a:solidFill>
                        </a:rPr>
                        <a:t>AND</a:t>
                      </a:r>
                    </a:p>
                    <a:p>
                      <a:pPr marL="342900" indent="-342900">
                        <a:buAutoNum type="arabicParenR"/>
                      </a:pPr>
                      <a:r>
                        <a:rPr lang="en-US"/>
                        <a:t>We work with volunteer districts to provide them with targeted support and get their feedback on the workbook and webinars; </a:t>
                      </a:r>
                      <a:r>
                        <a:rPr lang="en-US" b="1">
                          <a:solidFill>
                            <a:srgbClr val="FF0000"/>
                          </a:solidFill>
                        </a:rPr>
                        <a:t>AND</a:t>
                      </a:r>
                    </a:p>
                    <a:p>
                      <a:pPr marL="342900" indent="-342900">
                        <a:buAutoNum type="arabicParenR"/>
                      </a:pPr>
                      <a:r>
                        <a:rPr lang="en-US"/>
                        <a:t>We revise the workbook to address feedback; </a:t>
                      </a:r>
                    </a:p>
                  </a:txBody>
                  <a:tcPr/>
                </a:tc>
                <a:extLst>
                  <a:ext uri="{0D108BD9-81ED-4DB2-BD59-A6C34878D82A}">
                    <a16:rowId xmlns:a16="http://schemas.microsoft.com/office/drawing/2014/main" val="2396368278"/>
                  </a:ext>
                </a:extLst>
              </a:tr>
            </a:tbl>
          </a:graphicData>
        </a:graphic>
      </p:graphicFrame>
    </p:spTree>
    <p:extLst>
      <p:ext uri="{BB962C8B-B14F-4D97-AF65-F5344CB8AC3E}">
        <p14:creationId xmlns:p14="http://schemas.microsoft.com/office/powerpoint/2010/main" val="19783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CE5618-D447-2383-BF56-425908E84440}"/>
              </a:ext>
            </a:extLst>
          </p:cNvPr>
          <p:cNvSpPr>
            <a:spLocks noGrp="1"/>
          </p:cNvSpPr>
          <p:nvPr>
            <p:ph type="title"/>
          </p:nvPr>
        </p:nvSpPr>
        <p:spPr/>
        <p:txBody>
          <a:bodyPr/>
          <a:lstStyle/>
          <a:p>
            <a:r>
              <a:rPr lang="en-US"/>
              <a:t>#3 Spell Out How and Why </a:t>
            </a:r>
          </a:p>
        </p:txBody>
      </p:sp>
      <p:graphicFrame>
        <p:nvGraphicFramePr>
          <p:cNvPr id="7" name="Table 6">
            <a:extLst>
              <a:ext uri="{FF2B5EF4-FFF2-40B4-BE49-F238E27FC236}">
                <a16:creationId xmlns:a16="http://schemas.microsoft.com/office/drawing/2014/main" id="{FE195A10-46AF-1B57-D191-16C9FC18325B}"/>
              </a:ext>
            </a:extLst>
          </p:cNvPr>
          <p:cNvGraphicFramePr>
            <a:graphicFrameLocks noGrp="1"/>
          </p:cNvGraphicFramePr>
          <p:nvPr>
            <p:extLst>
              <p:ext uri="{D42A27DB-BD31-4B8C-83A1-F6EECF244321}">
                <p14:modId xmlns:p14="http://schemas.microsoft.com/office/powerpoint/2010/main" val="4004204906"/>
              </p:ext>
            </p:extLst>
          </p:nvPr>
        </p:nvGraphicFramePr>
        <p:xfrm>
          <a:off x="2631232" y="1807693"/>
          <a:ext cx="5327780" cy="1559560"/>
        </p:xfrm>
        <a:graphic>
          <a:graphicData uri="http://schemas.openxmlformats.org/drawingml/2006/table">
            <a:tbl>
              <a:tblPr firstRow="1" bandRow="1">
                <a:tableStyleId>{5C22544A-7EE6-4342-B048-85BDC9FD1C3A}</a:tableStyleId>
              </a:tblPr>
              <a:tblGrid>
                <a:gridCol w="5327780">
                  <a:extLst>
                    <a:ext uri="{9D8B030D-6E8A-4147-A177-3AD203B41FA5}">
                      <a16:colId xmlns:a16="http://schemas.microsoft.com/office/drawing/2014/main" val="1767814026"/>
                    </a:ext>
                  </a:extLst>
                </a:gridCol>
              </a:tblGrid>
              <a:tr h="370840">
                <a:tc>
                  <a:txBody>
                    <a:bodyPr/>
                    <a:lstStyle/>
                    <a:p>
                      <a:pPr algn="ctr"/>
                      <a:r>
                        <a:rPr lang="en-US"/>
                        <a:t>Step 1</a:t>
                      </a:r>
                    </a:p>
                  </a:txBody>
                  <a:tcPr/>
                </a:tc>
                <a:extLst>
                  <a:ext uri="{0D108BD9-81ED-4DB2-BD59-A6C34878D82A}">
                    <a16:rowId xmlns:a16="http://schemas.microsoft.com/office/drawing/2014/main" val="2092277271"/>
                  </a:ext>
                </a:extLst>
              </a:tr>
              <a:tr h="370840">
                <a:tc>
                  <a:txBody>
                    <a:bodyPr/>
                    <a:lstStyle/>
                    <a:p>
                      <a:r>
                        <a:rPr lang="en-US"/>
                        <a:t>Develop an evaluation workbook with planning steps, a checklist, and tools to provide information about and supports to conduct federally funded required Title Funding Evaluations.</a:t>
                      </a:r>
                    </a:p>
                  </a:txBody>
                  <a:tcPr/>
                </a:tc>
                <a:extLst>
                  <a:ext uri="{0D108BD9-81ED-4DB2-BD59-A6C34878D82A}">
                    <a16:rowId xmlns:a16="http://schemas.microsoft.com/office/drawing/2014/main" val="136150964"/>
                  </a:ext>
                </a:extLst>
              </a:tr>
            </a:tbl>
          </a:graphicData>
        </a:graphic>
      </p:graphicFrame>
      <p:sp>
        <p:nvSpPr>
          <p:cNvPr id="11" name="TextBox 10">
            <a:extLst>
              <a:ext uri="{FF2B5EF4-FFF2-40B4-BE49-F238E27FC236}">
                <a16:creationId xmlns:a16="http://schemas.microsoft.com/office/drawing/2014/main" id="{9CA13CEB-C2E7-2C9C-12EC-8FA89C0A8CD3}"/>
              </a:ext>
            </a:extLst>
          </p:cNvPr>
          <p:cNvSpPr txBox="1"/>
          <p:nvPr/>
        </p:nvSpPr>
        <p:spPr>
          <a:xfrm>
            <a:off x="1875453" y="3778898"/>
            <a:ext cx="7828384" cy="369332"/>
          </a:xfrm>
          <a:prstGeom prst="rect">
            <a:avLst/>
          </a:prstGeom>
          <a:noFill/>
        </p:spPr>
        <p:txBody>
          <a:bodyPr wrap="square" rtlCol="0">
            <a:spAutoFit/>
          </a:bodyPr>
          <a:lstStyle/>
          <a:p>
            <a:r>
              <a:rPr lang="en-US" b="1">
                <a:solidFill>
                  <a:srgbClr val="FF0000"/>
                </a:solidFill>
              </a:rPr>
              <a:t>What changes? Why do we think this will help get to the long-term outcome?</a:t>
            </a:r>
          </a:p>
        </p:txBody>
      </p:sp>
      <p:graphicFrame>
        <p:nvGraphicFramePr>
          <p:cNvPr id="12" name="Table 11">
            <a:extLst>
              <a:ext uri="{FF2B5EF4-FFF2-40B4-BE49-F238E27FC236}">
                <a16:creationId xmlns:a16="http://schemas.microsoft.com/office/drawing/2014/main" id="{FE93593B-1D40-2501-B36C-A195A8F5C6AA}"/>
              </a:ext>
            </a:extLst>
          </p:cNvPr>
          <p:cNvGraphicFramePr>
            <a:graphicFrameLocks noGrp="1"/>
          </p:cNvGraphicFramePr>
          <p:nvPr>
            <p:extLst>
              <p:ext uri="{D42A27DB-BD31-4B8C-83A1-F6EECF244321}">
                <p14:modId xmlns:p14="http://schemas.microsoft.com/office/powerpoint/2010/main" val="699575570"/>
              </p:ext>
            </p:extLst>
          </p:nvPr>
        </p:nvGraphicFramePr>
        <p:xfrm>
          <a:off x="401216" y="4270527"/>
          <a:ext cx="10655560" cy="1554480"/>
        </p:xfrm>
        <a:graphic>
          <a:graphicData uri="http://schemas.openxmlformats.org/drawingml/2006/table">
            <a:tbl>
              <a:tblPr firstRow="1" bandRow="1">
                <a:tableStyleId>{5C22544A-7EE6-4342-B048-85BDC9FD1C3A}</a:tableStyleId>
              </a:tblPr>
              <a:tblGrid>
                <a:gridCol w="1863782">
                  <a:extLst>
                    <a:ext uri="{9D8B030D-6E8A-4147-A177-3AD203B41FA5}">
                      <a16:colId xmlns:a16="http://schemas.microsoft.com/office/drawing/2014/main" val="2248254576"/>
                    </a:ext>
                  </a:extLst>
                </a:gridCol>
                <a:gridCol w="8791778">
                  <a:extLst>
                    <a:ext uri="{9D8B030D-6E8A-4147-A177-3AD203B41FA5}">
                      <a16:colId xmlns:a16="http://schemas.microsoft.com/office/drawing/2014/main" val="3464853901"/>
                    </a:ext>
                  </a:extLst>
                </a:gridCol>
              </a:tblGrid>
              <a:tr h="370840">
                <a:tc>
                  <a:txBody>
                    <a:bodyPr/>
                    <a:lstStyle/>
                    <a:p>
                      <a:r>
                        <a:rPr lang="en-US" b="1">
                          <a:solidFill>
                            <a:schemeClr val="tx1"/>
                          </a:solidFill>
                        </a:rPr>
                        <a:t>What changes?</a:t>
                      </a:r>
                    </a:p>
                  </a:txBody>
                  <a:tcPr>
                    <a:solidFill>
                      <a:srgbClr val="CFD5EA"/>
                    </a:solidFill>
                  </a:tcPr>
                </a:tc>
                <a:tc>
                  <a:txBody>
                    <a:bodyPr/>
                    <a:lstStyle/>
                    <a:p>
                      <a:pPr marL="285750" indent="-285750">
                        <a:buFont typeface="Arial" panose="020B0604020202020204" pitchFamily="34" charset="0"/>
                        <a:buChar char="•"/>
                      </a:pPr>
                      <a:r>
                        <a:rPr lang="en-US" b="0">
                          <a:solidFill>
                            <a:schemeClr val="tx1"/>
                          </a:solidFill>
                        </a:rPr>
                        <a:t>Districts have access to written resources that provide a step-by-step how to conduct a federal grants evaluation that’s aligned to federal requirements.</a:t>
                      </a:r>
                    </a:p>
                  </a:txBody>
                  <a:tcPr>
                    <a:solidFill>
                      <a:srgbClr val="CFD5EA"/>
                    </a:solidFill>
                  </a:tcPr>
                </a:tc>
                <a:extLst>
                  <a:ext uri="{0D108BD9-81ED-4DB2-BD59-A6C34878D82A}">
                    <a16:rowId xmlns:a16="http://schemas.microsoft.com/office/drawing/2014/main" val="1383279741"/>
                  </a:ext>
                </a:extLst>
              </a:tr>
              <a:tr h="370840">
                <a:tc>
                  <a:txBody>
                    <a:bodyPr/>
                    <a:lstStyle/>
                    <a:p>
                      <a:r>
                        <a:rPr lang="en-US" b="1"/>
                        <a:t>Why does it lead to the outcome?</a:t>
                      </a:r>
                    </a:p>
                  </a:txBody>
                  <a:tcPr/>
                </a:tc>
                <a:tc>
                  <a:txBody>
                    <a:bodyPr/>
                    <a:lstStyle/>
                    <a:p>
                      <a:pPr marL="285750" indent="-285750">
                        <a:buFont typeface="Arial" panose="020B0604020202020204" pitchFamily="34" charset="0"/>
                        <a:buChar char="•"/>
                      </a:pPr>
                      <a:r>
                        <a:rPr lang="en-US"/>
                        <a:t>These new resources fill a gap in the supports that have been available to districts.</a:t>
                      </a:r>
                    </a:p>
                    <a:p>
                      <a:pPr marL="285750" indent="-285750">
                        <a:buFont typeface="Arial" panose="020B0604020202020204" pitchFamily="34" charset="0"/>
                        <a:buChar char="•"/>
                      </a:pPr>
                      <a:r>
                        <a:rPr lang="en-US"/>
                        <a:t>These new resources provide more detailed information and instructions than were previously available.</a:t>
                      </a:r>
                    </a:p>
                  </a:txBody>
                  <a:tcPr>
                    <a:solidFill>
                      <a:srgbClr val="CFD5EA"/>
                    </a:solidFill>
                  </a:tcPr>
                </a:tc>
                <a:extLst>
                  <a:ext uri="{0D108BD9-81ED-4DB2-BD59-A6C34878D82A}">
                    <a16:rowId xmlns:a16="http://schemas.microsoft.com/office/drawing/2014/main" val="3257766837"/>
                  </a:ext>
                </a:extLst>
              </a:tr>
            </a:tbl>
          </a:graphicData>
        </a:graphic>
      </p:graphicFrame>
    </p:spTree>
    <p:extLst>
      <p:ext uri="{BB962C8B-B14F-4D97-AF65-F5344CB8AC3E}">
        <p14:creationId xmlns:p14="http://schemas.microsoft.com/office/powerpoint/2010/main" val="1527839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CF8719-59DF-2883-4216-D33A73ECA165}"/>
              </a:ext>
            </a:extLst>
          </p:cNvPr>
          <p:cNvSpPr>
            <a:spLocks noGrp="1"/>
          </p:cNvSpPr>
          <p:nvPr>
            <p:ph type="title"/>
          </p:nvPr>
        </p:nvSpPr>
        <p:spPr/>
        <p:txBody>
          <a:bodyPr>
            <a:normAutofit fontScale="90000"/>
          </a:bodyPr>
          <a:lstStyle/>
          <a:p>
            <a:r>
              <a:rPr lang="en-US"/>
              <a:t>How are we going to know? Measures and Data Collection</a:t>
            </a:r>
          </a:p>
        </p:txBody>
      </p:sp>
      <p:sp>
        <p:nvSpPr>
          <p:cNvPr id="2" name="Content Placeholder 1">
            <a:extLst>
              <a:ext uri="{FF2B5EF4-FFF2-40B4-BE49-F238E27FC236}">
                <a16:creationId xmlns:a16="http://schemas.microsoft.com/office/drawing/2014/main" id="{4924277E-D8A8-915B-024C-3971B38C97B4}"/>
              </a:ext>
            </a:extLst>
          </p:cNvPr>
          <p:cNvSpPr>
            <a:spLocks noGrp="1"/>
          </p:cNvSpPr>
          <p:nvPr>
            <p:ph idx="1"/>
          </p:nvPr>
        </p:nvSpPr>
        <p:spPr/>
        <p:txBody>
          <a:bodyPr/>
          <a:lstStyle/>
          <a:p>
            <a:r>
              <a:rPr lang="en-US"/>
              <a:t>We’re going to ask you!</a:t>
            </a:r>
          </a:p>
          <a:p>
            <a:pPr lvl="1"/>
            <a:r>
              <a:rPr lang="en-US"/>
              <a:t>Can you find and access the resources?</a:t>
            </a:r>
          </a:p>
          <a:p>
            <a:pPr lvl="1"/>
            <a:r>
              <a:rPr lang="en-US"/>
              <a:t>Do the resources include the right stuff?</a:t>
            </a:r>
          </a:p>
          <a:p>
            <a:pPr lvl="1"/>
            <a:r>
              <a:rPr lang="en-US"/>
              <a:t>Do the resources help you?</a:t>
            </a:r>
          </a:p>
          <a:p>
            <a:pPr lvl="1"/>
            <a:endParaRPr lang="en-US"/>
          </a:p>
          <a:p>
            <a:endParaRPr lang="en-US"/>
          </a:p>
        </p:txBody>
      </p:sp>
    </p:spTree>
    <p:extLst>
      <p:ext uri="{BB962C8B-B14F-4D97-AF65-F5344CB8AC3E}">
        <p14:creationId xmlns:p14="http://schemas.microsoft.com/office/powerpoint/2010/main" val="417616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Semibold"/>
                <a:cs typeface="Segoe UI Semibold"/>
              </a:rPr>
              <a:t>Introductions</a:t>
            </a:r>
          </a:p>
        </p:txBody>
      </p:sp>
      <p:sp>
        <p:nvSpPr>
          <p:cNvPr id="3" name="Content Placeholder 2"/>
          <p:cNvSpPr>
            <a:spLocks noGrp="1"/>
          </p:cNvSpPr>
          <p:nvPr>
            <p:ph idx="1"/>
          </p:nvPr>
        </p:nvSpPr>
        <p:spPr>
          <a:xfrm>
            <a:off x="838200" y="2086984"/>
            <a:ext cx="5880100" cy="4052559"/>
          </a:xfrm>
        </p:spPr>
        <p:txBody>
          <a:bodyPr vert="horz" lIns="91440" tIns="45720" rIns="91440" bIns="45720" rtlCol="0" anchor="t">
            <a:noAutofit/>
          </a:bodyPr>
          <a:lstStyle/>
          <a:p>
            <a:pPr>
              <a:lnSpc>
                <a:spcPct val="100000"/>
              </a:lnSpc>
              <a:buFont typeface="Arial"/>
              <a:buChar char="•"/>
              <a:tabLst>
                <a:tab pos="2286000" algn="l"/>
              </a:tabLst>
            </a:pPr>
            <a:r>
              <a:rPr lang="en-US">
                <a:latin typeface="Arial"/>
                <a:cs typeface="Arial"/>
              </a:rPr>
              <a:t>Leif Jacobsen</a:t>
            </a:r>
          </a:p>
          <a:p>
            <a:pPr marL="0" indent="0" algn="just">
              <a:lnSpc>
                <a:spcPct val="100000"/>
              </a:lnSpc>
              <a:buNone/>
              <a:tabLst>
                <a:tab pos="2286000" algn="l"/>
              </a:tabLst>
            </a:pPr>
            <a:r>
              <a:rPr lang="en-US">
                <a:latin typeface="Arial"/>
                <a:cs typeface="Arial"/>
              </a:rPr>
              <a:t> </a:t>
            </a:r>
            <a:r>
              <a:rPr lang="en-US" sz="2200">
                <a:latin typeface="Arial"/>
                <a:cs typeface="Arial"/>
              </a:rPr>
              <a:t>DESE, Federal Programs Team</a:t>
            </a:r>
          </a:p>
          <a:p>
            <a:pPr>
              <a:lnSpc>
                <a:spcPct val="100000"/>
              </a:lnSpc>
              <a:buFont typeface="Arial"/>
              <a:buChar char="•"/>
              <a:tabLst>
                <a:tab pos="2286000" algn="l"/>
              </a:tabLst>
            </a:pPr>
            <a:endParaRPr lang="en-US">
              <a:latin typeface="Arial"/>
              <a:cs typeface="Arial"/>
            </a:endParaRPr>
          </a:p>
          <a:p>
            <a:pPr>
              <a:lnSpc>
                <a:spcPct val="100000"/>
              </a:lnSpc>
              <a:buFont typeface="Arial"/>
              <a:buChar char="•"/>
              <a:tabLst>
                <a:tab pos="2286000" algn="l"/>
              </a:tabLst>
            </a:pPr>
            <a:r>
              <a:rPr lang="en-US">
                <a:latin typeface="Arial"/>
                <a:cs typeface="Arial"/>
              </a:rPr>
              <a:t>Kendra Winner</a:t>
            </a:r>
            <a:endParaRPr lang="en-US"/>
          </a:p>
          <a:p>
            <a:pPr marL="0" indent="0" algn="just">
              <a:lnSpc>
                <a:spcPct val="100000"/>
              </a:lnSpc>
              <a:buNone/>
              <a:tabLst>
                <a:tab pos="2286000" algn="l"/>
              </a:tabLst>
            </a:pPr>
            <a:r>
              <a:rPr lang="en-US">
                <a:latin typeface="Arial"/>
                <a:cs typeface="Arial"/>
              </a:rPr>
              <a:t> </a:t>
            </a:r>
            <a:r>
              <a:rPr lang="en-US" sz="2200">
                <a:latin typeface="Arial"/>
                <a:cs typeface="Arial"/>
              </a:rPr>
              <a:t>DESE, Research and Evaluation Coordinator</a:t>
            </a:r>
            <a:endParaRPr lang="en-US" sz="2200"/>
          </a:p>
        </p:txBody>
      </p:sp>
      <p:pic>
        <p:nvPicPr>
          <p:cNvPr id="6" name="Picture 5" descr="DESE logo">
            <a:extLst>
              <a:ext uri="{FF2B5EF4-FFF2-40B4-BE49-F238E27FC236}">
                <a16:creationId xmlns:a16="http://schemas.microsoft.com/office/drawing/2014/main" id="{E24674B7-3190-8C73-F8B7-6590089038A3}"/>
              </a:ext>
            </a:extLst>
          </p:cNvPr>
          <p:cNvPicPr>
            <a:picLocks noChangeAspect="1"/>
          </p:cNvPicPr>
          <p:nvPr/>
        </p:nvPicPr>
        <p:blipFill>
          <a:blip r:embed="rId2"/>
          <a:stretch>
            <a:fillRect/>
          </a:stretch>
        </p:blipFill>
        <p:spPr>
          <a:xfrm>
            <a:off x="7169727" y="2715678"/>
            <a:ext cx="4184073" cy="1627140"/>
          </a:xfrm>
          <a:prstGeom prst="rect">
            <a:avLst/>
          </a:prstGeom>
        </p:spPr>
      </p:pic>
    </p:spTree>
    <p:extLst>
      <p:ext uri="{BB962C8B-B14F-4D97-AF65-F5344CB8AC3E}">
        <p14:creationId xmlns:p14="http://schemas.microsoft.com/office/powerpoint/2010/main" val="395670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2CF269-BF44-A75A-A9D3-DC09D2832C03}"/>
              </a:ext>
            </a:extLst>
          </p:cNvPr>
          <p:cNvSpPr>
            <a:spLocks noGrp="1"/>
          </p:cNvSpPr>
          <p:nvPr>
            <p:ph type="title"/>
          </p:nvPr>
        </p:nvSpPr>
        <p:spPr/>
        <p:txBody>
          <a:bodyPr/>
          <a:lstStyle/>
          <a:p>
            <a:r>
              <a:rPr lang="en-US"/>
              <a:t>Measures and Data Collection Plan</a:t>
            </a:r>
          </a:p>
        </p:txBody>
      </p:sp>
      <p:sp>
        <p:nvSpPr>
          <p:cNvPr id="5" name="Text Placeholder 4">
            <a:extLst>
              <a:ext uri="{FF2B5EF4-FFF2-40B4-BE49-F238E27FC236}">
                <a16:creationId xmlns:a16="http://schemas.microsoft.com/office/drawing/2014/main" id="{44FCE4DA-6ADC-7DD5-99E0-2E98FB1C3F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10825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C9F89-6549-BD65-F1D3-EFC592B704BE}"/>
              </a:ext>
            </a:extLst>
          </p:cNvPr>
          <p:cNvSpPr>
            <a:spLocks noGrp="1"/>
          </p:cNvSpPr>
          <p:nvPr>
            <p:ph type="title"/>
          </p:nvPr>
        </p:nvSpPr>
        <p:spPr/>
        <p:txBody>
          <a:bodyPr/>
          <a:lstStyle/>
          <a:p>
            <a:r>
              <a:rPr lang="en-US">
                <a:latin typeface="Arial"/>
                <a:cs typeface="Arial"/>
              </a:rPr>
              <a:t>Data Collection: Timeline</a:t>
            </a:r>
            <a:endParaRPr lang="en-US"/>
          </a:p>
        </p:txBody>
      </p:sp>
      <p:graphicFrame>
        <p:nvGraphicFramePr>
          <p:cNvPr id="4" name="Table 3">
            <a:extLst>
              <a:ext uri="{FF2B5EF4-FFF2-40B4-BE49-F238E27FC236}">
                <a16:creationId xmlns:a16="http://schemas.microsoft.com/office/drawing/2014/main" id="{7C14DC3D-A2B7-C1B7-F4E5-B8EA9AE33715}"/>
              </a:ext>
            </a:extLst>
          </p:cNvPr>
          <p:cNvGraphicFramePr>
            <a:graphicFrameLocks noGrp="1"/>
          </p:cNvGraphicFramePr>
          <p:nvPr>
            <p:extLst>
              <p:ext uri="{D42A27DB-BD31-4B8C-83A1-F6EECF244321}">
                <p14:modId xmlns:p14="http://schemas.microsoft.com/office/powerpoint/2010/main" val="3804290724"/>
              </p:ext>
            </p:extLst>
          </p:nvPr>
        </p:nvGraphicFramePr>
        <p:xfrm>
          <a:off x="462013" y="1626670"/>
          <a:ext cx="11309685" cy="4784201"/>
        </p:xfrm>
        <a:graphic>
          <a:graphicData uri="http://schemas.openxmlformats.org/drawingml/2006/table">
            <a:tbl>
              <a:tblPr firstRow="1" bandRow="1">
                <a:tableStyleId>{5C22544A-7EE6-4342-B048-85BDC9FD1C3A}</a:tableStyleId>
              </a:tblPr>
              <a:tblGrid>
                <a:gridCol w="3769895">
                  <a:extLst>
                    <a:ext uri="{9D8B030D-6E8A-4147-A177-3AD203B41FA5}">
                      <a16:colId xmlns:a16="http://schemas.microsoft.com/office/drawing/2014/main" val="1341404526"/>
                    </a:ext>
                  </a:extLst>
                </a:gridCol>
                <a:gridCol w="3769895">
                  <a:extLst>
                    <a:ext uri="{9D8B030D-6E8A-4147-A177-3AD203B41FA5}">
                      <a16:colId xmlns:a16="http://schemas.microsoft.com/office/drawing/2014/main" val="3688762404"/>
                    </a:ext>
                  </a:extLst>
                </a:gridCol>
                <a:gridCol w="3769895">
                  <a:extLst>
                    <a:ext uri="{9D8B030D-6E8A-4147-A177-3AD203B41FA5}">
                      <a16:colId xmlns:a16="http://schemas.microsoft.com/office/drawing/2014/main" val="2080673086"/>
                    </a:ext>
                  </a:extLst>
                </a:gridCol>
              </a:tblGrid>
              <a:tr h="412334">
                <a:tc>
                  <a:txBody>
                    <a:bodyPr/>
                    <a:lstStyle/>
                    <a:p>
                      <a:pPr algn="l"/>
                      <a:r>
                        <a:rPr lang="en-US"/>
                        <a:t>Fall 2024</a:t>
                      </a:r>
                    </a:p>
                  </a:txBody>
                  <a:tcPr/>
                </a:tc>
                <a:tc>
                  <a:txBody>
                    <a:bodyPr/>
                    <a:lstStyle/>
                    <a:p>
                      <a:pPr algn="l"/>
                      <a:r>
                        <a:rPr lang="en-US"/>
                        <a:t>Winter 2024</a:t>
                      </a:r>
                    </a:p>
                  </a:txBody>
                  <a:tcPr/>
                </a:tc>
                <a:tc>
                  <a:txBody>
                    <a:bodyPr/>
                    <a:lstStyle/>
                    <a:p>
                      <a:pPr algn="l"/>
                      <a:r>
                        <a:rPr lang="en-US"/>
                        <a:t>Spring 2024</a:t>
                      </a:r>
                    </a:p>
                  </a:txBody>
                  <a:tcPr/>
                </a:tc>
                <a:extLst>
                  <a:ext uri="{0D108BD9-81ED-4DB2-BD59-A6C34878D82A}">
                    <a16:rowId xmlns:a16="http://schemas.microsoft.com/office/drawing/2014/main" val="542041767"/>
                  </a:ext>
                </a:extLst>
              </a:tr>
              <a:tr h="4371867">
                <a:tc>
                  <a:txBody>
                    <a:bodyPr/>
                    <a:lstStyle/>
                    <a:p>
                      <a:pPr marL="285750" indent="-285750" algn="l">
                        <a:buFont typeface="Arial" panose="020B0604020202020204" pitchFamily="34" charset="0"/>
                        <a:buChar char="•"/>
                      </a:pPr>
                      <a:r>
                        <a:rPr lang="en-US"/>
                        <a:t>Identify metric(s) aligned with your short- and long-term goals</a:t>
                      </a:r>
                    </a:p>
                    <a:p>
                      <a:pPr marL="285750" indent="-285750" algn="l">
                        <a:buFont typeface="Arial" panose="020B0604020202020204" pitchFamily="34" charset="0"/>
                        <a:buChar char="•"/>
                      </a:pPr>
                      <a:endParaRPr lang="en-US"/>
                    </a:p>
                    <a:p>
                      <a:pPr marL="285750" indent="-285750" algn="l">
                        <a:buFont typeface="Arial" panose="020B0604020202020204" pitchFamily="34" charset="0"/>
                        <a:buChar char="•"/>
                      </a:pPr>
                      <a:r>
                        <a:rPr lang="en-US"/>
                        <a:t>Determine whether data already exists (if so, where it is housed) or whether it must be collected</a:t>
                      </a:r>
                    </a:p>
                    <a:p>
                      <a:pPr marL="285750" indent="-285750" algn="l">
                        <a:buFont typeface="Arial" panose="020B0604020202020204" pitchFamily="34" charset="0"/>
                        <a:buChar char="•"/>
                      </a:pPr>
                      <a:endParaRPr lang="en-US"/>
                    </a:p>
                    <a:p>
                      <a:pPr marL="285750" indent="-285750" algn="l">
                        <a:buFont typeface="Arial" panose="020B0604020202020204" pitchFamily="34" charset="0"/>
                        <a:buChar char="•"/>
                      </a:pPr>
                      <a:r>
                        <a:rPr lang="en-US"/>
                        <a:t>If data already exists or is to be collected (e.g., literacy benchmark assessments), identify who collects and stores the data and identify right tools for analysis (e.g., excel) and how to upload/transfer data into your data analysis tool.</a:t>
                      </a:r>
                    </a:p>
                  </a:txBody>
                  <a:tcPr/>
                </a:tc>
                <a:tc>
                  <a:txBody>
                    <a:bodyPr/>
                    <a:lstStyle/>
                    <a:p>
                      <a:pPr marL="285750" indent="-285750" algn="l">
                        <a:buFont typeface="Arial" panose="020B0604020202020204" pitchFamily="34" charset="0"/>
                        <a:buChar char="•"/>
                      </a:pPr>
                      <a:r>
                        <a:rPr lang="en-US"/>
                        <a:t>If data must be collected, identify data collection tools (e.g. survey program) and make sure it has a report function</a:t>
                      </a:r>
                    </a:p>
                    <a:p>
                      <a:pPr marL="285750" indent="-285750" algn="l">
                        <a:buFont typeface="Arial" panose="020B0604020202020204" pitchFamily="34" charset="0"/>
                        <a:buChar char="•"/>
                      </a:pPr>
                      <a:endParaRPr lang="en-US"/>
                    </a:p>
                    <a:p>
                      <a:pPr marL="285750" indent="-285750" algn="l">
                        <a:buFont typeface="Arial" panose="020B0604020202020204" pitchFamily="34" charset="0"/>
                        <a:buChar char="•"/>
                      </a:pPr>
                      <a:r>
                        <a:rPr lang="en-US"/>
                        <a:t>Collect data</a:t>
                      </a:r>
                    </a:p>
                    <a:p>
                      <a:pPr marL="285750" indent="-285750" algn="l">
                        <a:buFont typeface="Arial" panose="020B0604020202020204" pitchFamily="34" charset="0"/>
                        <a:buChar char="•"/>
                      </a:pPr>
                      <a:endParaRPr lang="en-US"/>
                    </a:p>
                    <a:p>
                      <a:pPr marL="285750" indent="-285750" algn="l">
                        <a:buFont typeface="Arial" panose="020B0604020202020204" pitchFamily="34" charset="0"/>
                        <a:buChar char="•"/>
                      </a:pPr>
                      <a:r>
                        <a:rPr lang="en-US"/>
                        <a:t>Aggregate and clean data and prepare it for analysis</a:t>
                      </a:r>
                    </a:p>
                    <a:p>
                      <a:pPr marL="0" indent="0" algn="l">
                        <a:buFont typeface="Arial" panose="020B0604020202020204" pitchFamily="34" charset="0"/>
                        <a:buNone/>
                      </a:pPr>
                      <a:endParaRPr lang="en-US"/>
                    </a:p>
                    <a:p>
                      <a:pPr marL="285750" indent="-285750" algn="l">
                        <a:buFont typeface="Arial" panose="020B0604020202020204" pitchFamily="34" charset="0"/>
                        <a:buChar char="•"/>
                      </a:pPr>
                      <a:r>
                        <a:rPr lang="en-US"/>
                        <a:t>Conduct any BOY and MOY comparisons/analysis if your data lends itself to that.</a:t>
                      </a:r>
                    </a:p>
                    <a:p>
                      <a:pPr algn="l"/>
                      <a:endParaRPr lang="en-US"/>
                    </a:p>
                    <a:p>
                      <a:pPr algn="l"/>
                      <a:endParaRPr lang="en-US"/>
                    </a:p>
                  </a:txBody>
                  <a:tcPr/>
                </a:tc>
                <a:tc>
                  <a:txBody>
                    <a:bodyPr/>
                    <a:lstStyle/>
                    <a:p>
                      <a:pPr marL="285750" indent="-285750" algn="l">
                        <a:buFont typeface="Arial" panose="020B0604020202020204" pitchFamily="34" charset="0"/>
                        <a:buChar char="•"/>
                      </a:pPr>
                      <a:r>
                        <a:rPr lang="en-US"/>
                        <a:t>Data analysis, write up, and dissemination</a:t>
                      </a:r>
                    </a:p>
                    <a:p>
                      <a:pPr algn="l"/>
                      <a:endParaRPr lang="en-US"/>
                    </a:p>
                    <a:p>
                      <a:pPr algn="l"/>
                      <a:endParaRPr lang="en-US"/>
                    </a:p>
                  </a:txBody>
                  <a:tcPr/>
                </a:tc>
                <a:extLst>
                  <a:ext uri="{0D108BD9-81ED-4DB2-BD59-A6C34878D82A}">
                    <a16:rowId xmlns:a16="http://schemas.microsoft.com/office/drawing/2014/main" val="3316723816"/>
                  </a:ext>
                </a:extLst>
              </a:tr>
            </a:tbl>
          </a:graphicData>
        </a:graphic>
      </p:graphicFrame>
    </p:spTree>
    <p:extLst>
      <p:ext uri="{BB962C8B-B14F-4D97-AF65-F5344CB8AC3E}">
        <p14:creationId xmlns:p14="http://schemas.microsoft.com/office/powerpoint/2010/main" val="2593540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F18BD-6215-70EF-308C-817D84452973}"/>
              </a:ext>
            </a:extLst>
          </p:cNvPr>
          <p:cNvSpPr>
            <a:spLocks noGrp="1"/>
          </p:cNvSpPr>
          <p:nvPr>
            <p:ph type="title"/>
          </p:nvPr>
        </p:nvSpPr>
        <p:spPr/>
        <p:txBody>
          <a:bodyPr>
            <a:normAutofit/>
          </a:bodyPr>
          <a:lstStyle/>
          <a:p>
            <a:r>
              <a:rPr lang="en-US">
                <a:latin typeface="Arial"/>
                <a:cs typeface="Arial"/>
              </a:rPr>
              <a:t>Data Collection: Types of Data</a:t>
            </a:r>
            <a:endParaRPr lang="en-US"/>
          </a:p>
        </p:txBody>
      </p:sp>
      <p:sp>
        <p:nvSpPr>
          <p:cNvPr id="2" name="Content Placeholder 1">
            <a:extLst>
              <a:ext uri="{FF2B5EF4-FFF2-40B4-BE49-F238E27FC236}">
                <a16:creationId xmlns:a16="http://schemas.microsoft.com/office/drawing/2014/main" id="{919E008E-0E5F-F998-5AD4-75EAF4DCD2FD}"/>
              </a:ext>
            </a:extLst>
          </p:cNvPr>
          <p:cNvSpPr>
            <a:spLocks noGrp="1"/>
          </p:cNvSpPr>
          <p:nvPr>
            <p:ph idx="1"/>
          </p:nvPr>
        </p:nvSpPr>
        <p:spPr/>
        <p:txBody>
          <a:bodyPr>
            <a:normAutofit/>
          </a:bodyPr>
          <a:lstStyle/>
          <a:p>
            <a:pPr marL="0" indent="0">
              <a:buNone/>
            </a:pPr>
            <a:r>
              <a:rPr lang="en-US"/>
              <a:t>The data that you need to collect will depend on what you are evaluating.  Some common metrics are:</a:t>
            </a:r>
          </a:p>
          <a:p>
            <a:pPr marL="0" indent="0">
              <a:buNone/>
            </a:pPr>
            <a:endParaRPr lang="en-US"/>
          </a:p>
          <a:p>
            <a:r>
              <a:rPr lang="en-US" sz="2400"/>
              <a:t>Student achievement/growth: MCAS, DIBELS, Access, ANET, other internal Assessments</a:t>
            </a:r>
          </a:p>
          <a:p>
            <a:r>
              <a:rPr lang="en-US" sz="2400"/>
              <a:t>Attendance: Attendance rate, tardy rate</a:t>
            </a:r>
          </a:p>
          <a:p>
            <a:r>
              <a:rPr lang="en-US" sz="2400"/>
              <a:t>Extracurricular engagement: participation rate</a:t>
            </a:r>
          </a:p>
          <a:p>
            <a:r>
              <a:rPr lang="en-US" sz="2400"/>
              <a:t>Parent Engagement: Parent attendance at parent-teaching meetings, PTA, etc.</a:t>
            </a:r>
          </a:p>
        </p:txBody>
      </p:sp>
    </p:spTree>
    <p:extLst>
      <p:ext uri="{BB962C8B-B14F-4D97-AF65-F5344CB8AC3E}">
        <p14:creationId xmlns:p14="http://schemas.microsoft.com/office/powerpoint/2010/main" val="168322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66F4A8-35FC-06AE-156A-6552E6A16071}"/>
              </a:ext>
            </a:extLst>
          </p:cNvPr>
          <p:cNvSpPr>
            <a:spLocks noGrp="1"/>
          </p:cNvSpPr>
          <p:nvPr>
            <p:ph type="title"/>
          </p:nvPr>
        </p:nvSpPr>
        <p:spPr/>
        <p:txBody>
          <a:bodyPr/>
          <a:lstStyle/>
          <a:p>
            <a:r>
              <a:rPr lang="en-US">
                <a:latin typeface="Arial"/>
                <a:cs typeface="Arial"/>
              </a:rPr>
              <a:t>Data Collection: Validity</a:t>
            </a:r>
            <a:endParaRPr lang="en-US"/>
          </a:p>
        </p:txBody>
      </p:sp>
      <p:sp>
        <p:nvSpPr>
          <p:cNvPr id="2" name="Content Placeholder 1">
            <a:extLst>
              <a:ext uri="{FF2B5EF4-FFF2-40B4-BE49-F238E27FC236}">
                <a16:creationId xmlns:a16="http://schemas.microsoft.com/office/drawing/2014/main" id="{EB4D7851-BE18-B627-7534-45CAE99DC754}"/>
              </a:ext>
            </a:extLst>
          </p:cNvPr>
          <p:cNvSpPr>
            <a:spLocks noGrp="1"/>
          </p:cNvSpPr>
          <p:nvPr>
            <p:ph idx="1"/>
          </p:nvPr>
        </p:nvSpPr>
        <p:spPr/>
        <p:txBody>
          <a:bodyPr/>
          <a:lstStyle/>
          <a:p>
            <a:pPr marL="0" indent="0">
              <a:buNone/>
            </a:pPr>
            <a:r>
              <a:rPr lang="en-US" i="1"/>
              <a:t>“How do I ensure that the data I am collecting measures what I want it to measure?”</a:t>
            </a:r>
          </a:p>
          <a:p>
            <a:pPr marL="0" indent="0">
              <a:buNone/>
            </a:pPr>
            <a:endParaRPr lang="en-US"/>
          </a:p>
          <a:p>
            <a:r>
              <a:rPr lang="en-US"/>
              <a:t>Make sure that there is alignment between what you are evaluating and your metric. </a:t>
            </a:r>
          </a:p>
          <a:p>
            <a:endParaRPr lang="en-US"/>
          </a:p>
          <a:p>
            <a:r>
              <a:rPr lang="en-US"/>
              <a:t>For example, using MCAS data to measure family engagement wouldn’t make sense.</a:t>
            </a:r>
          </a:p>
          <a:p>
            <a:pPr marL="0" indent="0">
              <a:buNone/>
            </a:pPr>
            <a:endParaRPr lang="en-US"/>
          </a:p>
          <a:p>
            <a:pPr marL="0" indent="0">
              <a:buNone/>
            </a:pPr>
            <a:endParaRPr lang="en-US"/>
          </a:p>
        </p:txBody>
      </p:sp>
    </p:spTree>
    <p:extLst>
      <p:ext uri="{BB962C8B-B14F-4D97-AF65-F5344CB8AC3E}">
        <p14:creationId xmlns:p14="http://schemas.microsoft.com/office/powerpoint/2010/main" val="2182652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763025-10DD-60FC-0BC4-6150F027F6C7}"/>
              </a:ext>
            </a:extLst>
          </p:cNvPr>
          <p:cNvSpPr>
            <a:spLocks noGrp="1"/>
          </p:cNvSpPr>
          <p:nvPr>
            <p:ph type="title"/>
          </p:nvPr>
        </p:nvSpPr>
        <p:spPr/>
        <p:txBody>
          <a:bodyPr/>
          <a:lstStyle/>
          <a:p>
            <a:r>
              <a:rPr lang="en-US"/>
              <a:t>Data Collection: Cleaning Raw Data</a:t>
            </a:r>
          </a:p>
        </p:txBody>
      </p:sp>
      <p:sp>
        <p:nvSpPr>
          <p:cNvPr id="11" name="TextBox 10">
            <a:extLst>
              <a:ext uri="{FF2B5EF4-FFF2-40B4-BE49-F238E27FC236}">
                <a16:creationId xmlns:a16="http://schemas.microsoft.com/office/drawing/2014/main" id="{56A5516C-6F96-DB6F-D0CA-81BB6273589D}"/>
              </a:ext>
            </a:extLst>
          </p:cNvPr>
          <p:cNvSpPr txBox="1"/>
          <p:nvPr/>
        </p:nvSpPr>
        <p:spPr>
          <a:xfrm>
            <a:off x="429768" y="2233971"/>
            <a:ext cx="4636008" cy="3693319"/>
          </a:xfrm>
          <a:prstGeom prst="rect">
            <a:avLst/>
          </a:prstGeom>
          <a:noFill/>
        </p:spPr>
        <p:txBody>
          <a:bodyPr wrap="square" rtlCol="0">
            <a:spAutoFit/>
          </a:bodyPr>
          <a:lstStyle/>
          <a:p>
            <a:r>
              <a:rPr lang="en-US" b="1"/>
              <a:t>1) Clean the Data</a:t>
            </a:r>
          </a:p>
          <a:p>
            <a:endParaRPr lang="en-US"/>
          </a:p>
          <a:p>
            <a:r>
              <a:rPr lang="en-US"/>
              <a:t>Check for Errors: Identify and correct inaccuracies, such as duplicates, missing values or outliers.</a:t>
            </a:r>
          </a:p>
          <a:p>
            <a:endParaRPr lang="en-US"/>
          </a:p>
          <a:p>
            <a:r>
              <a:rPr lang="en-US"/>
              <a:t>Standardize Formats: Ensure consistency in data formats (e.g. categorial variables).</a:t>
            </a:r>
          </a:p>
          <a:p>
            <a:endParaRPr lang="en-US"/>
          </a:p>
          <a:p>
            <a:r>
              <a:rPr lang="en-US"/>
              <a:t>2) </a:t>
            </a:r>
            <a:r>
              <a:rPr lang="en-US" b="1"/>
              <a:t>Organize the Data</a:t>
            </a:r>
          </a:p>
          <a:p>
            <a:endParaRPr lang="en-US"/>
          </a:p>
          <a:p>
            <a:r>
              <a:rPr lang="en-US"/>
              <a:t>Structure the data in a way that aligns with your analysis needs.</a:t>
            </a:r>
          </a:p>
        </p:txBody>
      </p:sp>
      <p:pic>
        <p:nvPicPr>
          <p:cNvPr id="9" name="Picture 8" descr="Screenshot of raw data">
            <a:extLst>
              <a:ext uri="{FF2B5EF4-FFF2-40B4-BE49-F238E27FC236}">
                <a16:creationId xmlns:a16="http://schemas.microsoft.com/office/drawing/2014/main" id="{1FE4768D-F2A5-BB3E-FA46-62C7E4371CAB}"/>
              </a:ext>
            </a:extLst>
          </p:cNvPr>
          <p:cNvPicPr>
            <a:picLocks noChangeAspect="1"/>
          </p:cNvPicPr>
          <p:nvPr/>
        </p:nvPicPr>
        <p:blipFill>
          <a:blip r:embed="rId2"/>
          <a:stretch>
            <a:fillRect/>
          </a:stretch>
        </p:blipFill>
        <p:spPr>
          <a:xfrm>
            <a:off x="5302701" y="2490003"/>
            <a:ext cx="6268325" cy="3048425"/>
          </a:xfrm>
          <a:prstGeom prst="rect">
            <a:avLst/>
          </a:prstGeom>
        </p:spPr>
      </p:pic>
    </p:spTree>
    <p:extLst>
      <p:ext uri="{BB962C8B-B14F-4D97-AF65-F5344CB8AC3E}">
        <p14:creationId xmlns:p14="http://schemas.microsoft.com/office/powerpoint/2010/main" val="2451890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1907B1-5819-35BA-A15A-C49F54C1A568}"/>
              </a:ext>
            </a:extLst>
          </p:cNvPr>
          <p:cNvSpPr>
            <a:spLocks noGrp="1"/>
          </p:cNvSpPr>
          <p:nvPr>
            <p:ph type="title"/>
          </p:nvPr>
        </p:nvSpPr>
        <p:spPr/>
        <p:txBody>
          <a:bodyPr/>
          <a:lstStyle/>
          <a:p>
            <a:r>
              <a:rPr lang="en-US">
                <a:latin typeface="Arial"/>
                <a:cs typeface="Arial"/>
              </a:rPr>
              <a:t>Data Collection: Think-Aloud</a:t>
            </a:r>
            <a:endParaRPr lang="en-US"/>
          </a:p>
        </p:txBody>
      </p:sp>
      <p:sp>
        <p:nvSpPr>
          <p:cNvPr id="2" name="Content Placeholder 1">
            <a:extLst>
              <a:ext uri="{FF2B5EF4-FFF2-40B4-BE49-F238E27FC236}">
                <a16:creationId xmlns:a16="http://schemas.microsoft.com/office/drawing/2014/main" id="{921DBD2E-9621-70E7-0805-93180E75CFBD}"/>
              </a:ext>
            </a:extLst>
          </p:cNvPr>
          <p:cNvSpPr>
            <a:spLocks noGrp="1"/>
          </p:cNvSpPr>
          <p:nvPr>
            <p:ph idx="1"/>
          </p:nvPr>
        </p:nvSpPr>
        <p:spPr/>
        <p:txBody>
          <a:bodyPr/>
          <a:lstStyle/>
          <a:p>
            <a:pPr marL="0" indent="0">
              <a:buNone/>
            </a:pPr>
            <a:r>
              <a:rPr lang="en-US"/>
              <a:t>Given these program goals, how might the evaluation coordinator think about data collection?</a:t>
            </a:r>
          </a:p>
          <a:p>
            <a:pPr marL="0" indent="0">
              <a:buNone/>
            </a:pPr>
            <a:endParaRPr lang="en-US"/>
          </a:p>
          <a:p>
            <a:pPr marL="0" indent="0">
              <a:buNone/>
            </a:pPr>
            <a:endParaRPr lang="en-US"/>
          </a:p>
        </p:txBody>
      </p:sp>
      <p:graphicFrame>
        <p:nvGraphicFramePr>
          <p:cNvPr id="4" name="Table 3">
            <a:extLst>
              <a:ext uri="{FF2B5EF4-FFF2-40B4-BE49-F238E27FC236}">
                <a16:creationId xmlns:a16="http://schemas.microsoft.com/office/drawing/2014/main" id="{16124E5A-AE53-4987-3EB0-CF2FAEC5EDC0}"/>
              </a:ext>
            </a:extLst>
          </p:cNvPr>
          <p:cNvGraphicFramePr>
            <a:graphicFrameLocks noGrp="1"/>
          </p:cNvGraphicFramePr>
          <p:nvPr>
            <p:extLst>
              <p:ext uri="{D42A27DB-BD31-4B8C-83A1-F6EECF244321}">
                <p14:modId xmlns:p14="http://schemas.microsoft.com/office/powerpoint/2010/main" val="1287640261"/>
              </p:ext>
            </p:extLst>
          </p:nvPr>
        </p:nvGraphicFramePr>
        <p:xfrm>
          <a:off x="2178304" y="3315195"/>
          <a:ext cx="8127999" cy="238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74245896"/>
                    </a:ext>
                  </a:extLst>
                </a:gridCol>
                <a:gridCol w="2709333">
                  <a:extLst>
                    <a:ext uri="{9D8B030D-6E8A-4147-A177-3AD203B41FA5}">
                      <a16:colId xmlns:a16="http://schemas.microsoft.com/office/drawing/2014/main" val="2400817890"/>
                    </a:ext>
                  </a:extLst>
                </a:gridCol>
                <a:gridCol w="2709333">
                  <a:extLst>
                    <a:ext uri="{9D8B030D-6E8A-4147-A177-3AD203B41FA5}">
                      <a16:colId xmlns:a16="http://schemas.microsoft.com/office/drawing/2014/main" val="1733426324"/>
                    </a:ext>
                  </a:extLst>
                </a:gridCol>
              </a:tblGrid>
              <a:tr h="370840">
                <a:tc>
                  <a:txBody>
                    <a:bodyPr/>
                    <a:lstStyle/>
                    <a:p>
                      <a:r>
                        <a:rPr lang="en-US"/>
                        <a:t>Evaluation Goal #1</a:t>
                      </a:r>
                    </a:p>
                  </a:txBody>
                  <a:tcPr/>
                </a:tc>
                <a:tc>
                  <a:txBody>
                    <a:bodyPr/>
                    <a:lstStyle/>
                    <a:p>
                      <a:r>
                        <a:rPr lang="en-US"/>
                        <a:t>Evaluation Goal #2</a:t>
                      </a:r>
                    </a:p>
                  </a:txBody>
                  <a:tcPr/>
                </a:tc>
                <a:tc>
                  <a:txBody>
                    <a:bodyPr/>
                    <a:lstStyle/>
                    <a:p>
                      <a:r>
                        <a:rPr lang="en-US"/>
                        <a:t>Evaluation Goal #3</a:t>
                      </a:r>
                    </a:p>
                  </a:txBody>
                  <a:tcPr/>
                </a:tc>
                <a:extLst>
                  <a:ext uri="{0D108BD9-81ED-4DB2-BD59-A6C34878D82A}">
                    <a16:rowId xmlns:a16="http://schemas.microsoft.com/office/drawing/2014/main" val="2431682253"/>
                  </a:ext>
                </a:extLst>
              </a:tr>
              <a:tr h="370840">
                <a:tc>
                  <a:txBody>
                    <a:bodyPr/>
                    <a:lstStyle/>
                    <a:p>
                      <a:endParaRPr lang="en-US"/>
                    </a:p>
                    <a:p>
                      <a:r>
                        <a:rPr lang="en-US"/>
                        <a:t>To evaluate whether the literacy skills of elementary students were improved through targeted literacy interventions.</a:t>
                      </a:r>
                    </a:p>
                    <a:p>
                      <a:endParaRPr lang="en-US"/>
                    </a:p>
                  </a:txBody>
                  <a:tcPr/>
                </a:tc>
                <a:tc>
                  <a:txBody>
                    <a:bodyPr/>
                    <a:lstStyle/>
                    <a:p>
                      <a:endParaRPr lang="en-US"/>
                    </a:p>
                    <a:p>
                      <a:r>
                        <a:rPr lang="en-US"/>
                        <a:t>To evaluate whether holding regular parent workshops increased parent and family engagement.</a:t>
                      </a:r>
                    </a:p>
                  </a:txBody>
                  <a:tcPr/>
                </a:tc>
                <a:tc>
                  <a:txBody>
                    <a:bodyPr/>
                    <a:lstStyle/>
                    <a:p>
                      <a:endParaRPr lang="en-US"/>
                    </a:p>
                    <a:p>
                      <a:r>
                        <a:rPr lang="en-US"/>
                        <a:t>To evaluate whether Title-I funded SEL programs improved students’ social and emotional skills.</a:t>
                      </a:r>
                    </a:p>
                  </a:txBody>
                  <a:tcPr/>
                </a:tc>
                <a:extLst>
                  <a:ext uri="{0D108BD9-81ED-4DB2-BD59-A6C34878D82A}">
                    <a16:rowId xmlns:a16="http://schemas.microsoft.com/office/drawing/2014/main" val="1675407115"/>
                  </a:ext>
                </a:extLst>
              </a:tr>
            </a:tbl>
          </a:graphicData>
        </a:graphic>
      </p:graphicFrame>
    </p:spTree>
    <p:extLst>
      <p:ext uri="{BB962C8B-B14F-4D97-AF65-F5344CB8AC3E}">
        <p14:creationId xmlns:p14="http://schemas.microsoft.com/office/powerpoint/2010/main" val="3306403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2D3150-9D34-E2D5-91C3-F9E984EE4604}"/>
              </a:ext>
            </a:extLst>
          </p:cNvPr>
          <p:cNvSpPr>
            <a:spLocks noGrp="1"/>
          </p:cNvSpPr>
          <p:nvPr>
            <p:ph type="title"/>
          </p:nvPr>
        </p:nvSpPr>
        <p:spPr/>
        <p:txBody>
          <a:bodyPr/>
          <a:lstStyle/>
          <a:p>
            <a:r>
              <a:rPr lang="en-US"/>
              <a:t>More Evaluation Support Coming!</a:t>
            </a:r>
          </a:p>
        </p:txBody>
      </p:sp>
      <p:sp>
        <p:nvSpPr>
          <p:cNvPr id="2" name="Content Placeholder 1">
            <a:extLst>
              <a:ext uri="{FF2B5EF4-FFF2-40B4-BE49-F238E27FC236}">
                <a16:creationId xmlns:a16="http://schemas.microsoft.com/office/drawing/2014/main" id="{261DA812-37C2-CB1C-C751-051FD16A8EAF}"/>
              </a:ext>
            </a:extLst>
          </p:cNvPr>
          <p:cNvSpPr>
            <a:spLocks noGrp="1"/>
          </p:cNvSpPr>
          <p:nvPr>
            <p:ph idx="1"/>
          </p:nvPr>
        </p:nvSpPr>
        <p:spPr>
          <a:xfrm>
            <a:off x="838200" y="1696278"/>
            <a:ext cx="10515600" cy="4443265"/>
          </a:xfrm>
        </p:spPr>
        <p:txBody>
          <a:bodyPr>
            <a:normAutofit/>
          </a:bodyPr>
          <a:lstStyle/>
          <a:p>
            <a:pPr marL="0" indent="0">
              <a:buNone/>
            </a:pPr>
            <a:r>
              <a:rPr lang="en-US" sz="3200" b="1"/>
              <a:t>Webinars</a:t>
            </a:r>
          </a:p>
          <a:p>
            <a:r>
              <a:rPr lang="en-US"/>
              <a:t>January: Metrics and Data Collection</a:t>
            </a:r>
          </a:p>
          <a:p>
            <a:r>
              <a:rPr lang="en-US"/>
              <a:t>March: </a:t>
            </a:r>
            <a:r>
              <a:rPr lang="en-US" sz="2800" b="0" i="0" u="none" strike="noStrike" noProof="0">
                <a:latin typeface="Arial" panose="020B0604020202020204" pitchFamily="34" charset="0"/>
                <a:cs typeface="Arial" panose="020B0604020202020204" pitchFamily="34" charset="0"/>
              </a:rPr>
              <a:t>Preparing Your Analysis</a:t>
            </a:r>
            <a:endParaRPr lang="en-US"/>
          </a:p>
          <a:p>
            <a:r>
              <a:rPr lang="en-US"/>
              <a:t>May: </a:t>
            </a:r>
            <a:r>
              <a:rPr lang="en-US" sz="2800" b="0" i="0" u="none" strike="noStrike" noProof="0">
                <a:latin typeface="Arial" panose="020B0604020202020204" pitchFamily="34" charset="0"/>
                <a:cs typeface="Arial" panose="020B0604020202020204" pitchFamily="34" charset="0"/>
              </a:rPr>
              <a:t>Communication Plan</a:t>
            </a:r>
            <a:endParaRPr lang="en-US"/>
          </a:p>
          <a:p>
            <a:pPr marL="0" indent="0">
              <a:buNone/>
            </a:pPr>
            <a:endParaRPr lang="en-US"/>
          </a:p>
          <a:p>
            <a:pPr marL="0" indent="0">
              <a:buNone/>
            </a:pPr>
            <a:r>
              <a:rPr lang="en-US" sz="3200" b="1"/>
              <a:t>Workbook Additions </a:t>
            </a:r>
          </a:p>
          <a:p>
            <a:r>
              <a:rPr lang="en-US"/>
              <a:t>We are continuing to update the workbook tool that you can use to guide your evaluation work.</a:t>
            </a:r>
          </a:p>
        </p:txBody>
      </p:sp>
    </p:spTree>
    <p:extLst>
      <p:ext uri="{BB962C8B-B14F-4D97-AF65-F5344CB8AC3E}">
        <p14:creationId xmlns:p14="http://schemas.microsoft.com/office/powerpoint/2010/main" val="509192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2D2E-21D1-C95C-79EF-1C22AB18ED24}"/>
              </a:ext>
            </a:extLst>
          </p:cNvPr>
          <p:cNvSpPr>
            <a:spLocks noGrp="1"/>
          </p:cNvSpPr>
          <p:nvPr>
            <p:ph type="title"/>
          </p:nvPr>
        </p:nvSpPr>
        <p:spPr/>
        <p:txBody>
          <a:bodyPr/>
          <a:lstStyle/>
          <a:p>
            <a:r>
              <a:rPr lang="en-US"/>
              <a:t>District Feedback Questions</a:t>
            </a:r>
          </a:p>
        </p:txBody>
      </p:sp>
      <p:sp>
        <p:nvSpPr>
          <p:cNvPr id="3" name="Content Placeholder 2">
            <a:extLst>
              <a:ext uri="{FF2B5EF4-FFF2-40B4-BE49-F238E27FC236}">
                <a16:creationId xmlns:a16="http://schemas.microsoft.com/office/drawing/2014/main" id="{6090BC4F-E477-DCFE-E958-DCCB28987EEC}"/>
              </a:ext>
            </a:extLst>
          </p:cNvPr>
          <p:cNvSpPr>
            <a:spLocks noGrp="1"/>
          </p:cNvSpPr>
          <p:nvPr>
            <p:ph idx="1"/>
          </p:nvPr>
        </p:nvSpPr>
        <p:spPr>
          <a:xfrm>
            <a:off x="308008" y="1732547"/>
            <a:ext cx="11550316" cy="4629751"/>
          </a:xfrm>
        </p:spPr>
        <p:txBody>
          <a:bodyPr>
            <a:normAutofit/>
          </a:bodyPr>
          <a:lstStyle/>
          <a:p>
            <a:r>
              <a:rPr lang="en-US"/>
              <a:t>How difficult is it for you to find the federal title evaluation supports? What’s the biggest challenge to finding these? How could DESE improve your ability to access these?</a:t>
            </a:r>
          </a:p>
          <a:p>
            <a:r>
              <a:rPr lang="en-US"/>
              <a:t>Do the federal title evaluation supports cover the information you need? What could be improved? What is missing? Are the supports easy to understand? Easy to use? What/how could they be improved?</a:t>
            </a:r>
          </a:p>
          <a:p>
            <a:r>
              <a:rPr lang="en-US"/>
              <a:t>Do the federal title evaluation supports improve your understanding of the evaluation process? Help you to carry out the evaluation process? What needs to be improved? What is missing? What challenges do you have that are not addressed?</a:t>
            </a:r>
          </a:p>
        </p:txBody>
      </p:sp>
    </p:spTree>
    <p:extLst>
      <p:ext uri="{BB962C8B-B14F-4D97-AF65-F5344CB8AC3E}">
        <p14:creationId xmlns:p14="http://schemas.microsoft.com/office/powerpoint/2010/main" val="2310231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740CA6-F31D-9588-C704-1443AFA4B2DD}"/>
              </a:ext>
            </a:extLst>
          </p:cNvPr>
          <p:cNvSpPr>
            <a:spLocks noGrp="1"/>
          </p:cNvSpPr>
          <p:nvPr>
            <p:ph type="title"/>
          </p:nvPr>
        </p:nvSpPr>
        <p:spPr/>
        <p:txBody>
          <a:bodyPr/>
          <a:lstStyle/>
          <a:p>
            <a:r>
              <a:rPr lang="en-US"/>
              <a:t>Survey</a:t>
            </a:r>
          </a:p>
        </p:txBody>
      </p:sp>
      <p:sp>
        <p:nvSpPr>
          <p:cNvPr id="2" name="Content Placeholder 1">
            <a:extLst>
              <a:ext uri="{FF2B5EF4-FFF2-40B4-BE49-F238E27FC236}">
                <a16:creationId xmlns:a16="http://schemas.microsoft.com/office/drawing/2014/main" id="{8BFAE04D-53AD-7C59-CD3A-5A708B807A5D}"/>
              </a:ext>
            </a:extLst>
          </p:cNvPr>
          <p:cNvSpPr>
            <a:spLocks noGrp="1"/>
          </p:cNvSpPr>
          <p:nvPr>
            <p:ph idx="1"/>
          </p:nvPr>
        </p:nvSpPr>
        <p:spPr/>
        <p:txBody>
          <a:bodyPr/>
          <a:lstStyle/>
          <a:p>
            <a:r>
              <a:rPr lang="en-US"/>
              <a:t>Please </a:t>
            </a:r>
            <a:r>
              <a:rPr lang="en-US" u="sng"/>
              <a:t>complete the survey </a:t>
            </a:r>
            <a:r>
              <a:rPr lang="en-US"/>
              <a:t>that is emailed to you (also dropped here in the chat) so that we can incorporate your feedback.</a:t>
            </a:r>
          </a:p>
          <a:p>
            <a:endParaRPr lang="en-US"/>
          </a:p>
          <a:p>
            <a:r>
              <a:rPr lang="en-US"/>
              <a:t>Other questions: please email leif.jacobsen@mass.gov.</a:t>
            </a:r>
          </a:p>
        </p:txBody>
      </p:sp>
    </p:spTree>
    <p:extLst>
      <p:ext uri="{BB962C8B-B14F-4D97-AF65-F5344CB8AC3E}">
        <p14:creationId xmlns:p14="http://schemas.microsoft.com/office/powerpoint/2010/main" val="34620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B26DC9-278D-42BF-ADD3-28F5B0B01D26}"/>
              </a:ext>
            </a:extLst>
          </p:cNvPr>
          <p:cNvSpPr>
            <a:spLocks noGrp="1"/>
          </p:cNvSpPr>
          <p:nvPr>
            <p:ph type="title"/>
          </p:nvPr>
        </p:nvSpPr>
        <p:spPr/>
        <p:txBody>
          <a:bodyPr/>
          <a:lstStyle/>
          <a:p>
            <a:r>
              <a:rPr lang="en-US"/>
              <a:t>Objectives</a:t>
            </a:r>
          </a:p>
        </p:txBody>
      </p:sp>
      <p:sp>
        <p:nvSpPr>
          <p:cNvPr id="3" name="Content Placeholder 2"/>
          <p:cNvSpPr>
            <a:spLocks noGrp="1"/>
          </p:cNvSpPr>
          <p:nvPr>
            <p:ph idx="1"/>
          </p:nvPr>
        </p:nvSpPr>
        <p:spPr>
          <a:xfrm>
            <a:off x="438150" y="1743076"/>
            <a:ext cx="11277600" cy="4396468"/>
          </a:xfrm>
        </p:spPr>
        <p:txBody>
          <a:bodyPr>
            <a:normAutofit/>
          </a:bodyPr>
          <a:lstStyle/>
          <a:p>
            <a:pPr marL="0" indent="0">
              <a:buNone/>
            </a:pPr>
            <a:r>
              <a:rPr lang="en-US" sz="2700"/>
              <a:t>By the end of today’s convening, participants will...</a:t>
            </a:r>
          </a:p>
          <a:p>
            <a:r>
              <a:rPr lang="en-US" sz="2700"/>
              <a:t>Understand how a theory of action: </a:t>
            </a:r>
          </a:p>
          <a:p>
            <a:pPr lvl="1"/>
            <a:r>
              <a:rPr lang="en-US" sz="2300"/>
              <a:t>Supports achieving your outcomes</a:t>
            </a:r>
          </a:p>
          <a:p>
            <a:pPr lvl="1"/>
            <a:r>
              <a:rPr lang="en-US" sz="2300"/>
              <a:t>Establishes your evaluation framework </a:t>
            </a:r>
          </a:p>
          <a:p>
            <a:pPr lvl="1"/>
            <a:r>
              <a:rPr lang="en-US" sz="2300"/>
              <a:t>Pinpoints your measures/metrics</a:t>
            </a:r>
          </a:p>
          <a:p>
            <a:r>
              <a:rPr lang="en-US" sz="2700"/>
              <a:t>Understand how to develop a theory of action</a:t>
            </a:r>
          </a:p>
          <a:p>
            <a:r>
              <a:rPr lang="en-US" sz="2700"/>
              <a:t>Know how to draft a plan for data collection including:</a:t>
            </a:r>
          </a:p>
          <a:p>
            <a:pPr lvl="1"/>
            <a:r>
              <a:rPr lang="en-US" sz="2300"/>
              <a:t>Select data that measures what you intend to measure</a:t>
            </a:r>
          </a:p>
          <a:p>
            <a:pPr lvl="1"/>
            <a:r>
              <a:rPr lang="en-US" sz="2300"/>
              <a:t>Prepare for the logistics of data collection</a:t>
            </a:r>
          </a:p>
          <a:p>
            <a:pPr lvl="1"/>
            <a:r>
              <a:rPr lang="en-US" sz="2300"/>
              <a:t>Create a timeline for data collection</a:t>
            </a:r>
          </a:p>
          <a:p>
            <a:endParaRPr lang="en-US" sz="2700"/>
          </a:p>
          <a:p>
            <a:pPr marL="514350" indent="-514350" fontAlgn="base">
              <a:buFont typeface="+mj-lt"/>
              <a:buAutoNum type="arabicPeriod"/>
            </a:pPr>
            <a:endParaRPr lang="en-US" sz="2700"/>
          </a:p>
          <a:p>
            <a:pPr fontAlgn="base"/>
            <a:endParaRPr lang="en-US" sz="2700"/>
          </a:p>
          <a:p>
            <a:pPr fontAlgn="base"/>
            <a:endParaRPr lang="en-US" sz="1350"/>
          </a:p>
          <a:p>
            <a:pPr marL="0" indent="0" fontAlgn="base">
              <a:buNone/>
            </a:pPr>
            <a:endParaRPr lang="en-US" sz="1350"/>
          </a:p>
          <a:p>
            <a:pPr marL="0" indent="0">
              <a:buNone/>
            </a:pPr>
            <a:endParaRPr lang="en-US" sz="1350"/>
          </a:p>
        </p:txBody>
      </p:sp>
    </p:spTree>
    <p:extLst>
      <p:ext uri="{BB962C8B-B14F-4D97-AF65-F5344CB8AC3E}">
        <p14:creationId xmlns:p14="http://schemas.microsoft.com/office/powerpoint/2010/main" val="194646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6B3FBA-1B60-8402-DDDC-655B37DAEFDC}"/>
              </a:ext>
            </a:extLst>
          </p:cNvPr>
          <p:cNvSpPr>
            <a:spLocks noGrp="1"/>
          </p:cNvSpPr>
          <p:nvPr>
            <p:ph type="title"/>
          </p:nvPr>
        </p:nvSpPr>
        <p:spPr/>
        <p:txBody>
          <a:bodyPr/>
          <a:lstStyle/>
          <a:p>
            <a:r>
              <a:rPr lang="en-US"/>
              <a:t>Why is this important?</a:t>
            </a:r>
          </a:p>
        </p:txBody>
      </p:sp>
      <p:sp>
        <p:nvSpPr>
          <p:cNvPr id="2" name="Content Placeholder 1">
            <a:extLst>
              <a:ext uri="{FF2B5EF4-FFF2-40B4-BE49-F238E27FC236}">
                <a16:creationId xmlns:a16="http://schemas.microsoft.com/office/drawing/2014/main" id="{1F953FF3-8F7B-2AB6-297F-57E740596C29}"/>
              </a:ext>
            </a:extLst>
          </p:cNvPr>
          <p:cNvSpPr>
            <a:spLocks noGrp="1"/>
          </p:cNvSpPr>
          <p:nvPr>
            <p:ph idx="1"/>
          </p:nvPr>
        </p:nvSpPr>
        <p:spPr/>
        <p:txBody>
          <a:bodyPr>
            <a:normAutofit/>
          </a:bodyPr>
          <a:lstStyle/>
          <a:p>
            <a:pPr marL="0" indent="0">
              <a:buNone/>
            </a:pPr>
            <a:r>
              <a:rPr lang="en-US" sz="3600"/>
              <a:t>Federal law mandates that as a condition of accepting Title grant funding, a district must annually evaluate its Title grant programs.</a:t>
            </a:r>
          </a:p>
        </p:txBody>
      </p:sp>
    </p:spTree>
    <p:extLst>
      <p:ext uri="{BB962C8B-B14F-4D97-AF65-F5344CB8AC3E}">
        <p14:creationId xmlns:p14="http://schemas.microsoft.com/office/powerpoint/2010/main" val="275564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4C94-3343-DA33-9EFE-F5669750F08B}"/>
              </a:ext>
            </a:extLst>
          </p:cNvPr>
          <p:cNvSpPr>
            <a:spLocks noGrp="1"/>
          </p:cNvSpPr>
          <p:nvPr>
            <p:ph type="title"/>
          </p:nvPr>
        </p:nvSpPr>
        <p:spPr/>
        <p:txBody>
          <a:bodyPr>
            <a:normAutofit fontScale="90000"/>
          </a:bodyPr>
          <a:lstStyle/>
          <a:p>
            <a:r>
              <a:rPr lang="en-US"/>
              <a:t>Your Feedback and Upcoming DESE Support</a:t>
            </a:r>
          </a:p>
        </p:txBody>
      </p:sp>
      <p:graphicFrame>
        <p:nvGraphicFramePr>
          <p:cNvPr id="5" name="Content Placeholder 4">
            <a:extLst>
              <a:ext uri="{FF2B5EF4-FFF2-40B4-BE49-F238E27FC236}">
                <a16:creationId xmlns:a16="http://schemas.microsoft.com/office/drawing/2014/main" id="{F39D3530-7354-82AD-1181-CCEAF83E1CB9}"/>
              </a:ext>
            </a:extLst>
          </p:cNvPr>
          <p:cNvGraphicFramePr>
            <a:graphicFrameLocks noGrp="1"/>
          </p:cNvGraphicFramePr>
          <p:nvPr>
            <p:ph idx="1"/>
            <p:extLst>
              <p:ext uri="{D42A27DB-BD31-4B8C-83A1-F6EECF244321}">
                <p14:modId xmlns:p14="http://schemas.microsoft.com/office/powerpoint/2010/main" val="1642574396"/>
              </p:ext>
            </p:extLst>
          </p:nvPr>
        </p:nvGraphicFramePr>
        <p:xfrm>
          <a:off x="2079434" y="1830444"/>
          <a:ext cx="8265405" cy="4259181"/>
        </p:xfrm>
        <a:graphic>
          <a:graphicData uri="http://schemas.openxmlformats.org/drawingml/2006/table">
            <a:tbl>
              <a:tblPr firstRow="1" bandRow="1">
                <a:tableStyleId>{5C22544A-7EE6-4342-B048-85BDC9FD1C3A}</a:tableStyleId>
              </a:tblPr>
              <a:tblGrid>
                <a:gridCol w="8265405">
                  <a:extLst>
                    <a:ext uri="{9D8B030D-6E8A-4147-A177-3AD203B41FA5}">
                      <a16:colId xmlns:a16="http://schemas.microsoft.com/office/drawing/2014/main" val="2454452730"/>
                    </a:ext>
                  </a:extLst>
                </a:gridCol>
              </a:tblGrid>
              <a:tr h="437869">
                <a:tc>
                  <a:txBody>
                    <a:bodyPr/>
                    <a:lstStyle/>
                    <a:p>
                      <a:r>
                        <a:rPr lang="en-US" sz="2400">
                          <a:latin typeface="Arial" panose="020B0604020202020204" pitchFamily="34" charset="0"/>
                          <a:cs typeface="Arial" panose="020B0604020202020204" pitchFamily="34" charset="0"/>
                        </a:rPr>
                        <a:t>Upcoming Webinars</a:t>
                      </a:r>
                    </a:p>
                  </a:txBody>
                  <a:tcPr/>
                </a:tc>
                <a:extLst>
                  <a:ext uri="{0D108BD9-81ED-4DB2-BD59-A6C34878D82A}">
                    <a16:rowId xmlns:a16="http://schemas.microsoft.com/office/drawing/2014/main" val="2759087134"/>
                  </a:ext>
                </a:extLst>
              </a:tr>
              <a:tr h="3801981">
                <a:tc>
                  <a:txBody>
                    <a:bodyPr/>
                    <a:lstStyle/>
                    <a:p>
                      <a:endParaRPr lang="en-US">
                        <a:latin typeface="Arial" panose="020B0604020202020204" pitchFamily="34" charset="0"/>
                        <a:cs typeface="Arial" panose="020B0604020202020204" pitchFamily="34" charset="0"/>
                      </a:endParaRPr>
                    </a:p>
                    <a:p>
                      <a:pPr lvl="0">
                        <a:buNone/>
                      </a:pPr>
                      <a:r>
                        <a:rPr lang="en-US">
                          <a:latin typeface="Arial" panose="020B0604020202020204" pitchFamily="34" charset="0"/>
                          <a:cs typeface="Arial" panose="020B0604020202020204" pitchFamily="34" charset="0"/>
                        </a:rPr>
                        <a:t>As a result, we are </a:t>
                      </a:r>
                      <a:r>
                        <a:rPr lang="en-US" u="sng">
                          <a:latin typeface="Arial" panose="020B0604020202020204" pitchFamily="34" charset="0"/>
                          <a:cs typeface="Arial" panose="020B0604020202020204" pitchFamily="34" charset="0"/>
                        </a:rPr>
                        <a:t>planning five webinars </a:t>
                      </a:r>
                      <a:r>
                        <a:rPr lang="en-US">
                          <a:latin typeface="Arial" panose="020B0604020202020204" pitchFamily="34" charset="0"/>
                          <a:cs typeface="Arial" panose="020B0604020202020204" pitchFamily="34" charset="0"/>
                        </a:rPr>
                        <a:t>in the upcoming year:</a:t>
                      </a:r>
                    </a:p>
                    <a:p>
                      <a:pPr lvl="0">
                        <a:buNone/>
                      </a:pPr>
                      <a:endParaRPr lang="en-US">
                        <a:latin typeface="Arial" panose="020B0604020202020204" pitchFamily="34" charset="0"/>
                        <a:cs typeface="Arial" panose="020B0604020202020204" pitchFamily="34" charset="0"/>
                      </a:endParaRPr>
                    </a:p>
                    <a:p>
                      <a:pPr marL="742950" marR="0" lvl="1" indent="-285750" algn="l">
                        <a:lnSpc>
                          <a:spcPct val="100000"/>
                        </a:lnSpc>
                        <a:spcBef>
                          <a:spcPts val="500"/>
                        </a:spcBef>
                        <a:spcAft>
                          <a:spcPts val="0"/>
                        </a:spcAft>
                        <a:buFont typeface="Arial"/>
                        <a:buChar char="•"/>
                      </a:pPr>
                      <a:r>
                        <a:rPr lang="en-US" sz="1800" b="1" i="0" u="none" strike="noStrike" noProof="0">
                          <a:latin typeface="Arial" panose="020B0604020202020204" pitchFamily="34" charset="0"/>
                          <a:cs typeface="Arial" panose="020B0604020202020204" pitchFamily="34" charset="0"/>
                        </a:rPr>
                        <a:t>Today: </a:t>
                      </a:r>
                      <a:r>
                        <a:rPr lang="en-US" sz="1800" b="0" i="0" u="none" strike="noStrike" noProof="0">
                          <a:latin typeface="Arial" panose="020B0604020202020204" pitchFamily="34" charset="0"/>
                          <a:cs typeface="Arial" panose="020B0604020202020204" pitchFamily="34" charset="0"/>
                        </a:rPr>
                        <a:t>Theory of Action &amp; Data Collection</a:t>
                      </a:r>
                    </a:p>
                    <a:p>
                      <a:pPr marL="742950" marR="0" lvl="1" indent="-285750" algn="l">
                        <a:lnSpc>
                          <a:spcPct val="100000"/>
                        </a:lnSpc>
                        <a:spcBef>
                          <a:spcPts val="500"/>
                        </a:spcBef>
                        <a:spcAft>
                          <a:spcPts val="0"/>
                        </a:spcAft>
                        <a:buFont typeface="Arial"/>
                        <a:buChar char="•"/>
                      </a:pPr>
                      <a:r>
                        <a:rPr lang="en-US" sz="1800" b="1" i="0" u="none" strike="noStrike" noProof="0">
                          <a:latin typeface="Arial" panose="020B0604020202020204" pitchFamily="34" charset="0"/>
                          <a:cs typeface="Arial" panose="020B0604020202020204" pitchFamily="34" charset="0"/>
                        </a:rPr>
                        <a:t>January:</a:t>
                      </a:r>
                      <a:r>
                        <a:rPr lang="en-US" sz="1800" b="0" i="0" u="none" strike="noStrike" noProof="0">
                          <a:latin typeface="Arial" panose="020B0604020202020204" pitchFamily="34" charset="0"/>
                          <a:cs typeface="Arial" panose="020B0604020202020204" pitchFamily="34" charset="0"/>
                        </a:rPr>
                        <a:t> Metrics and Collecting and Analyzing Data </a:t>
                      </a:r>
                    </a:p>
                    <a:p>
                      <a:pPr marL="742950" marR="0" lvl="1" indent="-285750" algn="l">
                        <a:lnSpc>
                          <a:spcPct val="100000"/>
                        </a:lnSpc>
                        <a:spcBef>
                          <a:spcPts val="500"/>
                        </a:spcBef>
                        <a:spcAft>
                          <a:spcPts val="0"/>
                        </a:spcAft>
                        <a:buFont typeface="Arial"/>
                        <a:buChar char="•"/>
                      </a:pPr>
                      <a:r>
                        <a:rPr lang="en-US" sz="1800" b="1" i="0" u="none" strike="noStrike" noProof="0">
                          <a:latin typeface="Arial" panose="020B0604020202020204" pitchFamily="34" charset="0"/>
                          <a:cs typeface="Arial" panose="020B0604020202020204" pitchFamily="34" charset="0"/>
                        </a:rPr>
                        <a:t>March:</a:t>
                      </a:r>
                      <a:r>
                        <a:rPr lang="en-US" sz="1800" b="0" i="0" u="none" strike="noStrike" noProof="0">
                          <a:latin typeface="Arial" panose="020B0604020202020204" pitchFamily="34" charset="0"/>
                          <a:cs typeface="Arial" panose="020B0604020202020204" pitchFamily="34" charset="0"/>
                        </a:rPr>
                        <a:t> Preparing Your Analysis</a:t>
                      </a:r>
                    </a:p>
                    <a:p>
                      <a:pPr marL="742950" marR="0" lvl="1" indent="-285750" algn="l">
                        <a:lnSpc>
                          <a:spcPct val="100000"/>
                        </a:lnSpc>
                        <a:spcBef>
                          <a:spcPts val="500"/>
                        </a:spcBef>
                        <a:spcAft>
                          <a:spcPts val="0"/>
                        </a:spcAft>
                        <a:buFont typeface="Arial"/>
                        <a:buChar char="•"/>
                      </a:pPr>
                      <a:r>
                        <a:rPr lang="en-US" sz="1800" b="1" i="0" u="none" strike="noStrike" noProof="0">
                          <a:latin typeface="Arial" panose="020B0604020202020204" pitchFamily="34" charset="0"/>
                          <a:cs typeface="Arial" panose="020B0604020202020204" pitchFamily="34" charset="0"/>
                        </a:rPr>
                        <a:t>May:</a:t>
                      </a:r>
                      <a:r>
                        <a:rPr lang="en-US" sz="1800" b="0" i="0" u="none" strike="noStrike" noProof="0">
                          <a:latin typeface="Arial" panose="020B0604020202020204" pitchFamily="34" charset="0"/>
                          <a:cs typeface="Arial" panose="020B0604020202020204" pitchFamily="34" charset="0"/>
                        </a:rPr>
                        <a:t> Communication Plan</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3898506"/>
                  </a:ext>
                </a:extLst>
              </a:tr>
            </a:tbl>
          </a:graphicData>
        </a:graphic>
      </p:graphicFrame>
    </p:spTree>
    <p:extLst>
      <p:ext uri="{BB962C8B-B14F-4D97-AF65-F5344CB8AC3E}">
        <p14:creationId xmlns:p14="http://schemas.microsoft.com/office/powerpoint/2010/main" val="276294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D91F17-4B9C-BBD3-4178-568EAFCB936F}"/>
              </a:ext>
            </a:extLst>
          </p:cNvPr>
          <p:cNvSpPr>
            <a:spLocks noGrp="1"/>
          </p:cNvSpPr>
          <p:nvPr>
            <p:ph type="title"/>
          </p:nvPr>
        </p:nvSpPr>
        <p:spPr/>
        <p:txBody>
          <a:bodyPr/>
          <a:lstStyle/>
          <a:p>
            <a:r>
              <a:rPr lang="en-US"/>
              <a:t>What We Covered in Webinar #1</a:t>
            </a:r>
          </a:p>
        </p:txBody>
      </p:sp>
      <p:sp>
        <p:nvSpPr>
          <p:cNvPr id="2" name="Content Placeholder 1">
            <a:extLst>
              <a:ext uri="{FF2B5EF4-FFF2-40B4-BE49-F238E27FC236}">
                <a16:creationId xmlns:a16="http://schemas.microsoft.com/office/drawing/2014/main" id="{0C764770-0886-1513-38AF-710846C3B0FD}"/>
              </a:ext>
            </a:extLst>
          </p:cNvPr>
          <p:cNvSpPr>
            <a:spLocks noGrp="1"/>
          </p:cNvSpPr>
          <p:nvPr>
            <p:ph idx="1"/>
          </p:nvPr>
        </p:nvSpPr>
        <p:spPr>
          <a:xfrm>
            <a:off x="838200" y="2086984"/>
            <a:ext cx="8607552" cy="4052559"/>
          </a:xfrm>
        </p:spPr>
        <p:txBody>
          <a:bodyPr>
            <a:normAutofit fontScale="92500" lnSpcReduction="20000"/>
          </a:bodyPr>
          <a:lstStyle/>
          <a:p>
            <a:pPr marL="0" indent="0">
              <a:buNone/>
            </a:pPr>
            <a:r>
              <a:rPr lang="en-US" u="sng"/>
              <a:t>We covered:</a:t>
            </a:r>
          </a:p>
          <a:p>
            <a:r>
              <a:rPr lang="en-US"/>
              <a:t>Federal Title Grant Requirements</a:t>
            </a:r>
          </a:p>
          <a:p>
            <a:r>
              <a:rPr lang="en-US"/>
              <a:t>What DESE requires you submit for review during monitoring</a:t>
            </a:r>
          </a:p>
          <a:p>
            <a:r>
              <a:rPr lang="en-US"/>
              <a:t>Common Evaluation Challenges</a:t>
            </a:r>
          </a:p>
          <a:p>
            <a:r>
              <a:rPr lang="en-US"/>
              <a:t>Defining Your Title grant program goals</a:t>
            </a:r>
          </a:p>
          <a:p>
            <a:r>
              <a:rPr lang="en-US"/>
              <a:t>Identifying/Creating a team</a:t>
            </a:r>
          </a:p>
          <a:p>
            <a:r>
              <a:rPr lang="en-US"/>
              <a:t>Creating a data collection plan</a:t>
            </a:r>
          </a:p>
          <a:p>
            <a:endParaRPr lang="en-US"/>
          </a:p>
          <a:p>
            <a:pPr marL="0" indent="0" algn="ctr">
              <a:buNone/>
            </a:pPr>
            <a:r>
              <a:rPr lang="en-US" sz="2400"/>
              <a:t>*Recording available to view on DESE Federal Programs website.*</a:t>
            </a:r>
          </a:p>
        </p:txBody>
      </p:sp>
    </p:spTree>
    <p:extLst>
      <p:ext uri="{BB962C8B-B14F-4D97-AF65-F5344CB8AC3E}">
        <p14:creationId xmlns:p14="http://schemas.microsoft.com/office/powerpoint/2010/main" val="177928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F214B-2C64-D00F-2ABD-488A3B0A1B16}"/>
              </a:ext>
            </a:extLst>
          </p:cNvPr>
          <p:cNvSpPr>
            <a:spLocks noGrp="1"/>
          </p:cNvSpPr>
          <p:nvPr>
            <p:ph type="title"/>
          </p:nvPr>
        </p:nvSpPr>
        <p:spPr/>
        <p:txBody>
          <a:bodyPr/>
          <a:lstStyle/>
          <a:p>
            <a:r>
              <a:rPr lang="en-US"/>
              <a:t>Where to Find Evaluation Resources</a:t>
            </a:r>
          </a:p>
        </p:txBody>
      </p:sp>
      <p:sp>
        <p:nvSpPr>
          <p:cNvPr id="2" name="Content Placeholder 1">
            <a:extLst>
              <a:ext uri="{FF2B5EF4-FFF2-40B4-BE49-F238E27FC236}">
                <a16:creationId xmlns:a16="http://schemas.microsoft.com/office/drawing/2014/main" id="{A7E1FCF5-7FEE-AEA6-A7AD-1AFFF39B8084}"/>
              </a:ext>
            </a:extLst>
          </p:cNvPr>
          <p:cNvSpPr>
            <a:spLocks noGrp="1"/>
          </p:cNvSpPr>
          <p:nvPr>
            <p:ph idx="1"/>
          </p:nvPr>
        </p:nvSpPr>
        <p:spPr>
          <a:xfrm>
            <a:off x="816864" y="2573769"/>
            <a:ext cx="3011424" cy="2442790"/>
          </a:xfrm>
          <a:ln>
            <a:solidFill>
              <a:schemeClr val="tx1"/>
            </a:solidFill>
          </a:ln>
        </p:spPr>
        <p:txBody>
          <a:bodyPr>
            <a:normAutofit/>
          </a:bodyPr>
          <a:lstStyle/>
          <a:p>
            <a:pPr marL="0" indent="0">
              <a:spcBef>
                <a:spcPts val="0"/>
              </a:spcBef>
              <a:buNone/>
            </a:pPr>
            <a:r>
              <a:rPr lang="en-US" sz="1800"/>
              <a:t>1. On DESE Website, go to </a:t>
            </a:r>
          </a:p>
          <a:p>
            <a:pPr marL="0" indent="0">
              <a:spcBef>
                <a:spcPts val="0"/>
              </a:spcBef>
              <a:buNone/>
            </a:pPr>
            <a:r>
              <a:rPr lang="en-US" sz="1800"/>
              <a:t>Federal Grant Programs </a:t>
            </a:r>
          </a:p>
          <a:p>
            <a:pPr marL="0" indent="0">
              <a:buNone/>
            </a:pPr>
            <a:r>
              <a:rPr lang="en-US" sz="1800"/>
              <a:t>-&gt; </a:t>
            </a:r>
          </a:p>
          <a:p>
            <a:pPr marL="0" indent="0">
              <a:buNone/>
            </a:pPr>
            <a:r>
              <a:rPr lang="en-US" sz="1800"/>
              <a:t>General Resources for Federal Grant Programs -&gt;</a:t>
            </a:r>
          </a:p>
          <a:p>
            <a:pPr marL="0" indent="0">
              <a:buNone/>
            </a:pPr>
            <a:r>
              <a:rPr lang="en-US" sz="1800"/>
              <a:t> </a:t>
            </a:r>
          </a:p>
          <a:p>
            <a:pPr marL="0" indent="0">
              <a:buNone/>
            </a:pPr>
            <a:r>
              <a:rPr lang="en-US" sz="1800"/>
              <a:t>ESSA Program Evaluation</a:t>
            </a:r>
          </a:p>
        </p:txBody>
      </p:sp>
      <p:pic>
        <p:nvPicPr>
          <p:cNvPr id="5" name="Picture 4" descr="DESE website showing where evaluation resources are, as described by text on this slide">
            <a:extLst>
              <a:ext uri="{FF2B5EF4-FFF2-40B4-BE49-F238E27FC236}">
                <a16:creationId xmlns:a16="http://schemas.microsoft.com/office/drawing/2014/main" id="{9B8B2084-C300-0BD1-3AD9-AEC0B513F845}"/>
              </a:ext>
            </a:extLst>
          </p:cNvPr>
          <p:cNvPicPr>
            <a:picLocks noChangeAspect="1"/>
          </p:cNvPicPr>
          <p:nvPr/>
        </p:nvPicPr>
        <p:blipFill>
          <a:blip r:embed="rId3"/>
          <a:stretch>
            <a:fillRect/>
          </a:stretch>
        </p:blipFill>
        <p:spPr>
          <a:xfrm>
            <a:off x="4406747" y="1936906"/>
            <a:ext cx="7385077" cy="3700369"/>
          </a:xfrm>
          <a:prstGeom prst="rect">
            <a:avLst/>
          </a:prstGeom>
        </p:spPr>
      </p:pic>
    </p:spTree>
    <p:extLst>
      <p:ext uri="{BB962C8B-B14F-4D97-AF65-F5344CB8AC3E}">
        <p14:creationId xmlns:p14="http://schemas.microsoft.com/office/powerpoint/2010/main" val="393669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C4B82E-D59A-6EFD-9052-BE2E5FADC755}"/>
              </a:ext>
            </a:extLst>
          </p:cNvPr>
          <p:cNvSpPr>
            <a:spLocks noGrp="1"/>
          </p:cNvSpPr>
          <p:nvPr>
            <p:ph type="title"/>
          </p:nvPr>
        </p:nvSpPr>
        <p:spPr/>
        <p:txBody>
          <a:bodyPr>
            <a:normAutofit/>
          </a:bodyPr>
          <a:lstStyle/>
          <a:p>
            <a:r>
              <a:rPr lang="en-US"/>
              <a:t>Title Grants Program Evaluation Workbook</a:t>
            </a:r>
          </a:p>
        </p:txBody>
      </p:sp>
      <p:sp>
        <p:nvSpPr>
          <p:cNvPr id="2" name="Content Placeholder 1">
            <a:extLst>
              <a:ext uri="{FF2B5EF4-FFF2-40B4-BE49-F238E27FC236}">
                <a16:creationId xmlns:a16="http://schemas.microsoft.com/office/drawing/2014/main" id="{9E794F32-2F40-CC70-701A-9B80C0EE7072}"/>
              </a:ext>
            </a:extLst>
          </p:cNvPr>
          <p:cNvSpPr>
            <a:spLocks noGrp="1"/>
          </p:cNvSpPr>
          <p:nvPr>
            <p:ph idx="1"/>
          </p:nvPr>
        </p:nvSpPr>
        <p:spPr/>
        <p:txBody>
          <a:bodyPr/>
          <a:lstStyle/>
          <a:p>
            <a:r>
              <a:rPr lang="en-US"/>
              <a:t>An outline and checklist of five steps to take</a:t>
            </a:r>
          </a:p>
          <a:p>
            <a:r>
              <a:rPr lang="en-US"/>
              <a:t>The key questions each step is meant to answer</a:t>
            </a:r>
          </a:p>
          <a:p>
            <a:r>
              <a:rPr lang="en-US"/>
              <a:t>Tools to support completing the steps</a:t>
            </a:r>
          </a:p>
        </p:txBody>
      </p:sp>
    </p:spTree>
    <p:extLst>
      <p:ext uri="{BB962C8B-B14F-4D97-AF65-F5344CB8AC3E}">
        <p14:creationId xmlns:p14="http://schemas.microsoft.com/office/powerpoint/2010/main" val="11831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C1734E-67AC-A842-A3FF-B8CDCEDFC188}"/>
              </a:ext>
            </a:extLst>
          </p:cNvPr>
          <p:cNvSpPr>
            <a:spLocks noGrp="1"/>
          </p:cNvSpPr>
          <p:nvPr>
            <p:ph type="title"/>
          </p:nvPr>
        </p:nvSpPr>
        <p:spPr/>
        <p:txBody>
          <a:bodyPr/>
          <a:lstStyle/>
          <a:p>
            <a:r>
              <a:rPr lang="en-US"/>
              <a:t>Evaluation Checklist</a:t>
            </a:r>
          </a:p>
        </p:txBody>
      </p:sp>
      <p:graphicFrame>
        <p:nvGraphicFramePr>
          <p:cNvPr id="4" name="Table 3">
            <a:extLst>
              <a:ext uri="{FF2B5EF4-FFF2-40B4-BE49-F238E27FC236}">
                <a16:creationId xmlns:a16="http://schemas.microsoft.com/office/drawing/2014/main" id="{CE75CD16-0167-1B37-B8D3-1C4B52B25AE5}"/>
              </a:ext>
            </a:extLst>
          </p:cNvPr>
          <p:cNvGraphicFramePr>
            <a:graphicFrameLocks noGrp="1"/>
          </p:cNvGraphicFramePr>
          <p:nvPr>
            <p:extLst>
              <p:ext uri="{D42A27DB-BD31-4B8C-83A1-F6EECF244321}">
                <p14:modId xmlns:p14="http://schemas.microsoft.com/office/powerpoint/2010/main" val="2683619467"/>
              </p:ext>
            </p:extLst>
          </p:nvPr>
        </p:nvGraphicFramePr>
        <p:xfrm>
          <a:off x="570369" y="1603513"/>
          <a:ext cx="10855104" cy="4071176"/>
        </p:xfrm>
        <a:graphic>
          <a:graphicData uri="http://schemas.openxmlformats.org/drawingml/2006/table">
            <a:tbl>
              <a:tblPr firstRow="1" bandRow="1">
                <a:tableStyleId>{5C22544A-7EE6-4342-B048-85BDC9FD1C3A}</a:tableStyleId>
              </a:tblPr>
              <a:tblGrid>
                <a:gridCol w="3602089">
                  <a:extLst>
                    <a:ext uri="{9D8B030D-6E8A-4147-A177-3AD203B41FA5}">
                      <a16:colId xmlns:a16="http://schemas.microsoft.com/office/drawing/2014/main" val="3302590166"/>
                    </a:ext>
                  </a:extLst>
                </a:gridCol>
                <a:gridCol w="5603194">
                  <a:extLst>
                    <a:ext uri="{9D8B030D-6E8A-4147-A177-3AD203B41FA5}">
                      <a16:colId xmlns:a16="http://schemas.microsoft.com/office/drawing/2014/main" val="3456428771"/>
                    </a:ext>
                  </a:extLst>
                </a:gridCol>
                <a:gridCol w="1649821">
                  <a:extLst>
                    <a:ext uri="{9D8B030D-6E8A-4147-A177-3AD203B41FA5}">
                      <a16:colId xmlns:a16="http://schemas.microsoft.com/office/drawing/2014/main" val="982249187"/>
                    </a:ext>
                  </a:extLst>
                </a:gridCol>
              </a:tblGrid>
              <a:tr h="322184">
                <a:tc>
                  <a:txBody>
                    <a:bodyPr/>
                    <a:lstStyle/>
                    <a:p>
                      <a:r>
                        <a:rPr lang="en-US" sz="1400">
                          <a:latin typeface="+mn-lt"/>
                        </a:rPr>
                        <a:t>Step</a:t>
                      </a:r>
                    </a:p>
                  </a:txBody>
                  <a:tcPr/>
                </a:tc>
                <a:tc>
                  <a:txBody>
                    <a:bodyPr/>
                    <a:lstStyle/>
                    <a:p>
                      <a:r>
                        <a:rPr lang="en-US" sz="1400">
                          <a:latin typeface="+mn-lt"/>
                        </a:rPr>
                        <a:t>Question</a:t>
                      </a:r>
                    </a:p>
                  </a:txBody>
                  <a:tcPr/>
                </a:tc>
                <a:tc>
                  <a:txBody>
                    <a:bodyPr/>
                    <a:lstStyle/>
                    <a:p>
                      <a:r>
                        <a:rPr lang="en-US" sz="1400">
                          <a:latin typeface="+mn-lt"/>
                        </a:rPr>
                        <a:t>Checklist</a:t>
                      </a:r>
                    </a:p>
                  </a:txBody>
                  <a:tcPr/>
                </a:tc>
                <a:extLst>
                  <a:ext uri="{0D108BD9-81ED-4DB2-BD59-A6C34878D82A}">
                    <a16:rowId xmlns:a16="http://schemas.microsoft.com/office/drawing/2014/main" val="1803508083"/>
                  </a:ext>
                </a:extLst>
              </a:tr>
              <a:tr h="1137331">
                <a:tc>
                  <a:txBody>
                    <a:bodyPr/>
                    <a:lstStyle/>
                    <a:p>
                      <a:r>
                        <a:rPr lang="en-US" sz="1800">
                          <a:latin typeface="+mn-lt"/>
                        </a:rPr>
                        <a:t>1: Define program goal and evaluation questions </a:t>
                      </a:r>
                    </a:p>
                  </a:txBody>
                  <a:tcPr/>
                </a:tc>
                <a:tc>
                  <a:txBody>
                    <a:bodyPr/>
                    <a:lstStyle/>
                    <a:p>
                      <a:pPr marL="285750" indent="-285750">
                        <a:buFont typeface="Arial" panose="020B0604020202020204" pitchFamily="34" charset="0"/>
                        <a:buChar char="•"/>
                      </a:pPr>
                      <a:r>
                        <a:rPr lang="en-US" sz="1800" kern="1200">
                          <a:solidFill>
                            <a:schemeClr val="dk1"/>
                          </a:solidFill>
                          <a:effectLst/>
                          <a:latin typeface="+mn-lt"/>
                          <a:ea typeface="+mn-ea"/>
                          <a:cs typeface="+mn-cs"/>
                        </a:rPr>
                        <a:t>What did we design our program to do?</a:t>
                      </a:r>
                    </a:p>
                    <a:p>
                      <a:pPr marL="285750" indent="-285750">
                        <a:buFont typeface="Arial" panose="020B0604020202020204" pitchFamily="34" charset="0"/>
                        <a:buChar char="•"/>
                      </a:pPr>
                      <a:r>
                        <a:rPr lang="en-US" sz="1800" kern="1200">
                          <a:solidFill>
                            <a:schemeClr val="dk1"/>
                          </a:solidFill>
                          <a:effectLst/>
                          <a:latin typeface="+mn-lt"/>
                          <a:ea typeface="+mn-ea"/>
                          <a:cs typeface="+mn-cs"/>
                        </a:rPr>
                        <a:t>What do we want to find out?</a:t>
                      </a:r>
                    </a:p>
                    <a:p>
                      <a:pPr marL="285750" indent="-285750">
                        <a:buFont typeface="Arial" panose="020B0604020202020204" pitchFamily="34" charset="0"/>
                        <a:buChar char="•"/>
                      </a:pPr>
                      <a:r>
                        <a:rPr lang="en-US" sz="1800" kern="1200">
                          <a:solidFill>
                            <a:schemeClr val="dk1"/>
                          </a:solidFill>
                          <a:effectLst/>
                          <a:latin typeface="+mn-lt"/>
                          <a:ea typeface="+mn-ea"/>
                          <a:cs typeface="+mn-cs"/>
                        </a:rPr>
                        <a:t>How would we know? What is measurable and attainable?</a:t>
                      </a:r>
                      <a:endParaRPr lang="en-US" sz="1800">
                        <a:latin typeface="+mn-lt"/>
                      </a:endParaRPr>
                    </a:p>
                  </a:txBody>
                  <a:tcPr/>
                </a:tc>
                <a:tc>
                  <a:txBody>
                    <a:bodyPr/>
                    <a:lstStyle/>
                    <a:p>
                      <a:endParaRPr lang="en-US" sz="1400">
                        <a:latin typeface="+mn-lt"/>
                      </a:endParaRPr>
                    </a:p>
                  </a:txBody>
                  <a:tcPr/>
                </a:tc>
                <a:extLst>
                  <a:ext uri="{0D108BD9-81ED-4DB2-BD59-A6C34878D82A}">
                    <a16:rowId xmlns:a16="http://schemas.microsoft.com/office/drawing/2014/main" val="1059351784"/>
                  </a:ext>
                </a:extLst>
              </a:tr>
              <a:tr h="612409">
                <a:tc>
                  <a:txBody>
                    <a:bodyPr/>
                    <a:lstStyle/>
                    <a:p>
                      <a:r>
                        <a:rPr lang="en-US" sz="1800">
                          <a:latin typeface="+mn-lt"/>
                        </a:rPr>
                        <a:t>2: Identify members of the team</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800" kern="0">
                          <a:effectLst/>
                          <a:latin typeface="+mn-lt"/>
                          <a:ea typeface="Times New Roman" panose="02020603050405020304" pitchFamily="18" charset="0"/>
                          <a:cs typeface="Calibri" panose="020F0502020204030204" pitchFamily="34" charset="0"/>
                        </a:rPr>
                        <a:t>What skill(s) do we need on our team and who has those skills?</a:t>
                      </a:r>
                      <a:endParaRPr lang="en-US" sz="18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1634754881"/>
                  </a:ext>
                </a:extLst>
              </a:tr>
              <a:tr h="612409">
                <a:tc>
                  <a:txBody>
                    <a:bodyPr/>
                    <a:lstStyle/>
                    <a:p>
                      <a:r>
                        <a:rPr lang="en-US" sz="1800">
                          <a:latin typeface="+mn-lt"/>
                        </a:rPr>
                        <a:t>3: Create a data collection plan</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800" kern="0">
                          <a:effectLst/>
                          <a:latin typeface="+mn-lt"/>
                          <a:ea typeface="Times New Roman" panose="02020603050405020304" pitchFamily="18" charset="0"/>
                          <a:cs typeface="Calibri" panose="020F0502020204030204" pitchFamily="34" charset="0"/>
                        </a:rPr>
                        <a:t>How and when do we collect and analyze the data?</a:t>
                      </a:r>
                      <a:endParaRPr lang="en-US" sz="18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3497458699"/>
                  </a:ext>
                </a:extLst>
              </a:tr>
              <a:tr h="678638">
                <a:tc>
                  <a:txBody>
                    <a:bodyPr/>
                    <a:lstStyle/>
                    <a:p>
                      <a:r>
                        <a:rPr lang="en-US" sz="1800">
                          <a:latin typeface="+mn-lt"/>
                        </a:rPr>
                        <a:t>4. Analyze data and summarize findings</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800" kern="0">
                          <a:effectLst/>
                          <a:latin typeface="+mn-lt"/>
                          <a:ea typeface="Times New Roman" panose="02020603050405020304" pitchFamily="18" charset="0"/>
                          <a:cs typeface="Calibri" panose="020F0502020204030204" pitchFamily="34" charset="0"/>
                        </a:rPr>
                        <a:t> How do we analyze our findings?</a:t>
                      </a:r>
                      <a:endParaRPr lang="en-US" sz="1800" kern="100">
                        <a:effectLst/>
                        <a:latin typeface="+mn-lt"/>
                        <a:ea typeface="Calibri" panose="020F0502020204030204" pitchFamily="34" charset="0"/>
                        <a:cs typeface="Cordia New" panose="020B0304020202020204" pitchFamily="34" charset="-34"/>
                      </a:endParaRPr>
                    </a:p>
                    <a:p>
                      <a:pPr marL="0" marR="0" indent="0">
                        <a:lnSpc>
                          <a:spcPct val="107000"/>
                        </a:lnSpc>
                        <a:spcBef>
                          <a:spcPts val="0"/>
                        </a:spcBef>
                        <a:spcAft>
                          <a:spcPts val="0"/>
                        </a:spcAft>
                        <a:buFont typeface="Arial" panose="020B0604020202020204" pitchFamily="34" charset="0"/>
                        <a:buNone/>
                      </a:pPr>
                      <a:endParaRPr lang="en-US" sz="18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2622402405"/>
                  </a:ext>
                </a:extLst>
              </a:tr>
              <a:tr h="656816">
                <a:tc>
                  <a:txBody>
                    <a:bodyPr/>
                    <a:lstStyle/>
                    <a:p>
                      <a:r>
                        <a:rPr lang="en-US" sz="1800">
                          <a:latin typeface="+mn-lt"/>
                        </a:rPr>
                        <a:t>5. Report, discuss, and apply evaluation findings</a:t>
                      </a:r>
                    </a:p>
                  </a:txBody>
                  <a:tcPr/>
                </a:tc>
                <a:tc>
                  <a:txBody>
                    <a:bodyPr/>
                    <a:lstStyle/>
                    <a:p>
                      <a:pPr marL="285750" marR="0" indent="-285750">
                        <a:lnSpc>
                          <a:spcPct val="107000"/>
                        </a:lnSpc>
                        <a:spcBef>
                          <a:spcPts val="0"/>
                        </a:spcBef>
                        <a:spcAft>
                          <a:spcPts val="0"/>
                        </a:spcAft>
                        <a:buFont typeface="Arial" panose="020B0604020202020204" pitchFamily="34" charset="0"/>
                        <a:buChar char="•"/>
                      </a:pPr>
                      <a:r>
                        <a:rPr lang="en-US" sz="1800" kern="0">
                          <a:effectLst/>
                          <a:latin typeface="+mn-lt"/>
                          <a:ea typeface="Times New Roman" panose="02020603050405020304" pitchFamily="18" charset="0"/>
                          <a:cs typeface="Calibri" panose="020F0502020204030204" pitchFamily="34" charset="0"/>
                        </a:rPr>
                        <a:t> How do we report our findings and what do we do as a result of our findings?</a:t>
                      </a:r>
                      <a:endParaRPr lang="en-US" sz="1800" kern="100">
                        <a:effectLst/>
                        <a:latin typeface="+mn-lt"/>
                        <a:ea typeface="Calibri" panose="020F0502020204030204" pitchFamily="34" charset="0"/>
                        <a:cs typeface="Cordia New" panose="020B0304020202020204" pitchFamily="34" charset="-34"/>
                      </a:endParaRPr>
                    </a:p>
                  </a:txBody>
                  <a:tcPr marL="68580" marR="68580" marT="0" marB="0"/>
                </a:tc>
                <a:tc>
                  <a:txBody>
                    <a:bodyPr/>
                    <a:lstStyle/>
                    <a:p>
                      <a:endParaRPr lang="en-US" sz="1400">
                        <a:latin typeface="+mn-lt"/>
                      </a:endParaRPr>
                    </a:p>
                  </a:txBody>
                  <a:tcPr/>
                </a:tc>
                <a:extLst>
                  <a:ext uri="{0D108BD9-81ED-4DB2-BD59-A6C34878D82A}">
                    <a16:rowId xmlns:a16="http://schemas.microsoft.com/office/drawing/2014/main" val="68446449"/>
                  </a:ext>
                </a:extLst>
              </a:tr>
            </a:tbl>
          </a:graphicData>
        </a:graphic>
      </p:graphicFrame>
    </p:spTree>
    <p:extLst>
      <p:ext uri="{BB962C8B-B14F-4D97-AF65-F5344CB8AC3E}">
        <p14:creationId xmlns:p14="http://schemas.microsoft.com/office/powerpoint/2010/main" val="19900319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6" ma:contentTypeDescription="Create a new document." ma:contentTypeScope="" ma:versionID="0987dfbc8ad267364bbb798d26b4dead">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df0dd8d2e9224e40af4386b3e554a65"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338CD3-3989-4C4C-AC64-71BD827F4BD5}">
  <ds:schemaRefs>
    <ds:schemaRef ds:uri="http://schemas.microsoft.com/sharepoint/v3/contenttype/forms"/>
  </ds:schemaRefs>
</ds:datastoreItem>
</file>

<file path=customXml/itemProps2.xml><?xml version="1.0" encoding="utf-8"?>
<ds:datastoreItem xmlns:ds="http://schemas.openxmlformats.org/officeDocument/2006/customXml" ds:itemID="{B58280AA-933E-4AF6-A6CF-EB2676301AEA}">
  <ds:schemaRefs>
    <ds:schemaRef ds:uri="http://schemas.microsoft.com/office/infopath/2007/PartnerControls"/>
    <ds:schemaRef ds:uri="http://www.w3.org/XML/1998/namespace"/>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46f7fc10-315f-4884-8231-57a9c90b9c56"/>
    <ds:schemaRef ds:uri="67cbf261-e971-4a38-83b4-d85e273e70b4"/>
  </ds:schemaRefs>
</ds:datastoreItem>
</file>

<file path=customXml/itemProps3.xml><?xml version="1.0" encoding="utf-8"?>
<ds:datastoreItem xmlns:ds="http://schemas.openxmlformats.org/officeDocument/2006/customXml" ds:itemID="{96987D40-9D7C-45D5-A629-F69EAEEE491B}">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TotalTime>
  <Words>1765</Words>
  <Application>Microsoft Office PowerPoint</Application>
  <PresentationFormat>Widescreen</PresentationFormat>
  <Paragraphs>226</Paragraphs>
  <Slides>28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等线</vt:lpstr>
      <vt:lpstr>Segoe</vt:lpstr>
      <vt:lpstr>Aptos</vt:lpstr>
      <vt:lpstr>Arial</vt:lpstr>
      <vt:lpstr>Calibri</vt:lpstr>
      <vt:lpstr>Courier New</vt:lpstr>
      <vt:lpstr>Segoe UI</vt:lpstr>
      <vt:lpstr>Segoe UI Semibold</vt:lpstr>
      <vt:lpstr>Wingdings</vt:lpstr>
      <vt:lpstr>1_Office Theme</vt:lpstr>
      <vt:lpstr>Program Evaluation Webinar #2</vt:lpstr>
      <vt:lpstr>Introductions</vt:lpstr>
      <vt:lpstr>Objectives</vt:lpstr>
      <vt:lpstr>Why is this important?</vt:lpstr>
      <vt:lpstr>Your Feedback and Upcoming DESE Support</vt:lpstr>
      <vt:lpstr>What We Covered in Webinar #1</vt:lpstr>
      <vt:lpstr>Where to Find Evaluation Resources</vt:lpstr>
      <vt:lpstr>Title Grants Program Evaluation Workbook</vt:lpstr>
      <vt:lpstr>Evaluation Checklist</vt:lpstr>
      <vt:lpstr>Key Takeaways</vt:lpstr>
      <vt:lpstr>TOA: Step 1 of the Evaluation Checklist</vt:lpstr>
      <vt:lpstr>Theory of Action Definition</vt:lpstr>
      <vt:lpstr>How is TOA related to program evaluation?</vt:lpstr>
      <vt:lpstr>Typical Theory of Action: If … Then … So That</vt:lpstr>
      <vt:lpstr>TAKE AWAY 1: START WITH WHERE YOU WANT TO GO</vt:lpstr>
      <vt:lpstr>#1 Start With Where You Want to Go</vt:lpstr>
      <vt:lpstr>#2 Make your best thinking explicit</vt:lpstr>
      <vt:lpstr>#3 Spell Out How and Why </vt:lpstr>
      <vt:lpstr>How are we going to know? Measures and Data Collection</vt:lpstr>
      <vt:lpstr>Measures and Data Collection Plan</vt:lpstr>
      <vt:lpstr>Data Collection: Timeline</vt:lpstr>
      <vt:lpstr>Data Collection: Types of Data</vt:lpstr>
      <vt:lpstr>Data Collection: Validity</vt:lpstr>
      <vt:lpstr>Data Collection: Cleaning Raw Data</vt:lpstr>
      <vt:lpstr>Data Collection: Think-Aloud</vt:lpstr>
      <vt:lpstr>More Evaluation Support Coming!</vt:lpstr>
      <vt:lpstr>District Feedback Questions</vt:lpstr>
      <vt:lpstr>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Evaluation: Theory of Action &amp; Data Collection</dc:title>
  <dc:creator>DESE</dc:creator>
  <cp:lastModifiedBy>Zou, Dong (EOE)</cp:lastModifiedBy>
  <cp:revision>4</cp:revision>
  <cp:lastPrinted>2024-11-05T15:14:15Z</cp:lastPrinted>
  <dcterms:created xsi:type="dcterms:W3CDTF">2024-09-18T14:48:57Z</dcterms:created>
  <dcterms:modified xsi:type="dcterms:W3CDTF">2024-11-12T16:25:40Z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12 2024 12:00AM</vt:lpwstr>
  </property>
</Properties>
</file>