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76" r:id="rId6"/>
    <p:sldId id="262" r:id="rId7"/>
    <p:sldId id="267" r:id="rId8"/>
    <p:sldId id="299" r:id="rId9"/>
    <p:sldId id="293" r:id="rId10"/>
    <p:sldId id="284" r:id="rId11"/>
    <p:sldId id="281" r:id="rId12"/>
    <p:sldId id="285" r:id="rId13"/>
    <p:sldId id="282" r:id="rId14"/>
    <p:sldId id="283" r:id="rId15"/>
    <p:sldId id="269" r:id="rId16"/>
    <p:sldId id="292" r:id="rId17"/>
    <p:sldId id="294" r:id="rId18"/>
    <p:sldId id="301" r:id="rId19"/>
    <p:sldId id="296" r:id="rId20"/>
    <p:sldId id="298" r:id="rId21"/>
    <p:sldId id="300" r:id="rId22"/>
    <p:sldId id="295"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76394-6D4D-491A-B144-F81B686B641D}" v="600" dt="2024-10-18T16:47:20.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3557" autoAdjust="0"/>
  </p:normalViewPr>
  <p:slideViewPr>
    <p:cSldViewPr snapToGrid="0">
      <p:cViewPr varScale="1">
        <p:scale>
          <a:sx n="89" d="100"/>
          <a:sy n="89" d="100"/>
        </p:scale>
        <p:origin x="11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hyperlink" Target="http://www.doe.mass.edu/federalgrants/titleiv-a/" TargetMode="External"/><Relationship Id="rId5" Type="http://schemas.openxmlformats.org/officeDocument/2006/relationships/hyperlink" Target="mailto:federalgrantprograms@mass.gov" TargetMode="External"/><Relationship Id="rId4" Type="http://schemas.openxmlformats.org/officeDocument/2006/relationships/hyperlink" Target="http://www.doe.mass.edu/federalgrants/liaisons.xls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280206" y="1766950"/>
            <a:ext cx="10538214" cy="1928238"/>
          </a:xfrm>
        </p:spPr>
        <p:txBody>
          <a:bodyPr>
            <a:normAutofit fontScale="90000"/>
          </a:bodyPr>
          <a:lstStyle/>
          <a:p>
            <a:r>
              <a:rPr lang="en-US" altLang="en-US" sz="6600" b="1" dirty="0">
                <a:solidFill>
                  <a:schemeClr val="accent1">
                    <a:lumMod val="50000"/>
                  </a:schemeClr>
                </a:solidFill>
                <a:latin typeface="Calibri" panose="020F0502020204030204" pitchFamily="34" charset="0"/>
                <a:cs typeface="Calibri" panose="020F0502020204030204" pitchFamily="34" charset="0"/>
              </a:rPr>
              <a:t>SMART goals: </a:t>
            </a:r>
            <a:br>
              <a:rPr lang="en-US" altLang="en-US" sz="6600" b="1" dirty="0">
                <a:solidFill>
                  <a:schemeClr val="accent1">
                    <a:lumMod val="50000"/>
                  </a:schemeClr>
                </a:solidFill>
                <a:latin typeface="Calibri" panose="020F0502020204030204" pitchFamily="34" charset="0"/>
                <a:cs typeface="Calibri" panose="020F0502020204030204" pitchFamily="34" charset="0"/>
              </a:rPr>
            </a:br>
            <a:r>
              <a:rPr lang="en-US" altLang="en-US" sz="6600" b="1" dirty="0">
                <a:solidFill>
                  <a:schemeClr val="accent1">
                    <a:lumMod val="50000"/>
                  </a:schemeClr>
                </a:solidFill>
                <a:latin typeface="Calibri" panose="020F0502020204030204" pitchFamily="34" charset="0"/>
                <a:cs typeface="Calibri" panose="020F0502020204030204" pitchFamily="34" charset="0"/>
              </a:rPr>
              <a:t>Measuring Title IVA activities’ effectiveness and impact on student needs</a:t>
            </a:r>
            <a:endParaRPr lang="en-US" dirty="0">
              <a:solidFill>
                <a:schemeClr val="accent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solidFill>
                  <a:schemeClr val="accent1">
                    <a:lumMod val="50000"/>
                  </a:schemeClr>
                </a:solidFill>
                <a:latin typeface="Calibri" panose="020F0502020204030204" pitchFamily="34" charset="0"/>
                <a:cs typeface="Calibri" panose="020F0502020204030204" pitchFamily="34" charset="0"/>
              </a:rPr>
              <a:t>November 12, 2024</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Planning Your Activities</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836341" y="3916327"/>
            <a:ext cx="11032274" cy="2800767"/>
          </a:xfrm>
          <a:prstGeom prst="rect">
            <a:avLst/>
          </a:prstGeom>
          <a:noFill/>
        </p:spPr>
        <p:txBody>
          <a:bodyPr wrap="square" rtlCol="0">
            <a:spAutoFit/>
          </a:bodyPr>
          <a:lstStyle/>
          <a:p>
            <a:pPr marL="342900" lvl="2" indent="-342900">
              <a:buFont typeface="Arial" panose="020B0604020202020204" pitchFamily="34" charset="0"/>
              <a:buChar char="•"/>
            </a:pPr>
            <a:r>
              <a:rPr lang="en-US" sz="2200" b="1" dirty="0">
                <a:solidFill>
                  <a:schemeClr val="accent1">
                    <a:lumMod val="50000"/>
                  </a:schemeClr>
                </a:solidFill>
              </a:rPr>
              <a:t>Start with your needs: </a:t>
            </a:r>
            <a:r>
              <a:rPr lang="en-US" sz="2200" dirty="0">
                <a:solidFill>
                  <a:schemeClr val="accent1">
                    <a:lumMod val="50000"/>
                  </a:schemeClr>
                </a:solidFill>
              </a:rPr>
              <a:t>You determine your needs based on situations identified in your needs assessment that prevent student success or opportunities. Remember- it is all about the students.</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Determine your intended outcomes: </a:t>
            </a:r>
            <a:r>
              <a:rPr lang="en-US" sz="2200" dirty="0">
                <a:solidFill>
                  <a:schemeClr val="accent1">
                    <a:lumMod val="50000"/>
                  </a:schemeClr>
                </a:solidFill>
              </a:rPr>
              <a:t>You want the observed situations that determined your needs to change, so think about what it would look like if these situations were different, in other words, the needs were met. </a:t>
            </a:r>
          </a:p>
          <a:p>
            <a:pPr marL="342900" lvl="2" indent="-342900">
              <a:buFont typeface="Arial" panose="020B0604020202020204" pitchFamily="34" charset="0"/>
              <a:buChar char="•"/>
            </a:pPr>
            <a:endParaRPr lang="en-US" sz="2200" dirty="0">
              <a:solidFill>
                <a:schemeClr val="accent1">
                  <a:lumMod val="50000"/>
                </a:schemeClr>
              </a:solidFill>
            </a:endParaRPr>
          </a:p>
        </p:txBody>
      </p:sp>
      <p:pic>
        <p:nvPicPr>
          <p:cNvPr id="3" name="Picture 2" descr="Image of the four steps from determining needs to reporting on outcomes. ">
            <a:extLst>
              <a:ext uri="{FF2B5EF4-FFF2-40B4-BE49-F238E27FC236}">
                <a16:creationId xmlns:a16="http://schemas.microsoft.com/office/drawing/2014/main" id="{D105FD7C-6E05-6837-32C9-A3C9189084E6}"/>
              </a:ext>
            </a:extLst>
          </p:cNvPr>
          <p:cNvPicPr>
            <a:picLocks noChangeAspect="1"/>
          </p:cNvPicPr>
          <p:nvPr/>
        </p:nvPicPr>
        <p:blipFill>
          <a:blip r:embed="rId2"/>
          <a:stretch>
            <a:fillRect/>
          </a:stretch>
        </p:blipFill>
        <p:spPr>
          <a:xfrm>
            <a:off x="657922" y="1155667"/>
            <a:ext cx="10696575" cy="2447925"/>
          </a:xfrm>
          <a:prstGeom prst="rect">
            <a:avLst/>
          </a:prstGeom>
        </p:spPr>
      </p:pic>
    </p:spTree>
    <p:extLst>
      <p:ext uri="{BB962C8B-B14F-4D97-AF65-F5344CB8AC3E}">
        <p14:creationId xmlns:p14="http://schemas.microsoft.com/office/powerpoint/2010/main" val="2618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Planning Your Activities (cont’d)</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832092"/>
          </a:xfrm>
          <a:prstGeom prst="rect">
            <a:avLst/>
          </a:prstGeom>
          <a:noFill/>
        </p:spPr>
        <p:txBody>
          <a:bodyPr wrap="square" rtlCol="0">
            <a:spAutoFit/>
          </a:bodyPr>
          <a:lstStyle/>
          <a:p>
            <a:pPr marL="342900" lvl="2" indent="-342900">
              <a:buFont typeface="Arial" panose="020B0604020202020204" pitchFamily="34" charset="0"/>
              <a:buChar char="•"/>
            </a:pPr>
            <a:r>
              <a:rPr lang="en-US" sz="2200" b="1" dirty="0">
                <a:solidFill>
                  <a:schemeClr val="accent1">
                    <a:lumMod val="50000"/>
                  </a:schemeClr>
                </a:solidFill>
              </a:rPr>
              <a:t>Develop a new or enhanced program: </a:t>
            </a:r>
            <a:r>
              <a:rPr lang="en-US" sz="2200" dirty="0">
                <a:solidFill>
                  <a:schemeClr val="accent1">
                    <a:lumMod val="50000"/>
                  </a:schemeClr>
                </a:solidFill>
              </a:rPr>
              <a:t>To change the situations creating need, you want to supplement your current practices with a program that adds additional supports that remove the barriers to learning you identified as a need. Your program will be the new set of opportunities you will put in place that will remove those barriers.</a:t>
            </a:r>
          </a:p>
          <a:p>
            <a:pPr marL="342900" lvl="2" indent="-342900">
              <a:buFont typeface="Arial" panose="020B0604020202020204" pitchFamily="34" charset="0"/>
              <a:buChar char="•"/>
            </a:pPr>
            <a:endParaRPr lang="en-US" sz="2200" b="1"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Clearly define your program: </a:t>
            </a:r>
            <a:r>
              <a:rPr lang="en-US" sz="2200" dirty="0">
                <a:solidFill>
                  <a:schemeClr val="accent1">
                    <a:lumMod val="50000"/>
                  </a:schemeClr>
                </a:solidFill>
              </a:rPr>
              <a:t>You want to make sure you have all the expectations for how the program will run clearly defined, so that you can accurately budget for resources, supplies, or equipment you need to effectively run the program.</a:t>
            </a:r>
          </a:p>
          <a:p>
            <a:pPr marL="342900" lvl="2" indent="-342900">
              <a:buFont typeface="Arial" panose="020B0604020202020204" pitchFamily="34" charset="0"/>
              <a:buChar char="•"/>
            </a:pPr>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Develop your evaluation of this program: </a:t>
            </a:r>
            <a:r>
              <a:rPr lang="en-US" sz="2200" dirty="0">
                <a:solidFill>
                  <a:schemeClr val="accent1">
                    <a:lumMod val="50000"/>
                  </a:schemeClr>
                </a:solidFill>
              </a:rPr>
              <a:t>Plan to collect data that can demonstrate the effectiveness of your program. The objective of your evaluation plan for the program is to determine if the program caused the intended outcomes you specified. You’ll need direct data on the program to prove that. Relying on summative assessments and data you already collect may not provide this evidence.</a:t>
            </a:r>
          </a:p>
        </p:txBody>
      </p:sp>
    </p:spTree>
    <p:extLst>
      <p:ext uri="{BB962C8B-B14F-4D97-AF65-F5344CB8AC3E}">
        <p14:creationId xmlns:p14="http://schemas.microsoft.com/office/powerpoint/2010/main" val="55957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E</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valuation of Program Impact</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425827"/>
          </a:xfrm>
          <a:prstGeom prst="rect">
            <a:avLst/>
          </a:prstGeom>
          <a:noFill/>
        </p:spPr>
        <p:txBody>
          <a:bodyPr wrap="square" rtlCol="0">
            <a:spAutoFit/>
          </a:bodyPr>
          <a:lstStyle/>
          <a:p>
            <a:pPr marL="342900" indent="-342900">
              <a:spcBef>
                <a:spcPct val="60000"/>
              </a:spcBef>
              <a:buFont typeface="Arial" panose="020B0604020202020204" pitchFamily="34" charset="0"/>
              <a:buChar char="•"/>
            </a:pPr>
            <a:r>
              <a:rPr lang="en-US" sz="2200" dirty="0">
                <a:solidFill>
                  <a:schemeClr val="accent1">
                    <a:lumMod val="50000"/>
                  </a:schemeClr>
                </a:solidFill>
              </a:rPr>
              <a:t>The Title IVA federal program requires that applications for funds include the program objectives and intended outcomes for their activities, and how the district will evaluate the effectiveness of these activities based on the intended objectives and outcomes.</a:t>
            </a:r>
          </a:p>
          <a:p>
            <a:pPr marL="342900" indent="-342900">
              <a:spcBef>
                <a:spcPct val="60000"/>
              </a:spcBef>
              <a:buFont typeface="Arial" panose="020B0604020202020204" pitchFamily="34" charset="0"/>
              <a:buChar char="•"/>
            </a:pPr>
            <a:r>
              <a:rPr lang="en-US" sz="2200" dirty="0">
                <a:solidFill>
                  <a:schemeClr val="accent1">
                    <a:lumMod val="50000"/>
                  </a:schemeClr>
                </a:solidFill>
              </a:rPr>
              <a:t>At the end of the grant’s period of performance (e.g. </a:t>
            </a:r>
            <a:r>
              <a:rPr lang="en-US" sz="2200" b="1" dirty="0">
                <a:solidFill>
                  <a:schemeClr val="accent1">
                    <a:lumMod val="50000"/>
                  </a:schemeClr>
                </a:solidFill>
              </a:rPr>
              <a:t>FY24</a:t>
            </a:r>
            <a:r>
              <a:rPr lang="en-US" sz="2200" dirty="0">
                <a:solidFill>
                  <a:schemeClr val="accent1">
                    <a:lumMod val="50000"/>
                  </a:schemeClr>
                </a:solidFill>
              </a:rPr>
              <a:t>: 7/1/23- 9/30/25, </a:t>
            </a:r>
            <a:r>
              <a:rPr lang="en-US" sz="2200" b="1" dirty="0">
                <a:solidFill>
                  <a:schemeClr val="accent1">
                    <a:lumMod val="50000"/>
                  </a:schemeClr>
                </a:solidFill>
              </a:rPr>
              <a:t>FY25</a:t>
            </a:r>
            <a:r>
              <a:rPr lang="en-US" sz="2200" dirty="0">
                <a:solidFill>
                  <a:schemeClr val="accent1">
                    <a:lumMod val="50000"/>
                  </a:schemeClr>
                </a:solidFill>
              </a:rPr>
              <a:t>: 7/1/24-9/30/26), districts are required to complete a data collection that is posted to our Title IVA webpage, that includes the progress made towards the intended outcomes you submitted on the grant application.</a:t>
            </a:r>
          </a:p>
          <a:p>
            <a:pPr marL="342900" indent="-342900">
              <a:spcBef>
                <a:spcPct val="60000"/>
              </a:spcBef>
              <a:buFont typeface="Arial" panose="020B0604020202020204" pitchFamily="34" charset="0"/>
              <a:buChar char="•"/>
            </a:pPr>
            <a:r>
              <a:rPr lang="en-US" sz="2200" b="1" i="1" dirty="0">
                <a:solidFill>
                  <a:schemeClr val="accent1">
                    <a:lumMod val="50000"/>
                  </a:schemeClr>
                </a:solidFill>
              </a:rPr>
              <a:t>Activities focused solely on purchases cannot be effectively evaluated for any impact because the only objective or intended outcome of the activity is the purchase itself. </a:t>
            </a:r>
          </a:p>
          <a:p>
            <a:pPr marL="342900" indent="-342900">
              <a:spcBef>
                <a:spcPct val="60000"/>
              </a:spcBef>
              <a:buFont typeface="Arial" panose="020B0604020202020204" pitchFamily="34" charset="0"/>
              <a:buChar char="•"/>
            </a:pPr>
            <a:r>
              <a:rPr lang="en-US" sz="2200" dirty="0">
                <a:solidFill>
                  <a:schemeClr val="accent1">
                    <a:lumMod val="50000"/>
                  </a:schemeClr>
                </a:solidFill>
              </a:rPr>
              <a:t>To effectively evaluate an activity, it must be clearly defined in its actions: What will be done, how will it be done, who will do it, and most importantly, for what purpose will it be done?</a:t>
            </a:r>
          </a:p>
        </p:txBody>
      </p:sp>
      <p:pic>
        <p:nvPicPr>
          <p:cNvPr id="3" name="Graphic 2">
            <a:extLst>
              <a:ext uri="{FF2B5EF4-FFF2-40B4-BE49-F238E27FC236}">
                <a16:creationId xmlns:a16="http://schemas.microsoft.com/office/drawing/2014/main" id="{BEF4510A-9316-3DB9-26C3-0358DFA2F96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9600" y="134057"/>
            <a:ext cx="1211766" cy="1204090"/>
          </a:xfrm>
          <a:prstGeom prst="rect">
            <a:avLst/>
          </a:prstGeom>
        </p:spPr>
      </p:pic>
      <p:pic>
        <p:nvPicPr>
          <p:cNvPr id="5" name="Graphic 4">
            <a:extLst>
              <a:ext uri="{FF2B5EF4-FFF2-40B4-BE49-F238E27FC236}">
                <a16:creationId xmlns:a16="http://schemas.microsoft.com/office/drawing/2014/main" id="{D3876137-56B1-CD94-C667-93B5121E82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5267" y="225701"/>
            <a:ext cx="981307" cy="981307"/>
          </a:xfrm>
          <a:prstGeom prst="rect">
            <a:avLst/>
          </a:prstGeom>
        </p:spPr>
      </p:pic>
    </p:spTree>
    <p:extLst>
      <p:ext uri="{BB962C8B-B14F-4D97-AF65-F5344CB8AC3E}">
        <p14:creationId xmlns:p14="http://schemas.microsoft.com/office/powerpoint/2010/main" val="10389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E</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valuation of Program Impact (cont’d)</a:t>
            </a:r>
          </a:p>
        </p:txBody>
      </p:sp>
      <p:sp>
        <p:nvSpPr>
          <p:cNvPr id="7" name="TextBox 6">
            <a:extLst>
              <a:ext uri="{FF2B5EF4-FFF2-40B4-BE49-F238E27FC236}">
                <a16:creationId xmlns:a16="http://schemas.microsoft.com/office/drawing/2014/main" id="{D9B1A99E-8D5C-AA38-14A8-E086E7C868F3}"/>
              </a:ext>
            </a:extLst>
          </p:cNvPr>
          <p:cNvSpPr txBox="1"/>
          <p:nvPr/>
        </p:nvSpPr>
        <p:spPr>
          <a:xfrm>
            <a:off x="635619" y="1006464"/>
            <a:ext cx="11032274" cy="5017784"/>
          </a:xfrm>
          <a:prstGeom prst="rect">
            <a:avLst/>
          </a:prstGeom>
          <a:noFill/>
        </p:spPr>
        <p:txBody>
          <a:bodyPr wrap="square" rtlCol="0">
            <a:spAutoFit/>
          </a:bodyPr>
          <a:lstStyle/>
          <a:p>
            <a:pPr>
              <a:spcBef>
                <a:spcPct val="60000"/>
              </a:spcBef>
            </a:pPr>
            <a:r>
              <a:rPr lang="en-US" sz="2400" dirty="0">
                <a:solidFill>
                  <a:schemeClr val="accent1">
                    <a:lumMod val="50000"/>
                  </a:schemeClr>
                </a:solidFill>
              </a:rPr>
              <a:t>The question you want to answer with your evaluation is: </a:t>
            </a:r>
          </a:p>
          <a:p>
            <a:pPr>
              <a:spcBef>
                <a:spcPct val="60000"/>
              </a:spcBef>
            </a:pPr>
            <a:r>
              <a:rPr lang="en-US" sz="2400" b="1" i="1" dirty="0">
                <a:solidFill>
                  <a:schemeClr val="accent2">
                    <a:lumMod val="75000"/>
                  </a:schemeClr>
                </a:solidFill>
              </a:rPr>
              <a:t>Did the activity/activities result in the desired intended outcome for your students?</a:t>
            </a:r>
          </a:p>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Title IVA funds reserved for equitable services (private school use) must also have an intended outcome (SMART goal) and be included in your annual Title IVA program evaluation.</a:t>
            </a:r>
          </a:p>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Effective evaluations have planned data collections throughout the implementation of the activity. If you wait until the end of the activity, and it turns out it did not meet your objectives, you have no recourse to fix the situation.</a:t>
            </a:r>
          </a:p>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However, if you collect data part way through the activity and you determine it isn’t being effective, you have the opportunity to make changes, so that the next data collection might provide better results. </a:t>
            </a:r>
          </a:p>
        </p:txBody>
      </p:sp>
    </p:spTree>
    <p:extLst>
      <p:ext uri="{BB962C8B-B14F-4D97-AF65-F5344CB8AC3E}">
        <p14:creationId xmlns:p14="http://schemas.microsoft.com/office/powerpoint/2010/main" val="13695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EF38-1D39-2C41-6A3C-FC74F58B4C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364ADF-CCFF-4C0F-8C79-E5E1FA19B6AA}"/>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b="1" kern="1200" dirty="0">
                <a:latin typeface="+mn-lt"/>
                <a:ea typeface="+mj-ea"/>
                <a:cs typeface="Arial" panose="020B0604020202020204" pitchFamily="34" charset="0"/>
              </a:rPr>
              <a:t>What is a SMART goal?</a:t>
            </a:r>
            <a:endParaRPr kumimoji="0" lang="en-US" b="1" i="0" u="none" strike="noStrike" kern="1200" cap="none" spc="0" normalizeH="0" baseline="0" noProof="0" dirty="0">
              <a:ln>
                <a:noFill/>
              </a:ln>
              <a:effectLst/>
              <a:uLnTx/>
              <a:uFillTx/>
              <a:latin typeface="+mn-lt"/>
              <a:ea typeface="+mj-ea"/>
              <a:cs typeface="Arial" panose="020B0604020202020204" pitchFamily="34" charset="0"/>
            </a:endParaRPr>
          </a:p>
        </p:txBody>
      </p:sp>
      <p:pic>
        <p:nvPicPr>
          <p:cNvPr id="4" name="Graphic 3">
            <a:extLst>
              <a:ext uri="{FF2B5EF4-FFF2-40B4-BE49-F238E27FC236}">
                <a16:creationId xmlns:a16="http://schemas.microsoft.com/office/drawing/2014/main" id="{2262C7FD-AA25-C01B-4FF9-63BFF094945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0146" y="2119256"/>
            <a:ext cx="4057707" cy="4057707"/>
          </a:xfrm>
          <a:prstGeom prst="rect">
            <a:avLst/>
          </a:prstGeom>
        </p:spPr>
      </p:pic>
      <p:sp>
        <p:nvSpPr>
          <p:cNvPr id="3" name="TextBox 2">
            <a:extLst>
              <a:ext uri="{FF2B5EF4-FFF2-40B4-BE49-F238E27FC236}">
                <a16:creationId xmlns:a16="http://schemas.microsoft.com/office/drawing/2014/main" id="{0F44385C-E8CE-6C87-F555-F1F63A5C7367}"/>
              </a:ext>
            </a:extLst>
          </p:cNvPr>
          <p:cNvSpPr txBox="1"/>
          <p:nvPr/>
        </p:nvSpPr>
        <p:spPr>
          <a:xfrm>
            <a:off x="6172200" y="2119256"/>
            <a:ext cx="5181600" cy="4057707"/>
          </a:xfrm>
          <a:prstGeom prst="rect">
            <a:avLst/>
          </a:prstGeom>
        </p:spPr>
        <p:txBody>
          <a:bodyPr vert="horz" lIns="91440" tIns="45720" rIns="91440" bIns="45720" rtlCol="0">
            <a:normAutofit/>
          </a:bodyPr>
          <a:lstStyle/>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S</a:t>
            </a:r>
            <a:r>
              <a:rPr lang="en-US" sz="3600" dirty="0">
                <a:solidFill>
                  <a:schemeClr val="accent1">
                    <a:lumMod val="50000"/>
                  </a:schemeClr>
                </a:solidFill>
              </a:rPr>
              <a:t>PECIFIC</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M</a:t>
            </a:r>
            <a:r>
              <a:rPr lang="en-US" sz="3600" dirty="0">
                <a:solidFill>
                  <a:schemeClr val="accent1">
                    <a:lumMod val="50000"/>
                  </a:schemeClr>
                </a:solidFill>
              </a:rPr>
              <a:t>EASURABLE</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A</a:t>
            </a:r>
            <a:r>
              <a:rPr lang="en-US" sz="3600" dirty="0">
                <a:solidFill>
                  <a:schemeClr val="accent1">
                    <a:lumMod val="50000"/>
                  </a:schemeClr>
                </a:solidFill>
              </a:rPr>
              <a:t>CHIEVABLE</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R</a:t>
            </a:r>
            <a:r>
              <a:rPr lang="en-US" sz="3600" dirty="0">
                <a:solidFill>
                  <a:schemeClr val="accent1">
                    <a:lumMod val="50000"/>
                  </a:schemeClr>
                </a:solidFill>
              </a:rPr>
              <a:t>ELEVANT</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T</a:t>
            </a:r>
            <a:r>
              <a:rPr lang="en-US" sz="3600" dirty="0">
                <a:solidFill>
                  <a:schemeClr val="accent1">
                    <a:lumMod val="50000"/>
                  </a:schemeClr>
                </a:solidFill>
              </a:rPr>
              <a:t>IME-BOUND</a:t>
            </a:r>
          </a:p>
          <a:p>
            <a:pPr marL="0" lvl="3">
              <a:lnSpc>
                <a:spcPct val="90000"/>
              </a:lnSpc>
              <a:spcBef>
                <a:spcPts val="1000"/>
              </a:spcBef>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438F-9F2A-099D-5880-3B3D18484FA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894C7E-E101-7DE4-4783-D0F9E0C66535}"/>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8</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 Tips </a:t>
            </a:r>
            <a:r>
              <a:rPr lang="en-US" sz="3600" b="1" dirty="0">
                <a:solidFill>
                  <a:schemeClr val="accent1">
                    <a:lumMod val="50000"/>
                  </a:schemeClr>
                </a:solidFill>
                <a:latin typeface="+mn-lt"/>
                <a:ea typeface="+mn-ea"/>
                <a:cs typeface="+mn-cs"/>
              </a:rPr>
              <a:t>for</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 Writing Effective SMART </a:t>
            </a:r>
            <a:r>
              <a:rPr lang="en-US" sz="3600" b="1" dirty="0">
                <a:solidFill>
                  <a:schemeClr val="accent1">
                    <a:lumMod val="50000"/>
                  </a:schemeClr>
                </a:solidFill>
                <a:latin typeface="+mn-lt"/>
                <a:ea typeface="+mn-ea"/>
                <a:cs typeface="+mn-cs"/>
              </a:rPr>
              <a:t>G</a:t>
            </a:r>
            <a:r>
              <a:rPr kumimoji="0" lang="en-US" sz="3600" b="1" i="0" u="none" strike="noStrike" kern="1200" cap="none" spc="0" normalizeH="0" baseline="0" noProof="0" dirty="0" err="1">
                <a:ln>
                  <a:noFill/>
                </a:ln>
                <a:solidFill>
                  <a:schemeClr val="accent1">
                    <a:lumMod val="50000"/>
                  </a:schemeClr>
                </a:solidFill>
                <a:effectLst/>
                <a:uLnTx/>
                <a:uFillTx/>
                <a:latin typeface="+mn-lt"/>
                <a:ea typeface="+mn-ea"/>
                <a:cs typeface="+mn-cs"/>
              </a:rPr>
              <a:t>oals</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D6246807-DFB9-AA92-B2EF-4C2A868A4A12}"/>
              </a:ext>
            </a:extLst>
          </p:cNvPr>
          <p:cNvSpPr txBox="1"/>
          <p:nvPr/>
        </p:nvSpPr>
        <p:spPr>
          <a:xfrm>
            <a:off x="579863" y="1962615"/>
            <a:ext cx="10694020" cy="3693319"/>
          </a:xfrm>
          <a:prstGeom prst="rect">
            <a:avLst/>
          </a:prstGeom>
          <a:noFill/>
        </p:spPr>
        <p:txBody>
          <a:bodyPr wrap="square">
            <a:spAutoFit/>
          </a:bodyPr>
          <a:lstStyle/>
          <a:p>
            <a:pPr marL="457200" indent="-457200" algn="l">
              <a:buFont typeface="+mj-lt"/>
              <a:buAutoNum type="arabicPeriod"/>
            </a:pPr>
            <a:r>
              <a:rPr lang="en-US" sz="2400" b="1" i="0" dirty="0">
                <a:solidFill>
                  <a:schemeClr val="accent1">
                    <a:lumMod val="50000"/>
                  </a:schemeClr>
                </a:solidFill>
                <a:effectLst/>
              </a:rPr>
              <a:t>Start with Specific Action Verbs</a:t>
            </a:r>
            <a:r>
              <a:rPr lang="en-US" sz="2400" b="0" i="0" dirty="0">
                <a:solidFill>
                  <a:schemeClr val="accent1">
                    <a:lumMod val="50000"/>
                  </a:schemeClr>
                </a:solidFill>
                <a:effectLst/>
              </a:rPr>
              <a:t>: Begin </a:t>
            </a:r>
            <a:r>
              <a:rPr lang="en-US" sz="2400" dirty="0">
                <a:solidFill>
                  <a:schemeClr val="accent1">
                    <a:lumMod val="50000"/>
                  </a:schemeClr>
                </a:solidFill>
              </a:rPr>
              <a:t>the</a:t>
            </a:r>
            <a:r>
              <a:rPr lang="en-US" sz="2400" b="0" i="0" dirty="0">
                <a:solidFill>
                  <a:schemeClr val="accent1">
                    <a:lumMod val="50000"/>
                  </a:schemeClr>
                </a:solidFill>
                <a:effectLst/>
              </a:rPr>
              <a:t> goal with a clear action verb (e.g., "increase," "reduce," "implement"). This makes the goal more precise and action-oriented.</a:t>
            </a:r>
            <a:endParaRPr lang="en-US" sz="2400" dirty="0">
              <a:solidFill>
                <a:schemeClr val="accent1">
                  <a:lumMod val="50000"/>
                </a:schemeClr>
              </a:solidFill>
            </a:endParaRPr>
          </a:p>
          <a:p>
            <a:pPr marL="457200" indent="-457200" algn="l">
              <a:buFont typeface="+mj-lt"/>
              <a:buAutoNum type="arabicPeriod"/>
            </a:pPr>
            <a:r>
              <a:rPr lang="en-US" sz="2400" b="1" i="0" dirty="0">
                <a:solidFill>
                  <a:schemeClr val="accent1">
                    <a:lumMod val="50000"/>
                  </a:schemeClr>
                </a:solidFill>
                <a:effectLst/>
              </a:rPr>
              <a:t>Use Quantifiable Metrics</a:t>
            </a:r>
            <a:r>
              <a:rPr lang="en-US" sz="2400" b="0" i="0" dirty="0">
                <a:solidFill>
                  <a:schemeClr val="accent1">
                    <a:lumMod val="50000"/>
                  </a:schemeClr>
                </a:solidFill>
                <a:effectLst/>
              </a:rPr>
              <a:t>: Include specific numbers, percentages, or dates (e.g., "increase by 15%", "complete within 3 months") to make your goals measurable.</a:t>
            </a:r>
          </a:p>
          <a:p>
            <a:pPr marL="457200" indent="-457200" algn="l">
              <a:buFont typeface="+mj-lt"/>
              <a:buAutoNum type="arabicPeriod"/>
            </a:pPr>
            <a:r>
              <a:rPr lang="en-US" sz="2400" b="1" i="0" dirty="0">
                <a:solidFill>
                  <a:schemeClr val="accent1">
                    <a:lumMod val="50000"/>
                  </a:schemeClr>
                </a:solidFill>
                <a:effectLst/>
              </a:rPr>
              <a:t>Set Realistic Targets</a:t>
            </a:r>
            <a:r>
              <a:rPr lang="en-US" sz="2400" b="0" i="0" dirty="0">
                <a:solidFill>
                  <a:schemeClr val="accent1">
                    <a:lumMod val="50000"/>
                  </a:schemeClr>
                </a:solidFill>
                <a:effectLst/>
              </a:rPr>
              <a:t>: Balance ambition with practicality by choosing targets that stretch your abilities but are achievable with available resources and time.</a:t>
            </a:r>
          </a:p>
          <a:p>
            <a:pPr marL="457200" indent="-457200" algn="l">
              <a:buFont typeface="+mj-lt"/>
              <a:buAutoNum type="arabicPeriod"/>
            </a:pPr>
            <a:r>
              <a:rPr lang="en-US" sz="2400" b="1" i="0" dirty="0">
                <a:solidFill>
                  <a:schemeClr val="accent1">
                    <a:lumMod val="50000"/>
                  </a:schemeClr>
                </a:solidFill>
                <a:effectLst/>
              </a:rPr>
              <a:t>Focus on Relevant Outcomes</a:t>
            </a:r>
            <a:r>
              <a:rPr lang="en-US" sz="2400" b="0" i="0" dirty="0">
                <a:solidFill>
                  <a:schemeClr val="accent1">
                    <a:lumMod val="50000"/>
                  </a:schemeClr>
                </a:solidFill>
                <a:effectLst/>
              </a:rPr>
              <a:t>: Make sure </a:t>
            </a:r>
            <a:r>
              <a:rPr lang="en-US" sz="2400" dirty="0">
                <a:solidFill>
                  <a:schemeClr val="accent1">
                    <a:lumMod val="50000"/>
                  </a:schemeClr>
                </a:solidFill>
              </a:rPr>
              <a:t>the</a:t>
            </a:r>
            <a:r>
              <a:rPr lang="en-US" sz="2400" b="0" i="0" dirty="0">
                <a:solidFill>
                  <a:schemeClr val="accent1">
                    <a:lumMod val="50000"/>
                  </a:schemeClr>
                </a:solidFill>
                <a:effectLst/>
              </a:rPr>
              <a:t> goal aligns with broader objectives (e.g., student outcomes) to stay relevant to overall priorities.</a:t>
            </a:r>
          </a:p>
          <a:p>
            <a:pPr marL="457200" lvl="3"/>
            <a:endParaRPr lang="en-US" sz="1800" dirty="0">
              <a:solidFill>
                <a:schemeClr val="accent1">
                  <a:lumMod val="50000"/>
                </a:schemeClr>
              </a:solidFill>
            </a:endParaRPr>
          </a:p>
        </p:txBody>
      </p:sp>
      <p:pic>
        <p:nvPicPr>
          <p:cNvPr id="4" name="Graphic 3" descr="Clipboard Checked with solid fill">
            <a:extLst>
              <a:ext uri="{FF2B5EF4-FFF2-40B4-BE49-F238E27FC236}">
                <a16:creationId xmlns:a16="http://schemas.microsoft.com/office/drawing/2014/main" id="{07A4292C-4610-FC75-1B58-BA85328AF5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6550" y="232175"/>
            <a:ext cx="1502738" cy="1502738"/>
          </a:xfrm>
          <a:prstGeom prst="rect">
            <a:avLst/>
          </a:prstGeom>
        </p:spPr>
      </p:pic>
    </p:spTree>
    <p:extLst>
      <p:ext uri="{BB962C8B-B14F-4D97-AF65-F5344CB8AC3E}">
        <p14:creationId xmlns:p14="http://schemas.microsoft.com/office/powerpoint/2010/main" val="27076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D2042-7738-0F44-0AA6-08B1EB1C0A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F0D07A-E664-689E-7B0B-D5448CD8981A}"/>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3600" b="1" dirty="0">
                <a:solidFill>
                  <a:schemeClr val="accent1">
                    <a:lumMod val="50000"/>
                  </a:schemeClr>
                </a:solidFill>
                <a:latin typeface="+mn-lt"/>
              </a:rPr>
              <a:t>8 Tips for Writing Effective SMART Goals (cont’d)</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00DFDED5-DD57-F71C-DE69-BBB3A616040B}"/>
              </a:ext>
            </a:extLst>
          </p:cNvPr>
          <p:cNvSpPr txBox="1"/>
          <p:nvPr/>
        </p:nvSpPr>
        <p:spPr>
          <a:xfrm>
            <a:off x="579863" y="1661532"/>
            <a:ext cx="10694020" cy="4708981"/>
          </a:xfrm>
          <a:prstGeom prst="rect">
            <a:avLst/>
          </a:prstGeom>
          <a:noFill/>
        </p:spPr>
        <p:txBody>
          <a:bodyPr wrap="square">
            <a:spAutoFit/>
          </a:bodyPr>
          <a:lstStyle/>
          <a:p>
            <a:pPr marL="457200" indent="-457200">
              <a:buFont typeface="+mj-lt"/>
              <a:buAutoNum type="arabicPeriod" startAt="5"/>
            </a:pPr>
            <a:r>
              <a:rPr lang="en-US" sz="2400" b="1" i="0" dirty="0">
                <a:solidFill>
                  <a:schemeClr val="accent1">
                    <a:lumMod val="50000"/>
                  </a:schemeClr>
                </a:solidFill>
                <a:effectLst/>
              </a:rPr>
              <a:t>Define a Clear Timeline</a:t>
            </a:r>
            <a:r>
              <a:rPr lang="en-US" sz="2400" b="0" i="0" dirty="0">
                <a:solidFill>
                  <a:schemeClr val="accent1">
                    <a:lumMod val="50000"/>
                  </a:schemeClr>
                </a:solidFill>
                <a:effectLst/>
              </a:rPr>
              <a:t>: Add deadlines or checkpoints (e.g., "by the end of the semester“ or “At the end of SY24/25”) to keep goals time-bound and help track progress over time.</a:t>
            </a:r>
            <a:endParaRPr lang="en-US" sz="2400" b="1" i="0" dirty="0">
              <a:solidFill>
                <a:schemeClr val="accent1">
                  <a:lumMod val="50000"/>
                </a:schemeClr>
              </a:solidFill>
              <a:effectLst/>
            </a:endParaRPr>
          </a:p>
          <a:p>
            <a:pPr marL="457200" indent="-457200" algn="l">
              <a:buFont typeface="+mj-lt"/>
              <a:buAutoNum type="arabicPeriod" startAt="5"/>
            </a:pPr>
            <a:r>
              <a:rPr lang="en-US" sz="2400" b="1" i="0" dirty="0">
                <a:solidFill>
                  <a:schemeClr val="accent1">
                    <a:lumMod val="50000"/>
                  </a:schemeClr>
                </a:solidFill>
                <a:effectLst/>
              </a:rPr>
              <a:t>Align with Stakeholders’ Needs</a:t>
            </a:r>
            <a:r>
              <a:rPr lang="en-US" sz="2400" b="0" i="0" dirty="0">
                <a:solidFill>
                  <a:schemeClr val="accent1">
                    <a:lumMod val="50000"/>
                  </a:schemeClr>
                </a:solidFill>
                <a:effectLst/>
              </a:rPr>
              <a:t>: Make sure goals are relevant to the needs of key stakeholders (e.g., students, teachers, families) for greater impact and buy-in.</a:t>
            </a:r>
          </a:p>
          <a:p>
            <a:pPr marL="457200" indent="-457200" algn="l">
              <a:buFont typeface="+mj-lt"/>
              <a:buAutoNum type="arabicPeriod" startAt="5"/>
            </a:pPr>
            <a:r>
              <a:rPr lang="en-US" sz="2400" b="1" i="0" dirty="0">
                <a:solidFill>
                  <a:schemeClr val="accent1">
                    <a:lumMod val="50000"/>
                  </a:schemeClr>
                </a:solidFill>
                <a:effectLst/>
              </a:rPr>
              <a:t>Specify Resources Needed</a:t>
            </a:r>
            <a:r>
              <a:rPr lang="en-US" sz="2400" b="0" i="0" dirty="0">
                <a:solidFill>
                  <a:schemeClr val="accent1">
                    <a:lumMod val="50000"/>
                  </a:schemeClr>
                </a:solidFill>
                <a:effectLst/>
              </a:rPr>
              <a:t>: Identify any resources or support required to achieve the goal, such as professional development, technology, or partnerships. This can make the goal more realistic and attainable.</a:t>
            </a:r>
          </a:p>
          <a:p>
            <a:pPr marL="457200" indent="-457200" algn="l">
              <a:buFont typeface="+mj-lt"/>
              <a:buAutoNum type="arabicPeriod" startAt="5"/>
            </a:pPr>
            <a:r>
              <a:rPr lang="en-US" sz="2400" b="1" i="0" dirty="0">
                <a:solidFill>
                  <a:schemeClr val="accent1">
                    <a:lumMod val="50000"/>
                  </a:schemeClr>
                </a:solidFill>
                <a:effectLst/>
              </a:rPr>
              <a:t>Include a Method of Evaluation</a:t>
            </a:r>
            <a:r>
              <a:rPr lang="en-US" sz="2400" b="0" i="0" dirty="0">
                <a:solidFill>
                  <a:schemeClr val="accent1">
                    <a:lumMod val="50000"/>
                  </a:schemeClr>
                </a:solidFill>
                <a:effectLst/>
              </a:rPr>
              <a:t>: Define how you will measure success (e.g., “using end-of-term assessments” or “via monthly attendance tracking”). This makes the goal measurable and ensures you can evaluate progress.</a:t>
            </a:r>
          </a:p>
          <a:p>
            <a:pPr marL="55563" lvl="3"/>
            <a:endParaRPr lang="en-US" sz="1800" dirty="0">
              <a:solidFill>
                <a:srgbClr val="002060"/>
              </a:solidFill>
            </a:endParaRPr>
          </a:p>
          <a:p>
            <a:pPr marL="457200" lvl="3"/>
            <a:endParaRPr lang="en-US" sz="1800" dirty="0">
              <a:solidFill>
                <a:schemeClr val="accent1">
                  <a:lumMod val="50000"/>
                </a:schemeClr>
              </a:solidFill>
            </a:endParaRPr>
          </a:p>
        </p:txBody>
      </p:sp>
      <p:pic>
        <p:nvPicPr>
          <p:cNvPr id="2" name="Graphic 1" descr="Clipboard Checked with solid fill">
            <a:extLst>
              <a:ext uri="{FF2B5EF4-FFF2-40B4-BE49-F238E27FC236}">
                <a16:creationId xmlns:a16="http://schemas.microsoft.com/office/drawing/2014/main" id="{572F0F5E-1A85-97B7-0A31-3C7355959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4968" y="232175"/>
            <a:ext cx="1429357" cy="1429357"/>
          </a:xfrm>
          <a:prstGeom prst="rect">
            <a:avLst/>
          </a:prstGeom>
        </p:spPr>
      </p:pic>
    </p:spTree>
    <p:extLst>
      <p:ext uri="{BB962C8B-B14F-4D97-AF65-F5344CB8AC3E}">
        <p14:creationId xmlns:p14="http://schemas.microsoft.com/office/powerpoint/2010/main" val="18744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7BC4-166A-8DA0-0149-B126C43F985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FB7F3C-C1D9-5A77-874D-3E5CB0E46344}"/>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b="1" i="0" u="none" strike="noStrike" kern="1200" cap="none" spc="0" normalizeH="0" baseline="0" noProof="0" dirty="0">
                <a:ln>
                  <a:noFill/>
                </a:ln>
                <a:effectLst/>
                <a:uLnTx/>
                <a:uFillTx/>
                <a:latin typeface="+mn-lt"/>
                <a:ea typeface="+mj-ea"/>
                <a:cs typeface="Arial" panose="020B0604020202020204" pitchFamily="34" charset="0"/>
              </a:rPr>
              <a:t>Examples of Weak Intended Outcomes</a:t>
            </a:r>
          </a:p>
        </p:txBody>
      </p:sp>
      <p:pic>
        <p:nvPicPr>
          <p:cNvPr id="4" name="Graphic 3">
            <a:extLst>
              <a:ext uri="{FF2B5EF4-FFF2-40B4-BE49-F238E27FC236}">
                <a16:creationId xmlns:a16="http://schemas.microsoft.com/office/drawing/2014/main" id="{FB0D0CB3-4A66-4CB5-B8A1-7E4EE3B58E3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083" y="1974290"/>
            <a:ext cx="2893074" cy="3010305"/>
          </a:xfrm>
          <a:prstGeom prst="rect">
            <a:avLst/>
          </a:prstGeom>
        </p:spPr>
      </p:pic>
      <p:sp>
        <p:nvSpPr>
          <p:cNvPr id="3" name="TextBox 2">
            <a:extLst>
              <a:ext uri="{FF2B5EF4-FFF2-40B4-BE49-F238E27FC236}">
                <a16:creationId xmlns:a16="http://schemas.microsoft.com/office/drawing/2014/main" id="{59BE8569-32C3-140D-1B1A-D854A182BEC4}"/>
              </a:ext>
            </a:extLst>
          </p:cNvPr>
          <p:cNvSpPr txBox="1"/>
          <p:nvPr/>
        </p:nvSpPr>
        <p:spPr>
          <a:xfrm>
            <a:off x="2888165" y="1884556"/>
            <a:ext cx="9088245" cy="4861932"/>
          </a:xfrm>
          <a:prstGeom prst="rect">
            <a:avLst/>
          </a:prstGeom>
        </p:spPr>
        <p:txBody>
          <a:bodyPr vert="horz" lIns="91440" tIns="45720" rIns="91440" bIns="45720" rtlCol="0">
            <a:normAutofit fontScale="85000" lnSpcReduction="20000"/>
          </a:bodyPr>
          <a:lstStyle/>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We will utilize instructional strategies, technologies or materials that address the achievement gap among our subgroup data.</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The intended outcome of this program is to improve math MCAS scores based on the instructional software programs chosen.</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The intended outcome of this program is to see a higher number of students saying they are safe in the school building.</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All staff who have not been trained in Responsive Classroom will be trained by the end of the year.</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Provide new opportunities for students to engage with faculty during the school day.</a:t>
            </a:r>
          </a:p>
          <a:p>
            <a:pPr marL="228600" lvl="3" indent="-228600">
              <a:lnSpc>
                <a:spcPct val="90000"/>
              </a:lnSpc>
              <a:spcBef>
                <a:spcPts val="10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9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E861-A4BB-5857-D1F6-67949780CE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EBCD63B-CEDC-63F4-B598-01FA00CFEE4C}"/>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b="1" i="0" u="none" strike="noStrike" kern="1200" cap="none" spc="0" normalizeH="0" baseline="0" noProof="0" dirty="0">
                <a:ln>
                  <a:noFill/>
                </a:ln>
                <a:effectLst/>
                <a:uLnTx/>
                <a:uFillTx/>
                <a:latin typeface="+mn-lt"/>
                <a:ea typeface="+mj-ea"/>
                <a:cs typeface="Arial" panose="020B0604020202020204" pitchFamily="34" charset="0"/>
              </a:rPr>
              <a:t>SMART Goal Exemplars</a:t>
            </a:r>
          </a:p>
        </p:txBody>
      </p:sp>
      <p:sp>
        <p:nvSpPr>
          <p:cNvPr id="3" name="TextBox 2">
            <a:extLst>
              <a:ext uri="{FF2B5EF4-FFF2-40B4-BE49-F238E27FC236}">
                <a16:creationId xmlns:a16="http://schemas.microsoft.com/office/drawing/2014/main" id="{68F6F7CD-DA64-631E-7F02-E0C55BF4B507}"/>
              </a:ext>
            </a:extLst>
          </p:cNvPr>
          <p:cNvSpPr txBox="1"/>
          <p:nvPr/>
        </p:nvSpPr>
        <p:spPr>
          <a:xfrm>
            <a:off x="838200" y="1996593"/>
            <a:ext cx="9075234" cy="4738744"/>
          </a:xfrm>
          <a:prstGeom prst="rect">
            <a:avLst/>
          </a:prstGeom>
        </p:spPr>
        <p:txBody>
          <a:bodyPr vert="horz" lIns="91440" tIns="45720" rIns="91440" bIns="45720" rtlCol="0">
            <a:normAutofit fontScale="62500" lnSpcReduction="20000"/>
          </a:bodyPr>
          <a:lstStyle/>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The five elementary schools will offer at least one program for students identified as chronically absent. 80% of targeted participants will attend at least one session and by June 2025, each participant’s attendance will increase by 10%.</a:t>
            </a:r>
          </a:p>
          <a:p>
            <a:pPr marL="228600" lvl="3" indent="-228600">
              <a:lnSpc>
                <a:spcPct val="90000"/>
              </a:lnSpc>
              <a:spcBef>
                <a:spcPts val="1000"/>
              </a:spcBef>
              <a:buFont typeface="Arial" panose="020B0604020202020204" pitchFamily="34" charset="0"/>
              <a:buChar char="•"/>
            </a:pPr>
            <a:endParaRPr lang="en-US" sz="34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By June 2025, increase digital literacy for 7th graders by 20% (EOY assessment) through the integration of weekly coding and online safety lessons.</a:t>
            </a:r>
          </a:p>
          <a:p>
            <a:pPr marL="228600" lvl="3" indent="-228600">
              <a:lnSpc>
                <a:spcPct val="90000"/>
              </a:lnSpc>
              <a:spcBef>
                <a:spcPts val="1000"/>
              </a:spcBef>
              <a:buFont typeface="Arial" panose="020B0604020202020204" pitchFamily="34" charset="0"/>
              <a:buChar char="•"/>
            </a:pPr>
            <a:endParaRPr lang="en-US" sz="34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By June 2025, the middle school will observe a reduction of at least 10% of students referred to the PASS program more than once during the school year.</a:t>
            </a:r>
          </a:p>
          <a:p>
            <a:pPr marL="228600" lvl="3" indent="-228600">
              <a:lnSpc>
                <a:spcPct val="90000"/>
              </a:lnSpc>
              <a:spcBef>
                <a:spcPts val="1000"/>
              </a:spcBef>
              <a:buFont typeface="Arial" panose="020B0604020202020204" pitchFamily="34" charset="0"/>
              <a:buChar char="•"/>
            </a:pPr>
            <a:endParaRPr lang="en-US" sz="34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At least seven 10</a:t>
            </a:r>
            <a:r>
              <a:rPr lang="en-US" sz="3400" baseline="30000" dirty="0">
                <a:solidFill>
                  <a:schemeClr val="accent1">
                    <a:lumMod val="50000"/>
                  </a:schemeClr>
                </a:solidFill>
                <a:cs typeface="Arial" panose="020B0604020202020204" pitchFamily="34" charset="0"/>
              </a:rPr>
              <a:t>th</a:t>
            </a:r>
            <a:r>
              <a:rPr lang="en-US" sz="3400" dirty="0">
                <a:solidFill>
                  <a:schemeClr val="accent1">
                    <a:lumMod val="50000"/>
                  </a:schemeClr>
                </a:solidFill>
                <a:cs typeface="Arial" panose="020B0604020202020204" pitchFamily="34" charset="0"/>
              </a:rPr>
              <a:t> or 11</a:t>
            </a:r>
            <a:r>
              <a:rPr lang="en-US" sz="3400" baseline="30000" dirty="0">
                <a:solidFill>
                  <a:schemeClr val="accent1">
                    <a:lumMod val="50000"/>
                  </a:schemeClr>
                </a:solidFill>
                <a:cs typeface="Arial" panose="020B0604020202020204" pitchFamily="34" charset="0"/>
              </a:rPr>
              <a:t>th</a:t>
            </a:r>
            <a:r>
              <a:rPr lang="en-US" sz="3400" dirty="0">
                <a:solidFill>
                  <a:schemeClr val="accent1">
                    <a:lumMod val="50000"/>
                  </a:schemeClr>
                </a:solidFill>
                <a:cs typeface="Arial" panose="020B0604020202020204" pitchFamily="34" charset="0"/>
              </a:rPr>
              <a:t> grade students will attend the annual Youth At Risk Conference, and a minimum of 75% will report being engaged and that it helped to promote student voice at school (measured by the student engagement survey) at the end of the 2024-2025 school year.</a:t>
            </a:r>
          </a:p>
          <a:p>
            <a:pPr marL="228600" lvl="3" indent="-228600">
              <a:lnSpc>
                <a:spcPct val="90000"/>
              </a:lnSpc>
              <a:spcBef>
                <a:spcPts val="100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27F8FF56-C764-8C48-3739-F5F7D41846D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2057" y="1996593"/>
            <a:ext cx="2909943" cy="2909943"/>
          </a:xfrm>
          <a:prstGeom prst="rect">
            <a:avLst/>
          </a:prstGeom>
        </p:spPr>
      </p:pic>
    </p:spTree>
    <p:extLst>
      <p:ext uri="{BB962C8B-B14F-4D97-AF65-F5344CB8AC3E}">
        <p14:creationId xmlns:p14="http://schemas.microsoft.com/office/powerpoint/2010/main" val="105911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1F96-3B5D-3F37-3C5D-FF85697CD0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D44DE9F-0885-57F4-7D07-4ACAFEFFB3EB}"/>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Moving from Weak </a:t>
            </a:r>
            <a:r>
              <a:rPr lang="en-US" sz="3600" b="1" noProof="0" dirty="0">
                <a:solidFill>
                  <a:schemeClr val="accent1">
                    <a:lumMod val="50000"/>
                  </a:schemeClr>
                </a:solidFill>
                <a:latin typeface="+mn-lt"/>
                <a:ea typeface="+mn-ea"/>
                <a:cs typeface="+mn-cs"/>
              </a:rPr>
              <a:t>to SMART</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03CC5213-73C9-9184-77F1-B5FF5C19B2AD}"/>
              </a:ext>
            </a:extLst>
          </p:cNvPr>
          <p:cNvSpPr txBox="1"/>
          <p:nvPr/>
        </p:nvSpPr>
        <p:spPr>
          <a:xfrm>
            <a:off x="579863" y="1427356"/>
            <a:ext cx="10694020" cy="5293757"/>
          </a:xfrm>
          <a:prstGeom prst="rect">
            <a:avLst/>
          </a:prstGeom>
          <a:noFill/>
        </p:spPr>
        <p:txBody>
          <a:bodyPr wrap="square">
            <a:spAutoFit/>
          </a:bodyPr>
          <a:lstStyle/>
          <a:p>
            <a:pPr marL="346075" lvl="3" indent="-342900">
              <a:buFont typeface="Arial" panose="020B0604020202020204" pitchFamily="34" charset="0"/>
              <a:buChar char="•"/>
            </a:pPr>
            <a:r>
              <a:rPr lang="en-US" sz="2000" dirty="0">
                <a:solidFill>
                  <a:schemeClr val="accent1">
                    <a:lumMod val="50000"/>
                  </a:schemeClr>
                </a:solidFill>
              </a:rPr>
              <a:t>The district will provide at least three activities or speakers targeted to school safety and student wellness, creating a culture that promotes a sense of belonging for all.</a:t>
            </a:r>
          </a:p>
          <a:p>
            <a:pPr marL="803275" lvl="5" indent="-342900">
              <a:buFont typeface="Courier New" panose="02070309020205020404" pitchFamily="49" charset="0"/>
              <a:buChar char="o"/>
            </a:pPr>
            <a:r>
              <a:rPr lang="en-US" sz="2000" i="1" dirty="0">
                <a:solidFill>
                  <a:schemeClr val="accent2">
                    <a:lumMod val="75000"/>
                  </a:schemeClr>
                </a:solidFill>
              </a:rPr>
              <a:t>By holding these talks about student safety/wellness, what impact do you hope it will have on students? By when? How will it be measured?</a:t>
            </a:r>
          </a:p>
          <a:p>
            <a:pPr marL="346075" lvl="3" indent="-342900">
              <a:buFont typeface="Arial" panose="020B0604020202020204" pitchFamily="34" charset="0"/>
              <a:buChar char="•"/>
            </a:pPr>
            <a:r>
              <a:rPr lang="en-US" sz="2000" dirty="0">
                <a:solidFill>
                  <a:schemeClr val="accent1">
                    <a:lumMod val="50000"/>
                  </a:schemeClr>
                </a:solidFill>
              </a:rPr>
              <a:t>100% of students provided assistive technology will be assessed every six months to evaluate participation, engagement, and achievement progress in their classrooms.</a:t>
            </a:r>
          </a:p>
          <a:p>
            <a:pPr marL="803275" lvl="5" indent="-342900">
              <a:buFont typeface="Courier New" panose="02070309020205020404" pitchFamily="49" charset="0"/>
              <a:buChar char="o"/>
            </a:pPr>
            <a:r>
              <a:rPr lang="en-US" sz="2000" i="1" dirty="0">
                <a:solidFill>
                  <a:schemeClr val="accent2">
                    <a:lumMod val="75000"/>
                  </a:schemeClr>
                </a:solidFill>
              </a:rPr>
              <a:t>By providing these tech tools, what impact do you hope they will have on those students who used them? By when? How will it be measured?</a:t>
            </a:r>
          </a:p>
          <a:p>
            <a:pPr marL="346075" lvl="3" indent="-342900">
              <a:buFont typeface="Arial" panose="020B0604020202020204" pitchFamily="34" charset="0"/>
              <a:buChar char="•"/>
            </a:pPr>
            <a:r>
              <a:rPr lang="en-US" sz="2000" dirty="0">
                <a:solidFill>
                  <a:schemeClr val="accent1">
                    <a:lumMod val="50000"/>
                  </a:schemeClr>
                </a:solidFill>
              </a:rPr>
              <a:t>All students in grades 5-12 will have access to the platform, where they can download audiobooks for use in class or for independent reading.</a:t>
            </a:r>
          </a:p>
          <a:p>
            <a:pPr marL="803275" lvl="5" indent="-342900">
              <a:buFont typeface="Courier New" panose="02070309020205020404" pitchFamily="49" charset="0"/>
              <a:buChar char="o"/>
            </a:pPr>
            <a:r>
              <a:rPr lang="en-US" sz="2000" i="1" dirty="0">
                <a:solidFill>
                  <a:schemeClr val="accent2">
                    <a:lumMod val="75000"/>
                  </a:schemeClr>
                </a:solidFill>
              </a:rPr>
              <a:t>By providing students with access to the platform, what impact do you hope it will have on students? By when? How will it be measured?</a:t>
            </a:r>
            <a:endParaRPr lang="en-US" sz="2400" i="1" dirty="0">
              <a:solidFill>
                <a:schemeClr val="accent2">
                  <a:lumMod val="75000"/>
                </a:schemeClr>
              </a:solidFill>
            </a:endParaRPr>
          </a:p>
          <a:p>
            <a:pPr marL="346075" lvl="3" indent="-342900">
              <a:buFont typeface="Arial" panose="020B0604020202020204" pitchFamily="34" charset="0"/>
              <a:buChar char="•"/>
            </a:pPr>
            <a:r>
              <a:rPr lang="en-US" sz="2000" dirty="0">
                <a:solidFill>
                  <a:schemeClr val="accent1">
                    <a:lumMod val="50000"/>
                  </a:schemeClr>
                </a:solidFill>
              </a:rPr>
              <a:t>Staff attending the safety and student well-being professional development will complete an exit ticket identifying at least two new items of learning resulting from the PD.</a:t>
            </a:r>
          </a:p>
          <a:p>
            <a:pPr marL="803275" lvl="5" indent="-342900">
              <a:buFont typeface="Courier New" panose="02070309020205020404" pitchFamily="49" charset="0"/>
              <a:buChar char="o"/>
            </a:pPr>
            <a:r>
              <a:rPr lang="en-US" sz="2000" i="1" dirty="0">
                <a:solidFill>
                  <a:schemeClr val="accent2">
                    <a:lumMod val="75000"/>
                  </a:schemeClr>
                </a:solidFill>
              </a:rPr>
              <a:t>By having teachers attend this PD, what impact do you hope it will have on students? By when? How will it be measured?</a:t>
            </a:r>
          </a:p>
          <a:p>
            <a:pPr marL="457200" lvl="3"/>
            <a:endParaRPr lang="en-US" sz="1800" dirty="0">
              <a:solidFill>
                <a:schemeClr val="accent1">
                  <a:lumMod val="50000"/>
                </a:schemeClr>
              </a:solidFill>
            </a:endParaRPr>
          </a:p>
        </p:txBody>
      </p:sp>
      <p:pic>
        <p:nvPicPr>
          <p:cNvPr id="7" name="Graphic 6">
            <a:extLst>
              <a:ext uri="{FF2B5EF4-FFF2-40B4-BE49-F238E27FC236}">
                <a16:creationId xmlns:a16="http://schemas.microsoft.com/office/drawing/2014/main" id="{20FC3867-61C7-B5DC-A4CE-1EDC680AD30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9011" y="136887"/>
            <a:ext cx="1466168" cy="1466168"/>
          </a:xfrm>
          <a:prstGeom prst="rect">
            <a:avLst/>
          </a:prstGeom>
        </p:spPr>
      </p:pic>
      <p:pic>
        <p:nvPicPr>
          <p:cNvPr id="9" name="Graphic 8">
            <a:extLst>
              <a:ext uri="{FF2B5EF4-FFF2-40B4-BE49-F238E27FC236}">
                <a16:creationId xmlns:a16="http://schemas.microsoft.com/office/drawing/2014/main" id="{9A59D02E-14A9-7DD0-FD6E-6FE20DC4347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0332" y="337213"/>
            <a:ext cx="914400" cy="914400"/>
          </a:xfrm>
          <a:prstGeom prst="rect">
            <a:avLst/>
          </a:prstGeom>
        </p:spPr>
      </p:pic>
    </p:spTree>
    <p:extLst>
      <p:ext uri="{BB962C8B-B14F-4D97-AF65-F5344CB8AC3E}">
        <p14:creationId xmlns:p14="http://schemas.microsoft.com/office/powerpoint/2010/main" val="25756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b="1" i="0" u="none" strike="noStrike" kern="1200" cap="none" spc="0" normalizeH="0" baseline="0" noProof="0" dirty="0">
                <a:ln>
                  <a:noFill/>
                </a:ln>
                <a:effectLst/>
                <a:uLnTx/>
                <a:uFillTx/>
                <a:latin typeface="+mn-lt"/>
                <a:ea typeface="+mj-ea"/>
                <a:cs typeface="Arial" panose="020B0604020202020204" pitchFamily="34" charset="0"/>
              </a:rPr>
              <a:t>Session Objectives</a:t>
            </a:r>
          </a:p>
        </p:txBody>
      </p:sp>
      <p:sp>
        <p:nvSpPr>
          <p:cNvPr id="7" name="TextBox 6">
            <a:extLst>
              <a:ext uri="{FF2B5EF4-FFF2-40B4-BE49-F238E27FC236}">
                <a16:creationId xmlns:a16="http://schemas.microsoft.com/office/drawing/2014/main" id="{D9B1A99E-8D5C-AA38-14A8-E086E7C868F3}"/>
              </a:ext>
            </a:extLst>
          </p:cNvPr>
          <p:cNvSpPr txBox="1"/>
          <p:nvPr/>
        </p:nvSpPr>
        <p:spPr>
          <a:xfrm>
            <a:off x="312234" y="2119256"/>
            <a:ext cx="9155151" cy="4057707"/>
          </a:xfrm>
          <a:prstGeom prst="rect">
            <a:avLst/>
          </a:prstGeom>
        </p:spPr>
        <p:txBody>
          <a:bodyPr vert="horz" lIns="91440" tIns="45720" rIns="91440" bIns="45720" rtlCol="0">
            <a:normAutofit/>
          </a:bodyPr>
          <a:lstStyle/>
          <a:p>
            <a:pPr marL="0" lvl="1">
              <a:lnSpc>
                <a:spcPct val="90000"/>
              </a:lnSpc>
              <a:spcBef>
                <a:spcPts val="1000"/>
              </a:spcBef>
            </a:pPr>
            <a:endParaRPr lang="en-US" sz="2800" dirty="0">
              <a:latin typeface="Arial" panose="020B0604020202020204" pitchFamily="34" charset="0"/>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3200" dirty="0">
                <a:solidFill>
                  <a:schemeClr val="accent1">
                    <a:lumMod val="50000"/>
                  </a:schemeClr>
                </a:solidFill>
              </a:rPr>
              <a:t>Understand Need vs. Objective/Activity vs. Outcome</a:t>
            </a:r>
          </a:p>
          <a:p>
            <a:pPr marL="0" lvl="1">
              <a:lnSpc>
                <a:spcPct val="90000"/>
              </a:lnSpc>
              <a:spcBef>
                <a:spcPts val="1000"/>
              </a:spcBef>
            </a:pPr>
            <a:endParaRPr lang="en-US" sz="3200" dirty="0">
              <a:solidFill>
                <a:schemeClr val="accent1">
                  <a:lumMod val="50000"/>
                </a:schemeClr>
              </a:solidFill>
            </a:endParaRPr>
          </a:p>
          <a:p>
            <a:pPr marL="228600" lvl="1" indent="-228600">
              <a:lnSpc>
                <a:spcPct val="90000"/>
              </a:lnSpc>
              <a:spcBef>
                <a:spcPts val="1000"/>
              </a:spcBef>
              <a:buFont typeface="Arial" panose="020B0604020202020204" pitchFamily="34" charset="0"/>
              <a:buChar char="•"/>
            </a:pPr>
            <a:r>
              <a:rPr lang="en-US" sz="3200" dirty="0">
                <a:solidFill>
                  <a:schemeClr val="accent1">
                    <a:lumMod val="50000"/>
                  </a:schemeClr>
                </a:solidFill>
              </a:rPr>
              <a:t>Understand Evaluation of Program Impact</a:t>
            </a:r>
          </a:p>
          <a:p>
            <a:pPr marL="0" lvl="1">
              <a:lnSpc>
                <a:spcPct val="90000"/>
              </a:lnSpc>
              <a:spcBef>
                <a:spcPts val="1000"/>
              </a:spcBef>
            </a:pPr>
            <a:endParaRPr lang="en-US" sz="3200" dirty="0">
              <a:solidFill>
                <a:schemeClr val="accent1">
                  <a:lumMod val="50000"/>
                </a:schemeClr>
              </a:solidFill>
            </a:endParaRPr>
          </a:p>
          <a:p>
            <a:pPr marL="228600" lvl="1" indent="-228600">
              <a:lnSpc>
                <a:spcPct val="90000"/>
              </a:lnSpc>
              <a:spcBef>
                <a:spcPts val="1000"/>
              </a:spcBef>
              <a:buFont typeface="Arial" panose="020B0604020202020204" pitchFamily="34" charset="0"/>
              <a:buChar char="•"/>
            </a:pPr>
            <a:r>
              <a:rPr lang="en-US" sz="3200" dirty="0">
                <a:solidFill>
                  <a:schemeClr val="accent1">
                    <a:lumMod val="50000"/>
                  </a:schemeClr>
                </a:solidFill>
              </a:rPr>
              <a:t>Write Effective SMART Goals</a:t>
            </a:r>
          </a:p>
        </p:txBody>
      </p:sp>
      <p:pic>
        <p:nvPicPr>
          <p:cNvPr id="3" name="Graphic 2">
            <a:extLst>
              <a:ext uri="{FF2B5EF4-FFF2-40B4-BE49-F238E27FC236}">
                <a16:creationId xmlns:a16="http://schemas.microsoft.com/office/drawing/2014/main" id="{D2538189-B1CF-4F55-3EBB-E316AFFE7B1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7912" y="1840475"/>
            <a:ext cx="4057707" cy="4057707"/>
          </a:xfrm>
          <a:prstGeom prst="rect">
            <a:avLst/>
          </a:prstGeom>
        </p:spPr>
      </p:pic>
    </p:spTree>
    <p:extLst>
      <p:ext uri="{BB962C8B-B14F-4D97-AF65-F5344CB8AC3E}">
        <p14:creationId xmlns:p14="http://schemas.microsoft.com/office/powerpoint/2010/main" val="398989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b="1" kern="1200" dirty="0">
                <a:latin typeface="+mn-lt"/>
                <a:cs typeface="Calibri" panose="020F0502020204030204" pitchFamily="34" charset="0"/>
              </a:rPr>
              <a:t>Resources</a:t>
            </a:r>
            <a:endParaRPr kumimoji="0" lang="en-US" b="1" i="0" u="none" strike="noStrike" kern="1200" cap="none" spc="0" normalizeH="0" baseline="0" noProof="0" dirty="0">
              <a:ln>
                <a:noFill/>
              </a:ln>
              <a:effectLst/>
              <a:uLnTx/>
              <a:uFillTx/>
              <a:latin typeface="+mn-lt"/>
              <a:cs typeface="Calibri" panose="020F0502020204030204" pitchFamily="34" charset="0"/>
            </a:endParaRPr>
          </a:p>
        </p:txBody>
      </p:sp>
      <p:pic>
        <p:nvPicPr>
          <p:cNvPr id="3" name="Graphic 2">
            <a:extLst>
              <a:ext uri="{FF2B5EF4-FFF2-40B4-BE49-F238E27FC236}">
                <a16:creationId xmlns:a16="http://schemas.microsoft.com/office/drawing/2014/main" id="{4EF86F87-A1D5-5A8A-7FE3-CA9D708E729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2119255"/>
            <a:ext cx="4057707" cy="4057707"/>
          </a:xfrm>
          <a:prstGeom prst="rect">
            <a:avLst/>
          </a:prstGeom>
        </p:spPr>
      </p:pic>
      <p:sp>
        <p:nvSpPr>
          <p:cNvPr id="7" name="TextBox 6">
            <a:extLst>
              <a:ext uri="{FF2B5EF4-FFF2-40B4-BE49-F238E27FC236}">
                <a16:creationId xmlns:a16="http://schemas.microsoft.com/office/drawing/2014/main" id="{D9B1A99E-8D5C-AA38-14A8-E086E7C868F3}"/>
              </a:ext>
            </a:extLst>
          </p:cNvPr>
          <p:cNvSpPr txBox="1"/>
          <p:nvPr/>
        </p:nvSpPr>
        <p:spPr>
          <a:xfrm>
            <a:off x="4438185" y="2119256"/>
            <a:ext cx="6915615" cy="4057707"/>
          </a:xfrm>
          <a:prstGeom prst="rect">
            <a:avLst/>
          </a:prstGeom>
        </p:spPr>
        <p:txBody>
          <a:bodyPr vert="horz" lIns="91440" tIns="45720" rIns="91440" bIns="45720" rtlCol="0">
            <a:normAutofit/>
          </a:bodyPr>
          <a:lstStyle/>
          <a:p>
            <a:pPr marL="0" lvl="1">
              <a:lnSpc>
                <a:spcPct val="90000"/>
              </a:lnSpc>
              <a:spcBef>
                <a:spcPts val="1000"/>
              </a:spcBef>
            </a:pPr>
            <a:r>
              <a:rPr lang="en-US" sz="2400" b="1" dirty="0">
                <a:solidFill>
                  <a:schemeClr val="accent1">
                    <a:lumMod val="50000"/>
                  </a:schemeClr>
                </a:solidFill>
              </a:rPr>
              <a:t>Federal Grant Program Liaisons by district: </a:t>
            </a:r>
            <a:r>
              <a:rPr lang="en-US" sz="2400" dirty="0">
                <a:solidFill>
                  <a:schemeClr val="accent1">
                    <a:lumMod val="50000"/>
                  </a:schemeClr>
                </a:solidFill>
                <a:hlinkClick r:id="rId4">
                  <a:extLst>
                    <a:ext uri="{A12FA001-AC4F-418D-AE19-62706E023703}">
                      <ahyp:hlinkClr xmlns:ahyp="http://schemas.microsoft.com/office/drawing/2018/hyperlinkcolor" val="tx"/>
                    </a:ext>
                  </a:extLst>
                </a:hlinkClick>
              </a:rPr>
              <a:t>http://www.doe.mass.edu/federalgrants/liaisons.xlsx</a:t>
            </a:r>
            <a:r>
              <a:rPr lang="en-US" sz="2400" dirty="0">
                <a:solidFill>
                  <a:schemeClr val="accent1">
                    <a:lumMod val="50000"/>
                  </a:schemeClr>
                </a:solidFill>
              </a:rPr>
              <a:t> </a:t>
            </a:r>
          </a:p>
          <a:p>
            <a:pPr marL="0" lvl="2">
              <a:lnSpc>
                <a:spcPct val="90000"/>
              </a:lnSpc>
              <a:spcBef>
                <a:spcPts val="1000"/>
              </a:spcBef>
            </a:pPr>
            <a:r>
              <a:rPr lang="en-US" sz="2400" dirty="0">
                <a:solidFill>
                  <a:schemeClr val="accent1">
                    <a:lumMod val="50000"/>
                  </a:schemeClr>
                </a:solidFill>
                <a:hlinkClick r:id="rId5">
                  <a:extLst>
                    <a:ext uri="{A12FA001-AC4F-418D-AE19-62706E023703}">
                      <ahyp:hlinkClr xmlns:ahyp="http://schemas.microsoft.com/office/drawing/2018/hyperlinkcolor" val="tx"/>
                    </a:ext>
                  </a:extLst>
                </a:hlinkClick>
              </a:rPr>
              <a:t>federalgrantprograms@mass.gov</a:t>
            </a:r>
            <a:endParaRPr lang="en-US" sz="2400" dirty="0">
              <a:solidFill>
                <a:schemeClr val="accent1">
                  <a:lumMod val="50000"/>
                </a:schemeClr>
              </a:solidFill>
            </a:endParaRPr>
          </a:p>
          <a:p>
            <a:pPr marL="0" lvl="2">
              <a:lnSpc>
                <a:spcPct val="90000"/>
              </a:lnSpc>
              <a:spcBef>
                <a:spcPts val="1000"/>
              </a:spcBef>
            </a:pPr>
            <a:r>
              <a:rPr lang="en-US" sz="2400" dirty="0">
                <a:solidFill>
                  <a:schemeClr val="accent1">
                    <a:lumMod val="50000"/>
                  </a:schemeClr>
                </a:solidFill>
              </a:rPr>
              <a:t>(781) 338-6230</a:t>
            </a:r>
          </a:p>
          <a:p>
            <a:pPr marL="228600" lvl="2" indent="-228600">
              <a:lnSpc>
                <a:spcPct val="90000"/>
              </a:lnSpc>
              <a:spcBef>
                <a:spcPts val="1000"/>
              </a:spcBef>
              <a:buFont typeface="Arial" panose="020B0604020202020204" pitchFamily="34" charset="0"/>
              <a:buChar char="•"/>
            </a:pPr>
            <a:endParaRPr lang="en-US" sz="2400" dirty="0">
              <a:solidFill>
                <a:schemeClr val="accent1">
                  <a:lumMod val="50000"/>
                </a:schemeClr>
              </a:solidFill>
            </a:endParaRPr>
          </a:p>
          <a:p>
            <a:pPr marL="0" lvl="2">
              <a:lnSpc>
                <a:spcPct val="90000"/>
              </a:lnSpc>
              <a:spcBef>
                <a:spcPts val="1000"/>
              </a:spcBef>
            </a:pPr>
            <a:r>
              <a:rPr lang="en-US" sz="2400" b="1" dirty="0">
                <a:solidFill>
                  <a:schemeClr val="accent1">
                    <a:lumMod val="50000"/>
                  </a:schemeClr>
                </a:solidFill>
              </a:rPr>
              <a:t>Title IVA Guidance: </a:t>
            </a:r>
            <a:r>
              <a:rPr lang="en-US" sz="2400" dirty="0">
                <a:solidFill>
                  <a:schemeClr val="accent1">
                    <a:lumMod val="50000"/>
                  </a:schemeClr>
                </a:solidFill>
                <a:hlinkClick r:id="rId6">
                  <a:extLst>
                    <a:ext uri="{A12FA001-AC4F-418D-AE19-62706E023703}">
                      <ahyp:hlinkClr xmlns:ahyp="http://schemas.microsoft.com/office/drawing/2018/hyperlinkcolor" val="tx"/>
                    </a:ext>
                  </a:extLst>
                </a:hlinkClick>
              </a:rPr>
              <a:t>http://www.doe.mass.edu/federalgrants/titleiv-a/</a:t>
            </a:r>
            <a:r>
              <a:rPr lang="en-US" sz="2400" dirty="0">
                <a:solidFill>
                  <a:schemeClr val="accent1">
                    <a:lumMod val="50000"/>
                  </a:schemeClr>
                </a:solidFill>
              </a:rPr>
              <a:t> </a:t>
            </a:r>
          </a:p>
          <a:p>
            <a:pPr marL="228600" lvl="2" indent="-228600">
              <a:lnSpc>
                <a:spcPct val="90000"/>
              </a:lnSpc>
              <a:spcBef>
                <a:spcPts val="1000"/>
              </a:spcBef>
              <a:buFont typeface="Arial" panose="020B0604020202020204" pitchFamily="34" charset="0"/>
              <a:buChar char="•"/>
            </a:pPr>
            <a:endParaRPr lang="en-US" sz="2400" dirty="0">
              <a:solidFill>
                <a:schemeClr val="accent1">
                  <a:lumMod val="50000"/>
                </a:schemeClr>
              </a:solidFill>
            </a:endParaRPr>
          </a:p>
        </p:txBody>
      </p:sp>
    </p:spTree>
    <p:extLst>
      <p:ext uri="{BB962C8B-B14F-4D97-AF65-F5344CB8AC3E}">
        <p14:creationId xmlns:p14="http://schemas.microsoft.com/office/powerpoint/2010/main" val="138734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Priorities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967514"/>
          </a:xfrm>
          <a:prstGeom prst="rect">
            <a:avLst/>
          </a:prstGeom>
          <a:noFill/>
        </p:spPr>
        <p:txBody>
          <a:bodyPr wrap="square" rtlCol="0">
            <a:spAutoFit/>
          </a:bodyPr>
          <a:lstStyle/>
          <a:p>
            <a:pPr marL="0" lvl="1">
              <a:spcBef>
                <a:spcPct val="60000"/>
              </a:spcBef>
            </a:pPr>
            <a:r>
              <a:rPr lang="en-US" sz="2400" dirty="0">
                <a:solidFill>
                  <a:schemeClr val="accent1">
                    <a:lumMod val="50000"/>
                  </a:schemeClr>
                </a:solidFill>
              </a:rPr>
              <a:t>Fund Code 0309: Creating Safe, Healthy and Supportive, High-Quality Educational Learning Environments for All</a:t>
            </a:r>
          </a:p>
          <a:p>
            <a:pPr marL="342900" lvl="1" indent="-342900">
              <a:spcBef>
                <a:spcPct val="60000"/>
              </a:spcBef>
              <a:buFont typeface="Arial" panose="020B0604020202020204" pitchFamily="34" charset="0"/>
              <a:buChar char="•"/>
            </a:pPr>
            <a:r>
              <a:rPr lang="en-US" sz="2400" dirty="0">
                <a:solidFill>
                  <a:schemeClr val="accent1">
                    <a:lumMod val="50000"/>
                  </a:schemeClr>
                </a:solidFill>
              </a:rPr>
              <a:t>Provide all students with access to a well-rounded education;</a:t>
            </a:r>
          </a:p>
          <a:p>
            <a:pPr marL="800100" lvl="2" indent="-342900">
              <a:spcBef>
                <a:spcPct val="60000"/>
              </a:spcBef>
              <a:buFont typeface="Courier New" panose="02070309020205020404" pitchFamily="49" charset="0"/>
              <a:buChar char="o"/>
            </a:pPr>
            <a:r>
              <a:rPr lang="en-US" sz="2400" i="1" dirty="0">
                <a:solidFill>
                  <a:schemeClr val="accent1">
                    <a:lumMod val="50000"/>
                  </a:schemeClr>
                </a:solidFill>
              </a:rPr>
              <a:t>Do all students have opportunities to learn outside of core curriculum?</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school conditions for learning to ensure safe and healthy students; and</a:t>
            </a:r>
          </a:p>
          <a:p>
            <a:pPr marL="800100" lvl="2" indent="-342900">
              <a:spcBef>
                <a:spcPct val="60000"/>
              </a:spcBef>
              <a:buFont typeface="Courier New" panose="02070309020205020404" pitchFamily="49" charset="0"/>
              <a:buChar char="o"/>
            </a:pPr>
            <a:r>
              <a:rPr lang="en-US" sz="2400" i="1" dirty="0">
                <a:solidFill>
                  <a:schemeClr val="accent1">
                    <a:lumMod val="50000"/>
                  </a:schemeClr>
                </a:solidFill>
              </a:rPr>
              <a:t>Do all students feel safe at school and are they healthy (mentally and physically)?</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the use of technology to improve academic achievement</a:t>
            </a:r>
          </a:p>
          <a:p>
            <a:pPr marL="800100" lvl="2" indent="-342900">
              <a:spcBef>
                <a:spcPct val="60000"/>
              </a:spcBef>
              <a:buFont typeface="Courier New" panose="02070309020205020404" pitchFamily="49" charset="0"/>
              <a:buChar char="o"/>
            </a:pPr>
            <a:r>
              <a:rPr lang="en-US" sz="2400" i="1" dirty="0">
                <a:solidFill>
                  <a:schemeClr val="accent1">
                    <a:lumMod val="50000"/>
                  </a:schemeClr>
                </a:solidFill>
              </a:rPr>
              <a:t>How can our educators effectively use technology to engage all students?</a:t>
            </a:r>
          </a:p>
          <a:p>
            <a:pPr marL="457200" lvl="2" algn="ctr">
              <a:spcBef>
                <a:spcPct val="60000"/>
              </a:spcBef>
            </a:pPr>
            <a:r>
              <a:rPr lang="en-US" sz="2400" b="1" dirty="0">
                <a:solidFill>
                  <a:schemeClr val="accent1">
                    <a:lumMod val="50000"/>
                  </a:schemeClr>
                </a:solidFill>
              </a:rPr>
              <a:t>Activities funded with Title IVA must be supplemental.</a:t>
            </a:r>
          </a:p>
        </p:txBody>
      </p:sp>
      <p:pic>
        <p:nvPicPr>
          <p:cNvPr id="3" name="Graphic 2" descr="Music notes with solid fill">
            <a:extLst>
              <a:ext uri="{FF2B5EF4-FFF2-40B4-BE49-F238E27FC236}">
                <a16:creationId xmlns:a16="http://schemas.microsoft.com/office/drawing/2014/main" id="{089171F1-5C32-7C40-B7CE-D91268B7A8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51073" y="1957039"/>
            <a:ext cx="914400" cy="914400"/>
          </a:xfrm>
          <a:prstGeom prst="rect">
            <a:avLst/>
          </a:prstGeom>
        </p:spPr>
      </p:pic>
      <p:pic>
        <p:nvPicPr>
          <p:cNvPr id="5" name="Graphic 4" descr="Palette with solid fill">
            <a:extLst>
              <a:ext uri="{FF2B5EF4-FFF2-40B4-BE49-F238E27FC236}">
                <a16:creationId xmlns:a16="http://schemas.microsoft.com/office/drawing/2014/main" id="{A591AFD6-2536-1C90-FAE3-891804239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7361" y="1918010"/>
            <a:ext cx="914400" cy="914400"/>
          </a:xfrm>
          <a:prstGeom prst="rect">
            <a:avLst/>
          </a:prstGeom>
        </p:spPr>
      </p:pic>
      <p:pic>
        <p:nvPicPr>
          <p:cNvPr id="11" name="Graphic 10" descr="Computer with solid fill">
            <a:extLst>
              <a:ext uri="{FF2B5EF4-FFF2-40B4-BE49-F238E27FC236}">
                <a16:creationId xmlns:a16="http://schemas.microsoft.com/office/drawing/2014/main" id="{C8D2B8E3-460B-6437-C2DD-F5F8AC242F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86225" y="4691698"/>
            <a:ext cx="914400" cy="914400"/>
          </a:xfrm>
          <a:prstGeom prst="rect">
            <a:avLst/>
          </a:prstGeom>
        </p:spPr>
      </p:pic>
      <p:pic>
        <p:nvPicPr>
          <p:cNvPr id="13" name="Graphic 12" descr="Home1 with solid fill">
            <a:extLst>
              <a:ext uri="{FF2B5EF4-FFF2-40B4-BE49-F238E27FC236}">
                <a16:creationId xmlns:a16="http://schemas.microsoft.com/office/drawing/2014/main" id="{B641BC08-8F9D-EC58-E63E-FC2F708EDF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06254" y="3033132"/>
            <a:ext cx="914400" cy="914400"/>
          </a:xfrm>
          <a:prstGeom prst="rect">
            <a:avLst/>
          </a:prstGeom>
        </p:spPr>
      </p:pic>
    </p:spTree>
    <p:extLst>
      <p:ext uri="{BB962C8B-B14F-4D97-AF65-F5344CB8AC3E}">
        <p14:creationId xmlns:p14="http://schemas.microsoft.com/office/powerpoint/2010/main" val="2848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down)">
                                      <p:cBhvr>
                                        <p:cTn id="48" dur="50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wipe(down)">
                                      <p:cBhvr>
                                        <p:cTn id="53" dur="500"/>
                                        <p:tgtEl>
                                          <p:spTgt spid="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80">
                                          <p:stCondLst>
                                            <p:cond delay="0"/>
                                          </p:stCondLst>
                                        </p:cTn>
                                        <p:tgtEl>
                                          <p:spTgt spid="13"/>
                                        </p:tgtEl>
                                      </p:cBhvr>
                                    </p:animEffect>
                                    <p:anim calcmode="lin" valueType="num">
                                      <p:cBhvr>
                                        <p:cTn id="5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4" dur="26">
                                          <p:stCondLst>
                                            <p:cond delay="650"/>
                                          </p:stCondLst>
                                        </p:cTn>
                                        <p:tgtEl>
                                          <p:spTgt spid="13"/>
                                        </p:tgtEl>
                                      </p:cBhvr>
                                      <p:to x="100000" y="60000"/>
                                    </p:animScale>
                                    <p:animScale>
                                      <p:cBhvr>
                                        <p:cTn id="65" dur="166" decel="50000">
                                          <p:stCondLst>
                                            <p:cond delay="676"/>
                                          </p:stCondLst>
                                        </p:cTn>
                                        <p:tgtEl>
                                          <p:spTgt spid="13"/>
                                        </p:tgtEl>
                                      </p:cBhvr>
                                      <p:to x="100000" y="100000"/>
                                    </p:animScale>
                                    <p:animScale>
                                      <p:cBhvr>
                                        <p:cTn id="66" dur="26">
                                          <p:stCondLst>
                                            <p:cond delay="1312"/>
                                          </p:stCondLst>
                                        </p:cTn>
                                        <p:tgtEl>
                                          <p:spTgt spid="13"/>
                                        </p:tgtEl>
                                      </p:cBhvr>
                                      <p:to x="100000" y="80000"/>
                                    </p:animScale>
                                    <p:animScale>
                                      <p:cBhvr>
                                        <p:cTn id="67" dur="166" decel="50000">
                                          <p:stCondLst>
                                            <p:cond delay="1338"/>
                                          </p:stCondLst>
                                        </p:cTn>
                                        <p:tgtEl>
                                          <p:spTgt spid="13"/>
                                        </p:tgtEl>
                                      </p:cBhvr>
                                      <p:to x="100000" y="100000"/>
                                    </p:animScale>
                                    <p:animScale>
                                      <p:cBhvr>
                                        <p:cTn id="68" dur="26">
                                          <p:stCondLst>
                                            <p:cond delay="1642"/>
                                          </p:stCondLst>
                                        </p:cTn>
                                        <p:tgtEl>
                                          <p:spTgt spid="13"/>
                                        </p:tgtEl>
                                      </p:cBhvr>
                                      <p:to x="100000" y="90000"/>
                                    </p:animScale>
                                    <p:animScale>
                                      <p:cBhvr>
                                        <p:cTn id="69" dur="166" decel="50000">
                                          <p:stCondLst>
                                            <p:cond delay="1668"/>
                                          </p:stCondLst>
                                        </p:cTn>
                                        <p:tgtEl>
                                          <p:spTgt spid="13"/>
                                        </p:tgtEl>
                                      </p:cBhvr>
                                      <p:to x="100000" y="100000"/>
                                    </p:animScale>
                                    <p:animScale>
                                      <p:cBhvr>
                                        <p:cTn id="70" dur="26">
                                          <p:stCondLst>
                                            <p:cond delay="1808"/>
                                          </p:stCondLst>
                                        </p:cTn>
                                        <p:tgtEl>
                                          <p:spTgt spid="13"/>
                                        </p:tgtEl>
                                      </p:cBhvr>
                                      <p:to x="100000" y="95000"/>
                                    </p:animScale>
                                    <p:animScale>
                                      <p:cBhvr>
                                        <p:cTn id="71" dur="166" decel="50000">
                                          <p:stCondLst>
                                            <p:cond delay="1834"/>
                                          </p:stCondLst>
                                        </p:cTn>
                                        <p:tgtEl>
                                          <p:spTgt spid="1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
                                            <p:txEl>
                                              <p:pRg st="4" end="4"/>
                                            </p:txEl>
                                          </p:spTgt>
                                        </p:tgtEl>
                                        <p:attrNameLst>
                                          <p:attrName>style.visibility</p:attrName>
                                        </p:attrNameLst>
                                      </p:cBhvr>
                                      <p:to>
                                        <p:strVal val="visible"/>
                                      </p:to>
                                    </p:set>
                                    <p:animEffect transition="in" filter="wipe(down)">
                                      <p:cBhvr>
                                        <p:cTn id="76" dur="500"/>
                                        <p:tgtEl>
                                          <p:spTgt spid="7">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7">
                                            <p:txEl>
                                              <p:pRg st="5" end="5"/>
                                            </p:txEl>
                                          </p:spTgt>
                                        </p:tgtEl>
                                        <p:attrNameLst>
                                          <p:attrName>style.visibility</p:attrName>
                                        </p:attrNameLst>
                                      </p:cBhvr>
                                      <p:to>
                                        <p:strVal val="visible"/>
                                      </p:to>
                                    </p:set>
                                    <p:animEffect transition="in" filter="wipe(down)">
                                      <p:cBhvr>
                                        <p:cTn id="81" dur="500"/>
                                        <p:tgtEl>
                                          <p:spTgt spid="7">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80">
                                          <p:stCondLst>
                                            <p:cond delay="0"/>
                                          </p:stCondLst>
                                        </p:cTn>
                                        <p:tgtEl>
                                          <p:spTgt spid="11"/>
                                        </p:tgtEl>
                                      </p:cBhvr>
                                    </p:animEffect>
                                    <p:anim calcmode="lin" valueType="num">
                                      <p:cBhvr>
                                        <p:cTn id="8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2" dur="26">
                                          <p:stCondLst>
                                            <p:cond delay="650"/>
                                          </p:stCondLst>
                                        </p:cTn>
                                        <p:tgtEl>
                                          <p:spTgt spid="11"/>
                                        </p:tgtEl>
                                      </p:cBhvr>
                                      <p:to x="100000" y="60000"/>
                                    </p:animScale>
                                    <p:animScale>
                                      <p:cBhvr>
                                        <p:cTn id="93" dur="166" decel="50000">
                                          <p:stCondLst>
                                            <p:cond delay="676"/>
                                          </p:stCondLst>
                                        </p:cTn>
                                        <p:tgtEl>
                                          <p:spTgt spid="11"/>
                                        </p:tgtEl>
                                      </p:cBhvr>
                                      <p:to x="100000" y="100000"/>
                                    </p:animScale>
                                    <p:animScale>
                                      <p:cBhvr>
                                        <p:cTn id="94" dur="26">
                                          <p:stCondLst>
                                            <p:cond delay="1312"/>
                                          </p:stCondLst>
                                        </p:cTn>
                                        <p:tgtEl>
                                          <p:spTgt spid="11"/>
                                        </p:tgtEl>
                                      </p:cBhvr>
                                      <p:to x="100000" y="80000"/>
                                    </p:animScale>
                                    <p:animScale>
                                      <p:cBhvr>
                                        <p:cTn id="95" dur="166" decel="50000">
                                          <p:stCondLst>
                                            <p:cond delay="1338"/>
                                          </p:stCondLst>
                                        </p:cTn>
                                        <p:tgtEl>
                                          <p:spTgt spid="11"/>
                                        </p:tgtEl>
                                      </p:cBhvr>
                                      <p:to x="100000" y="100000"/>
                                    </p:animScale>
                                    <p:animScale>
                                      <p:cBhvr>
                                        <p:cTn id="96" dur="26">
                                          <p:stCondLst>
                                            <p:cond delay="1642"/>
                                          </p:stCondLst>
                                        </p:cTn>
                                        <p:tgtEl>
                                          <p:spTgt spid="11"/>
                                        </p:tgtEl>
                                      </p:cBhvr>
                                      <p:to x="100000" y="90000"/>
                                    </p:animScale>
                                    <p:animScale>
                                      <p:cBhvr>
                                        <p:cTn id="97" dur="166" decel="50000">
                                          <p:stCondLst>
                                            <p:cond delay="1668"/>
                                          </p:stCondLst>
                                        </p:cTn>
                                        <p:tgtEl>
                                          <p:spTgt spid="11"/>
                                        </p:tgtEl>
                                      </p:cBhvr>
                                      <p:to x="100000" y="100000"/>
                                    </p:animScale>
                                    <p:animScale>
                                      <p:cBhvr>
                                        <p:cTn id="98" dur="26">
                                          <p:stCondLst>
                                            <p:cond delay="1808"/>
                                          </p:stCondLst>
                                        </p:cTn>
                                        <p:tgtEl>
                                          <p:spTgt spid="11"/>
                                        </p:tgtEl>
                                      </p:cBhvr>
                                      <p:to x="100000" y="95000"/>
                                    </p:animScale>
                                    <p:animScale>
                                      <p:cBhvr>
                                        <p:cTn id="99" dur="166" decel="50000">
                                          <p:stCondLst>
                                            <p:cond delay="1834"/>
                                          </p:stCondLst>
                                        </p:cTn>
                                        <p:tgtEl>
                                          <p:spTgt spid="11"/>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7">
                                            <p:txEl>
                                              <p:pRg st="6" end="6"/>
                                            </p:txEl>
                                          </p:spTgt>
                                        </p:tgtEl>
                                        <p:attrNameLst>
                                          <p:attrName>style.visibility</p:attrName>
                                        </p:attrNameLst>
                                      </p:cBhvr>
                                      <p:to>
                                        <p:strVal val="visible"/>
                                      </p:to>
                                    </p:set>
                                    <p:animEffect transition="in" filter="wipe(down)">
                                      <p:cBhvr>
                                        <p:cTn id="104" dur="500"/>
                                        <p:tgtEl>
                                          <p:spTgt spid="7">
                                            <p:txEl>
                                              <p:pRg st="6" end="6"/>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7">
                                            <p:txEl>
                                              <p:pRg st="7" end="7"/>
                                            </p:txEl>
                                          </p:spTgt>
                                        </p:tgtEl>
                                        <p:attrNameLst>
                                          <p:attrName>style.visibility</p:attrName>
                                        </p:attrNameLst>
                                      </p:cBhvr>
                                      <p:to>
                                        <p:strVal val="visible"/>
                                      </p:to>
                                    </p:set>
                                    <p:animEffect transition="in" filter="wipe(down)">
                                      <p:cBhvr>
                                        <p:cTn id="10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Targeting Title IVA funds</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579863" y="1728439"/>
            <a:ext cx="11032274" cy="2862322"/>
          </a:xfrm>
          <a:prstGeom prst="rect">
            <a:avLst/>
          </a:prstGeom>
          <a:noFill/>
        </p:spPr>
        <p:txBody>
          <a:bodyPr wrap="square" rtlCol="0">
            <a:spAutoFit/>
          </a:bodyPr>
          <a:lstStyle/>
          <a:p>
            <a:pPr marL="344488" lvl="1" indent="-342900">
              <a:buFont typeface="Arial" panose="020B0604020202020204" pitchFamily="34" charset="0"/>
              <a:buChar char="•"/>
            </a:pPr>
            <a:r>
              <a:rPr lang="en-US" sz="2000" dirty="0">
                <a:solidFill>
                  <a:schemeClr val="accent1">
                    <a:lumMod val="50000"/>
                  </a:schemeClr>
                </a:solidFill>
              </a:rPr>
              <a:t>Districts are required to prioritize funds to schools based on one or more of the following criteria:</a:t>
            </a:r>
          </a:p>
          <a:p>
            <a:pPr marL="1025525" indent="-342900">
              <a:buFont typeface="Courier New" panose="02070309020205020404" pitchFamily="49" charset="0"/>
              <a:buChar char="o"/>
            </a:pPr>
            <a:r>
              <a:rPr lang="en-US" sz="2000" dirty="0">
                <a:solidFill>
                  <a:schemeClr val="accent1">
                    <a:lumMod val="50000"/>
                  </a:schemeClr>
                </a:solidFill>
              </a:rPr>
              <a:t>they are among the schools with the greatest need (as determined by the district);</a:t>
            </a:r>
          </a:p>
          <a:p>
            <a:pPr marL="1025525" indent="-342900">
              <a:buFont typeface="Courier New" panose="02070309020205020404" pitchFamily="49" charset="0"/>
              <a:buChar char="o"/>
            </a:pPr>
            <a:r>
              <a:rPr lang="en-US" sz="2000" dirty="0">
                <a:solidFill>
                  <a:schemeClr val="accent1">
                    <a:lumMod val="50000"/>
                  </a:schemeClr>
                </a:solidFill>
              </a:rPr>
              <a:t>they have the highest percentages of low-income students;</a:t>
            </a:r>
          </a:p>
          <a:p>
            <a:pPr marL="1025525" indent="-342900">
              <a:buFont typeface="Courier New" panose="02070309020205020404" pitchFamily="49" charset="0"/>
              <a:buChar char="o"/>
            </a:pPr>
            <a:r>
              <a:rPr lang="en-US" sz="2000" dirty="0">
                <a:solidFill>
                  <a:schemeClr val="accent1">
                    <a:lumMod val="50000"/>
                  </a:schemeClr>
                </a:solidFill>
              </a:rPr>
              <a:t>they are identified for comprehensive support and improvement;</a:t>
            </a:r>
          </a:p>
          <a:p>
            <a:pPr marL="1025525" indent="-342900">
              <a:buFont typeface="Courier New" panose="02070309020205020404" pitchFamily="49" charset="0"/>
              <a:buChar char="o"/>
            </a:pPr>
            <a:r>
              <a:rPr lang="en-US" sz="2000" dirty="0">
                <a:solidFill>
                  <a:schemeClr val="accent1">
                    <a:lumMod val="50000"/>
                  </a:schemeClr>
                </a:solidFill>
              </a:rPr>
              <a:t>they have consistently underperforming subgroups; and </a:t>
            </a:r>
          </a:p>
          <a:p>
            <a:pPr marL="1025525" indent="-342900">
              <a:buFont typeface="Courier New" panose="02070309020205020404" pitchFamily="49" charset="0"/>
              <a:buChar char="o"/>
            </a:pPr>
            <a:r>
              <a:rPr lang="en-US" sz="2000" dirty="0">
                <a:solidFill>
                  <a:schemeClr val="accent1">
                    <a:lumMod val="50000"/>
                  </a:schemeClr>
                </a:solidFill>
              </a:rPr>
              <a:t>they are identified as a persistently dangerous public elementary school or secondary school under section 8532 of the Elementary and Secondary Education Act (ESEA).</a:t>
            </a:r>
          </a:p>
          <a:p>
            <a:pPr marL="1025525" indent="-342900">
              <a:buFont typeface="Courier New" panose="02070309020205020404" pitchFamily="49" charset="0"/>
              <a:buChar char="o"/>
            </a:pPr>
            <a:endParaRPr lang="en-US" sz="2000" dirty="0">
              <a:solidFill>
                <a:schemeClr val="accent1">
                  <a:lumMod val="50000"/>
                </a:schemeClr>
              </a:solidFill>
            </a:endParaRPr>
          </a:p>
          <a:p>
            <a:pPr marL="1025525" indent="-342900">
              <a:buFont typeface="Courier New" panose="02070309020205020404" pitchFamily="49" charset="0"/>
              <a:buChar char="o"/>
            </a:pPr>
            <a:endParaRPr lang="en-US" sz="2000" dirty="0">
              <a:solidFill>
                <a:schemeClr val="accent1">
                  <a:lumMod val="50000"/>
                </a:schemeClr>
              </a:solidFill>
            </a:endParaRPr>
          </a:p>
        </p:txBody>
      </p:sp>
      <p:pic>
        <p:nvPicPr>
          <p:cNvPr id="2" name="Picture 1" descr="Image of a question in the Title IVA Narrative page of the ESSA application.">
            <a:extLst>
              <a:ext uri="{FF2B5EF4-FFF2-40B4-BE49-F238E27FC236}">
                <a16:creationId xmlns:a16="http://schemas.microsoft.com/office/drawing/2014/main" id="{FF32007E-C22D-E1BA-6841-5A5524DE1C1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4398753"/>
            <a:ext cx="12192000" cy="1471157"/>
          </a:xfrm>
          <a:prstGeom prst="rect">
            <a:avLst/>
          </a:prstGeom>
        </p:spPr>
      </p:pic>
      <p:pic>
        <p:nvPicPr>
          <p:cNvPr id="4" name="Graphic 3">
            <a:extLst>
              <a:ext uri="{FF2B5EF4-FFF2-40B4-BE49-F238E27FC236}">
                <a16:creationId xmlns:a16="http://schemas.microsoft.com/office/drawing/2014/main" id="{5C932B6B-726E-84C9-0143-6C5B256C9B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00" y="0"/>
            <a:ext cx="1579756" cy="1579756"/>
          </a:xfrm>
          <a:prstGeom prst="rect">
            <a:avLst/>
          </a:prstGeom>
        </p:spPr>
      </p:pic>
    </p:spTree>
    <p:extLst>
      <p:ext uri="{BB962C8B-B14F-4D97-AF65-F5344CB8AC3E}">
        <p14:creationId xmlns:p14="http://schemas.microsoft.com/office/powerpoint/2010/main" val="90243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91D0B-17B4-57CA-D65D-7FA4057CF9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234A29B-8834-66A3-D7A0-196A6A9E8099}"/>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Title IVA Narrative page</a:t>
            </a:r>
          </a:p>
        </p:txBody>
      </p:sp>
      <p:pic>
        <p:nvPicPr>
          <p:cNvPr id="5" name="Picture 4" descr="Image of a section of the Title IVA Narrative page of the ESSA application.">
            <a:extLst>
              <a:ext uri="{FF2B5EF4-FFF2-40B4-BE49-F238E27FC236}">
                <a16:creationId xmlns:a16="http://schemas.microsoft.com/office/drawing/2014/main" id="{441A7C85-BA63-C244-0266-1B144AD26EA3}"/>
              </a:ext>
            </a:extLst>
          </p:cNvPr>
          <p:cNvPicPr>
            <a:picLocks noChangeAspect="1"/>
          </p:cNvPicPr>
          <p:nvPr/>
        </p:nvPicPr>
        <p:blipFill>
          <a:blip r:embed="rId2"/>
          <a:stretch>
            <a:fillRect/>
          </a:stretch>
        </p:blipFill>
        <p:spPr>
          <a:xfrm>
            <a:off x="468351" y="1075870"/>
            <a:ext cx="10791825" cy="3543300"/>
          </a:xfrm>
          <a:prstGeom prst="rect">
            <a:avLst/>
          </a:prstGeom>
        </p:spPr>
      </p:pic>
      <p:pic>
        <p:nvPicPr>
          <p:cNvPr id="8" name="Picture 7" descr="Image of a section of the Title IVA Narrative page of the ESSA application.">
            <a:extLst>
              <a:ext uri="{FF2B5EF4-FFF2-40B4-BE49-F238E27FC236}">
                <a16:creationId xmlns:a16="http://schemas.microsoft.com/office/drawing/2014/main" id="{7C5188CB-C95A-C2EB-1407-501B270A36A0}"/>
              </a:ext>
            </a:extLst>
          </p:cNvPr>
          <p:cNvPicPr>
            <a:picLocks noChangeAspect="1"/>
          </p:cNvPicPr>
          <p:nvPr/>
        </p:nvPicPr>
        <p:blipFill>
          <a:blip r:embed="rId3"/>
          <a:stretch>
            <a:fillRect/>
          </a:stretch>
        </p:blipFill>
        <p:spPr>
          <a:xfrm>
            <a:off x="0" y="3725686"/>
            <a:ext cx="12192000" cy="2417455"/>
          </a:xfrm>
          <a:prstGeom prst="rect">
            <a:avLst/>
          </a:prstGeom>
        </p:spPr>
      </p:pic>
    </p:spTree>
    <p:extLst>
      <p:ext uri="{BB962C8B-B14F-4D97-AF65-F5344CB8AC3E}">
        <p14:creationId xmlns:p14="http://schemas.microsoft.com/office/powerpoint/2010/main" val="297788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Questions To Consider</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816429"/>
          </a:xfrm>
          <a:prstGeom prst="rect">
            <a:avLst/>
          </a:prstGeom>
          <a:noFill/>
        </p:spPr>
        <p:txBody>
          <a:bodyPr wrap="square" rtlCol="0">
            <a:spAutoFit/>
          </a:bodyPr>
          <a:lstStyle/>
          <a:p>
            <a:pPr marL="342900" lvl="1" indent="-342900">
              <a:buNone/>
            </a:pPr>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has my district previously used Title IVA funds? What drove the decision to use funds in that way?</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What do my students need the most? How are we supporting them to meet those needs?</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What can we do in addition to make more of an impact?</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has my district consulted with families, students, and other groups to assess students needs? How can we engage these groups more effectively?</a:t>
            </a:r>
          </a:p>
          <a:p>
            <a:pPr marL="0" lvl="2"/>
            <a:endParaRPr lang="en-US" sz="2200" dirty="0">
              <a:solidFill>
                <a:schemeClr val="accent1">
                  <a:lumMod val="50000"/>
                </a:schemeClr>
              </a:solidFill>
            </a:endParaRPr>
          </a:p>
        </p:txBody>
      </p:sp>
      <p:pic>
        <p:nvPicPr>
          <p:cNvPr id="5" name="Graphic 4" descr="Thought bubble with solid fill">
            <a:extLst>
              <a:ext uri="{FF2B5EF4-FFF2-40B4-BE49-F238E27FC236}">
                <a16:creationId xmlns:a16="http://schemas.microsoft.com/office/drawing/2014/main" id="{2CB8E3DE-0314-6FFD-8142-715265B69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9509" y="-11152"/>
            <a:ext cx="1655739" cy="1655739"/>
          </a:xfrm>
          <a:prstGeom prst="rect">
            <a:avLst/>
          </a:prstGeom>
        </p:spPr>
      </p:pic>
    </p:spTree>
    <p:extLst>
      <p:ext uri="{BB962C8B-B14F-4D97-AF65-F5344CB8AC3E}">
        <p14:creationId xmlns:p14="http://schemas.microsoft.com/office/powerpoint/2010/main" val="14696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p:cTn id="2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 calcmode="lin" valueType="num">
                                      <p:cBhvr>
                                        <p:cTn id="28"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sz="4100" b="1" kern="1200" dirty="0">
                <a:latin typeface="+mn-lt"/>
                <a:ea typeface="+mj-ea"/>
                <a:cs typeface="Arial" panose="020B0604020202020204" pitchFamily="34" charset="0"/>
              </a:rPr>
              <a:t>Need vs. Objective/Activity vs. Outcome</a:t>
            </a:r>
            <a:endParaRPr kumimoji="0" lang="en-US" sz="4100" b="1" i="0" u="none" strike="noStrike" kern="1200" cap="none" spc="0" normalizeH="0" baseline="0" noProof="0" dirty="0">
              <a:ln>
                <a:noFill/>
              </a:ln>
              <a:effectLst/>
              <a:uLnTx/>
              <a:uFillTx/>
              <a:latin typeface="+mn-lt"/>
              <a:ea typeface="+mj-ea"/>
              <a:cs typeface="Arial" panose="020B0604020202020204" pitchFamily="34" charset="0"/>
            </a:endParaRPr>
          </a:p>
        </p:txBody>
      </p:sp>
      <p:pic>
        <p:nvPicPr>
          <p:cNvPr id="3" name="Picture 2" descr="Image of 3 puzzle pieces that say Need Objective and Outcome.">
            <a:extLst>
              <a:ext uri="{FF2B5EF4-FFF2-40B4-BE49-F238E27FC236}">
                <a16:creationId xmlns:a16="http://schemas.microsoft.com/office/drawing/2014/main" id="{13E7E5E0-346D-9435-77C2-7A17209BEA69}"/>
              </a:ext>
            </a:extLst>
          </p:cNvPr>
          <p:cNvPicPr>
            <a:picLocks noChangeAspect="1"/>
          </p:cNvPicPr>
          <p:nvPr/>
        </p:nvPicPr>
        <p:blipFill>
          <a:blip r:embed="rId2"/>
          <a:stretch>
            <a:fillRect/>
          </a:stretch>
        </p:blipFill>
        <p:spPr>
          <a:xfrm>
            <a:off x="250902" y="2821523"/>
            <a:ext cx="5181600" cy="1917192"/>
          </a:xfrm>
          <a:prstGeom prst="rect">
            <a:avLst/>
          </a:prstGeom>
          <a:noFill/>
        </p:spPr>
      </p:pic>
      <p:sp>
        <p:nvSpPr>
          <p:cNvPr id="7" name="TextBox 6">
            <a:extLst>
              <a:ext uri="{FF2B5EF4-FFF2-40B4-BE49-F238E27FC236}">
                <a16:creationId xmlns:a16="http://schemas.microsoft.com/office/drawing/2014/main" id="{D9B1A99E-8D5C-AA38-14A8-E086E7C868F3}"/>
              </a:ext>
            </a:extLst>
          </p:cNvPr>
          <p:cNvSpPr txBox="1"/>
          <p:nvPr/>
        </p:nvSpPr>
        <p:spPr>
          <a:xfrm>
            <a:off x="5832088" y="1862255"/>
            <a:ext cx="6109010" cy="4314708"/>
          </a:xfrm>
          <a:prstGeom prst="rect">
            <a:avLst/>
          </a:prstGeom>
        </p:spPr>
        <p:txBody>
          <a:bodyPr vert="horz" lIns="91440" tIns="45720" rIns="91440" bIns="45720" rtlCol="0">
            <a:noAutofit/>
          </a:bodyPr>
          <a:lstStyle/>
          <a:p>
            <a:pPr marL="228600" lvl="2" indent="-228600">
              <a:lnSpc>
                <a:spcPct val="90000"/>
              </a:lnSpc>
              <a:spcBef>
                <a:spcPts val="1000"/>
              </a:spcBef>
              <a:buFont typeface="Arial" panose="020B0604020202020204" pitchFamily="34" charset="0"/>
              <a:buChar char="•"/>
            </a:pPr>
            <a:r>
              <a:rPr lang="en-US" sz="2000" b="1" dirty="0">
                <a:solidFill>
                  <a:schemeClr val="accent1">
                    <a:lumMod val="50000"/>
                  </a:schemeClr>
                </a:solidFill>
              </a:rPr>
              <a:t>The activity is not the need: </a:t>
            </a:r>
            <a:r>
              <a:rPr lang="en-US" sz="2000" dirty="0">
                <a:solidFill>
                  <a:schemeClr val="accent1">
                    <a:lumMod val="50000"/>
                  </a:schemeClr>
                </a:solidFill>
              </a:rPr>
              <a:t>The need is something that students require for supplemental support for academic achievement and/or social emotional improvement. The activity is a program that you design that will provide that supplemental support. </a:t>
            </a:r>
          </a:p>
          <a:p>
            <a:pPr marL="228600" lvl="2" indent="-228600">
              <a:lnSpc>
                <a:spcPct val="90000"/>
              </a:lnSpc>
              <a:spcBef>
                <a:spcPts val="1000"/>
              </a:spcBef>
              <a:buFont typeface="Arial" panose="020B0604020202020204" pitchFamily="34" charset="0"/>
              <a:buChar char="•"/>
            </a:pPr>
            <a:r>
              <a:rPr lang="en-US" sz="2000" b="1" dirty="0">
                <a:solidFill>
                  <a:schemeClr val="accent1">
                    <a:lumMod val="50000"/>
                  </a:schemeClr>
                </a:solidFill>
              </a:rPr>
              <a:t>The purchase is not the activity: </a:t>
            </a:r>
            <a:r>
              <a:rPr lang="en-US" sz="2000" dirty="0">
                <a:solidFill>
                  <a:schemeClr val="accent1">
                    <a:lumMod val="50000"/>
                  </a:schemeClr>
                </a:solidFill>
              </a:rPr>
              <a:t>The activity is a program you will develop to meet your need. The purchases are items, personnel, materials, etc. that you need to effectively run the program. </a:t>
            </a:r>
          </a:p>
          <a:p>
            <a:pPr marL="228600" lvl="2" indent="-228600">
              <a:lnSpc>
                <a:spcPct val="90000"/>
              </a:lnSpc>
              <a:spcBef>
                <a:spcPts val="1000"/>
              </a:spcBef>
              <a:buFont typeface="Arial" panose="020B0604020202020204" pitchFamily="34" charset="0"/>
              <a:buChar char="•"/>
            </a:pPr>
            <a:r>
              <a:rPr lang="en-US" sz="2000" b="1" dirty="0">
                <a:solidFill>
                  <a:schemeClr val="accent1">
                    <a:lumMod val="50000"/>
                  </a:schemeClr>
                </a:solidFill>
              </a:rPr>
              <a:t>Performance measurements are data that should be collected: </a:t>
            </a:r>
            <a:r>
              <a:rPr lang="en-US" sz="2000" dirty="0">
                <a:solidFill>
                  <a:schemeClr val="accent1">
                    <a:lumMod val="50000"/>
                  </a:schemeClr>
                </a:solidFill>
              </a:rPr>
              <a:t>The new or enhanced program must be evaluated, and data must be collected to inform that evaluation. The goal is to provide evidence that your program met your students’ needs.</a:t>
            </a:r>
          </a:p>
        </p:txBody>
      </p:sp>
    </p:spTree>
    <p:extLst>
      <p:ext uri="{BB962C8B-B14F-4D97-AF65-F5344CB8AC3E}">
        <p14:creationId xmlns:p14="http://schemas.microsoft.com/office/powerpoint/2010/main" val="38339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Need vs. Objective/Activity vs. Outcome (cont’d)</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479502" y="2035793"/>
            <a:ext cx="11032274" cy="3139321"/>
          </a:xfrm>
          <a:prstGeom prst="rect">
            <a:avLst/>
          </a:prstGeom>
          <a:noFill/>
        </p:spPr>
        <p:txBody>
          <a:bodyPr wrap="square" rtlCol="0">
            <a:spAutoFit/>
          </a:bodyPr>
          <a:lstStyle/>
          <a:p>
            <a:pPr marL="346075" lvl="2" indent="-346075">
              <a:buFont typeface="Arial" panose="020B0604020202020204" pitchFamily="34" charset="0"/>
              <a:buChar char="•"/>
            </a:pPr>
            <a:r>
              <a:rPr lang="en-US" sz="2200" b="1" dirty="0">
                <a:solidFill>
                  <a:schemeClr val="accent1">
                    <a:lumMod val="50000"/>
                  </a:schemeClr>
                </a:solidFill>
              </a:rPr>
              <a:t>Outcome is what you expect will happen when needs are met: </a:t>
            </a:r>
            <a:r>
              <a:rPr lang="en-US" sz="2200" dirty="0">
                <a:solidFill>
                  <a:schemeClr val="accent1">
                    <a:lumMod val="50000"/>
                  </a:schemeClr>
                </a:solidFill>
              </a:rPr>
              <a:t>The goal is not to complete the activity, the goal is to meet the student need that was identified. So, the outcome describes what it looks like if the student need has been met. </a:t>
            </a:r>
          </a:p>
          <a:p>
            <a:pPr marL="346075" lvl="2" indent="-346075"/>
            <a:endParaRPr lang="en-US" sz="2200" dirty="0">
              <a:solidFill>
                <a:schemeClr val="accent1">
                  <a:lumMod val="50000"/>
                </a:schemeClr>
              </a:solidFill>
            </a:endParaRPr>
          </a:p>
          <a:p>
            <a:pPr marL="346075" lvl="2" indent="-346075">
              <a:buFont typeface="Arial" panose="020B0604020202020204" pitchFamily="34" charset="0"/>
              <a:buChar char="•"/>
            </a:pPr>
            <a:r>
              <a:rPr lang="en-US" sz="2200" b="1" dirty="0">
                <a:solidFill>
                  <a:schemeClr val="accent1">
                    <a:lumMod val="50000"/>
                  </a:schemeClr>
                </a:solidFill>
              </a:rPr>
              <a:t>A through-line connects the need to the program: </a:t>
            </a:r>
            <a:r>
              <a:rPr lang="en-US" sz="2200" dirty="0">
                <a:solidFill>
                  <a:schemeClr val="accent1">
                    <a:lumMod val="50000"/>
                  </a:schemeClr>
                </a:solidFill>
              </a:rPr>
              <a:t>Like a backward design process, you start with the student need, anticipate the outcome, then design the program to produce that outcome. The evaluation is the assessment of that program in terms of how it met the student need. </a:t>
            </a:r>
          </a:p>
          <a:p>
            <a:pPr marL="346075" lvl="2" indent="-346075"/>
            <a:endParaRPr lang="en-US" sz="2200" dirty="0">
              <a:solidFill>
                <a:schemeClr val="accent1">
                  <a:lumMod val="50000"/>
                </a:schemeClr>
              </a:solidFill>
            </a:endParaRPr>
          </a:p>
        </p:txBody>
      </p:sp>
    </p:spTree>
    <p:extLst>
      <p:ext uri="{BB962C8B-B14F-4D97-AF65-F5344CB8AC3E}">
        <p14:creationId xmlns:p14="http://schemas.microsoft.com/office/powerpoint/2010/main" val="14763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420029" y="387427"/>
            <a:ext cx="11351941" cy="1042988"/>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0000"/>
          </a:bodyPr>
          <a:lstStyle/>
          <a:p>
            <a:pPr marL="0" marR="0" lvl="0" indent="0" fontAlgn="auto">
              <a:spcAft>
                <a:spcPts val="0"/>
              </a:spcAft>
              <a:buClrTx/>
              <a:buSzTx/>
              <a:tabLst/>
              <a:defRPr/>
            </a:pPr>
            <a:r>
              <a:rPr lang="en-US" sz="3600" b="1" dirty="0">
                <a:solidFill>
                  <a:schemeClr val="accent1">
                    <a:lumMod val="50000"/>
                  </a:schemeClr>
                </a:solidFill>
                <a:latin typeface="+mn-lt"/>
                <a:ea typeface="+mn-ea"/>
                <a:cs typeface="+mn-cs"/>
              </a:rPr>
              <a:t>Questions to Ask Stakeholders (Families, students, teachers, etc.)</a:t>
            </a:r>
          </a:p>
        </p:txBody>
      </p:sp>
      <p:sp>
        <p:nvSpPr>
          <p:cNvPr id="7" name="TextBox 6">
            <a:extLst>
              <a:ext uri="{FF2B5EF4-FFF2-40B4-BE49-F238E27FC236}">
                <a16:creationId xmlns:a16="http://schemas.microsoft.com/office/drawing/2014/main" id="{D9B1A99E-8D5C-AA38-14A8-E086E7C868F3}"/>
              </a:ext>
            </a:extLst>
          </p:cNvPr>
          <p:cNvSpPr txBox="1"/>
          <p:nvPr/>
        </p:nvSpPr>
        <p:spPr>
          <a:xfrm>
            <a:off x="546410" y="1271240"/>
            <a:ext cx="8363414" cy="4905724"/>
          </a:xfrm>
          <a:prstGeom prst="rect">
            <a:avLst/>
          </a:prstGeom>
        </p:spPr>
        <p:txBody>
          <a:bodyPr vert="horz" lIns="91440" tIns="45720" rIns="91440" bIns="45720" rtlCol="0">
            <a:noAutofit/>
          </a:bodyPr>
          <a:lstStyle/>
          <a:p>
            <a:pPr marL="22860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How connected are students to school? How strong are adult and student relationships at school?</a:t>
            </a:r>
          </a:p>
          <a:p>
            <a:pPr marL="228600" marR="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Do students have access to, participate in and succeed in a variety of curricular options beyond core academics? To what extent are students active participants in their own learning?</a:t>
            </a:r>
          </a:p>
          <a:p>
            <a:pPr marL="228600" marR="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How physically safe and emotionally safe do people feel at school?</a:t>
            </a:r>
          </a:p>
          <a:p>
            <a:pPr marL="228600" marR="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Do effective supports exist to ensure the success of marginalized student groups?</a:t>
            </a:r>
          </a:p>
          <a:p>
            <a:pPr marL="228600" marR="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Do students have access to and utilize nonacademic supports like counseling, social, and health services?</a:t>
            </a:r>
          </a:p>
          <a:p>
            <a:pPr marL="22860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How ready are students for career and college?</a:t>
            </a:r>
          </a:p>
          <a:p>
            <a:pPr marL="228600" marR="0" indent="-228600">
              <a:lnSpc>
                <a:spcPct val="90000"/>
              </a:lnSpc>
              <a:spcBef>
                <a:spcPts val="1000"/>
              </a:spcBef>
              <a:spcAft>
                <a:spcPts val="1000"/>
              </a:spcAft>
              <a:buFont typeface="Arial" panose="020B0604020202020204" pitchFamily="34" charset="0"/>
              <a:buChar char="•"/>
            </a:pPr>
            <a:r>
              <a:rPr lang="en-US" dirty="0">
                <a:solidFill>
                  <a:schemeClr val="accent1">
                    <a:lumMod val="50000"/>
                  </a:schemeClr>
                </a:solidFill>
              </a:rPr>
              <a:t>To what extent do teachers and staff have access to professional development focused on the use of educational technology in the classroom?</a:t>
            </a:r>
          </a:p>
        </p:txBody>
      </p:sp>
      <p:pic>
        <p:nvPicPr>
          <p:cNvPr id="3" name="Graphic 2">
            <a:extLst>
              <a:ext uri="{FF2B5EF4-FFF2-40B4-BE49-F238E27FC236}">
                <a16:creationId xmlns:a16="http://schemas.microsoft.com/office/drawing/2014/main" id="{218B87D7-9A85-FAC5-E46B-A85F9FACF08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4859" y="2230768"/>
            <a:ext cx="2729521" cy="2729521"/>
          </a:xfrm>
          <a:prstGeom prst="rect">
            <a:avLst/>
          </a:prstGeom>
        </p:spPr>
      </p:pic>
    </p:spTree>
    <p:extLst>
      <p:ext uri="{BB962C8B-B14F-4D97-AF65-F5344CB8AC3E}">
        <p14:creationId xmlns:p14="http://schemas.microsoft.com/office/powerpoint/2010/main" val="1796329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34A98-F106-45CE-8E8A-DD686612E616}">
  <ds:schemaRefs>
    <ds:schemaRef ds:uri="http://schemas.microsoft.com/office/2006/metadata/properties"/>
    <ds:schemaRef ds:uri="http://purl.org/dc/terms/"/>
    <ds:schemaRef ds:uri="http://schemas.microsoft.com/office/2006/documentManagement/types"/>
    <ds:schemaRef ds:uri="7a12eb2f-f040-4639-9fb2-5a6588dc8035"/>
    <ds:schemaRef ds:uri="http://schemas.openxmlformats.org/package/2006/metadata/core-properties"/>
    <ds:schemaRef ds:uri="http://purl.org/dc/elements/1.1/"/>
    <ds:schemaRef ds:uri="http://schemas.microsoft.com/office/infopath/2007/PartnerControls"/>
    <ds:schemaRef ds:uri="1c210e20-2656-47be-8bfe-a34b7996932e"/>
    <ds:schemaRef ds:uri="http://www.w3.org/XML/1998/namespace"/>
    <ds:schemaRef ds:uri="http://purl.org/dc/dcmityp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1237</TotalTime>
  <Words>2113</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Office Theme</vt:lpstr>
      <vt:lpstr>SMART goals:  Measuring Title IVA activities’ effectiveness and impact on student needs</vt:lpstr>
      <vt:lpstr>Session Objectives</vt:lpstr>
      <vt:lpstr>Title IVA Priorities</vt:lpstr>
      <vt:lpstr>Targeting Title IVA funds</vt:lpstr>
      <vt:lpstr>Title IVA Narrative page</vt:lpstr>
      <vt:lpstr>Questions To Consider</vt:lpstr>
      <vt:lpstr>Need vs. Objective/Activity vs. Outcome</vt:lpstr>
      <vt:lpstr>Need vs. Objective/Activity vs. Outcome (cont’d)</vt:lpstr>
      <vt:lpstr>Questions to Ask Stakeholders (Families, students, teachers, etc.)</vt:lpstr>
      <vt:lpstr>Planning Your Activities</vt:lpstr>
      <vt:lpstr>Planning Your Activities (cont’d)</vt:lpstr>
      <vt:lpstr>Evaluation of Program Impact</vt:lpstr>
      <vt:lpstr>Evaluation of Program Impact (cont’d)</vt:lpstr>
      <vt:lpstr>What is a SMART goal?</vt:lpstr>
      <vt:lpstr>8 Tips for Writing Effective SMART Goals</vt:lpstr>
      <vt:lpstr>8 Tips for Writing Effective SMART Goals (cont’d)</vt:lpstr>
      <vt:lpstr>Examples of Weak Intended Outcomes</vt:lpstr>
      <vt:lpstr>SMART Goal Exemplars</vt:lpstr>
      <vt:lpstr>Moving from Weak to SMART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Goals: Measuring Title IVA activities’ effectiveness and impact on student needs</dc:title>
  <dc:creator>DESE</dc:creator>
  <cp:lastModifiedBy>Giovanni, Danielle (EOE)</cp:lastModifiedBy>
  <cp:revision>116</cp:revision>
  <dcterms:created xsi:type="dcterms:W3CDTF">2022-10-11T20:32:22Z</dcterms:created>
  <dcterms:modified xsi:type="dcterms:W3CDTF">2024-11-08T22:53:08Z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tadate">
    <vt:lpwstr>Nov 8 2024</vt:lpwstr>
  </property>
</Properties>
</file>