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556" r:id="rId5"/>
    <p:sldId id="295" r:id="rId6"/>
    <p:sldId id="3572" r:id="rId7"/>
    <p:sldId id="3573" r:id="rId8"/>
    <p:sldId id="3574" r:id="rId9"/>
    <p:sldId id="3577" r:id="rId10"/>
    <p:sldId id="3578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06D70-7743-D666-2B48-0D3BE2FCEFDA}" v="36" dt="2025-06-10T17:20:19.022"/>
    <p1510:client id="{425D2182-2112-4F32-BA40-8419B2A85054}" v="4" dt="2025-06-11T16:41:1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tarits, Jake S. (DESE)" userId="37741e96-5ecb-4258-9857-666183bdd9bd" providerId="ADAL" clId="{425D2182-2112-4F32-BA40-8419B2A85054}"/>
    <pc:docChg chg="undo custSel delSld modSld">
      <pc:chgData name="Resetarits, Jake S. (DESE)" userId="37741e96-5ecb-4258-9857-666183bdd9bd" providerId="ADAL" clId="{425D2182-2112-4F32-BA40-8419B2A85054}" dt="2025-06-11T16:41:42.528" v="30" actId="13244"/>
      <pc:docMkLst>
        <pc:docMk/>
      </pc:docMkLst>
      <pc:sldChg chg="modSp mod">
        <pc:chgData name="Resetarits, Jake S. (DESE)" userId="37741e96-5ecb-4258-9857-666183bdd9bd" providerId="ADAL" clId="{425D2182-2112-4F32-BA40-8419B2A85054}" dt="2025-06-11T16:41:34.004" v="27" actId="13244"/>
        <pc:sldMkLst>
          <pc:docMk/>
          <pc:sldMk cId="2631706416" sldId="295"/>
        </pc:sldMkLst>
        <pc:spChg chg="ord">
          <ac:chgData name="Resetarits, Jake S. (DESE)" userId="37741e96-5ecb-4258-9857-666183bdd9bd" providerId="ADAL" clId="{425D2182-2112-4F32-BA40-8419B2A85054}" dt="2025-06-11T16:41:34.004" v="27" actId="13244"/>
          <ac:spMkLst>
            <pc:docMk/>
            <pc:sldMk cId="2631706416" sldId="295"/>
            <ac:spMk id="3" creationId="{F456BF11-72B8-4293-A41D-D8C412319EC3}"/>
          </ac:spMkLst>
        </pc:spChg>
      </pc:sldChg>
      <pc:sldChg chg="addSp delSp modSp mod">
        <pc:chgData name="Resetarits, Jake S. (DESE)" userId="37741e96-5ecb-4258-9857-666183bdd9bd" providerId="ADAL" clId="{425D2182-2112-4F32-BA40-8419B2A85054}" dt="2025-06-11T16:41:29.388" v="26" actId="1076"/>
        <pc:sldMkLst>
          <pc:docMk/>
          <pc:sldMk cId="1518842603" sldId="3572"/>
        </pc:sldMkLst>
        <pc:spChg chg="del">
          <ac:chgData name="Resetarits, Jake S. (DESE)" userId="37741e96-5ecb-4258-9857-666183bdd9bd" providerId="ADAL" clId="{425D2182-2112-4F32-BA40-8419B2A85054}" dt="2025-06-11T16:38:14.537" v="1" actId="478"/>
          <ac:spMkLst>
            <pc:docMk/>
            <pc:sldMk cId="1518842603" sldId="3572"/>
            <ac:spMk id="2" creationId="{147D318B-3B35-A854-8EEB-627B7FACF598}"/>
          </ac:spMkLst>
        </pc:spChg>
        <pc:spChg chg="add del mod">
          <ac:chgData name="Resetarits, Jake S. (DESE)" userId="37741e96-5ecb-4258-9857-666183bdd9bd" providerId="ADAL" clId="{425D2182-2112-4F32-BA40-8419B2A85054}" dt="2025-06-11T16:38:16.974" v="2" actId="478"/>
          <ac:spMkLst>
            <pc:docMk/>
            <pc:sldMk cId="1518842603" sldId="3572"/>
            <ac:spMk id="6" creationId="{A8A174AF-BE0A-E06C-BC4A-1EC931348F09}"/>
          </ac:spMkLst>
        </pc:spChg>
        <pc:graphicFrameChg chg="mod modGraphic">
          <ac:chgData name="Resetarits, Jake S. (DESE)" userId="37741e96-5ecb-4258-9857-666183bdd9bd" providerId="ADAL" clId="{425D2182-2112-4F32-BA40-8419B2A85054}" dt="2025-06-11T16:41:29.388" v="26" actId="1076"/>
          <ac:graphicFrameMkLst>
            <pc:docMk/>
            <pc:sldMk cId="1518842603" sldId="3572"/>
            <ac:graphicFrameMk id="4" creationId="{C42CBDE6-E687-D7A0-8494-F998E5BBA697}"/>
          </ac:graphicFrameMkLst>
        </pc:graphicFrameChg>
      </pc:sldChg>
      <pc:sldChg chg="addSp delSp modSp mod">
        <pc:chgData name="Resetarits, Jake S. (DESE)" userId="37741e96-5ecb-4258-9857-666183bdd9bd" providerId="ADAL" clId="{425D2182-2112-4F32-BA40-8419B2A85054}" dt="2025-06-11T16:39:14.112" v="12" actId="798"/>
        <pc:sldMkLst>
          <pc:docMk/>
          <pc:sldMk cId="659075984" sldId="3573"/>
        </pc:sldMkLst>
        <pc:spChg chg="del">
          <ac:chgData name="Resetarits, Jake S. (DESE)" userId="37741e96-5ecb-4258-9857-666183bdd9bd" providerId="ADAL" clId="{425D2182-2112-4F32-BA40-8419B2A85054}" dt="2025-06-11T16:38:20.762" v="3" actId="478"/>
          <ac:spMkLst>
            <pc:docMk/>
            <pc:sldMk cId="659075984" sldId="3573"/>
            <ac:spMk id="2" creationId="{9A48E7A8-9DD0-9F3F-A426-D99CE1D869F1}"/>
          </ac:spMkLst>
        </pc:spChg>
        <pc:spChg chg="add del mod">
          <ac:chgData name="Resetarits, Jake S. (DESE)" userId="37741e96-5ecb-4258-9857-666183bdd9bd" providerId="ADAL" clId="{425D2182-2112-4F32-BA40-8419B2A85054}" dt="2025-06-11T16:38:22.584" v="4" actId="478"/>
          <ac:spMkLst>
            <pc:docMk/>
            <pc:sldMk cId="659075984" sldId="3573"/>
            <ac:spMk id="6" creationId="{B64D1C5A-073B-EB3E-02F5-A9DB24396EA5}"/>
          </ac:spMkLst>
        </pc:spChg>
        <pc:graphicFrameChg chg="modGraphic">
          <ac:chgData name="Resetarits, Jake S. (DESE)" userId="37741e96-5ecb-4258-9857-666183bdd9bd" providerId="ADAL" clId="{425D2182-2112-4F32-BA40-8419B2A85054}" dt="2025-06-11T16:39:14.112" v="12" actId="798"/>
          <ac:graphicFrameMkLst>
            <pc:docMk/>
            <pc:sldMk cId="659075984" sldId="3573"/>
            <ac:graphicFrameMk id="4" creationId="{17B3F8EA-66D4-8E2C-E762-BD374C86EF43}"/>
          </ac:graphicFrameMkLst>
        </pc:graphicFrameChg>
      </pc:sldChg>
      <pc:sldChg chg="modSp mod">
        <pc:chgData name="Resetarits, Jake S. (DESE)" userId="37741e96-5ecb-4258-9857-666183bdd9bd" providerId="ADAL" clId="{425D2182-2112-4F32-BA40-8419B2A85054}" dt="2025-06-11T16:41:36.143" v="28" actId="13244"/>
        <pc:sldMkLst>
          <pc:docMk/>
          <pc:sldMk cId="2071380750" sldId="3574"/>
        </pc:sldMkLst>
        <pc:spChg chg="ord">
          <ac:chgData name="Resetarits, Jake S. (DESE)" userId="37741e96-5ecb-4258-9857-666183bdd9bd" providerId="ADAL" clId="{425D2182-2112-4F32-BA40-8419B2A85054}" dt="2025-06-11T16:41:36.143" v="28" actId="13244"/>
          <ac:spMkLst>
            <pc:docMk/>
            <pc:sldMk cId="2071380750" sldId="3574"/>
            <ac:spMk id="3" creationId="{6B3BC47B-69E5-32C7-5D6F-DA51097EF892}"/>
          </ac:spMkLst>
        </pc:spChg>
      </pc:sldChg>
      <pc:sldChg chg="del">
        <pc:chgData name="Resetarits, Jake S. (DESE)" userId="37741e96-5ecb-4258-9857-666183bdd9bd" providerId="ADAL" clId="{425D2182-2112-4F32-BA40-8419B2A85054}" dt="2025-06-11T16:38:09.748" v="0" actId="47"/>
        <pc:sldMkLst>
          <pc:docMk/>
          <pc:sldMk cId="421947833" sldId="3576"/>
        </pc:sldMkLst>
      </pc:sldChg>
      <pc:sldChg chg="modSp mod">
        <pc:chgData name="Resetarits, Jake S. (DESE)" userId="37741e96-5ecb-4258-9857-666183bdd9bd" providerId="ADAL" clId="{425D2182-2112-4F32-BA40-8419B2A85054}" dt="2025-06-11T16:41:39.307" v="29" actId="13244"/>
        <pc:sldMkLst>
          <pc:docMk/>
          <pc:sldMk cId="1410128691" sldId="3577"/>
        </pc:sldMkLst>
        <pc:spChg chg="ord">
          <ac:chgData name="Resetarits, Jake S. (DESE)" userId="37741e96-5ecb-4258-9857-666183bdd9bd" providerId="ADAL" clId="{425D2182-2112-4F32-BA40-8419B2A85054}" dt="2025-06-11T16:41:39.307" v="29" actId="13244"/>
          <ac:spMkLst>
            <pc:docMk/>
            <pc:sldMk cId="1410128691" sldId="3577"/>
            <ac:spMk id="3" creationId="{CE838941-CD04-F604-DAA8-0AF8C934BC8F}"/>
          </ac:spMkLst>
        </pc:spChg>
        <pc:cxnChg chg="mod">
          <ac:chgData name="Resetarits, Jake S. (DESE)" userId="37741e96-5ecb-4258-9857-666183bdd9bd" providerId="ADAL" clId="{425D2182-2112-4F32-BA40-8419B2A85054}" dt="2025-06-11T16:38:31.946" v="6" actId="962"/>
          <ac:cxnSpMkLst>
            <pc:docMk/>
            <pc:sldMk cId="1410128691" sldId="3577"/>
            <ac:cxnSpMk id="7" creationId="{C6EFA1F8-1F0C-D754-384C-559BC76AC31D}"/>
          </ac:cxnSpMkLst>
        </pc:cxnChg>
        <pc:cxnChg chg="mod">
          <ac:chgData name="Resetarits, Jake S. (DESE)" userId="37741e96-5ecb-4258-9857-666183bdd9bd" providerId="ADAL" clId="{425D2182-2112-4F32-BA40-8419B2A85054}" dt="2025-06-11T16:38:35.327" v="8" actId="962"/>
          <ac:cxnSpMkLst>
            <pc:docMk/>
            <pc:sldMk cId="1410128691" sldId="3577"/>
            <ac:cxnSpMk id="8" creationId="{FB181E13-EC4A-8DC6-C5FC-EEA540ADA7E5}"/>
          </ac:cxnSpMkLst>
        </pc:cxnChg>
        <pc:cxnChg chg="mod">
          <ac:chgData name="Resetarits, Jake S. (DESE)" userId="37741e96-5ecb-4258-9857-666183bdd9bd" providerId="ADAL" clId="{425D2182-2112-4F32-BA40-8419B2A85054}" dt="2025-06-11T16:38:40.110" v="10" actId="962"/>
          <ac:cxnSpMkLst>
            <pc:docMk/>
            <pc:sldMk cId="1410128691" sldId="3577"/>
            <ac:cxnSpMk id="9" creationId="{F77EF888-1E51-B1EE-9EDE-DAD7A99D31C8}"/>
          </ac:cxnSpMkLst>
        </pc:cxnChg>
      </pc:sldChg>
      <pc:sldChg chg="modSp mod">
        <pc:chgData name="Resetarits, Jake S. (DESE)" userId="37741e96-5ecb-4258-9857-666183bdd9bd" providerId="ADAL" clId="{425D2182-2112-4F32-BA40-8419B2A85054}" dt="2025-06-11T16:41:42.528" v="30" actId="13244"/>
        <pc:sldMkLst>
          <pc:docMk/>
          <pc:sldMk cId="1136082149" sldId="3578"/>
        </pc:sldMkLst>
        <pc:spChg chg="ord">
          <ac:chgData name="Resetarits, Jake S. (DESE)" userId="37741e96-5ecb-4258-9857-666183bdd9bd" providerId="ADAL" clId="{425D2182-2112-4F32-BA40-8419B2A85054}" dt="2025-06-11T16:41:42.528" v="30" actId="13244"/>
          <ac:spMkLst>
            <pc:docMk/>
            <pc:sldMk cId="1136082149" sldId="3578"/>
            <ac:spMk id="3" creationId="{A2DACA37-AA1E-A21D-7A4E-3DF92C6006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CCA5C16-2A1D-4F09-868D-52A05B31512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968A05-FFF8-4E00-B2D6-2BFE48CA2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add your name, role, and district you are representing in chat so that we know who is joining us</a:t>
            </a:r>
          </a:p>
          <a:p>
            <a:endParaRPr lang="en-US"/>
          </a:p>
          <a:p>
            <a:r>
              <a:rPr lang="en-US"/>
              <a:t>We will be recording this webinar</a:t>
            </a:r>
          </a:p>
          <a:p>
            <a:endParaRPr lang="en-US"/>
          </a:p>
          <a:p>
            <a:r>
              <a:rPr lang="en-US"/>
              <a:t>We will have time at the end for questions, but if you have along the way, please put them in chat.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C55C35DB-D35B-4E9B-AF2A-FD866C0038FD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42289">
                <a:defRPr/>
              </a:p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313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1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98FF4-FA83-52C8-327A-927FE9788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A2180-2421-6A72-FF6F-32C3A9FFF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AE7E8-D28B-CF49-D709-A9E2E92D3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50F72-2A80-D3DE-963E-07371B2B9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677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77B5-20E0-BEAF-BDB6-DAF8BC3F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2BC226-9B23-3E72-7678-16BAE4FE4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4A2CC-9EE3-2824-F36E-474D33341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529F3-BDE4-CD68-286E-236A2AEF6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377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8A05-FFF8-4E00-B2D6-2BFE48CA2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92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177477" y="61512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17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29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4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03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3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EAB805-864C-D700-84C2-BBE63132C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1408522" cy="1928238"/>
          </a:xfrm>
        </p:spPr>
        <p:txBody>
          <a:bodyPr>
            <a:normAutofit fontScale="90000"/>
          </a:bodyPr>
          <a:lstStyle/>
          <a:p>
            <a:r>
              <a:rPr lang="en-US" sz="5600" cap="small" dirty="0"/>
              <a:t>Charting a Throughline: </a:t>
            </a:r>
            <a:br>
              <a:rPr lang="en-US" sz="4000" cap="small" dirty="0"/>
            </a:br>
            <a:r>
              <a:rPr lang="en-US" sz="3300" dirty="0"/>
              <a:t>Sharing strategies for aligning state and federal requirements for ESSA Grants, District Improvement Plans, and SOA Plans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2CD238-8C8D-8BBA-7F52-B1DB6EB56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Federal Grants Conference</a:t>
            </a:r>
          </a:p>
          <a:p>
            <a:r>
              <a:rPr lang="en-US"/>
              <a:t>June 10, 2025</a:t>
            </a:r>
          </a:p>
        </p:txBody>
      </p:sp>
    </p:spTree>
    <p:extLst>
      <p:ext uri="{BB962C8B-B14F-4D97-AF65-F5344CB8AC3E}">
        <p14:creationId xmlns:p14="http://schemas.microsoft.com/office/powerpoint/2010/main" val="289453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56BF11-72B8-4293-A41D-D8C41231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cs typeface="Arial"/>
              </a:rPr>
              <a:t>Today’s session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61FE0B-6982-4BBD-8F0D-B404A0A1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49" y="1873146"/>
            <a:ext cx="105156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Welcome and introductions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High-level summary of overlapping requirements ESSA grants, District Improvement Plans and SOA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Breakout 1: Sharing strategies districts already use to align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Breakout 2: Brainstorming ways DESE might better support districts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3394E-8C3C-A4ED-4F5F-C13F7913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CC426-F6F3-A980-49E6-32D9375A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87546" cy="1042852"/>
          </a:xfrm>
        </p:spPr>
        <p:txBody>
          <a:bodyPr>
            <a:normAutofit/>
          </a:bodyPr>
          <a:lstStyle/>
          <a:p>
            <a:r>
              <a:rPr lang="en-US" sz="3800">
                <a:latin typeface="Calibri"/>
                <a:cs typeface="Arial"/>
              </a:rPr>
              <a:t>Overlapping requirements: district planning processes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2CBDE6-E687-D7A0-8494-F998E5BBA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95587"/>
              </p:ext>
            </p:extLst>
          </p:nvPr>
        </p:nvGraphicFramePr>
        <p:xfrm>
          <a:off x="537106" y="1991215"/>
          <a:ext cx="11488639" cy="438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068">
                  <a:extLst>
                    <a:ext uri="{9D8B030D-6E8A-4147-A177-3AD203B41FA5}">
                      <a16:colId xmlns:a16="http://schemas.microsoft.com/office/drawing/2014/main" val="1114064299"/>
                    </a:ext>
                  </a:extLst>
                </a:gridCol>
                <a:gridCol w="1638636">
                  <a:extLst>
                    <a:ext uri="{9D8B030D-6E8A-4147-A177-3AD203B41FA5}">
                      <a16:colId xmlns:a16="http://schemas.microsoft.com/office/drawing/2014/main" val="1123323799"/>
                    </a:ext>
                  </a:extLst>
                </a:gridCol>
                <a:gridCol w="2070148">
                  <a:extLst>
                    <a:ext uri="{9D8B030D-6E8A-4147-A177-3AD203B41FA5}">
                      <a16:colId xmlns:a16="http://schemas.microsoft.com/office/drawing/2014/main" val="3952401641"/>
                    </a:ext>
                  </a:extLst>
                </a:gridCol>
                <a:gridCol w="2028787">
                  <a:extLst>
                    <a:ext uri="{9D8B030D-6E8A-4147-A177-3AD203B41FA5}">
                      <a16:colId xmlns:a16="http://schemas.microsoft.com/office/drawing/2014/main" val="433566377"/>
                    </a:ext>
                  </a:extLst>
                </a:gridCol>
              </a:tblGrid>
              <a:tr h="5672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Requirement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ESSA Funding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District Improvement Plans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</a:rPr>
                        <a:t>Student Opportunity Act Plans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35691"/>
                  </a:ext>
                </a:extLst>
              </a:tr>
              <a:tr h="328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Stakeholder engagement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08214"/>
                  </a:ext>
                </a:extLst>
              </a:tr>
              <a:tr h="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09640"/>
                  </a:ext>
                </a:extLst>
              </a:tr>
              <a:tr h="675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Needs Assessment/disaggregated data analysis by student group to identify: 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23742"/>
                  </a:ext>
                </a:extLst>
              </a:tr>
              <a:tr h="67526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2060"/>
                          </a:solidFill>
                          <a:effectLst/>
                        </a:rPr>
                        <a:t>Overall needs and disparities by student group that need to be addressed</a:t>
                      </a:r>
                      <a:endParaRPr lang="en-US" sz="16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008851"/>
                  </a:ext>
                </a:extLst>
              </a:tr>
              <a:tr h="67526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2060"/>
                          </a:solidFill>
                          <a:effectLst/>
                        </a:rPr>
                        <a:t>The underlying reasons for that need (aka root cause analysis)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764569"/>
                  </a:ext>
                </a:extLst>
              </a:tr>
              <a:tr h="540008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2060"/>
                          </a:solidFill>
                          <a:effectLst/>
                        </a:rPr>
                        <a:t>Evidence-based approaches to improvement based on underlying causes</a:t>
                      </a:r>
                      <a:endParaRPr lang="en-US" sz="16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427887"/>
                  </a:ext>
                </a:extLst>
              </a:tr>
              <a:tr h="33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Resource allocation to support implementation </a:t>
                      </a:r>
                      <a:r>
                        <a:rPr lang="en-US" sz="1800" b="0" i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(e.g. funding, staffing)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48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84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0A46-A741-ED89-A90F-AE3F4DB0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8C6BAC-25AD-BCBB-1093-B48D28B1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353801" cy="1042852"/>
          </a:xfrm>
        </p:spPr>
        <p:txBody>
          <a:bodyPr>
            <a:normAutofit fontScale="90000"/>
          </a:bodyPr>
          <a:lstStyle/>
          <a:p>
            <a:r>
              <a:rPr lang="en-US" sz="3800">
                <a:latin typeface="Calibri"/>
                <a:cs typeface="Arial"/>
              </a:rPr>
              <a:t>Overlapping requirements: District submission and DESE review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B3F8EA-66D4-8E2C-E762-BD374C86E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18413"/>
              </p:ext>
            </p:extLst>
          </p:nvPr>
        </p:nvGraphicFramePr>
        <p:xfrm>
          <a:off x="438912" y="2257261"/>
          <a:ext cx="11180064" cy="3359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952">
                  <a:extLst>
                    <a:ext uri="{9D8B030D-6E8A-4147-A177-3AD203B41FA5}">
                      <a16:colId xmlns:a16="http://schemas.microsoft.com/office/drawing/2014/main" val="1114064299"/>
                    </a:ext>
                  </a:extLst>
                </a:gridCol>
                <a:gridCol w="2236935">
                  <a:extLst>
                    <a:ext uri="{9D8B030D-6E8A-4147-A177-3AD203B41FA5}">
                      <a16:colId xmlns:a16="http://schemas.microsoft.com/office/drawing/2014/main" val="1123323799"/>
                    </a:ext>
                  </a:extLst>
                </a:gridCol>
                <a:gridCol w="1957441">
                  <a:extLst>
                    <a:ext uri="{9D8B030D-6E8A-4147-A177-3AD203B41FA5}">
                      <a16:colId xmlns:a16="http://schemas.microsoft.com/office/drawing/2014/main" val="3952401641"/>
                    </a:ext>
                  </a:extLst>
                </a:gridCol>
                <a:gridCol w="2035736">
                  <a:extLst>
                    <a:ext uri="{9D8B030D-6E8A-4147-A177-3AD203B41FA5}">
                      <a16:colId xmlns:a16="http://schemas.microsoft.com/office/drawing/2014/main" val="433566377"/>
                    </a:ext>
                  </a:extLst>
                </a:gridCol>
              </a:tblGrid>
              <a:tr h="67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kern="100" dirty="0">
                          <a:effectLst/>
                        </a:rPr>
                        <a:t>Requirement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ESSA Funding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District Improvement Plans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</a:rPr>
                        <a:t>Student Opportunity Act Plans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35691"/>
                  </a:ext>
                </a:extLst>
              </a:tr>
              <a:tr h="328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</a:rPr>
                        <a:t>Submission of plans/ESSA grant applications</a:t>
                      </a: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Annual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 3 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 3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408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882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Districts:  progress monitoring/evaluations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Annual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Annual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Annual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29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kern="100" dirty="0">
                        <a:solidFill>
                          <a:srgbClr val="002060"/>
                        </a:solidFill>
                        <a:effectLst/>
                        <a:latin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6385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DESE Reviews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Grant submission: Annually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Program monitoring:</a:t>
                      </a:r>
                    </a:p>
                    <a:p>
                      <a:pPr algn="l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Every 6 years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Roughly every 6 years, as part of overall district review process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Plans: every 3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Progress reports: annually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749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07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BC47B-69E5-32C7-5D6F-DA51097E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Table Talk 1: District Strategies for Alignment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18EDA2-B961-CFBF-658A-9BE6A4C3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Quickly introduce yourself </a:t>
            </a:r>
            <a:r>
              <a:rPr lang="en-US" i="1"/>
              <a:t>(include your name, district, role, one sentence about district context)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Discuss and summarize on chart paper: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the ways in which districts at your table develop and manage/monitor ESSA grants, District Improvement Plans, and SOA Plans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Strategies for streamlining</a:t>
            </a:r>
          </a:p>
          <a:p>
            <a:pPr marL="514350" indent="-514350">
              <a:buAutoNum type="arabicPeriod" startAt="3"/>
            </a:pPr>
            <a:r>
              <a:rPr lang="en-US"/>
              <a:t>Share out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Common approaches to streamlining OR Something you might try out in your district? 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38941-CD04-F604-DAA8-0AF8C934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talk 2: Feedback for DESE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E3513-5FFC-1A18-87E2-5D5AF6C76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86984"/>
            <a:ext cx="11723914" cy="4330145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Draw three lines on a piece of chart paper.  Each line represent a continuum from </a:t>
            </a:r>
            <a:r>
              <a:rPr lang="en-US" b="1">
                <a:solidFill>
                  <a:srgbClr val="C00000"/>
                </a:solidFill>
              </a:rPr>
              <a:t>compliance</a:t>
            </a:r>
            <a:r>
              <a:rPr lang="en-US"/>
              <a:t> </a:t>
            </a:r>
            <a:r>
              <a:rPr lang="en-US" i="1"/>
              <a:t>(</a:t>
            </a:r>
            <a:r>
              <a:rPr lang="en-US" b="1" i="1"/>
              <a:t>far left</a:t>
            </a:r>
            <a:r>
              <a:rPr lang="en-US" i="1"/>
              <a:t>) </a:t>
            </a:r>
            <a:r>
              <a:rPr lang="en-US"/>
              <a:t>to </a:t>
            </a:r>
            <a:r>
              <a:rPr lang="en-US" b="1">
                <a:solidFill>
                  <a:srgbClr val="00B050"/>
                </a:solidFill>
              </a:rPr>
              <a:t>strategically useful </a:t>
            </a:r>
            <a:r>
              <a:rPr lang="en-US" b="1" i="1"/>
              <a:t>(far right) </a:t>
            </a:r>
            <a:r>
              <a:rPr lang="en-US"/>
              <a:t>for ESSA grant applications, District improvement Plans, and SOA Plans.  Share your district’s relative perception of each by placing a small post on each line.</a:t>
            </a:r>
          </a:p>
          <a:p>
            <a:pPr marL="0" indent="0">
              <a:buNone/>
            </a:pPr>
            <a:endParaRPr lang="en-US"/>
          </a:p>
          <a:p>
            <a:pPr marL="914400" lvl="2" indent="0">
              <a:buNone/>
            </a:pPr>
            <a:r>
              <a:rPr lang="en-US" sz="2900" i="1"/>
              <a:t>ESSA grant applications and progress monitoring requirements</a:t>
            </a:r>
            <a:endParaRPr lang="en-US" sz="29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i="1"/>
              <a:t>	 District improvement plans</a:t>
            </a:r>
          </a:p>
          <a:p>
            <a:pPr marL="0" indent="0">
              <a:buNone/>
            </a:pPr>
            <a:r>
              <a:rPr lang="en-US" i="1"/>
              <a:t>	</a:t>
            </a:r>
          </a:p>
          <a:p>
            <a:pPr marL="0" indent="0">
              <a:buNone/>
            </a:pPr>
            <a:r>
              <a:rPr lang="en-US" i="1"/>
              <a:t>	</a:t>
            </a:r>
          </a:p>
          <a:p>
            <a:pPr marL="0" indent="0">
              <a:buNone/>
            </a:pPr>
            <a:r>
              <a:rPr lang="en-US" i="1"/>
              <a:t>	SOA Plans</a:t>
            </a:r>
          </a:p>
          <a:p>
            <a:pPr marL="0" indent="0">
              <a:buNone/>
            </a:pPr>
            <a:r>
              <a:rPr lang="en-US" i="1"/>
              <a:t>	</a:t>
            </a:r>
          </a:p>
          <a:p>
            <a:pPr marL="0" indent="0">
              <a:buNone/>
            </a:pPr>
            <a:r>
              <a:rPr lang="en-US" i="1"/>
              <a:t>2. Given existing federal and legislative requirements, </a:t>
            </a:r>
            <a:r>
              <a:rPr lang="en-US"/>
              <a:t>how else might DESE: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Better support districts with charting this throughline to streamline these requirements?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Shift district perception towards strategically useful end of spectrum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cxnSp>
        <p:nvCxnSpPr>
          <p:cNvPr id="7" name="Straight Arrow Connector 6" descr="Blue arrow">
            <a:extLst>
              <a:ext uri="{FF2B5EF4-FFF2-40B4-BE49-F238E27FC236}">
                <a16:creationId xmlns:a16="http://schemas.microsoft.com/office/drawing/2014/main" id="{C6EFA1F8-1F0C-D754-384C-559BC76AC31D}"/>
              </a:ext>
            </a:extLst>
          </p:cNvPr>
          <p:cNvCxnSpPr/>
          <p:nvPr/>
        </p:nvCxnSpPr>
        <p:spPr>
          <a:xfrm>
            <a:off x="1020535" y="3004458"/>
            <a:ext cx="88092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Blue arrow">
            <a:extLst>
              <a:ext uri="{FF2B5EF4-FFF2-40B4-BE49-F238E27FC236}">
                <a16:creationId xmlns:a16="http://schemas.microsoft.com/office/drawing/2014/main" id="{FB181E13-EC4A-8DC6-C5FC-EEA540ADA7E5}"/>
              </a:ext>
            </a:extLst>
          </p:cNvPr>
          <p:cNvCxnSpPr/>
          <p:nvPr/>
        </p:nvCxnSpPr>
        <p:spPr>
          <a:xfrm>
            <a:off x="1020535" y="3622222"/>
            <a:ext cx="88092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descr="Blue arrow">
            <a:extLst>
              <a:ext uri="{FF2B5EF4-FFF2-40B4-BE49-F238E27FC236}">
                <a16:creationId xmlns:a16="http://schemas.microsoft.com/office/drawing/2014/main" id="{F77EF888-1E51-B1EE-9EDE-DAD7A99D31C8}"/>
              </a:ext>
            </a:extLst>
          </p:cNvPr>
          <p:cNvCxnSpPr/>
          <p:nvPr/>
        </p:nvCxnSpPr>
        <p:spPr>
          <a:xfrm>
            <a:off x="1020535" y="4503519"/>
            <a:ext cx="88092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2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DACA37-AA1E-A21D-7A4E-3DF92C60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B6ED2-3243-6151-BE87-3A49ECD2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Contact:  Karen Johnston</a:t>
            </a:r>
          </a:p>
          <a:p>
            <a:pPr marL="0" indent="0">
              <a:buNone/>
            </a:pPr>
            <a:r>
              <a:rPr lang="en-US"/>
              <a:t>		Student Opportunity Act Coordinator</a:t>
            </a:r>
          </a:p>
          <a:p>
            <a:pPr marL="0" indent="0">
              <a:buNone/>
            </a:pPr>
            <a:r>
              <a:rPr lang="en-US"/>
              <a:t>		SOAPlans@mass.gov</a:t>
            </a:r>
          </a:p>
        </p:txBody>
      </p:sp>
    </p:spTree>
    <p:extLst>
      <p:ext uri="{BB962C8B-B14F-4D97-AF65-F5344CB8AC3E}">
        <p14:creationId xmlns:p14="http://schemas.microsoft.com/office/powerpoint/2010/main" val="11360821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2259BACBC5C5499C7EEFFAF1794E55" ma:contentTypeVersion="4" ma:contentTypeDescription="Create a new document." ma:contentTypeScope="" ma:versionID="0007c3e5ae1b831314daf922ab68d9cc">
  <xsd:schema xmlns:xsd="http://www.w3.org/2001/XMLSchema" xmlns:xs="http://www.w3.org/2001/XMLSchema" xmlns:p="http://schemas.microsoft.com/office/2006/metadata/properties" xmlns:ns2="df079afb-0c74-464a-9183-bf417221b76a" targetNamespace="http://schemas.microsoft.com/office/2006/metadata/properties" ma:root="true" ma:fieldsID="43bb32846ac02de787f4d2878e95deed" ns2:_="">
    <xsd:import namespace="df079afb-0c74-464a-9183-bf417221b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79afb-0c74-464a-9183-bf417221b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7C0971-998E-407A-8459-FF074EC66192}">
  <ds:schemaRefs>
    <ds:schemaRef ds:uri="df079afb-0c74-464a-9183-bf417221b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4D1A0F-577A-4913-BF8A-5D0A7EAAD53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f079afb-0c74-464a-9183-bf417221b7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24D0CA-151B-492F-9305-E631578F149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505</Words>
  <Application>Microsoft Office PowerPoint</Application>
  <PresentationFormat>Widescreen</PresentationFormat>
  <Paragraphs>91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Segoe UI</vt:lpstr>
      <vt:lpstr>Wingdings</vt:lpstr>
      <vt:lpstr>1_Office Theme</vt:lpstr>
      <vt:lpstr>Charting a Throughline:  Sharing strategies for aligning state and federal requirements for ESSA Grants, District Improvement Plans, and SOA Plans</vt:lpstr>
      <vt:lpstr>Today’s session</vt:lpstr>
      <vt:lpstr>Overlapping requirements: district planning processes</vt:lpstr>
      <vt:lpstr>Overlapping requirements: District submission and DESE review</vt:lpstr>
      <vt:lpstr>Table Talk 1: District Strategies for Alignment</vt:lpstr>
      <vt:lpstr>Table talk 2: Feedback for DESE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a Throughline: Alignment Between SOA, Grants, and DIPs</dc:title>
  <dc:creator>DESE</dc:creator>
  <cp:lastModifiedBy>Zou, Dong (EOE)</cp:lastModifiedBy>
  <cp:revision>3</cp:revision>
  <cp:lastPrinted>2025-06-10T13:55:14Z</cp:lastPrinted>
  <dcterms:created xsi:type="dcterms:W3CDTF">2025-03-25T18:13:30Z</dcterms:created>
  <dcterms:modified xsi:type="dcterms:W3CDTF">2025-06-11T19:42:54Z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11 2025 12:00AM</vt:lpwstr>
  </property>
</Properties>
</file>