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4B929C-68B8-4A00-820B-9DFCAE8B163F}" v="1" dt="2025-05-28T13:31:01.300"/>
  </p1510:revLst>
</p1510:revInfo>
</file>

<file path=ppt/tableStyles.xml><?xml version="1.0" encoding="utf-8"?>
<a:tblStyleLst xmlns:a="http://schemas.openxmlformats.org/drawingml/2006/main" def="{91512709-28B7-46F2-B126-018A9E0AEB0C}">
  <a:tblStyle styleId="{91512709-28B7-46F2-B126-018A9E0AEB0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6" d="100"/>
          <a:sy n="136" d="100"/>
        </p:scale>
        <p:origin x="120" y="3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brie, Nancy (DESE)" userId="43bc7170-b9b9-43dd-ae4a-9932c700a710" providerId="ADAL" clId="{1D4B929C-68B8-4A00-820B-9DFCAE8B163F}"/>
    <pc:docChg chg="undo custSel modSld">
      <pc:chgData name="Labrie, Nancy (DESE)" userId="43bc7170-b9b9-43dd-ae4a-9932c700a710" providerId="ADAL" clId="{1D4B929C-68B8-4A00-820B-9DFCAE8B163F}" dt="2025-05-28T13:27:27.902" v="61" actId="962"/>
      <pc:docMkLst>
        <pc:docMk/>
      </pc:docMkLst>
      <pc:sldChg chg="modSp mod">
        <pc:chgData name="Labrie, Nancy (DESE)" userId="43bc7170-b9b9-43dd-ae4a-9932c700a710" providerId="ADAL" clId="{1D4B929C-68B8-4A00-820B-9DFCAE8B163F}" dt="2025-05-28T13:21:49.518" v="8" actId="13238"/>
        <pc:sldMkLst>
          <pc:docMk/>
          <pc:sldMk cId="0" sldId="258"/>
        </pc:sldMkLst>
        <pc:graphicFrameChg chg="modGraphic">
          <ac:chgData name="Labrie, Nancy (DESE)" userId="43bc7170-b9b9-43dd-ae4a-9932c700a710" providerId="ADAL" clId="{1D4B929C-68B8-4A00-820B-9DFCAE8B163F}" dt="2025-05-28T13:21:49.518" v="8" actId="13238"/>
          <ac:graphicFrameMkLst>
            <pc:docMk/>
            <pc:sldMk cId="0" sldId="258"/>
            <ac:graphicFrameMk id="76" creationId="{00000000-0000-0000-0000-000000000000}"/>
          </ac:graphicFrameMkLst>
        </pc:graphicFrameChg>
      </pc:sldChg>
      <pc:sldChg chg="modSp mod">
        <pc:chgData name="Labrie, Nancy (DESE)" userId="43bc7170-b9b9-43dd-ae4a-9932c700a710" providerId="ADAL" clId="{1D4B929C-68B8-4A00-820B-9DFCAE8B163F}" dt="2025-05-28T13:25:05.032" v="45" actId="13238"/>
        <pc:sldMkLst>
          <pc:docMk/>
          <pc:sldMk cId="0" sldId="259"/>
        </pc:sldMkLst>
        <pc:graphicFrameChg chg="modGraphic">
          <ac:chgData name="Labrie, Nancy (DESE)" userId="43bc7170-b9b9-43dd-ae4a-9932c700a710" providerId="ADAL" clId="{1D4B929C-68B8-4A00-820B-9DFCAE8B163F}" dt="2025-05-28T13:25:05.032" v="45" actId="13238"/>
          <ac:graphicFrameMkLst>
            <pc:docMk/>
            <pc:sldMk cId="0" sldId="259"/>
            <ac:graphicFrameMk id="82" creationId="{00000000-0000-0000-0000-000000000000}"/>
          </ac:graphicFrameMkLst>
        </pc:graphicFrameChg>
      </pc:sldChg>
      <pc:sldChg chg="modSp mod">
        <pc:chgData name="Labrie, Nancy (DESE)" userId="43bc7170-b9b9-43dd-ae4a-9932c700a710" providerId="ADAL" clId="{1D4B929C-68B8-4A00-820B-9DFCAE8B163F}" dt="2025-05-28T13:25:06.669" v="46" actId="13238"/>
        <pc:sldMkLst>
          <pc:docMk/>
          <pc:sldMk cId="0" sldId="260"/>
        </pc:sldMkLst>
        <pc:graphicFrameChg chg="modGraphic">
          <ac:chgData name="Labrie, Nancy (DESE)" userId="43bc7170-b9b9-43dd-ae4a-9932c700a710" providerId="ADAL" clId="{1D4B929C-68B8-4A00-820B-9DFCAE8B163F}" dt="2025-05-28T13:25:06.669" v="46" actId="13238"/>
          <ac:graphicFrameMkLst>
            <pc:docMk/>
            <pc:sldMk cId="0" sldId="260"/>
            <ac:graphicFrameMk id="88" creationId="{00000000-0000-0000-0000-000000000000}"/>
          </ac:graphicFrameMkLst>
        </pc:graphicFrameChg>
      </pc:sldChg>
      <pc:sldChg chg="modSp mod">
        <pc:chgData name="Labrie, Nancy (DESE)" userId="43bc7170-b9b9-43dd-ae4a-9932c700a710" providerId="ADAL" clId="{1D4B929C-68B8-4A00-820B-9DFCAE8B163F}" dt="2025-05-28T13:26:04.300" v="48" actId="20577"/>
        <pc:sldMkLst>
          <pc:docMk/>
          <pc:sldMk cId="0" sldId="268"/>
        </pc:sldMkLst>
        <pc:spChg chg="mod">
          <ac:chgData name="Labrie, Nancy (DESE)" userId="43bc7170-b9b9-43dd-ae4a-9932c700a710" providerId="ADAL" clId="{1D4B929C-68B8-4A00-820B-9DFCAE8B163F}" dt="2025-05-28T13:26:04.300" v="48" actId="20577"/>
          <ac:spMkLst>
            <pc:docMk/>
            <pc:sldMk cId="0" sldId="268"/>
            <ac:spMk id="138" creationId="{00000000-0000-0000-0000-000000000000}"/>
          </ac:spMkLst>
        </pc:spChg>
      </pc:sldChg>
      <pc:sldChg chg="addSp modSp mod">
        <pc:chgData name="Labrie, Nancy (DESE)" userId="43bc7170-b9b9-43dd-ae4a-9932c700a710" providerId="ADAL" clId="{1D4B929C-68B8-4A00-820B-9DFCAE8B163F}" dt="2025-05-28T13:27:27.902" v="61" actId="962"/>
        <pc:sldMkLst>
          <pc:docMk/>
          <pc:sldMk cId="0" sldId="270"/>
        </pc:sldMkLst>
        <pc:spChg chg="add mod">
          <ac:chgData name="Labrie, Nancy (DESE)" userId="43bc7170-b9b9-43dd-ae4a-9932c700a710" providerId="ADAL" clId="{1D4B929C-68B8-4A00-820B-9DFCAE8B163F}" dt="2025-05-28T13:23:42.640" v="44" actId="1076"/>
          <ac:spMkLst>
            <pc:docMk/>
            <pc:sldMk cId="0" sldId="270"/>
            <ac:spMk id="2" creationId="{382B2187-B7F9-589E-028C-13378D4879C6}"/>
          </ac:spMkLst>
        </pc:spChg>
        <pc:picChg chg="mod">
          <ac:chgData name="Labrie, Nancy (DESE)" userId="43bc7170-b9b9-43dd-ae4a-9932c700a710" providerId="ADAL" clId="{1D4B929C-68B8-4A00-820B-9DFCAE8B163F}" dt="2025-05-28T13:27:27.902" v="61" actId="962"/>
          <ac:picMkLst>
            <pc:docMk/>
            <pc:sldMk cId="0" sldId="270"/>
            <ac:picMk id="151" creationId="{00000000-0000-0000-0000-000000000000}"/>
          </ac:picMkLst>
        </pc:picChg>
      </pc:sldChg>
      <pc:sldChg chg="modSp mod">
        <pc:chgData name="Labrie, Nancy (DESE)" userId="43bc7170-b9b9-43dd-ae4a-9932c700a710" providerId="ADAL" clId="{1D4B929C-68B8-4A00-820B-9DFCAE8B163F}" dt="2025-05-28T13:21:26.310" v="1" actId="962"/>
        <pc:sldMkLst>
          <pc:docMk/>
          <pc:sldMk cId="0" sldId="272"/>
        </pc:sldMkLst>
        <pc:spChg chg="mod">
          <ac:chgData name="Labrie, Nancy (DESE)" userId="43bc7170-b9b9-43dd-ae4a-9932c700a710" providerId="ADAL" clId="{1D4B929C-68B8-4A00-820B-9DFCAE8B163F}" dt="2025-05-28T13:21:26.305" v="0" actId="962"/>
          <ac:spMkLst>
            <pc:docMk/>
            <pc:sldMk cId="0" sldId="272"/>
            <ac:spMk id="162" creationId="{00000000-0000-0000-0000-000000000000}"/>
          </ac:spMkLst>
        </pc:spChg>
        <pc:spChg chg="mod">
          <ac:chgData name="Labrie, Nancy (DESE)" userId="43bc7170-b9b9-43dd-ae4a-9932c700a710" providerId="ADAL" clId="{1D4B929C-68B8-4A00-820B-9DFCAE8B163F}" dt="2025-05-28T13:21:26.310" v="1" actId="962"/>
          <ac:spMkLst>
            <pc:docMk/>
            <pc:sldMk cId="0" sldId="272"/>
            <ac:spMk id="163" creationId="{00000000-0000-0000-0000-000000000000}"/>
          </ac:spMkLst>
        </pc:spChg>
      </pc:sldChg>
      <pc:sldChg chg="modSp mod">
        <pc:chgData name="Labrie, Nancy (DESE)" userId="43bc7170-b9b9-43dd-ae4a-9932c700a710" providerId="ADAL" clId="{1D4B929C-68B8-4A00-820B-9DFCAE8B163F}" dt="2025-05-28T13:26:28.011" v="51" actId="207"/>
        <pc:sldMkLst>
          <pc:docMk/>
          <pc:sldMk cId="0" sldId="273"/>
        </pc:sldMkLst>
        <pc:spChg chg="mod">
          <ac:chgData name="Labrie, Nancy (DESE)" userId="43bc7170-b9b9-43dd-ae4a-9932c700a710" providerId="ADAL" clId="{1D4B929C-68B8-4A00-820B-9DFCAE8B163F}" dt="2025-05-28T13:26:28.011" v="51" actId="207"/>
          <ac:spMkLst>
            <pc:docMk/>
            <pc:sldMk cId="0" sldId="273"/>
            <ac:spMk id="169" creationId="{00000000-0000-0000-0000-000000000000}"/>
          </ac:spMkLst>
        </pc:spChg>
        <pc:spChg chg="mod">
          <ac:chgData name="Labrie, Nancy (DESE)" userId="43bc7170-b9b9-43dd-ae4a-9932c700a710" providerId="ADAL" clId="{1D4B929C-68B8-4A00-820B-9DFCAE8B163F}" dt="2025-05-28T13:21:26.318" v="2" actId="962"/>
          <ac:spMkLst>
            <pc:docMk/>
            <pc:sldMk cId="0" sldId="273"/>
            <ac:spMk id="170" creationId="{00000000-0000-0000-0000-000000000000}"/>
          </ac:spMkLst>
        </pc:spChg>
        <pc:spChg chg="mod">
          <ac:chgData name="Labrie, Nancy (DESE)" userId="43bc7170-b9b9-43dd-ae4a-9932c700a710" providerId="ADAL" clId="{1D4B929C-68B8-4A00-820B-9DFCAE8B163F}" dt="2025-05-28T13:21:26.322" v="3" actId="962"/>
          <ac:spMkLst>
            <pc:docMk/>
            <pc:sldMk cId="0" sldId="273"/>
            <ac:spMk id="171" creationId="{00000000-0000-0000-0000-000000000000}"/>
          </ac:spMkLst>
        </pc:spChg>
      </pc:sldChg>
      <pc:sldChg chg="modSp mod">
        <pc:chgData name="Labrie, Nancy (DESE)" userId="43bc7170-b9b9-43dd-ae4a-9932c700a710" providerId="ADAL" clId="{1D4B929C-68B8-4A00-820B-9DFCAE8B163F}" dt="2025-05-28T13:26:42.488" v="55" actId="207"/>
        <pc:sldMkLst>
          <pc:docMk/>
          <pc:sldMk cId="0" sldId="274"/>
        </pc:sldMkLst>
        <pc:spChg chg="mod">
          <ac:chgData name="Labrie, Nancy (DESE)" userId="43bc7170-b9b9-43dd-ae4a-9932c700a710" providerId="ADAL" clId="{1D4B929C-68B8-4A00-820B-9DFCAE8B163F}" dt="2025-05-28T13:26:42.488" v="55" actId="207"/>
          <ac:spMkLst>
            <pc:docMk/>
            <pc:sldMk cId="0" sldId="274"/>
            <ac:spMk id="177" creationId="{00000000-0000-0000-0000-000000000000}"/>
          </ac:spMkLst>
        </pc:spChg>
        <pc:spChg chg="mod">
          <ac:chgData name="Labrie, Nancy (DESE)" userId="43bc7170-b9b9-43dd-ae4a-9932c700a710" providerId="ADAL" clId="{1D4B929C-68B8-4A00-820B-9DFCAE8B163F}" dt="2025-05-28T13:21:26.328" v="4" actId="962"/>
          <ac:spMkLst>
            <pc:docMk/>
            <pc:sldMk cId="0" sldId="274"/>
            <ac:spMk id="178" creationId="{00000000-0000-0000-0000-000000000000}"/>
          </ac:spMkLst>
        </pc:spChg>
        <pc:spChg chg="mod">
          <ac:chgData name="Labrie, Nancy (DESE)" userId="43bc7170-b9b9-43dd-ae4a-9932c700a710" providerId="ADAL" clId="{1D4B929C-68B8-4A00-820B-9DFCAE8B163F}" dt="2025-05-28T13:21:26.333" v="5" actId="962"/>
          <ac:spMkLst>
            <pc:docMk/>
            <pc:sldMk cId="0" sldId="274"/>
            <ac:spMk id="179" creationId="{00000000-0000-0000-0000-000000000000}"/>
          </ac:spMkLst>
        </pc:spChg>
      </pc:sldChg>
      <pc:sldChg chg="modSp mod">
        <pc:chgData name="Labrie, Nancy (DESE)" userId="43bc7170-b9b9-43dd-ae4a-9932c700a710" providerId="ADAL" clId="{1D4B929C-68B8-4A00-820B-9DFCAE8B163F}" dt="2025-05-28T13:26:54.672" v="60" actId="207"/>
        <pc:sldMkLst>
          <pc:docMk/>
          <pc:sldMk cId="0" sldId="275"/>
        </pc:sldMkLst>
        <pc:spChg chg="mod">
          <ac:chgData name="Labrie, Nancy (DESE)" userId="43bc7170-b9b9-43dd-ae4a-9932c700a710" providerId="ADAL" clId="{1D4B929C-68B8-4A00-820B-9DFCAE8B163F}" dt="2025-05-28T13:26:54.672" v="60" actId="207"/>
          <ac:spMkLst>
            <pc:docMk/>
            <pc:sldMk cId="0" sldId="275"/>
            <ac:spMk id="185" creationId="{00000000-0000-0000-0000-000000000000}"/>
          </ac:spMkLst>
        </pc:spChg>
        <pc:spChg chg="mod">
          <ac:chgData name="Labrie, Nancy (DESE)" userId="43bc7170-b9b9-43dd-ae4a-9932c700a710" providerId="ADAL" clId="{1D4B929C-68B8-4A00-820B-9DFCAE8B163F}" dt="2025-05-28T13:21:26.340" v="6" actId="962"/>
          <ac:spMkLst>
            <pc:docMk/>
            <pc:sldMk cId="0" sldId="275"/>
            <ac:spMk id="186" creationId="{00000000-0000-0000-0000-000000000000}"/>
          </ac:spMkLst>
        </pc:spChg>
        <pc:spChg chg="mod">
          <ac:chgData name="Labrie, Nancy (DESE)" userId="43bc7170-b9b9-43dd-ae4a-9932c700a710" providerId="ADAL" clId="{1D4B929C-68B8-4A00-820B-9DFCAE8B163F}" dt="2025-05-28T13:21:26.344" v="7" actId="962"/>
          <ac:spMkLst>
            <pc:docMk/>
            <pc:sldMk cId="0" sldId="275"/>
            <ac:spMk id="18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8fbfbd8d5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8fbfbd8d5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05ddec3688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05ddec3688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Trauma vs. Adaptation and Resettlement, homeless taskforce, stress the importance of systems level change, pantry Haven for Hunger, FAmily resource center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59c670a25f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59c670a25f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Supporting students by supporting families, effective practices, Doing more for some does not mean doing less for others, we do not have a PIC or Welcome Center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59bb473d33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59bb473d33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9bb473d33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59bb473d33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59c670a25f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59c670a25f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Supporting students by supporting families, effective practices, Doing more for some does not mean doing less for others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2d7d199fdb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2d7d199fdb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f95b18b02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f95b18b02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59c670a25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59c670a25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59c670a25f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59c670a25f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59c670a25f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359c670a25f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2d7d199fd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2d7d199fd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59c670a25f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59c670a25f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2fd56ee2f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2fd56ee2f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2fd56ee2f1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2fd56ee2f1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 the homeless numbers and impact on community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59c670a25f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59c670a25f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 the homeless numbers and impact on community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2fd56ee2f1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2fd56ee2f1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08ef1ab82d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08ef1ab82d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08ef1ab82d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08ef1ab82d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Supporting students by supporting families, effective practices, Doing more for some does not mean doing less for others, we do not have a PIC or Welcome Center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08ef1ab82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08ef1ab82d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Stress the importance of PD. Housing Families, Sunday field trips, Vacation weeks, Friday teen nights, springboard, core stressors: trauma, acculturation, resettlement, isolation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ctrTitle"/>
          </p:nvPr>
        </p:nvSpPr>
        <p:spPr>
          <a:xfrm>
            <a:off x="311700" y="1779400"/>
            <a:ext cx="8520600" cy="113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 b="1">
                <a:latin typeface="Merriweather"/>
                <a:ea typeface="Merriweather"/>
                <a:cs typeface="Merriweather"/>
                <a:sym typeface="Merriweather"/>
              </a:rPr>
              <a:t>Supporting All Students:</a:t>
            </a:r>
            <a:endParaRPr sz="3000" b="1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Merriweather"/>
                <a:ea typeface="Merriweather"/>
                <a:cs typeface="Merriweather"/>
                <a:sym typeface="Merriweather"/>
              </a:rPr>
              <a:t>A Community Approach</a:t>
            </a:r>
            <a:endParaRPr sz="3000" b="1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1"/>
          </p:nvPr>
        </p:nvSpPr>
        <p:spPr>
          <a:xfrm>
            <a:off x="257300" y="23176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June 10, 2025</a:t>
            </a:r>
            <a:endParaRPr sz="2500" b="1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1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Steven Magno</a:t>
            </a:r>
            <a:endParaRPr sz="1700" b="1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Director of Student Services</a:t>
            </a:r>
            <a:endParaRPr sz="1700" b="1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Peabody Public Schools</a:t>
            </a:r>
            <a:endParaRPr sz="1700" b="1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62" name="Google Shape;62;p14" descr="Title picture of Peabody Public Schools logo, picture of George Peabody, and a quote, &quot;Education - A debt due from present to future generations.&quot; George Peabody, 1852" title="George Peabody Banner and quot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6"/>
            <a:ext cx="9144000" cy="1544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 descr="Circular logo Peabody Public Schools, HOPE, Every Student Every Day. " title="Peabody HOPE log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0700" y="2814450"/>
            <a:ext cx="2147774" cy="2097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 descr="Circular logo Peabody Public Schools, HOPE, Every Student Every Day" title="Peabody HOPE log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84525" y="2814450"/>
            <a:ext cx="2147774" cy="2097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3"/>
          <p:cNvSpPr txBox="1">
            <a:spLocks noGrp="1"/>
          </p:cNvSpPr>
          <p:nvPr>
            <p:ph type="title"/>
          </p:nvPr>
        </p:nvSpPr>
        <p:spPr>
          <a:xfrm>
            <a:off x="311688" y="1911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39BE5"/>
                </a:solidFill>
                <a:latin typeface="Merriweather"/>
                <a:ea typeface="Merriweather"/>
                <a:cs typeface="Merriweather"/>
                <a:sym typeface="Merriweather"/>
              </a:rPr>
              <a:t>Community Resources and Support</a:t>
            </a:r>
            <a:endParaRPr b="1">
              <a:solidFill>
                <a:srgbClr val="039BE5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18" name="Google Shape;118;p23"/>
          <p:cNvSpPr txBox="1">
            <a:spLocks noGrp="1"/>
          </p:cNvSpPr>
          <p:nvPr>
            <p:ph type="body" idx="1"/>
          </p:nvPr>
        </p:nvSpPr>
        <p:spPr>
          <a:xfrm>
            <a:off x="169050" y="808050"/>
            <a:ext cx="8805900" cy="424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39BE5"/>
                </a:solidFill>
                <a:latin typeface="Merriweather"/>
                <a:ea typeface="Merriweather"/>
                <a:cs typeface="Merriweather"/>
                <a:sym typeface="Merriweather"/>
              </a:rPr>
              <a:t>Peabody Cares</a:t>
            </a:r>
            <a:endParaRPr b="1">
              <a:solidFill>
                <a:srgbClr val="039BE5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"/>
              <a:buChar char="●"/>
            </a:pPr>
            <a:r>
              <a:rPr lang="en" sz="160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Working group of school personnel, social service agencies, community leaders and business owners to brainstorm programming, resources, and support</a:t>
            </a:r>
            <a:endParaRPr sz="1600" b="1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914400" lvl="1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"/>
              <a:buChar char="○"/>
            </a:pPr>
            <a:r>
              <a:rPr lang="en" sz="1600" b="1">
                <a:solidFill>
                  <a:srgbClr val="039BE5"/>
                </a:solidFill>
                <a:latin typeface="Merriweather"/>
                <a:ea typeface="Merriweather"/>
                <a:cs typeface="Merriweather"/>
                <a:sym typeface="Merriweather"/>
              </a:rPr>
              <a:t>NSCAP</a:t>
            </a:r>
            <a:r>
              <a:rPr lang="en" sz="160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: Taught 4 Adult ESL classes onsite at the hotel in collaboration with Peabody Public Schools</a:t>
            </a:r>
            <a:endParaRPr sz="1600" b="1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914400" lvl="1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"/>
              <a:buChar char="○"/>
            </a:pPr>
            <a:r>
              <a:rPr lang="en" sz="1600" b="1">
                <a:solidFill>
                  <a:srgbClr val="039BE5"/>
                </a:solidFill>
                <a:latin typeface="Merriweather"/>
                <a:ea typeface="Merriweather"/>
                <a:cs typeface="Merriweather"/>
                <a:sym typeface="Merriweather"/>
              </a:rPr>
              <a:t>YMCA</a:t>
            </a:r>
            <a:r>
              <a:rPr lang="en" sz="160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: Offered free memberships and onsite programming at hotel </a:t>
            </a:r>
            <a:endParaRPr sz="1600" b="1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914400" lvl="1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39BE5"/>
              </a:buClr>
              <a:buSzPts val="1600"/>
              <a:buFont typeface="Merriweather"/>
              <a:buChar char="○"/>
            </a:pPr>
            <a:r>
              <a:rPr lang="en" sz="1600" b="1">
                <a:solidFill>
                  <a:srgbClr val="039BE5"/>
                </a:solidFill>
                <a:latin typeface="Merriweather"/>
                <a:ea typeface="Merriweather"/>
                <a:cs typeface="Merriweather"/>
                <a:sym typeface="Merriweather"/>
              </a:rPr>
              <a:t>Peabody Education Foundation:  </a:t>
            </a:r>
            <a:r>
              <a:rPr lang="en" sz="160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Blanket Program</a:t>
            </a:r>
            <a:endParaRPr sz="1600" b="1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914400" lvl="1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"/>
              <a:buChar char="○"/>
            </a:pPr>
            <a:r>
              <a:rPr lang="en" sz="1600" b="1">
                <a:solidFill>
                  <a:srgbClr val="039BE5"/>
                </a:solidFill>
                <a:latin typeface="Merriweather"/>
                <a:ea typeface="Merriweather"/>
                <a:cs typeface="Merriweather"/>
                <a:sym typeface="Merriweather"/>
              </a:rPr>
              <a:t>For Kids Only (FKO)</a:t>
            </a:r>
            <a:r>
              <a:rPr lang="en" sz="160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: Providing before and after school care for students living in EA Shelters through vouchers</a:t>
            </a:r>
            <a:endParaRPr sz="1600" b="1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914400" lvl="1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"/>
              <a:buChar char="○"/>
            </a:pPr>
            <a:r>
              <a:rPr lang="en" sz="1600" b="1">
                <a:solidFill>
                  <a:srgbClr val="039BE5"/>
                </a:solidFill>
                <a:latin typeface="Merriweather"/>
                <a:ea typeface="Merriweather"/>
                <a:cs typeface="Merriweather"/>
                <a:sym typeface="Merriweather"/>
              </a:rPr>
              <a:t>DPH and North Shore Community Health</a:t>
            </a:r>
            <a:endParaRPr sz="1600" b="1">
              <a:solidFill>
                <a:srgbClr val="039BE5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914400" lvl="1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39BE5"/>
              </a:buClr>
              <a:buSzPts val="1600"/>
              <a:buFont typeface="Merriweather"/>
              <a:buChar char="○"/>
            </a:pPr>
            <a:r>
              <a:rPr lang="en" sz="1600" b="1">
                <a:solidFill>
                  <a:srgbClr val="039BE5"/>
                </a:solidFill>
                <a:latin typeface="Merriweather"/>
                <a:ea typeface="Merriweather"/>
                <a:cs typeface="Merriweather"/>
                <a:sym typeface="Merriweather"/>
              </a:rPr>
              <a:t>Chamber of Commerce</a:t>
            </a:r>
            <a:endParaRPr sz="1600" b="1">
              <a:solidFill>
                <a:srgbClr val="039BE5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914400" lvl="1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39BE5"/>
              </a:buClr>
              <a:buSzPts val="1600"/>
              <a:buFont typeface="Merriweather"/>
              <a:buChar char="○"/>
            </a:pPr>
            <a:r>
              <a:rPr lang="en" sz="1600" b="1">
                <a:solidFill>
                  <a:srgbClr val="039BE5"/>
                </a:solidFill>
                <a:latin typeface="Merriweather"/>
                <a:ea typeface="Merriweather"/>
                <a:cs typeface="Merriweather"/>
                <a:sym typeface="Merriweather"/>
              </a:rPr>
              <a:t>Brett’s Backpack Drive</a:t>
            </a:r>
            <a:endParaRPr sz="1600" b="1">
              <a:solidFill>
                <a:srgbClr val="039BE5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1700" b="1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4"/>
          <p:cNvSpPr txBox="1">
            <a:spLocks noGrp="1"/>
          </p:cNvSpPr>
          <p:nvPr>
            <p:ph type="title"/>
          </p:nvPr>
        </p:nvSpPr>
        <p:spPr>
          <a:xfrm>
            <a:off x="311688" y="1911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39BE5"/>
                </a:solidFill>
                <a:latin typeface="Merriweather"/>
                <a:ea typeface="Merriweather"/>
                <a:cs typeface="Merriweather"/>
                <a:sym typeface="Merriweather"/>
              </a:rPr>
              <a:t>Community Resource Fair</a:t>
            </a:r>
            <a:endParaRPr b="1">
              <a:solidFill>
                <a:srgbClr val="039BE5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24" name="Google Shape;124;p24"/>
          <p:cNvSpPr txBox="1">
            <a:spLocks noGrp="1"/>
          </p:cNvSpPr>
          <p:nvPr>
            <p:ph type="body" idx="1"/>
          </p:nvPr>
        </p:nvSpPr>
        <p:spPr>
          <a:xfrm>
            <a:off x="169050" y="1043850"/>
            <a:ext cx="6046500" cy="36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"/>
              <a:buChar char="●"/>
            </a:pPr>
            <a:r>
              <a:rPr lang="en" sz="200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Dozens of community organizations offering valuable resources and services</a:t>
            </a:r>
            <a:endParaRPr sz="2000" b="1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"/>
              <a:buChar char="●"/>
            </a:pPr>
            <a:r>
              <a:rPr lang="en" sz="200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Interpreters, staff, and student volunteers available to assist families</a:t>
            </a:r>
            <a:endParaRPr sz="2000" b="1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"/>
              <a:buChar char="●"/>
            </a:pPr>
            <a:r>
              <a:rPr lang="en" sz="200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Bus transportation for families living at the shelters</a:t>
            </a:r>
            <a:endParaRPr sz="2000" b="1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"/>
              <a:buChar char="●"/>
            </a:pPr>
            <a:r>
              <a:rPr lang="en" sz="200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Food, raffle prizes, Kid Zone activities, plus swag bags, activity books and T-shirts for all K-12 students</a:t>
            </a:r>
            <a:endParaRPr sz="2000" b="1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2000" b="1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25" name="Google Shape;125;p24" descr="Poster depicting people celebrating at a community fair" title="Community Resource Fair Poster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97925" y="1110925"/>
            <a:ext cx="2284150" cy="324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5"/>
          <p:cNvSpPr txBox="1">
            <a:spLocks noGrp="1"/>
          </p:cNvSpPr>
          <p:nvPr>
            <p:ph type="title"/>
          </p:nvPr>
        </p:nvSpPr>
        <p:spPr>
          <a:xfrm>
            <a:off x="311688" y="1911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39BE5"/>
                </a:solidFill>
                <a:latin typeface="Merriweather"/>
                <a:ea typeface="Merriweather"/>
                <a:cs typeface="Merriweather"/>
                <a:sym typeface="Merriweather"/>
              </a:rPr>
              <a:t>Mental and Behavioral Health Supports</a:t>
            </a:r>
            <a:endParaRPr b="1">
              <a:solidFill>
                <a:srgbClr val="039BE5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31" name="Google Shape;131;p25"/>
          <p:cNvSpPr txBox="1">
            <a:spLocks noGrp="1"/>
          </p:cNvSpPr>
          <p:nvPr>
            <p:ph type="body" idx="1"/>
          </p:nvPr>
        </p:nvSpPr>
        <p:spPr>
          <a:xfrm>
            <a:off x="169050" y="861950"/>
            <a:ext cx="3931800" cy="401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"/>
              <a:buChar char="●"/>
            </a:pPr>
            <a:r>
              <a:rPr lang="en" sz="1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All behavior is a form of communication.</a:t>
            </a:r>
            <a:endParaRPr sz="17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"/>
              <a:buChar char="●"/>
            </a:pPr>
            <a:r>
              <a:rPr lang="en" sz="1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Knowing and meeting the basic needs </a:t>
            </a:r>
            <a:r>
              <a:rPr lang="en" sz="1800" u="sng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first.</a:t>
            </a:r>
            <a:endParaRPr sz="1800" u="sng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u="sng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u="sng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		</a:t>
            </a:r>
            <a:endParaRPr sz="11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endParaRPr sz="11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32" name="Google Shape;132;p25" descr="Image of Maslow's Hierarchy Triangle" title="Maslow's Hierarchy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6025" y="861950"/>
            <a:ext cx="4637650" cy="396577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5"/>
          <p:cNvSpPr txBox="1"/>
          <p:nvPr/>
        </p:nvSpPr>
        <p:spPr>
          <a:xfrm>
            <a:off x="5562300" y="4703725"/>
            <a:ext cx="2466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Maslow’s Hierarchy of Needs</a:t>
            </a:r>
            <a:endParaRPr sz="1200" b="1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rgbClr val="039BE5"/>
                </a:solidFill>
                <a:latin typeface="Merriweather"/>
                <a:ea typeface="Merriweather"/>
                <a:cs typeface="Merriweather"/>
                <a:sym typeface="Merriweather"/>
              </a:rPr>
              <a:t>Mental and Behavioral Health Supports </a:t>
            </a:r>
            <a:r>
              <a:rPr lang="en" b="1" dirty="0">
                <a:solidFill>
                  <a:schemeClr val="bg1"/>
                </a:solidFill>
                <a:latin typeface="Merriweather"/>
                <a:ea typeface="Merriweather"/>
                <a:cs typeface="Merriweather"/>
                <a:sym typeface="Merriweather"/>
              </a:rPr>
              <a:t>.</a:t>
            </a:r>
            <a:endParaRPr dirty="0"/>
          </a:p>
        </p:txBody>
      </p:sp>
      <p:sp>
        <p:nvSpPr>
          <p:cNvPr id="139" name="Google Shape;139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951500" cy="370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u="sng" dirty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erriweather"/>
              <a:buChar char="●"/>
            </a:pPr>
            <a:r>
              <a:rPr lang="en" sz="1700" b="1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Transition &amp; Adaptation vs. Trauma</a:t>
            </a:r>
            <a:endParaRPr sz="1700" b="1" dirty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b="1" dirty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erriweather"/>
              <a:buChar char="●"/>
            </a:pPr>
            <a:r>
              <a:rPr lang="en" sz="1700" b="1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Communication &amp; Collaboration</a:t>
            </a:r>
            <a:endParaRPr sz="1700" b="1" dirty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erriweather"/>
              <a:buChar char="○"/>
            </a:pPr>
            <a:r>
              <a:rPr lang="en" b="1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School team, parents/guardians, outside support agencies, etc.</a:t>
            </a:r>
            <a:endParaRPr b="1" dirty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erriweather"/>
              <a:buChar char="●"/>
            </a:pPr>
            <a:r>
              <a:rPr lang="en" sz="1700" b="1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Establishing &amp; Maintaining a Sense of Belonging </a:t>
            </a:r>
            <a:endParaRPr sz="1700" b="1" dirty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erriweather"/>
              <a:buChar char="○"/>
            </a:pPr>
            <a:r>
              <a:rPr lang="en" b="1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Ensuring a safe and happy school community</a:t>
            </a:r>
            <a:endParaRPr b="1" dirty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40" name="Google Shape;140;p26" descr="Image depicting Mental Health Matters in block letters" title="Mental Health Matter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4800" y="1808125"/>
            <a:ext cx="3576000" cy="2238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7"/>
          <p:cNvSpPr txBox="1">
            <a:spLocks noGrp="1"/>
          </p:cNvSpPr>
          <p:nvPr>
            <p:ph type="title"/>
          </p:nvPr>
        </p:nvSpPr>
        <p:spPr>
          <a:xfrm>
            <a:off x="311688" y="1911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39BE5"/>
                </a:solidFill>
                <a:latin typeface="Merriweather"/>
                <a:ea typeface="Merriweather"/>
                <a:cs typeface="Merriweather"/>
                <a:sym typeface="Merriweather"/>
              </a:rPr>
              <a:t>Post Shelter Transition Support</a:t>
            </a:r>
            <a:endParaRPr b="1">
              <a:solidFill>
                <a:srgbClr val="039BE5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46" name="Google Shape;146;p27"/>
          <p:cNvSpPr txBox="1">
            <a:spLocks noGrp="1"/>
          </p:cNvSpPr>
          <p:nvPr>
            <p:ph type="body" idx="1"/>
          </p:nvPr>
        </p:nvSpPr>
        <p:spPr>
          <a:xfrm>
            <a:off x="169050" y="1043850"/>
            <a:ext cx="8805900" cy="36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"/>
              <a:buChar char="●"/>
            </a:pPr>
            <a:r>
              <a:rPr lang="en" sz="200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Town Hall Meetings and Presentations</a:t>
            </a:r>
            <a:endParaRPr sz="2000" b="1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"/>
              <a:buChar char="○"/>
            </a:pPr>
            <a:r>
              <a:rPr lang="en" sz="200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Know Your Rights</a:t>
            </a:r>
            <a:endParaRPr sz="2000" b="1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"/>
              <a:buChar char="●"/>
            </a:pPr>
            <a:r>
              <a:rPr lang="en" sz="200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Enrollment Assistance and Support</a:t>
            </a:r>
            <a:endParaRPr sz="2000" b="1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"/>
              <a:buChar char="●"/>
            </a:pPr>
            <a:r>
              <a:rPr lang="en" sz="200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Community Networking and Connections</a:t>
            </a:r>
            <a:endParaRPr sz="2000" b="1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"/>
              <a:buChar char="●"/>
            </a:pPr>
            <a:r>
              <a:rPr lang="en" sz="200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Transportation</a:t>
            </a:r>
            <a:endParaRPr sz="2000" b="1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"/>
              <a:buChar char="●"/>
            </a:pPr>
            <a:r>
              <a:rPr lang="en" sz="200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Classroom Culture and Community</a:t>
            </a:r>
            <a:endParaRPr sz="2000" b="1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"/>
              <a:buChar char="●"/>
            </a:pPr>
            <a:r>
              <a:rPr lang="en" sz="200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Informed Practices</a:t>
            </a:r>
            <a:endParaRPr sz="2000" b="1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2000" b="1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9675" y="206825"/>
            <a:ext cx="4629925" cy="46253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2B2187-B7F9-589E-028C-13378D48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700" y="-572700"/>
            <a:ext cx="8520600" cy="572700"/>
          </a:xfr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dirty="0"/>
              <a:t>Congratulations on your new home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9"/>
          <p:cNvSpPr txBox="1">
            <a:spLocks noGrp="1"/>
          </p:cNvSpPr>
          <p:nvPr>
            <p:ph type="title"/>
          </p:nvPr>
        </p:nvSpPr>
        <p:spPr>
          <a:xfrm>
            <a:off x="342800" y="1705500"/>
            <a:ext cx="8520600" cy="173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 b="1">
                <a:solidFill>
                  <a:srgbClr val="039BE5"/>
                </a:solidFill>
                <a:latin typeface="Merriweather"/>
                <a:ea typeface="Merriweather"/>
                <a:cs typeface="Merriweather"/>
                <a:sym typeface="Merriweather"/>
              </a:rPr>
              <a:t>Questions</a:t>
            </a:r>
            <a:endParaRPr sz="5200" b="1">
              <a:solidFill>
                <a:srgbClr val="039BE5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0"/>
          <p:cNvSpPr txBox="1">
            <a:spLocks noGrp="1"/>
          </p:cNvSpPr>
          <p:nvPr>
            <p:ph type="title"/>
          </p:nvPr>
        </p:nvSpPr>
        <p:spPr>
          <a:xfrm>
            <a:off x="311688" y="1911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39BE5"/>
                </a:solidFill>
                <a:latin typeface="Merriweather"/>
                <a:ea typeface="Merriweather"/>
                <a:cs typeface="Merriweather"/>
                <a:sym typeface="Merriweather"/>
              </a:rPr>
              <a:t>Questions for Discussion</a:t>
            </a:r>
            <a:endParaRPr b="1">
              <a:solidFill>
                <a:srgbClr val="039BE5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62" name="Google Shape;162;p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71925" y="1111050"/>
            <a:ext cx="8616600" cy="34263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sp>
        <p:nvSpPr>
          <p:cNvPr id="163" name="Google Shape;163;p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04025" y="1235375"/>
            <a:ext cx="8383500" cy="32010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sp>
        <p:nvSpPr>
          <p:cNvPr id="164" name="Google Shape;164;p30"/>
          <p:cNvSpPr txBox="1"/>
          <p:nvPr/>
        </p:nvSpPr>
        <p:spPr>
          <a:xfrm>
            <a:off x="175800" y="980400"/>
            <a:ext cx="8792400" cy="36876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	</a:t>
            </a:r>
            <a:endParaRPr sz="1800">
              <a:solidFill>
                <a:schemeClr val="dk2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How have you supported </a:t>
            </a:r>
            <a:endParaRPr sz="2800" b="1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general education teachers and </a:t>
            </a:r>
            <a:endParaRPr sz="2800" b="1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other staff members to meet </a:t>
            </a:r>
            <a:endParaRPr sz="2800" b="1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the diverse needs of these </a:t>
            </a:r>
            <a:endParaRPr sz="2800" b="1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new students and families?</a:t>
            </a:r>
            <a:endParaRPr sz="2800" b="1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1"/>
          <p:cNvSpPr txBox="1">
            <a:spLocks noGrp="1"/>
          </p:cNvSpPr>
          <p:nvPr>
            <p:ph type="title"/>
          </p:nvPr>
        </p:nvSpPr>
        <p:spPr>
          <a:xfrm>
            <a:off x="311688" y="1911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039BE5"/>
                </a:solidFill>
                <a:latin typeface="Merriweather"/>
                <a:ea typeface="Merriweather"/>
                <a:cs typeface="Merriweather"/>
                <a:sym typeface="Merriweather"/>
              </a:rPr>
              <a:t>Questions for Discussion </a:t>
            </a:r>
            <a:r>
              <a:rPr lang="en" b="1" dirty="0">
                <a:solidFill>
                  <a:schemeClr val="bg1"/>
                </a:solidFill>
                <a:latin typeface="Merriweather"/>
                <a:ea typeface="Merriweather"/>
                <a:cs typeface="Merriweather"/>
                <a:sym typeface="Merriweather"/>
              </a:rPr>
              <a:t>.</a:t>
            </a:r>
            <a:endParaRPr b="1" dirty="0">
              <a:solidFill>
                <a:schemeClr val="bg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70" name="Google Shape;170;p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71925" y="1111050"/>
            <a:ext cx="8616600" cy="34263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sp>
        <p:nvSpPr>
          <p:cNvPr id="171" name="Google Shape;171;p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04025" y="1235375"/>
            <a:ext cx="8383500" cy="32010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sp>
        <p:nvSpPr>
          <p:cNvPr id="172" name="Google Shape;172;p31"/>
          <p:cNvSpPr txBox="1"/>
          <p:nvPr/>
        </p:nvSpPr>
        <p:spPr>
          <a:xfrm>
            <a:off x="175800" y="980400"/>
            <a:ext cx="8792400" cy="36876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	</a:t>
            </a:r>
            <a:endParaRPr sz="1800">
              <a:solidFill>
                <a:schemeClr val="dk2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What are some challenges you’ve </a:t>
            </a:r>
            <a:endParaRPr sz="2800" b="1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encountered that have required </a:t>
            </a:r>
            <a:endParaRPr sz="2800" b="1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you to change or rethink your </a:t>
            </a:r>
            <a:endParaRPr sz="2800" b="1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current/past practices?</a:t>
            </a:r>
            <a:endParaRPr sz="2800" b="1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2"/>
          <p:cNvSpPr txBox="1">
            <a:spLocks noGrp="1"/>
          </p:cNvSpPr>
          <p:nvPr>
            <p:ph type="title"/>
          </p:nvPr>
        </p:nvSpPr>
        <p:spPr>
          <a:xfrm>
            <a:off x="311688" y="1911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039BE5"/>
                </a:solidFill>
                <a:latin typeface="Merriweather"/>
                <a:ea typeface="Merriweather"/>
                <a:cs typeface="Merriweather"/>
                <a:sym typeface="Merriweather"/>
              </a:rPr>
              <a:t>Questions for Discussion  </a:t>
            </a:r>
            <a:r>
              <a:rPr lang="en" b="1" dirty="0">
                <a:solidFill>
                  <a:schemeClr val="bg1"/>
                </a:solidFill>
                <a:latin typeface="Merriweather"/>
                <a:ea typeface="Merriweather"/>
                <a:cs typeface="Merriweather"/>
                <a:sym typeface="Merriweather"/>
              </a:rPr>
              <a:t>.</a:t>
            </a:r>
            <a:endParaRPr b="1" dirty="0">
              <a:solidFill>
                <a:schemeClr val="bg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78" name="Google Shape;178;p3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71925" y="1111050"/>
            <a:ext cx="8616600" cy="34263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sp>
        <p:nvSpPr>
          <p:cNvPr id="179" name="Google Shape;179;p3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04025" y="1235375"/>
            <a:ext cx="8383500" cy="32010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sp>
        <p:nvSpPr>
          <p:cNvPr id="180" name="Google Shape;180;p32"/>
          <p:cNvSpPr txBox="1"/>
          <p:nvPr/>
        </p:nvSpPr>
        <p:spPr>
          <a:xfrm>
            <a:off x="175800" y="980400"/>
            <a:ext cx="8792400" cy="36876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	</a:t>
            </a:r>
            <a:endParaRPr sz="1800">
              <a:solidFill>
                <a:schemeClr val="dk2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How have you handled pushback </a:t>
            </a:r>
            <a:endParaRPr sz="2800" b="1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from parents or community members </a:t>
            </a:r>
            <a:endParaRPr sz="2800" b="1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regarding new students?</a:t>
            </a:r>
            <a:endParaRPr sz="2800" b="1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rgbClr val="039BE5"/>
                </a:solidFill>
                <a:latin typeface="Merriweather"/>
                <a:ea typeface="Merriweather"/>
                <a:cs typeface="Merriweather"/>
                <a:sym typeface="Merriweather"/>
              </a:rPr>
              <a:t>Snapshot</a:t>
            </a:r>
            <a:endParaRPr b="1">
              <a:solidFill>
                <a:srgbClr val="039BE5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63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Student Population: 6,047</a:t>
            </a:r>
            <a:endParaRPr sz="2500" b="1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11 Schools</a:t>
            </a:r>
            <a:endParaRPr sz="22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8 Elementary Schools (K-5)</a:t>
            </a:r>
            <a:endParaRPr sz="22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1 Middle School (6-8)</a:t>
            </a:r>
            <a:endParaRPr sz="22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1 High School (9-12)</a:t>
            </a:r>
            <a:endParaRPr sz="22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2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1 Virtual School (K-12)</a:t>
            </a:r>
            <a:endParaRPr sz="22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3"/>
          <p:cNvSpPr txBox="1">
            <a:spLocks noGrp="1"/>
          </p:cNvSpPr>
          <p:nvPr>
            <p:ph type="title"/>
          </p:nvPr>
        </p:nvSpPr>
        <p:spPr>
          <a:xfrm>
            <a:off x="311688" y="1911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039BE5"/>
                </a:solidFill>
                <a:latin typeface="Merriweather"/>
                <a:ea typeface="Merriweather"/>
                <a:cs typeface="Merriweather"/>
                <a:sym typeface="Merriweather"/>
              </a:rPr>
              <a:t>Questions for Discussion   </a:t>
            </a:r>
            <a:r>
              <a:rPr lang="en" b="1" dirty="0">
                <a:solidFill>
                  <a:schemeClr val="bg1"/>
                </a:solidFill>
                <a:latin typeface="Merriweather"/>
                <a:ea typeface="Merriweather"/>
                <a:cs typeface="Merriweather"/>
                <a:sym typeface="Merriweather"/>
              </a:rPr>
              <a:t>.</a:t>
            </a:r>
            <a:endParaRPr b="1" dirty="0">
              <a:solidFill>
                <a:schemeClr val="bg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86" name="Google Shape;186;p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71925" y="1111050"/>
            <a:ext cx="8616600" cy="34263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sp>
        <p:nvSpPr>
          <p:cNvPr id="187" name="Google Shape;187;p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04025" y="1235375"/>
            <a:ext cx="8383500" cy="32010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sp>
        <p:nvSpPr>
          <p:cNvPr id="188" name="Google Shape;188;p33"/>
          <p:cNvSpPr txBox="1"/>
          <p:nvPr/>
        </p:nvSpPr>
        <p:spPr>
          <a:xfrm>
            <a:off x="175800" y="980400"/>
            <a:ext cx="8792400" cy="36876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	</a:t>
            </a:r>
            <a:endParaRPr sz="1800">
              <a:solidFill>
                <a:schemeClr val="dk2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What are some effective practices </a:t>
            </a:r>
            <a:endParaRPr sz="2800" b="1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for communication between </a:t>
            </a:r>
            <a:endParaRPr sz="2800" b="1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districts to help meet the needs </a:t>
            </a:r>
            <a:endParaRPr sz="2800" b="1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of highly mobile students?</a:t>
            </a:r>
            <a:endParaRPr sz="2800" b="1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rgbClr val="039BE5"/>
                </a:solidFill>
                <a:latin typeface="Merriweather"/>
                <a:ea typeface="Merriweather"/>
                <a:cs typeface="Merriweather"/>
                <a:sym typeface="Merriweather"/>
              </a:rPr>
              <a:t>Enrollment By Race/Ethnicity 24-25</a:t>
            </a:r>
            <a:endParaRPr b="1">
              <a:solidFill>
                <a:srgbClr val="039BE5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76" name="Google Shape;76;p16" descr="Table of Peabody student enrollment by Race/Ethnicity 2024-2025"/>
          <p:cNvGraphicFramePr/>
          <p:nvPr>
            <p:extLst>
              <p:ext uri="{D42A27DB-BD31-4B8C-83A1-F6EECF244321}">
                <p14:modId xmlns:p14="http://schemas.microsoft.com/office/powerpoint/2010/main" val="2307884547"/>
              </p:ext>
            </p:extLst>
          </p:nvPr>
        </p:nvGraphicFramePr>
        <p:xfrm>
          <a:off x="952500" y="1638025"/>
          <a:ext cx="7239000" cy="2773470"/>
        </p:xfrm>
        <a:graphic>
          <a:graphicData uri="http://schemas.openxmlformats.org/drawingml/2006/table">
            <a:tbl>
              <a:tblPr firstRow="1">
                <a:noFill/>
                <a:tableStyleId>{91512709-28B7-46F2-B126-018A9E0AEB0C}</a:tableStyleId>
              </a:tblPr>
              <a:tblGrid>
                <a:gridCol w="361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American Indian/Alaska Native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0.3%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Asian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2.3%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Black or African American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6.6%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Hispanic or Latino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27.3%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Multi Race, not Hispanic or Latino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3.0%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Native Hawaiian or Other Pacific Islander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0.1%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White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60.3%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rgbClr val="039BE5"/>
                </a:solidFill>
                <a:latin typeface="Merriweather"/>
                <a:ea typeface="Merriweather"/>
                <a:cs typeface="Merriweather"/>
                <a:sym typeface="Merriweather"/>
              </a:rPr>
              <a:t>Selected Populations 24-25</a:t>
            </a:r>
            <a:endParaRPr b="1" dirty="0">
              <a:solidFill>
                <a:srgbClr val="039BE5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aphicFrame>
        <p:nvGraphicFramePr>
          <p:cNvPr id="82" name="Google Shape;82;p17" descr="Table of Peabody student enrollment by selected populations 2024-2025"/>
          <p:cNvGraphicFramePr/>
          <p:nvPr>
            <p:extLst>
              <p:ext uri="{D42A27DB-BD31-4B8C-83A1-F6EECF244321}">
                <p14:modId xmlns:p14="http://schemas.microsoft.com/office/powerpoint/2010/main" val="3117416134"/>
              </p:ext>
            </p:extLst>
          </p:nvPr>
        </p:nvGraphicFramePr>
        <p:xfrm>
          <a:off x="952500" y="1638025"/>
          <a:ext cx="7239000" cy="1981050"/>
        </p:xfrm>
        <a:graphic>
          <a:graphicData uri="http://schemas.openxmlformats.org/drawingml/2006/table">
            <a:tbl>
              <a:tblPr firstRow="1">
                <a:noFill/>
                <a:tableStyleId>{91512709-28B7-46F2-B126-018A9E0AEB0C}</a:tableStyleId>
              </a:tblPr>
              <a:tblGrid>
                <a:gridCol w="361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High Needs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59.9%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English Learners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17.6%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First Language Not English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27.6%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Low Income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45.3%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Students With Disabilities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21.0%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rgbClr val="039BE5"/>
                </a:solidFill>
                <a:latin typeface="Merriweather"/>
                <a:ea typeface="Merriweather"/>
                <a:cs typeface="Merriweather"/>
                <a:sym typeface="Merriweather"/>
              </a:rPr>
              <a:t>Homeless Population</a:t>
            </a:r>
            <a:endParaRPr b="1">
              <a:solidFill>
                <a:srgbClr val="039BE5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88" name="Google Shape;88;p18" descr="Table of Peabody homeless student enrollment for each school year from 2019-2020 to 2024-2025"/>
          <p:cNvGraphicFramePr/>
          <p:nvPr>
            <p:extLst>
              <p:ext uri="{D42A27DB-BD31-4B8C-83A1-F6EECF244321}">
                <p14:modId xmlns:p14="http://schemas.microsoft.com/office/powerpoint/2010/main" val="411500443"/>
              </p:ext>
            </p:extLst>
          </p:nvPr>
        </p:nvGraphicFramePr>
        <p:xfrm>
          <a:off x="952500" y="1638025"/>
          <a:ext cx="7239000" cy="2377260"/>
        </p:xfrm>
        <a:graphic>
          <a:graphicData uri="http://schemas.openxmlformats.org/drawingml/2006/table">
            <a:tbl>
              <a:tblPr firstRow="1">
                <a:noFill/>
                <a:tableStyleId>{91512709-28B7-46F2-B126-018A9E0AEB0C}</a:tableStyleId>
              </a:tblPr>
              <a:tblGrid>
                <a:gridCol w="361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2024-2025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255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2023-2024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188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2022-2023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139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2021-2022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102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2020-2021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107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2019-2020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102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50" b="1">
                <a:solidFill>
                  <a:srgbClr val="039BE5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Building Community</a:t>
            </a:r>
            <a:r>
              <a:rPr lang="en" sz="2350" b="1">
                <a:solidFill>
                  <a:srgbClr val="039BE5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endParaRPr sz="5800" b="1">
              <a:solidFill>
                <a:srgbClr val="039BE5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94" name="Google Shape;94;p19"/>
          <p:cNvSpPr txBox="1">
            <a:spLocks noGrp="1"/>
          </p:cNvSpPr>
          <p:nvPr>
            <p:ph type="body" idx="1"/>
          </p:nvPr>
        </p:nvSpPr>
        <p:spPr>
          <a:xfrm>
            <a:off x="344575" y="1928625"/>
            <a:ext cx="8520600" cy="15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350">
                <a:solidFill>
                  <a:srgbClr val="039BE5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…the process of bringing people together to create a sense of belonging and shared identity. It involves fostering interactions, collaboration, and support among members.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 title="Hello Word Cloud"/>
          <p:cNvSpPr txBox="1">
            <a:spLocks noGrp="1"/>
          </p:cNvSpPr>
          <p:nvPr>
            <p:ph type="title"/>
          </p:nvPr>
        </p:nvSpPr>
        <p:spPr>
          <a:xfrm>
            <a:off x="311688" y="1911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39BE5"/>
                </a:solidFill>
                <a:latin typeface="Merriweather"/>
                <a:ea typeface="Merriweather"/>
                <a:cs typeface="Merriweather"/>
                <a:sym typeface="Merriweather"/>
              </a:rPr>
              <a:t>It all starts with…</a:t>
            </a:r>
            <a:endParaRPr b="1">
              <a:solidFill>
                <a:srgbClr val="039BE5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00" name="Google Shape;100;p20" descr="Word Cloud of the word Hello translated into many languages" title="Hello Word Clou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6925" y="763875"/>
            <a:ext cx="7110150" cy="4074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 txBox="1">
            <a:spLocks noGrp="1"/>
          </p:cNvSpPr>
          <p:nvPr>
            <p:ph type="title"/>
          </p:nvPr>
        </p:nvSpPr>
        <p:spPr>
          <a:xfrm>
            <a:off x="311688" y="1911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39BE5"/>
                </a:solidFill>
                <a:latin typeface="Merriweather"/>
                <a:ea typeface="Merriweather"/>
                <a:cs typeface="Merriweather"/>
                <a:sym typeface="Merriweather"/>
              </a:rPr>
              <a:t>Onboarding and Welcoming New Students</a:t>
            </a:r>
            <a:endParaRPr b="1">
              <a:solidFill>
                <a:srgbClr val="039BE5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6" name="Google Shape;106;p21"/>
          <p:cNvSpPr txBox="1">
            <a:spLocks noGrp="1"/>
          </p:cNvSpPr>
          <p:nvPr>
            <p:ph type="body" idx="1"/>
          </p:nvPr>
        </p:nvSpPr>
        <p:spPr>
          <a:xfrm>
            <a:off x="169050" y="1043850"/>
            <a:ext cx="8805900" cy="36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"/>
              <a:buChar char="●"/>
            </a:pPr>
            <a:r>
              <a:rPr lang="en" sz="200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Greeting new arrivals and providing outreach</a:t>
            </a:r>
            <a:endParaRPr sz="2000" b="1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"/>
              <a:buChar char="●"/>
            </a:pPr>
            <a:r>
              <a:rPr lang="en" sz="200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Building and strengthening relationships</a:t>
            </a:r>
            <a:endParaRPr sz="2000" b="1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"/>
              <a:buChar char="○"/>
            </a:pPr>
            <a:r>
              <a:rPr lang="en" sz="200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Families</a:t>
            </a:r>
            <a:endParaRPr sz="2000" b="1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"/>
              <a:buChar char="○"/>
            </a:pPr>
            <a:r>
              <a:rPr lang="en" sz="200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Agencies</a:t>
            </a:r>
            <a:endParaRPr sz="2000" b="1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"/>
              <a:buChar char="○"/>
            </a:pPr>
            <a:r>
              <a:rPr lang="en" sz="200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Community</a:t>
            </a:r>
            <a:endParaRPr sz="2000" b="1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"/>
              <a:buChar char="●"/>
            </a:pPr>
            <a:r>
              <a:rPr lang="en" sz="200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Student Registration and Immediate Enrollment</a:t>
            </a:r>
            <a:endParaRPr sz="2000" b="1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"/>
              <a:buChar char="●"/>
            </a:pPr>
            <a:r>
              <a:rPr lang="en" sz="200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Transportation</a:t>
            </a:r>
            <a:endParaRPr sz="2000" b="1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"/>
              <a:buChar char="●"/>
            </a:pPr>
            <a:r>
              <a:rPr lang="en" sz="200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Sense of Belonging</a:t>
            </a:r>
            <a:endParaRPr sz="2000" b="1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"/>
              <a:buChar char="●"/>
            </a:pPr>
            <a:r>
              <a:rPr lang="en" sz="200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Programming and High Expectations</a:t>
            </a:r>
            <a:endParaRPr sz="2000" b="1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2000" b="1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2"/>
          <p:cNvSpPr txBox="1">
            <a:spLocks noGrp="1"/>
          </p:cNvSpPr>
          <p:nvPr>
            <p:ph type="title"/>
          </p:nvPr>
        </p:nvSpPr>
        <p:spPr>
          <a:xfrm>
            <a:off x="311688" y="1911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39BE5"/>
                </a:solidFill>
                <a:latin typeface="Merriweather"/>
                <a:ea typeface="Merriweather"/>
                <a:cs typeface="Merriweather"/>
                <a:sym typeface="Merriweather"/>
              </a:rPr>
              <a:t>Supporting Students By Supporting Adults</a:t>
            </a:r>
            <a:endParaRPr b="1">
              <a:solidFill>
                <a:srgbClr val="039BE5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12" name="Google Shape;112;p22"/>
          <p:cNvSpPr txBox="1">
            <a:spLocks noGrp="1"/>
          </p:cNvSpPr>
          <p:nvPr>
            <p:ph type="body" idx="1"/>
          </p:nvPr>
        </p:nvSpPr>
        <p:spPr>
          <a:xfrm>
            <a:off x="169050" y="1030700"/>
            <a:ext cx="8805900" cy="36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"/>
              <a:buChar char="●"/>
            </a:pPr>
            <a:r>
              <a:rPr lang="en" sz="200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Family Engagement Specialist</a:t>
            </a:r>
            <a:endParaRPr sz="2000" b="1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"/>
              <a:buChar char="●"/>
            </a:pPr>
            <a:r>
              <a:rPr lang="en" sz="200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Translation Services</a:t>
            </a:r>
            <a:endParaRPr sz="2000" b="1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"/>
              <a:buChar char="●"/>
            </a:pPr>
            <a:r>
              <a:rPr lang="en" sz="200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Kindergarten Screenings</a:t>
            </a:r>
            <a:endParaRPr sz="2000" b="1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"/>
              <a:buChar char="●"/>
            </a:pPr>
            <a:r>
              <a:rPr lang="en" sz="200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School-Home Connection</a:t>
            </a:r>
            <a:endParaRPr sz="2000" b="1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"/>
              <a:buChar char="●"/>
            </a:pPr>
            <a:r>
              <a:rPr lang="en" sz="200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Schools and Staff Support</a:t>
            </a:r>
            <a:endParaRPr sz="2000" b="1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"/>
              <a:buChar char="●"/>
            </a:pPr>
            <a:r>
              <a:rPr lang="en" sz="200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Food Services</a:t>
            </a:r>
            <a:endParaRPr sz="2000" b="1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"/>
              <a:buChar char="●"/>
            </a:pPr>
            <a:r>
              <a:rPr lang="en" sz="200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Supplies and Necessities</a:t>
            </a:r>
            <a:endParaRPr sz="2000" b="1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"/>
              <a:buChar char="●"/>
            </a:pPr>
            <a:r>
              <a:rPr lang="en" sz="200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ELPAC</a:t>
            </a:r>
            <a:endParaRPr sz="2000" b="1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2000" b="1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3e861d16-48b7-4a0e-9806-8c04d81b7b2a}" enabled="0" method="" siteId="{3e861d16-48b7-4a0e-9806-8c04d81b7b2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727</Words>
  <Application>Microsoft Office PowerPoint</Application>
  <PresentationFormat>On-screen Show (16:9)</PresentationFormat>
  <Paragraphs>166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Merriweather</vt:lpstr>
      <vt:lpstr>Simple Light</vt:lpstr>
      <vt:lpstr>Supporting All Students: A Community Approach</vt:lpstr>
      <vt:lpstr>Snapshot </vt:lpstr>
      <vt:lpstr>Enrollment By Race/Ethnicity 24-25 </vt:lpstr>
      <vt:lpstr>Selected Populations 24-25 </vt:lpstr>
      <vt:lpstr>Homeless Population </vt:lpstr>
      <vt:lpstr>Building Community </vt:lpstr>
      <vt:lpstr>It all starts with…</vt:lpstr>
      <vt:lpstr>Onboarding and Welcoming New Students</vt:lpstr>
      <vt:lpstr>Supporting Students By Supporting Adults</vt:lpstr>
      <vt:lpstr>Community Resources and Support</vt:lpstr>
      <vt:lpstr>Community Resource Fair</vt:lpstr>
      <vt:lpstr>Mental and Behavioral Health Supports</vt:lpstr>
      <vt:lpstr>Mental and Behavioral Health Supports .</vt:lpstr>
      <vt:lpstr>Post Shelter Transition Support</vt:lpstr>
      <vt:lpstr>Congratulations on your new home</vt:lpstr>
      <vt:lpstr>Questions</vt:lpstr>
      <vt:lpstr>Questions for Discussion</vt:lpstr>
      <vt:lpstr>Questions for Discussion .</vt:lpstr>
      <vt:lpstr>Questions for Discussion  .</vt:lpstr>
      <vt:lpstr>Questions for Discussion   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Supporting All Students: A Community Approach</dc:title>
  <dc:creator>DESE</dc:creator>
  <cp:lastModifiedBy>Zou, Dong (EOE)</cp:lastModifiedBy>
  <cp:revision>1</cp:revision>
  <dcterms:modified xsi:type="dcterms:W3CDTF">2025-06-04T20:59:21Z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e">
    <vt:lpwstr>Jun 4 2025 12:00AM</vt:lpwstr>
  </property>
</Properties>
</file>