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566" r:id="rId2"/>
    <p:sldId id="873" r:id="rId3"/>
    <p:sldId id="263" r:id="rId4"/>
    <p:sldId id="265" r:id="rId5"/>
    <p:sldId id="847" r:id="rId6"/>
    <p:sldId id="574" r:id="rId7"/>
    <p:sldId id="575" r:id="rId8"/>
    <p:sldId id="869" r:id="rId9"/>
    <p:sldId id="576" r:id="rId10"/>
    <p:sldId id="577" r:id="rId11"/>
    <p:sldId id="578" r:id="rId12"/>
    <p:sldId id="579" r:id="rId13"/>
    <p:sldId id="581" r:id="rId14"/>
    <p:sldId id="874" r:id="rId15"/>
    <p:sldId id="870" r:id="rId16"/>
    <p:sldId id="570" r:id="rId17"/>
    <p:sldId id="569" r:id="rId18"/>
    <p:sldId id="568" r:id="rId19"/>
    <p:sldId id="875" r:id="rId20"/>
    <p:sldId id="572" r:id="rId21"/>
    <p:sldId id="848" r:id="rId22"/>
    <p:sldId id="850" r:id="rId23"/>
    <p:sldId id="849" r:id="rId24"/>
    <p:sldId id="851" r:id="rId25"/>
    <p:sldId id="852" r:id="rId26"/>
    <p:sldId id="853" r:id="rId27"/>
    <p:sldId id="854" r:id="rId28"/>
    <p:sldId id="855" r:id="rId29"/>
    <p:sldId id="856" r:id="rId30"/>
    <p:sldId id="860" r:id="rId31"/>
    <p:sldId id="861" r:id="rId32"/>
    <p:sldId id="862" r:id="rId33"/>
    <p:sldId id="863" r:id="rId34"/>
    <p:sldId id="864" r:id="rId35"/>
    <p:sldId id="857" r:id="rId36"/>
    <p:sldId id="858" r:id="rId37"/>
    <p:sldId id="868" r:id="rId38"/>
    <p:sldId id="859" r:id="rId39"/>
    <p:sldId id="866" r:id="rId40"/>
    <p:sldId id="867" r:id="rId41"/>
    <p:sldId id="865" r:id="rId42"/>
    <p:sldId id="653" r:id="rId43"/>
    <p:sldId id="87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6347003-ACFD-568D-AF7C-38BEC866C1F7}" name="Deninger, Matthew (DESE)" initials="MD" userId="S::Matthew.J.Deninger@mass.gov::d333489e-9138-4625-ad0a-e48888547b0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7C9381-DDCE-4133-833A-F29B2FA380AC}" v="14" dt="2025-06-11T18:57:29.73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90" y="7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51" Type="http://schemas.microsoft.com/office/2018/10/relationships/authors" Targe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 FY25 </c:v>
                </c:pt>
              </c:strCache>
            </c:strRef>
          </c:tx>
          <c:spPr>
            <a:solidFill>
              <a:schemeClr val="accent1"/>
            </a:solidFill>
            <a:ln>
              <a:noFill/>
            </a:ln>
            <a:effectLst/>
          </c:spPr>
          <c:invertIfNegative val="0"/>
          <c:cat>
            <c:strRef>
              <c:f>Sheet1!$A$2:$A$13</c:f>
              <c:strCache>
                <c:ptCount val="12"/>
                <c:pt idx="0">
                  <c:v>IDEA preK-12</c:v>
                </c:pt>
                <c:pt idx="1">
                  <c:v>ESSA Title I-A</c:v>
                </c:pt>
                <c:pt idx="2">
                  <c:v>Perkins</c:v>
                </c:pt>
                <c:pt idx="3">
                  <c:v>Charters</c:v>
                </c:pt>
                <c:pt idx="4">
                  <c:v>ESSA Title IIA</c:v>
                </c:pt>
                <c:pt idx="5">
                  <c:v>ESSA Title III</c:v>
                </c:pt>
                <c:pt idx="6">
                  <c:v>ESSA Title IV-A</c:v>
                </c:pt>
                <c:pt idx="7">
                  <c:v>ESSA Title IV-B</c:v>
                </c:pt>
                <c:pt idx="8">
                  <c:v>Adult Ed</c:v>
                </c:pt>
                <c:pt idx="9">
                  <c:v>Migrant Ed</c:v>
                </c:pt>
                <c:pt idx="10">
                  <c:v>All Others</c:v>
                </c:pt>
                <c:pt idx="11">
                  <c:v>K-12 "SFP"</c:v>
                </c:pt>
              </c:strCache>
            </c:strRef>
          </c:cat>
          <c:val>
            <c:numRef>
              <c:f>Sheet1!$B$2:$B$13</c:f>
              <c:numCache>
                <c:formatCode>_("$"* #,##0_);_("$"* \(#,##0\);_("$"* "-"??_);_(@_)</c:formatCode>
                <c:ptCount val="12"/>
                <c:pt idx="0">
                  <c:v>350944504</c:v>
                </c:pt>
                <c:pt idx="1">
                  <c:v>285433722</c:v>
                </c:pt>
                <c:pt idx="2">
                  <c:v>23420490</c:v>
                </c:pt>
                <c:pt idx="3">
                  <c:v>2277091</c:v>
                </c:pt>
                <c:pt idx="4">
                  <c:v>30121542</c:v>
                </c:pt>
                <c:pt idx="5">
                  <c:v>20499380</c:v>
                </c:pt>
                <c:pt idx="6">
                  <c:v>21478609</c:v>
                </c:pt>
                <c:pt idx="7">
                  <c:v>20598667</c:v>
                </c:pt>
                <c:pt idx="8">
                  <c:v>13700847</c:v>
                </c:pt>
                <c:pt idx="9">
                  <c:v>1295888</c:v>
                </c:pt>
                <c:pt idx="10">
                  <c:v>23090650</c:v>
                </c:pt>
              </c:numCache>
            </c:numRef>
          </c:val>
          <c:extLst>
            <c:ext xmlns:c16="http://schemas.microsoft.com/office/drawing/2014/chart" uri="{C3380CC4-5D6E-409C-BE32-E72D297353CC}">
              <c16:uniqueId val="{00000000-1E57-4A91-B9A2-D9E0EFB241E6}"/>
            </c:ext>
          </c:extLst>
        </c:ser>
        <c:ser>
          <c:idx val="1"/>
          <c:order val="1"/>
          <c:tx>
            <c:strRef>
              <c:f>Sheet1!$C$1</c:f>
              <c:strCache>
                <c:ptCount val="1"/>
                <c:pt idx="0">
                  <c:v> FY26 </c:v>
                </c:pt>
              </c:strCache>
            </c:strRef>
          </c:tx>
          <c:spPr>
            <a:solidFill>
              <a:schemeClr val="accent2"/>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3-1E57-4A91-B9A2-D9E0EFB241E6}"/>
              </c:ext>
            </c:extLst>
          </c:dPt>
          <c:dPt>
            <c:idx val="4"/>
            <c:invertIfNegative val="0"/>
            <c:bubble3D val="0"/>
            <c:spPr>
              <a:pattFill prst="ltUpDiag">
                <a:fgClr>
                  <a:schemeClr val="accent2"/>
                </a:fgClr>
                <a:bgClr>
                  <a:schemeClr val="bg1"/>
                </a:bgClr>
              </a:pattFill>
              <a:ln>
                <a:noFill/>
              </a:ln>
              <a:effectLst/>
            </c:spPr>
            <c:extLst>
              <c:ext xmlns:c16="http://schemas.microsoft.com/office/drawing/2014/chart" uri="{C3380CC4-5D6E-409C-BE32-E72D297353CC}">
                <c16:uniqueId val="{00000006-1E57-4A91-B9A2-D9E0EFB241E6}"/>
              </c:ext>
            </c:extLst>
          </c:dPt>
          <c:dPt>
            <c:idx val="5"/>
            <c:invertIfNegative val="0"/>
            <c:bubble3D val="0"/>
            <c:spPr>
              <a:pattFill prst="ltUpDiag">
                <a:fgClr>
                  <a:schemeClr val="accent2"/>
                </a:fgClr>
                <a:bgClr>
                  <a:schemeClr val="bg1"/>
                </a:bgClr>
              </a:pattFill>
              <a:ln>
                <a:noFill/>
              </a:ln>
              <a:effectLst/>
            </c:spPr>
            <c:extLst>
              <c:ext xmlns:c16="http://schemas.microsoft.com/office/drawing/2014/chart" uri="{C3380CC4-5D6E-409C-BE32-E72D297353CC}">
                <c16:uniqueId val="{00000007-1E57-4A91-B9A2-D9E0EFB241E6}"/>
              </c:ext>
            </c:extLst>
          </c:dPt>
          <c:dPt>
            <c:idx val="6"/>
            <c:invertIfNegative val="0"/>
            <c:bubble3D val="0"/>
            <c:spPr>
              <a:solidFill>
                <a:schemeClr val="accent2"/>
              </a:solidFill>
              <a:ln>
                <a:noFill/>
              </a:ln>
              <a:effectLst/>
            </c:spPr>
            <c:extLst>
              <c:ext xmlns:c16="http://schemas.microsoft.com/office/drawing/2014/chart" uri="{C3380CC4-5D6E-409C-BE32-E72D297353CC}">
                <c16:uniqueId val="{00000007-E49C-4AF0-B09B-AF55FC21DE6B}"/>
              </c:ext>
            </c:extLst>
          </c:dPt>
          <c:dPt>
            <c:idx val="7"/>
            <c:invertIfNegative val="0"/>
            <c:bubble3D val="0"/>
            <c:spPr>
              <a:pattFill prst="ltUpDiag">
                <a:fgClr>
                  <a:schemeClr val="accent2"/>
                </a:fgClr>
                <a:bgClr>
                  <a:schemeClr val="bg1"/>
                </a:bgClr>
              </a:pattFill>
              <a:ln>
                <a:noFill/>
              </a:ln>
              <a:effectLst/>
            </c:spPr>
            <c:extLst>
              <c:ext xmlns:c16="http://schemas.microsoft.com/office/drawing/2014/chart" uri="{C3380CC4-5D6E-409C-BE32-E72D297353CC}">
                <c16:uniqueId val="{00000008-1E57-4A91-B9A2-D9E0EFB241E6}"/>
              </c:ext>
            </c:extLst>
          </c:dPt>
          <c:dPt>
            <c:idx val="8"/>
            <c:invertIfNegative val="0"/>
            <c:bubble3D val="0"/>
            <c:spPr>
              <a:solidFill>
                <a:schemeClr val="accent2"/>
              </a:solidFill>
              <a:ln>
                <a:noFill/>
              </a:ln>
              <a:effectLst/>
            </c:spPr>
            <c:extLst>
              <c:ext xmlns:c16="http://schemas.microsoft.com/office/drawing/2014/chart" uri="{C3380CC4-5D6E-409C-BE32-E72D297353CC}">
                <c16:uniqueId val="{0000000B-E49C-4AF0-B09B-AF55FC21DE6B}"/>
              </c:ext>
            </c:extLst>
          </c:dPt>
          <c:dPt>
            <c:idx val="10"/>
            <c:invertIfNegative val="0"/>
            <c:bubble3D val="0"/>
            <c:spPr>
              <a:pattFill prst="ltUpDiag">
                <a:fgClr>
                  <a:schemeClr val="accent2"/>
                </a:fgClr>
                <a:bgClr>
                  <a:schemeClr val="bg1"/>
                </a:bgClr>
              </a:pattFill>
              <a:ln>
                <a:noFill/>
              </a:ln>
              <a:effectLst/>
            </c:spPr>
            <c:extLst>
              <c:ext xmlns:c16="http://schemas.microsoft.com/office/drawing/2014/chart" uri="{C3380CC4-5D6E-409C-BE32-E72D297353CC}">
                <c16:uniqueId val="{00000009-1E57-4A91-B9A2-D9E0EFB241E6}"/>
              </c:ext>
            </c:extLst>
          </c:dPt>
          <c:cat>
            <c:strRef>
              <c:f>Sheet1!$A$2:$A$13</c:f>
              <c:strCache>
                <c:ptCount val="12"/>
                <c:pt idx="0">
                  <c:v>IDEA preK-12</c:v>
                </c:pt>
                <c:pt idx="1">
                  <c:v>ESSA Title I-A</c:v>
                </c:pt>
                <c:pt idx="2">
                  <c:v>Perkins</c:v>
                </c:pt>
                <c:pt idx="3">
                  <c:v>Charters</c:v>
                </c:pt>
                <c:pt idx="4">
                  <c:v>ESSA Title IIA</c:v>
                </c:pt>
                <c:pt idx="5">
                  <c:v>ESSA Title III</c:v>
                </c:pt>
                <c:pt idx="6">
                  <c:v>ESSA Title IV-A</c:v>
                </c:pt>
                <c:pt idx="7">
                  <c:v>ESSA Title IV-B</c:v>
                </c:pt>
                <c:pt idx="8">
                  <c:v>Adult Ed</c:v>
                </c:pt>
                <c:pt idx="9">
                  <c:v>Migrant Ed</c:v>
                </c:pt>
                <c:pt idx="10">
                  <c:v>All Others</c:v>
                </c:pt>
                <c:pt idx="11">
                  <c:v>K-12 "SFP"</c:v>
                </c:pt>
              </c:strCache>
            </c:strRef>
          </c:cat>
          <c:val>
            <c:numRef>
              <c:f>Sheet1!$C$2:$C$13</c:f>
              <c:numCache>
                <c:formatCode>_("$"* #,##0_);_("$"* \(#,##0\);_("$"* "-"??_);_(@_)</c:formatCode>
                <c:ptCount val="12"/>
                <c:pt idx="0">
                  <c:v>350227568</c:v>
                </c:pt>
                <c:pt idx="1">
                  <c:v>303123632</c:v>
                </c:pt>
                <c:pt idx="2">
                  <c:v>23338413</c:v>
                </c:pt>
                <c:pt idx="3">
                  <c:v>2277091</c:v>
                </c:pt>
                <c:pt idx="4">
                  <c:v>30121542</c:v>
                </c:pt>
                <c:pt idx="5">
                  <c:v>20499380</c:v>
                </c:pt>
                <c:pt idx="6">
                  <c:v>21478609</c:v>
                </c:pt>
                <c:pt idx="7">
                  <c:v>20598667</c:v>
                </c:pt>
                <c:pt idx="8">
                  <c:v>10991595</c:v>
                </c:pt>
                <c:pt idx="9">
                  <c:v>1295888</c:v>
                </c:pt>
                <c:pt idx="10">
                  <c:v>23090650</c:v>
                </c:pt>
              </c:numCache>
            </c:numRef>
          </c:val>
          <c:extLst>
            <c:ext xmlns:c16="http://schemas.microsoft.com/office/drawing/2014/chart" uri="{C3380CC4-5D6E-409C-BE32-E72D297353CC}">
              <c16:uniqueId val="{00000001-1E57-4A91-B9A2-D9E0EFB241E6}"/>
            </c:ext>
          </c:extLst>
        </c:ser>
        <c:ser>
          <c:idx val="2"/>
          <c:order val="2"/>
          <c:tx>
            <c:strRef>
              <c:f>Sheet1!$D$1</c:f>
              <c:strCache>
                <c:ptCount val="1"/>
                <c:pt idx="0">
                  <c:v> FY27 Proposal </c:v>
                </c:pt>
              </c:strCache>
            </c:strRef>
          </c:tx>
          <c:spPr>
            <a:pattFill prst="pct25">
              <a:fgClr>
                <a:schemeClr val="accent6">
                  <a:lumMod val="75000"/>
                </a:schemeClr>
              </a:fgClr>
              <a:bgClr>
                <a:schemeClr val="bg1"/>
              </a:bgClr>
            </a:pattFill>
            <a:ln>
              <a:noFill/>
            </a:ln>
            <a:effectLst/>
          </c:spPr>
          <c:invertIfNegative val="0"/>
          <c:cat>
            <c:strRef>
              <c:f>Sheet1!$A$2:$A$13</c:f>
              <c:strCache>
                <c:ptCount val="12"/>
                <c:pt idx="0">
                  <c:v>IDEA preK-12</c:v>
                </c:pt>
                <c:pt idx="1">
                  <c:v>ESSA Title I-A</c:v>
                </c:pt>
                <c:pt idx="2">
                  <c:v>Perkins</c:v>
                </c:pt>
                <c:pt idx="3">
                  <c:v>Charters</c:v>
                </c:pt>
                <c:pt idx="4">
                  <c:v>ESSA Title IIA</c:v>
                </c:pt>
                <c:pt idx="5">
                  <c:v>ESSA Title III</c:v>
                </c:pt>
                <c:pt idx="6">
                  <c:v>ESSA Title IV-A</c:v>
                </c:pt>
                <c:pt idx="7">
                  <c:v>ESSA Title IV-B</c:v>
                </c:pt>
                <c:pt idx="8">
                  <c:v>Adult Ed</c:v>
                </c:pt>
                <c:pt idx="9">
                  <c:v>Migrant Ed</c:v>
                </c:pt>
                <c:pt idx="10">
                  <c:v>All Others</c:v>
                </c:pt>
                <c:pt idx="11">
                  <c:v>K-12 "SFP"</c:v>
                </c:pt>
              </c:strCache>
            </c:strRef>
          </c:cat>
          <c:val>
            <c:numRef>
              <c:f>Sheet1!$D$2:$D$13</c:f>
              <c:numCache>
                <c:formatCode>_("$"* #,##0_);_("$"* \(#,##0\);_("$"* "-"??_);_(@_)</c:formatCode>
                <c:ptCount val="12"/>
                <c:pt idx="0">
                  <c:v>350227568</c:v>
                </c:pt>
                <c:pt idx="1">
                  <c:v>285433722</c:v>
                </c:pt>
                <c:pt idx="2">
                  <c:v>23338413</c:v>
                </c:pt>
                <c:pt idx="3">
                  <c:v>2500000</c:v>
                </c:pt>
                <c:pt idx="4">
                  <c:v>0</c:v>
                </c:pt>
                <c:pt idx="5">
                  <c:v>0</c:v>
                </c:pt>
                <c:pt idx="6">
                  <c:v>0</c:v>
                </c:pt>
                <c:pt idx="7">
                  <c:v>0</c:v>
                </c:pt>
                <c:pt idx="10">
                  <c:v>0</c:v>
                </c:pt>
                <c:pt idx="11">
                  <c:v>31763156</c:v>
                </c:pt>
              </c:numCache>
            </c:numRef>
          </c:val>
          <c:extLst>
            <c:ext xmlns:c16="http://schemas.microsoft.com/office/drawing/2014/chart" uri="{C3380CC4-5D6E-409C-BE32-E72D297353CC}">
              <c16:uniqueId val="{00000002-1E57-4A91-B9A2-D9E0EFB241E6}"/>
            </c:ext>
          </c:extLst>
        </c:ser>
        <c:dLbls>
          <c:showLegendKey val="0"/>
          <c:showVal val="0"/>
          <c:showCatName val="0"/>
          <c:showSerName val="0"/>
          <c:showPercent val="0"/>
          <c:showBubbleSize val="0"/>
        </c:dLbls>
        <c:gapWidth val="66"/>
        <c:overlap val="-15"/>
        <c:axId val="1147736863"/>
        <c:axId val="1239562559"/>
      </c:barChart>
      <c:catAx>
        <c:axId val="11477368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39562559"/>
        <c:crosses val="autoZero"/>
        <c:auto val="1"/>
        <c:lblAlgn val="ctr"/>
        <c:lblOffset val="100"/>
        <c:noMultiLvlLbl val="0"/>
      </c:catAx>
      <c:valAx>
        <c:axId val="1239562559"/>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4773686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 FY25 </c:v>
                </c:pt>
              </c:strCache>
            </c:strRef>
          </c:tx>
          <c:spPr>
            <a:solidFill>
              <a:schemeClr val="accent1"/>
            </a:solidFill>
            <a:ln>
              <a:noFill/>
            </a:ln>
            <a:effectLst/>
          </c:spPr>
          <c:invertIfNegative val="0"/>
          <c:cat>
            <c:strRef>
              <c:f>Sheet1!$A$2:$A$8</c:f>
              <c:strCache>
                <c:ptCount val="7"/>
                <c:pt idx="0">
                  <c:v>ESSA Title IIA</c:v>
                </c:pt>
                <c:pt idx="1">
                  <c:v>ESSA Title III</c:v>
                </c:pt>
                <c:pt idx="2">
                  <c:v>ESSA Title IV-A</c:v>
                </c:pt>
                <c:pt idx="3">
                  <c:v>ESSA Title IV-B</c:v>
                </c:pt>
                <c:pt idx="4">
                  <c:v>Migrant Ed</c:v>
                </c:pt>
                <c:pt idx="5">
                  <c:v>All Others</c:v>
                </c:pt>
                <c:pt idx="6">
                  <c:v>K-12 "SFP"</c:v>
                </c:pt>
              </c:strCache>
            </c:strRef>
          </c:cat>
          <c:val>
            <c:numRef>
              <c:f>Sheet1!$B$2:$B$8</c:f>
              <c:numCache>
                <c:formatCode>_("$"* #,##0_);_("$"* \(#,##0\);_("$"* "-"??_);_(@_)</c:formatCode>
                <c:ptCount val="7"/>
                <c:pt idx="0">
                  <c:v>30121542</c:v>
                </c:pt>
                <c:pt idx="1">
                  <c:v>20499380</c:v>
                </c:pt>
                <c:pt idx="2">
                  <c:v>21478609</c:v>
                </c:pt>
                <c:pt idx="3">
                  <c:v>20598667</c:v>
                </c:pt>
                <c:pt idx="4">
                  <c:v>1295888</c:v>
                </c:pt>
                <c:pt idx="5">
                  <c:v>23090650</c:v>
                </c:pt>
              </c:numCache>
            </c:numRef>
          </c:val>
          <c:extLst>
            <c:ext xmlns:c16="http://schemas.microsoft.com/office/drawing/2014/chart" uri="{C3380CC4-5D6E-409C-BE32-E72D297353CC}">
              <c16:uniqueId val="{00000000-1E57-4A91-B9A2-D9E0EFB241E6}"/>
            </c:ext>
          </c:extLst>
        </c:ser>
        <c:ser>
          <c:idx val="1"/>
          <c:order val="1"/>
          <c:tx>
            <c:strRef>
              <c:f>Sheet1!$C$1</c:f>
              <c:strCache>
                <c:ptCount val="1"/>
                <c:pt idx="0">
                  <c:v> FY26 </c:v>
                </c:pt>
              </c:strCache>
            </c:strRef>
          </c:tx>
          <c:spPr>
            <a:solidFill>
              <a:schemeClr val="accent2"/>
            </a:solidFill>
            <a:ln>
              <a:noFill/>
            </a:ln>
            <a:effectLst/>
          </c:spPr>
          <c:invertIfNegative val="0"/>
          <c:dPt>
            <c:idx val="0"/>
            <c:invertIfNegative val="0"/>
            <c:bubble3D val="0"/>
            <c:spPr>
              <a:pattFill prst="ltUpDiag">
                <a:fgClr>
                  <a:schemeClr val="accent2"/>
                </a:fgClr>
                <a:bgClr>
                  <a:schemeClr val="bg1"/>
                </a:bgClr>
              </a:pattFill>
              <a:ln>
                <a:noFill/>
              </a:ln>
              <a:effectLst/>
            </c:spPr>
            <c:extLst>
              <c:ext xmlns:c16="http://schemas.microsoft.com/office/drawing/2014/chart" uri="{C3380CC4-5D6E-409C-BE32-E72D297353CC}">
                <c16:uniqueId val="{00000001-500F-4FC9-A32C-E934BB20F0AE}"/>
              </c:ext>
            </c:extLst>
          </c:dPt>
          <c:dPt>
            <c:idx val="1"/>
            <c:invertIfNegative val="0"/>
            <c:bubble3D val="0"/>
            <c:spPr>
              <a:pattFill prst="ltUpDiag">
                <a:fgClr>
                  <a:schemeClr val="accent2"/>
                </a:fgClr>
                <a:bgClr>
                  <a:schemeClr val="bg1"/>
                </a:bgClr>
              </a:pattFill>
              <a:ln>
                <a:noFill/>
              </a:ln>
              <a:effectLst/>
            </c:spPr>
            <c:extLst>
              <c:ext xmlns:c16="http://schemas.microsoft.com/office/drawing/2014/chart" uri="{C3380CC4-5D6E-409C-BE32-E72D297353CC}">
                <c16:uniqueId val="{00000003-1E57-4A91-B9A2-D9E0EFB241E6}"/>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5-500F-4FC9-A32C-E934BB20F0AE}"/>
              </c:ext>
            </c:extLst>
          </c:dPt>
          <c:dPt>
            <c:idx val="3"/>
            <c:invertIfNegative val="0"/>
            <c:bubble3D val="0"/>
            <c:spPr>
              <a:pattFill prst="ltUpDiag">
                <a:fgClr>
                  <a:schemeClr val="accent2"/>
                </a:fgClr>
                <a:bgClr>
                  <a:schemeClr val="bg1"/>
                </a:bgClr>
              </a:pattFill>
              <a:ln>
                <a:noFill/>
              </a:ln>
              <a:effectLst/>
            </c:spPr>
            <c:extLst>
              <c:ext xmlns:c16="http://schemas.microsoft.com/office/drawing/2014/chart" uri="{C3380CC4-5D6E-409C-BE32-E72D297353CC}">
                <c16:uniqueId val="{00000007-500F-4FC9-A32C-E934BB20F0AE}"/>
              </c:ext>
            </c:extLst>
          </c:dPt>
          <c:dPt>
            <c:idx val="4"/>
            <c:invertIfNegative val="0"/>
            <c:bubble3D val="0"/>
            <c:spPr>
              <a:pattFill prst="ltUpDiag">
                <a:fgClr>
                  <a:schemeClr val="accent2"/>
                </a:fgClr>
                <a:bgClr>
                  <a:schemeClr val="bg1"/>
                </a:bgClr>
              </a:pattFill>
              <a:ln>
                <a:noFill/>
              </a:ln>
              <a:effectLst/>
            </c:spPr>
            <c:extLst>
              <c:ext xmlns:c16="http://schemas.microsoft.com/office/drawing/2014/chart" uri="{C3380CC4-5D6E-409C-BE32-E72D297353CC}">
                <c16:uniqueId val="{0000000A-635B-49D1-A726-2DA7CC398D05}"/>
              </c:ext>
            </c:extLst>
          </c:dPt>
          <c:dPt>
            <c:idx val="5"/>
            <c:invertIfNegative val="0"/>
            <c:bubble3D val="0"/>
            <c:spPr>
              <a:solidFill>
                <a:schemeClr val="accent2"/>
              </a:solidFill>
              <a:ln>
                <a:noFill/>
              </a:ln>
              <a:effectLst/>
            </c:spPr>
            <c:extLst>
              <c:ext xmlns:c16="http://schemas.microsoft.com/office/drawing/2014/chart" uri="{C3380CC4-5D6E-409C-BE32-E72D297353CC}">
                <c16:uniqueId val="{00000007-1E57-4A91-B9A2-D9E0EFB241E6}"/>
              </c:ext>
            </c:extLst>
          </c:dPt>
          <c:cat>
            <c:strRef>
              <c:f>Sheet1!$A$2:$A$8</c:f>
              <c:strCache>
                <c:ptCount val="7"/>
                <c:pt idx="0">
                  <c:v>ESSA Title IIA</c:v>
                </c:pt>
                <c:pt idx="1">
                  <c:v>ESSA Title III</c:v>
                </c:pt>
                <c:pt idx="2">
                  <c:v>ESSA Title IV-A</c:v>
                </c:pt>
                <c:pt idx="3">
                  <c:v>ESSA Title IV-B</c:v>
                </c:pt>
                <c:pt idx="4">
                  <c:v>Migrant Ed</c:v>
                </c:pt>
                <c:pt idx="5">
                  <c:v>All Others</c:v>
                </c:pt>
                <c:pt idx="6">
                  <c:v>K-12 "SFP"</c:v>
                </c:pt>
              </c:strCache>
            </c:strRef>
          </c:cat>
          <c:val>
            <c:numRef>
              <c:f>Sheet1!$C$2:$C$8</c:f>
              <c:numCache>
                <c:formatCode>_("$"* #,##0_);_("$"* \(#,##0\);_("$"* "-"??_);_(@_)</c:formatCode>
                <c:ptCount val="7"/>
                <c:pt idx="0">
                  <c:v>30121542</c:v>
                </c:pt>
                <c:pt idx="1">
                  <c:v>20499380</c:v>
                </c:pt>
                <c:pt idx="2">
                  <c:v>21478609</c:v>
                </c:pt>
                <c:pt idx="3">
                  <c:v>20598667</c:v>
                </c:pt>
                <c:pt idx="4">
                  <c:v>1295888</c:v>
                </c:pt>
                <c:pt idx="5">
                  <c:v>23090650</c:v>
                </c:pt>
              </c:numCache>
            </c:numRef>
          </c:val>
          <c:extLst>
            <c:ext xmlns:c16="http://schemas.microsoft.com/office/drawing/2014/chart" uri="{C3380CC4-5D6E-409C-BE32-E72D297353CC}">
              <c16:uniqueId val="{00000001-1E57-4A91-B9A2-D9E0EFB241E6}"/>
            </c:ext>
          </c:extLst>
        </c:ser>
        <c:ser>
          <c:idx val="2"/>
          <c:order val="2"/>
          <c:tx>
            <c:strRef>
              <c:f>Sheet1!$D$1</c:f>
              <c:strCache>
                <c:ptCount val="1"/>
                <c:pt idx="0">
                  <c:v> FY27 Proposal </c:v>
                </c:pt>
              </c:strCache>
            </c:strRef>
          </c:tx>
          <c:spPr>
            <a:pattFill prst="pct25">
              <a:fgClr>
                <a:schemeClr val="accent6">
                  <a:lumMod val="75000"/>
                </a:schemeClr>
              </a:fgClr>
              <a:bgClr>
                <a:schemeClr val="bg1"/>
              </a:bgClr>
            </a:pattFill>
            <a:ln>
              <a:noFill/>
            </a:ln>
            <a:effectLst/>
          </c:spPr>
          <c:invertIfNegative val="0"/>
          <c:cat>
            <c:strRef>
              <c:f>Sheet1!$A$2:$A$8</c:f>
              <c:strCache>
                <c:ptCount val="7"/>
                <c:pt idx="0">
                  <c:v>ESSA Title IIA</c:v>
                </c:pt>
                <c:pt idx="1">
                  <c:v>ESSA Title III</c:v>
                </c:pt>
                <c:pt idx="2">
                  <c:v>ESSA Title IV-A</c:v>
                </c:pt>
                <c:pt idx="3">
                  <c:v>ESSA Title IV-B</c:v>
                </c:pt>
                <c:pt idx="4">
                  <c:v>Migrant Ed</c:v>
                </c:pt>
                <c:pt idx="5">
                  <c:v>All Others</c:v>
                </c:pt>
                <c:pt idx="6">
                  <c:v>K-12 "SFP"</c:v>
                </c:pt>
              </c:strCache>
            </c:strRef>
          </c:cat>
          <c:val>
            <c:numRef>
              <c:f>Sheet1!$D$2:$D$8</c:f>
              <c:numCache>
                <c:formatCode>_("$"* #,##0_);_("$"* \(#,##0\);_("$"* "-"??_);_(@_)</c:formatCode>
                <c:ptCount val="7"/>
                <c:pt idx="0">
                  <c:v>0</c:v>
                </c:pt>
                <c:pt idx="1">
                  <c:v>0</c:v>
                </c:pt>
                <c:pt idx="2">
                  <c:v>0</c:v>
                </c:pt>
                <c:pt idx="3">
                  <c:v>0</c:v>
                </c:pt>
                <c:pt idx="5">
                  <c:v>0</c:v>
                </c:pt>
                <c:pt idx="6">
                  <c:v>30000000</c:v>
                </c:pt>
              </c:numCache>
            </c:numRef>
          </c:val>
          <c:extLst>
            <c:ext xmlns:c16="http://schemas.microsoft.com/office/drawing/2014/chart" uri="{C3380CC4-5D6E-409C-BE32-E72D297353CC}">
              <c16:uniqueId val="{00000002-1E57-4A91-B9A2-D9E0EFB241E6}"/>
            </c:ext>
          </c:extLst>
        </c:ser>
        <c:dLbls>
          <c:showLegendKey val="0"/>
          <c:showVal val="0"/>
          <c:showCatName val="0"/>
          <c:showSerName val="0"/>
          <c:showPercent val="0"/>
          <c:showBubbleSize val="0"/>
        </c:dLbls>
        <c:gapWidth val="66"/>
        <c:overlap val="-15"/>
        <c:axId val="1147736863"/>
        <c:axId val="1239562559"/>
      </c:barChart>
      <c:catAx>
        <c:axId val="11477368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39562559"/>
        <c:crosses val="autoZero"/>
        <c:auto val="1"/>
        <c:lblAlgn val="ctr"/>
        <c:lblOffset val="100"/>
        <c:noMultiLvlLbl val="0"/>
      </c:catAx>
      <c:valAx>
        <c:axId val="1239562559"/>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4773686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 FY25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TOTAL USED</c:v>
                </c:pt>
              </c:strCache>
            </c:strRef>
          </c:cat>
          <c:val>
            <c:numRef>
              <c:f>Sheet1!$B$2</c:f>
              <c:numCache>
                <c:formatCode>"$"#,##0</c:formatCode>
                <c:ptCount val="1"/>
                <c:pt idx="0">
                  <c:v>792861390</c:v>
                </c:pt>
              </c:numCache>
            </c:numRef>
          </c:val>
          <c:extLst>
            <c:ext xmlns:c16="http://schemas.microsoft.com/office/drawing/2014/chart" uri="{C3380CC4-5D6E-409C-BE32-E72D297353CC}">
              <c16:uniqueId val="{00000000-1E57-4A91-B9A2-D9E0EFB241E6}"/>
            </c:ext>
          </c:extLst>
        </c:ser>
        <c:ser>
          <c:idx val="1"/>
          <c:order val="1"/>
          <c:tx>
            <c:strRef>
              <c:f>Sheet1!$C$1</c:f>
              <c:strCache>
                <c:ptCount val="1"/>
                <c:pt idx="0">
                  <c:v> FY26 </c:v>
                </c:pt>
              </c:strCache>
            </c:strRef>
          </c:tx>
          <c:spPr>
            <a:solidFill>
              <a:schemeClr val="accent2"/>
            </a:solidFill>
            <a:ln>
              <a:noFill/>
            </a:ln>
            <a:effectLst/>
          </c:spPr>
          <c:invertIfNegative val="0"/>
          <c:dLbls>
            <c:dLbl>
              <c:idx val="0"/>
              <c:tx>
                <c:rich>
                  <a:bodyPr/>
                  <a:lstStyle/>
                  <a:p>
                    <a:fld id="{18555E08-E9E6-498F-80C3-BDD2D54138B3}" type="VALUE">
                      <a:rPr lang="en-US" smtClean="0"/>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830-4F5A-970E-65505FC4797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TOTAL USED</c:v>
                </c:pt>
              </c:strCache>
            </c:strRef>
          </c:cat>
          <c:val>
            <c:numRef>
              <c:f>Sheet1!$C$2</c:f>
              <c:numCache>
                <c:formatCode>"$"#,##0</c:formatCode>
                <c:ptCount val="1"/>
                <c:pt idx="0">
                  <c:v>792861390</c:v>
                </c:pt>
              </c:numCache>
            </c:numRef>
          </c:val>
          <c:extLst>
            <c:ext xmlns:c16="http://schemas.microsoft.com/office/drawing/2014/chart" uri="{C3380CC4-5D6E-409C-BE32-E72D297353CC}">
              <c16:uniqueId val="{00000001-1E57-4A91-B9A2-D9E0EFB241E6}"/>
            </c:ext>
          </c:extLst>
        </c:ser>
        <c:ser>
          <c:idx val="2"/>
          <c:order val="2"/>
          <c:tx>
            <c:strRef>
              <c:f>Sheet1!$D$1</c:f>
              <c:strCache>
                <c:ptCount val="1"/>
                <c:pt idx="0">
                  <c:v> FY27 Proposal </c:v>
                </c:pt>
              </c:strCache>
            </c:strRef>
          </c:tx>
          <c:spPr>
            <a:pattFill prst="pct25">
              <a:fgClr>
                <a:schemeClr val="accent6">
                  <a:lumMod val="75000"/>
                </a:schemeClr>
              </a:fgClr>
              <a:bgClr>
                <a:schemeClr val="bg1"/>
              </a:bgClr>
            </a:pattFill>
            <a:ln>
              <a:noFill/>
            </a:ln>
            <a:effectLst/>
          </c:spPr>
          <c:invertIfNegative val="0"/>
          <c:dLbls>
            <c:dLbl>
              <c:idx val="0"/>
              <c:tx>
                <c:rich>
                  <a:bodyPr/>
                  <a:lstStyle/>
                  <a:p>
                    <a:fld id="{804CC4DF-CE9C-4BC5-A6BC-9B548BDAE557}" type="VALUE">
                      <a:rPr lang="en-US" smtClean="0"/>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830-4F5A-970E-65505FC4797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TOTAL USED</c:v>
                </c:pt>
              </c:strCache>
            </c:strRef>
          </c:cat>
          <c:val>
            <c:numRef>
              <c:f>Sheet1!$D$2</c:f>
              <c:numCache>
                <c:formatCode>"$"#,##0</c:formatCode>
                <c:ptCount val="1"/>
                <c:pt idx="0">
                  <c:v>700000000</c:v>
                </c:pt>
              </c:numCache>
            </c:numRef>
          </c:val>
          <c:extLst>
            <c:ext xmlns:c16="http://schemas.microsoft.com/office/drawing/2014/chart" uri="{C3380CC4-5D6E-409C-BE32-E72D297353CC}">
              <c16:uniqueId val="{00000000-9203-4FFC-BB47-3F592A344DC4}"/>
            </c:ext>
          </c:extLst>
        </c:ser>
        <c:dLbls>
          <c:showLegendKey val="0"/>
          <c:showVal val="0"/>
          <c:showCatName val="0"/>
          <c:showSerName val="0"/>
          <c:showPercent val="0"/>
          <c:showBubbleSize val="0"/>
        </c:dLbls>
        <c:gapWidth val="66"/>
        <c:overlap val="-15"/>
        <c:axId val="1147736863"/>
        <c:axId val="1239562559"/>
      </c:barChart>
      <c:catAx>
        <c:axId val="11477368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39562559"/>
        <c:crosses val="autoZero"/>
        <c:auto val="1"/>
        <c:lblAlgn val="ctr"/>
        <c:lblOffset val="100"/>
        <c:noMultiLvlLbl val="0"/>
      </c:catAx>
      <c:valAx>
        <c:axId val="1239562559"/>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47736863"/>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D062D1-F3DC-4263-8BAD-BEAE4CA9605A}" type="doc">
      <dgm:prSet loTypeId="urn:microsoft.com/office/officeart/2005/8/layout/vList5" loCatId="list" qsTypeId="urn:microsoft.com/office/officeart/2005/8/quickstyle/simple4" qsCatId="simple" csTypeId="urn:microsoft.com/office/officeart/2005/8/colors/colorful1" csCatId="colorful" phldr="1"/>
      <dgm:spPr/>
      <dgm:t>
        <a:bodyPr/>
        <a:lstStyle/>
        <a:p>
          <a:endParaRPr lang="en-US"/>
        </a:p>
      </dgm:t>
    </dgm:pt>
    <dgm:pt modelId="{1F94F02E-84DA-488A-8233-C757AB16D772}">
      <dgm:prSet/>
      <dgm:spPr/>
      <dgm:t>
        <a:bodyPr/>
        <a:lstStyle/>
        <a:p>
          <a:pPr rtl="0"/>
          <a:r>
            <a:rPr lang="en-US" b="1" dirty="0">
              <a:latin typeface="Arial" panose="020B0604020202020204" pitchFamily="34" charset="0"/>
              <a:cs typeface="Arial" panose="020B0604020202020204" pitchFamily="34" charset="0"/>
            </a:rPr>
            <a:t>Strategic Objective 2 - "Deeper Learning"</a:t>
          </a:r>
        </a:p>
      </dgm:t>
    </dgm:pt>
    <dgm:pt modelId="{06C393C3-8ABB-4802-83D7-7E0091D17BD0}" type="parTrans" cxnId="{702F5C51-21EC-4524-8DD4-5907AC845585}">
      <dgm:prSet/>
      <dgm:spPr/>
      <dgm:t>
        <a:bodyPr/>
        <a:lstStyle/>
        <a:p>
          <a:endParaRPr lang="en-US"/>
        </a:p>
      </dgm:t>
    </dgm:pt>
    <dgm:pt modelId="{E5073497-CC86-41C3-8312-AF5256B79519}" type="sibTrans" cxnId="{702F5C51-21EC-4524-8DD4-5907AC845585}">
      <dgm:prSet/>
      <dgm:spPr/>
      <dgm:t>
        <a:bodyPr/>
        <a:lstStyle/>
        <a:p>
          <a:endParaRPr lang="en-US"/>
        </a:p>
      </dgm:t>
    </dgm:pt>
    <dgm:pt modelId="{813CD3F1-0C67-4EF6-AF87-6B2D96B21023}">
      <dgm:prSet phldr="0"/>
      <dgm:spPr/>
      <dgm:t>
        <a:bodyPr/>
        <a:lstStyle/>
        <a:p>
          <a:pPr rtl="0"/>
          <a:r>
            <a:rPr lang="en-US" b="1" dirty="0">
              <a:latin typeface="Arial" panose="020B0604020202020204" pitchFamily="34" charset="0"/>
              <a:cs typeface="Arial" panose="020B0604020202020204" pitchFamily="34" charset="0"/>
            </a:rPr>
            <a:t>Strategic Objective 3 - "Diverse and Effective Workforce"</a:t>
          </a:r>
        </a:p>
      </dgm:t>
    </dgm:pt>
    <dgm:pt modelId="{163BC360-CAB2-4FEF-A3E2-45FFFF29C155}" type="parTrans" cxnId="{91C6CBC9-268F-4B70-BC7B-049DABCFB6B7}">
      <dgm:prSet/>
      <dgm:spPr/>
      <dgm:t>
        <a:bodyPr/>
        <a:lstStyle/>
        <a:p>
          <a:endParaRPr lang="en-US"/>
        </a:p>
      </dgm:t>
    </dgm:pt>
    <dgm:pt modelId="{DB4B8CDA-9818-41DB-9379-F6B8C409B128}" type="sibTrans" cxnId="{91C6CBC9-268F-4B70-BC7B-049DABCFB6B7}">
      <dgm:prSet/>
      <dgm:spPr/>
      <dgm:t>
        <a:bodyPr/>
        <a:lstStyle/>
        <a:p>
          <a:endParaRPr lang="en-US"/>
        </a:p>
      </dgm:t>
    </dgm:pt>
    <dgm:pt modelId="{F1665EAF-200B-4642-8060-35F2BFE264B6}">
      <dgm:prSet phldr="0"/>
      <dgm:spPr/>
      <dgm:t>
        <a:bodyPr/>
        <a:lstStyle/>
        <a:p>
          <a:r>
            <a:rPr lang="en-US" dirty="0">
              <a:latin typeface="Arial" panose="020B0604020202020204" pitchFamily="34" charset="0"/>
              <a:cs typeface="Arial" panose="020B0604020202020204" pitchFamily="34" charset="0"/>
            </a:rPr>
            <a:t>Develop and sustain a workforce that is </a:t>
          </a:r>
          <a:r>
            <a:rPr lang="en-US" b="1" dirty="0">
              <a:latin typeface="Arial" panose="020B0604020202020204" pitchFamily="34" charset="0"/>
              <a:cs typeface="Arial" panose="020B0604020202020204" pitchFamily="34" charset="0"/>
            </a:rPr>
            <a:t>diverse</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culturally responsive</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well-prepared</a:t>
          </a:r>
          <a:r>
            <a:rPr lang="en-US" dirty="0">
              <a:latin typeface="Arial" panose="020B0604020202020204" pitchFamily="34" charset="0"/>
              <a:cs typeface="Arial" panose="020B0604020202020204" pitchFamily="34" charset="0"/>
            </a:rPr>
            <a:t>, and committed to </a:t>
          </a:r>
          <a:r>
            <a:rPr lang="en-US" b="1" dirty="0">
              <a:latin typeface="Arial" panose="020B0604020202020204" pitchFamily="34" charset="0"/>
              <a:cs typeface="Arial" panose="020B0604020202020204" pitchFamily="34" charset="0"/>
            </a:rPr>
            <a:t>continuous improvement</a:t>
          </a:r>
          <a:r>
            <a:rPr lang="en-US" dirty="0">
              <a:latin typeface="Arial" panose="020B0604020202020204" pitchFamily="34" charset="0"/>
              <a:cs typeface="Arial" panose="020B0604020202020204" pitchFamily="34" charset="0"/>
            </a:rPr>
            <a:t>, so that all students have equitable access to </a:t>
          </a:r>
          <a:r>
            <a:rPr lang="en-US" b="1" dirty="0">
              <a:latin typeface="Arial" panose="020B0604020202020204" pitchFamily="34" charset="0"/>
              <a:cs typeface="Arial" panose="020B0604020202020204" pitchFamily="34" charset="0"/>
            </a:rPr>
            <a:t>effective educators</a:t>
          </a:r>
          <a:r>
            <a:rPr lang="en-US" dirty="0">
              <a:latin typeface="Arial" panose="020B0604020202020204" pitchFamily="34" charset="0"/>
              <a:cs typeface="Arial" panose="020B0604020202020204" pitchFamily="34" charset="0"/>
            </a:rPr>
            <a:t>.</a:t>
          </a:r>
        </a:p>
      </dgm:t>
    </dgm:pt>
    <dgm:pt modelId="{FA43F632-8684-4E04-97E7-9E1CB9F61882}" type="parTrans" cxnId="{C39CFD7A-AE50-4592-84B8-E15AFA762C46}">
      <dgm:prSet/>
      <dgm:spPr/>
      <dgm:t>
        <a:bodyPr/>
        <a:lstStyle/>
        <a:p>
          <a:endParaRPr lang="en-US"/>
        </a:p>
      </dgm:t>
    </dgm:pt>
    <dgm:pt modelId="{390F6B6C-7881-4A23-80B0-00034D83FFE5}" type="sibTrans" cxnId="{C39CFD7A-AE50-4592-84B8-E15AFA762C46}">
      <dgm:prSet/>
      <dgm:spPr/>
      <dgm:t>
        <a:bodyPr/>
        <a:lstStyle/>
        <a:p>
          <a:endParaRPr lang="en-US"/>
        </a:p>
      </dgm:t>
    </dgm:pt>
    <dgm:pt modelId="{9D2F1245-0B8C-4729-9C8E-AEA6AF8C9C28}">
      <dgm:prSet phldr="0"/>
      <dgm:spPr/>
      <dgm:t>
        <a:bodyPr/>
        <a:lstStyle/>
        <a:p>
          <a:pPr rtl="0"/>
          <a:r>
            <a:rPr lang="en-US" b="0" dirty="0">
              <a:latin typeface="Arial" panose="020B0604020202020204" pitchFamily="34" charset="0"/>
              <a:cs typeface="Arial" panose="020B0604020202020204" pitchFamily="34" charset="0"/>
            </a:rPr>
            <a:t>Promote </a:t>
          </a:r>
          <a:r>
            <a:rPr lang="en-US" b="1" dirty="0">
              <a:latin typeface="Arial" panose="020B0604020202020204" pitchFamily="34" charset="0"/>
              <a:cs typeface="Arial" panose="020B0604020202020204" pitchFamily="34" charset="0"/>
            </a:rPr>
            <a:t>deeper learning</a:t>
          </a:r>
          <a:r>
            <a:rPr lang="en-US" b="0" dirty="0">
              <a:latin typeface="Arial" panose="020B0604020202020204" pitchFamily="34" charset="0"/>
              <a:cs typeface="Arial" panose="020B0604020202020204" pitchFamily="34" charset="0"/>
            </a:rPr>
            <a:t> so that </a:t>
          </a:r>
          <a:r>
            <a:rPr lang="en-US" b="1" dirty="0">
              <a:latin typeface="Arial" panose="020B0604020202020204" pitchFamily="34" charset="0"/>
              <a:cs typeface="Arial" panose="020B0604020202020204" pitchFamily="34" charset="0"/>
            </a:rPr>
            <a:t>all</a:t>
          </a:r>
          <a:r>
            <a:rPr lang="en-US" b="0" dirty="0">
              <a:latin typeface="Arial" panose="020B0604020202020204" pitchFamily="34" charset="0"/>
              <a:cs typeface="Arial" panose="020B0604020202020204" pitchFamily="34" charset="0"/>
            </a:rPr>
            <a:t> students engage in </a:t>
          </a:r>
          <a:r>
            <a:rPr lang="en-US" b="1" dirty="0">
              <a:latin typeface="Arial" panose="020B0604020202020204" pitchFamily="34" charset="0"/>
              <a:cs typeface="Arial" panose="020B0604020202020204" pitchFamily="34" charset="0"/>
            </a:rPr>
            <a:t>grade-level work</a:t>
          </a:r>
          <a:r>
            <a:rPr lang="en-US" b="0" dirty="0">
              <a:latin typeface="Arial" panose="020B0604020202020204" pitchFamily="34" charset="0"/>
              <a:cs typeface="Arial" panose="020B0604020202020204" pitchFamily="34" charset="0"/>
            </a:rPr>
            <a:t> that is </a:t>
          </a:r>
          <a:r>
            <a:rPr lang="en-US" b="1" dirty="0">
              <a:latin typeface="Arial" panose="020B0604020202020204" pitchFamily="34" charset="0"/>
              <a:cs typeface="Arial" panose="020B0604020202020204" pitchFamily="34" charset="0"/>
            </a:rPr>
            <a:t>real-world</a:t>
          </a:r>
          <a:r>
            <a:rPr lang="en-US" b="0" dirty="0">
              <a:latin typeface="Arial" panose="020B0604020202020204" pitchFamily="34" charset="0"/>
              <a:cs typeface="Arial" panose="020B0604020202020204" pitchFamily="34" charset="0"/>
            </a:rPr>
            <a:t>,</a:t>
          </a:r>
          <a:r>
            <a:rPr lang="en-US" b="1" dirty="0">
              <a:latin typeface="Arial" panose="020B0604020202020204" pitchFamily="34" charset="0"/>
              <a:cs typeface="Arial" panose="020B0604020202020204" pitchFamily="34" charset="0"/>
            </a:rPr>
            <a:t> relevant</a:t>
          </a:r>
          <a:r>
            <a:rPr lang="en-US" b="0" dirty="0">
              <a:latin typeface="Arial" panose="020B0604020202020204" pitchFamily="34" charset="0"/>
              <a:cs typeface="Arial" panose="020B0604020202020204" pitchFamily="34" charset="0"/>
            </a:rPr>
            <a:t>,</a:t>
          </a:r>
          <a:r>
            <a:rPr lang="en-US" b="1" dirty="0">
              <a:latin typeface="Arial" panose="020B0604020202020204" pitchFamily="34" charset="0"/>
              <a:cs typeface="Arial" panose="020B0604020202020204" pitchFamily="34" charset="0"/>
            </a:rPr>
            <a:t> </a:t>
          </a:r>
          <a:r>
            <a:rPr lang="en-US" b="0" dirty="0">
              <a:latin typeface="Arial" panose="020B0604020202020204" pitchFamily="34" charset="0"/>
              <a:cs typeface="Arial" panose="020B0604020202020204" pitchFamily="34" charset="0"/>
            </a:rPr>
            <a:t>and</a:t>
          </a:r>
          <a:r>
            <a:rPr lang="en-US" b="1" dirty="0">
              <a:latin typeface="Arial" panose="020B0604020202020204" pitchFamily="34" charset="0"/>
              <a:cs typeface="Arial" panose="020B0604020202020204" pitchFamily="34" charset="0"/>
            </a:rPr>
            <a:t> interactive</a:t>
          </a:r>
          <a:r>
            <a:rPr lang="en-US" b="0" dirty="0">
              <a:latin typeface="Arial" panose="020B0604020202020204" pitchFamily="34" charset="0"/>
              <a:cs typeface="Arial" panose="020B0604020202020204" pitchFamily="34" charset="0"/>
            </a:rPr>
            <a:t>. </a:t>
          </a:r>
        </a:p>
      </dgm:t>
    </dgm:pt>
    <dgm:pt modelId="{935CC867-93F4-4748-A214-97F67CDE4D1C}" type="parTrans" cxnId="{D79EFF83-ECE1-45AA-B4AD-29F02E445669}">
      <dgm:prSet/>
      <dgm:spPr/>
      <dgm:t>
        <a:bodyPr/>
        <a:lstStyle/>
        <a:p>
          <a:endParaRPr lang="en-US"/>
        </a:p>
      </dgm:t>
    </dgm:pt>
    <dgm:pt modelId="{DC07AFA7-58AF-46AD-B735-A2D40C4C7A6F}" type="sibTrans" cxnId="{D79EFF83-ECE1-45AA-B4AD-29F02E445669}">
      <dgm:prSet/>
      <dgm:spPr/>
      <dgm:t>
        <a:bodyPr/>
        <a:lstStyle/>
        <a:p>
          <a:endParaRPr lang="en-US"/>
        </a:p>
      </dgm:t>
    </dgm:pt>
    <dgm:pt modelId="{7FA09CBD-794A-4593-90A4-D19EFC5531BF}">
      <dgm:prSet phldr="0"/>
      <dgm:spPr/>
      <dgm:t>
        <a:bodyPr/>
        <a:lstStyle/>
        <a:p>
          <a:pPr rtl="0"/>
          <a:r>
            <a:rPr lang="en-US" dirty="0">
              <a:latin typeface="Arial" panose="020B0604020202020204" pitchFamily="34" charset="0"/>
              <a:cs typeface="Arial" panose="020B0604020202020204" pitchFamily="34" charset="0"/>
            </a:rPr>
            <a:t>Cultivate systems to support the </a:t>
          </a:r>
          <a:r>
            <a:rPr lang="en-US" b="1" dirty="0">
              <a:latin typeface="Arial" panose="020B0604020202020204" pitchFamily="34" charset="0"/>
              <a:cs typeface="Arial" panose="020B0604020202020204" pitchFamily="34" charset="0"/>
            </a:rPr>
            <a:t>whole student</a:t>
          </a:r>
          <a:r>
            <a:rPr lang="en-US" dirty="0">
              <a:latin typeface="Arial" panose="020B0604020202020204" pitchFamily="34" charset="0"/>
              <a:cs typeface="Arial" panose="020B0604020202020204" pitchFamily="34" charset="0"/>
            </a:rPr>
            <a:t> and foster </a:t>
          </a:r>
          <a:r>
            <a:rPr lang="en-US" b="1" dirty="0">
              <a:latin typeface="Arial" panose="020B0604020202020204" pitchFamily="34" charset="0"/>
              <a:cs typeface="Arial" panose="020B0604020202020204" pitchFamily="34" charset="0"/>
            </a:rPr>
            <a:t>joyful</a:t>
          </a:r>
          <a:r>
            <a:rPr lang="en-US" dirty="0">
              <a:latin typeface="Arial" panose="020B0604020202020204" pitchFamily="34" charset="0"/>
              <a:cs typeface="Arial" panose="020B0604020202020204" pitchFamily="34" charset="0"/>
            </a:rPr>
            <a:t>,</a:t>
          </a:r>
          <a:r>
            <a:rPr lang="en-US" b="1" dirty="0">
              <a:latin typeface="Arial" panose="020B0604020202020204" pitchFamily="34" charset="0"/>
              <a:cs typeface="Arial" panose="020B0604020202020204" pitchFamily="34" charset="0"/>
            </a:rPr>
            <a:t> healthy</a:t>
          </a:r>
          <a:r>
            <a:rPr lang="en-US" dirty="0">
              <a:latin typeface="Arial" panose="020B0604020202020204" pitchFamily="34" charset="0"/>
              <a:cs typeface="Arial" panose="020B0604020202020204" pitchFamily="34" charset="0"/>
            </a:rPr>
            <a:t>,</a:t>
          </a:r>
          <a:r>
            <a:rPr lang="en-US" b="1" dirty="0">
              <a:latin typeface="Arial" panose="020B0604020202020204" pitchFamily="34" charset="0"/>
              <a:cs typeface="Arial" panose="020B0604020202020204" pitchFamily="34" charset="0"/>
            </a:rPr>
            <a:t> and supportive</a:t>
          </a:r>
          <a:r>
            <a:rPr lang="en-US" dirty="0">
              <a:latin typeface="Arial" panose="020B0604020202020204" pitchFamily="34" charset="0"/>
              <a:cs typeface="Arial" panose="020B0604020202020204" pitchFamily="34" charset="0"/>
            </a:rPr>
            <a:t> learning environments so that all students feel </a:t>
          </a:r>
          <a:r>
            <a:rPr lang="en-US" b="1" dirty="0">
              <a:latin typeface="Arial" panose="020B0604020202020204" pitchFamily="34" charset="0"/>
              <a:cs typeface="Arial" panose="020B0604020202020204" pitchFamily="34" charset="0"/>
            </a:rPr>
            <a:t>valued</a:t>
          </a:r>
          <a:r>
            <a:rPr lang="en-US" dirty="0">
              <a:latin typeface="Arial" panose="020B0604020202020204" pitchFamily="34" charset="0"/>
              <a:cs typeface="Arial" panose="020B0604020202020204" pitchFamily="34" charset="0"/>
            </a:rPr>
            <a:t>,</a:t>
          </a:r>
          <a:r>
            <a:rPr lang="en-US" b="1" dirty="0">
              <a:latin typeface="Arial" panose="020B0604020202020204" pitchFamily="34" charset="0"/>
              <a:cs typeface="Arial" panose="020B0604020202020204" pitchFamily="34" charset="0"/>
            </a:rPr>
            <a:t> connected</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nourished</a:t>
          </a:r>
          <a:r>
            <a:rPr lang="en-US" dirty="0">
              <a:latin typeface="Arial" panose="020B0604020202020204" pitchFamily="34" charset="0"/>
              <a:cs typeface="Arial" panose="020B0604020202020204" pitchFamily="34" charset="0"/>
            </a:rPr>
            <a:t>, and</a:t>
          </a:r>
          <a:r>
            <a:rPr lang="en-US" b="1" dirty="0">
              <a:latin typeface="Arial" panose="020B0604020202020204" pitchFamily="34" charset="0"/>
              <a:cs typeface="Arial" panose="020B0604020202020204" pitchFamily="34" charset="0"/>
            </a:rPr>
            <a:t> ready to learn.</a:t>
          </a:r>
          <a:endParaRPr lang="en-US" dirty="0">
            <a:latin typeface="Arial" panose="020B0604020202020204" pitchFamily="34" charset="0"/>
            <a:cs typeface="Arial" panose="020B0604020202020204" pitchFamily="34" charset="0"/>
          </a:endParaRPr>
        </a:p>
      </dgm:t>
    </dgm:pt>
    <dgm:pt modelId="{DD1242A7-B1D5-42F1-AEB8-5C1146A98A08}" type="parTrans" cxnId="{5128FC6E-1BCD-4513-B3A3-06989F66DBB3}">
      <dgm:prSet/>
      <dgm:spPr/>
      <dgm:t>
        <a:bodyPr/>
        <a:lstStyle/>
        <a:p>
          <a:endParaRPr lang="en-US"/>
        </a:p>
      </dgm:t>
    </dgm:pt>
    <dgm:pt modelId="{15AE3407-E5E5-4D7B-9ED5-81EE2AAFD8FC}" type="sibTrans" cxnId="{5128FC6E-1BCD-4513-B3A3-06989F66DBB3}">
      <dgm:prSet/>
      <dgm:spPr/>
      <dgm:t>
        <a:bodyPr/>
        <a:lstStyle/>
        <a:p>
          <a:endParaRPr lang="en-US"/>
        </a:p>
      </dgm:t>
    </dgm:pt>
    <dgm:pt modelId="{12EC3B2D-F98E-4846-8061-8B163FF513D5}">
      <dgm:prSet phldr="0"/>
      <dgm:spPr/>
      <dgm:t>
        <a:bodyPr/>
        <a:lstStyle/>
        <a:p>
          <a:pPr rtl="0"/>
          <a:r>
            <a:rPr lang="en-US" b="1" dirty="0">
              <a:latin typeface="Arial" panose="020B0604020202020204" pitchFamily="34" charset="0"/>
              <a:cs typeface="Arial" panose="020B0604020202020204" pitchFamily="34" charset="0"/>
            </a:rPr>
            <a:t>Strategic Objective 1 - "Whole Student"</a:t>
          </a:r>
        </a:p>
      </dgm:t>
    </dgm:pt>
    <dgm:pt modelId="{A8DABF0D-61DC-4657-9657-2F33FCB7ABF1}" type="parTrans" cxnId="{3BB2D53B-0A8D-41B0-803E-EA65CCFE2310}">
      <dgm:prSet/>
      <dgm:spPr/>
      <dgm:t>
        <a:bodyPr/>
        <a:lstStyle/>
        <a:p>
          <a:endParaRPr lang="en-US"/>
        </a:p>
      </dgm:t>
    </dgm:pt>
    <dgm:pt modelId="{69DA7ADC-7557-4C30-8AC8-63BEC6EDA9A9}" type="sibTrans" cxnId="{3BB2D53B-0A8D-41B0-803E-EA65CCFE2310}">
      <dgm:prSet/>
      <dgm:spPr/>
      <dgm:t>
        <a:bodyPr/>
        <a:lstStyle/>
        <a:p>
          <a:endParaRPr lang="en-US"/>
        </a:p>
      </dgm:t>
    </dgm:pt>
    <dgm:pt modelId="{BC7D68AB-5F7E-420E-AC2E-2191FA48BFDD}" type="pres">
      <dgm:prSet presAssocID="{95D062D1-F3DC-4263-8BAD-BEAE4CA9605A}" presName="Name0" presStyleCnt="0">
        <dgm:presLayoutVars>
          <dgm:dir/>
          <dgm:animLvl val="lvl"/>
          <dgm:resizeHandles val="exact"/>
        </dgm:presLayoutVars>
      </dgm:prSet>
      <dgm:spPr/>
    </dgm:pt>
    <dgm:pt modelId="{0EEE1D3B-39F7-4353-B367-34CB4B76A6F7}" type="pres">
      <dgm:prSet presAssocID="{12EC3B2D-F98E-4846-8061-8B163FF513D5}" presName="linNode" presStyleCnt="0"/>
      <dgm:spPr/>
    </dgm:pt>
    <dgm:pt modelId="{C625CF21-C0CE-427C-856C-6DE7A8B33D8A}" type="pres">
      <dgm:prSet presAssocID="{12EC3B2D-F98E-4846-8061-8B163FF513D5}" presName="parentText" presStyleLbl="node1" presStyleIdx="0" presStyleCnt="3">
        <dgm:presLayoutVars>
          <dgm:chMax val="1"/>
          <dgm:bulletEnabled val="1"/>
        </dgm:presLayoutVars>
      </dgm:prSet>
      <dgm:spPr/>
    </dgm:pt>
    <dgm:pt modelId="{E6BA565F-CD1D-4E57-91BF-B572B93D1BBF}" type="pres">
      <dgm:prSet presAssocID="{12EC3B2D-F98E-4846-8061-8B163FF513D5}" presName="descendantText" presStyleLbl="alignAccFollowNode1" presStyleIdx="0" presStyleCnt="3">
        <dgm:presLayoutVars>
          <dgm:bulletEnabled val="1"/>
        </dgm:presLayoutVars>
      </dgm:prSet>
      <dgm:spPr/>
    </dgm:pt>
    <dgm:pt modelId="{7BA36A3C-646E-4DF4-ADAA-EE3F3F6271E9}" type="pres">
      <dgm:prSet presAssocID="{69DA7ADC-7557-4C30-8AC8-63BEC6EDA9A9}" presName="sp" presStyleCnt="0"/>
      <dgm:spPr/>
    </dgm:pt>
    <dgm:pt modelId="{78FC027B-396B-45D7-96BB-28FADC408A83}" type="pres">
      <dgm:prSet presAssocID="{1F94F02E-84DA-488A-8233-C757AB16D772}" presName="linNode" presStyleCnt="0"/>
      <dgm:spPr/>
    </dgm:pt>
    <dgm:pt modelId="{24CED813-7888-430C-AFDB-9D3A24B568CB}" type="pres">
      <dgm:prSet presAssocID="{1F94F02E-84DA-488A-8233-C757AB16D772}" presName="parentText" presStyleLbl="node1" presStyleIdx="1" presStyleCnt="3">
        <dgm:presLayoutVars>
          <dgm:chMax val="1"/>
          <dgm:bulletEnabled val="1"/>
        </dgm:presLayoutVars>
      </dgm:prSet>
      <dgm:spPr/>
    </dgm:pt>
    <dgm:pt modelId="{22C5200A-4F3E-413A-A0C2-5E5FE3F5BD79}" type="pres">
      <dgm:prSet presAssocID="{1F94F02E-84DA-488A-8233-C757AB16D772}" presName="descendantText" presStyleLbl="alignAccFollowNode1" presStyleIdx="1" presStyleCnt="3">
        <dgm:presLayoutVars>
          <dgm:bulletEnabled val="1"/>
        </dgm:presLayoutVars>
      </dgm:prSet>
      <dgm:spPr/>
    </dgm:pt>
    <dgm:pt modelId="{28BAB816-DAC9-45AE-9F98-2D99E47FD901}" type="pres">
      <dgm:prSet presAssocID="{E5073497-CC86-41C3-8312-AF5256B79519}" presName="sp" presStyleCnt="0"/>
      <dgm:spPr/>
    </dgm:pt>
    <dgm:pt modelId="{7FB7B089-7F69-425B-93C1-2933BB6F0CB5}" type="pres">
      <dgm:prSet presAssocID="{813CD3F1-0C67-4EF6-AF87-6B2D96B21023}" presName="linNode" presStyleCnt="0"/>
      <dgm:spPr/>
    </dgm:pt>
    <dgm:pt modelId="{BEF76E51-4B0A-4CD7-8E87-ACA209BCE8EA}" type="pres">
      <dgm:prSet presAssocID="{813CD3F1-0C67-4EF6-AF87-6B2D96B21023}" presName="parentText" presStyleLbl="node1" presStyleIdx="2" presStyleCnt="3">
        <dgm:presLayoutVars>
          <dgm:chMax val="1"/>
          <dgm:bulletEnabled val="1"/>
        </dgm:presLayoutVars>
      </dgm:prSet>
      <dgm:spPr/>
    </dgm:pt>
    <dgm:pt modelId="{48523046-28B0-4CA5-BB43-DD387BCF65C6}" type="pres">
      <dgm:prSet presAssocID="{813CD3F1-0C67-4EF6-AF87-6B2D96B21023}" presName="descendantText" presStyleLbl="alignAccFollowNode1" presStyleIdx="2" presStyleCnt="3">
        <dgm:presLayoutVars>
          <dgm:bulletEnabled val="1"/>
        </dgm:presLayoutVars>
      </dgm:prSet>
      <dgm:spPr/>
    </dgm:pt>
  </dgm:ptLst>
  <dgm:cxnLst>
    <dgm:cxn modelId="{6EE77D1F-DEB8-41FE-8220-C6C804A2771A}" type="presOf" srcId="{9D2F1245-0B8C-4729-9C8E-AEA6AF8C9C28}" destId="{22C5200A-4F3E-413A-A0C2-5E5FE3F5BD79}" srcOrd="0" destOrd="0" presId="urn:microsoft.com/office/officeart/2005/8/layout/vList5"/>
    <dgm:cxn modelId="{3BB2D53B-0A8D-41B0-803E-EA65CCFE2310}" srcId="{95D062D1-F3DC-4263-8BAD-BEAE4CA9605A}" destId="{12EC3B2D-F98E-4846-8061-8B163FF513D5}" srcOrd="0" destOrd="0" parTransId="{A8DABF0D-61DC-4657-9657-2F33FCB7ABF1}" sibTransId="{69DA7ADC-7557-4C30-8AC8-63BEC6EDA9A9}"/>
    <dgm:cxn modelId="{2361DF3B-FF00-4E8C-A1AC-E52BE25A20AB}" type="presOf" srcId="{95D062D1-F3DC-4263-8BAD-BEAE4CA9605A}" destId="{BC7D68AB-5F7E-420E-AC2E-2191FA48BFDD}" srcOrd="0" destOrd="0" presId="urn:microsoft.com/office/officeart/2005/8/layout/vList5"/>
    <dgm:cxn modelId="{AE78505D-3AC9-4D9F-A37C-FD3F6AA64AC1}" type="presOf" srcId="{F1665EAF-200B-4642-8060-35F2BFE264B6}" destId="{48523046-28B0-4CA5-BB43-DD387BCF65C6}" srcOrd="0" destOrd="0" presId="urn:microsoft.com/office/officeart/2005/8/layout/vList5"/>
    <dgm:cxn modelId="{5128FC6E-1BCD-4513-B3A3-06989F66DBB3}" srcId="{12EC3B2D-F98E-4846-8061-8B163FF513D5}" destId="{7FA09CBD-794A-4593-90A4-D19EFC5531BF}" srcOrd="0" destOrd="0" parTransId="{DD1242A7-B1D5-42F1-AEB8-5C1146A98A08}" sibTransId="{15AE3407-E5E5-4D7B-9ED5-81EE2AAFD8FC}"/>
    <dgm:cxn modelId="{702F5C51-21EC-4524-8DD4-5907AC845585}" srcId="{95D062D1-F3DC-4263-8BAD-BEAE4CA9605A}" destId="{1F94F02E-84DA-488A-8233-C757AB16D772}" srcOrd="1" destOrd="0" parTransId="{06C393C3-8ABB-4802-83D7-7E0091D17BD0}" sibTransId="{E5073497-CC86-41C3-8312-AF5256B79519}"/>
    <dgm:cxn modelId="{C39CFD7A-AE50-4592-84B8-E15AFA762C46}" srcId="{813CD3F1-0C67-4EF6-AF87-6B2D96B21023}" destId="{F1665EAF-200B-4642-8060-35F2BFE264B6}" srcOrd="0" destOrd="0" parTransId="{FA43F632-8684-4E04-97E7-9E1CB9F61882}" sibTransId="{390F6B6C-7881-4A23-80B0-00034D83FFE5}"/>
    <dgm:cxn modelId="{844E3D7D-74A8-4181-B8A7-A81911B5DB4B}" type="presOf" srcId="{813CD3F1-0C67-4EF6-AF87-6B2D96B21023}" destId="{BEF76E51-4B0A-4CD7-8E87-ACA209BCE8EA}" srcOrd="0" destOrd="0" presId="urn:microsoft.com/office/officeart/2005/8/layout/vList5"/>
    <dgm:cxn modelId="{D79EFF83-ECE1-45AA-B4AD-29F02E445669}" srcId="{1F94F02E-84DA-488A-8233-C757AB16D772}" destId="{9D2F1245-0B8C-4729-9C8E-AEA6AF8C9C28}" srcOrd="0" destOrd="0" parTransId="{935CC867-93F4-4748-A214-97F67CDE4D1C}" sibTransId="{DC07AFA7-58AF-46AD-B735-A2D40C4C7A6F}"/>
    <dgm:cxn modelId="{656C2397-147F-4EBD-B8DE-C7727C7A740C}" type="presOf" srcId="{1F94F02E-84DA-488A-8233-C757AB16D772}" destId="{24CED813-7888-430C-AFDB-9D3A24B568CB}" srcOrd="0" destOrd="0" presId="urn:microsoft.com/office/officeart/2005/8/layout/vList5"/>
    <dgm:cxn modelId="{D9951CA1-7026-479C-A611-CACA2A8C8929}" type="presOf" srcId="{7FA09CBD-794A-4593-90A4-D19EFC5531BF}" destId="{E6BA565F-CD1D-4E57-91BF-B572B93D1BBF}" srcOrd="0" destOrd="0" presId="urn:microsoft.com/office/officeart/2005/8/layout/vList5"/>
    <dgm:cxn modelId="{E68D8BA2-04E4-4ABE-9F32-E462F64C5742}" type="presOf" srcId="{12EC3B2D-F98E-4846-8061-8B163FF513D5}" destId="{C625CF21-C0CE-427C-856C-6DE7A8B33D8A}" srcOrd="0" destOrd="0" presId="urn:microsoft.com/office/officeart/2005/8/layout/vList5"/>
    <dgm:cxn modelId="{91C6CBC9-268F-4B70-BC7B-049DABCFB6B7}" srcId="{95D062D1-F3DC-4263-8BAD-BEAE4CA9605A}" destId="{813CD3F1-0C67-4EF6-AF87-6B2D96B21023}" srcOrd="2" destOrd="0" parTransId="{163BC360-CAB2-4FEF-A3E2-45FFFF29C155}" sibTransId="{DB4B8CDA-9818-41DB-9379-F6B8C409B128}"/>
    <dgm:cxn modelId="{DB5FA5AB-FF69-46A6-84D7-4EE5FAA5A159}" type="presParOf" srcId="{BC7D68AB-5F7E-420E-AC2E-2191FA48BFDD}" destId="{0EEE1D3B-39F7-4353-B367-34CB4B76A6F7}" srcOrd="0" destOrd="0" presId="urn:microsoft.com/office/officeart/2005/8/layout/vList5"/>
    <dgm:cxn modelId="{14B3AF6B-7E54-45A7-9BCC-A2FE682AE8D0}" type="presParOf" srcId="{0EEE1D3B-39F7-4353-B367-34CB4B76A6F7}" destId="{C625CF21-C0CE-427C-856C-6DE7A8B33D8A}" srcOrd="0" destOrd="0" presId="urn:microsoft.com/office/officeart/2005/8/layout/vList5"/>
    <dgm:cxn modelId="{A1C05283-2DDA-4B22-8D43-A2181071F333}" type="presParOf" srcId="{0EEE1D3B-39F7-4353-B367-34CB4B76A6F7}" destId="{E6BA565F-CD1D-4E57-91BF-B572B93D1BBF}" srcOrd="1" destOrd="0" presId="urn:microsoft.com/office/officeart/2005/8/layout/vList5"/>
    <dgm:cxn modelId="{281645FA-B865-4C4A-9791-CEED36BE331A}" type="presParOf" srcId="{BC7D68AB-5F7E-420E-AC2E-2191FA48BFDD}" destId="{7BA36A3C-646E-4DF4-ADAA-EE3F3F6271E9}" srcOrd="1" destOrd="0" presId="urn:microsoft.com/office/officeart/2005/8/layout/vList5"/>
    <dgm:cxn modelId="{97D5B19C-4179-432B-8733-47576C7CFFB4}" type="presParOf" srcId="{BC7D68AB-5F7E-420E-AC2E-2191FA48BFDD}" destId="{78FC027B-396B-45D7-96BB-28FADC408A83}" srcOrd="2" destOrd="0" presId="urn:microsoft.com/office/officeart/2005/8/layout/vList5"/>
    <dgm:cxn modelId="{F4298DA9-FE14-40CC-94B5-7D85FC0BB705}" type="presParOf" srcId="{78FC027B-396B-45D7-96BB-28FADC408A83}" destId="{24CED813-7888-430C-AFDB-9D3A24B568CB}" srcOrd="0" destOrd="0" presId="urn:microsoft.com/office/officeart/2005/8/layout/vList5"/>
    <dgm:cxn modelId="{5F62DA8C-26AC-4DA3-914C-051D2052FE03}" type="presParOf" srcId="{78FC027B-396B-45D7-96BB-28FADC408A83}" destId="{22C5200A-4F3E-413A-A0C2-5E5FE3F5BD79}" srcOrd="1" destOrd="0" presId="urn:microsoft.com/office/officeart/2005/8/layout/vList5"/>
    <dgm:cxn modelId="{28FF07DF-854E-4D2E-B594-8CDF1FAE97F9}" type="presParOf" srcId="{BC7D68AB-5F7E-420E-AC2E-2191FA48BFDD}" destId="{28BAB816-DAC9-45AE-9F98-2D99E47FD901}" srcOrd="3" destOrd="0" presId="urn:microsoft.com/office/officeart/2005/8/layout/vList5"/>
    <dgm:cxn modelId="{037823F8-EF86-45E1-A29F-A316DB79A0B4}" type="presParOf" srcId="{BC7D68AB-5F7E-420E-AC2E-2191FA48BFDD}" destId="{7FB7B089-7F69-425B-93C1-2933BB6F0CB5}" srcOrd="4" destOrd="0" presId="urn:microsoft.com/office/officeart/2005/8/layout/vList5"/>
    <dgm:cxn modelId="{C3647739-019A-4484-9179-64E05117AB69}" type="presParOf" srcId="{7FB7B089-7F69-425B-93C1-2933BB6F0CB5}" destId="{BEF76E51-4B0A-4CD7-8E87-ACA209BCE8EA}" srcOrd="0" destOrd="0" presId="urn:microsoft.com/office/officeart/2005/8/layout/vList5"/>
    <dgm:cxn modelId="{0ABA650A-D642-497A-8B46-BBC4A261CDFA}" type="presParOf" srcId="{7FB7B089-7F69-425B-93C1-2933BB6F0CB5}" destId="{48523046-28B0-4CA5-BB43-DD387BCF65C6}"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BA565F-CD1D-4E57-91BF-B572B93D1BBF}">
      <dsp:nvSpPr>
        <dsp:cNvPr id="0" name=""/>
        <dsp:cNvSpPr/>
      </dsp:nvSpPr>
      <dsp:spPr>
        <a:xfrm rot="5400000">
          <a:off x="7383084" y="-3060908"/>
          <a:ext cx="1055884" cy="7445672"/>
        </a:xfrm>
        <a:prstGeom prst="round2SameRect">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rtl="0">
            <a:lnSpc>
              <a:spcPct val="90000"/>
            </a:lnSpc>
            <a:spcBef>
              <a:spcPct val="0"/>
            </a:spcBef>
            <a:spcAft>
              <a:spcPct val="15000"/>
            </a:spcAft>
            <a:buChar char="•"/>
          </a:pPr>
          <a:r>
            <a:rPr lang="en-US" sz="1700" kern="1200" dirty="0">
              <a:latin typeface="Arial" panose="020B0604020202020204" pitchFamily="34" charset="0"/>
              <a:cs typeface="Arial" panose="020B0604020202020204" pitchFamily="34" charset="0"/>
            </a:rPr>
            <a:t>Cultivate systems to support the </a:t>
          </a:r>
          <a:r>
            <a:rPr lang="en-US" sz="1700" b="1" kern="1200" dirty="0">
              <a:latin typeface="Arial" panose="020B0604020202020204" pitchFamily="34" charset="0"/>
              <a:cs typeface="Arial" panose="020B0604020202020204" pitchFamily="34" charset="0"/>
            </a:rPr>
            <a:t>whole student</a:t>
          </a:r>
          <a:r>
            <a:rPr lang="en-US" sz="1700" kern="1200" dirty="0">
              <a:latin typeface="Arial" panose="020B0604020202020204" pitchFamily="34" charset="0"/>
              <a:cs typeface="Arial" panose="020B0604020202020204" pitchFamily="34" charset="0"/>
            </a:rPr>
            <a:t> and foster </a:t>
          </a:r>
          <a:r>
            <a:rPr lang="en-US" sz="1700" b="1" kern="1200" dirty="0">
              <a:latin typeface="Arial" panose="020B0604020202020204" pitchFamily="34" charset="0"/>
              <a:cs typeface="Arial" panose="020B0604020202020204" pitchFamily="34" charset="0"/>
            </a:rPr>
            <a:t>joyful</a:t>
          </a:r>
          <a:r>
            <a:rPr lang="en-US" sz="1700" kern="1200" dirty="0">
              <a:latin typeface="Arial" panose="020B0604020202020204" pitchFamily="34" charset="0"/>
              <a:cs typeface="Arial" panose="020B0604020202020204" pitchFamily="34" charset="0"/>
            </a:rPr>
            <a:t>,</a:t>
          </a:r>
          <a:r>
            <a:rPr lang="en-US" sz="1700" b="1" kern="1200" dirty="0">
              <a:latin typeface="Arial" panose="020B0604020202020204" pitchFamily="34" charset="0"/>
              <a:cs typeface="Arial" panose="020B0604020202020204" pitchFamily="34" charset="0"/>
            </a:rPr>
            <a:t> healthy</a:t>
          </a:r>
          <a:r>
            <a:rPr lang="en-US" sz="1700" kern="1200" dirty="0">
              <a:latin typeface="Arial" panose="020B0604020202020204" pitchFamily="34" charset="0"/>
              <a:cs typeface="Arial" panose="020B0604020202020204" pitchFamily="34" charset="0"/>
            </a:rPr>
            <a:t>,</a:t>
          </a:r>
          <a:r>
            <a:rPr lang="en-US" sz="1700" b="1" kern="1200" dirty="0">
              <a:latin typeface="Arial" panose="020B0604020202020204" pitchFamily="34" charset="0"/>
              <a:cs typeface="Arial" panose="020B0604020202020204" pitchFamily="34" charset="0"/>
            </a:rPr>
            <a:t> and supportive</a:t>
          </a:r>
          <a:r>
            <a:rPr lang="en-US" sz="1700" kern="1200" dirty="0">
              <a:latin typeface="Arial" panose="020B0604020202020204" pitchFamily="34" charset="0"/>
              <a:cs typeface="Arial" panose="020B0604020202020204" pitchFamily="34" charset="0"/>
            </a:rPr>
            <a:t> learning environments so that all students feel </a:t>
          </a:r>
          <a:r>
            <a:rPr lang="en-US" sz="1700" b="1" kern="1200" dirty="0">
              <a:latin typeface="Arial" panose="020B0604020202020204" pitchFamily="34" charset="0"/>
              <a:cs typeface="Arial" panose="020B0604020202020204" pitchFamily="34" charset="0"/>
            </a:rPr>
            <a:t>valued</a:t>
          </a:r>
          <a:r>
            <a:rPr lang="en-US" sz="1700" kern="1200" dirty="0">
              <a:latin typeface="Arial" panose="020B0604020202020204" pitchFamily="34" charset="0"/>
              <a:cs typeface="Arial" panose="020B0604020202020204" pitchFamily="34" charset="0"/>
            </a:rPr>
            <a:t>,</a:t>
          </a:r>
          <a:r>
            <a:rPr lang="en-US" sz="1700" b="1" kern="1200" dirty="0">
              <a:latin typeface="Arial" panose="020B0604020202020204" pitchFamily="34" charset="0"/>
              <a:cs typeface="Arial" panose="020B0604020202020204" pitchFamily="34" charset="0"/>
            </a:rPr>
            <a:t> connected</a:t>
          </a:r>
          <a:r>
            <a:rPr lang="en-US" sz="1700" kern="1200" dirty="0">
              <a:latin typeface="Arial" panose="020B0604020202020204" pitchFamily="34" charset="0"/>
              <a:cs typeface="Arial" panose="020B0604020202020204" pitchFamily="34" charset="0"/>
            </a:rPr>
            <a:t>, </a:t>
          </a:r>
          <a:r>
            <a:rPr lang="en-US" sz="1700" b="1" kern="1200" dirty="0">
              <a:latin typeface="Arial" panose="020B0604020202020204" pitchFamily="34" charset="0"/>
              <a:cs typeface="Arial" panose="020B0604020202020204" pitchFamily="34" charset="0"/>
            </a:rPr>
            <a:t>nourished</a:t>
          </a:r>
          <a:r>
            <a:rPr lang="en-US" sz="1700" kern="1200" dirty="0">
              <a:latin typeface="Arial" panose="020B0604020202020204" pitchFamily="34" charset="0"/>
              <a:cs typeface="Arial" panose="020B0604020202020204" pitchFamily="34" charset="0"/>
            </a:rPr>
            <a:t>, and</a:t>
          </a:r>
          <a:r>
            <a:rPr lang="en-US" sz="1700" b="1" kern="1200" dirty="0">
              <a:latin typeface="Arial" panose="020B0604020202020204" pitchFamily="34" charset="0"/>
              <a:cs typeface="Arial" panose="020B0604020202020204" pitchFamily="34" charset="0"/>
            </a:rPr>
            <a:t> ready to learn.</a:t>
          </a:r>
          <a:endParaRPr lang="en-US" sz="1700" kern="1200" dirty="0">
            <a:latin typeface="Arial" panose="020B0604020202020204" pitchFamily="34" charset="0"/>
            <a:cs typeface="Arial" panose="020B0604020202020204" pitchFamily="34" charset="0"/>
          </a:endParaRPr>
        </a:p>
      </dsp:txBody>
      <dsp:txXfrm rot="-5400000">
        <a:off x="4188190" y="185530"/>
        <a:ext cx="7394128" cy="952796"/>
      </dsp:txXfrm>
    </dsp:sp>
    <dsp:sp modelId="{C625CF21-C0CE-427C-856C-6DE7A8B33D8A}">
      <dsp:nvSpPr>
        <dsp:cNvPr id="0" name=""/>
        <dsp:cNvSpPr/>
      </dsp:nvSpPr>
      <dsp:spPr>
        <a:xfrm>
          <a:off x="0" y="1999"/>
          <a:ext cx="4188190" cy="1319855"/>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rtl="0">
            <a:lnSpc>
              <a:spcPct val="90000"/>
            </a:lnSpc>
            <a:spcBef>
              <a:spcPct val="0"/>
            </a:spcBef>
            <a:spcAft>
              <a:spcPct val="35000"/>
            </a:spcAft>
            <a:buNone/>
          </a:pPr>
          <a:r>
            <a:rPr lang="en-US" sz="2700" b="1" kern="1200" dirty="0">
              <a:latin typeface="Arial" panose="020B0604020202020204" pitchFamily="34" charset="0"/>
              <a:cs typeface="Arial" panose="020B0604020202020204" pitchFamily="34" charset="0"/>
            </a:rPr>
            <a:t>Strategic Objective 1 - "Whole Student"</a:t>
          </a:r>
        </a:p>
      </dsp:txBody>
      <dsp:txXfrm>
        <a:off x="64430" y="66429"/>
        <a:ext cx="4059330" cy="1190995"/>
      </dsp:txXfrm>
    </dsp:sp>
    <dsp:sp modelId="{22C5200A-4F3E-413A-A0C2-5E5FE3F5BD79}">
      <dsp:nvSpPr>
        <dsp:cNvPr id="0" name=""/>
        <dsp:cNvSpPr/>
      </dsp:nvSpPr>
      <dsp:spPr>
        <a:xfrm rot="5400000">
          <a:off x="7383084" y="-1675060"/>
          <a:ext cx="1055884" cy="7445672"/>
        </a:xfrm>
        <a:prstGeom prst="round2SameRect">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rtl="0">
            <a:lnSpc>
              <a:spcPct val="90000"/>
            </a:lnSpc>
            <a:spcBef>
              <a:spcPct val="0"/>
            </a:spcBef>
            <a:spcAft>
              <a:spcPct val="15000"/>
            </a:spcAft>
            <a:buChar char="•"/>
          </a:pPr>
          <a:r>
            <a:rPr lang="en-US" sz="1700" b="0" kern="1200" dirty="0">
              <a:latin typeface="Arial" panose="020B0604020202020204" pitchFamily="34" charset="0"/>
              <a:cs typeface="Arial" panose="020B0604020202020204" pitchFamily="34" charset="0"/>
            </a:rPr>
            <a:t>Promote </a:t>
          </a:r>
          <a:r>
            <a:rPr lang="en-US" sz="1700" b="1" kern="1200" dirty="0">
              <a:latin typeface="Arial" panose="020B0604020202020204" pitchFamily="34" charset="0"/>
              <a:cs typeface="Arial" panose="020B0604020202020204" pitchFamily="34" charset="0"/>
            </a:rPr>
            <a:t>deeper learning</a:t>
          </a:r>
          <a:r>
            <a:rPr lang="en-US" sz="1700" b="0" kern="1200" dirty="0">
              <a:latin typeface="Arial" panose="020B0604020202020204" pitchFamily="34" charset="0"/>
              <a:cs typeface="Arial" panose="020B0604020202020204" pitchFamily="34" charset="0"/>
            </a:rPr>
            <a:t> so that </a:t>
          </a:r>
          <a:r>
            <a:rPr lang="en-US" sz="1700" b="1" kern="1200" dirty="0">
              <a:latin typeface="Arial" panose="020B0604020202020204" pitchFamily="34" charset="0"/>
              <a:cs typeface="Arial" panose="020B0604020202020204" pitchFamily="34" charset="0"/>
            </a:rPr>
            <a:t>all</a:t>
          </a:r>
          <a:r>
            <a:rPr lang="en-US" sz="1700" b="0" kern="1200" dirty="0">
              <a:latin typeface="Arial" panose="020B0604020202020204" pitchFamily="34" charset="0"/>
              <a:cs typeface="Arial" panose="020B0604020202020204" pitchFamily="34" charset="0"/>
            </a:rPr>
            <a:t> students engage in </a:t>
          </a:r>
          <a:r>
            <a:rPr lang="en-US" sz="1700" b="1" kern="1200" dirty="0">
              <a:latin typeface="Arial" panose="020B0604020202020204" pitchFamily="34" charset="0"/>
              <a:cs typeface="Arial" panose="020B0604020202020204" pitchFamily="34" charset="0"/>
            </a:rPr>
            <a:t>grade-level work</a:t>
          </a:r>
          <a:r>
            <a:rPr lang="en-US" sz="1700" b="0" kern="1200" dirty="0">
              <a:latin typeface="Arial" panose="020B0604020202020204" pitchFamily="34" charset="0"/>
              <a:cs typeface="Arial" panose="020B0604020202020204" pitchFamily="34" charset="0"/>
            </a:rPr>
            <a:t> that is </a:t>
          </a:r>
          <a:r>
            <a:rPr lang="en-US" sz="1700" b="1" kern="1200" dirty="0">
              <a:latin typeface="Arial" panose="020B0604020202020204" pitchFamily="34" charset="0"/>
              <a:cs typeface="Arial" panose="020B0604020202020204" pitchFamily="34" charset="0"/>
            </a:rPr>
            <a:t>real-world</a:t>
          </a:r>
          <a:r>
            <a:rPr lang="en-US" sz="1700" b="0" kern="1200" dirty="0">
              <a:latin typeface="Arial" panose="020B0604020202020204" pitchFamily="34" charset="0"/>
              <a:cs typeface="Arial" panose="020B0604020202020204" pitchFamily="34" charset="0"/>
            </a:rPr>
            <a:t>,</a:t>
          </a:r>
          <a:r>
            <a:rPr lang="en-US" sz="1700" b="1" kern="1200" dirty="0">
              <a:latin typeface="Arial" panose="020B0604020202020204" pitchFamily="34" charset="0"/>
              <a:cs typeface="Arial" panose="020B0604020202020204" pitchFamily="34" charset="0"/>
            </a:rPr>
            <a:t> relevant</a:t>
          </a:r>
          <a:r>
            <a:rPr lang="en-US" sz="1700" b="0" kern="1200" dirty="0">
              <a:latin typeface="Arial" panose="020B0604020202020204" pitchFamily="34" charset="0"/>
              <a:cs typeface="Arial" panose="020B0604020202020204" pitchFamily="34" charset="0"/>
            </a:rPr>
            <a:t>,</a:t>
          </a:r>
          <a:r>
            <a:rPr lang="en-US" sz="1700" b="1" kern="1200" dirty="0">
              <a:latin typeface="Arial" panose="020B0604020202020204" pitchFamily="34" charset="0"/>
              <a:cs typeface="Arial" panose="020B0604020202020204" pitchFamily="34" charset="0"/>
            </a:rPr>
            <a:t> </a:t>
          </a:r>
          <a:r>
            <a:rPr lang="en-US" sz="1700" b="0" kern="1200" dirty="0">
              <a:latin typeface="Arial" panose="020B0604020202020204" pitchFamily="34" charset="0"/>
              <a:cs typeface="Arial" panose="020B0604020202020204" pitchFamily="34" charset="0"/>
            </a:rPr>
            <a:t>and</a:t>
          </a:r>
          <a:r>
            <a:rPr lang="en-US" sz="1700" b="1" kern="1200" dirty="0">
              <a:latin typeface="Arial" panose="020B0604020202020204" pitchFamily="34" charset="0"/>
              <a:cs typeface="Arial" panose="020B0604020202020204" pitchFamily="34" charset="0"/>
            </a:rPr>
            <a:t> interactive</a:t>
          </a:r>
          <a:r>
            <a:rPr lang="en-US" sz="1700" b="0" kern="1200" dirty="0">
              <a:latin typeface="Arial" panose="020B0604020202020204" pitchFamily="34" charset="0"/>
              <a:cs typeface="Arial" panose="020B0604020202020204" pitchFamily="34" charset="0"/>
            </a:rPr>
            <a:t>. </a:t>
          </a:r>
        </a:p>
      </dsp:txBody>
      <dsp:txXfrm rot="-5400000">
        <a:off x="4188190" y="1571378"/>
        <a:ext cx="7394128" cy="952796"/>
      </dsp:txXfrm>
    </dsp:sp>
    <dsp:sp modelId="{24CED813-7888-430C-AFDB-9D3A24B568CB}">
      <dsp:nvSpPr>
        <dsp:cNvPr id="0" name=""/>
        <dsp:cNvSpPr/>
      </dsp:nvSpPr>
      <dsp:spPr>
        <a:xfrm>
          <a:off x="0" y="1387848"/>
          <a:ext cx="4188190" cy="1319855"/>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rtl="0">
            <a:lnSpc>
              <a:spcPct val="90000"/>
            </a:lnSpc>
            <a:spcBef>
              <a:spcPct val="0"/>
            </a:spcBef>
            <a:spcAft>
              <a:spcPct val="35000"/>
            </a:spcAft>
            <a:buNone/>
          </a:pPr>
          <a:r>
            <a:rPr lang="en-US" sz="2700" b="1" kern="1200" dirty="0">
              <a:latin typeface="Arial" panose="020B0604020202020204" pitchFamily="34" charset="0"/>
              <a:cs typeface="Arial" panose="020B0604020202020204" pitchFamily="34" charset="0"/>
            </a:rPr>
            <a:t>Strategic Objective 2 - "Deeper Learning"</a:t>
          </a:r>
        </a:p>
      </dsp:txBody>
      <dsp:txXfrm>
        <a:off x="64430" y="1452278"/>
        <a:ext cx="4059330" cy="1190995"/>
      </dsp:txXfrm>
    </dsp:sp>
    <dsp:sp modelId="{48523046-28B0-4CA5-BB43-DD387BCF65C6}">
      <dsp:nvSpPr>
        <dsp:cNvPr id="0" name=""/>
        <dsp:cNvSpPr/>
      </dsp:nvSpPr>
      <dsp:spPr>
        <a:xfrm rot="5400000">
          <a:off x="7383084" y="-289211"/>
          <a:ext cx="1055884" cy="7445672"/>
        </a:xfrm>
        <a:prstGeom prst="round2SameRect">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latin typeface="Arial" panose="020B0604020202020204" pitchFamily="34" charset="0"/>
              <a:cs typeface="Arial" panose="020B0604020202020204" pitchFamily="34" charset="0"/>
            </a:rPr>
            <a:t>Develop and sustain a workforce that is </a:t>
          </a:r>
          <a:r>
            <a:rPr lang="en-US" sz="1700" b="1" kern="1200" dirty="0">
              <a:latin typeface="Arial" panose="020B0604020202020204" pitchFamily="34" charset="0"/>
              <a:cs typeface="Arial" panose="020B0604020202020204" pitchFamily="34" charset="0"/>
            </a:rPr>
            <a:t>diverse</a:t>
          </a:r>
          <a:r>
            <a:rPr lang="en-US" sz="1700" kern="1200" dirty="0">
              <a:latin typeface="Arial" panose="020B0604020202020204" pitchFamily="34" charset="0"/>
              <a:cs typeface="Arial" panose="020B0604020202020204" pitchFamily="34" charset="0"/>
            </a:rPr>
            <a:t>, </a:t>
          </a:r>
          <a:r>
            <a:rPr lang="en-US" sz="1700" b="1" kern="1200" dirty="0">
              <a:latin typeface="Arial" panose="020B0604020202020204" pitchFamily="34" charset="0"/>
              <a:cs typeface="Arial" panose="020B0604020202020204" pitchFamily="34" charset="0"/>
            </a:rPr>
            <a:t>culturally responsive</a:t>
          </a:r>
          <a:r>
            <a:rPr lang="en-US" sz="1700" kern="1200" dirty="0">
              <a:latin typeface="Arial" panose="020B0604020202020204" pitchFamily="34" charset="0"/>
              <a:cs typeface="Arial" panose="020B0604020202020204" pitchFamily="34" charset="0"/>
            </a:rPr>
            <a:t>, </a:t>
          </a:r>
          <a:r>
            <a:rPr lang="en-US" sz="1700" b="1" kern="1200" dirty="0">
              <a:latin typeface="Arial" panose="020B0604020202020204" pitchFamily="34" charset="0"/>
              <a:cs typeface="Arial" panose="020B0604020202020204" pitchFamily="34" charset="0"/>
            </a:rPr>
            <a:t>well-prepared</a:t>
          </a:r>
          <a:r>
            <a:rPr lang="en-US" sz="1700" kern="1200" dirty="0">
              <a:latin typeface="Arial" panose="020B0604020202020204" pitchFamily="34" charset="0"/>
              <a:cs typeface="Arial" panose="020B0604020202020204" pitchFamily="34" charset="0"/>
            </a:rPr>
            <a:t>, and committed to </a:t>
          </a:r>
          <a:r>
            <a:rPr lang="en-US" sz="1700" b="1" kern="1200" dirty="0">
              <a:latin typeface="Arial" panose="020B0604020202020204" pitchFamily="34" charset="0"/>
              <a:cs typeface="Arial" panose="020B0604020202020204" pitchFamily="34" charset="0"/>
            </a:rPr>
            <a:t>continuous improvement</a:t>
          </a:r>
          <a:r>
            <a:rPr lang="en-US" sz="1700" kern="1200" dirty="0">
              <a:latin typeface="Arial" panose="020B0604020202020204" pitchFamily="34" charset="0"/>
              <a:cs typeface="Arial" panose="020B0604020202020204" pitchFamily="34" charset="0"/>
            </a:rPr>
            <a:t>, so that all students have equitable access to </a:t>
          </a:r>
          <a:r>
            <a:rPr lang="en-US" sz="1700" b="1" kern="1200" dirty="0">
              <a:latin typeface="Arial" panose="020B0604020202020204" pitchFamily="34" charset="0"/>
              <a:cs typeface="Arial" panose="020B0604020202020204" pitchFamily="34" charset="0"/>
            </a:rPr>
            <a:t>effective educators</a:t>
          </a:r>
          <a:r>
            <a:rPr lang="en-US" sz="1700" kern="1200" dirty="0">
              <a:latin typeface="Arial" panose="020B0604020202020204" pitchFamily="34" charset="0"/>
              <a:cs typeface="Arial" panose="020B0604020202020204" pitchFamily="34" charset="0"/>
            </a:rPr>
            <a:t>.</a:t>
          </a:r>
        </a:p>
      </dsp:txBody>
      <dsp:txXfrm rot="-5400000">
        <a:off x="4188190" y="2957227"/>
        <a:ext cx="7394128" cy="952796"/>
      </dsp:txXfrm>
    </dsp:sp>
    <dsp:sp modelId="{BEF76E51-4B0A-4CD7-8E87-ACA209BCE8EA}">
      <dsp:nvSpPr>
        <dsp:cNvPr id="0" name=""/>
        <dsp:cNvSpPr/>
      </dsp:nvSpPr>
      <dsp:spPr>
        <a:xfrm>
          <a:off x="0" y="2773696"/>
          <a:ext cx="4188190" cy="1319855"/>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rtl="0">
            <a:lnSpc>
              <a:spcPct val="90000"/>
            </a:lnSpc>
            <a:spcBef>
              <a:spcPct val="0"/>
            </a:spcBef>
            <a:spcAft>
              <a:spcPct val="35000"/>
            </a:spcAft>
            <a:buNone/>
          </a:pPr>
          <a:r>
            <a:rPr lang="en-US" sz="2700" b="1" kern="1200" dirty="0">
              <a:latin typeface="Arial" panose="020B0604020202020204" pitchFamily="34" charset="0"/>
              <a:cs typeface="Arial" panose="020B0604020202020204" pitchFamily="34" charset="0"/>
            </a:rPr>
            <a:t>Strategic Objective 3 - "Diverse and Effective Workforce"</a:t>
          </a:r>
        </a:p>
      </dsp:txBody>
      <dsp:txXfrm>
        <a:off x="64430" y="2838126"/>
        <a:ext cx="4059330" cy="1190995"/>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DB6E4E-BA5A-43B9-A8EF-48615EC7D943}" type="datetimeFigureOut">
              <a:rPr lang="en-US" smtClean="0"/>
              <a:t>6/16/2025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8866F3-F549-4F3A-B2AE-CD0FF98586BE}" type="slidenum">
              <a:rPr lang="en-US" smtClean="0"/>
              <a:t>‹#›</a:t>
            </a:fld>
            <a:endParaRPr lang="en-US"/>
          </a:p>
        </p:txBody>
      </p:sp>
    </p:spTree>
    <p:extLst>
      <p:ext uri="{BB962C8B-B14F-4D97-AF65-F5344CB8AC3E}">
        <p14:creationId xmlns:p14="http://schemas.microsoft.com/office/powerpoint/2010/main" val="358484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3</a:t>
            </a:fld>
            <a:endParaRPr lang="en-US" dirty="0"/>
          </a:p>
        </p:txBody>
      </p:sp>
    </p:spTree>
    <p:extLst>
      <p:ext uri="{BB962C8B-B14F-4D97-AF65-F5344CB8AC3E}">
        <p14:creationId xmlns:p14="http://schemas.microsoft.com/office/powerpoint/2010/main" val="1455496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The Department’s new educational vision sets an ambitious and long-term expectation of the learning experiences for students across the Commonwealth. The Department is deeply committed to providing aligned supports to districts, schools, and programs so that this vision may become a reality. As such, DESE has identified three key strategic objectives that it will focus on strengthening over the next four years. </a:t>
            </a:r>
          </a:p>
          <a:p>
            <a:endParaRPr lang="en-US" dirty="0">
              <a:cs typeface="Calibri"/>
            </a:endParaRPr>
          </a:p>
        </p:txBody>
      </p:sp>
      <p:sp>
        <p:nvSpPr>
          <p:cNvPr id="4" name="Slide Number Placeholder 3"/>
          <p:cNvSpPr>
            <a:spLocks noGrp="1"/>
          </p:cNvSpPr>
          <p:nvPr>
            <p:ph type="sldNum" sz="quarter" idx="5"/>
          </p:nvPr>
        </p:nvSpPr>
        <p:spPr/>
        <p:txBody>
          <a:bodyPr/>
          <a:lstStyle/>
          <a:p>
            <a:fld id="{825FC15E-7FD1-034A-9729-2C6FA6821FBB}" type="slidenum">
              <a:rPr lang="en-US" smtClean="0"/>
              <a:t>4</a:t>
            </a:fld>
            <a:endParaRPr lang="en-US" dirty="0"/>
          </a:p>
        </p:txBody>
      </p:sp>
    </p:spTree>
    <p:extLst>
      <p:ext uri="{BB962C8B-B14F-4D97-AF65-F5344CB8AC3E}">
        <p14:creationId xmlns:p14="http://schemas.microsoft.com/office/powerpoint/2010/main" val="3225559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5</a:t>
            </a:fld>
            <a:endParaRPr lang="en-US" dirty="0"/>
          </a:p>
        </p:txBody>
      </p:sp>
    </p:spTree>
    <p:extLst>
      <p:ext uri="{BB962C8B-B14F-4D97-AF65-F5344CB8AC3E}">
        <p14:creationId xmlns:p14="http://schemas.microsoft.com/office/powerpoint/2010/main" val="13327736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descr="A picture containing fog, screenshot, blur&#10;&#10;Description automatically generated">
            <a:extLst>
              <a:ext uri="{FF2B5EF4-FFF2-40B4-BE49-F238E27FC236}">
                <a16:creationId xmlns:a16="http://schemas.microsoft.com/office/drawing/2014/main" id="{73A13FDB-6B12-D57B-937C-FDCC340F7DDF}"/>
              </a:ext>
            </a:extLst>
          </p:cNvPr>
          <p:cNvPicPr>
            <a:picLocks noChangeAspect="1"/>
          </p:cNvPicPr>
          <p:nvPr userDrawn="1"/>
        </p:nvPicPr>
        <p:blipFill>
          <a:blip r:embed="rId2"/>
          <a:stretch>
            <a:fillRect/>
          </a:stretch>
        </p:blipFill>
        <p:spPr>
          <a:xfrm>
            <a:off x="0" y="0"/>
            <a:ext cx="12191998" cy="6857999"/>
          </a:xfrm>
          <a:prstGeom prst="rect">
            <a:avLst/>
          </a:prstGeom>
        </p:spPr>
      </p:pic>
      <p:sp>
        <p:nvSpPr>
          <p:cNvPr id="2" name="Title 1">
            <a:extLst>
              <a:ext uri="{FF2B5EF4-FFF2-40B4-BE49-F238E27FC236}">
                <a16:creationId xmlns:a16="http://schemas.microsoft.com/office/drawing/2014/main" id="{AFA9C25D-EF20-84AD-D14D-2061BB41F0C7}"/>
              </a:ext>
            </a:extLst>
          </p:cNvPr>
          <p:cNvSpPr>
            <a:spLocks noGrp="1"/>
          </p:cNvSpPr>
          <p:nvPr>
            <p:ph type="ctrTitle"/>
          </p:nvPr>
        </p:nvSpPr>
        <p:spPr>
          <a:xfrm>
            <a:off x="505838" y="690351"/>
            <a:ext cx="8631677" cy="1928238"/>
          </a:xfrm>
          <a:prstGeom prst="rect">
            <a:avLst/>
          </a:prstGeom>
        </p:spPr>
        <p:txBody>
          <a:bodyPr anchor="b">
            <a:normAutofit/>
          </a:bodyPr>
          <a:lstStyle>
            <a:lvl1pPr algn="l">
              <a:defRPr sz="6600" b="1" i="0" spc="-300">
                <a:solidFill>
                  <a:schemeClr val="accent1">
                    <a:lumMod val="50000"/>
                  </a:schemeClr>
                </a:solidFill>
                <a:latin typeface="Arial" panose="020B0604020202020204" pitchFamily="34" charset="0"/>
                <a:ea typeface="Apple Symbols" panose="02000000000000000000" pitchFamily="2" charset="-79"/>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6917F9B5-9E18-407C-4D11-7AC3882D7047}"/>
              </a:ext>
            </a:extLst>
          </p:cNvPr>
          <p:cNvSpPr>
            <a:spLocks noGrp="1"/>
          </p:cNvSpPr>
          <p:nvPr>
            <p:ph type="subTitle" idx="1"/>
          </p:nvPr>
        </p:nvSpPr>
        <p:spPr>
          <a:xfrm>
            <a:off x="505838" y="5466944"/>
            <a:ext cx="6770451" cy="1391055"/>
          </a:xfrm>
        </p:spPr>
        <p:txBody>
          <a:bodyPr>
            <a:normAutofit/>
          </a:bodyPr>
          <a:lstStyle>
            <a:lvl1pPr marL="0" indent="0" algn="l">
              <a:buNone/>
              <a:defRPr sz="2800">
                <a:solidFill>
                  <a:srgbClr val="3647B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123403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ED5A72-E2F7-0E3B-0DDA-8AEE476CFD6C}"/>
              </a:ext>
            </a:extLst>
          </p:cNvPr>
          <p:cNvSpPr>
            <a:spLocks noGrp="1"/>
          </p:cNvSpPr>
          <p:nvPr>
            <p:ph idx="1"/>
          </p:nvPr>
        </p:nvSpPr>
        <p:spPr>
          <a:xfrm>
            <a:off x="838200" y="2086984"/>
            <a:ext cx="10515600" cy="4052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Placeholder 8">
            <a:extLst>
              <a:ext uri="{FF2B5EF4-FFF2-40B4-BE49-F238E27FC236}">
                <a16:creationId xmlns:a16="http://schemas.microsoft.com/office/drawing/2014/main" id="{D8D37926-3C4B-41C8-EFDB-911300C2434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lvl1pPr>
              <a:defRPr b="0" spc="-150"/>
            </a:lvl1pPr>
          </a:lstStyle>
          <a:p>
            <a:r>
              <a:rPr lang="en-US"/>
              <a:t>Click to edit Master title style</a:t>
            </a:r>
          </a:p>
        </p:txBody>
      </p:sp>
    </p:spTree>
    <p:extLst>
      <p:ext uri="{BB962C8B-B14F-4D97-AF65-F5344CB8AC3E}">
        <p14:creationId xmlns:p14="http://schemas.microsoft.com/office/powerpoint/2010/main" val="2979841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924193-02B9-9810-A50A-C323F20B00A2}"/>
              </a:ext>
            </a:extLst>
          </p:cNvPr>
          <p:cNvPicPr>
            <a:picLocks noChangeAspect="1"/>
          </p:cNvPicPr>
          <p:nvPr userDrawn="1"/>
        </p:nvPicPr>
        <p:blipFill>
          <a:blip r:embed="rId2"/>
          <a:stretch>
            <a:fillRect/>
          </a:stretch>
        </p:blipFill>
        <p:spPr>
          <a:xfrm>
            <a:off x="0" y="-16112"/>
            <a:ext cx="12192000" cy="6858000"/>
          </a:xfrm>
          <a:prstGeom prst="rect">
            <a:avLst/>
          </a:prstGeom>
        </p:spPr>
      </p:pic>
      <p:pic>
        <p:nvPicPr>
          <p:cNvPr id="7" name="Picture 6" descr="A picture containing fog, screenshot, blur&#10;&#10;Description automatically generated">
            <a:extLst>
              <a:ext uri="{FF2B5EF4-FFF2-40B4-BE49-F238E27FC236}">
                <a16:creationId xmlns:a16="http://schemas.microsoft.com/office/drawing/2014/main" id="{BD671DD8-DB66-3B92-A1B6-23D8B89C2A41}"/>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E7A35BE-2442-7C64-032F-EEC3B84E842D}"/>
              </a:ext>
            </a:extLst>
          </p:cNvPr>
          <p:cNvSpPr>
            <a:spLocks noGrp="1"/>
          </p:cNvSpPr>
          <p:nvPr>
            <p:ph type="title"/>
          </p:nvPr>
        </p:nvSpPr>
        <p:spPr>
          <a:xfrm>
            <a:off x="838200" y="730525"/>
            <a:ext cx="10515600" cy="2852737"/>
          </a:xfrm>
          <a:prstGeom prst="rect">
            <a:avLst/>
          </a:prstGeom>
        </p:spPr>
        <p:txBody>
          <a:bodyPr anchor="b"/>
          <a:lstStyle>
            <a:lvl1pPr>
              <a:defRPr sz="6000" spc="-150">
                <a:solidFill>
                  <a:schemeClr val="accent1">
                    <a:lumMod val="50000"/>
                  </a:schemeClr>
                </a:solidFill>
              </a:defRPr>
            </a:lvl1pPr>
          </a:lstStyle>
          <a:p>
            <a:r>
              <a:rPr lang="en-US"/>
              <a:t>Click to edit Master title style</a:t>
            </a:r>
          </a:p>
        </p:txBody>
      </p:sp>
      <p:sp>
        <p:nvSpPr>
          <p:cNvPr id="3" name="Text Placeholder 2">
            <a:extLst>
              <a:ext uri="{FF2B5EF4-FFF2-40B4-BE49-F238E27FC236}">
                <a16:creationId xmlns:a16="http://schemas.microsoft.com/office/drawing/2014/main" id="{9FD8DA3C-9A4F-10ED-C6D4-40AC09EDE511}"/>
              </a:ext>
            </a:extLst>
          </p:cNvPr>
          <p:cNvSpPr>
            <a:spLocks noGrp="1"/>
          </p:cNvSpPr>
          <p:nvPr>
            <p:ph type="body" idx="1"/>
          </p:nvPr>
        </p:nvSpPr>
        <p:spPr>
          <a:xfrm>
            <a:off x="838200" y="3712387"/>
            <a:ext cx="10515600" cy="1500187"/>
          </a:xfrm>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TextBox 4">
            <a:extLst>
              <a:ext uri="{FF2B5EF4-FFF2-40B4-BE49-F238E27FC236}">
                <a16:creationId xmlns:a16="http://schemas.microsoft.com/office/drawing/2014/main" id="{F8A65D87-AFBC-843E-1CA6-0F0D9EB66B62}"/>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411069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55C14D-8924-F22D-FF6C-1CEECDCEA30C}"/>
              </a:ext>
            </a:extLst>
          </p:cNvPr>
          <p:cNvSpPr>
            <a:spLocks noGrp="1"/>
          </p:cNvSpPr>
          <p:nvPr>
            <p:ph sz="half" idx="1"/>
          </p:nvPr>
        </p:nvSpPr>
        <p:spPr>
          <a:xfrm>
            <a:off x="838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748EB7-DF60-9429-B7C4-F17C2FD19504}"/>
              </a:ext>
            </a:extLst>
          </p:cNvPr>
          <p:cNvSpPr>
            <a:spLocks noGrp="1"/>
          </p:cNvSpPr>
          <p:nvPr>
            <p:ph sz="half" idx="2"/>
          </p:nvPr>
        </p:nvSpPr>
        <p:spPr>
          <a:xfrm>
            <a:off x="6172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8">
            <a:extLst>
              <a:ext uri="{FF2B5EF4-FFF2-40B4-BE49-F238E27FC236}">
                <a16:creationId xmlns:a16="http://schemas.microsoft.com/office/drawing/2014/main" id="{09305E6D-E633-8F98-0EDC-7F3C0166DB61}"/>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lvl1pPr>
              <a:defRPr spc="-150"/>
            </a:lvl1pPr>
          </a:lstStyle>
          <a:p>
            <a:r>
              <a:rPr lang="en-US"/>
              <a:t>Click to edit Master title style</a:t>
            </a:r>
          </a:p>
        </p:txBody>
      </p:sp>
    </p:spTree>
    <p:extLst>
      <p:ext uri="{BB962C8B-B14F-4D97-AF65-F5344CB8AC3E}">
        <p14:creationId xmlns:p14="http://schemas.microsoft.com/office/powerpoint/2010/main" val="900580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07D04F-CFDA-AB0A-0CB3-633767A38D3D}"/>
              </a:ext>
            </a:extLst>
          </p:cNvPr>
          <p:cNvSpPr>
            <a:spLocks noGrp="1"/>
          </p:cNvSpPr>
          <p:nvPr>
            <p:ph type="body" idx="1"/>
          </p:nvPr>
        </p:nvSpPr>
        <p:spPr>
          <a:xfrm>
            <a:off x="836612" y="2109863"/>
            <a:ext cx="5157787" cy="6759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E417A7-92FA-2590-1532-B39F1253F89A}"/>
              </a:ext>
            </a:extLst>
          </p:cNvPr>
          <p:cNvSpPr>
            <a:spLocks noGrp="1"/>
          </p:cNvSpPr>
          <p:nvPr>
            <p:ph sz="half" idx="2"/>
          </p:nvPr>
        </p:nvSpPr>
        <p:spPr>
          <a:xfrm>
            <a:off x="839788" y="2861535"/>
            <a:ext cx="5157787"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583ECC-3794-AE5F-27B5-A74B4DEC7341}"/>
              </a:ext>
            </a:extLst>
          </p:cNvPr>
          <p:cNvSpPr>
            <a:spLocks noGrp="1"/>
          </p:cNvSpPr>
          <p:nvPr>
            <p:ph type="body" sz="quarter" idx="3"/>
          </p:nvPr>
        </p:nvSpPr>
        <p:spPr>
          <a:xfrm>
            <a:off x="6172200" y="2109863"/>
            <a:ext cx="5183188" cy="6759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4E5DA7-1D14-860C-86DA-E26B78A695EF}"/>
              </a:ext>
            </a:extLst>
          </p:cNvPr>
          <p:cNvSpPr>
            <a:spLocks noGrp="1"/>
          </p:cNvSpPr>
          <p:nvPr>
            <p:ph sz="quarter" idx="4"/>
          </p:nvPr>
        </p:nvSpPr>
        <p:spPr>
          <a:xfrm>
            <a:off x="6172200" y="2861535"/>
            <a:ext cx="5183188"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8">
            <a:extLst>
              <a:ext uri="{FF2B5EF4-FFF2-40B4-BE49-F238E27FC236}">
                <a16:creationId xmlns:a16="http://schemas.microsoft.com/office/drawing/2014/main" id="{AA033EDD-4130-6D25-944B-3C4E62F04A5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lvl1pPr>
              <a:defRPr spc="-150"/>
            </a:lvl1pPr>
          </a:lstStyle>
          <a:p>
            <a:r>
              <a:rPr lang="en-US"/>
              <a:t>Click to edit Master title style</a:t>
            </a:r>
          </a:p>
        </p:txBody>
      </p:sp>
    </p:spTree>
    <p:extLst>
      <p:ext uri="{BB962C8B-B14F-4D97-AF65-F5344CB8AC3E}">
        <p14:creationId xmlns:p14="http://schemas.microsoft.com/office/powerpoint/2010/main" val="3534136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FE5DF1-48AB-E0EB-F43E-6ACA748DB739}"/>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6" name="Picture 5" descr="A picture containing text, screenshot, envelope, stationary&#10;&#10;Description automatically generated">
            <a:extLst>
              <a:ext uri="{FF2B5EF4-FFF2-40B4-BE49-F238E27FC236}">
                <a16:creationId xmlns:a16="http://schemas.microsoft.com/office/drawing/2014/main" id="{C1C0FFF0-5075-CF61-E3DA-7EA0ED407CC3}"/>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A5A7959-19EC-57EE-7E3C-D0AA505DBDFA}"/>
              </a:ext>
            </a:extLst>
          </p:cNvPr>
          <p:cNvSpPr>
            <a:spLocks noGrp="1"/>
          </p:cNvSpPr>
          <p:nvPr>
            <p:ph type="title"/>
          </p:nvPr>
        </p:nvSpPr>
        <p:spPr>
          <a:xfrm>
            <a:off x="838200" y="2882157"/>
            <a:ext cx="10515600" cy="1093686"/>
          </a:xfrm>
          <a:prstGeom prst="rect">
            <a:avLst/>
          </a:prstGeom>
        </p:spPr>
        <p:txBody>
          <a:bodyPr>
            <a:normAutofit/>
          </a:bodyPr>
          <a:lstStyle>
            <a:lvl1pPr>
              <a:defRPr sz="6000">
                <a:solidFill>
                  <a:schemeClr val="accent1">
                    <a:lumMod val="50000"/>
                  </a:schemeClr>
                </a:solidFill>
              </a:defRPr>
            </a:lvl1pPr>
          </a:lstStyle>
          <a:p>
            <a:r>
              <a:rPr lang="en-US"/>
              <a:t>Click to edit Master title style</a:t>
            </a:r>
          </a:p>
        </p:txBody>
      </p:sp>
      <p:sp>
        <p:nvSpPr>
          <p:cNvPr id="3" name="TextBox 2">
            <a:extLst>
              <a:ext uri="{FF2B5EF4-FFF2-40B4-BE49-F238E27FC236}">
                <a16:creationId xmlns:a16="http://schemas.microsoft.com/office/drawing/2014/main" id="{220BCF7B-22B6-6253-4D64-9AD634D23090}"/>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450519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F0BC1E5-8CCE-BA2E-FCAF-D803E35C5BB4}"/>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pic>
        <p:nvPicPr>
          <p:cNvPr id="5" name="Picture 4" descr="A picture containing fog, screenshot, blur&#10;&#10;Description automatically generated">
            <a:extLst>
              <a:ext uri="{FF2B5EF4-FFF2-40B4-BE49-F238E27FC236}">
                <a16:creationId xmlns:a16="http://schemas.microsoft.com/office/drawing/2014/main" id="{7439D200-687F-1A35-0FE3-6C8A8869349E}"/>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837225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A picture containing text, screenshot, envelope, stationary&#10;&#10;Description automatically generated">
            <a:extLst>
              <a:ext uri="{FF2B5EF4-FFF2-40B4-BE49-F238E27FC236}">
                <a16:creationId xmlns:a16="http://schemas.microsoft.com/office/drawing/2014/main" id="{C98BCF38-2DC6-B6A1-4F78-590B1BDDE27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C0DFDD0-A0F2-83DC-8B7C-F0E0195703D2}"/>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B817D2E1-E1A8-E3A2-FBE0-B7BCE986DF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7E9988-0A31-7185-4BB3-3C4229E09964}"/>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Box 4">
            <a:extLst>
              <a:ext uri="{FF2B5EF4-FFF2-40B4-BE49-F238E27FC236}">
                <a16:creationId xmlns:a16="http://schemas.microsoft.com/office/drawing/2014/main" id="{41D28B3D-8AA7-7411-73DB-702ACCECC36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2718381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6" name="Picture 5" descr="A picture containing text, screenshot, envelope, stationary&#10;&#10;Description automatically generated">
            <a:extLst>
              <a:ext uri="{FF2B5EF4-FFF2-40B4-BE49-F238E27FC236}">
                <a16:creationId xmlns:a16="http://schemas.microsoft.com/office/drawing/2014/main" id="{342569E2-6A72-3DCA-A745-FF35C7E6ED0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Picture Placeholder 2">
            <a:extLst>
              <a:ext uri="{FF2B5EF4-FFF2-40B4-BE49-F238E27FC236}">
                <a16:creationId xmlns:a16="http://schemas.microsoft.com/office/drawing/2014/main" id="{B047FD8C-2415-7AF2-D9F7-2FD9A5E45B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9" name="Title 1">
            <a:extLst>
              <a:ext uri="{FF2B5EF4-FFF2-40B4-BE49-F238E27FC236}">
                <a16:creationId xmlns:a16="http://schemas.microsoft.com/office/drawing/2014/main" id="{375B6969-06CB-5136-72BE-7F36D6601CE5}"/>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10" name="Text Placeholder 3">
            <a:extLst>
              <a:ext uri="{FF2B5EF4-FFF2-40B4-BE49-F238E27FC236}">
                <a16:creationId xmlns:a16="http://schemas.microsoft.com/office/drawing/2014/main" id="{15190A3B-C978-9A37-3EC2-7DD786CF8935}"/>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extBox 1">
            <a:extLst>
              <a:ext uri="{FF2B5EF4-FFF2-40B4-BE49-F238E27FC236}">
                <a16:creationId xmlns:a16="http://schemas.microsoft.com/office/drawing/2014/main" id="{3D551DB3-822F-D681-37C0-3180279A107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859919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descr="A close-up of a blue and white rectangle&#10;&#10;Description automatically generated with medium confidence">
            <a:extLst>
              <a:ext uri="{FF2B5EF4-FFF2-40B4-BE49-F238E27FC236}">
                <a16:creationId xmlns:a16="http://schemas.microsoft.com/office/drawing/2014/main" id="{798CE026-D2F3-C172-A33A-A1429F11C515}"/>
              </a:ext>
            </a:extLst>
          </p:cNvPr>
          <p:cNvPicPr>
            <a:picLocks noChangeAspect="1"/>
          </p:cNvPicPr>
          <p:nvPr userDrawn="1"/>
        </p:nvPicPr>
        <p:blipFill>
          <a:blip r:embed="rId11"/>
          <a:stretch>
            <a:fillRect/>
          </a:stretch>
        </p:blipFill>
        <p:spPr>
          <a:xfrm>
            <a:off x="0" y="0"/>
            <a:ext cx="12192000" cy="6858000"/>
          </a:xfrm>
          <a:prstGeom prst="rect">
            <a:avLst/>
          </a:prstGeom>
        </p:spPr>
      </p:pic>
      <p:sp>
        <p:nvSpPr>
          <p:cNvPr id="3" name="Text Placeholder 2">
            <a:extLst>
              <a:ext uri="{FF2B5EF4-FFF2-40B4-BE49-F238E27FC236}">
                <a16:creationId xmlns:a16="http://schemas.microsoft.com/office/drawing/2014/main" id="{24F07E45-5358-D826-413C-524778517A7F}"/>
              </a:ext>
            </a:extLst>
          </p:cNvPr>
          <p:cNvSpPr>
            <a:spLocks noGrp="1"/>
          </p:cNvSpPr>
          <p:nvPr>
            <p:ph type="body" idx="1"/>
          </p:nvPr>
        </p:nvSpPr>
        <p:spPr>
          <a:xfrm>
            <a:off x="838200" y="2089013"/>
            <a:ext cx="10515600" cy="40879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8">
            <a:extLst>
              <a:ext uri="{FF2B5EF4-FFF2-40B4-BE49-F238E27FC236}">
                <a16:creationId xmlns:a16="http://schemas.microsoft.com/office/drawing/2014/main" id="{4B734709-A90C-544A-96B6-4BCE82CBBBF5}"/>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
        <p:nvSpPr>
          <p:cNvPr id="10" name="TextBox 9">
            <a:extLst>
              <a:ext uri="{FF2B5EF4-FFF2-40B4-BE49-F238E27FC236}">
                <a16:creationId xmlns:a16="http://schemas.microsoft.com/office/drawing/2014/main" id="{6800C52F-DC60-BE86-6751-7E45895AE1B5}"/>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7123080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ftr="0" dt="0"/>
  <p:txStyles>
    <p:titleStyle>
      <a:lvl1pPr algn="l" defTabSz="914400" rtl="0" eaLnBrk="1" latinLnBrk="0" hangingPunct="1">
        <a:lnSpc>
          <a:spcPct val="90000"/>
        </a:lnSpc>
        <a:spcBef>
          <a:spcPct val="0"/>
        </a:spcBef>
        <a:buNone/>
        <a:defRPr sz="4400" kern="1200" spc="-15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sv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whitehouse.gov/presidential-actions/2025/02/keeping-men-out-of-womens-sports/" TargetMode="External"/><Relationship Id="rId2" Type="http://schemas.openxmlformats.org/officeDocument/2006/relationships/hyperlink" Target="https://www.whitehouse.gov/presidential-actions/2025/01/defending-women-from-gender-ideology-extremism-and-restoring-biological-truth-to-the-federal-government/" TargetMode="External"/><Relationship Id="rId1" Type="http://schemas.openxmlformats.org/officeDocument/2006/relationships/slideLayout" Target="../slideLayouts/slideLayout2.xml"/><Relationship Id="rId4" Type="http://schemas.openxmlformats.org/officeDocument/2006/relationships/hyperlink" Target="https://www.ed.gov/media/document/title-ix-enforcement-directive-dcl-109477.pdf"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s://www.ed.gov/about/news/press-release/ed-requires-k-12-school-districts-certify-compliance-title-vi-and-students-v-harvard-condition-of-receiving-federal-financial-assistance"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mailto:FederalGrantPrograms@mass.gov" TargetMode="Externa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B4766-0EE3-8028-2E23-5FACFF09600A}"/>
              </a:ext>
            </a:extLst>
          </p:cNvPr>
          <p:cNvSpPr>
            <a:spLocks noGrp="1"/>
          </p:cNvSpPr>
          <p:nvPr>
            <p:ph type="ctrTitle"/>
          </p:nvPr>
        </p:nvSpPr>
        <p:spPr>
          <a:xfrm>
            <a:off x="697584" y="614354"/>
            <a:ext cx="11016288" cy="2118805"/>
          </a:xfrm>
        </p:spPr>
        <p:txBody>
          <a:bodyPr>
            <a:noAutofit/>
          </a:bodyPr>
          <a:lstStyle/>
          <a:p>
            <a:r>
              <a:rPr lang="en-US" dirty="0">
                <a:latin typeface="Aptos"/>
                <a:cs typeface="Arial"/>
              </a:rPr>
              <a:t>Federal Grants Update</a:t>
            </a:r>
            <a:br>
              <a:rPr lang="en-US" dirty="0">
                <a:latin typeface="Aptos"/>
                <a:cs typeface="Arial"/>
              </a:rPr>
            </a:br>
            <a:r>
              <a:rPr lang="en-US" sz="5400" dirty="0">
                <a:latin typeface="Aptos"/>
                <a:cs typeface="Arial"/>
              </a:rPr>
              <a:t>June 10, 2025</a:t>
            </a:r>
          </a:p>
        </p:txBody>
      </p:sp>
      <p:sp>
        <p:nvSpPr>
          <p:cNvPr id="3" name="Subtitle 2">
            <a:extLst>
              <a:ext uri="{FF2B5EF4-FFF2-40B4-BE49-F238E27FC236}">
                <a16:creationId xmlns:a16="http://schemas.microsoft.com/office/drawing/2014/main" id="{451FB839-A537-685A-EE8C-AF8C11F1A27D}"/>
              </a:ext>
              <a:ext uri="{C183D7F6-B498-43B3-948B-1728B52AA6E4}">
                <adec:decorative xmlns:adec="http://schemas.microsoft.com/office/drawing/2017/decorative" val="1"/>
              </a:ext>
            </a:extLst>
          </p:cNvPr>
          <p:cNvSpPr>
            <a:spLocks noGrp="1"/>
          </p:cNvSpPr>
          <p:nvPr>
            <p:ph type="subTitle" idx="1"/>
          </p:nvPr>
        </p:nvSpPr>
        <p:spPr>
          <a:xfrm>
            <a:off x="505838" y="4853758"/>
            <a:ext cx="11020735" cy="1183626"/>
          </a:xfrm>
        </p:spPr>
        <p:txBody>
          <a:bodyPr vert="horz" lIns="91440" tIns="45720" rIns="91440" bIns="45720" rtlCol="0" anchor="t">
            <a:normAutofit/>
          </a:bodyPr>
          <a:lstStyle/>
          <a:p>
            <a:endParaRPr lang="en-US" dirty="0"/>
          </a:p>
          <a:p>
            <a:endParaRPr lang="en-US" dirty="0"/>
          </a:p>
        </p:txBody>
      </p:sp>
    </p:spTree>
    <p:extLst>
      <p:ext uri="{BB962C8B-B14F-4D97-AF65-F5344CB8AC3E}">
        <p14:creationId xmlns:p14="http://schemas.microsoft.com/office/powerpoint/2010/main" val="17990618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757D50-B08B-30BA-3476-21EDD775367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1AB221F-CF13-A901-1885-9867F18B8834}"/>
              </a:ext>
            </a:extLst>
          </p:cNvPr>
          <p:cNvSpPr>
            <a:spLocks noGrp="1"/>
          </p:cNvSpPr>
          <p:nvPr>
            <p:ph type="title"/>
          </p:nvPr>
        </p:nvSpPr>
        <p:spPr/>
        <p:txBody>
          <a:bodyPr/>
          <a:lstStyle/>
          <a:p>
            <a:r>
              <a:rPr lang="en-US" dirty="0"/>
              <a:t>Federal Funding – Overview   </a:t>
            </a:r>
          </a:p>
        </p:txBody>
      </p:sp>
      <p:sp>
        <p:nvSpPr>
          <p:cNvPr id="2" name="Content Placeholder 1">
            <a:extLst>
              <a:ext uri="{FF2B5EF4-FFF2-40B4-BE49-F238E27FC236}">
                <a16:creationId xmlns:a16="http://schemas.microsoft.com/office/drawing/2014/main" id="{61F95AAB-A8F9-ABF3-47E5-A313C702CAF8}"/>
              </a:ext>
            </a:extLst>
          </p:cNvPr>
          <p:cNvSpPr>
            <a:spLocks noGrp="1"/>
          </p:cNvSpPr>
          <p:nvPr>
            <p:ph idx="1"/>
          </p:nvPr>
        </p:nvSpPr>
        <p:spPr/>
        <p:txBody>
          <a:bodyPr/>
          <a:lstStyle/>
          <a:p>
            <a:r>
              <a:rPr lang="en-US" dirty="0">
                <a:solidFill>
                  <a:schemeClr val="accent1">
                    <a:lumMod val="50000"/>
                  </a:schemeClr>
                </a:solidFill>
              </a:rPr>
              <a:t>While USED runs over 100 grant programs, the largest K-12 grants come from 3 laws</a:t>
            </a:r>
          </a:p>
          <a:p>
            <a:pPr lvl="1"/>
            <a:r>
              <a:rPr lang="en-US" dirty="0">
                <a:solidFill>
                  <a:schemeClr val="accent1">
                    <a:lumMod val="50000"/>
                  </a:schemeClr>
                </a:solidFill>
              </a:rPr>
              <a:t>ESSA (Title I, IIA, III, IV)</a:t>
            </a:r>
          </a:p>
          <a:p>
            <a:pPr lvl="1"/>
            <a:r>
              <a:rPr lang="en-US" dirty="0">
                <a:solidFill>
                  <a:schemeClr val="accent1">
                    <a:lumMod val="50000"/>
                  </a:schemeClr>
                </a:solidFill>
              </a:rPr>
              <a:t>IDEA</a:t>
            </a:r>
          </a:p>
          <a:p>
            <a:pPr lvl="1"/>
            <a:r>
              <a:rPr lang="en-US" dirty="0">
                <a:solidFill>
                  <a:schemeClr val="accent1">
                    <a:lumMod val="50000"/>
                  </a:schemeClr>
                </a:solidFill>
              </a:rPr>
              <a:t>Perkins</a:t>
            </a:r>
          </a:p>
          <a:p>
            <a:r>
              <a:rPr lang="en-US" dirty="0">
                <a:solidFill>
                  <a:schemeClr val="accent1">
                    <a:lumMod val="50000"/>
                  </a:schemeClr>
                </a:solidFill>
              </a:rPr>
              <a:t>Note that USDA, not USED, runs the national school meals programs (~$435 million)</a:t>
            </a:r>
          </a:p>
        </p:txBody>
      </p:sp>
    </p:spTree>
    <p:extLst>
      <p:ext uri="{BB962C8B-B14F-4D97-AF65-F5344CB8AC3E}">
        <p14:creationId xmlns:p14="http://schemas.microsoft.com/office/powerpoint/2010/main" val="40532420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AD7658-8099-1256-9466-0CA2BDACBC6D}"/>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44C465D-CBF9-F83E-6B0B-C63111CF9EA6}"/>
              </a:ext>
            </a:extLst>
          </p:cNvPr>
          <p:cNvSpPr>
            <a:spLocks noGrp="1"/>
          </p:cNvSpPr>
          <p:nvPr>
            <p:ph idx="1"/>
          </p:nvPr>
        </p:nvSpPr>
        <p:spPr/>
        <p:txBody>
          <a:bodyPr/>
          <a:lstStyle/>
          <a:p>
            <a:r>
              <a:rPr lang="en-US" dirty="0">
                <a:solidFill>
                  <a:schemeClr val="accent1">
                    <a:lumMod val="50000"/>
                  </a:schemeClr>
                </a:solidFill>
              </a:rPr>
              <a:t>Almost without exception, federal grants are meant to be supplemental to state/local dollars</a:t>
            </a:r>
          </a:p>
          <a:p>
            <a:r>
              <a:rPr lang="en-US" dirty="0">
                <a:solidFill>
                  <a:schemeClr val="accent1">
                    <a:lumMod val="50000"/>
                  </a:schemeClr>
                </a:solidFill>
              </a:rPr>
              <a:t>Additionally (almost without exception) they require districts to maintain effort from one year to the next with respect to state/local dollars. IDEA maintenance of effort is particularly rigorous.</a:t>
            </a:r>
          </a:p>
        </p:txBody>
      </p:sp>
      <p:sp>
        <p:nvSpPr>
          <p:cNvPr id="3" name="Title 2">
            <a:extLst>
              <a:ext uri="{FF2B5EF4-FFF2-40B4-BE49-F238E27FC236}">
                <a16:creationId xmlns:a16="http://schemas.microsoft.com/office/drawing/2014/main" id="{A0230ED5-AF2D-EC25-27A1-BC2C03D4E4CB}"/>
              </a:ext>
            </a:extLst>
          </p:cNvPr>
          <p:cNvSpPr>
            <a:spLocks noGrp="1"/>
          </p:cNvSpPr>
          <p:nvPr>
            <p:ph type="title"/>
          </p:nvPr>
        </p:nvSpPr>
        <p:spPr/>
        <p:txBody>
          <a:bodyPr/>
          <a:lstStyle/>
          <a:p>
            <a:r>
              <a:rPr lang="en-US" dirty="0"/>
              <a:t>Federal Funding – Overview </a:t>
            </a:r>
          </a:p>
        </p:txBody>
      </p:sp>
    </p:spTree>
    <p:extLst>
      <p:ext uri="{BB962C8B-B14F-4D97-AF65-F5344CB8AC3E}">
        <p14:creationId xmlns:p14="http://schemas.microsoft.com/office/powerpoint/2010/main" val="287680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42EBC6-190B-F72F-DC38-2C25D58DDDAE}"/>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90546DC-80B7-49F8-6CBB-395453BD4A97}"/>
              </a:ext>
            </a:extLst>
          </p:cNvPr>
          <p:cNvSpPr>
            <a:spLocks noGrp="1"/>
          </p:cNvSpPr>
          <p:nvPr>
            <p:ph idx="1"/>
          </p:nvPr>
        </p:nvSpPr>
        <p:spPr/>
        <p:txBody>
          <a:bodyPr>
            <a:normAutofit fontScale="92500"/>
          </a:bodyPr>
          <a:lstStyle/>
          <a:p>
            <a:r>
              <a:rPr lang="en-US" dirty="0">
                <a:solidFill>
                  <a:schemeClr val="accent1">
                    <a:lumMod val="50000"/>
                  </a:schemeClr>
                </a:solidFill>
              </a:rPr>
              <a:t>Federal fiscal years begin on October 1 and run through September 30</a:t>
            </a:r>
          </a:p>
          <a:p>
            <a:pPr lvl="1"/>
            <a:r>
              <a:rPr lang="en-US" dirty="0">
                <a:solidFill>
                  <a:schemeClr val="accent1">
                    <a:lumMod val="50000"/>
                  </a:schemeClr>
                </a:solidFill>
              </a:rPr>
              <a:t>As of today, the federal government is funded through September 30, 2025. To avoid a government shutdown, Congress must approve appropriations bills by midnight on this date or pass a Continuing Resolution.</a:t>
            </a:r>
          </a:p>
          <a:p>
            <a:r>
              <a:rPr lang="en-US" dirty="0">
                <a:solidFill>
                  <a:schemeClr val="accent1">
                    <a:lumMod val="50000"/>
                  </a:schemeClr>
                </a:solidFill>
              </a:rPr>
              <a:t>Typically, federal grants are forward-funded, creating a situation whereby federal fiscal years sound like they are a year behind our state fiscal years (i.e. federal FY25 dollars show up in state FY26).</a:t>
            </a:r>
          </a:p>
          <a:p>
            <a:r>
              <a:rPr lang="en-US" dirty="0">
                <a:solidFill>
                  <a:schemeClr val="accent1">
                    <a:lumMod val="50000"/>
                  </a:schemeClr>
                </a:solidFill>
              </a:rPr>
              <a:t>DESE typically receives preliminary allocations in the late spring and grant award notices around July 1.</a:t>
            </a:r>
          </a:p>
        </p:txBody>
      </p:sp>
      <p:sp>
        <p:nvSpPr>
          <p:cNvPr id="3" name="Title 2">
            <a:extLst>
              <a:ext uri="{FF2B5EF4-FFF2-40B4-BE49-F238E27FC236}">
                <a16:creationId xmlns:a16="http://schemas.microsoft.com/office/drawing/2014/main" id="{672CE86F-41AB-E05D-8C82-62EBFA153D9F}"/>
              </a:ext>
            </a:extLst>
          </p:cNvPr>
          <p:cNvSpPr>
            <a:spLocks noGrp="1"/>
          </p:cNvSpPr>
          <p:nvPr>
            <p:ph type="title"/>
          </p:nvPr>
        </p:nvSpPr>
        <p:spPr/>
        <p:txBody>
          <a:bodyPr/>
          <a:lstStyle/>
          <a:p>
            <a:r>
              <a:rPr lang="en-US" dirty="0"/>
              <a:t>Federal Funding – Overview       </a:t>
            </a:r>
          </a:p>
        </p:txBody>
      </p:sp>
    </p:spTree>
    <p:extLst>
      <p:ext uri="{BB962C8B-B14F-4D97-AF65-F5344CB8AC3E}">
        <p14:creationId xmlns:p14="http://schemas.microsoft.com/office/powerpoint/2010/main" val="2051691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E2FE65-0BB3-BEE9-F8BA-164D4812312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D96C9AD-3898-EFE8-EB77-7E9A7D59C97A}"/>
              </a:ext>
            </a:extLst>
          </p:cNvPr>
          <p:cNvSpPr>
            <a:spLocks noGrp="1"/>
          </p:cNvSpPr>
          <p:nvPr>
            <p:ph type="title"/>
          </p:nvPr>
        </p:nvSpPr>
        <p:spPr/>
        <p:txBody>
          <a:bodyPr/>
          <a:lstStyle/>
          <a:p>
            <a:r>
              <a:rPr lang="en-US" dirty="0"/>
              <a:t>Federal Funding – Overview     </a:t>
            </a:r>
          </a:p>
        </p:txBody>
      </p:sp>
      <p:pic>
        <p:nvPicPr>
          <p:cNvPr id="4" name="Picture 2" descr="Image describing the federal appropriations process:&#10;President&#10;Budget resolution&#10;Appropriations bills&#10;Conference Committee&#10;President signs bill" title="federal appropriations process">
            <a:extLst>
              <a:ext uri="{FF2B5EF4-FFF2-40B4-BE49-F238E27FC236}">
                <a16:creationId xmlns:a16="http://schemas.microsoft.com/office/drawing/2014/main" id="{053136A6-BC78-647D-64EE-D933BDA1BC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4487" y="1649737"/>
            <a:ext cx="8963025" cy="4200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36136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BAE4B0-D53F-8A07-0CDE-8F3EB0D80F6B}"/>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BC325F8-B49A-E794-1D02-68A967C0B762}"/>
              </a:ext>
            </a:extLst>
          </p:cNvPr>
          <p:cNvSpPr>
            <a:spLocks noGrp="1"/>
          </p:cNvSpPr>
          <p:nvPr>
            <p:ph idx="1"/>
          </p:nvPr>
        </p:nvSpPr>
        <p:spPr>
          <a:xfrm>
            <a:off x="614680" y="1832984"/>
            <a:ext cx="10739120" cy="4306559"/>
          </a:xfrm>
        </p:spPr>
        <p:txBody>
          <a:bodyPr vert="horz" lIns="91440" tIns="45720" rIns="91440" bIns="45720" rtlCol="0" anchor="t">
            <a:normAutofit fontScale="92500"/>
          </a:bodyPr>
          <a:lstStyle/>
          <a:p>
            <a:r>
              <a:rPr lang="en-US" b="1" dirty="0">
                <a:solidFill>
                  <a:schemeClr val="accent1">
                    <a:lumMod val="50000"/>
                  </a:schemeClr>
                </a:solidFill>
                <a:latin typeface="Aptos"/>
                <a:cs typeface="Arial"/>
              </a:rPr>
              <a:t>FFY24, State FY25</a:t>
            </a:r>
            <a:r>
              <a:rPr lang="en-US" dirty="0">
                <a:solidFill>
                  <a:schemeClr val="accent1">
                    <a:lumMod val="50000"/>
                  </a:schemeClr>
                </a:solidFill>
                <a:latin typeface="Aptos"/>
                <a:cs typeface="Arial"/>
              </a:rPr>
              <a:t> – Received awards in summer 2024. Finishing up first year. Most FY25 federal grants are good for 27 months (until 9/30/2026)*.</a:t>
            </a:r>
          </a:p>
          <a:p>
            <a:pPr marL="0" indent="0">
              <a:buNone/>
            </a:pPr>
            <a:endParaRPr lang="en-US" sz="1100" dirty="0">
              <a:solidFill>
                <a:schemeClr val="accent1">
                  <a:lumMod val="50000"/>
                </a:schemeClr>
              </a:solidFill>
              <a:latin typeface="Aptos"/>
              <a:cs typeface="Arial"/>
            </a:endParaRPr>
          </a:p>
          <a:p>
            <a:r>
              <a:rPr lang="en-US" b="1" dirty="0">
                <a:solidFill>
                  <a:schemeClr val="accent1">
                    <a:lumMod val="50000"/>
                  </a:schemeClr>
                </a:solidFill>
                <a:latin typeface="Aptos"/>
                <a:cs typeface="Arial"/>
              </a:rPr>
              <a:t>FFY25, State FY26</a:t>
            </a:r>
            <a:r>
              <a:rPr lang="en-US" dirty="0">
                <a:solidFill>
                  <a:schemeClr val="accent1">
                    <a:lumMod val="50000"/>
                  </a:schemeClr>
                </a:solidFill>
                <a:latin typeface="Aptos"/>
                <a:cs typeface="Arial"/>
              </a:rPr>
              <a:t> – Signed into federal law in March 2025; expectation is level funding. However, we’re still waiting for preliminary allocations for Title I-C, Title II-A, Title III-A, and Title IV-B. The federal Office of Management and Budget and USED are running behind. Most FY26 federal grants are good for 27 months (until 9/30/2027).**</a:t>
            </a:r>
          </a:p>
          <a:p>
            <a:pPr marL="0" indent="0">
              <a:buNone/>
            </a:pPr>
            <a:endParaRPr lang="en-US" sz="1100" dirty="0">
              <a:solidFill>
                <a:schemeClr val="accent1">
                  <a:lumMod val="50000"/>
                </a:schemeClr>
              </a:solidFill>
              <a:latin typeface="Aptos"/>
              <a:cs typeface="Arial"/>
            </a:endParaRPr>
          </a:p>
          <a:p>
            <a:r>
              <a:rPr lang="en-US" b="1" dirty="0">
                <a:solidFill>
                  <a:schemeClr val="accent1">
                    <a:lumMod val="50000"/>
                  </a:schemeClr>
                </a:solidFill>
                <a:latin typeface="Aptos"/>
                <a:cs typeface="Arial"/>
              </a:rPr>
              <a:t>FFY26, State FY27</a:t>
            </a:r>
            <a:r>
              <a:rPr lang="en-US" dirty="0">
                <a:solidFill>
                  <a:schemeClr val="accent1">
                    <a:lumMod val="50000"/>
                  </a:schemeClr>
                </a:solidFill>
                <a:latin typeface="Aptos"/>
                <a:cs typeface="Arial"/>
              </a:rPr>
              <a:t> – Early days; President’s FFY26 Skinny Budget released 5/2/2025, and fleshed-out budget released 5/30/2025.</a:t>
            </a:r>
          </a:p>
        </p:txBody>
      </p:sp>
      <p:sp>
        <p:nvSpPr>
          <p:cNvPr id="3" name="Title 2">
            <a:extLst>
              <a:ext uri="{FF2B5EF4-FFF2-40B4-BE49-F238E27FC236}">
                <a16:creationId xmlns:a16="http://schemas.microsoft.com/office/drawing/2014/main" id="{52521A00-9696-9849-C164-C7F3DCC8CAC6}"/>
              </a:ext>
            </a:extLst>
          </p:cNvPr>
          <p:cNvSpPr>
            <a:spLocks noGrp="1"/>
          </p:cNvSpPr>
          <p:nvPr>
            <p:ph type="title"/>
          </p:nvPr>
        </p:nvSpPr>
        <p:spPr/>
        <p:txBody>
          <a:bodyPr/>
          <a:lstStyle/>
          <a:p>
            <a:r>
              <a:rPr lang="en-US">
                <a:latin typeface="Aptos"/>
                <a:cs typeface="Arial"/>
              </a:rPr>
              <a:t>Current Federal  Education Award Status</a:t>
            </a:r>
            <a:endParaRPr lang="en-US"/>
          </a:p>
        </p:txBody>
      </p:sp>
      <p:sp>
        <p:nvSpPr>
          <p:cNvPr id="4" name="TextBox 3">
            <a:extLst>
              <a:ext uri="{FF2B5EF4-FFF2-40B4-BE49-F238E27FC236}">
                <a16:creationId xmlns:a16="http://schemas.microsoft.com/office/drawing/2014/main" id="{A6CAC5B2-0FA2-9037-2C3D-A1893AD0BFD3}"/>
              </a:ext>
            </a:extLst>
          </p:cNvPr>
          <p:cNvSpPr txBox="1"/>
          <p:nvPr/>
        </p:nvSpPr>
        <p:spPr>
          <a:xfrm>
            <a:off x="539496" y="5980811"/>
            <a:ext cx="10415016" cy="646331"/>
          </a:xfrm>
          <a:prstGeom prst="rect">
            <a:avLst/>
          </a:prstGeom>
          <a:noFill/>
        </p:spPr>
        <p:txBody>
          <a:bodyPr wrap="square" rtlCol="0">
            <a:spAutoFit/>
          </a:bodyPr>
          <a:lstStyle/>
          <a:p>
            <a:r>
              <a:rPr lang="en-US">
                <a:solidFill>
                  <a:schemeClr val="accent1">
                    <a:lumMod val="50000"/>
                  </a:schemeClr>
                </a:solidFill>
              </a:rPr>
              <a:t>*Exceptions: LEAs may only carry over 15% of Title I; and Perkins funds are only good for 1 year</a:t>
            </a:r>
          </a:p>
          <a:p>
            <a:r>
              <a:rPr lang="en-US">
                <a:solidFill>
                  <a:schemeClr val="accent1">
                    <a:lumMod val="50000"/>
                  </a:schemeClr>
                </a:solidFill>
              </a:rPr>
              <a:t>**Reconciliation for FFY25 (a.k.a. the “One Big Beautiful Bill”) does </a:t>
            </a:r>
            <a:r>
              <a:rPr lang="en-US" b="1">
                <a:solidFill>
                  <a:schemeClr val="accent1">
                    <a:lumMod val="50000"/>
                  </a:schemeClr>
                </a:solidFill>
              </a:rPr>
              <a:t>not</a:t>
            </a:r>
            <a:r>
              <a:rPr lang="en-US">
                <a:solidFill>
                  <a:schemeClr val="accent1">
                    <a:lumMod val="50000"/>
                  </a:schemeClr>
                </a:solidFill>
              </a:rPr>
              <a:t> directly affect education programs.</a:t>
            </a:r>
          </a:p>
        </p:txBody>
      </p:sp>
    </p:spTree>
    <p:extLst>
      <p:ext uri="{BB962C8B-B14F-4D97-AF65-F5344CB8AC3E}">
        <p14:creationId xmlns:p14="http://schemas.microsoft.com/office/powerpoint/2010/main" val="3839816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132736-A2C5-1C4A-51D1-745D431170F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4A369CB-4F09-F029-CAD4-5AEF01BD27FD}"/>
              </a:ext>
            </a:extLst>
          </p:cNvPr>
          <p:cNvSpPr>
            <a:spLocks noGrp="1"/>
          </p:cNvSpPr>
          <p:nvPr>
            <p:ph type="title"/>
          </p:nvPr>
        </p:nvSpPr>
        <p:spPr/>
        <p:txBody>
          <a:bodyPr/>
          <a:lstStyle/>
          <a:p>
            <a:r>
              <a:rPr lang="en-US" dirty="0"/>
              <a:t>Federal Funding Process – Overview </a:t>
            </a:r>
          </a:p>
        </p:txBody>
      </p:sp>
      <p:pic>
        <p:nvPicPr>
          <p:cNvPr id="4" name="Picture 2" descr="Image describing the federal appropriations process:&#10;President&#10;Budget resolution&#10;Appropriations bills&#10;Conference Committee&#10;President signs bill" title="federal appropriations process">
            <a:extLst>
              <a:ext uri="{FF2B5EF4-FFF2-40B4-BE49-F238E27FC236}">
                <a16:creationId xmlns:a16="http://schemas.microsoft.com/office/drawing/2014/main" id="{3E8A59E5-8A08-8D91-8815-9B48D163C6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4487" y="1649737"/>
            <a:ext cx="8963025" cy="420052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AE2A337-0B71-E31E-C55C-728A60C13F6B}"/>
              </a:ext>
            </a:extLst>
          </p:cNvPr>
          <p:cNvSpPr txBox="1"/>
          <p:nvPr/>
        </p:nvSpPr>
        <p:spPr>
          <a:xfrm>
            <a:off x="228600" y="5997156"/>
            <a:ext cx="1839226" cy="400110"/>
          </a:xfrm>
          <a:prstGeom prst="rect">
            <a:avLst/>
          </a:prstGeom>
          <a:noFill/>
        </p:spPr>
        <p:txBody>
          <a:bodyPr wrap="square" rtlCol="0">
            <a:spAutoFit/>
          </a:bodyPr>
          <a:lstStyle/>
          <a:p>
            <a:pPr algn="ctr"/>
            <a:r>
              <a:rPr lang="en-US" sz="2000" b="1" dirty="0"/>
              <a:t>For state FY27:</a:t>
            </a:r>
          </a:p>
        </p:txBody>
      </p:sp>
      <p:pic>
        <p:nvPicPr>
          <p:cNvPr id="6" name="Graphic 5" descr="Checkbox Checked with solid fill">
            <a:extLst>
              <a:ext uri="{FF2B5EF4-FFF2-40B4-BE49-F238E27FC236}">
                <a16:creationId xmlns:a16="http://schemas.microsoft.com/office/drawing/2014/main" id="{6F016DD8-FE57-7D87-661B-EED4136B9B7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067826" y="5724625"/>
            <a:ext cx="914400" cy="914400"/>
          </a:xfrm>
          <a:prstGeom prst="rect">
            <a:avLst/>
          </a:prstGeom>
        </p:spPr>
      </p:pic>
      <p:sp>
        <p:nvSpPr>
          <p:cNvPr id="7" name="Frame 6" descr="Black box">
            <a:extLst>
              <a:ext uri="{FF2B5EF4-FFF2-40B4-BE49-F238E27FC236}">
                <a16:creationId xmlns:a16="http://schemas.microsoft.com/office/drawing/2014/main" id="{9FB2D0D5-CE72-E9D0-6628-E2A60BE4FDBF}"/>
              </a:ext>
            </a:extLst>
          </p:cNvPr>
          <p:cNvSpPr/>
          <p:nvPr/>
        </p:nvSpPr>
        <p:spPr>
          <a:xfrm>
            <a:off x="4124666" y="5937100"/>
            <a:ext cx="528908" cy="489445"/>
          </a:xfrm>
          <a:prstGeom prst="fram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8" name="Frame 7" descr="Black box">
            <a:extLst>
              <a:ext uri="{FF2B5EF4-FFF2-40B4-BE49-F238E27FC236}">
                <a16:creationId xmlns:a16="http://schemas.microsoft.com/office/drawing/2014/main" id="{73240911-4531-5FEB-0595-213970A63C59}"/>
              </a:ext>
            </a:extLst>
          </p:cNvPr>
          <p:cNvSpPr/>
          <p:nvPr/>
        </p:nvSpPr>
        <p:spPr>
          <a:xfrm>
            <a:off x="5896276" y="5937102"/>
            <a:ext cx="528908" cy="489445"/>
          </a:xfrm>
          <a:prstGeom prst="fram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9" name="Frame 8" descr="Black box">
            <a:extLst>
              <a:ext uri="{FF2B5EF4-FFF2-40B4-BE49-F238E27FC236}">
                <a16:creationId xmlns:a16="http://schemas.microsoft.com/office/drawing/2014/main" id="{13C117C1-1689-5F5A-B995-958E8B92B48D}"/>
              </a:ext>
            </a:extLst>
          </p:cNvPr>
          <p:cNvSpPr/>
          <p:nvPr/>
        </p:nvSpPr>
        <p:spPr>
          <a:xfrm>
            <a:off x="7658742" y="5937101"/>
            <a:ext cx="528908" cy="489445"/>
          </a:xfrm>
          <a:prstGeom prst="fram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0" name="Frame 9" descr="Black box">
            <a:extLst>
              <a:ext uri="{FF2B5EF4-FFF2-40B4-BE49-F238E27FC236}">
                <a16:creationId xmlns:a16="http://schemas.microsoft.com/office/drawing/2014/main" id="{759E8322-1316-7535-44C7-48F01A19FA68}"/>
              </a:ext>
            </a:extLst>
          </p:cNvPr>
          <p:cNvSpPr/>
          <p:nvPr/>
        </p:nvSpPr>
        <p:spPr>
          <a:xfrm>
            <a:off x="9439496" y="5937100"/>
            <a:ext cx="528908" cy="489445"/>
          </a:xfrm>
          <a:prstGeom prst="fram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9149482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22C475-6AF3-0E56-1535-843698FF1CD7}"/>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E05EAB0-73B4-A7B7-8985-758987BFF0C3}"/>
              </a:ext>
            </a:extLst>
          </p:cNvPr>
          <p:cNvSpPr>
            <a:spLocks noGrp="1"/>
          </p:cNvSpPr>
          <p:nvPr>
            <p:ph idx="1"/>
          </p:nvPr>
        </p:nvSpPr>
        <p:spPr>
          <a:xfrm>
            <a:off x="614680" y="1832984"/>
            <a:ext cx="10739120" cy="4306559"/>
          </a:xfrm>
        </p:spPr>
        <p:txBody>
          <a:bodyPr vert="horz" lIns="91440" tIns="45720" rIns="91440" bIns="45720" rtlCol="0" anchor="t">
            <a:normAutofit/>
          </a:bodyPr>
          <a:lstStyle/>
          <a:p>
            <a:pPr marL="0" indent="0">
              <a:buNone/>
            </a:pPr>
            <a:r>
              <a:rPr lang="en-US" b="1" dirty="0">
                <a:solidFill>
                  <a:schemeClr val="accent1">
                    <a:lumMod val="50000"/>
                  </a:schemeClr>
                </a:solidFill>
                <a:latin typeface="Aptos"/>
                <a:cs typeface="Arial"/>
              </a:rPr>
              <a:t>Reminder: this is the President’s budget </a:t>
            </a:r>
            <a:r>
              <a:rPr lang="en-US" b="1" u="sng" dirty="0">
                <a:solidFill>
                  <a:schemeClr val="accent1">
                    <a:lumMod val="50000"/>
                  </a:schemeClr>
                </a:solidFill>
                <a:latin typeface="Aptos"/>
                <a:cs typeface="Arial"/>
              </a:rPr>
              <a:t>proposal</a:t>
            </a:r>
            <a:r>
              <a:rPr lang="en-US" b="1" dirty="0">
                <a:solidFill>
                  <a:schemeClr val="accent1">
                    <a:lumMod val="50000"/>
                  </a:schemeClr>
                </a:solidFill>
                <a:latin typeface="Aptos"/>
                <a:cs typeface="Arial"/>
              </a:rPr>
              <a:t>. It is Congress, not the President, that sets the budget and appropriates funds.</a:t>
            </a:r>
          </a:p>
          <a:p>
            <a:pPr marL="514350" indent="-514350">
              <a:buFont typeface="+mj-lt"/>
              <a:buAutoNum type="arabicPeriod"/>
            </a:pPr>
            <a:r>
              <a:rPr lang="en-US" dirty="0">
                <a:solidFill>
                  <a:schemeClr val="accent1">
                    <a:lumMod val="50000"/>
                  </a:schemeClr>
                </a:solidFill>
                <a:latin typeface="Aptos"/>
                <a:cs typeface="Arial"/>
              </a:rPr>
              <a:t>Level funding for Title I and Perkins</a:t>
            </a:r>
          </a:p>
          <a:p>
            <a:pPr marL="514350" indent="-514350">
              <a:buFont typeface="+mj-lt"/>
              <a:buAutoNum type="arabicPeriod"/>
            </a:pPr>
            <a:r>
              <a:rPr lang="en-US" dirty="0">
                <a:solidFill>
                  <a:schemeClr val="accent1">
                    <a:lumMod val="50000"/>
                  </a:schemeClr>
                </a:solidFill>
                <a:latin typeface="Aptos"/>
                <a:cs typeface="Arial"/>
              </a:rPr>
              <a:t>Minor increases to charter school grant and IDEA</a:t>
            </a:r>
          </a:p>
          <a:p>
            <a:pPr marL="514350" indent="-514350">
              <a:buFont typeface="+mj-lt"/>
              <a:buAutoNum type="arabicPeriod"/>
            </a:pPr>
            <a:r>
              <a:rPr lang="en-US" dirty="0">
                <a:solidFill>
                  <a:schemeClr val="accent1">
                    <a:lumMod val="50000"/>
                  </a:schemeClr>
                </a:solidFill>
                <a:latin typeface="Aptos"/>
                <a:cs typeface="Arial"/>
              </a:rPr>
              <a:t>Elimination of Title III (ELs) and Title I-C (Migrant Ed)</a:t>
            </a:r>
          </a:p>
          <a:p>
            <a:pPr marL="514350" indent="-514350">
              <a:buFont typeface="+mj-lt"/>
              <a:buAutoNum type="arabicPeriod"/>
            </a:pPr>
            <a:r>
              <a:rPr lang="en-US" dirty="0">
                <a:solidFill>
                  <a:schemeClr val="accent1">
                    <a:lumMod val="50000"/>
                  </a:schemeClr>
                </a:solidFill>
                <a:latin typeface="Aptos"/>
                <a:cs typeface="Arial"/>
              </a:rPr>
              <a:t>Cut all remaining programs (Title I-D, II-A, IV-A, IV-B, </a:t>
            </a:r>
            <a:r>
              <a:rPr lang="en-US" dirty="0" err="1">
                <a:solidFill>
                  <a:schemeClr val="accent1">
                    <a:lumMod val="50000"/>
                  </a:schemeClr>
                </a:solidFill>
                <a:latin typeface="Aptos"/>
                <a:cs typeface="Arial"/>
              </a:rPr>
              <a:t>competitives</a:t>
            </a:r>
            <a:r>
              <a:rPr lang="en-US" dirty="0">
                <a:solidFill>
                  <a:schemeClr val="accent1">
                    <a:lumMod val="50000"/>
                  </a:schemeClr>
                </a:solidFill>
                <a:latin typeface="Aptos"/>
                <a:cs typeface="Arial"/>
              </a:rPr>
              <a:t>, etc.) by ~70% and bundle them into one “Simplified Funding Program” (SFP).</a:t>
            </a:r>
          </a:p>
        </p:txBody>
      </p:sp>
      <p:sp>
        <p:nvSpPr>
          <p:cNvPr id="3" name="Title 2">
            <a:extLst>
              <a:ext uri="{FF2B5EF4-FFF2-40B4-BE49-F238E27FC236}">
                <a16:creationId xmlns:a16="http://schemas.microsoft.com/office/drawing/2014/main" id="{FEE2014D-098D-90DA-CBEE-8E013519A4DE}"/>
              </a:ext>
            </a:extLst>
          </p:cNvPr>
          <p:cNvSpPr>
            <a:spLocks noGrp="1"/>
          </p:cNvSpPr>
          <p:nvPr>
            <p:ph type="title"/>
          </p:nvPr>
        </p:nvSpPr>
        <p:spPr/>
        <p:txBody>
          <a:bodyPr/>
          <a:lstStyle/>
          <a:p>
            <a:r>
              <a:rPr lang="en-US" dirty="0">
                <a:latin typeface="Aptos"/>
                <a:cs typeface="Arial"/>
              </a:rPr>
              <a:t>Highlights of the President’s </a:t>
            </a:r>
            <a:r>
              <a:rPr lang="en-US" u="sng" dirty="0">
                <a:latin typeface="Aptos"/>
                <a:cs typeface="Arial"/>
              </a:rPr>
              <a:t>Proposal</a:t>
            </a:r>
            <a:endParaRPr lang="en-US" u="sng" dirty="0"/>
          </a:p>
        </p:txBody>
      </p:sp>
      <p:sp>
        <p:nvSpPr>
          <p:cNvPr id="4" name="TextBox 3">
            <a:extLst>
              <a:ext uri="{FF2B5EF4-FFF2-40B4-BE49-F238E27FC236}">
                <a16:creationId xmlns:a16="http://schemas.microsoft.com/office/drawing/2014/main" id="{4888BE8A-1CCC-0455-5D87-0673FD43953A}"/>
              </a:ext>
            </a:extLst>
          </p:cNvPr>
          <p:cNvSpPr txBox="1"/>
          <p:nvPr/>
        </p:nvSpPr>
        <p:spPr>
          <a:xfrm>
            <a:off x="614680" y="5806440"/>
            <a:ext cx="10495280" cy="338554"/>
          </a:xfrm>
          <a:prstGeom prst="rect">
            <a:avLst/>
          </a:prstGeom>
          <a:noFill/>
        </p:spPr>
        <p:txBody>
          <a:bodyPr wrap="square" rtlCol="0">
            <a:spAutoFit/>
          </a:bodyPr>
          <a:lstStyle/>
          <a:p>
            <a:r>
              <a:rPr lang="en-US" sz="1600" dirty="0">
                <a:solidFill>
                  <a:schemeClr val="accent1">
                    <a:lumMod val="50000"/>
                  </a:schemeClr>
                </a:solidFill>
                <a:latin typeface="Aptos" panose="020B0004020202020204" pitchFamily="34" charset="0"/>
              </a:rPr>
              <a:t>https://www.ed.gov/media/document/fiscal-year-2026-budget-summary-110043.pdf</a:t>
            </a:r>
          </a:p>
        </p:txBody>
      </p:sp>
    </p:spTree>
    <p:extLst>
      <p:ext uri="{BB962C8B-B14F-4D97-AF65-F5344CB8AC3E}">
        <p14:creationId xmlns:p14="http://schemas.microsoft.com/office/powerpoint/2010/main" val="2492937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477280-B021-B23D-3B80-9F1DDF83CF5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C69E191-7432-C51E-32A4-B6D9C5D52D81}"/>
              </a:ext>
            </a:extLst>
          </p:cNvPr>
          <p:cNvSpPr>
            <a:spLocks noGrp="1"/>
          </p:cNvSpPr>
          <p:nvPr>
            <p:ph type="title"/>
          </p:nvPr>
        </p:nvSpPr>
        <p:spPr>
          <a:xfrm>
            <a:off x="579121" y="365126"/>
            <a:ext cx="11225783" cy="1042852"/>
          </a:xfrm>
        </p:spPr>
        <p:txBody>
          <a:bodyPr>
            <a:normAutofit fontScale="90000"/>
          </a:bodyPr>
          <a:lstStyle/>
          <a:p>
            <a:r>
              <a:rPr lang="en-US" dirty="0">
                <a:latin typeface="Aptos"/>
                <a:cs typeface="Arial"/>
              </a:rPr>
              <a:t>FFY26 (State FY27) USED Budget – President’s </a:t>
            </a:r>
            <a:r>
              <a:rPr lang="en-US" u="sng" dirty="0">
                <a:latin typeface="Aptos"/>
                <a:cs typeface="Arial"/>
              </a:rPr>
              <a:t>Proposal</a:t>
            </a:r>
            <a:endParaRPr lang="en-US" u="sng" dirty="0"/>
          </a:p>
        </p:txBody>
      </p:sp>
      <p:graphicFrame>
        <p:nvGraphicFramePr>
          <p:cNvPr id="4" name="Content Placeholder 3">
            <a:extLst>
              <a:ext uri="{FF2B5EF4-FFF2-40B4-BE49-F238E27FC236}">
                <a16:creationId xmlns:a16="http://schemas.microsoft.com/office/drawing/2014/main" id="{82C8FABA-5884-C18A-290D-3CD7428D81B8}"/>
              </a:ext>
            </a:extLst>
          </p:cNvPr>
          <p:cNvGraphicFramePr>
            <a:graphicFrameLocks noGrp="1"/>
          </p:cNvGraphicFramePr>
          <p:nvPr>
            <p:ph idx="1"/>
            <p:extLst>
              <p:ext uri="{D42A27DB-BD31-4B8C-83A1-F6EECF244321}">
                <p14:modId xmlns:p14="http://schemas.microsoft.com/office/powerpoint/2010/main" val="3435393664"/>
              </p:ext>
            </p:extLst>
          </p:nvPr>
        </p:nvGraphicFramePr>
        <p:xfrm>
          <a:off x="838200" y="1703515"/>
          <a:ext cx="10774679" cy="3959760"/>
        </p:xfrm>
        <a:graphic>
          <a:graphicData uri="http://schemas.openxmlformats.org/drawingml/2006/table">
            <a:tbl>
              <a:tblPr firstRow="1" bandRow="1">
                <a:tableStyleId>{5C22544A-7EE6-4342-B048-85BDC9FD1C3A}</a:tableStyleId>
              </a:tblPr>
              <a:tblGrid>
                <a:gridCol w="2692109">
                  <a:extLst>
                    <a:ext uri="{9D8B030D-6E8A-4147-A177-3AD203B41FA5}">
                      <a16:colId xmlns:a16="http://schemas.microsoft.com/office/drawing/2014/main" val="1026358453"/>
                    </a:ext>
                  </a:extLst>
                </a:gridCol>
                <a:gridCol w="5509142">
                  <a:extLst>
                    <a:ext uri="{9D8B030D-6E8A-4147-A177-3AD203B41FA5}">
                      <a16:colId xmlns:a16="http://schemas.microsoft.com/office/drawing/2014/main" val="290344472"/>
                    </a:ext>
                  </a:extLst>
                </a:gridCol>
                <a:gridCol w="2573428">
                  <a:extLst>
                    <a:ext uri="{9D8B030D-6E8A-4147-A177-3AD203B41FA5}">
                      <a16:colId xmlns:a16="http://schemas.microsoft.com/office/drawing/2014/main" val="841275853"/>
                    </a:ext>
                  </a:extLst>
                </a:gridCol>
              </a:tblGrid>
              <a:tr h="352570">
                <a:tc>
                  <a:txBody>
                    <a:bodyPr/>
                    <a:lstStyle/>
                    <a:p>
                      <a:r>
                        <a:rPr lang="en-US" dirty="0">
                          <a:latin typeface="Aptos" panose="020B0004020202020204" pitchFamily="34" charset="0"/>
                        </a:rPr>
                        <a:t>Preserve Individually</a:t>
                      </a:r>
                    </a:p>
                  </a:txBody>
                  <a:tcPr/>
                </a:tc>
                <a:tc>
                  <a:txBody>
                    <a:bodyPr/>
                    <a:lstStyle/>
                    <a:p>
                      <a:r>
                        <a:rPr lang="en-US" dirty="0">
                          <a:latin typeface="Aptos" panose="020B0004020202020204" pitchFamily="34" charset="0"/>
                        </a:rPr>
                        <a:t>Decrease and Consolidate (18) into “SFP”</a:t>
                      </a:r>
                    </a:p>
                  </a:txBody>
                  <a:tcPr/>
                </a:tc>
                <a:tc>
                  <a:txBody>
                    <a:bodyPr/>
                    <a:lstStyle/>
                    <a:p>
                      <a:r>
                        <a:rPr lang="en-US">
                          <a:latin typeface="Aptos" panose="020B0004020202020204" pitchFamily="34" charset="0"/>
                        </a:rPr>
                        <a:t>Cut Entirely</a:t>
                      </a:r>
                    </a:p>
                  </a:txBody>
                  <a:tcPr/>
                </a:tc>
                <a:extLst>
                  <a:ext uri="{0D108BD9-81ED-4DB2-BD59-A6C34878D82A}">
                    <a16:rowId xmlns:a16="http://schemas.microsoft.com/office/drawing/2014/main" val="209687641"/>
                  </a:ext>
                </a:extLst>
              </a:tr>
              <a:tr h="352570">
                <a:tc>
                  <a:txBody>
                    <a:bodyPr/>
                    <a:lstStyle/>
                    <a:p>
                      <a:r>
                        <a:rPr lang="en-US" dirty="0">
                          <a:solidFill>
                            <a:schemeClr val="accent1">
                              <a:lumMod val="50000"/>
                            </a:schemeClr>
                          </a:solidFill>
                          <a:latin typeface="Aptos" panose="020B0004020202020204" pitchFamily="34" charset="0"/>
                        </a:rPr>
                        <a:t>ESSA Title I-A (level fund)</a:t>
                      </a:r>
                    </a:p>
                  </a:txBody>
                  <a:tcPr/>
                </a:tc>
                <a:tc>
                  <a:txBody>
                    <a:bodyPr/>
                    <a:lstStyle/>
                    <a:p>
                      <a:r>
                        <a:rPr lang="en-US" dirty="0">
                          <a:solidFill>
                            <a:schemeClr val="accent1">
                              <a:lumMod val="50000"/>
                            </a:schemeClr>
                          </a:solidFill>
                          <a:latin typeface="Aptos" panose="020B0004020202020204" pitchFamily="34" charset="0"/>
                        </a:rPr>
                        <a:t>ESSA Title II-A (Educators)</a:t>
                      </a:r>
                    </a:p>
                  </a:txBody>
                  <a:tcPr>
                    <a:solidFill>
                      <a:schemeClr val="accent4">
                        <a:lumMod val="20000"/>
                        <a:lumOff val="80000"/>
                      </a:schemeClr>
                    </a:solidFill>
                  </a:tcPr>
                </a:tc>
                <a:tc>
                  <a:txBody>
                    <a:bodyPr/>
                    <a:lstStyle/>
                    <a:p>
                      <a:r>
                        <a:rPr lang="en-US">
                          <a:solidFill>
                            <a:schemeClr val="accent1">
                              <a:lumMod val="50000"/>
                            </a:schemeClr>
                          </a:solidFill>
                          <a:latin typeface="Aptos" panose="020B0004020202020204" pitchFamily="34" charset="0"/>
                        </a:rPr>
                        <a:t>ESSA Title III (ELs)</a:t>
                      </a:r>
                    </a:p>
                  </a:txBody>
                  <a:tcPr/>
                </a:tc>
                <a:extLst>
                  <a:ext uri="{0D108BD9-81ED-4DB2-BD59-A6C34878D82A}">
                    <a16:rowId xmlns:a16="http://schemas.microsoft.com/office/drawing/2014/main" val="4114697172"/>
                  </a:ext>
                </a:extLst>
              </a:tr>
              <a:tr h="352570">
                <a:tc>
                  <a:txBody>
                    <a:bodyPr/>
                    <a:lstStyle/>
                    <a:p>
                      <a:r>
                        <a:rPr lang="en-US" dirty="0">
                          <a:solidFill>
                            <a:schemeClr val="accent1">
                              <a:lumMod val="50000"/>
                            </a:schemeClr>
                          </a:solidFill>
                          <a:latin typeface="Aptos" panose="020B0004020202020204" pitchFamily="34" charset="0"/>
                        </a:rPr>
                        <a:t>IDEA (minor increase)*</a:t>
                      </a:r>
                    </a:p>
                  </a:txBody>
                  <a:tcPr/>
                </a:tc>
                <a:tc>
                  <a:txBody>
                    <a:bodyPr/>
                    <a:lstStyle/>
                    <a:p>
                      <a:r>
                        <a:rPr lang="en-US" dirty="0">
                          <a:solidFill>
                            <a:schemeClr val="accent1">
                              <a:lumMod val="50000"/>
                            </a:schemeClr>
                          </a:solidFill>
                          <a:latin typeface="Aptos" panose="020B0004020202020204" pitchFamily="34" charset="0"/>
                        </a:rPr>
                        <a:t>ESSA Title IV-A (Well-rounded/Enrichment)</a:t>
                      </a:r>
                    </a:p>
                  </a:txBody>
                  <a:tcPr>
                    <a:solidFill>
                      <a:schemeClr val="accent4">
                        <a:lumMod val="20000"/>
                        <a:lumOff val="80000"/>
                      </a:schemeClr>
                    </a:solidFill>
                  </a:tcPr>
                </a:tc>
                <a:tc>
                  <a:txBody>
                    <a:bodyPr/>
                    <a:lstStyle/>
                    <a:p>
                      <a:r>
                        <a:rPr lang="en-US">
                          <a:solidFill>
                            <a:schemeClr val="accent1">
                              <a:lumMod val="50000"/>
                            </a:schemeClr>
                          </a:solidFill>
                          <a:latin typeface="Aptos" panose="020B0004020202020204" pitchFamily="34" charset="0"/>
                        </a:rPr>
                        <a:t>ESSA Title I-C (Migrant)</a:t>
                      </a:r>
                    </a:p>
                  </a:txBody>
                  <a:tcPr/>
                </a:tc>
                <a:extLst>
                  <a:ext uri="{0D108BD9-81ED-4DB2-BD59-A6C34878D82A}">
                    <a16:rowId xmlns:a16="http://schemas.microsoft.com/office/drawing/2014/main" val="57192687"/>
                  </a:ext>
                </a:extLst>
              </a:tr>
              <a:tr h="3525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accent1">
                              <a:lumMod val="50000"/>
                            </a:schemeClr>
                          </a:solidFill>
                          <a:latin typeface="Aptos" panose="020B0004020202020204" pitchFamily="34" charset="0"/>
                        </a:rPr>
                        <a:t>Perkins (level fund)</a:t>
                      </a:r>
                    </a:p>
                  </a:txBody>
                  <a:tcPr/>
                </a:tc>
                <a:tc>
                  <a:txBody>
                    <a:bodyPr/>
                    <a:lstStyle/>
                    <a:p>
                      <a:r>
                        <a:rPr lang="en-US" dirty="0">
                          <a:solidFill>
                            <a:schemeClr val="accent1">
                              <a:lumMod val="50000"/>
                            </a:schemeClr>
                          </a:solidFill>
                          <a:latin typeface="Aptos" panose="020B0004020202020204" pitchFamily="34" charset="0"/>
                        </a:rPr>
                        <a:t>ESSA Title IV-B (After school/21</a:t>
                      </a:r>
                      <a:r>
                        <a:rPr lang="en-US" baseline="30000" dirty="0">
                          <a:solidFill>
                            <a:schemeClr val="accent1">
                              <a:lumMod val="50000"/>
                            </a:schemeClr>
                          </a:solidFill>
                          <a:latin typeface="Aptos" panose="020B0004020202020204" pitchFamily="34" charset="0"/>
                        </a:rPr>
                        <a:t>st</a:t>
                      </a:r>
                      <a:r>
                        <a:rPr lang="en-US" dirty="0">
                          <a:solidFill>
                            <a:schemeClr val="accent1">
                              <a:lumMod val="50000"/>
                            </a:schemeClr>
                          </a:solidFill>
                          <a:latin typeface="Aptos" panose="020B0004020202020204" pitchFamily="34" charset="0"/>
                        </a:rPr>
                        <a:t> Century CC)</a:t>
                      </a:r>
                    </a:p>
                  </a:txBody>
                  <a:tcPr>
                    <a:solidFill>
                      <a:schemeClr val="accent4">
                        <a:lumMod val="20000"/>
                        <a:lumOff val="80000"/>
                      </a:schemeClr>
                    </a:solidFill>
                  </a:tcPr>
                </a:tc>
                <a:tc>
                  <a:txBody>
                    <a:bodyPr/>
                    <a:lstStyle/>
                    <a:p>
                      <a:r>
                        <a:rPr lang="en-US" sz="1800" dirty="0">
                          <a:solidFill>
                            <a:schemeClr val="accent1">
                              <a:lumMod val="50000"/>
                            </a:schemeClr>
                          </a:solidFill>
                          <a:latin typeface="Aptos" panose="020B0004020202020204" pitchFamily="34" charset="0"/>
                        </a:rPr>
                        <a:t>Comprehensive centers</a:t>
                      </a:r>
                      <a:endParaRPr lang="en-US" dirty="0">
                        <a:solidFill>
                          <a:schemeClr val="accent1">
                            <a:lumMod val="50000"/>
                          </a:schemeClr>
                        </a:solidFill>
                        <a:latin typeface="Aptos" panose="020B0004020202020204" pitchFamily="34" charset="0"/>
                      </a:endParaRPr>
                    </a:p>
                  </a:txBody>
                  <a:tcPr/>
                </a:tc>
                <a:extLst>
                  <a:ext uri="{0D108BD9-81ED-4DB2-BD59-A6C34878D82A}">
                    <a16:rowId xmlns:a16="http://schemas.microsoft.com/office/drawing/2014/main" val="3355758877"/>
                  </a:ext>
                </a:extLst>
              </a:tr>
              <a:tr h="14984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accent1">
                              <a:lumMod val="50000"/>
                            </a:schemeClr>
                          </a:solidFill>
                          <a:latin typeface="Aptos" panose="020B0004020202020204" pitchFamily="34" charset="0"/>
                        </a:rPr>
                        <a:t>Charter Schools (increase)</a:t>
                      </a:r>
                    </a:p>
                  </a:txBody>
                  <a:tcPr/>
                </a:tc>
                <a:tc>
                  <a:txBody>
                    <a:bodyPr/>
                    <a:lstStyle/>
                    <a:p>
                      <a:r>
                        <a:rPr lang="en-US" sz="1600" dirty="0">
                          <a:solidFill>
                            <a:schemeClr val="accent1">
                              <a:lumMod val="50000"/>
                            </a:schemeClr>
                          </a:solidFill>
                          <a:latin typeface="Aptos" panose="020B0004020202020204" pitchFamily="34" charset="0"/>
                        </a:rPr>
                        <a:t>15 other K-12 grants: Comprehensive literacy; Innovative literacy; Title I-D programs; State assessments; Homeless; Native Hawaiian; Alaska Native; Rural; American history and civics education; Magnet schools; Arts; gifted and talented; family engagement centers; School safety national activities; and Promise neighborhoods.</a:t>
                      </a:r>
                    </a:p>
                  </a:txBody>
                  <a:tcPr>
                    <a:solidFill>
                      <a:schemeClr val="accent4">
                        <a:lumMod val="20000"/>
                        <a:lumOff val="80000"/>
                      </a:schemeClr>
                    </a:solidFill>
                  </a:tcPr>
                </a:tc>
                <a:tc>
                  <a:txBody>
                    <a:bodyPr/>
                    <a:lstStyle/>
                    <a:p>
                      <a:r>
                        <a:rPr lang="en-US" sz="1600" dirty="0">
                          <a:solidFill>
                            <a:schemeClr val="accent1">
                              <a:lumMod val="50000"/>
                            </a:schemeClr>
                          </a:solidFill>
                          <a:latin typeface="Aptos" panose="020B0004020202020204" pitchFamily="34" charset="0"/>
                        </a:rPr>
                        <a:t>Training/advisory, Innovation/research, Teacher-leader incentive, SEED, Ready to Learn, Full-service community schools</a:t>
                      </a:r>
                    </a:p>
                  </a:txBody>
                  <a:tcPr/>
                </a:tc>
                <a:extLst>
                  <a:ext uri="{0D108BD9-81ED-4DB2-BD59-A6C34878D82A}">
                    <a16:rowId xmlns:a16="http://schemas.microsoft.com/office/drawing/2014/main" val="2166502291"/>
                  </a:ext>
                </a:extLst>
              </a:tr>
              <a:tr h="352570">
                <a:tc>
                  <a:txBody>
                    <a:bodyPr/>
                    <a:lstStyle/>
                    <a:p>
                      <a:r>
                        <a:rPr lang="en-US" dirty="0">
                          <a:solidFill>
                            <a:schemeClr val="accent1">
                              <a:lumMod val="50000"/>
                            </a:schemeClr>
                          </a:solidFill>
                          <a:latin typeface="Aptos" panose="020B0004020202020204" pitchFamily="34" charset="0"/>
                        </a:rPr>
                        <a:t>Impact Aid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accent1">
                            <a:lumMod val="50000"/>
                          </a:schemeClr>
                        </a:solidFill>
                        <a:latin typeface="Aptos" panose="020B0004020202020204" pitchFamily="34" charset="0"/>
                      </a:endParaRPr>
                    </a:p>
                  </a:txBody>
                  <a:tcPr/>
                </a:tc>
                <a:tc>
                  <a:txBody>
                    <a:bodyPr/>
                    <a:lstStyle/>
                    <a:p>
                      <a:r>
                        <a:rPr lang="en-US" dirty="0">
                          <a:solidFill>
                            <a:schemeClr val="accent1">
                              <a:lumMod val="50000"/>
                            </a:schemeClr>
                          </a:solidFill>
                          <a:latin typeface="Aptos" panose="020B0004020202020204" pitchFamily="34" charset="0"/>
                        </a:rPr>
                        <a:t>Adult Education</a:t>
                      </a:r>
                    </a:p>
                  </a:txBody>
                  <a:tcPr/>
                </a:tc>
                <a:extLst>
                  <a:ext uri="{0D108BD9-81ED-4DB2-BD59-A6C34878D82A}">
                    <a16:rowId xmlns:a16="http://schemas.microsoft.com/office/drawing/2014/main" val="2534966419"/>
                  </a:ext>
                </a:extLst>
              </a:tr>
              <a:tr h="5764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accent1">
                              <a:lumMod val="50000"/>
                            </a:schemeClr>
                          </a:solidFill>
                          <a:latin typeface="Aptos" panose="020B0004020202020204" pitchFamily="34" charset="0"/>
                        </a:rPr>
                        <a:t>Indian Education</a:t>
                      </a:r>
                    </a:p>
                  </a:txBody>
                  <a:tcPr/>
                </a:tc>
                <a:tc>
                  <a:txBody>
                    <a:bodyPr/>
                    <a:lstStyle/>
                    <a:p>
                      <a:endParaRPr lang="en-US" dirty="0">
                        <a:latin typeface="Aptos" panose="020B0004020202020204" pitchFamily="34" charset="0"/>
                      </a:endParaRPr>
                    </a:p>
                  </a:txBody>
                  <a:tcPr/>
                </a:tc>
                <a:tc>
                  <a:txBody>
                    <a:bodyPr/>
                    <a:lstStyle/>
                    <a:p>
                      <a:endParaRPr lang="en-US" dirty="0">
                        <a:latin typeface="Aptos" panose="020B0004020202020204" pitchFamily="34" charset="0"/>
                      </a:endParaRPr>
                    </a:p>
                  </a:txBody>
                  <a:tcPr/>
                </a:tc>
                <a:extLst>
                  <a:ext uri="{0D108BD9-81ED-4DB2-BD59-A6C34878D82A}">
                    <a16:rowId xmlns:a16="http://schemas.microsoft.com/office/drawing/2014/main" val="1908799601"/>
                  </a:ext>
                </a:extLst>
              </a:tr>
            </a:tbl>
          </a:graphicData>
        </a:graphic>
      </p:graphicFrame>
      <p:sp>
        <p:nvSpPr>
          <p:cNvPr id="2" name="TextBox 1">
            <a:extLst>
              <a:ext uri="{FF2B5EF4-FFF2-40B4-BE49-F238E27FC236}">
                <a16:creationId xmlns:a16="http://schemas.microsoft.com/office/drawing/2014/main" id="{C40E907A-8904-EC12-51B4-553413FBAD8D}"/>
              </a:ext>
            </a:extLst>
          </p:cNvPr>
          <p:cNvSpPr txBox="1"/>
          <p:nvPr/>
        </p:nvSpPr>
        <p:spPr>
          <a:xfrm>
            <a:off x="838200" y="5958812"/>
            <a:ext cx="6163056" cy="369332"/>
          </a:xfrm>
          <a:prstGeom prst="rect">
            <a:avLst/>
          </a:prstGeom>
          <a:noFill/>
        </p:spPr>
        <p:txBody>
          <a:bodyPr wrap="square" rtlCol="0">
            <a:spAutoFit/>
          </a:bodyPr>
          <a:lstStyle/>
          <a:p>
            <a:r>
              <a:rPr lang="en-US" dirty="0">
                <a:solidFill>
                  <a:schemeClr val="accent1">
                    <a:lumMod val="50000"/>
                  </a:schemeClr>
                </a:solidFill>
                <a:latin typeface="Aptos" panose="020B0004020202020204" pitchFamily="34" charset="0"/>
              </a:rPr>
              <a:t>*would combine Early Ed and K-12 IDEA grants</a:t>
            </a:r>
          </a:p>
        </p:txBody>
      </p:sp>
    </p:spTree>
    <p:extLst>
      <p:ext uri="{BB962C8B-B14F-4D97-AF65-F5344CB8AC3E}">
        <p14:creationId xmlns:p14="http://schemas.microsoft.com/office/powerpoint/2010/main" val="14576499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AE8B94-3B30-3BAE-A564-18E549F7D031}"/>
              </a:ext>
            </a:extLst>
          </p:cNvPr>
          <p:cNvSpPr>
            <a:spLocks noGrp="1"/>
          </p:cNvSpPr>
          <p:nvPr>
            <p:ph type="title"/>
          </p:nvPr>
        </p:nvSpPr>
        <p:spPr/>
        <p:txBody>
          <a:bodyPr>
            <a:normAutofit/>
          </a:bodyPr>
          <a:lstStyle/>
          <a:p>
            <a:r>
              <a:rPr lang="en-US" sz="3600" dirty="0">
                <a:latin typeface="Aptos"/>
                <a:cs typeface="Arial"/>
              </a:rPr>
              <a:t>ED Federal Programs Current Status and FY27 </a:t>
            </a:r>
            <a:r>
              <a:rPr lang="en-US" sz="3600" u="sng" dirty="0">
                <a:latin typeface="Aptos"/>
                <a:cs typeface="Arial"/>
              </a:rPr>
              <a:t>Proposal</a:t>
            </a:r>
            <a:br>
              <a:rPr lang="en-US" sz="3600" dirty="0">
                <a:latin typeface="Aptos"/>
                <a:cs typeface="Arial"/>
              </a:rPr>
            </a:br>
            <a:r>
              <a:rPr lang="en-US" sz="2700" dirty="0">
                <a:latin typeface="Aptos"/>
                <a:cs typeface="Arial"/>
              </a:rPr>
              <a:t>(solid lines = we’ve received the grant award; everything else is an estimate)</a:t>
            </a:r>
            <a:endParaRPr lang="en-US" sz="2700" dirty="0">
              <a:latin typeface="Aptos"/>
            </a:endParaRPr>
          </a:p>
        </p:txBody>
      </p:sp>
      <p:graphicFrame>
        <p:nvGraphicFramePr>
          <p:cNvPr id="6" name="Content Placeholder 5" descr="Bar graph showing that Titles II, III, and IV would be decreased and combined into a new &quot;SFP&quot; grant">
            <a:extLst>
              <a:ext uri="{FF2B5EF4-FFF2-40B4-BE49-F238E27FC236}">
                <a16:creationId xmlns:a16="http://schemas.microsoft.com/office/drawing/2014/main" id="{B0AE8873-A235-989F-14E0-CD3AC7D89BBA}"/>
              </a:ext>
            </a:extLst>
          </p:cNvPr>
          <p:cNvGraphicFramePr>
            <a:graphicFrameLocks noGrp="1"/>
          </p:cNvGraphicFramePr>
          <p:nvPr>
            <p:ph idx="1"/>
            <p:extLst>
              <p:ext uri="{D42A27DB-BD31-4B8C-83A1-F6EECF244321}">
                <p14:modId xmlns:p14="http://schemas.microsoft.com/office/powerpoint/2010/main" val="130170229"/>
              </p:ext>
            </p:extLst>
          </p:nvPr>
        </p:nvGraphicFramePr>
        <p:xfrm>
          <a:off x="586509" y="1597891"/>
          <a:ext cx="11018982" cy="5006109"/>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D67AFD64-98B4-FF87-939F-4CE8F1A70E8F}"/>
              </a:ext>
            </a:extLst>
          </p:cNvPr>
          <p:cNvSpPr txBox="1"/>
          <p:nvPr/>
        </p:nvSpPr>
        <p:spPr>
          <a:xfrm>
            <a:off x="6912864" y="2242054"/>
            <a:ext cx="4788408" cy="1569660"/>
          </a:xfrm>
          <a:prstGeom prst="rect">
            <a:avLst/>
          </a:prstGeom>
          <a:noFill/>
        </p:spPr>
        <p:txBody>
          <a:bodyPr wrap="square" rtlCol="0">
            <a:spAutoFit/>
          </a:bodyPr>
          <a:lstStyle/>
          <a:p>
            <a:r>
              <a:rPr lang="en-US" sz="1600" u="sng" dirty="0">
                <a:solidFill>
                  <a:schemeClr val="accent1">
                    <a:lumMod val="50000"/>
                  </a:schemeClr>
                </a:solidFill>
              </a:rPr>
              <a:t>Assumptions</a:t>
            </a:r>
            <a:r>
              <a:rPr lang="en-US" sz="1600" dirty="0">
                <a:solidFill>
                  <a:schemeClr val="accent1">
                    <a:lumMod val="50000"/>
                  </a:schemeClr>
                </a:solidFill>
              </a:rPr>
              <a:t> for FY26 and FY27:</a:t>
            </a:r>
          </a:p>
          <a:p>
            <a:pPr marL="285750" indent="-285750">
              <a:buFont typeface="Arial" panose="020B0604020202020204" pitchFamily="34" charset="0"/>
              <a:buChar char="•"/>
            </a:pPr>
            <a:r>
              <a:rPr lang="en-US" sz="1600" dirty="0">
                <a:solidFill>
                  <a:schemeClr val="accent1">
                    <a:lumMod val="50000"/>
                  </a:schemeClr>
                </a:solidFill>
              </a:rPr>
              <a:t>FY26 is level-funded</a:t>
            </a:r>
          </a:p>
          <a:p>
            <a:pPr marL="285750" indent="-285750">
              <a:buFont typeface="Arial" panose="020B0604020202020204" pitchFamily="34" charset="0"/>
              <a:buChar char="•"/>
            </a:pPr>
            <a:r>
              <a:rPr lang="en-US" sz="1600" dirty="0">
                <a:solidFill>
                  <a:schemeClr val="accent1">
                    <a:lumMod val="50000"/>
                  </a:schemeClr>
                </a:solidFill>
              </a:rPr>
              <a:t>FY27 Simplified Funding Program would consolidate remaining programs and cut them by ~70%</a:t>
            </a:r>
          </a:p>
          <a:p>
            <a:pPr marL="285750" indent="-285750">
              <a:buFont typeface="Arial" panose="020B0604020202020204" pitchFamily="34" charset="0"/>
              <a:buChar char="•"/>
            </a:pPr>
            <a:endParaRPr lang="en-US" sz="1600" dirty="0">
              <a:solidFill>
                <a:schemeClr val="accent1">
                  <a:lumMod val="50000"/>
                </a:schemeClr>
              </a:solidFill>
            </a:endParaRPr>
          </a:p>
          <a:p>
            <a:r>
              <a:rPr lang="en-US" sz="1600" dirty="0">
                <a:solidFill>
                  <a:schemeClr val="accent1">
                    <a:lumMod val="50000"/>
                  </a:schemeClr>
                </a:solidFill>
              </a:rPr>
              <a:t>Note USDA School Lunch NOT included in estimate</a:t>
            </a:r>
          </a:p>
        </p:txBody>
      </p:sp>
    </p:spTree>
    <p:extLst>
      <p:ext uri="{BB962C8B-B14F-4D97-AF65-F5344CB8AC3E}">
        <p14:creationId xmlns:p14="http://schemas.microsoft.com/office/powerpoint/2010/main" val="19436824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74E52C-CA38-E21D-43C0-A9A9D866CF6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0BAF40B-4A9C-A2A1-4F6A-649756300882}"/>
              </a:ext>
            </a:extLst>
          </p:cNvPr>
          <p:cNvSpPr>
            <a:spLocks noGrp="1"/>
          </p:cNvSpPr>
          <p:nvPr>
            <p:ph type="title"/>
          </p:nvPr>
        </p:nvSpPr>
        <p:spPr/>
        <p:txBody>
          <a:bodyPr>
            <a:normAutofit/>
          </a:bodyPr>
          <a:lstStyle/>
          <a:p>
            <a:r>
              <a:rPr lang="en-US" sz="3600" dirty="0">
                <a:latin typeface="Aptos"/>
                <a:cs typeface="Arial"/>
              </a:rPr>
              <a:t>ED Federal Programs Current Status and FY27 </a:t>
            </a:r>
            <a:r>
              <a:rPr lang="en-US" sz="3600" u="sng" dirty="0">
                <a:latin typeface="Aptos"/>
                <a:cs typeface="Arial"/>
              </a:rPr>
              <a:t>Proposal   </a:t>
            </a:r>
            <a:br>
              <a:rPr lang="en-US" sz="3600" dirty="0">
                <a:latin typeface="Aptos"/>
                <a:cs typeface="Arial"/>
              </a:rPr>
            </a:br>
            <a:r>
              <a:rPr lang="en-US" sz="2700" dirty="0">
                <a:latin typeface="Aptos"/>
                <a:cs typeface="Arial"/>
              </a:rPr>
              <a:t>(solid lines = we’ve received the grant award; everything else is an estimate)</a:t>
            </a:r>
            <a:endParaRPr lang="en-US" sz="2700" dirty="0">
              <a:latin typeface="Aptos"/>
            </a:endParaRPr>
          </a:p>
        </p:txBody>
      </p:sp>
      <p:sp>
        <p:nvSpPr>
          <p:cNvPr id="2" name="TextBox 1">
            <a:extLst>
              <a:ext uri="{FF2B5EF4-FFF2-40B4-BE49-F238E27FC236}">
                <a16:creationId xmlns:a16="http://schemas.microsoft.com/office/drawing/2014/main" id="{42EBF49A-C16B-C37D-A942-DED14A238B9F}"/>
              </a:ext>
            </a:extLst>
          </p:cNvPr>
          <p:cNvSpPr txBox="1"/>
          <p:nvPr/>
        </p:nvSpPr>
        <p:spPr>
          <a:xfrm>
            <a:off x="3172968" y="1700784"/>
            <a:ext cx="5824728" cy="646331"/>
          </a:xfrm>
          <a:prstGeom prst="rect">
            <a:avLst/>
          </a:prstGeom>
          <a:noFill/>
        </p:spPr>
        <p:txBody>
          <a:bodyPr wrap="square" rtlCol="0">
            <a:spAutoFit/>
          </a:bodyPr>
          <a:lstStyle/>
          <a:p>
            <a:r>
              <a:rPr lang="en-US">
                <a:solidFill>
                  <a:schemeClr val="accent1">
                    <a:lumMod val="50000"/>
                  </a:schemeClr>
                </a:solidFill>
                <a:latin typeface="Aptos" panose="020B0004020202020204" pitchFamily="34" charset="0"/>
              </a:rPr>
              <a:t>This graph removes the “preserved” programs and zooms in on K-12 programs most affected by the </a:t>
            </a:r>
            <a:r>
              <a:rPr lang="en-US" u="sng">
                <a:solidFill>
                  <a:schemeClr val="accent1">
                    <a:lumMod val="50000"/>
                  </a:schemeClr>
                </a:solidFill>
                <a:latin typeface="Aptos" panose="020B0004020202020204" pitchFamily="34" charset="0"/>
              </a:rPr>
              <a:t>proposal</a:t>
            </a:r>
            <a:r>
              <a:rPr lang="en-US">
                <a:solidFill>
                  <a:schemeClr val="accent1">
                    <a:lumMod val="50000"/>
                  </a:schemeClr>
                </a:solidFill>
                <a:latin typeface="Aptos" panose="020B0004020202020204" pitchFamily="34" charset="0"/>
              </a:rPr>
              <a:t>.</a:t>
            </a:r>
          </a:p>
        </p:txBody>
      </p:sp>
      <p:graphicFrame>
        <p:nvGraphicFramePr>
          <p:cNvPr id="6" name="Content Placeholder 5" descr="Bar graph showing that Title I would be level funded, but Titles II, III, and IV would be reduced and combined into a new &quot;SFP&quot; grant">
            <a:extLst>
              <a:ext uri="{FF2B5EF4-FFF2-40B4-BE49-F238E27FC236}">
                <a16:creationId xmlns:a16="http://schemas.microsoft.com/office/drawing/2014/main" id="{1F381CDE-9307-406A-882F-A644BA4E6ABE}"/>
              </a:ext>
            </a:extLst>
          </p:cNvPr>
          <p:cNvGraphicFramePr>
            <a:graphicFrameLocks noGrp="1"/>
          </p:cNvGraphicFramePr>
          <p:nvPr>
            <p:ph idx="1"/>
            <p:extLst>
              <p:ext uri="{D42A27DB-BD31-4B8C-83A1-F6EECF244321}">
                <p14:modId xmlns:p14="http://schemas.microsoft.com/office/powerpoint/2010/main" val="769102350"/>
              </p:ext>
            </p:extLst>
          </p:nvPr>
        </p:nvGraphicFramePr>
        <p:xfrm>
          <a:off x="586509" y="1597891"/>
          <a:ext cx="11018982" cy="500610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376196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6615D5-F3EE-A4C8-C563-EF2CD22F59C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C746BC7-10AB-85A6-5D65-403A438EA167}"/>
              </a:ext>
            </a:extLst>
          </p:cNvPr>
          <p:cNvSpPr>
            <a:spLocks noGrp="1"/>
          </p:cNvSpPr>
          <p:nvPr>
            <p:ph type="title"/>
          </p:nvPr>
        </p:nvSpPr>
        <p:spPr/>
        <p:txBody>
          <a:bodyPr/>
          <a:lstStyle/>
          <a:p>
            <a:r>
              <a:rPr lang="en-US" dirty="0">
                <a:latin typeface="Aptos"/>
                <a:cs typeface="Arial"/>
              </a:rPr>
              <a:t>If questions come up during my presentation…</a:t>
            </a:r>
            <a:endParaRPr lang="en-US" dirty="0"/>
          </a:p>
        </p:txBody>
      </p:sp>
      <p:sp>
        <p:nvSpPr>
          <p:cNvPr id="2" name="Content Placeholder 1">
            <a:extLst>
              <a:ext uri="{FF2B5EF4-FFF2-40B4-BE49-F238E27FC236}">
                <a16:creationId xmlns:a16="http://schemas.microsoft.com/office/drawing/2014/main" id="{6B68A7A6-41CA-9C5D-9BE8-3BB866F5A5BE}"/>
              </a:ext>
            </a:extLst>
          </p:cNvPr>
          <p:cNvSpPr>
            <a:spLocks noGrp="1"/>
          </p:cNvSpPr>
          <p:nvPr>
            <p:ph idx="1"/>
          </p:nvPr>
        </p:nvSpPr>
        <p:spPr>
          <a:xfrm>
            <a:off x="614680" y="1832984"/>
            <a:ext cx="6005576" cy="4306559"/>
          </a:xfrm>
        </p:spPr>
        <p:txBody>
          <a:bodyPr vert="horz" lIns="91440" tIns="45720" rIns="91440" bIns="45720" rtlCol="0" anchor="t">
            <a:normAutofit/>
          </a:bodyPr>
          <a:lstStyle/>
          <a:p>
            <a:r>
              <a:rPr lang="en-US" sz="3600" dirty="0">
                <a:solidFill>
                  <a:schemeClr val="accent1">
                    <a:lumMod val="50000"/>
                  </a:schemeClr>
                </a:solidFill>
                <a:latin typeface="Aptos"/>
                <a:cs typeface="Arial"/>
              </a:rPr>
              <a:t>We’ve set up a Padlet!</a:t>
            </a:r>
          </a:p>
          <a:p>
            <a:pPr lvl="1"/>
            <a:r>
              <a:rPr lang="en-US" sz="3200" dirty="0">
                <a:solidFill>
                  <a:schemeClr val="accent1">
                    <a:lumMod val="50000"/>
                  </a:schemeClr>
                </a:solidFill>
                <a:latin typeface="Aptos"/>
                <a:cs typeface="Arial"/>
              </a:rPr>
              <a:t>Scan the QR code on your table or here:</a:t>
            </a:r>
          </a:p>
          <a:p>
            <a:pPr lvl="1"/>
            <a:r>
              <a:rPr lang="en-US" sz="3200" dirty="0">
                <a:solidFill>
                  <a:schemeClr val="accent1">
                    <a:lumMod val="50000"/>
                  </a:schemeClr>
                </a:solidFill>
                <a:latin typeface="Aptos"/>
                <a:cs typeface="Arial"/>
              </a:rPr>
              <a:t>Write down the question</a:t>
            </a:r>
          </a:p>
          <a:p>
            <a:pPr lvl="1"/>
            <a:r>
              <a:rPr lang="en-US" sz="3200" dirty="0">
                <a:solidFill>
                  <a:schemeClr val="accent1">
                    <a:lumMod val="50000"/>
                  </a:schemeClr>
                </a:solidFill>
                <a:latin typeface="Aptos"/>
                <a:cs typeface="Arial"/>
              </a:rPr>
              <a:t>We’ll get to it at the end, time permitting</a:t>
            </a:r>
          </a:p>
          <a:p>
            <a:endParaRPr lang="en-US" dirty="0">
              <a:latin typeface="Aptos"/>
              <a:cs typeface="Arial"/>
            </a:endParaRPr>
          </a:p>
        </p:txBody>
      </p:sp>
      <p:pic>
        <p:nvPicPr>
          <p:cNvPr id="1026" name="Picture 2" descr="QR Code">
            <a:extLst>
              <a:ext uri="{FF2B5EF4-FFF2-40B4-BE49-F238E27FC236}">
                <a16:creationId xmlns:a16="http://schemas.microsoft.com/office/drawing/2014/main" id="{CBB00C61-8FC8-3805-AF9F-92863B95BAB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60208" y="1832984"/>
            <a:ext cx="3081528" cy="3081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98942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D01D6E-71C7-7E4B-BA76-9345AB6EBCF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F2C3461-633F-895E-5FAA-91B67D1890C3}"/>
              </a:ext>
            </a:extLst>
          </p:cNvPr>
          <p:cNvSpPr>
            <a:spLocks noGrp="1"/>
          </p:cNvSpPr>
          <p:nvPr>
            <p:ph type="title"/>
          </p:nvPr>
        </p:nvSpPr>
        <p:spPr/>
        <p:txBody>
          <a:bodyPr>
            <a:normAutofit fontScale="90000"/>
          </a:bodyPr>
          <a:lstStyle/>
          <a:p>
            <a:r>
              <a:rPr lang="en-US" sz="3600" dirty="0">
                <a:latin typeface="Aptos"/>
                <a:cs typeface="Arial"/>
              </a:rPr>
              <a:t>USED Federal Programs Current Status and Outlook FY25-27</a:t>
            </a:r>
            <a:endParaRPr lang="en-US" sz="2700" dirty="0">
              <a:latin typeface="Aptos"/>
            </a:endParaRPr>
          </a:p>
        </p:txBody>
      </p:sp>
      <p:graphicFrame>
        <p:nvGraphicFramePr>
          <p:cNvPr id="6" name="Content Placeholder 5" descr="Bar graph showing an overall decrease of roughly $92 million in FY27">
            <a:extLst>
              <a:ext uri="{FF2B5EF4-FFF2-40B4-BE49-F238E27FC236}">
                <a16:creationId xmlns:a16="http://schemas.microsoft.com/office/drawing/2014/main" id="{7AD9C4EA-9B75-213C-6203-3EF229EC2069}"/>
              </a:ext>
            </a:extLst>
          </p:cNvPr>
          <p:cNvGraphicFramePr>
            <a:graphicFrameLocks noGrp="1"/>
          </p:cNvGraphicFramePr>
          <p:nvPr>
            <p:ph idx="1"/>
            <p:extLst>
              <p:ext uri="{D42A27DB-BD31-4B8C-83A1-F6EECF244321}">
                <p14:modId xmlns:p14="http://schemas.microsoft.com/office/powerpoint/2010/main" val="1784186104"/>
              </p:ext>
            </p:extLst>
          </p:nvPr>
        </p:nvGraphicFramePr>
        <p:xfrm>
          <a:off x="586509" y="1597891"/>
          <a:ext cx="11018982" cy="500610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437498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8562ADE-1AAD-09A8-D2B3-8C56B2BAC7F6}"/>
              </a:ext>
            </a:extLst>
          </p:cNvPr>
          <p:cNvSpPr>
            <a:spLocks noGrp="1"/>
          </p:cNvSpPr>
          <p:nvPr>
            <p:ph type="title"/>
          </p:nvPr>
        </p:nvSpPr>
        <p:spPr>
          <a:xfrm>
            <a:off x="838200" y="365125"/>
            <a:ext cx="10515600" cy="1042988"/>
          </a:xfrm>
        </p:spPr>
        <p:txBody>
          <a:bodyPr>
            <a:normAutofit/>
          </a:bodyPr>
          <a:lstStyle/>
          <a:p>
            <a:r>
              <a:rPr lang="en-US" dirty="0"/>
              <a:t>Cash Management reminders – for all grants</a:t>
            </a:r>
          </a:p>
        </p:txBody>
      </p:sp>
      <p:sp>
        <p:nvSpPr>
          <p:cNvPr id="4" name="Title 1">
            <a:extLst>
              <a:ext uri="{FF2B5EF4-FFF2-40B4-BE49-F238E27FC236}">
                <a16:creationId xmlns:a16="http://schemas.microsoft.com/office/drawing/2014/main" id="{780A09E2-8908-DD8D-92F0-C420CF0B8D17}"/>
              </a:ext>
            </a:extLst>
          </p:cNvPr>
          <p:cNvSpPr>
            <a:spLocks noGrp="1"/>
          </p:cNvSpPr>
          <p:nvPr>
            <p:ph idx="1"/>
          </p:nvPr>
        </p:nvSpPr>
        <p:spPr>
          <a:xfrm>
            <a:off x="838200" y="2087563"/>
            <a:ext cx="10515600" cy="4051300"/>
          </a:xfrm>
        </p:spPr>
        <p:txBody>
          <a:bodyPr>
            <a:normAutofit fontScale="97500"/>
          </a:bodyPr>
          <a:lstStyle/>
          <a:p>
            <a:pPr marL="0" indent="0" algn="ctr">
              <a:buNone/>
            </a:pPr>
            <a:r>
              <a:rPr lang="en-US" dirty="0">
                <a:solidFill>
                  <a:schemeClr val="accent1">
                    <a:lumMod val="50000"/>
                  </a:schemeClr>
                </a:solidFill>
              </a:rPr>
              <a:t>Everything is done on a reimbursement basis</a:t>
            </a:r>
          </a:p>
          <a:p>
            <a:endParaRPr lang="en-US" dirty="0">
              <a:solidFill>
                <a:schemeClr val="accent1">
                  <a:lumMod val="50000"/>
                </a:schemeClr>
              </a:solidFill>
            </a:endParaRPr>
          </a:p>
          <a:p>
            <a:endParaRPr lang="en-US" dirty="0">
              <a:solidFill>
                <a:schemeClr val="accent1">
                  <a:lumMod val="50000"/>
                </a:schemeClr>
              </a:solidFill>
            </a:endParaRPr>
          </a:p>
          <a:p>
            <a:pPr marL="0" indent="0">
              <a:buNone/>
            </a:pPr>
            <a:r>
              <a:rPr lang="en-US" dirty="0">
                <a:solidFill>
                  <a:schemeClr val="accent1">
                    <a:lumMod val="50000"/>
                  </a:schemeClr>
                </a:solidFill>
              </a:rPr>
              <a:t>District				State					Feds</a:t>
            </a:r>
          </a:p>
          <a:p>
            <a:pPr marL="0" indent="0">
              <a:buNone/>
            </a:pPr>
            <a:endParaRPr lang="en-US" dirty="0">
              <a:solidFill>
                <a:schemeClr val="accent1">
                  <a:lumMod val="50000"/>
                </a:schemeClr>
              </a:solidFill>
            </a:endParaRPr>
          </a:p>
          <a:p>
            <a:pPr marL="0" indent="0">
              <a:buNone/>
            </a:pPr>
            <a:endParaRPr lang="en-US" dirty="0">
              <a:solidFill>
                <a:schemeClr val="accent1">
                  <a:lumMod val="50000"/>
                </a:schemeClr>
              </a:solidFill>
            </a:endParaRPr>
          </a:p>
          <a:p>
            <a:pPr marL="0" indent="0">
              <a:buNone/>
            </a:pPr>
            <a:r>
              <a:rPr lang="en-US" dirty="0">
                <a:solidFill>
                  <a:schemeClr val="accent1">
                    <a:lumMod val="50000"/>
                  </a:schemeClr>
                </a:solidFill>
              </a:rPr>
              <a:t>*Example: Jan 26, 2025 OMB memo</a:t>
            </a:r>
          </a:p>
          <a:p>
            <a:pPr marL="0" indent="0">
              <a:buNone/>
            </a:pPr>
            <a:endParaRPr lang="en-US" dirty="0">
              <a:solidFill>
                <a:schemeClr val="accent1">
                  <a:lumMod val="50000"/>
                </a:schemeClr>
              </a:solidFill>
            </a:endParaRPr>
          </a:p>
        </p:txBody>
      </p:sp>
      <p:sp>
        <p:nvSpPr>
          <p:cNvPr id="10" name="TextBox 9">
            <a:extLst>
              <a:ext uri="{FF2B5EF4-FFF2-40B4-BE49-F238E27FC236}">
                <a16:creationId xmlns:a16="http://schemas.microsoft.com/office/drawing/2014/main" id="{5E99CE31-F58D-92CF-5A00-72D793FE5862}"/>
              </a:ext>
            </a:extLst>
          </p:cNvPr>
          <p:cNvSpPr txBox="1"/>
          <p:nvPr/>
        </p:nvSpPr>
        <p:spPr>
          <a:xfrm>
            <a:off x="2587752" y="3246120"/>
            <a:ext cx="2551176" cy="369332"/>
          </a:xfrm>
          <a:prstGeom prst="rect">
            <a:avLst/>
          </a:prstGeom>
          <a:noFill/>
        </p:spPr>
        <p:txBody>
          <a:bodyPr wrap="square" rtlCol="0">
            <a:spAutoFit/>
          </a:bodyPr>
          <a:lstStyle/>
          <a:p>
            <a:r>
              <a:rPr lang="en-US" dirty="0">
                <a:solidFill>
                  <a:schemeClr val="accent1">
                    <a:lumMod val="50000"/>
                  </a:schemeClr>
                </a:solidFill>
              </a:rPr>
              <a:t>spends, then claims from</a:t>
            </a:r>
          </a:p>
        </p:txBody>
      </p:sp>
      <p:sp>
        <p:nvSpPr>
          <p:cNvPr id="8" name="Arrow: Right 7" descr="Blue arrow">
            <a:extLst>
              <a:ext uri="{FF2B5EF4-FFF2-40B4-BE49-F238E27FC236}">
                <a16:creationId xmlns:a16="http://schemas.microsoft.com/office/drawing/2014/main" id="{0FCF9F8F-3F40-AFEE-F7C3-27FF13126D55}"/>
              </a:ext>
            </a:extLst>
          </p:cNvPr>
          <p:cNvSpPr/>
          <p:nvPr/>
        </p:nvSpPr>
        <p:spPr>
          <a:xfrm>
            <a:off x="2587752" y="3721608"/>
            <a:ext cx="2551176" cy="19202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26C8BCDD-9658-249F-AF9E-572E09A85F4A}"/>
              </a:ext>
            </a:extLst>
          </p:cNvPr>
          <p:cNvSpPr txBox="1"/>
          <p:nvPr/>
        </p:nvSpPr>
        <p:spPr>
          <a:xfrm>
            <a:off x="6970776" y="3252216"/>
            <a:ext cx="2551176" cy="369332"/>
          </a:xfrm>
          <a:prstGeom prst="rect">
            <a:avLst/>
          </a:prstGeom>
          <a:noFill/>
        </p:spPr>
        <p:txBody>
          <a:bodyPr wrap="square" rtlCol="0">
            <a:spAutoFit/>
          </a:bodyPr>
          <a:lstStyle/>
          <a:p>
            <a:r>
              <a:rPr lang="en-US" dirty="0">
                <a:solidFill>
                  <a:schemeClr val="accent1">
                    <a:lumMod val="50000"/>
                  </a:schemeClr>
                </a:solidFill>
              </a:rPr>
              <a:t>spends, then claims from</a:t>
            </a:r>
          </a:p>
        </p:txBody>
      </p:sp>
      <p:sp>
        <p:nvSpPr>
          <p:cNvPr id="9" name="Arrow: Right 8" descr="Blue arrow">
            <a:extLst>
              <a:ext uri="{FF2B5EF4-FFF2-40B4-BE49-F238E27FC236}">
                <a16:creationId xmlns:a16="http://schemas.microsoft.com/office/drawing/2014/main" id="{B470B64B-A182-8D0D-D7AE-66FB803CAEFA}"/>
              </a:ext>
            </a:extLst>
          </p:cNvPr>
          <p:cNvSpPr/>
          <p:nvPr/>
        </p:nvSpPr>
        <p:spPr>
          <a:xfrm>
            <a:off x="6970776" y="3721608"/>
            <a:ext cx="2551176" cy="19202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20198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A7C8557-E7DF-28B9-6ECC-1567478A905F}"/>
              </a:ext>
            </a:extLst>
          </p:cNvPr>
          <p:cNvSpPr>
            <a:spLocks noGrp="1"/>
          </p:cNvSpPr>
          <p:nvPr>
            <p:ph type="title"/>
          </p:nvPr>
        </p:nvSpPr>
        <p:spPr/>
        <p:txBody>
          <a:bodyPr/>
          <a:lstStyle/>
          <a:p>
            <a:r>
              <a:rPr lang="en-US" dirty="0"/>
              <a:t>We don’t receive federal money up front</a:t>
            </a:r>
          </a:p>
        </p:txBody>
      </p:sp>
      <p:pic>
        <p:nvPicPr>
          <p:cNvPr id="1032" name="Picture 8" descr="Giant Checks">
            <a:extLst>
              <a:ext uri="{FF2B5EF4-FFF2-40B4-BE49-F238E27FC236}">
                <a16:creationId xmlns:a16="http://schemas.microsoft.com/office/drawing/2014/main" id="{2FF4889C-FA3E-CC3F-C3BF-3B9C6C2408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5404" y="1780674"/>
            <a:ext cx="4446872" cy="4446872"/>
          </a:xfrm>
          <a:prstGeom prst="rect">
            <a:avLst/>
          </a:prstGeom>
          <a:noFill/>
          <a:extLst>
            <a:ext uri="{909E8E84-426E-40DD-AFC4-6F175D3DCCD1}">
              <a14:hiddenFill xmlns:a14="http://schemas.microsoft.com/office/drawing/2010/main">
                <a:solidFill>
                  <a:srgbClr val="FFFFFF"/>
                </a:solidFill>
              </a14:hiddenFill>
            </a:ext>
          </a:extLst>
        </p:spPr>
      </p:pic>
      <p:sp>
        <p:nvSpPr>
          <p:cNvPr id="7" name="&quot;Not Allowed&quot; Symbol 6" descr="No sign over a man holding a check">
            <a:extLst>
              <a:ext uri="{FF2B5EF4-FFF2-40B4-BE49-F238E27FC236}">
                <a16:creationId xmlns:a16="http://schemas.microsoft.com/office/drawing/2014/main" id="{EDC07C23-0D0F-DECE-44A5-A0A47B3FD43C}"/>
              </a:ext>
            </a:extLst>
          </p:cNvPr>
          <p:cNvSpPr/>
          <p:nvPr/>
        </p:nvSpPr>
        <p:spPr>
          <a:xfrm>
            <a:off x="4206240" y="1982804"/>
            <a:ext cx="3763478" cy="3859731"/>
          </a:xfrm>
          <a:prstGeom prst="noSmoking">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390756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97A58B-A7E4-6DBD-973F-9F0FF0B75D71}"/>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D61C6E10-F9B9-E122-9333-C36FAAAC1F9E}"/>
              </a:ext>
            </a:extLst>
          </p:cNvPr>
          <p:cNvSpPr>
            <a:spLocks noGrp="1"/>
          </p:cNvSpPr>
          <p:nvPr>
            <p:ph idx="1"/>
          </p:nvPr>
        </p:nvSpPr>
        <p:spPr>
          <a:xfrm>
            <a:off x="838200" y="2087563"/>
            <a:ext cx="10515600" cy="4051300"/>
          </a:xfrm>
        </p:spPr>
        <p:txBody>
          <a:bodyPr>
            <a:normAutofit fontScale="97500" lnSpcReduction="10000"/>
          </a:bodyPr>
          <a:lstStyle/>
          <a:p>
            <a:r>
              <a:rPr lang="en-US" dirty="0">
                <a:solidFill>
                  <a:schemeClr val="accent1">
                    <a:lumMod val="50000"/>
                  </a:schemeClr>
                </a:solidFill>
              </a:rPr>
              <a:t>Before districts claim funds from DESE in GEM$, they must have invoices in hand that have been paid, or payment is imminent (within a few days)</a:t>
            </a:r>
          </a:p>
          <a:p>
            <a:pPr lvl="1"/>
            <a:r>
              <a:rPr lang="en-US" dirty="0">
                <a:solidFill>
                  <a:schemeClr val="accent1">
                    <a:lumMod val="50000"/>
                  </a:schemeClr>
                </a:solidFill>
              </a:rPr>
              <a:t>Districts may not draw funds for anticipated invoices, or simply when an encumbrance is made</a:t>
            </a:r>
          </a:p>
          <a:p>
            <a:pPr lvl="1"/>
            <a:r>
              <a:rPr lang="en-US" dirty="0">
                <a:solidFill>
                  <a:schemeClr val="accent1">
                    <a:lumMod val="50000"/>
                  </a:schemeClr>
                </a:solidFill>
              </a:rPr>
              <a:t>Districts sign assurances each year, attesting that they understand and will follow cash management laws.</a:t>
            </a:r>
          </a:p>
          <a:p>
            <a:r>
              <a:rPr lang="en-US" dirty="0">
                <a:solidFill>
                  <a:schemeClr val="accent1">
                    <a:lumMod val="50000"/>
                  </a:schemeClr>
                </a:solidFill>
              </a:rPr>
              <a:t>DESE/State Comptroller then pays districts with “temporary” state funds</a:t>
            </a:r>
          </a:p>
          <a:p>
            <a:r>
              <a:rPr lang="en-US" dirty="0">
                <a:solidFill>
                  <a:schemeClr val="accent1">
                    <a:lumMod val="50000"/>
                  </a:schemeClr>
                </a:solidFill>
              </a:rPr>
              <a:t>Finally, DESE/State Comptroller submits claims to the federal government and gets reimbursed</a:t>
            </a:r>
          </a:p>
        </p:txBody>
      </p:sp>
      <p:sp>
        <p:nvSpPr>
          <p:cNvPr id="5" name="Title 1">
            <a:extLst>
              <a:ext uri="{FF2B5EF4-FFF2-40B4-BE49-F238E27FC236}">
                <a16:creationId xmlns:a16="http://schemas.microsoft.com/office/drawing/2014/main" id="{8A793405-39BD-3E57-F9AB-0D6C84393B0F}"/>
              </a:ext>
            </a:extLst>
          </p:cNvPr>
          <p:cNvSpPr>
            <a:spLocks noGrp="1"/>
          </p:cNvSpPr>
          <p:nvPr>
            <p:ph type="title"/>
          </p:nvPr>
        </p:nvSpPr>
        <p:spPr>
          <a:xfrm>
            <a:off x="838200" y="365125"/>
            <a:ext cx="10515600" cy="1042988"/>
          </a:xfrm>
        </p:spPr>
        <p:txBody>
          <a:bodyPr>
            <a:normAutofit/>
          </a:bodyPr>
          <a:lstStyle/>
          <a:p>
            <a:r>
              <a:rPr lang="en-US" dirty="0"/>
              <a:t>Cash Management reminders – for all grants   </a:t>
            </a:r>
          </a:p>
        </p:txBody>
      </p:sp>
    </p:spTree>
    <p:extLst>
      <p:ext uri="{BB962C8B-B14F-4D97-AF65-F5344CB8AC3E}">
        <p14:creationId xmlns:p14="http://schemas.microsoft.com/office/powerpoint/2010/main" val="1986730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500"/>
                                        <p:tgtEl>
                                          <p:spTgt spid="4">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fade">
                                      <p:cBhvr>
                                        <p:cTn id="1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2C1668-3B7C-54F1-CB94-DC14F825332C}"/>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79BA5FBE-EB9B-CCF0-AF4C-CA0F2AE9A879}"/>
              </a:ext>
            </a:extLst>
          </p:cNvPr>
          <p:cNvSpPr>
            <a:spLocks noGrp="1"/>
          </p:cNvSpPr>
          <p:nvPr>
            <p:ph type="title"/>
          </p:nvPr>
        </p:nvSpPr>
        <p:spPr/>
        <p:txBody>
          <a:bodyPr>
            <a:normAutofit/>
          </a:bodyPr>
          <a:lstStyle/>
          <a:p>
            <a:r>
              <a:rPr lang="en-US" sz="4800" dirty="0">
                <a:latin typeface="Aptos" panose="020B0004020202020204" pitchFamily="34" charset="0"/>
              </a:rPr>
              <a:t>Presidential Executive Orders and Status Updates</a:t>
            </a:r>
          </a:p>
        </p:txBody>
      </p:sp>
      <p:sp>
        <p:nvSpPr>
          <p:cNvPr id="9" name="Text Placeholder 8">
            <a:extLst>
              <a:ext uri="{FF2B5EF4-FFF2-40B4-BE49-F238E27FC236}">
                <a16:creationId xmlns:a16="http://schemas.microsoft.com/office/drawing/2014/main" id="{546130AD-2B45-33BE-8487-F8B2BB0C2354}"/>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66196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1036CA-64C9-8B80-2340-87E82829ADB1}"/>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FE643BFD-02F6-EDA4-CA31-006A776EF21D}"/>
              </a:ext>
            </a:extLst>
          </p:cNvPr>
          <p:cNvSpPr>
            <a:spLocks noGrp="1"/>
          </p:cNvSpPr>
          <p:nvPr>
            <p:ph idx="1"/>
          </p:nvPr>
        </p:nvSpPr>
        <p:spPr>
          <a:xfrm>
            <a:off x="838200" y="2087563"/>
            <a:ext cx="10515600" cy="4051300"/>
          </a:xfrm>
        </p:spPr>
        <p:txBody>
          <a:bodyPr>
            <a:normAutofit fontScale="97500"/>
          </a:bodyPr>
          <a:lstStyle/>
          <a:p>
            <a:pPr marL="0" indent="0">
              <a:buNone/>
            </a:pPr>
            <a:r>
              <a:rPr lang="en-US" dirty="0">
                <a:solidFill>
                  <a:schemeClr val="accent1">
                    <a:lumMod val="50000"/>
                  </a:schemeClr>
                </a:solidFill>
                <a:latin typeface="Aptos" panose="020B0004020202020204" pitchFamily="34" charset="0"/>
              </a:rPr>
              <a:t>While it’s important to understand what has been ordered for purposes of “staying in the know” about what might be on the horizon, it’s also important not to overreact.</a:t>
            </a:r>
          </a:p>
          <a:p>
            <a:pPr marL="0" indent="0">
              <a:buNone/>
            </a:pPr>
            <a:endParaRPr lang="en-US" dirty="0">
              <a:solidFill>
                <a:schemeClr val="accent1">
                  <a:lumMod val="50000"/>
                </a:schemeClr>
              </a:solidFill>
              <a:latin typeface="Aptos" panose="020B0004020202020204" pitchFamily="34" charset="0"/>
            </a:endParaRPr>
          </a:p>
          <a:p>
            <a:pPr marL="0" indent="0">
              <a:buNone/>
            </a:pPr>
            <a:r>
              <a:rPr lang="en-US" dirty="0">
                <a:solidFill>
                  <a:schemeClr val="accent1">
                    <a:lumMod val="50000"/>
                  </a:schemeClr>
                </a:solidFill>
                <a:latin typeface="Aptos" panose="020B0004020202020204" pitchFamily="34" charset="0"/>
              </a:rPr>
              <a:t>Why?</a:t>
            </a:r>
          </a:p>
          <a:p>
            <a:pPr marL="0" indent="0">
              <a:buNone/>
            </a:pPr>
            <a:endParaRPr lang="en-US" dirty="0">
              <a:solidFill>
                <a:schemeClr val="accent1">
                  <a:lumMod val="50000"/>
                </a:schemeClr>
              </a:solidFill>
              <a:latin typeface="Aptos" panose="020B0004020202020204" pitchFamily="34" charset="0"/>
            </a:endParaRPr>
          </a:p>
          <a:p>
            <a:pPr marL="0" indent="0">
              <a:buNone/>
            </a:pPr>
            <a:r>
              <a:rPr lang="en-US" dirty="0">
                <a:solidFill>
                  <a:schemeClr val="accent1">
                    <a:lumMod val="50000"/>
                  </a:schemeClr>
                </a:solidFill>
                <a:latin typeface="Aptos" panose="020B0004020202020204" pitchFamily="34" charset="0"/>
              </a:rPr>
              <a:t>Because Presidential Executive Orders are directed toward </a:t>
            </a:r>
            <a:r>
              <a:rPr lang="en-US" b="1" dirty="0">
                <a:solidFill>
                  <a:schemeClr val="accent1">
                    <a:lumMod val="50000"/>
                  </a:schemeClr>
                </a:solidFill>
                <a:latin typeface="Aptos" panose="020B0004020202020204" pitchFamily="34" charset="0"/>
              </a:rPr>
              <a:t>federal agencies</a:t>
            </a:r>
            <a:r>
              <a:rPr lang="en-US" dirty="0">
                <a:solidFill>
                  <a:schemeClr val="accent1">
                    <a:lumMod val="50000"/>
                  </a:schemeClr>
                </a:solidFill>
                <a:latin typeface="Aptos" panose="020B0004020202020204" pitchFamily="34" charset="0"/>
              </a:rPr>
              <a:t>, not you. Federal agencies receive these orders and then determine how, and the extent to which, they can implement them.</a:t>
            </a:r>
          </a:p>
        </p:txBody>
      </p:sp>
      <p:sp>
        <p:nvSpPr>
          <p:cNvPr id="5" name="Title 1">
            <a:extLst>
              <a:ext uri="{FF2B5EF4-FFF2-40B4-BE49-F238E27FC236}">
                <a16:creationId xmlns:a16="http://schemas.microsoft.com/office/drawing/2014/main" id="{67EB0705-71BD-F93C-08BC-CA81D9A9C9D0}"/>
              </a:ext>
            </a:extLst>
          </p:cNvPr>
          <p:cNvSpPr>
            <a:spLocks noGrp="1"/>
          </p:cNvSpPr>
          <p:nvPr>
            <p:ph type="title"/>
          </p:nvPr>
        </p:nvSpPr>
        <p:spPr>
          <a:xfrm>
            <a:off x="838200" y="365125"/>
            <a:ext cx="10515600" cy="1042988"/>
          </a:xfrm>
        </p:spPr>
        <p:txBody>
          <a:bodyPr>
            <a:normAutofit/>
          </a:bodyPr>
          <a:lstStyle/>
          <a:p>
            <a:r>
              <a:rPr lang="en-US" dirty="0"/>
              <a:t>Presidential Executive Orders</a:t>
            </a:r>
          </a:p>
        </p:txBody>
      </p:sp>
    </p:spTree>
    <p:extLst>
      <p:ext uri="{BB962C8B-B14F-4D97-AF65-F5344CB8AC3E}">
        <p14:creationId xmlns:p14="http://schemas.microsoft.com/office/powerpoint/2010/main" val="1521724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fade">
                                      <p:cBhvr>
                                        <p:cTn id="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A62F1A-C2E3-F0E4-B3F3-D3180A3F587D}"/>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6250C33A-1A55-B716-292A-AE4D04FCDFAF}"/>
              </a:ext>
            </a:extLst>
          </p:cNvPr>
          <p:cNvSpPr>
            <a:spLocks noGrp="1"/>
          </p:cNvSpPr>
          <p:nvPr>
            <p:ph type="title"/>
          </p:nvPr>
        </p:nvSpPr>
        <p:spPr>
          <a:xfrm>
            <a:off x="838200" y="365125"/>
            <a:ext cx="10515600" cy="1042988"/>
          </a:xfrm>
        </p:spPr>
        <p:txBody>
          <a:bodyPr>
            <a:normAutofit/>
          </a:bodyPr>
          <a:lstStyle/>
          <a:p>
            <a:r>
              <a:rPr lang="en-US" dirty="0"/>
              <a:t>Presidential Executive Orders      </a:t>
            </a:r>
          </a:p>
        </p:txBody>
      </p:sp>
      <p:sp>
        <p:nvSpPr>
          <p:cNvPr id="4" name="Title 1">
            <a:extLst>
              <a:ext uri="{FF2B5EF4-FFF2-40B4-BE49-F238E27FC236}">
                <a16:creationId xmlns:a16="http://schemas.microsoft.com/office/drawing/2014/main" id="{7FE87222-B4BC-9E73-33C7-AD485EDB2C18}"/>
              </a:ext>
            </a:extLst>
          </p:cNvPr>
          <p:cNvSpPr>
            <a:spLocks noGrp="1"/>
          </p:cNvSpPr>
          <p:nvPr>
            <p:ph idx="1"/>
          </p:nvPr>
        </p:nvSpPr>
        <p:spPr>
          <a:xfrm>
            <a:off x="838200" y="2087563"/>
            <a:ext cx="10515600" cy="4051300"/>
          </a:xfrm>
        </p:spPr>
        <p:txBody>
          <a:bodyPr>
            <a:normAutofit fontScale="97500"/>
          </a:bodyPr>
          <a:lstStyle/>
          <a:p>
            <a:pPr marL="514350" indent="-514350">
              <a:buFont typeface="+mj-lt"/>
              <a:buAutoNum type="arabicPeriod"/>
            </a:pPr>
            <a:r>
              <a:rPr lang="en-US" dirty="0">
                <a:solidFill>
                  <a:schemeClr val="accent1">
                    <a:lumMod val="50000"/>
                  </a:schemeClr>
                </a:solidFill>
                <a:latin typeface="Aptos" panose="020B0004020202020204" pitchFamily="34" charset="0"/>
              </a:rPr>
              <a:t>Ending Radical and Wasteful Government DEI Programs and Preferencing</a:t>
            </a:r>
          </a:p>
          <a:p>
            <a:pPr marL="457200" lvl="1" indent="0">
              <a:buNone/>
            </a:pPr>
            <a:endParaRPr lang="en-US" dirty="0">
              <a:solidFill>
                <a:schemeClr val="accent1">
                  <a:lumMod val="50000"/>
                </a:schemeClr>
              </a:solidFill>
              <a:latin typeface="Aptos" panose="020B0004020202020204" pitchFamily="34" charset="0"/>
            </a:endParaRPr>
          </a:p>
          <a:p>
            <a:pPr lvl="1"/>
            <a:r>
              <a:rPr lang="en-US" dirty="0">
                <a:solidFill>
                  <a:schemeClr val="accent1">
                    <a:lumMod val="50000"/>
                  </a:schemeClr>
                </a:solidFill>
                <a:latin typeface="Aptos" panose="020B0004020202020204" pitchFamily="34" charset="0"/>
              </a:rPr>
              <a:t>USED issued a communication indicating compliance with the EO.</a:t>
            </a:r>
          </a:p>
        </p:txBody>
      </p:sp>
      <p:sp>
        <p:nvSpPr>
          <p:cNvPr id="2" name="TextBox 1">
            <a:extLst>
              <a:ext uri="{FF2B5EF4-FFF2-40B4-BE49-F238E27FC236}">
                <a16:creationId xmlns:a16="http://schemas.microsoft.com/office/drawing/2014/main" id="{B67159AC-F0F8-B85F-A6CC-5B64F049319B}"/>
              </a:ext>
            </a:extLst>
          </p:cNvPr>
          <p:cNvSpPr txBox="1"/>
          <p:nvPr/>
        </p:nvSpPr>
        <p:spPr>
          <a:xfrm>
            <a:off x="982980" y="5791391"/>
            <a:ext cx="9944100" cy="523220"/>
          </a:xfrm>
          <a:prstGeom prst="rect">
            <a:avLst/>
          </a:prstGeom>
          <a:noFill/>
        </p:spPr>
        <p:txBody>
          <a:bodyPr wrap="square" rtlCol="0">
            <a:spAutoFit/>
          </a:bodyPr>
          <a:lstStyle/>
          <a:p>
            <a:r>
              <a:rPr lang="en-US" sz="1400" dirty="0">
                <a:solidFill>
                  <a:schemeClr val="accent1">
                    <a:lumMod val="50000"/>
                  </a:schemeClr>
                </a:solidFill>
                <a:latin typeface="Aptos" panose="020B0004020202020204" pitchFamily="34" charset="0"/>
              </a:rPr>
              <a:t>https://www.whitehouse.gov/presidential-actions/2025/01/ending-radical-and-wasteful-government-dei-programs-and-preferencing/</a:t>
            </a:r>
          </a:p>
        </p:txBody>
      </p:sp>
    </p:spTree>
    <p:extLst>
      <p:ext uri="{BB962C8B-B14F-4D97-AF65-F5344CB8AC3E}">
        <p14:creationId xmlns:p14="http://schemas.microsoft.com/office/powerpoint/2010/main" val="25998981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8AC1F3-80D0-AAF9-ECCA-B64385F5815C}"/>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1274A01B-73A0-55C7-A975-8256C1D6A42E}"/>
              </a:ext>
            </a:extLst>
          </p:cNvPr>
          <p:cNvSpPr>
            <a:spLocks noGrp="1"/>
          </p:cNvSpPr>
          <p:nvPr>
            <p:ph type="title"/>
          </p:nvPr>
        </p:nvSpPr>
        <p:spPr>
          <a:xfrm>
            <a:off x="838200" y="365125"/>
            <a:ext cx="10515600" cy="1042988"/>
          </a:xfrm>
        </p:spPr>
        <p:txBody>
          <a:bodyPr>
            <a:normAutofit/>
          </a:bodyPr>
          <a:lstStyle/>
          <a:p>
            <a:r>
              <a:rPr lang="en-US" dirty="0"/>
              <a:t>Presidential Executive Orders       </a:t>
            </a:r>
          </a:p>
        </p:txBody>
      </p:sp>
      <p:sp>
        <p:nvSpPr>
          <p:cNvPr id="4" name="Title 1">
            <a:extLst>
              <a:ext uri="{FF2B5EF4-FFF2-40B4-BE49-F238E27FC236}">
                <a16:creationId xmlns:a16="http://schemas.microsoft.com/office/drawing/2014/main" id="{4B15F27A-1C8B-7229-D921-7B7315A42039}"/>
              </a:ext>
            </a:extLst>
          </p:cNvPr>
          <p:cNvSpPr>
            <a:spLocks noGrp="1"/>
          </p:cNvSpPr>
          <p:nvPr>
            <p:ph idx="1"/>
          </p:nvPr>
        </p:nvSpPr>
        <p:spPr>
          <a:xfrm>
            <a:off x="838200" y="1932115"/>
            <a:ext cx="10515600" cy="4051300"/>
          </a:xfrm>
        </p:spPr>
        <p:txBody>
          <a:bodyPr>
            <a:normAutofit fontScale="97500"/>
          </a:bodyPr>
          <a:lstStyle/>
          <a:p>
            <a:pPr marL="514350" indent="-514350">
              <a:buFont typeface="+mj-lt"/>
              <a:buAutoNum type="arabicPeriod" startAt="2"/>
            </a:pPr>
            <a:r>
              <a:rPr lang="en-US" dirty="0">
                <a:solidFill>
                  <a:schemeClr val="accent1">
                    <a:lumMod val="50000"/>
                  </a:schemeClr>
                </a:solidFill>
                <a:latin typeface="Aptos" panose="020B0004020202020204" pitchFamily="34" charset="0"/>
              </a:rPr>
              <a:t>Improving Education Outcomes by Empowering Parents, States, and Communities</a:t>
            </a:r>
          </a:p>
          <a:p>
            <a:pPr marL="457200" lvl="1" indent="0">
              <a:buNone/>
            </a:pPr>
            <a:endParaRPr lang="en-US" dirty="0">
              <a:solidFill>
                <a:schemeClr val="accent1">
                  <a:lumMod val="50000"/>
                </a:schemeClr>
              </a:solidFill>
              <a:latin typeface="Aptos" panose="020B0004020202020204" pitchFamily="34" charset="0"/>
            </a:endParaRPr>
          </a:p>
          <a:p>
            <a:pPr lvl="1"/>
            <a:r>
              <a:rPr lang="en-US" dirty="0">
                <a:solidFill>
                  <a:schemeClr val="accent1">
                    <a:lumMod val="50000"/>
                  </a:schemeClr>
                </a:solidFill>
                <a:latin typeface="Aptos" panose="020B0004020202020204" pitchFamily="34" charset="0"/>
              </a:rPr>
              <a:t>“The Secretary of Education shall, to the maximum extent appropriate and permitted by law, take all necessary steps to facilitate the closure of the Department of Education and return authority over education to the States and local communities while ensuring the effective and uninterrupted delivery of services, programs, and benefits on which Americans rely.”</a:t>
            </a:r>
          </a:p>
          <a:p>
            <a:pPr lvl="1"/>
            <a:endParaRPr lang="en-US" dirty="0">
              <a:solidFill>
                <a:schemeClr val="accent1">
                  <a:lumMod val="50000"/>
                </a:schemeClr>
              </a:solidFill>
              <a:latin typeface="Aptos" panose="020B0004020202020204" pitchFamily="34" charset="0"/>
            </a:endParaRPr>
          </a:p>
          <a:p>
            <a:pPr lvl="1"/>
            <a:r>
              <a:rPr lang="en-US" dirty="0">
                <a:solidFill>
                  <a:schemeClr val="accent1">
                    <a:lumMod val="50000"/>
                  </a:schemeClr>
                </a:solidFill>
                <a:latin typeface="Aptos" panose="020B0004020202020204" pitchFamily="34" charset="0"/>
              </a:rPr>
              <a:t>Nearly half of USED staff were placed on leave (4,133 to 2,183). The reduction in force is currently being challenged in court.</a:t>
            </a:r>
          </a:p>
        </p:txBody>
      </p:sp>
      <p:sp>
        <p:nvSpPr>
          <p:cNvPr id="2" name="TextBox 1">
            <a:extLst>
              <a:ext uri="{FF2B5EF4-FFF2-40B4-BE49-F238E27FC236}">
                <a16:creationId xmlns:a16="http://schemas.microsoft.com/office/drawing/2014/main" id="{C80628A4-177B-CC55-0BB4-9C050D6108E4}"/>
              </a:ext>
            </a:extLst>
          </p:cNvPr>
          <p:cNvSpPr txBox="1"/>
          <p:nvPr/>
        </p:nvSpPr>
        <p:spPr>
          <a:xfrm>
            <a:off x="1051560" y="6083999"/>
            <a:ext cx="9171432" cy="584775"/>
          </a:xfrm>
          <a:prstGeom prst="rect">
            <a:avLst/>
          </a:prstGeom>
          <a:noFill/>
        </p:spPr>
        <p:txBody>
          <a:bodyPr wrap="square" rtlCol="0">
            <a:spAutoFit/>
          </a:bodyPr>
          <a:lstStyle/>
          <a:p>
            <a:r>
              <a:rPr lang="en-US" sz="1600" dirty="0">
                <a:solidFill>
                  <a:schemeClr val="accent1">
                    <a:lumMod val="50000"/>
                  </a:schemeClr>
                </a:solidFill>
                <a:latin typeface="Aptos" panose="020B0004020202020204" pitchFamily="34" charset="0"/>
              </a:rPr>
              <a:t>https://www.whitehouse.gov/presidential-actions/2025/03/improving-education-outcomes-by-empowering-parents-states-and-communities/</a:t>
            </a:r>
          </a:p>
        </p:txBody>
      </p:sp>
    </p:spTree>
    <p:extLst>
      <p:ext uri="{BB962C8B-B14F-4D97-AF65-F5344CB8AC3E}">
        <p14:creationId xmlns:p14="http://schemas.microsoft.com/office/powerpoint/2010/main" val="32306269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05D5EA-C01C-A03E-4276-C8CCD118F241}"/>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099632F1-B6A5-924D-BE50-E26239C5ACB3}"/>
              </a:ext>
            </a:extLst>
          </p:cNvPr>
          <p:cNvSpPr>
            <a:spLocks noGrp="1"/>
          </p:cNvSpPr>
          <p:nvPr>
            <p:ph type="title"/>
          </p:nvPr>
        </p:nvSpPr>
        <p:spPr>
          <a:xfrm>
            <a:off x="838200" y="365125"/>
            <a:ext cx="10515600" cy="1042988"/>
          </a:xfrm>
        </p:spPr>
        <p:txBody>
          <a:bodyPr>
            <a:normAutofit/>
          </a:bodyPr>
          <a:lstStyle/>
          <a:p>
            <a:r>
              <a:rPr lang="en-US" dirty="0"/>
              <a:t>Presidential Executive Orders (cont.)</a:t>
            </a:r>
          </a:p>
        </p:txBody>
      </p:sp>
      <p:sp>
        <p:nvSpPr>
          <p:cNvPr id="4" name="Title 1">
            <a:extLst>
              <a:ext uri="{FF2B5EF4-FFF2-40B4-BE49-F238E27FC236}">
                <a16:creationId xmlns:a16="http://schemas.microsoft.com/office/drawing/2014/main" id="{256ABB48-C8F4-E7F6-FBEB-F3717B3CC5AE}"/>
              </a:ext>
            </a:extLst>
          </p:cNvPr>
          <p:cNvSpPr>
            <a:spLocks noGrp="1"/>
          </p:cNvSpPr>
          <p:nvPr>
            <p:ph idx="1"/>
          </p:nvPr>
        </p:nvSpPr>
        <p:spPr>
          <a:xfrm>
            <a:off x="630936" y="2087562"/>
            <a:ext cx="10722864" cy="4523549"/>
          </a:xfrm>
        </p:spPr>
        <p:txBody>
          <a:bodyPr>
            <a:normAutofit fontScale="97500"/>
          </a:bodyPr>
          <a:lstStyle/>
          <a:p>
            <a:pPr marL="514350" indent="-514350">
              <a:buFont typeface="+mj-lt"/>
              <a:buAutoNum type="arabicPeriod" startAt="3"/>
            </a:pPr>
            <a:r>
              <a:rPr lang="en-US" dirty="0">
                <a:solidFill>
                  <a:schemeClr val="accent1">
                    <a:lumMod val="50000"/>
                  </a:schemeClr>
                </a:solidFill>
                <a:latin typeface="Aptos" panose="020B0004020202020204" pitchFamily="34" charset="0"/>
              </a:rPr>
              <a:t>Reinstating Common-Sense School Discipline Policies</a:t>
            </a:r>
          </a:p>
          <a:p>
            <a:pPr marL="457200" lvl="1" indent="0">
              <a:buNone/>
            </a:pPr>
            <a:endParaRPr lang="en-US" dirty="0">
              <a:solidFill>
                <a:schemeClr val="accent1">
                  <a:lumMod val="50000"/>
                </a:schemeClr>
              </a:solidFill>
              <a:latin typeface="Aptos" panose="020B0004020202020204" pitchFamily="34" charset="0"/>
            </a:endParaRPr>
          </a:p>
          <a:p>
            <a:pPr lvl="1"/>
            <a:r>
              <a:rPr lang="en-US" dirty="0">
                <a:solidFill>
                  <a:schemeClr val="accent1">
                    <a:lumMod val="50000"/>
                  </a:schemeClr>
                </a:solidFill>
                <a:latin typeface="Aptos" panose="020B0004020202020204" pitchFamily="34" charset="0"/>
              </a:rPr>
              <a:t>“the education secretary shall issue new guidance to local educational agencies (LEAs) and state educational agencies (SEAs) regarding school discipline and their obligations not to engage in racial discrimination under Title VI in all contexts, including school discipline”</a:t>
            </a:r>
          </a:p>
          <a:p>
            <a:pPr lvl="1"/>
            <a:r>
              <a:rPr lang="en-US" dirty="0">
                <a:solidFill>
                  <a:schemeClr val="accent1">
                    <a:lumMod val="50000"/>
                  </a:schemeClr>
                </a:solidFill>
                <a:latin typeface="Aptos" panose="020B0004020202020204" pitchFamily="34" charset="0"/>
              </a:rPr>
              <a:t>“the education secretary shall submit a report to the president…regarding the status of discriminatory-equity-ideology-based school discipline and behavior modification techniques in American public education.”</a:t>
            </a:r>
          </a:p>
          <a:p>
            <a:pPr lvl="1"/>
            <a:endParaRPr lang="en-US" dirty="0">
              <a:solidFill>
                <a:schemeClr val="accent1">
                  <a:lumMod val="50000"/>
                </a:schemeClr>
              </a:solidFill>
              <a:latin typeface="Aptos" panose="020B0004020202020204" pitchFamily="34" charset="0"/>
            </a:endParaRPr>
          </a:p>
          <a:p>
            <a:pPr lvl="1"/>
            <a:endParaRPr lang="en-US" dirty="0">
              <a:solidFill>
                <a:schemeClr val="accent1">
                  <a:lumMod val="50000"/>
                </a:schemeClr>
              </a:solidFill>
              <a:latin typeface="Aptos" panose="020B0004020202020204" pitchFamily="34" charset="0"/>
            </a:endParaRPr>
          </a:p>
          <a:p>
            <a:pPr marL="457200" lvl="1" indent="0">
              <a:buNone/>
            </a:pPr>
            <a:r>
              <a:rPr lang="en-US" sz="1600" dirty="0">
                <a:solidFill>
                  <a:schemeClr val="accent1">
                    <a:lumMod val="50000"/>
                  </a:schemeClr>
                </a:solidFill>
                <a:latin typeface="Aptos" panose="020B0004020202020204" pitchFamily="34" charset="0"/>
              </a:rPr>
              <a:t>https://www.whitehouse.gov/presidential-actions/2025/04/reinstating-common-sense-school-discipline-policies/</a:t>
            </a:r>
          </a:p>
        </p:txBody>
      </p:sp>
    </p:spTree>
    <p:extLst>
      <p:ext uri="{BB962C8B-B14F-4D97-AF65-F5344CB8AC3E}">
        <p14:creationId xmlns:p14="http://schemas.microsoft.com/office/powerpoint/2010/main" val="22505525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7601FA8-3856-893A-CA5E-7F79E3DCD256}"/>
              </a:ext>
            </a:extLst>
          </p:cNvPr>
          <p:cNvSpPr>
            <a:spLocks noGrp="1"/>
          </p:cNvSpPr>
          <p:nvPr>
            <p:ph type="title"/>
          </p:nvPr>
        </p:nvSpPr>
        <p:spPr/>
        <p:txBody>
          <a:bodyPr/>
          <a:lstStyle/>
          <a:p>
            <a:r>
              <a:rPr lang="en-US" dirty="0"/>
              <a:t>Presidential Executive Orders   </a:t>
            </a:r>
          </a:p>
        </p:txBody>
      </p:sp>
      <p:sp>
        <p:nvSpPr>
          <p:cNvPr id="2" name="Content Placeholder 1">
            <a:extLst>
              <a:ext uri="{FF2B5EF4-FFF2-40B4-BE49-F238E27FC236}">
                <a16:creationId xmlns:a16="http://schemas.microsoft.com/office/drawing/2014/main" id="{D2789E85-2D50-BF42-BAB6-1331C859CC24}"/>
              </a:ext>
            </a:extLst>
          </p:cNvPr>
          <p:cNvSpPr>
            <a:spLocks noGrp="1"/>
          </p:cNvSpPr>
          <p:nvPr>
            <p:ph idx="1"/>
          </p:nvPr>
        </p:nvSpPr>
        <p:spPr>
          <a:xfrm>
            <a:off x="838200" y="2086984"/>
            <a:ext cx="10515600" cy="4405890"/>
          </a:xfrm>
        </p:spPr>
        <p:txBody>
          <a:bodyPr>
            <a:normAutofit lnSpcReduction="10000"/>
          </a:bodyPr>
          <a:lstStyle/>
          <a:p>
            <a:pPr marL="514350" indent="-514350">
              <a:buFont typeface="+mj-lt"/>
              <a:buAutoNum type="arabicPeriod" startAt="4"/>
            </a:pPr>
            <a:r>
              <a:rPr lang="en-US" dirty="0">
                <a:solidFill>
                  <a:schemeClr val="accent1">
                    <a:lumMod val="50000"/>
                  </a:schemeClr>
                </a:solidFill>
                <a:latin typeface="Aptos" panose="020B0004020202020204" pitchFamily="34" charset="0"/>
              </a:rPr>
              <a:t>Advancing Artificial Intelligence Education for American Youth</a:t>
            </a:r>
          </a:p>
          <a:p>
            <a:pPr marL="0" indent="0">
              <a:buNone/>
            </a:pPr>
            <a:endParaRPr lang="en-US" dirty="0">
              <a:solidFill>
                <a:schemeClr val="accent1">
                  <a:lumMod val="50000"/>
                </a:schemeClr>
              </a:solidFill>
              <a:latin typeface="Aptos" panose="020B0004020202020204" pitchFamily="34" charset="0"/>
            </a:endParaRPr>
          </a:p>
          <a:p>
            <a:r>
              <a:rPr lang="en-US" dirty="0">
                <a:solidFill>
                  <a:schemeClr val="accent1">
                    <a:lumMod val="50000"/>
                  </a:schemeClr>
                </a:solidFill>
                <a:latin typeface="Aptos" panose="020B0004020202020204" pitchFamily="34" charset="0"/>
              </a:rPr>
              <a:t>“promote AI literacy and proficiency among Americans by promoting the appropriate integration of AI into education”</a:t>
            </a:r>
          </a:p>
          <a:p>
            <a:r>
              <a:rPr lang="en-US" dirty="0">
                <a:solidFill>
                  <a:schemeClr val="accent1">
                    <a:lumMod val="50000"/>
                  </a:schemeClr>
                </a:solidFill>
                <a:latin typeface="Aptos" panose="020B0004020202020204" pitchFamily="34" charset="0"/>
              </a:rPr>
              <a:t>establishes “a White House Task Force on AI Education”</a:t>
            </a:r>
          </a:p>
          <a:p>
            <a:endParaRPr lang="en-US" dirty="0">
              <a:solidFill>
                <a:schemeClr val="accent1">
                  <a:lumMod val="50000"/>
                </a:schemeClr>
              </a:solidFill>
              <a:latin typeface="Aptos" panose="020B0004020202020204" pitchFamily="34" charset="0"/>
            </a:endParaRPr>
          </a:p>
          <a:p>
            <a:endParaRPr lang="en-US" dirty="0">
              <a:solidFill>
                <a:schemeClr val="accent1">
                  <a:lumMod val="50000"/>
                </a:schemeClr>
              </a:solidFill>
              <a:latin typeface="Aptos" panose="020B0004020202020204" pitchFamily="34" charset="0"/>
            </a:endParaRPr>
          </a:p>
          <a:p>
            <a:pPr marL="0" indent="0">
              <a:buNone/>
            </a:pPr>
            <a:endParaRPr lang="en-US" dirty="0">
              <a:solidFill>
                <a:schemeClr val="accent1">
                  <a:lumMod val="50000"/>
                </a:schemeClr>
              </a:solidFill>
              <a:latin typeface="Aptos" panose="020B0004020202020204" pitchFamily="34" charset="0"/>
            </a:endParaRPr>
          </a:p>
          <a:p>
            <a:pPr marL="0" indent="0">
              <a:buNone/>
            </a:pPr>
            <a:r>
              <a:rPr lang="en-US" sz="1600" dirty="0">
                <a:solidFill>
                  <a:schemeClr val="accent1">
                    <a:lumMod val="50000"/>
                  </a:schemeClr>
                </a:solidFill>
                <a:latin typeface="Aptos" panose="020B0004020202020204" pitchFamily="34" charset="0"/>
              </a:rPr>
              <a:t>https://www.whitehouse.gov/presidential-actions/2025/04/advancing-artificial-intelligence-education-for-american-youth/</a:t>
            </a:r>
          </a:p>
        </p:txBody>
      </p:sp>
    </p:spTree>
    <p:extLst>
      <p:ext uri="{BB962C8B-B14F-4D97-AF65-F5344CB8AC3E}">
        <p14:creationId xmlns:p14="http://schemas.microsoft.com/office/powerpoint/2010/main" val="23567661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71CE75B-0DA9-F30C-C63A-1C13F12CADF4}"/>
              </a:ext>
            </a:extLst>
          </p:cNvPr>
          <p:cNvSpPr>
            <a:spLocks noGrp="1"/>
          </p:cNvSpPr>
          <p:nvPr>
            <p:ph type="title" idx="4294967295"/>
          </p:nvPr>
        </p:nvSpPr>
        <p:spPr>
          <a:xfrm>
            <a:off x="838200" y="-1042852"/>
            <a:ext cx="10515600" cy="1042852"/>
          </a:xfrm>
        </p:spPr>
        <p:txBody>
          <a:bodyPr vert="horz" lIns="91440" tIns="45720" rIns="91440" bIns="45720" rtlCol="0" anchor="b">
            <a:normAutofit/>
          </a:bodyPr>
          <a:lstStyle/>
          <a:p>
            <a:r>
              <a:rPr lang="en-US" dirty="0"/>
              <a:t>DESE’s educational vision</a:t>
            </a:r>
          </a:p>
        </p:txBody>
      </p:sp>
      <p:sp>
        <p:nvSpPr>
          <p:cNvPr id="2" name="TextBox 1">
            <a:extLst>
              <a:ext uri="{FF2B5EF4-FFF2-40B4-BE49-F238E27FC236}">
                <a16:creationId xmlns:a16="http://schemas.microsoft.com/office/drawing/2014/main" id="{EE851268-2539-6304-C418-D95F17253B83}"/>
              </a:ext>
            </a:extLst>
          </p:cNvPr>
          <p:cNvSpPr txBox="1"/>
          <p:nvPr/>
        </p:nvSpPr>
        <p:spPr>
          <a:xfrm>
            <a:off x="710339" y="218116"/>
            <a:ext cx="10771322" cy="70788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000" dirty="0">
                <a:ln w="0"/>
                <a:solidFill>
                  <a:schemeClr val="accent5">
                    <a:lumMod val="50000"/>
                  </a:schemeClr>
                </a:solidFill>
                <a:latin typeface="Arial" panose="020B0604020202020204" pitchFamily="34" charset="0"/>
                <a:cs typeface="Arial" panose="020B0604020202020204" pitchFamily="34" charset="0"/>
              </a:rPr>
              <a:t>DESE's Educational Vision</a:t>
            </a:r>
          </a:p>
        </p:txBody>
      </p:sp>
      <p:sp>
        <p:nvSpPr>
          <p:cNvPr id="3" name="Rectangle 2">
            <a:extLst>
              <a:ext uri="{FF2B5EF4-FFF2-40B4-BE49-F238E27FC236}">
                <a16:creationId xmlns:a16="http://schemas.microsoft.com/office/drawing/2014/main" id="{BE7C9028-F593-42AE-DFB3-5F7B5756FBBF}"/>
              </a:ext>
            </a:extLst>
          </p:cNvPr>
          <p:cNvSpPr/>
          <p:nvPr/>
        </p:nvSpPr>
        <p:spPr>
          <a:xfrm>
            <a:off x="877292" y="1091245"/>
            <a:ext cx="10604363" cy="8394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dirty="0">
                <a:latin typeface="Arial" panose="020B0604020202020204" pitchFamily="34" charset="0"/>
                <a:cs typeface="Arial" panose="020B0604020202020204" pitchFamily="34" charset="0"/>
              </a:rPr>
              <a:t>What outcomes do we envision as a result of our work?</a:t>
            </a:r>
          </a:p>
        </p:txBody>
      </p:sp>
      <p:sp>
        <p:nvSpPr>
          <p:cNvPr id="5" name="Title 1">
            <a:extLst>
              <a:ext uri="{FF2B5EF4-FFF2-40B4-BE49-F238E27FC236}">
                <a16:creationId xmlns:a16="http://schemas.microsoft.com/office/drawing/2014/main" id="{765A2C15-44B1-1499-1E40-3C3FED2FEC04}"/>
              </a:ext>
            </a:extLst>
          </p:cNvPr>
          <p:cNvSpPr txBox="1">
            <a:spLocks/>
          </p:cNvSpPr>
          <p:nvPr/>
        </p:nvSpPr>
        <p:spPr>
          <a:xfrm>
            <a:off x="877292" y="1930736"/>
            <a:ext cx="5019923" cy="3968259"/>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1000"/>
              </a:spcBef>
            </a:pPr>
            <a:r>
              <a:rPr lang="en-US" sz="2400" b="1" dirty="0">
                <a:latin typeface="Arial" panose="020B0604020202020204" pitchFamily="34" charset="0"/>
                <a:cs typeface="Arial" panose="020B0604020202020204" pitchFamily="34" charset="0"/>
              </a:rPr>
              <a:t>Our vision is that as a result of their public education in Massachusetts, students will </a:t>
            </a:r>
            <a:r>
              <a:rPr lang="en-US" sz="2400" b="1" dirty="0">
                <a:solidFill>
                  <a:schemeClr val="accent2"/>
                </a:solidFill>
                <a:latin typeface="Arial" panose="020B0604020202020204" pitchFamily="34" charset="0"/>
                <a:cs typeface="Arial" panose="020B0604020202020204" pitchFamily="34" charset="0"/>
              </a:rPr>
              <a:t>attain academic knowledge and skills</a:t>
            </a:r>
            <a:r>
              <a:rPr lang="en-US" sz="2400" b="1" dirty="0">
                <a:latin typeface="Arial" panose="020B0604020202020204" pitchFamily="34" charset="0"/>
                <a:cs typeface="Arial" panose="020B0604020202020204" pitchFamily="34" charset="0"/>
              </a:rPr>
              <a:t>, </a:t>
            </a:r>
            <a:r>
              <a:rPr lang="en-US" sz="2400" b="1" dirty="0">
                <a:solidFill>
                  <a:schemeClr val="accent6"/>
                </a:solidFill>
                <a:latin typeface="Arial" panose="020B0604020202020204" pitchFamily="34" charset="0"/>
                <a:cs typeface="Arial" panose="020B0604020202020204" pitchFamily="34" charset="0"/>
              </a:rPr>
              <a:t>understand and value self and others</a:t>
            </a:r>
            <a:r>
              <a:rPr lang="en-US" sz="2400" b="1" dirty="0">
                <a:latin typeface="Arial" panose="020B0604020202020204" pitchFamily="34" charset="0"/>
                <a:cs typeface="Arial" panose="020B0604020202020204" pitchFamily="34" charset="0"/>
              </a:rPr>
              <a:t>, and </a:t>
            </a:r>
            <a:r>
              <a:rPr lang="en-US" sz="2400" b="1" dirty="0">
                <a:solidFill>
                  <a:schemeClr val="tx2"/>
                </a:solidFill>
                <a:latin typeface="Arial" panose="020B0604020202020204" pitchFamily="34" charset="0"/>
                <a:cs typeface="Arial" panose="020B0604020202020204" pitchFamily="34" charset="0"/>
              </a:rPr>
              <a:t>engage with the world</a:t>
            </a:r>
            <a:r>
              <a:rPr lang="en-US" sz="2400" b="1" dirty="0">
                <a:latin typeface="Arial" panose="020B0604020202020204" pitchFamily="34" charset="0"/>
                <a:cs typeface="Arial" panose="020B0604020202020204" pitchFamily="34" charset="0"/>
              </a:rPr>
              <a:t>.</a:t>
            </a:r>
          </a:p>
        </p:txBody>
      </p:sp>
      <p:cxnSp>
        <p:nvCxnSpPr>
          <p:cNvPr id="7" name="Straight Connector 6" descr="Blue rectangle">
            <a:extLst>
              <a:ext uri="{FF2B5EF4-FFF2-40B4-BE49-F238E27FC236}">
                <a16:creationId xmlns:a16="http://schemas.microsoft.com/office/drawing/2014/main" id="{E5AD658C-4923-4FC4-5580-F748ECE0399B}"/>
              </a:ext>
            </a:extLst>
          </p:cNvPr>
          <p:cNvCxnSpPr>
            <a:cxnSpLocks/>
          </p:cNvCxnSpPr>
          <p:nvPr/>
        </p:nvCxnSpPr>
        <p:spPr>
          <a:xfrm>
            <a:off x="6294782" y="2071380"/>
            <a:ext cx="0" cy="3624146"/>
          </a:xfrm>
          <a:prstGeom prst="line">
            <a:avLst/>
          </a:prstGeom>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EE856A41-DF8C-2547-35EB-EB88A7C85FEC}"/>
              </a:ext>
            </a:extLst>
          </p:cNvPr>
          <p:cNvSpPr txBox="1">
            <a:spLocks/>
          </p:cNvSpPr>
          <p:nvPr/>
        </p:nvSpPr>
        <p:spPr>
          <a:xfrm>
            <a:off x="7089914" y="1930736"/>
            <a:ext cx="4391741" cy="3968259"/>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1000"/>
              </a:spcBef>
            </a:pPr>
            <a:r>
              <a:rPr lang="en-US" sz="2400" b="1" dirty="0">
                <a:latin typeface="Arial" panose="020B0604020202020204" pitchFamily="34" charset="0"/>
                <a:cs typeface="Arial" panose="020B0604020202020204" pitchFamily="34" charset="0"/>
              </a:rPr>
              <a:t>This will enable students to be </a:t>
            </a:r>
            <a:r>
              <a:rPr lang="en-US" sz="2400" b="1" dirty="0">
                <a:solidFill>
                  <a:schemeClr val="accent2"/>
                </a:solidFill>
                <a:latin typeface="Arial" panose="020B0604020202020204" pitchFamily="34" charset="0"/>
                <a:cs typeface="Arial" panose="020B0604020202020204" pitchFamily="34" charset="0"/>
              </a:rPr>
              <a:t>curious and creative</a:t>
            </a:r>
            <a:r>
              <a:rPr lang="en-US" sz="2400" b="1" dirty="0">
                <a:latin typeface="Arial" panose="020B0604020202020204" pitchFamily="34" charset="0"/>
                <a:cs typeface="Arial" panose="020B0604020202020204" pitchFamily="34" charset="0"/>
              </a:rPr>
              <a:t>, </a:t>
            </a:r>
            <a:r>
              <a:rPr lang="en-US" sz="2400" b="1" dirty="0">
                <a:solidFill>
                  <a:schemeClr val="accent6"/>
                </a:solidFill>
                <a:latin typeface="Arial" panose="020B0604020202020204" pitchFamily="34" charset="0"/>
                <a:cs typeface="Arial" panose="020B0604020202020204" pitchFamily="34" charset="0"/>
              </a:rPr>
              <a:t>shape their path</a:t>
            </a:r>
            <a:r>
              <a:rPr lang="en-US" sz="2400" b="1" dirty="0">
                <a:latin typeface="Arial" panose="020B0604020202020204" pitchFamily="34" charset="0"/>
                <a:cs typeface="Arial" panose="020B0604020202020204" pitchFamily="34" charset="0"/>
              </a:rPr>
              <a:t>, </a:t>
            </a:r>
            <a:r>
              <a:rPr lang="en-US" sz="2400" b="1" dirty="0">
                <a:solidFill>
                  <a:schemeClr val="accent6"/>
                </a:solidFill>
                <a:latin typeface="Arial" panose="020B0604020202020204" pitchFamily="34" charset="0"/>
                <a:cs typeface="Arial" panose="020B0604020202020204" pitchFamily="34" charset="0"/>
              </a:rPr>
              <a:t>feel connected</a:t>
            </a:r>
            <a:r>
              <a:rPr lang="en-US" sz="2400" b="1" dirty="0">
                <a:latin typeface="Arial" panose="020B0604020202020204" pitchFamily="34" charset="0"/>
                <a:cs typeface="Arial" panose="020B0604020202020204" pitchFamily="34" charset="0"/>
              </a:rPr>
              <a:t>, and </a:t>
            </a:r>
            <a:r>
              <a:rPr lang="en-US" sz="2400" b="1" dirty="0">
                <a:solidFill>
                  <a:schemeClr val="tx2"/>
                </a:solidFill>
                <a:latin typeface="Arial" panose="020B0604020202020204" pitchFamily="34" charset="0"/>
                <a:cs typeface="Arial" panose="020B0604020202020204" pitchFamily="34" charset="0"/>
              </a:rPr>
              <a:t>be empowered. </a:t>
            </a:r>
          </a:p>
        </p:txBody>
      </p:sp>
    </p:spTree>
    <p:extLst>
      <p:ext uri="{BB962C8B-B14F-4D97-AF65-F5344CB8AC3E}">
        <p14:creationId xmlns:p14="http://schemas.microsoft.com/office/powerpoint/2010/main" val="12891739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156141-7F9D-23DE-4E6A-2DA4DB0C3CB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1467844-7CAE-4E6A-F97F-C86D3907C565}"/>
              </a:ext>
            </a:extLst>
          </p:cNvPr>
          <p:cNvSpPr>
            <a:spLocks noGrp="1"/>
          </p:cNvSpPr>
          <p:nvPr>
            <p:ph type="title"/>
          </p:nvPr>
        </p:nvSpPr>
        <p:spPr/>
        <p:txBody>
          <a:bodyPr/>
          <a:lstStyle/>
          <a:p>
            <a:r>
              <a:rPr lang="en-US" dirty="0"/>
              <a:t>Presidential Executive Orders                 </a:t>
            </a:r>
          </a:p>
        </p:txBody>
      </p:sp>
      <p:sp>
        <p:nvSpPr>
          <p:cNvPr id="2" name="Content Placeholder 1">
            <a:extLst>
              <a:ext uri="{FF2B5EF4-FFF2-40B4-BE49-F238E27FC236}">
                <a16:creationId xmlns:a16="http://schemas.microsoft.com/office/drawing/2014/main" id="{4EBCCFEB-FA2C-61DF-BB5E-E6188768FB27}"/>
              </a:ext>
            </a:extLst>
          </p:cNvPr>
          <p:cNvSpPr>
            <a:spLocks noGrp="1"/>
          </p:cNvSpPr>
          <p:nvPr>
            <p:ph idx="1"/>
          </p:nvPr>
        </p:nvSpPr>
        <p:spPr/>
        <p:txBody>
          <a:bodyPr>
            <a:normAutofit fontScale="92500" lnSpcReduction="10000"/>
          </a:bodyPr>
          <a:lstStyle/>
          <a:p>
            <a:pPr marL="514350" indent="-514350">
              <a:buFont typeface="+mj-lt"/>
              <a:buAutoNum type="arabicPeriod" startAt="5"/>
            </a:pPr>
            <a:r>
              <a:rPr lang="en-US" dirty="0">
                <a:solidFill>
                  <a:schemeClr val="accent1">
                    <a:lumMod val="50000"/>
                  </a:schemeClr>
                </a:solidFill>
                <a:latin typeface="Aptos" panose="020B0004020202020204" pitchFamily="34" charset="0"/>
              </a:rPr>
              <a:t>Ending Radical Indoctrination in K-12 Schooling</a:t>
            </a:r>
          </a:p>
          <a:p>
            <a:endParaRPr lang="en-US" sz="2400" dirty="0">
              <a:solidFill>
                <a:schemeClr val="accent1">
                  <a:lumMod val="50000"/>
                </a:schemeClr>
              </a:solidFill>
              <a:latin typeface="Aptos" panose="020B0004020202020204" pitchFamily="34" charset="0"/>
            </a:endParaRPr>
          </a:p>
          <a:p>
            <a:r>
              <a:rPr lang="en-US" sz="2400" dirty="0">
                <a:solidFill>
                  <a:schemeClr val="accent1">
                    <a:lumMod val="50000"/>
                  </a:schemeClr>
                </a:solidFill>
                <a:latin typeface="Aptos" panose="020B0004020202020204" pitchFamily="34" charset="0"/>
              </a:rPr>
              <a:t>“to advise the President in formulating future policy, the Secretary of Education, the Secretary of Defense, and the Secretary of Health and Human Services, in consultation with the Attorney General, shall provide an </a:t>
            </a:r>
            <a:r>
              <a:rPr lang="en-US" sz="2400" i="1" dirty="0">
                <a:solidFill>
                  <a:schemeClr val="accent1">
                    <a:lumMod val="50000"/>
                  </a:schemeClr>
                </a:solidFill>
                <a:latin typeface="Aptos" panose="020B0004020202020204" pitchFamily="34" charset="0"/>
              </a:rPr>
              <a:t>Ending Indoctrination Strategy</a:t>
            </a:r>
            <a:r>
              <a:rPr lang="en-US" sz="2400" dirty="0">
                <a:solidFill>
                  <a:schemeClr val="accent1">
                    <a:lumMod val="50000"/>
                  </a:schemeClr>
                </a:solidFill>
                <a:latin typeface="Aptos" panose="020B0004020202020204" pitchFamily="34" charset="0"/>
              </a:rPr>
              <a:t> to the President”</a:t>
            </a:r>
          </a:p>
          <a:p>
            <a:pPr marL="0" indent="0">
              <a:buNone/>
            </a:pPr>
            <a:endParaRPr lang="en-US" sz="2400" dirty="0">
              <a:solidFill>
                <a:schemeClr val="accent1">
                  <a:lumMod val="50000"/>
                </a:schemeClr>
              </a:solidFill>
              <a:latin typeface="Aptos" panose="020B0004020202020204" pitchFamily="34" charset="0"/>
            </a:endParaRPr>
          </a:p>
          <a:p>
            <a:pPr marL="0" indent="0">
              <a:buNone/>
            </a:pPr>
            <a:endParaRPr lang="en-US" sz="2400" dirty="0">
              <a:solidFill>
                <a:schemeClr val="accent1">
                  <a:lumMod val="50000"/>
                </a:schemeClr>
              </a:solidFill>
              <a:latin typeface="Aptos" panose="020B0004020202020204" pitchFamily="34" charset="0"/>
            </a:endParaRPr>
          </a:p>
          <a:p>
            <a:pPr marL="0" indent="0">
              <a:buNone/>
            </a:pPr>
            <a:endParaRPr lang="en-US" sz="2400" dirty="0">
              <a:solidFill>
                <a:schemeClr val="accent1">
                  <a:lumMod val="50000"/>
                </a:schemeClr>
              </a:solidFill>
              <a:latin typeface="Aptos" panose="020B0004020202020204" pitchFamily="34" charset="0"/>
            </a:endParaRPr>
          </a:p>
          <a:p>
            <a:pPr marL="0" indent="0">
              <a:buNone/>
            </a:pPr>
            <a:endParaRPr lang="en-US" sz="2400" dirty="0">
              <a:solidFill>
                <a:schemeClr val="accent1">
                  <a:lumMod val="50000"/>
                </a:schemeClr>
              </a:solidFill>
              <a:latin typeface="Aptos" panose="020B0004020202020204" pitchFamily="34" charset="0"/>
            </a:endParaRPr>
          </a:p>
          <a:p>
            <a:pPr marL="0" indent="0">
              <a:buNone/>
            </a:pPr>
            <a:r>
              <a:rPr lang="en-US" sz="1700" dirty="0">
                <a:solidFill>
                  <a:schemeClr val="accent1">
                    <a:lumMod val="50000"/>
                  </a:schemeClr>
                </a:solidFill>
                <a:latin typeface="Aptos" panose="020B0004020202020204" pitchFamily="34" charset="0"/>
              </a:rPr>
              <a:t>https://www.whitehouse.gov/presidential-actions/2025/01/ending-radical-indoctrination-in-k-12-schooling/</a:t>
            </a:r>
          </a:p>
        </p:txBody>
      </p:sp>
    </p:spTree>
    <p:extLst>
      <p:ext uri="{BB962C8B-B14F-4D97-AF65-F5344CB8AC3E}">
        <p14:creationId xmlns:p14="http://schemas.microsoft.com/office/powerpoint/2010/main" val="42903839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53A291-C9D2-3D91-3D11-022249A71BA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EEA12CC-D885-0C28-951D-5B4E14F2FABE}"/>
              </a:ext>
            </a:extLst>
          </p:cNvPr>
          <p:cNvSpPr>
            <a:spLocks noGrp="1"/>
          </p:cNvSpPr>
          <p:nvPr>
            <p:ph type="title"/>
          </p:nvPr>
        </p:nvSpPr>
        <p:spPr/>
        <p:txBody>
          <a:bodyPr/>
          <a:lstStyle/>
          <a:p>
            <a:r>
              <a:rPr lang="en-US" dirty="0"/>
              <a:t>Presidential Executive Orders    </a:t>
            </a:r>
          </a:p>
        </p:txBody>
      </p:sp>
      <p:sp>
        <p:nvSpPr>
          <p:cNvPr id="2" name="Content Placeholder 1">
            <a:extLst>
              <a:ext uri="{FF2B5EF4-FFF2-40B4-BE49-F238E27FC236}">
                <a16:creationId xmlns:a16="http://schemas.microsoft.com/office/drawing/2014/main" id="{78D15175-6B2D-29F1-8D1C-60ADE0DC496D}"/>
              </a:ext>
            </a:extLst>
          </p:cNvPr>
          <p:cNvSpPr>
            <a:spLocks noGrp="1"/>
          </p:cNvSpPr>
          <p:nvPr>
            <p:ph idx="1"/>
          </p:nvPr>
        </p:nvSpPr>
        <p:spPr>
          <a:xfrm>
            <a:off x="838200" y="2086984"/>
            <a:ext cx="10515600" cy="4405890"/>
          </a:xfrm>
        </p:spPr>
        <p:txBody>
          <a:bodyPr>
            <a:normAutofit lnSpcReduction="10000"/>
          </a:bodyPr>
          <a:lstStyle/>
          <a:p>
            <a:pPr marL="514350" indent="-514350">
              <a:buFont typeface="+mj-lt"/>
              <a:buAutoNum type="arabicPeriod" startAt="6"/>
            </a:pPr>
            <a:r>
              <a:rPr lang="en-US" dirty="0">
                <a:solidFill>
                  <a:schemeClr val="accent1">
                    <a:lumMod val="50000"/>
                  </a:schemeClr>
                </a:solidFill>
                <a:latin typeface="Aptos" panose="020B0004020202020204" pitchFamily="34" charset="0"/>
              </a:rPr>
              <a:t>Preparing Americans for High-Paying Skilled Trade Jobs of the Future</a:t>
            </a:r>
          </a:p>
          <a:p>
            <a:endParaRPr lang="en-US" sz="2400" dirty="0">
              <a:solidFill>
                <a:schemeClr val="accent1">
                  <a:lumMod val="50000"/>
                </a:schemeClr>
              </a:solidFill>
              <a:latin typeface="Aptos" panose="020B0004020202020204" pitchFamily="34" charset="0"/>
            </a:endParaRPr>
          </a:p>
          <a:p>
            <a:r>
              <a:rPr lang="en-US" sz="2400" dirty="0">
                <a:solidFill>
                  <a:schemeClr val="accent1">
                    <a:lumMod val="50000"/>
                  </a:schemeClr>
                </a:solidFill>
                <a:latin typeface="Aptos" panose="020B0004020202020204" pitchFamily="34" charset="0"/>
              </a:rPr>
              <a:t>Calls for a report on a comprehensive worker investment and development strategy</a:t>
            </a:r>
          </a:p>
          <a:p>
            <a:r>
              <a:rPr lang="en-US" sz="2400" dirty="0">
                <a:solidFill>
                  <a:schemeClr val="accent1">
                    <a:lumMod val="50000"/>
                  </a:schemeClr>
                </a:solidFill>
                <a:latin typeface="Aptos" panose="020B0004020202020204" pitchFamily="34" charset="0"/>
              </a:rPr>
              <a:t>Calls for expansion of registered apprenticeships</a:t>
            </a:r>
          </a:p>
          <a:p>
            <a:endParaRPr lang="en-US" sz="2400" dirty="0">
              <a:solidFill>
                <a:schemeClr val="accent1">
                  <a:lumMod val="50000"/>
                </a:schemeClr>
              </a:solidFill>
              <a:latin typeface="Aptos" panose="020B0004020202020204" pitchFamily="34" charset="0"/>
            </a:endParaRPr>
          </a:p>
          <a:p>
            <a:endParaRPr lang="en-US" sz="2400" dirty="0">
              <a:solidFill>
                <a:schemeClr val="accent1">
                  <a:lumMod val="50000"/>
                </a:schemeClr>
              </a:solidFill>
              <a:latin typeface="Aptos" panose="020B0004020202020204" pitchFamily="34" charset="0"/>
            </a:endParaRPr>
          </a:p>
          <a:p>
            <a:endParaRPr lang="en-US" sz="2400" dirty="0">
              <a:solidFill>
                <a:schemeClr val="accent1">
                  <a:lumMod val="50000"/>
                </a:schemeClr>
              </a:solidFill>
              <a:latin typeface="Aptos" panose="020B0004020202020204" pitchFamily="34" charset="0"/>
            </a:endParaRPr>
          </a:p>
          <a:p>
            <a:pPr marL="0" indent="0">
              <a:buNone/>
            </a:pPr>
            <a:r>
              <a:rPr lang="en-US" sz="1600" dirty="0">
                <a:solidFill>
                  <a:schemeClr val="accent1">
                    <a:lumMod val="50000"/>
                  </a:schemeClr>
                </a:solidFill>
                <a:latin typeface="Aptos" panose="020B0004020202020204" pitchFamily="34" charset="0"/>
              </a:rPr>
              <a:t>https://www.whitehouse.gov/presidential-actions/2025/04/preparing-americans-for-high-paying-skilled-trade-jobs-of-the-future/</a:t>
            </a:r>
          </a:p>
        </p:txBody>
      </p:sp>
    </p:spTree>
    <p:extLst>
      <p:ext uri="{BB962C8B-B14F-4D97-AF65-F5344CB8AC3E}">
        <p14:creationId xmlns:p14="http://schemas.microsoft.com/office/powerpoint/2010/main" val="40262803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F76897-3997-3348-1A19-1C830CB183B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EA96DDD-6570-A311-415E-A7485E51BD58}"/>
              </a:ext>
            </a:extLst>
          </p:cNvPr>
          <p:cNvSpPr>
            <a:spLocks noGrp="1"/>
          </p:cNvSpPr>
          <p:nvPr>
            <p:ph type="title"/>
          </p:nvPr>
        </p:nvSpPr>
        <p:spPr/>
        <p:txBody>
          <a:bodyPr/>
          <a:lstStyle/>
          <a:p>
            <a:r>
              <a:rPr lang="en-US" dirty="0"/>
              <a:t>Presidential Executive Orders                   </a:t>
            </a:r>
          </a:p>
        </p:txBody>
      </p:sp>
      <p:sp>
        <p:nvSpPr>
          <p:cNvPr id="2" name="Content Placeholder 1">
            <a:extLst>
              <a:ext uri="{FF2B5EF4-FFF2-40B4-BE49-F238E27FC236}">
                <a16:creationId xmlns:a16="http://schemas.microsoft.com/office/drawing/2014/main" id="{132DE1BC-867E-3F6C-9725-3972F1D83323}"/>
              </a:ext>
            </a:extLst>
          </p:cNvPr>
          <p:cNvSpPr>
            <a:spLocks noGrp="1"/>
          </p:cNvSpPr>
          <p:nvPr>
            <p:ph idx="1"/>
          </p:nvPr>
        </p:nvSpPr>
        <p:spPr/>
        <p:txBody>
          <a:bodyPr>
            <a:normAutofit fontScale="92500" lnSpcReduction="10000"/>
          </a:bodyPr>
          <a:lstStyle/>
          <a:p>
            <a:pPr marL="514350" indent="-514350">
              <a:buFont typeface="+mj-lt"/>
              <a:buAutoNum type="arabicPeriod" startAt="7"/>
            </a:pPr>
            <a:r>
              <a:rPr lang="en-US" dirty="0">
                <a:solidFill>
                  <a:schemeClr val="accent1">
                    <a:lumMod val="50000"/>
                  </a:schemeClr>
                </a:solidFill>
                <a:latin typeface="Aptos" panose="020B0004020202020204" pitchFamily="34" charset="0"/>
              </a:rPr>
              <a:t>Expanding Educational Freedom and Opportunity for Families</a:t>
            </a:r>
          </a:p>
          <a:p>
            <a:pPr marL="0" indent="0">
              <a:buNone/>
            </a:pPr>
            <a:endParaRPr lang="en-US" sz="2400" dirty="0">
              <a:solidFill>
                <a:schemeClr val="accent1">
                  <a:lumMod val="50000"/>
                </a:schemeClr>
              </a:solidFill>
              <a:latin typeface="Aptos" panose="020B0004020202020204" pitchFamily="34" charset="0"/>
            </a:endParaRPr>
          </a:p>
          <a:p>
            <a:r>
              <a:rPr lang="en-US" sz="2400" dirty="0">
                <a:solidFill>
                  <a:schemeClr val="accent1">
                    <a:lumMod val="50000"/>
                  </a:schemeClr>
                </a:solidFill>
                <a:latin typeface="Aptos" panose="020B0004020202020204" pitchFamily="34" charset="0"/>
              </a:rPr>
              <a:t>“Secretary of Education shall issue guidance regarding how States can use Federal formula funds to support K-12 educational choice initiatives”</a:t>
            </a:r>
          </a:p>
          <a:p>
            <a:endParaRPr lang="en-US" sz="2400" dirty="0">
              <a:solidFill>
                <a:schemeClr val="accent1">
                  <a:lumMod val="50000"/>
                </a:schemeClr>
              </a:solidFill>
              <a:latin typeface="Aptos" panose="020B0004020202020204" pitchFamily="34" charset="0"/>
            </a:endParaRPr>
          </a:p>
          <a:p>
            <a:endParaRPr lang="en-US" sz="2400" dirty="0">
              <a:solidFill>
                <a:schemeClr val="accent1">
                  <a:lumMod val="50000"/>
                </a:schemeClr>
              </a:solidFill>
              <a:latin typeface="Aptos" panose="020B0004020202020204" pitchFamily="34" charset="0"/>
            </a:endParaRPr>
          </a:p>
          <a:p>
            <a:endParaRPr lang="en-US" sz="2400" dirty="0">
              <a:solidFill>
                <a:schemeClr val="accent1">
                  <a:lumMod val="50000"/>
                </a:schemeClr>
              </a:solidFill>
              <a:latin typeface="Aptos" panose="020B0004020202020204" pitchFamily="34" charset="0"/>
            </a:endParaRPr>
          </a:p>
          <a:p>
            <a:endParaRPr lang="en-US" sz="2400" dirty="0">
              <a:solidFill>
                <a:schemeClr val="accent1">
                  <a:lumMod val="50000"/>
                </a:schemeClr>
              </a:solidFill>
              <a:latin typeface="Aptos" panose="020B0004020202020204" pitchFamily="34" charset="0"/>
            </a:endParaRPr>
          </a:p>
          <a:p>
            <a:endParaRPr lang="en-US" sz="2400" dirty="0">
              <a:solidFill>
                <a:schemeClr val="accent1">
                  <a:lumMod val="50000"/>
                </a:schemeClr>
              </a:solidFill>
              <a:latin typeface="Aptos" panose="020B0004020202020204" pitchFamily="34" charset="0"/>
            </a:endParaRPr>
          </a:p>
          <a:p>
            <a:pPr marL="0" indent="0">
              <a:buNone/>
            </a:pPr>
            <a:r>
              <a:rPr lang="en-US" sz="1600" dirty="0">
                <a:solidFill>
                  <a:schemeClr val="accent1">
                    <a:lumMod val="50000"/>
                  </a:schemeClr>
                </a:solidFill>
                <a:latin typeface="Aptos" panose="020B0004020202020204" pitchFamily="34" charset="0"/>
              </a:rPr>
              <a:t>https://www.whitehouse.gov/presidential-actions/2025/01/expanding-educational-freedom-and-opportunity-for-families/</a:t>
            </a:r>
          </a:p>
        </p:txBody>
      </p:sp>
    </p:spTree>
    <p:extLst>
      <p:ext uri="{BB962C8B-B14F-4D97-AF65-F5344CB8AC3E}">
        <p14:creationId xmlns:p14="http://schemas.microsoft.com/office/powerpoint/2010/main" val="26170041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A16097-45CF-8D8A-BFE9-D60334925CA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3204FBD-F802-3460-98DC-A8967AD016AB}"/>
              </a:ext>
            </a:extLst>
          </p:cNvPr>
          <p:cNvSpPr>
            <a:spLocks noGrp="1"/>
          </p:cNvSpPr>
          <p:nvPr>
            <p:ph type="title"/>
          </p:nvPr>
        </p:nvSpPr>
        <p:spPr/>
        <p:txBody>
          <a:bodyPr/>
          <a:lstStyle/>
          <a:p>
            <a:r>
              <a:rPr lang="en-US" dirty="0"/>
              <a:t>Presidential Executive Orders                      </a:t>
            </a:r>
          </a:p>
        </p:txBody>
      </p:sp>
      <p:sp>
        <p:nvSpPr>
          <p:cNvPr id="2" name="Content Placeholder 1">
            <a:extLst>
              <a:ext uri="{FF2B5EF4-FFF2-40B4-BE49-F238E27FC236}">
                <a16:creationId xmlns:a16="http://schemas.microsoft.com/office/drawing/2014/main" id="{3CAD2C82-62F9-B38B-07DB-55DD92C23061}"/>
              </a:ext>
            </a:extLst>
          </p:cNvPr>
          <p:cNvSpPr>
            <a:spLocks noGrp="1"/>
          </p:cNvSpPr>
          <p:nvPr>
            <p:ph idx="1"/>
          </p:nvPr>
        </p:nvSpPr>
        <p:spPr>
          <a:xfrm>
            <a:off x="838200" y="1803520"/>
            <a:ext cx="10515600" cy="4052559"/>
          </a:xfrm>
        </p:spPr>
        <p:txBody>
          <a:bodyPr>
            <a:normAutofit/>
          </a:bodyPr>
          <a:lstStyle/>
          <a:p>
            <a:pPr marL="514350" indent="-514350">
              <a:buFont typeface="+mj-lt"/>
              <a:buAutoNum type="arabicPeriod" startAt="8"/>
            </a:pPr>
            <a:r>
              <a:rPr lang="en-US" dirty="0">
                <a:solidFill>
                  <a:schemeClr val="accent1">
                    <a:lumMod val="50000"/>
                  </a:schemeClr>
                </a:solidFill>
                <a:latin typeface="Aptos" panose="020B0004020202020204" pitchFamily="34" charset="0"/>
              </a:rPr>
              <a:t>Defending Women from Gender Ideology Extremism and Restoring Biological Truth to the Federal Government</a:t>
            </a:r>
          </a:p>
          <a:p>
            <a:pPr marL="514350" indent="-514350">
              <a:buFont typeface="+mj-lt"/>
              <a:buAutoNum type="arabicPeriod" startAt="8"/>
            </a:pPr>
            <a:r>
              <a:rPr lang="en-US" dirty="0">
                <a:solidFill>
                  <a:schemeClr val="accent1">
                    <a:lumMod val="50000"/>
                  </a:schemeClr>
                </a:solidFill>
                <a:latin typeface="Aptos" panose="020B0004020202020204" pitchFamily="34" charset="0"/>
              </a:rPr>
              <a:t>Keeping Men Out of Women’s Sports</a:t>
            </a:r>
          </a:p>
          <a:p>
            <a:pPr marL="0" indent="0">
              <a:buNone/>
            </a:pPr>
            <a:endParaRPr lang="en-US" sz="2400" dirty="0">
              <a:solidFill>
                <a:schemeClr val="accent1">
                  <a:lumMod val="50000"/>
                </a:schemeClr>
              </a:solidFill>
              <a:latin typeface="Aptos" panose="020B0004020202020204" pitchFamily="34" charset="0"/>
            </a:endParaRPr>
          </a:p>
          <a:p>
            <a:r>
              <a:rPr lang="en-US" sz="2000" dirty="0">
                <a:solidFill>
                  <a:schemeClr val="accent1">
                    <a:lumMod val="50000"/>
                  </a:schemeClr>
                </a:solidFill>
                <a:latin typeface="Aptos" panose="020B0004020202020204" pitchFamily="34" charset="0"/>
              </a:rPr>
              <a:t>“policy of the United States to recognize two sexes”</a:t>
            </a:r>
          </a:p>
          <a:p>
            <a:r>
              <a:rPr lang="en-US" sz="2000" dirty="0">
                <a:solidFill>
                  <a:schemeClr val="accent1">
                    <a:lumMod val="50000"/>
                  </a:schemeClr>
                </a:solidFill>
                <a:latin typeface="Aptos" panose="020B0004020202020204" pitchFamily="34" charset="0"/>
              </a:rPr>
              <a:t>“it is the policy of the United States to rescind all funds from educational programs that deprive women and girls of fair athletic opportunities”</a:t>
            </a:r>
          </a:p>
          <a:p>
            <a:r>
              <a:rPr lang="en-US" sz="2000" dirty="0">
                <a:solidFill>
                  <a:schemeClr val="accent1">
                    <a:lumMod val="50000"/>
                  </a:schemeClr>
                </a:solidFill>
                <a:latin typeface="Aptos" panose="020B0004020202020204" pitchFamily="34" charset="0"/>
              </a:rPr>
              <a:t>Title IX enforcement will follow based on 2020 rules (Dear Colleague Letter from Feb 2025)</a:t>
            </a:r>
          </a:p>
        </p:txBody>
      </p:sp>
      <p:sp>
        <p:nvSpPr>
          <p:cNvPr id="4" name="TextBox 3">
            <a:extLst>
              <a:ext uri="{FF2B5EF4-FFF2-40B4-BE49-F238E27FC236}">
                <a16:creationId xmlns:a16="http://schemas.microsoft.com/office/drawing/2014/main" id="{44A11238-8E5A-9C4A-E1BE-EA71940F6618}"/>
              </a:ext>
            </a:extLst>
          </p:cNvPr>
          <p:cNvSpPr txBox="1"/>
          <p:nvPr/>
        </p:nvSpPr>
        <p:spPr>
          <a:xfrm>
            <a:off x="838200" y="5384495"/>
            <a:ext cx="10049256" cy="1569660"/>
          </a:xfrm>
          <a:prstGeom prst="rect">
            <a:avLst/>
          </a:prstGeom>
          <a:noFill/>
        </p:spPr>
        <p:txBody>
          <a:bodyPr wrap="square" rtlCol="0">
            <a:spAutoFit/>
          </a:bodyPr>
          <a:lstStyle/>
          <a:p>
            <a:r>
              <a:rPr lang="en-US" sz="1600" dirty="0">
                <a:solidFill>
                  <a:schemeClr val="accent1">
                    <a:lumMod val="50000"/>
                  </a:schemeClr>
                </a:solidFill>
                <a:latin typeface="Aptos" panose="020B0004020202020204" pitchFamily="34" charset="0"/>
                <a:hlinkClick r:id="rId2"/>
              </a:rPr>
              <a:t>https://www.whitehouse.gov/presidential-actions/2025/01/defending-women-from-gender-ideology-extremism-and-restoring-biological-truth-to-the-federal-government/</a:t>
            </a:r>
            <a:endParaRPr lang="en-US" sz="1600" dirty="0">
              <a:solidFill>
                <a:schemeClr val="accent1">
                  <a:lumMod val="50000"/>
                </a:schemeClr>
              </a:solidFill>
              <a:latin typeface="Aptos" panose="020B0004020202020204" pitchFamily="34" charset="0"/>
            </a:endParaRPr>
          </a:p>
          <a:p>
            <a:r>
              <a:rPr lang="en-US" sz="1600" dirty="0">
                <a:solidFill>
                  <a:schemeClr val="accent1">
                    <a:lumMod val="50000"/>
                  </a:schemeClr>
                </a:solidFill>
                <a:latin typeface="Aptos" panose="020B0004020202020204" pitchFamily="34" charset="0"/>
                <a:hlinkClick r:id="rId3"/>
              </a:rPr>
              <a:t>https://www.whitehouse.gov/presidential-actions/2025/02/keeping-men-out-of-womens-sports/</a:t>
            </a:r>
            <a:endParaRPr lang="en-US" sz="1600" dirty="0">
              <a:solidFill>
                <a:schemeClr val="accent1">
                  <a:lumMod val="50000"/>
                </a:schemeClr>
              </a:solidFill>
              <a:latin typeface="Aptos" panose="020B0004020202020204" pitchFamily="34" charset="0"/>
            </a:endParaRPr>
          </a:p>
          <a:p>
            <a:r>
              <a:rPr lang="en-US" sz="1600" dirty="0">
                <a:solidFill>
                  <a:schemeClr val="accent1">
                    <a:lumMod val="50000"/>
                  </a:schemeClr>
                </a:solidFill>
                <a:latin typeface="Aptos" panose="020B0004020202020204" pitchFamily="34" charset="0"/>
                <a:hlinkClick r:id="rId4"/>
              </a:rPr>
              <a:t>https://www.ed.gov/media/document/title-ix-enforcement-directive-dcl-109477.pdf</a:t>
            </a:r>
            <a:endParaRPr lang="en-US" sz="1600" dirty="0">
              <a:solidFill>
                <a:schemeClr val="accent1">
                  <a:lumMod val="50000"/>
                </a:schemeClr>
              </a:solidFill>
              <a:latin typeface="Aptos" panose="020B0004020202020204" pitchFamily="34" charset="0"/>
            </a:endParaRPr>
          </a:p>
          <a:p>
            <a:endParaRPr lang="en-US" sz="1600" dirty="0">
              <a:solidFill>
                <a:schemeClr val="accent1">
                  <a:lumMod val="50000"/>
                </a:schemeClr>
              </a:solidFill>
              <a:latin typeface="Aptos" panose="020B0004020202020204" pitchFamily="34" charset="0"/>
            </a:endParaRPr>
          </a:p>
          <a:p>
            <a:endParaRPr lang="en-US" sz="1600" dirty="0">
              <a:solidFill>
                <a:schemeClr val="accent1">
                  <a:lumMod val="50000"/>
                </a:schemeClr>
              </a:solidFill>
              <a:latin typeface="Aptos" panose="020B0004020202020204" pitchFamily="34" charset="0"/>
            </a:endParaRPr>
          </a:p>
        </p:txBody>
      </p:sp>
    </p:spTree>
    <p:extLst>
      <p:ext uri="{BB962C8B-B14F-4D97-AF65-F5344CB8AC3E}">
        <p14:creationId xmlns:p14="http://schemas.microsoft.com/office/powerpoint/2010/main" val="26307489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722F74-31DF-E1A4-BD27-A1BEB2772B4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0DE1673-6AC7-FDB0-2FD8-A62D75741358}"/>
              </a:ext>
            </a:extLst>
          </p:cNvPr>
          <p:cNvSpPr>
            <a:spLocks noGrp="1"/>
          </p:cNvSpPr>
          <p:nvPr>
            <p:ph type="title"/>
          </p:nvPr>
        </p:nvSpPr>
        <p:spPr/>
        <p:txBody>
          <a:bodyPr/>
          <a:lstStyle/>
          <a:p>
            <a:r>
              <a:rPr lang="en-US" dirty="0"/>
              <a:t>Presidential Executive Orders                          </a:t>
            </a:r>
          </a:p>
        </p:txBody>
      </p:sp>
      <p:sp>
        <p:nvSpPr>
          <p:cNvPr id="2" name="Content Placeholder 1">
            <a:extLst>
              <a:ext uri="{FF2B5EF4-FFF2-40B4-BE49-F238E27FC236}">
                <a16:creationId xmlns:a16="http://schemas.microsoft.com/office/drawing/2014/main" id="{0CEDC623-C526-0170-6612-0144C35D160B}"/>
              </a:ext>
            </a:extLst>
          </p:cNvPr>
          <p:cNvSpPr>
            <a:spLocks noGrp="1"/>
          </p:cNvSpPr>
          <p:nvPr>
            <p:ph idx="1"/>
          </p:nvPr>
        </p:nvSpPr>
        <p:spPr/>
        <p:txBody>
          <a:bodyPr>
            <a:normAutofit/>
          </a:bodyPr>
          <a:lstStyle/>
          <a:p>
            <a:pPr marL="0" indent="0">
              <a:buNone/>
            </a:pPr>
            <a:r>
              <a:rPr lang="en-US" sz="2400" dirty="0">
                <a:solidFill>
                  <a:schemeClr val="accent1">
                    <a:lumMod val="50000"/>
                  </a:schemeClr>
                </a:solidFill>
                <a:latin typeface="Aptos" panose="020B0004020202020204" pitchFamily="34" charset="0"/>
              </a:rPr>
              <a:t>MA’s official responses to several of these orders, and more (ICE enforcement, Protecting Education funds, protecting international students, etc.), can be found on Attorney General Campbell’s website</a:t>
            </a:r>
          </a:p>
          <a:p>
            <a:r>
              <a:rPr lang="en-US" sz="2400" dirty="0">
                <a:solidFill>
                  <a:schemeClr val="accent1">
                    <a:lumMod val="50000"/>
                  </a:schemeClr>
                </a:solidFill>
                <a:latin typeface="Aptos" panose="020B0004020202020204" pitchFamily="34" charset="0"/>
              </a:rPr>
              <a:t>https://www.mass.gov/orgs/office-of-the-attorney-general/news</a:t>
            </a:r>
          </a:p>
        </p:txBody>
      </p:sp>
    </p:spTree>
    <p:extLst>
      <p:ext uri="{BB962C8B-B14F-4D97-AF65-F5344CB8AC3E}">
        <p14:creationId xmlns:p14="http://schemas.microsoft.com/office/powerpoint/2010/main" val="41173895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3B507B-A7C5-A39D-902C-17A7743A0CE8}"/>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65BA37CC-B6E9-E168-D0E3-4C918083FE77}"/>
              </a:ext>
            </a:extLst>
          </p:cNvPr>
          <p:cNvSpPr>
            <a:spLocks noGrp="1"/>
          </p:cNvSpPr>
          <p:nvPr>
            <p:ph type="title"/>
          </p:nvPr>
        </p:nvSpPr>
        <p:spPr/>
        <p:txBody>
          <a:bodyPr>
            <a:normAutofit/>
          </a:bodyPr>
          <a:lstStyle/>
          <a:p>
            <a:r>
              <a:rPr lang="en-US" sz="4800" dirty="0">
                <a:latin typeface="Aptos" panose="020B0004020202020204" pitchFamily="34" charset="0"/>
              </a:rPr>
              <a:t>Other Federal Actions</a:t>
            </a:r>
          </a:p>
        </p:txBody>
      </p:sp>
      <p:sp>
        <p:nvSpPr>
          <p:cNvPr id="9" name="Text Placeholder 8">
            <a:extLst>
              <a:ext uri="{FF2B5EF4-FFF2-40B4-BE49-F238E27FC236}">
                <a16:creationId xmlns:a16="http://schemas.microsoft.com/office/drawing/2014/main" id="{603FC141-2103-A5DD-E1FF-9B23FFEC8A0D}"/>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87159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A5C107-C2F5-C57D-616D-AFDA262F0DB9}"/>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15626A9B-6A54-9D82-EE9B-AFF021682459}"/>
              </a:ext>
            </a:extLst>
          </p:cNvPr>
          <p:cNvSpPr>
            <a:spLocks noGrp="1"/>
          </p:cNvSpPr>
          <p:nvPr>
            <p:ph type="title"/>
          </p:nvPr>
        </p:nvSpPr>
        <p:spPr>
          <a:xfrm>
            <a:off x="838200" y="365125"/>
            <a:ext cx="10515600" cy="1042988"/>
          </a:xfrm>
        </p:spPr>
        <p:txBody>
          <a:bodyPr>
            <a:normAutofit/>
          </a:bodyPr>
          <a:lstStyle/>
          <a:p>
            <a:r>
              <a:rPr lang="en-US" dirty="0"/>
              <a:t>ESSER Rescission</a:t>
            </a:r>
          </a:p>
        </p:txBody>
      </p:sp>
      <p:sp>
        <p:nvSpPr>
          <p:cNvPr id="4" name="Title 1">
            <a:extLst>
              <a:ext uri="{FF2B5EF4-FFF2-40B4-BE49-F238E27FC236}">
                <a16:creationId xmlns:a16="http://schemas.microsoft.com/office/drawing/2014/main" id="{E09142EA-F285-905B-8F12-AC49BDD9075A}"/>
              </a:ext>
            </a:extLst>
          </p:cNvPr>
          <p:cNvSpPr>
            <a:spLocks noGrp="1"/>
          </p:cNvSpPr>
          <p:nvPr>
            <p:ph idx="1"/>
          </p:nvPr>
        </p:nvSpPr>
        <p:spPr>
          <a:xfrm>
            <a:off x="838200" y="2087563"/>
            <a:ext cx="10515600" cy="4051300"/>
          </a:xfrm>
        </p:spPr>
        <p:txBody>
          <a:bodyPr>
            <a:normAutofit fontScale="97500"/>
          </a:bodyPr>
          <a:lstStyle/>
          <a:p>
            <a:r>
              <a:rPr lang="en-US" dirty="0">
                <a:solidFill>
                  <a:schemeClr val="accent1">
                    <a:lumMod val="50000"/>
                  </a:schemeClr>
                </a:solidFill>
              </a:rPr>
              <a:t>On March 28, Secretary McMahon issued a letter that revoked late liquidation approvals, effective immediately</a:t>
            </a:r>
          </a:p>
          <a:p>
            <a:r>
              <a:rPr lang="en-US" dirty="0">
                <a:solidFill>
                  <a:schemeClr val="accent1">
                    <a:lumMod val="50000"/>
                  </a:schemeClr>
                </a:solidFill>
              </a:rPr>
              <a:t>This affected 20 districts, DESE, and 2 private schools to the tune of ~$106 million</a:t>
            </a:r>
          </a:p>
          <a:p>
            <a:r>
              <a:rPr lang="en-US" dirty="0">
                <a:solidFill>
                  <a:schemeClr val="accent1">
                    <a:lumMod val="50000"/>
                  </a:schemeClr>
                </a:solidFill>
              </a:rPr>
              <a:t>MA issued guidance to the districts and private schools to keep going</a:t>
            </a:r>
          </a:p>
          <a:p>
            <a:r>
              <a:rPr lang="en-US" dirty="0">
                <a:solidFill>
                  <a:schemeClr val="accent1">
                    <a:lumMod val="50000"/>
                  </a:schemeClr>
                </a:solidFill>
              </a:rPr>
              <a:t>MA joined 16 other states in a lawsuit against USED’s letter. As of today, USED is preliminarily enjoined from enforcing that letter</a:t>
            </a:r>
          </a:p>
        </p:txBody>
      </p:sp>
    </p:spTree>
    <p:extLst>
      <p:ext uri="{BB962C8B-B14F-4D97-AF65-F5344CB8AC3E}">
        <p14:creationId xmlns:p14="http://schemas.microsoft.com/office/powerpoint/2010/main" val="11272017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7D728F-CF97-4957-7536-0E3017FBC677}"/>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406DCD88-F4DB-AEB8-50FE-C6F2FABEB41A}"/>
              </a:ext>
            </a:extLst>
          </p:cNvPr>
          <p:cNvSpPr>
            <a:spLocks noGrp="1"/>
          </p:cNvSpPr>
          <p:nvPr>
            <p:ph type="title"/>
          </p:nvPr>
        </p:nvSpPr>
        <p:spPr>
          <a:xfrm>
            <a:off x="838200" y="365125"/>
            <a:ext cx="10515600" cy="1042988"/>
          </a:xfrm>
        </p:spPr>
        <p:txBody>
          <a:bodyPr>
            <a:normAutofit/>
          </a:bodyPr>
          <a:lstStyle/>
          <a:p>
            <a:r>
              <a:rPr lang="en-US" dirty="0"/>
              <a:t>ESSER Data Collection - Eliminated</a:t>
            </a:r>
          </a:p>
        </p:txBody>
      </p:sp>
      <p:sp>
        <p:nvSpPr>
          <p:cNvPr id="4" name="Title 1">
            <a:extLst>
              <a:ext uri="{FF2B5EF4-FFF2-40B4-BE49-F238E27FC236}">
                <a16:creationId xmlns:a16="http://schemas.microsoft.com/office/drawing/2014/main" id="{7D92E12A-441C-2515-F7AE-8A4DCDCA0E99}"/>
              </a:ext>
            </a:extLst>
          </p:cNvPr>
          <p:cNvSpPr>
            <a:spLocks noGrp="1"/>
          </p:cNvSpPr>
          <p:nvPr>
            <p:ph idx="1"/>
          </p:nvPr>
        </p:nvSpPr>
        <p:spPr>
          <a:xfrm>
            <a:off x="838200" y="2087563"/>
            <a:ext cx="10515600" cy="4051300"/>
          </a:xfrm>
        </p:spPr>
        <p:txBody>
          <a:bodyPr>
            <a:normAutofit fontScale="97500"/>
          </a:bodyPr>
          <a:lstStyle/>
          <a:p>
            <a:r>
              <a:rPr lang="en-US" dirty="0">
                <a:solidFill>
                  <a:schemeClr val="accent1">
                    <a:lumMod val="50000"/>
                  </a:schemeClr>
                </a:solidFill>
              </a:rPr>
              <a:t>On April 8, USED announced that it had permanently discontinued ESSER Data Collection.</a:t>
            </a:r>
          </a:p>
        </p:txBody>
      </p:sp>
    </p:spTree>
    <p:extLst>
      <p:ext uri="{BB962C8B-B14F-4D97-AF65-F5344CB8AC3E}">
        <p14:creationId xmlns:p14="http://schemas.microsoft.com/office/powerpoint/2010/main" val="16958054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FD5316-6F52-F51E-FBB2-069034132F7F}"/>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DC3F08E3-203A-31E6-030A-0E4DAFE9F925}"/>
              </a:ext>
            </a:extLst>
          </p:cNvPr>
          <p:cNvSpPr>
            <a:spLocks noGrp="1"/>
          </p:cNvSpPr>
          <p:nvPr>
            <p:ph type="title"/>
          </p:nvPr>
        </p:nvSpPr>
        <p:spPr>
          <a:xfrm>
            <a:off x="838200" y="365125"/>
            <a:ext cx="10515600" cy="1042988"/>
          </a:xfrm>
        </p:spPr>
        <p:txBody>
          <a:bodyPr>
            <a:normAutofit/>
          </a:bodyPr>
          <a:lstStyle/>
          <a:p>
            <a:r>
              <a:rPr lang="en-US" dirty="0">
                <a:latin typeface="Aptos" panose="020B0004020202020204" pitchFamily="34" charset="0"/>
              </a:rPr>
              <a:t>Other Rescissions</a:t>
            </a:r>
          </a:p>
        </p:txBody>
      </p:sp>
      <p:sp>
        <p:nvSpPr>
          <p:cNvPr id="4" name="Title 1">
            <a:extLst>
              <a:ext uri="{FF2B5EF4-FFF2-40B4-BE49-F238E27FC236}">
                <a16:creationId xmlns:a16="http://schemas.microsoft.com/office/drawing/2014/main" id="{F0F2A0A9-B605-A856-2201-17938A49101A}"/>
              </a:ext>
            </a:extLst>
          </p:cNvPr>
          <p:cNvSpPr>
            <a:spLocks noGrp="1"/>
          </p:cNvSpPr>
          <p:nvPr>
            <p:ph idx="1"/>
          </p:nvPr>
        </p:nvSpPr>
        <p:spPr>
          <a:xfrm>
            <a:off x="838200" y="2087563"/>
            <a:ext cx="10515600" cy="4051300"/>
          </a:xfrm>
        </p:spPr>
        <p:txBody>
          <a:bodyPr>
            <a:normAutofit fontScale="97500"/>
          </a:bodyPr>
          <a:lstStyle/>
          <a:p>
            <a:r>
              <a:rPr lang="en-US" dirty="0">
                <a:solidFill>
                  <a:schemeClr val="accent1">
                    <a:lumMod val="50000"/>
                  </a:schemeClr>
                </a:solidFill>
              </a:rPr>
              <a:t>Regional Educational Labs and Equity Assistance Centers (provided research support)</a:t>
            </a:r>
          </a:p>
          <a:p>
            <a:r>
              <a:rPr lang="en-US" dirty="0">
                <a:solidFill>
                  <a:schemeClr val="accent1">
                    <a:lumMod val="50000"/>
                  </a:schemeClr>
                </a:solidFill>
              </a:rPr>
              <a:t>Comprehensive Centers (provided technical assistance)</a:t>
            </a:r>
          </a:p>
          <a:p>
            <a:r>
              <a:rPr lang="en-US" dirty="0">
                <a:solidFill>
                  <a:schemeClr val="accent1">
                    <a:lumMod val="50000"/>
                  </a:schemeClr>
                </a:solidFill>
              </a:rPr>
              <a:t>89 ongoing research studies on funded through IES</a:t>
            </a:r>
          </a:p>
          <a:p>
            <a:r>
              <a:rPr lang="en-US" dirty="0">
                <a:solidFill>
                  <a:schemeClr val="accent1">
                    <a:lumMod val="50000"/>
                  </a:schemeClr>
                </a:solidFill>
              </a:rPr>
              <a:t>Educator preparation grants (SEED, TQP)</a:t>
            </a:r>
          </a:p>
          <a:p>
            <a:r>
              <a:rPr lang="en-US" dirty="0">
                <a:solidFill>
                  <a:schemeClr val="accent1">
                    <a:lumMod val="50000"/>
                  </a:schemeClr>
                </a:solidFill>
              </a:rPr>
              <a:t>Certain school lunch grants (Local Food for Schools, etc.)</a:t>
            </a:r>
          </a:p>
          <a:p>
            <a:r>
              <a:rPr lang="en-US" dirty="0">
                <a:solidFill>
                  <a:schemeClr val="accent1">
                    <a:lumMod val="50000"/>
                  </a:schemeClr>
                </a:solidFill>
              </a:rPr>
              <a:t>School-Based Mental Health Services (SBMH) grant </a:t>
            </a:r>
          </a:p>
        </p:txBody>
      </p:sp>
    </p:spTree>
    <p:extLst>
      <p:ext uri="{BB962C8B-B14F-4D97-AF65-F5344CB8AC3E}">
        <p14:creationId xmlns:p14="http://schemas.microsoft.com/office/powerpoint/2010/main" val="25369607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9ADCAF5-416A-B8C9-A00D-2B21191851C0}"/>
              </a:ext>
            </a:extLst>
          </p:cNvPr>
          <p:cNvSpPr>
            <a:spLocks noGrp="1"/>
          </p:cNvSpPr>
          <p:nvPr>
            <p:ph type="title"/>
          </p:nvPr>
        </p:nvSpPr>
        <p:spPr/>
        <p:txBody>
          <a:bodyPr/>
          <a:lstStyle/>
          <a:p>
            <a:r>
              <a:rPr lang="en-US" dirty="0">
                <a:latin typeface="Aptos" panose="020B0004020202020204" pitchFamily="34" charset="0"/>
              </a:rPr>
              <a:t>Title VI – Letter, FAQ, and Certification</a:t>
            </a:r>
          </a:p>
        </p:txBody>
      </p:sp>
      <p:sp>
        <p:nvSpPr>
          <p:cNvPr id="2" name="Content Placeholder 1">
            <a:extLst>
              <a:ext uri="{FF2B5EF4-FFF2-40B4-BE49-F238E27FC236}">
                <a16:creationId xmlns:a16="http://schemas.microsoft.com/office/drawing/2014/main" id="{83408CB2-1A8D-1D8C-24C6-CEBD6CCC7FA7}"/>
              </a:ext>
            </a:extLst>
          </p:cNvPr>
          <p:cNvSpPr>
            <a:spLocks noGrp="1"/>
          </p:cNvSpPr>
          <p:nvPr>
            <p:ph idx="1"/>
          </p:nvPr>
        </p:nvSpPr>
        <p:spPr/>
        <p:txBody>
          <a:bodyPr>
            <a:normAutofit fontScale="92500" lnSpcReduction="10000"/>
          </a:bodyPr>
          <a:lstStyle/>
          <a:p>
            <a:r>
              <a:rPr lang="en-US" dirty="0">
                <a:solidFill>
                  <a:schemeClr val="accent1">
                    <a:lumMod val="50000"/>
                  </a:schemeClr>
                </a:solidFill>
                <a:latin typeface="Aptos" panose="020B0004020202020204" pitchFamily="34" charset="0"/>
              </a:rPr>
              <a:t>USED issued a Dear Colleague Letter and an FAQ that provides guidance about the USED Office of Civil Rights’ current interpretation of Title VI</a:t>
            </a:r>
          </a:p>
          <a:p>
            <a:r>
              <a:rPr lang="en-US" dirty="0">
                <a:solidFill>
                  <a:schemeClr val="accent1">
                    <a:lumMod val="50000"/>
                  </a:schemeClr>
                </a:solidFill>
                <a:latin typeface="Aptos" panose="020B0004020202020204" pitchFamily="34" charset="0"/>
              </a:rPr>
              <a:t>USED then asked all states to certify, in writing, that they comply with USED’s interpretation of Title VI and SFFA v. Harvard (affirmative action case that ruled race-based admissions are unconstitutional). Certification would be in exchange for receiving federal funds.</a:t>
            </a:r>
          </a:p>
          <a:p>
            <a:r>
              <a:rPr lang="en-US" dirty="0">
                <a:solidFill>
                  <a:schemeClr val="accent1">
                    <a:lumMod val="50000"/>
                  </a:schemeClr>
                </a:solidFill>
                <a:latin typeface="Aptos" panose="020B0004020202020204" pitchFamily="34" charset="0"/>
              </a:rPr>
              <a:t>The requirement to certify was struck down in court, and as a result, USED communicated: “the Department will take no further action concerning the Title VI Certification Letter unless and until further notice is provided.” </a:t>
            </a:r>
          </a:p>
        </p:txBody>
      </p:sp>
      <p:sp>
        <p:nvSpPr>
          <p:cNvPr id="4" name="TextBox 3">
            <a:extLst>
              <a:ext uri="{FF2B5EF4-FFF2-40B4-BE49-F238E27FC236}">
                <a16:creationId xmlns:a16="http://schemas.microsoft.com/office/drawing/2014/main" id="{F8E71D67-05D4-1505-9BE5-20424DD02F90}"/>
              </a:ext>
            </a:extLst>
          </p:cNvPr>
          <p:cNvSpPr txBox="1"/>
          <p:nvPr/>
        </p:nvSpPr>
        <p:spPr>
          <a:xfrm>
            <a:off x="1088136" y="5864442"/>
            <a:ext cx="9345168" cy="830997"/>
          </a:xfrm>
          <a:prstGeom prst="rect">
            <a:avLst/>
          </a:prstGeom>
          <a:noFill/>
        </p:spPr>
        <p:txBody>
          <a:bodyPr wrap="square" rtlCol="0">
            <a:spAutoFit/>
          </a:bodyPr>
          <a:lstStyle/>
          <a:p>
            <a:r>
              <a:rPr lang="en-US" sz="1200" dirty="0">
                <a:solidFill>
                  <a:schemeClr val="accent1">
                    <a:lumMod val="50000"/>
                  </a:schemeClr>
                </a:solidFill>
                <a:latin typeface="Aptos" panose="020B0004020202020204" pitchFamily="34" charset="0"/>
                <a:hlinkClick r:id="rId2"/>
              </a:rPr>
              <a:t>https://www.ed.gov/about/news/press-release/ed-requires-k-12-school-districts-certify-compliance-title-vi-and-students-v-harvard-condition-of-receiving-federal-financial-assistance</a:t>
            </a:r>
            <a:endParaRPr lang="en-US" sz="1200" dirty="0">
              <a:solidFill>
                <a:schemeClr val="accent1">
                  <a:lumMod val="50000"/>
                </a:schemeClr>
              </a:solidFill>
              <a:latin typeface="Aptos" panose="020B0004020202020204" pitchFamily="34" charset="0"/>
            </a:endParaRPr>
          </a:p>
          <a:p>
            <a:r>
              <a:rPr lang="en-US" sz="1200" dirty="0">
                <a:solidFill>
                  <a:schemeClr val="accent1">
                    <a:lumMod val="50000"/>
                  </a:schemeClr>
                </a:solidFill>
                <a:latin typeface="Aptos" panose="020B0004020202020204" pitchFamily="34" charset="0"/>
              </a:rPr>
              <a:t>https://www.ed.gov/media/document/frequently-asked-questions-about-racial-preferences-and-stereotypes-under-title-vi-of-civil-rights-act-109530.pdf</a:t>
            </a:r>
          </a:p>
        </p:txBody>
      </p:sp>
    </p:spTree>
    <p:extLst>
      <p:ext uri="{BB962C8B-B14F-4D97-AF65-F5344CB8AC3E}">
        <p14:creationId xmlns:p14="http://schemas.microsoft.com/office/powerpoint/2010/main" val="11826529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51268-2539-6304-C418-D95F17253B83}"/>
              </a:ext>
            </a:extLst>
          </p:cNvPr>
          <p:cNvSpPr txBox="1">
            <a:spLocks noGrp="1"/>
          </p:cNvSpPr>
          <p:nvPr>
            <p:ph type="title" idx="4294967295"/>
          </p:nvPr>
        </p:nvSpPr>
        <p:spPr>
          <a:xfrm>
            <a:off x="710339" y="218116"/>
            <a:ext cx="10771322"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w="0"/>
                <a:solidFill>
                  <a:schemeClr val="accent5">
                    <a:lumMod val="50000"/>
                  </a:schemeClr>
                </a:solidFill>
                <a:effectLst/>
                <a:uLnTx/>
                <a:uFillTx/>
                <a:latin typeface="+mn-lt"/>
                <a:ea typeface="+mn-ea"/>
                <a:cs typeface="+mn-cs"/>
              </a:rPr>
              <a:t>DESE's Strategic Objectives</a:t>
            </a:r>
            <a:endParaRPr kumimoji="0" lang="en-US" sz="4000" b="0" i="0" u="none" strike="noStrike" kern="1200" cap="none" spc="0" normalizeH="0" baseline="0" noProof="0" dirty="0">
              <a:ln>
                <a:noFill/>
              </a:ln>
              <a:solidFill>
                <a:schemeClr val="accent5">
                  <a:lumMod val="50000"/>
                </a:schemeClr>
              </a:solidFill>
              <a:effectLst/>
              <a:uLnTx/>
              <a:uFillTx/>
              <a:latin typeface="+mn-lt"/>
              <a:ea typeface="+mn-ea"/>
              <a:cs typeface="+mn-cs"/>
            </a:endParaRPr>
          </a:p>
        </p:txBody>
      </p:sp>
      <p:graphicFrame>
        <p:nvGraphicFramePr>
          <p:cNvPr id="9" name="Content Placeholder 2" descr="Orange rectangle, Grey rectangle, and yellow rectangle organizing each objective">
            <a:extLst>
              <a:ext uri="{FF2B5EF4-FFF2-40B4-BE49-F238E27FC236}">
                <a16:creationId xmlns:a16="http://schemas.microsoft.com/office/drawing/2014/main" id="{DD0281B3-C94B-9F76-199C-BAAADA4C9831}"/>
              </a:ext>
            </a:extLst>
          </p:cNvPr>
          <p:cNvGraphicFramePr>
            <a:graphicFrameLocks/>
          </p:cNvGraphicFramePr>
          <p:nvPr>
            <p:extLst>
              <p:ext uri="{D42A27DB-BD31-4B8C-83A1-F6EECF244321}">
                <p14:modId xmlns:p14="http://schemas.microsoft.com/office/powerpoint/2010/main" val="3561987183"/>
              </p:ext>
            </p:extLst>
          </p:nvPr>
        </p:nvGraphicFramePr>
        <p:xfrm>
          <a:off x="124173" y="1786230"/>
          <a:ext cx="11633863" cy="4095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38" name="Rectangle 637">
            <a:extLst>
              <a:ext uri="{FF2B5EF4-FFF2-40B4-BE49-F238E27FC236}">
                <a16:creationId xmlns:a16="http://schemas.microsoft.com/office/drawing/2014/main" id="{A31ED057-1866-6193-D8CF-90B31D0490E6}"/>
              </a:ext>
            </a:extLst>
          </p:cNvPr>
          <p:cNvSpPr/>
          <p:nvPr/>
        </p:nvSpPr>
        <p:spPr>
          <a:xfrm>
            <a:off x="532356" y="859125"/>
            <a:ext cx="11005387" cy="8524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800" dirty="0">
                <a:latin typeface="Arial" panose="020B0604020202020204" pitchFamily="34" charset="0"/>
                <a:ea typeface="+mn-lt"/>
                <a:cs typeface="Arial" panose="020B0604020202020204" pitchFamily="34" charset="0"/>
              </a:rPr>
              <a:t>DESE partners with districts, schools, and programs to:</a:t>
            </a:r>
            <a:endParaRPr lang="en-US"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9E56C52E-B1AE-45EE-9F07-322D8161AC28}"/>
              </a:ext>
            </a:extLst>
          </p:cNvPr>
          <p:cNvSpPr txBox="1"/>
          <p:nvPr/>
        </p:nvSpPr>
        <p:spPr>
          <a:xfrm>
            <a:off x="11684000" y="6384409"/>
            <a:ext cx="368559" cy="369332"/>
          </a:xfrm>
          <a:prstGeom prst="rect">
            <a:avLst/>
          </a:prstGeom>
          <a:noFill/>
        </p:spPr>
        <p:txBody>
          <a:bodyPr wrap="square">
            <a:spAutoFit/>
          </a:bodyPr>
          <a:lstStyle/>
          <a:p>
            <a:fld id="{FF27229C-EC7B-4063-A33B-28A5E87E32ED}" type="slidenum">
              <a:rPr lang="zh-CN" altLang="en-US" b="1" smtClean="0">
                <a:solidFill>
                  <a:schemeClr val="accent1">
                    <a:lumMod val="60000"/>
                    <a:lumOff val="40000"/>
                  </a:schemeClr>
                </a:solidFill>
              </a:rPr>
              <a:pPr/>
              <a:t>4</a:t>
            </a:fld>
            <a:endParaRPr lang="zh-CN" altLang="en-US" b="1" dirty="0">
              <a:solidFill>
                <a:schemeClr val="accent1">
                  <a:lumMod val="60000"/>
                  <a:lumOff val="40000"/>
                </a:schemeClr>
              </a:solidFill>
            </a:endParaRPr>
          </a:p>
        </p:txBody>
      </p:sp>
    </p:spTree>
    <p:extLst>
      <p:ext uri="{BB962C8B-B14F-4D97-AF65-F5344CB8AC3E}">
        <p14:creationId xmlns:p14="http://schemas.microsoft.com/office/powerpoint/2010/main" val="37071624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A1C19C-3900-547A-E4DB-4EF58E9F122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E65EDDF-02D4-16B7-866F-28568CB2691A}"/>
              </a:ext>
            </a:extLst>
          </p:cNvPr>
          <p:cNvSpPr>
            <a:spLocks noGrp="1"/>
          </p:cNvSpPr>
          <p:nvPr>
            <p:ph type="title"/>
          </p:nvPr>
        </p:nvSpPr>
        <p:spPr/>
        <p:txBody>
          <a:bodyPr/>
          <a:lstStyle/>
          <a:p>
            <a:r>
              <a:rPr lang="en-US" dirty="0">
                <a:latin typeface="Aptos" panose="020B0004020202020204" pitchFamily="34" charset="0"/>
              </a:rPr>
              <a:t>FERPA Oversight</a:t>
            </a:r>
          </a:p>
        </p:txBody>
      </p:sp>
      <p:sp>
        <p:nvSpPr>
          <p:cNvPr id="2" name="Content Placeholder 1">
            <a:extLst>
              <a:ext uri="{FF2B5EF4-FFF2-40B4-BE49-F238E27FC236}">
                <a16:creationId xmlns:a16="http://schemas.microsoft.com/office/drawing/2014/main" id="{476D2742-E89C-72AA-4A32-2FD1DF2B6AA4}"/>
              </a:ext>
            </a:extLst>
          </p:cNvPr>
          <p:cNvSpPr>
            <a:spLocks noGrp="1"/>
          </p:cNvSpPr>
          <p:nvPr>
            <p:ph idx="1"/>
          </p:nvPr>
        </p:nvSpPr>
        <p:spPr/>
        <p:txBody>
          <a:bodyPr>
            <a:normAutofit/>
          </a:bodyPr>
          <a:lstStyle/>
          <a:p>
            <a:r>
              <a:rPr lang="en-US" dirty="0">
                <a:solidFill>
                  <a:schemeClr val="accent1">
                    <a:lumMod val="50000"/>
                  </a:schemeClr>
                </a:solidFill>
                <a:latin typeface="Aptos" panose="020B0004020202020204" pitchFamily="34" charset="0"/>
              </a:rPr>
              <a:t>USED asked states to summarize how they ensure LEAs comply with the Federal Educational Rights and Privacy Act (FERPA)</a:t>
            </a:r>
          </a:p>
        </p:txBody>
      </p:sp>
    </p:spTree>
    <p:extLst>
      <p:ext uri="{BB962C8B-B14F-4D97-AF65-F5344CB8AC3E}">
        <p14:creationId xmlns:p14="http://schemas.microsoft.com/office/powerpoint/2010/main" val="33038413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AF68B63-6BD2-AD20-FA31-D4FC83238731}"/>
              </a:ext>
            </a:extLst>
          </p:cNvPr>
          <p:cNvSpPr>
            <a:spLocks noGrp="1"/>
          </p:cNvSpPr>
          <p:nvPr>
            <p:ph type="title"/>
          </p:nvPr>
        </p:nvSpPr>
        <p:spPr/>
        <p:txBody>
          <a:bodyPr/>
          <a:lstStyle/>
          <a:p>
            <a:r>
              <a:rPr lang="en-US" dirty="0">
                <a:latin typeface="Aptos" panose="020B0004020202020204" pitchFamily="34" charset="0"/>
              </a:rPr>
              <a:t>Supreme Court Case of Note</a:t>
            </a:r>
          </a:p>
        </p:txBody>
      </p:sp>
      <p:sp>
        <p:nvSpPr>
          <p:cNvPr id="2" name="Content Placeholder 1">
            <a:extLst>
              <a:ext uri="{FF2B5EF4-FFF2-40B4-BE49-F238E27FC236}">
                <a16:creationId xmlns:a16="http://schemas.microsoft.com/office/drawing/2014/main" id="{4ABE5A35-9E91-7B66-8B8E-41B64577C48A}"/>
              </a:ext>
            </a:extLst>
          </p:cNvPr>
          <p:cNvSpPr>
            <a:spLocks noGrp="1"/>
          </p:cNvSpPr>
          <p:nvPr>
            <p:ph idx="1"/>
          </p:nvPr>
        </p:nvSpPr>
        <p:spPr/>
        <p:txBody>
          <a:bodyPr/>
          <a:lstStyle/>
          <a:p>
            <a:pPr marL="0" indent="0">
              <a:buNone/>
            </a:pPr>
            <a:r>
              <a:rPr lang="en-US" i="1" dirty="0">
                <a:solidFill>
                  <a:schemeClr val="accent1">
                    <a:lumMod val="50000"/>
                  </a:schemeClr>
                </a:solidFill>
                <a:latin typeface="Aptos" panose="020B0004020202020204" pitchFamily="34" charset="0"/>
              </a:rPr>
              <a:t>Oklahoma Statewide Charter School Board v. Drummond</a:t>
            </a:r>
          </a:p>
          <a:p>
            <a:endParaRPr lang="en-US" dirty="0">
              <a:solidFill>
                <a:schemeClr val="accent1">
                  <a:lumMod val="50000"/>
                </a:schemeClr>
              </a:solidFill>
              <a:latin typeface="Aptos" panose="020B0004020202020204" pitchFamily="34" charset="0"/>
            </a:endParaRPr>
          </a:p>
          <a:p>
            <a:r>
              <a:rPr lang="en-US" dirty="0">
                <a:solidFill>
                  <a:schemeClr val="accent1">
                    <a:lumMod val="50000"/>
                  </a:schemeClr>
                </a:solidFill>
                <a:latin typeface="Aptos" panose="020B0004020202020204" pitchFamily="34" charset="0"/>
              </a:rPr>
              <a:t>An attempt to create the nation’s first publicly funded religious virtual charter school and challenge the Establishment Clause.</a:t>
            </a:r>
          </a:p>
          <a:p>
            <a:r>
              <a:rPr lang="en-US" dirty="0">
                <a:solidFill>
                  <a:schemeClr val="accent1">
                    <a:lumMod val="50000"/>
                  </a:schemeClr>
                </a:solidFill>
                <a:latin typeface="Aptos" panose="020B0004020202020204" pitchFamily="34" charset="0"/>
              </a:rPr>
              <a:t>Oklahoma’s Supreme Court ruled it was illegal, and the Supreme Court of the United States did not overturn that ruling. </a:t>
            </a:r>
          </a:p>
        </p:txBody>
      </p:sp>
    </p:spTree>
    <p:extLst>
      <p:ext uri="{BB962C8B-B14F-4D97-AF65-F5344CB8AC3E}">
        <p14:creationId xmlns:p14="http://schemas.microsoft.com/office/powerpoint/2010/main" val="26352440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3C036-A74B-496D-88DA-91A6B0D74271}"/>
              </a:ext>
            </a:extLst>
          </p:cNvPr>
          <p:cNvSpPr>
            <a:spLocks noGrp="1"/>
          </p:cNvSpPr>
          <p:nvPr>
            <p:ph type="title" idx="4294967295"/>
          </p:nvPr>
        </p:nvSpPr>
        <p:spPr>
          <a:xfrm>
            <a:off x="822325" y="288925"/>
            <a:ext cx="11369675" cy="679450"/>
          </a:xfrm>
        </p:spPr>
        <p:txBody>
          <a:bodyPr>
            <a:normAutofit fontScale="90000"/>
          </a:bodyPr>
          <a:lstStyle/>
          <a:p>
            <a:r>
              <a:rPr lang="en-US" dirty="0">
                <a:solidFill>
                  <a:schemeClr val="accent1">
                    <a:lumMod val="50000"/>
                  </a:schemeClr>
                </a:solidFill>
                <a:latin typeface="Aptos" panose="020B0004020202020204" pitchFamily="34" charset="0"/>
              </a:rPr>
              <a:t>Stay informed via our monthly newsletter</a:t>
            </a:r>
          </a:p>
        </p:txBody>
      </p:sp>
      <p:sp>
        <p:nvSpPr>
          <p:cNvPr id="3" name="Content Placeholder 2">
            <a:extLst>
              <a:ext uri="{FF2B5EF4-FFF2-40B4-BE49-F238E27FC236}">
                <a16:creationId xmlns:a16="http://schemas.microsoft.com/office/drawing/2014/main" id="{825F6CE2-25C4-4D34-A527-E5992DAECE44}"/>
              </a:ext>
            </a:extLst>
          </p:cNvPr>
          <p:cNvSpPr>
            <a:spLocks noGrp="1"/>
          </p:cNvSpPr>
          <p:nvPr>
            <p:ph idx="4294967295"/>
          </p:nvPr>
        </p:nvSpPr>
        <p:spPr>
          <a:xfrm>
            <a:off x="822325" y="1230313"/>
            <a:ext cx="10579683" cy="5049837"/>
          </a:xfrm>
        </p:spPr>
        <p:txBody>
          <a:bodyPr/>
          <a:lstStyle/>
          <a:p>
            <a:r>
              <a:rPr lang="en-US" dirty="0">
                <a:solidFill>
                  <a:schemeClr val="accent1">
                    <a:lumMod val="50000"/>
                  </a:schemeClr>
                </a:solidFill>
                <a:latin typeface="Aptos" panose="020B0004020202020204" pitchFamily="34" charset="0"/>
              </a:rPr>
              <a:t>You can read about the latest federal grants updates, see claims status reports for your district, all via our monthly Federal Grant Programs newsletter</a:t>
            </a:r>
          </a:p>
          <a:p>
            <a:pPr lvl="1"/>
            <a:endParaRPr lang="en-US" dirty="0">
              <a:solidFill>
                <a:schemeClr val="accent1">
                  <a:lumMod val="50000"/>
                </a:schemeClr>
              </a:solidFill>
              <a:latin typeface="Aptos" panose="020B0004020202020204" pitchFamily="34" charset="0"/>
            </a:endParaRPr>
          </a:p>
          <a:p>
            <a:r>
              <a:rPr lang="en-US" dirty="0">
                <a:solidFill>
                  <a:schemeClr val="accent1">
                    <a:lumMod val="50000"/>
                  </a:schemeClr>
                </a:solidFill>
                <a:latin typeface="Aptos" panose="020B0004020202020204" pitchFamily="34" charset="0"/>
              </a:rPr>
              <a:t>Not on the list? Email </a:t>
            </a:r>
            <a:r>
              <a:rPr lang="en-US" dirty="0">
                <a:solidFill>
                  <a:schemeClr val="accent1">
                    <a:lumMod val="50000"/>
                  </a:schemeClr>
                </a:solidFill>
                <a:latin typeface="Aptos" panose="020B0004020202020204" pitchFamily="34" charset="0"/>
                <a:hlinkClick r:id="rId2"/>
              </a:rPr>
              <a:t>FederalGrantPrograms@mass.gov</a:t>
            </a:r>
            <a:r>
              <a:rPr lang="en-US" dirty="0">
                <a:solidFill>
                  <a:schemeClr val="accent1">
                    <a:lumMod val="50000"/>
                  </a:schemeClr>
                </a:solidFill>
                <a:latin typeface="Aptos" panose="020B0004020202020204" pitchFamily="34" charset="0"/>
              </a:rPr>
              <a:t>!</a:t>
            </a:r>
          </a:p>
          <a:p>
            <a:endParaRPr lang="en-US" dirty="0">
              <a:solidFill>
                <a:schemeClr val="accent1">
                  <a:lumMod val="50000"/>
                </a:schemeClr>
              </a:solidFill>
              <a:latin typeface="Aptos" panose="020B0004020202020204" pitchFamily="34" charset="0"/>
            </a:endParaRPr>
          </a:p>
          <a:p>
            <a:r>
              <a:rPr lang="en-US" dirty="0">
                <a:solidFill>
                  <a:schemeClr val="accent1">
                    <a:lumMod val="50000"/>
                  </a:schemeClr>
                </a:solidFill>
                <a:latin typeface="Aptos" panose="020B0004020202020204" pitchFamily="34" charset="0"/>
              </a:rPr>
              <a:t>Because this comes out monthly, anything urgent will likely be delivered to you via an On-the-Desktop email directly to superintendents.</a:t>
            </a:r>
          </a:p>
        </p:txBody>
      </p:sp>
    </p:spTree>
    <p:extLst>
      <p:ext uri="{BB962C8B-B14F-4D97-AF65-F5344CB8AC3E}">
        <p14:creationId xmlns:p14="http://schemas.microsoft.com/office/powerpoint/2010/main" val="8094181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B10CDC-BB95-4343-6C2C-72E706C63B6F}"/>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E4706B9F-FE9A-56C1-6B84-8CF651FBF9EA}"/>
              </a:ext>
            </a:extLst>
          </p:cNvPr>
          <p:cNvSpPr>
            <a:spLocks noGrp="1"/>
          </p:cNvSpPr>
          <p:nvPr>
            <p:ph type="title"/>
          </p:nvPr>
        </p:nvSpPr>
        <p:spPr/>
        <p:txBody>
          <a:bodyPr>
            <a:normAutofit/>
          </a:bodyPr>
          <a:lstStyle/>
          <a:p>
            <a:r>
              <a:rPr lang="en-US" sz="4800" dirty="0">
                <a:latin typeface="Aptos" panose="020B0004020202020204" pitchFamily="34" charset="0"/>
              </a:rPr>
              <a:t>Questions and Answers</a:t>
            </a:r>
          </a:p>
        </p:txBody>
      </p:sp>
      <p:sp>
        <p:nvSpPr>
          <p:cNvPr id="9" name="Text Placeholder 8">
            <a:extLst>
              <a:ext uri="{FF2B5EF4-FFF2-40B4-BE49-F238E27FC236}">
                <a16:creationId xmlns:a16="http://schemas.microsoft.com/office/drawing/2014/main" id="{5D9310F9-8A7E-BE75-2FF8-185B9E14585B}"/>
              </a:ext>
            </a:extLst>
          </p:cNvPr>
          <p:cNvSpPr>
            <a:spLocks noGrp="1"/>
          </p:cNvSpPr>
          <p:nvPr>
            <p:ph type="body" idx="1"/>
          </p:nvPr>
        </p:nvSpPr>
        <p:spPr/>
        <p:txBody>
          <a:bodyPr/>
          <a:lstStyle/>
          <a:p>
            <a:r>
              <a:rPr lang="en-US" dirty="0">
                <a:solidFill>
                  <a:schemeClr val="accent1">
                    <a:lumMod val="50000"/>
                  </a:schemeClr>
                </a:solidFill>
                <a:latin typeface="Aptos" panose="020B0004020202020204" pitchFamily="34" charset="0"/>
              </a:rPr>
              <a:t>Let’s go to the Padlet!</a:t>
            </a:r>
          </a:p>
        </p:txBody>
      </p:sp>
    </p:spTree>
    <p:extLst>
      <p:ext uri="{BB962C8B-B14F-4D97-AF65-F5344CB8AC3E}">
        <p14:creationId xmlns:p14="http://schemas.microsoft.com/office/powerpoint/2010/main" val="23385248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51268-2539-6304-C418-D95F17253B83}"/>
              </a:ext>
            </a:extLst>
          </p:cNvPr>
          <p:cNvSpPr txBox="1">
            <a:spLocks noGrp="1"/>
          </p:cNvSpPr>
          <p:nvPr>
            <p:ph type="title" idx="4294967295"/>
          </p:nvPr>
        </p:nvSpPr>
        <p:spPr>
          <a:xfrm>
            <a:off x="710339" y="218116"/>
            <a:ext cx="10771322"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w="0"/>
                <a:solidFill>
                  <a:schemeClr val="accent5">
                    <a:lumMod val="50000"/>
                  </a:schemeClr>
                </a:solidFill>
                <a:effectLst/>
                <a:uLnTx/>
                <a:uFillTx/>
                <a:latin typeface="Arial" panose="020B0604020202020204" pitchFamily="34" charset="0"/>
                <a:ea typeface="+mn-ea"/>
                <a:cs typeface="Arial" panose="020B0604020202020204" pitchFamily="34" charset="0"/>
              </a:rPr>
              <a:t>DESE's Educational Vision - Helpful Resources</a:t>
            </a:r>
          </a:p>
        </p:txBody>
      </p:sp>
      <p:sp>
        <p:nvSpPr>
          <p:cNvPr id="5" name="Title 1">
            <a:extLst>
              <a:ext uri="{FF2B5EF4-FFF2-40B4-BE49-F238E27FC236}">
                <a16:creationId xmlns:a16="http://schemas.microsoft.com/office/drawing/2014/main" id="{765A2C15-44B1-1499-1E40-3C3FED2FEC04}"/>
              </a:ext>
            </a:extLst>
          </p:cNvPr>
          <p:cNvSpPr txBox="1">
            <a:spLocks/>
          </p:cNvSpPr>
          <p:nvPr/>
        </p:nvSpPr>
        <p:spPr>
          <a:xfrm>
            <a:off x="1808596" y="1064739"/>
            <a:ext cx="2994912" cy="681835"/>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1000"/>
              </a:spcBef>
            </a:pPr>
            <a:r>
              <a:rPr lang="en-US" sz="2400" b="1" dirty="0">
                <a:solidFill>
                  <a:schemeClr val="accent5">
                    <a:lumMod val="50000"/>
                  </a:schemeClr>
                </a:solidFill>
                <a:latin typeface="Arial" panose="020B0604020202020204" pitchFamily="34" charset="0"/>
                <a:cs typeface="Arial" panose="020B0604020202020204" pitchFamily="34" charset="0"/>
              </a:rPr>
              <a:t>Educational Vision</a:t>
            </a:r>
          </a:p>
        </p:txBody>
      </p:sp>
      <p:pic>
        <p:nvPicPr>
          <p:cNvPr id="9" name="Picture 8" descr="Screenshot of Educational Vision document.">
            <a:extLst>
              <a:ext uri="{FF2B5EF4-FFF2-40B4-BE49-F238E27FC236}">
                <a16:creationId xmlns:a16="http://schemas.microsoft.com/office/drawing/2014/main" id="{8EA8ADF1-3A5D-404A-B6F8-09D579DAD11C}"/>
              </a:ext>
            </a:extLst>
          </p:cNvPr>
          <p:cNvPicPr>
            <a:picLocks noChangeAspect="1"/>
          </p:cNvPicPr>
          <p:nvPr/>
        </p:nvPicPr>
        <p:blipFill>
          <a:blip r:embed="rId3"/>
          <a:stretch>
            <a:fillRect/>
          </a:stretch>
        </p:blipFill>
        <p:spPr>
          <a:xfrm>
            <a:off x="1295869" y="1939349"/>
            <a:ext cx="3829489" cy="3929607"/>
          </a:xfrm>
          <a:prstGeom prst="rect">
            <a:avLst/>
          </a:prstGeom>
        </p:spPr>
      </p:pic>
      <p:cxnSp>
        <p:nvCxnSpPr>
          <p:cNvPr id="7" name="Straight Connector 6" descr="Blue line">
            <a:extLst>
              <a:ext uri="{FF2B5EF4-FFF2-40B4-BE49-F238E27FC236}">
                <a16:creationId xmlns:a16="http://schemas.microsoft.com/office/drawing/2014/main" id="{E5AD658C-4923-4FC4-5580-F748ECE0399B}"/>
              </a:ext>
            </a:extLst>
          </p:cNvPr>
          <p:cNvCxnSpPr>
            <a:cxnSpLocks/>
          </p:cNvCxnSpPr>
          <p:nvPr/>
        </p:nvCxnSpPr>
        <p:spPr>
          <a:xfrm>
            <a:off x="6294782" y="2071380"/>
            <a:ext cx="0" cy="3624146"/>
          </a:xfrm>
          <a:prstGeom prst="line">
            <a:avLst/>
          </a:prstGeom>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EE856A41-DF8C-2547-35EB-EB88A7C85FEC}"/>
              </a:ext>
            </a:extLst>
          </p:cNvPr>
          <p:cNvSpPr txBox="1">
            <a:spLocks/>
          </p:cNvSpPr>
          <p:nvPr/>
        </p:nvSpPr>
        <p:spPr>
          <a:xfrm>
            <a:off x="7089920" y="1144047"/>
            <a:ext cx="4391741" cy="523220"/>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ts val="1000"/>
              </a:spcBef>
            </a:pPr>
            <a:r>
              <a:rPr lang="en-US" sz="2400" b="1" dirty="0">
                <a:solidFill>
                  <a:schemeClr val="accent5">
                    <a:lumMod val="50000"/>
                  </a:schemeClr>
                </a:solidFill>
                <a:latin typeface="Arial" panose="020B0604020202020204" pitchFamily="34" charset="0"/>
                <a:cs typeface="Arial" panose="020B0604020202020204" pitchFamily="34" charset="0"/>
              </a:rPr>
              <a:t>Catalog of Aligned Supports</a:t>
            </a:r>
          </a:p>
        </p:txBody>
      </p:sp>
      <p:pic>
        <p:nvPicPr>
          <p:cNvPr id="11" name="Picture 10" descr="Screenshot of Catalog of Aligned Supports document.">
            <a:extLst>
              <a:ext uri="{FF2B5EF4-FFF2-40B4-BE49-F238E27FC236}">
                <a16:creationId xmlns:a16="http://schemas.microsoft.com/office/drawing/2014/main" id="{FA1374A9-C901-4E39-A8E5-4F9B231AF6B9}"/>
              </a:ext>
            </a:extLst>
          </p:cNvPr>
          <p:cNvPicPr>
            <a:picLocks noChangeAspect="1"/>
          </p:cNvPicPr>
          <p:nvPr/>
        </p:nvPicPr>
        <p:blipFill>
          <a:blip r:embed="rId4"/>
          <a:stretch>
            <a:fillRect/>
          </a:stretch>
        </p:blipFill>
        <p:spPr>
          <a:xfrm>
            <a:off x="7586007" y="1834891"/>
            <a:ext cx="3235477" cy="4138521"/>
          </a:xfrm>
          <a:prstGeom prst="rect">
            <a:avLst/>
          </a:prstGeom>
        </p:spPr>
      </p:pic>
      <p:pic>
        <p:nvPicPr>
          <p:cNvPr id="10" name="Picture 9" descr="Cover page to DESE catalog of aligned supports">
            <a:extLst>
              <a:ext uri="{FF2B5EF4-FFF2-40B4-BE49-F238E27FC236}">
                <a16:creationId xmlns:a16="http://schemas.microsoft.com/office/drawing/2014/main" id="{FEDEC79C-2BDF-CF08-16C4-9EDAE5898293}"/>
              </a:ext>
            </a:extLst>
          </p:cNvPr>
          <p:cNvPicPr>
            <a:picLocks noChangeAspect="1"/>
          </p:cNvPicPr>
          <p:nvPr/>
        </p:nvPicPr>
        <p:blipFill>
          <a:blip r:embed="rId5"/>
          <a:stretch>
            <a:fillRect/>
          </a:stretch>
        </p:blipFill>
        <p:spPr>
          <a:xfrm>
            <a:off x="7691605" y="1939347"/>
            <a:ext cx="3024280" cy="3929607"/>
          </a:xfrm>
          <a:prstGeom prst="rect">
            <a:avLst/>
          </a:prstGeom>
        </p:spPr>
      </p:pic>
      <p:sp>
        <p:nvSpPr>
          <p:cNvPr id="13" name="TextBox 12">
            <a:extLst>
              <a:ext uri="{FF2B5EF4-FFF2-40B4-BE49-F238E27FC236}">
                <a16:creationId xmlns:a16="http://schemas.microsoft.com/office/drawing/2014/main" id="{D906082C-9E7F-496E-91BE-BD4F4A52A9F4}"/>
              </a:ext>
            </a:extLst>
          </p:cNvPr>
          <p:cNvSpPr txBox="1"/>
          <p:nvPr/>
        </p:nvSpPr>
        <p:spPr>
          <a:xfrm>
            <a:off x="4537230" y="6141036"/>
            <a:ext cx="6097554" cy="369332"/>
          </a:xfrm>
          <a:prstGeom prst="rect">
            <a:avLst/>
          </a:prstGeom>
          <a:noFill/>
        </p:spPr>
        <p:txBody>
          <a:bodyPr wrap="square">
            <a:spAutoFit/>
          </a:bodyPr>
          <a:lstStyle/>
          <a:p>
            <a:r>
              <a:rPr lang="en-US" dirty="0">
                <a:solidFill>
                  <a:schemeClr val="accent1">
                    <a:lumMod val="50000"/>
                  </a:schemeClr>
                </a:solidFill>
                <a:latin typeface="Arial" panose="020B0604020202020204" pitchFamily="34" charset="0"/>
                <a:cs typeface="Arial" panose="020B0604020202020204" pitchFamily="34" charset="0"/>
              </a:rPr>
              <a:t>www.doe.mass.edu/commissioner/</a:t>
            </a:r>
          </a:p>
        </p:txBody>
      </p:sp>
    </p:spTree>
    <p:extLst>
      <p:ext uri="{BB962C8B-B14F-4D97-AF65-F5344CB8AC3E}">
        <p14:creationId xmlns:p14="http://schemas.microsoft.com/office/powerpoint/2010/main" val="5695940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F0120F7-6B96-B54A-FA8E-0B0CC5E034B8}"/>
              </a:ext>
            </a:extLst>
          </p:cNvPr>
          <p:cNvSpPr>
            <a:spLocks noGrp="1"/>
          </p:cNvSpPr>
          <p:nvPr>
            <p:ph type="title"/>
          </p:nvPr>
        </p:nvSpPr>
        <p:spPr/>
        <p:txBody>
          <a:bodyPr>
            <a:normAutofit/>
          </a:bodyPr>
          <a:lstStyle/>
          <a:p>
            <a:r>
              <a:rPr lang="en-US" sz="4800" dirty="0">
                <a:latin typeface="Aptos" panose="020B0004020202020204" pitchFamily="34" charset="0"/>
              </a:rPr>
              <a:t>“Everything that’s going on”</a:t>
            </a:r>
          </a:p>
        </p:txBody>
      </p:sp>
      <p:sp>
        <p:nvSpPr>
          <p:cNvPr id="9" name="Text Placeholder 8">
            <a:extLst>
              <a:ext uri="{FF2B5EF4-FFF2-40B4-BE49-F238E27FC236}">
                <a16:creationId xmlns:a16="http://schemas.microsoft.com/office/drawing/2014/main" id="{29179A2F-53DF-D8A7-8002-A2935DE0260C}"/>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175788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7CF781-4EAE-256D-FA33-C33522E5426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0C1D021-23B1-0E29-CA2B-ADDFA7D683DF}"/>
              </a:ext>
            </a:extLst>
          </p:cNvPr>
          <p:cNvSpPr>
            <a:spLocks noGrp="1"/>
          </p:cNvSpPr>
          <p:nvPr>
            <p:ph type="title"/>
          </p:nvPr>
        </p:nvSpPr>
        <p:spPr/>
        <p:txBody>
          <a:bodyPr/>
          <a:lstStyle/>
          <a:p>
            <a:r>
              <a:rPr lang="en-US" dirty="0">
                <a:latin typeface="Aptos"/>
                <a:cs typeface="Arial"/>
              </a:rPr>
              <a:t>Topics I’ll Cover</a:t>
            </a:r>
            <a:endParaRPr lang="en-US" dirty="0"/>
          </a:p>
        </p:txBody>
      </p:sp>
      <p:sp>
        <p:nvSpPr>
          <p:cNvPr id="2" name="Content Placeholder 1">
            <a:extLst>
              <a:ext uri="{FF2B5EF4-FFF2-40B4-BE49-F238E27FC236}">
                <a16:creationId xmlns:a16="http://schemas.microsoft.com/office/drawing/2014/main" id="{B5BC5F0C-E4F0-6CFC-9D99-7AB5442D6570}"/>
              </a:ext>
            </a:extLst>
          </p:cNvPr>
          <p:cNvSpPr>
            <a:spLocks noGrp="1"/>
          </p:cNvSpPr>
          <p:nvPr>
            <p:ph idx="1"/>
          </p:nvPr>
        </p:nvSpPr>
        <p:spPr>
          <a:xfrm>
            <a:off x="614680" y="1832984"/>
            <a:ext cx="10739120" cy="4306559"/>
          </a:xfrm>
        </p:spPr>
        <p:txBody>
          <a:bodyPr vert="horz" lIns="91440" tIns="45720" rIns="91440" bIns="45720" rtlCol="0" anchor="t">
            <a:normAutofit/>
          </a:bodyPr>
          <a:lstStyle/>
          <a:p>
            <a:r>
              <a:rPr lang="en-US" sz="3600" dirty="0">
                <a:solidFill>
                  <a:schemeClr val="accent1">
                    <a:lumMod val="50000"/>
                  </a:schemeClr>
                </a:solidFill>
                <a:latin typeface="Aptos"/>
                <a:cs typeface="Arial"/>
              </a:rPr>
              <a:t>Federal funding status update and outlook</a:t>
            </a:r>
          </a:p>
          <a:p>
            <a:r>
              <a:rPr lang="en-US" sz="3600" dirty="0">
                <a:solidFill>
                  <a:schemeClr val="accent1">
                    <a:lumMod val="50000"/>
                  </a:schemeClr>
                </a:solidFill>
                <a:latin typeface="Aptos"/>
                <a:cs typeface="Arial"/>
              </a:rPr>
              <a:t>Presidential Executive Orders</a:t>
            </a:r>
          </a:p>
          <a:p>
            <a:r>
              <a:rPr lang="en-US" sz="3600" dirty="0">
                <a:solidFill>
                  <a:schemeClr val="accent1">
                    <a:lumMod val="50000"/>
                  </a:schemeClr>
                </a:solidFill>
                <a:latin typeface="Aptos"/>
                <a:cs typeface="Arial"/>
              </a:rPr>
              <a:t>Other Federal Actions</a:t>
            </a:r>
          </a:p>
          <a:p>
            <a:endParaRPr lang="en-US" dirty="0">
              <a:latin typeface="Aptos"/>
              <a:cs typeface="Arial"/>
            </a:endParaRPr>
          </a:p>
        </p:txBody>
      </p:sp>
    </p:spTree>
    <p:extLst>
      <p:ext uri="{BB962C8B-B14F-4D97-AF65-F5344CB8AC3E}">
        <p14:creationId xmlns:p14="http://schemas.microsoft.com/office/powerpoint/2010/main" val="10973121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0A2B9D-8458-0F9D-2F2D-FE54081154B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57A2366-C7C3-2F6C-DB1C-AF87E17AA79C}"/>
              </a:ext>
            </a:extLst>
          </p:cNvPr>
          <p:cNvSpPr>
            <a:spLocks noGrp="1"/>
          </p:cNvSpPr>
          <p:nvPr>
            <p:ph type="title"/>
          </p:nvPr>
        </p:nvSpPr>
        <p:spPr/>
        <p:txBody>
          <a:bodyPr/>
          <a:lstStyle/>
          <a:p>
            <a:r>
              <a:rPr lang="en-US" dirty="0"/>
              <a:t>New Faces at US Dept of Ed</a:t>
            </a:r>
          </a:p>
        </p:txBody>
      </p:sp>
      <p:sp>
        <p:nvSpPr>
          <p:cNvPr id="2" name="Content Placeholder 1">
            <a:extLst>
              <a:ext uri="{FF2B5EF4-FFF2-40B4-BE49-F238E27FC236}">
                <a16:creationId xmlns:a16="http://schemas.microsoft.com/office/drawing/2014/main" id="{CFFDDF2C-B13A-9CBE-7E61-2C550E018C08}"/>
              </a:ext>
            </a:extLst>
          </p:cNvPr>
          <p:cNvSpPr>
            <a:spLocks noGrp="1"/>
          </p:cNvSpPr>
          <p:nvPr>
            <p:ph idx="1"/>
          </p:nvPr>
        </p:nvSpPr>
        <p:spPr>
          <a:xfrm>
            <a:off x="4379976" y="2068696"/>
            <a:ext cx="7330440" cy="4052559"/>
          </a:xfrm>
        </p:spPr>
        <p:txBody>
          <a:bodyPr>
            <a:normAutofit/>
          </a:bodyPr>
          <a:lstStyle/>
          <a:p>
            <a:pPr marL="0" indent="0">
              <a:lnSpc>
                <a:spcPct val="110000"/>
              </a:lnSpc>
              <a:spcBef>
                <a:spcPts val="0"/>
              </a:spcBef>
              <a:buNone/>
            </a:pPr>
            <a:r>
              <a:rPr lang="en-US" dirty="0">
                <a:solidFill>
                  <a:schemeClr val="accent1">
                    <a:lumMod val="50000"/>
                  </a:schemeClr>
                </a:solidFill>
              </a:rPr>
              <a:t>Linda McMahon</a:t>
            </a:r>
          </a:p>
          <a:p>
            <a:pPr marL="0" indent="0">
              <a:lnSpc>
                <a:spcPct val="110000"/>
              </a:lnSpc>
              <a:spcBef>
                <a:spcPts val="0"/>
              </a:spcBef>
              <a:buNone/>
            </a:pPr>
            <a:r>
              <a:rPr lang="en-US" sz="2200" dirty="0">
                <a:solidFill>
                  <a:schemeClr val="accent1">
                    <a:lumMod val="50000"/>
                  </a:schemeClr>
                </a:solidFill>
              </a:rPr>
              <a:t>Secretary (confirmed 3/3/2025)</a:t>
            </a:r>
          </a:p>
          <a:p>
            <a:pPr>
              <a:lnSpc>
                <a:spcPct val="110000"/>
              </a:lnSpc>
              <a:spcBef>
                <a:spcPts val="0"/>
              </a:spcBef>
            </a:pPr>
            <a:endParaRPr lang="en-US" dirty="0">
              <a:solidFill>
                <a:schemeClr val="accent1">
                  <a:lumMod val="50000"/>
                </a:schemeClr>
              </a:solidFill>
            </a:endParaRPr>
          </a:p>
          <a:p>
            <a:pPr marL="0" indent="0">
              <a:lnSpc>
                <a:spcPct val="110000"/>
              </a:lnSpc>
              <a:spcBef>
                <a:spcPts val="0"/>
              </a:spcBef>
              <a:buNone/>
            </a:pPr>
            <a:r>
              <a:rPr lang="en-US" dirty="0">
                <a:solidFill>
                  <a:schemeClr val="accent1">
                    <a:lumMod val="50000"/>
                  </a:schemeClr>
                </a:solidFill>
              </a:rPr>
              <a:t>Penny Schwinn</a:t>
            </a:r>
          </a:p>
          <a:p>
            <a:pPr marL="0" indent="0">
              <a:lnSpc>
                <a:spcPct val="110000"/>
              </a:lnSpc>
              <a:spcBef>
                <a:spcPts val="0"/>
              </a:spcBef>
              <a:buNone/>
            </a:pPr>
            <a:r>
              <a:rPr lang="en-US" sz="2200" dirty="0">
                <a:solidFill>
                  <a:schemeClr val="accent1">
                    <a:lumMod val="50000"/>
                  </a:schemeClr>
                </a:solidFill>
              </a:rPr>
              <a:t>Deputy Secretary (not yet confirmed as of 6/10/2025)</a:t>
            </a:r>
          </a:p>
          <a:p>
            <a:pPr marL="0" indent="0">
              <a:lnSpc>
                <a:spcPct val="110000"/>
              </a:lnSpc>
              <a:spcBef>
                <a:spcPts val="0"/>
              </a:spcBef>
              <a:buNone/>
            </a:pPr>
            <a:endParaRPr lang="en-US" dirty="0">
              <a:solidFill>
                <a:schemeClr val="accent1">
                  <a:lumMod val="50000"/>
                </a:schemeClr>
              </a:solidFill>
            </a:endParaRPr>
          </a:p>
          <a:p>
            <a:pPr marL="0" indent="0">
              <a:lnSpc>
                <a:spcPct val="110000"/>
              </a:lnSpc>
              <a:spcBef>
                <a:spcPts val="0"/>
              </a:spcBef>
              <a:buNone/>
            </a:pPr>
            <a:r>
              <a:rPr lang="en-US" dirty="0">
                <a:solidFill>
                  <a:schemeClr val="accent1">
                    <a:lumMod val="50000"/>
                  </a:schemeClr>
                </a:solidFill>
              </a:rPr>
              <a:t>Kirsten Baesler</a:t>
            </a:r>
          </a:p>
          <a:p>
            <a:pPr marL="0" indent="0">
              <a:lnSpc>
                <a:spcPct val="110000"/>
              </a:lnSpc>
              <a:spcBef>
                <a:spcPts val="0"/>
              </a:spcBef>
              <a:buNone/>
            </a:pPr>
            <a:r>
              <a:rPr lang="en-US" sz="2200" dirty="0">
                <a:solidFill>
                  <a:schemeClr val="accent1">
                    <a:lumMod val="50000"/>
                  </a:schemeClr>
                </a:solidFill>
              </a:rPr>
              <a:t>Assistant Secretary of Elementary and Secondary Education (not yet confirmed as of 6/10/2025)</a:t>
            </a:r>
          </a:p>
          <a:p>
            <a:endParaRPr lang="en-US" dirty="0">
              <a:solidFill>
                <a:schemeClr val="accent1">
                  <a:lumMod val="50000"/>
                </a:schemeClr>
              </a:solidFill>
            </a:endParaRPr>
          </a:p>
          <a:p>
            <a:endParaRPr lang="en-US" dirty="0"/>
          </a:p>
        </p:txBody>
      </p:sp>
    </p:spTree>
    <p:extLst>
      <p:ext uri="{BB962C8B-B14F-4D97-AF65-F5344CB8AC3E}">
        <p14:creationId xmlns:p14="http://schemas.microsoft.com/office/powerpoint/2010/main" val="33161385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09BA2EA-A385-D99A-D42D-2DDB13D0ADB6}"/>
              </a:ext>
            </a:extLst>
          </p:cNvPr>
          <p:cNvSpPr>
            <a:spLocks noGrp="1"/>
          </p:cNvSpPr>
          <p:nvPr>
            <p:ph type="title"/>
          </p:nvPr>
        </p:nvSpPr>
        <p:spPr/>
        <p:txBody>
          <a:bodyPr/>
          <a:lstStyle/>
          <a:p>
            <a:r>
              <a:rPr lang="en-US" dirty="0"/>
              <a:t>Federal Funding - Overview</a:t>
            </a:r>
          </a:p>
        </p:txBody>
      </p:sp>
      <p:sp>
        <p:nvSpPr>
          <p:cNvPr id="2" name="Content Placeholder 1">
            <a:extLst>
              <a:ext uri="{FF2B5EF4-FFF2-40B4-BE49-F238E27FC236}">
                <a16:creationId xmlns:a16="http://schemas.microsoft.com/office/drawing/2014/main" id="{45AA4336-05C5-9657-E063-56F1F71091E8}"/>
              </a:ext>
            </a:extLst>
          </p:cNvPr>
          <p:cNvSpPr>
            <a:spLocks noGrp="1"/>
          </p:cNvSpPr>
          <p:nvPr>
            <p:ph idx="1"/>
          </p:nvPr>
        </p:nvSpPr>
        <p:spPr/>
        <p:txBody>
          <a:bodyPr/>
          <a:lstStyle/>
          <a:p>
            <a:r>
              <a:rPr lang="en-US" dirty="0">
                <a:solidFill>
                  <a:schemeClr val="accent1">
                    <a:lumMod val="50000"/>
                  </a:schemeClr>
                </a:solidFill>
              </a:rPr>
              <a:t>Federal grants make up ~5% of MA education spending statewide (~$1.3 billion)</a:t>
            </a:r>
          </a:p>
          <a:p>
            <a:r>
              <a:rPr lang="en-US" dirty="0">
                <a:solidFill>
                  <a:schemeClr val="accent1">
                    <a:lumMod val="50000"/>
                  </a:schemeClr>
                </a:solidFill>
              </a:rPr>
              <a:t>However, that proportion varies greatly depending on what district you’re in</a:t>
            </a:r>
          </a:p>
          <a:p>
            <a:endParaRPr lang="en-US" dirty="0"/>
          </a:p>
        </p:txBody>
      </p:sp>
    </p:spTree>
    <p:extLst>
      <p:ext uri="{BB962C8B-B14F-4D97-AF65-F5344CB8AC3E}">
        <p14:creationId xmlns:p14="http://schemas.microsoft.com/office/powerpoint/2010/main" val="31508824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SE_Template" id="{8B1FC134-3306-8949-8EE6-54D8D1A68082}" vid="{D023F173-81C9-6C41-B8A8-A9E8365AC24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3e861d16-48b7-4a0e-9806-8c04d81b7b2a}" enabled="0" method="" siteId="{3e861d16-48b7-4a0e-9806-8c04d81b7b2a}" removed="1"/>
</clbl:labelList>
</file>

<file path=docProps/app.xml><?xml version="1.0" encoding="utf-8"?>
<Properties xmlns="http://schemas.openxmlformats.org/officeDocument/2006/extended-properties" xmlns:vt="http://schemas.openxmlformats.org/officeDocument/2006/docPropsVTypes">
  <Template>office theme</Template>
  <TotalTime>6162</TotalTime>
  <Words>2540</Words>
  <Application>Microsoft Office PowerPoint</Application>
  <PresentationFormat>Widescreen</PresentationFormat>
  <Paragraphs>238</Paragraphs>
  <Slides>43</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43</vt:i4>
      </vt:variant>
    </vt:vector>
  </HeadingPairs>
  <TitlesOfParts>
    <vt:vector size="47" baseType="lpstr">
      <vt:lpstr>Aptos</vt:lpstr>
      <vt:lpstr>Arial</vt:lpstr>
      <vt:lpstr>Calibri</vt:lpstr>
      <vt:lpstr>Office Theme</vt:lpstr>
      <vt:lpstr>Federal Grants Update June 10, 2025</vt:lpstr>
      <vt:lpstr>If questions come up during my presentation…</vt:lpstr>
      <vt:lpstr>DESE’s educational vision</vt:lpstr>
      <vt:lpstr>DESE's Strategic Objectives</vt:lpstr>
      <vt:lpstr>DESE's Educational Vision - Helpful Resources</vt:lpstr>
      <vt:lpstr>“Everything that’s going on”</vt:lpstr>
      <vt:lpstr>Topics I’ll Cover</vt:lpstr>
      <vt:lpstr>New Faces at US Dept of Ed</vt:lpstr>
      <vt:lpstr>Federal Funding - Overview</vt:lpstr>
      <vt:lpstr>Federal Funding – Overview   </vt:lpstr>
      <vt:lpstr>Federal Funding – Overview </vt:lpstr>
      <vt:lpstr>Federal Funding – Overview       </vt:lpstr>
      <vt:lpstr>Federal Funding – Overview     </vt:lpstr>
      <vt:lpstr>Current Federal  Education Award Status</vt:lpstr>
      <vt:lpstr>Federal Funding Process – Overview </vt:lpstr>
      <vt:lpstr>Highlights of the President’s Proposal</vt:lpstr>
      <vt:lpstr>FFY26 (State FY27) USED Budget – President’s Proposal</vt:lpstr>
      <vt:lpstr>ED Federal Programs Current Status and FY27 Proposal (solid lines = we’ve received the grant award; everything else is an estimate)</vt:lpstr>
      <vt:lpstr>ED Federal Programs Current Status and FY27 Proposal    (solid lines = we’ve received the grant award; everything else is an estimate)</vt:lpstr>
      <vt:lpstr>USED Federal Programs Current Status and Outlook FY25-27</vt:lpstr>
      <vt:lpstr>Cash Management reminders – for all grants</vt:lpstr>
      <vt:lpstr>We don’t receive federal money up front</vt:lpstr>
      <vt:lpstr>Cash Management reminders – for all grants   </vt:lpstr>
      <vt:lpstr>Presidential Executive Orders and Status Updates</vt:lpstr>
      <vt:lpstr>Presidential Executive Orders</vt:lpstr>
      <vt:lpstr>Presidential Executive Orders      </vt:lpstr>
      <vt:lpstr>Presidential Executive Orders       </vt:lpstr>
      <vt:lpstr>Presidential Executive Orders (cont.)</vt:lpstr>
      <vt:lpstr>Presidential Executive Orders   </vt:lpstr>
      <vt:lpstr>Presidential Executive Orders                 </vt:lpstr>
      <vt:lpstr>Presidential Executive Orders    </vt:lpstr>
      <vt:lpstr>Presidential Executive Orders                   </vt:lpstr>
      <vt:lpstr>Presidential Executive Orders                      </vt:lpstr>
      <vt:lpstr>Presidential Executive Orders                          </vt:lpstr>
      <vt:lpstr>Other Federal Actions</vt:lpstr>
      <vt:lpstr>ESSER Rescission</vt:lpstr>
      <vt:lpstr>ESSER Data Collection - Eliminated</vt:lpstr>
      <vt:lpstr>Other Rescissions</vt:lpstr>
      <vt:lpstr>Title VI – Letter, FAQ, and Certification</vt:lpstr>
      <vt:lpstr>FERPA Oversight</vt:lpstr>
      <vt:lpstr>Supreme Court Case of Note</vt:lpstr>
      <vt:lpstr>Stay informed via our monthly newsletter</vt:lpstr>
      <vt:lpstr>Questions and Answers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Federal Grants Update June 10, 2025</dc:title>
  <dc:creator>DESE</dc:creator>
  <cp:lastModifiedBy>Zou, Dong (EOE)</cp:lastModifiedBy>
  <cp:revision>98</cp:revision>
  <dcterms:created xsi:type="dcterms:W3CDTF">2025-04-16T13:32:44Z</dcterms:created>
  <dcterms:modified xsi:type="dcterms:W3CDTF">2025-06-16T22:53:26Z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Jun 16 2025 12:00AM</vt:lpwstr>
  </property>
</Properties>
</file>