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16" r:id="rId3"/>
    <p:sldId id="317" r:id="rId4"/>
    <p:sldId id="257" r:id="rId5"/>
    <p:sldId id="321" r:id="rId6"/>
    <p:sldId id="322" r:id="rId7"/>
    <p:sldId id="323" r:id="rId8"/>
    <p:sldId id="363" r:id="rId9"/>
    <p:sldId id="324" r:id="rId10"/>
    <p:sldId id="325" r:id="rId11"/>
    <p:sldId id="326" r:id="rId12"/>
    <p:sldId id="329" r:id="rId13"/>
    <p:sldId id="330" r:id="rId14"/>
    <p:sldId id="367" r:id="rId15"/>
    <p:sldId id="341" r:id="rId16"/>
    <p:sldId id="368" r:id="rId17"/>
    <p:sldId id="364" r:id="rId18"/>
    <p:sldId id="319" r:id="rId19"/>
    <p:sldId id="344" r:id="rId20"/>
    <p:sldId id="345" r:id="rId21"/>
    <p:sldId id="343" r:id="rId22"/>
    <p:sldId id="342" r:id="rId23"/>
    <p:sldId id="348" r:id="rId24"/>
    <p:sldId id="351" r:id="rId25"/>
    <p:sldId id="352" r:id="rId26"/>
    <p:sldId id="354" r:id="rId27"/>
    <p:sldId id="353" r:id="rId28"/>
    <p:sldId id="318" r:id="rId29"/>
    <p:sldId id="355" r:id="rId30"/>
    <p:sldId id="346" r:id="rId31"/>
    <p:sldId id="347" r:id="rId32"/>
    <p:sldId id="358" r:id="rId33"/>
    <p:sldId id="356" r:id="rId34"/>
    <p:sldId id="320" r:id="rId35"/>
    <p:sldId id="357" r:id="rId36"/>
    <p:sldId id="359" r:id="rId37"/>
    <p:sldId id="3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4FA"/>
    <a:srgbClr val="F9FAFD"/>
    <a:srgbClr val="FCEDE8"/>
    <a:srgbClr val="574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E11B0-5120-456C-94ED-37C063D5063D}" v="1912" dt="2025-05-28T19:29:20.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84" autoAdjust="0"/>
  </p:normalViewPr>
  <p:slideViewPr>
    <p:cSldViewPr snapToGrid="0">
      <p:cViewPr varScale="1">
        <p:scale>
          <a:sx n="82" d="100"/>
          <a:sy n="82" d="100"/>
        </p:scale>
        <p:origin x="108" y="7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5.sv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63.svg"/><Relationship Id="rId4" Type="http://schemas.openxmlformats.org/officeDocument/2006/relationships/image" Target="../media/image58.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5.sv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63.svg"/><Relationship Id="rId4" Type="http://schemas.openxmlformats.org/officeDocument/2006/relationships/image" Target="../media/image58.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76089-FB6C-49AB-A85D-9F074CFAA0E8}"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19FD0B32-0E45-457C-83FA-21DF990DD20E}">
      <dgm:prSet custT="1"/>
      <dgm:spPr/>
      <dgm:t>
        <a:bodyPr/>
        <a:lstStyle/>
        <a:p>
          <a:pPr algn="ctr">
            <a:lnSpc>
              <a:spcPct val="100000"/>
            </a:lnSpc>
            <a:defRPr b="1"/>
          </a:pPr>
          <a:r>
            <a:rPr lang="en-US" sz="2000" dirty="0"/>
            <a:t>GEM$ Dashboards</a:t>
          </a:r>
        </a:p>
        <a:p>
          <a:pPr algn="ctr">
            <a:lnSpc>
              <a:spcPct val="100000"/>
            </a:lnSpc>
            <a:defRPr b="1"/>
          </a:pPr>
          <a:r>
            <a:rPr lang="en-US" sz="1400" dirty="0"/>
            <a:t>How they work, widgets, downloading data &amp; tracker template</a:t>
          </a:r>
        </a:p>
      </dgm:t>
    </dgm:pt>
    <dgm:pt modelId="{D92902CB-69DF-43F9-A36B-DD0EA7C5EBC1}" type="parTrans" cxnId="{6183568D-F940-46FB-A1C2-7D67B7776670}">
      <dgm:prSet/>
      <dgm:spPr/>
      <dgm:t>
        <a:bodyPr/>
        <a:lstStyle/>
        <a:p>
          <a:endParaRPr lang="en-US"/>
        </a:p>
      </dgm:t>
    </dgm:pt>
    <dgm:pt modelId="{3CA82714-E655-41A0-B507-70411E93EEBD}" type="sibTrans" cxnId="{6183568D-F940-46FB-A1C2-7D67B7776670}">
      <dgm:prSet/>
      <dgm:spPr/>
      <dgm:t>
        <a:bodyPr/>
        <a:lstStyle/>
        <a:p>
          <a:endParaRPr lang="en-US"/>
        </a:p>
      </dgm:t>
    </dgm:pt>
    <dgm:pt modelId="{7DFEA5BB-5D6D-4393-8BCC-52892C20EBC6}">
      <dgm:prSet custT="1"/>
      <dgm:spPr/>
      <dgm:t>
        <a:bodyPr/>
        <a:lstStyle/>
        <a:p>
          <a:pPr algn="ctr">
            <a:lnSpc>
              <a:spcPct val="100000"/>
            </a:lnSpc>
            <a:defRPr b="1"/>
          </a:pPr>
          <a:r>
            <a:rPr lang="en-US" sz="2000" dirty="0"/>
            <a:t>Downloading and Uploading Budgets</a:t>
          </a:r>
        </a:p>
      </dgm:t>
    </dgm:pt>
    <dgm:pt modelId="{46BA75F0-97C4-41A7-8F5A-EBE949F84A5E}" type="parTrans" cxnId="{30A96630-9ECD-4208-8A49-085ECC768C47}">
      <dgm:prSet/>
      <dgm:spPr/>
      <dgm:t>
        <a:bodyPr/>
        <a:lstStyle/>
        <a:p>
          <a:endParaRPr lang="en-US"/>
        </a:p>
      </dgm:t>
    </dgm:pt>
    <dgm:pt modelId="{9F01F5E6-6CAE-4D84-840A-055DD005A66E}" type="sibTrans" cxnId="{30A96630-9ECD-4208-8A49-085ECC768C47}">
      <dgm:prSet/>
      <dgm:spPr/>
      <dgm:t>
        <a:bodyPr/>
        <a:lstStyle/>
        <a:p>
          <a:endParaRPr lang="en-US"/>
        </a:p>
      </dgm:t>
    </dgm:pt>
    <dgm:pt modelId="{9DB65A89-12F6-43AF-8326-F00C0D8395D9}">
      <dgm:prSet custT="1"/>
      <dgm:spPr/>
      <dgm:t>
        <a:bodyPr/>
        <a:lstStyle/>
        <a:p>
          <a:pPr algn="ctr">
            <a:lnSpc>
              <a:spcPct val="100000"/>
            </a:lnSpc>
            <a:defRPr b="1"/>
          </a:pPr>
          <a:r>
            <a:rPr lang="en-US" sz="2000" dirty="0"/>
            <a:t>LEA User Report</a:t>
          </a:r>
        </a:p>
      </dgm:t>
    </dgm:pt>
    <dgm:pt modelId="{B4612339-6B91-4A6C-8FA3-C6333F7C70A3}" type="parTrans" cxnId="{1B838271-CD26-417D-9DCC-FCD1C9776D37}">
      <dgm:prSet/>
      <dgm:spPr/>
      <dgm:t>
        <a:bodyPr/>
        <a:lstStyle/>
        <a:p>
          <a:endParaRPr lang="en-US"/>
        </a:p>
      </dgm:t>
    </dgm:pt>
    <dgm:pt modelId="{225E8691-ECF0-423F-9C97-FD0477119945}" type="sibTrans" cxnId="{1B838271-CD26-417D-9DCC-FCD1C9776D37}">
      <dgm:prSet/>
      <dgm:spPr/>
      <dgm:t>
        <a:bodyPr/>
        <a:lstStyle/>
        <a:p>
          <a:endParaRPr lang="en-US"/>
        </a:p>
      </dgm:t>
    </dgm:pt>
    <dgm:pt modelId="{059B1B48-0733-4815-AEE9-04899133A42D}">
      <dgm:prSet custT="1"/>
      <dgm:spPr/>
      <dgm:t>
        <a:bodyPr/>
        <a:lstStyle/>
        <a:p>
          <a:pPr algn="ctr">
            <a:lnSpc>
              <a:spcPct val="100000"/>
            </a:lnSpc>
            <a:defRPr b="1"/>
          </a:pPr>
          <a:r>
            <a:rPr lang="en-US" sz="2000" dirty="0"/>
            <a:t>New Report Brainstorm</a:t>
          </a:r>
        </a:p>
      </dgm:t>
    </dgm:pt>
    <dgm:pt modelId="{BD850E11-8FBB-4035-8CDC-F5222197FFEF}" type="parTrans" cxnId="{36CDEF26-F892-4D65-8728-982C95AF5426}">
      <dgm:prSet/>
      <dgm:spPr/>
      <dgm:t>
        <a:bodyPr/>
        <a:lstStyle/>
        <a:p>
          <a:endParaRPr lang="en-US"/>
        </a:p>
      </dgm:t>
    </dgm:pt>
    <dgm:pt modelId="{5E0DC683-3C9F-49BB-828B-F71B260A76B7}" type="sibTrans" cxnId="{36CDEF26-F892-4D65-8728-982C95AF5426}">
      <dgm:prSet/>
      <dgm:spPr/>
      <dgm:t>
        <a:bodyPr/>
        <a:lstStyle/>
        <a:p>
          <a:endParaRPr lang="en-US"/>
        </a:p>
      </dgm:t>
    </dgm:pt>
    <dgm:pt modelId="{DADF72E4-1EC2-43B1-BA7A-9E48AC1B5310}" type="pres">
      <dgm:prSet presAssocID="{FD176089-FB6C-49AB-A85D-9F074CFAA0E8}" presName="root" presStyleCnt="0">
        <dgm:presLayoutVars>
          <dgm:dir/>
          <dgm:resizeHandles val="exact"/>
        </dgm:presLayoutVars>
      </dgm:prSet>
      <dgm:spPr/>
    </dgm:pt>
    <dgm:pt modelId="{1D9B4C6B-9340-4E75-9EA4-B51F16263B17}" type="pres">
      <dgm:prSet presAssocID="{19FD0B32-0E45-457C-83FA-21DF990DD20E}" presName="compNode" presStyleCnt="0"/>
      <dgm:spPr/>
    </dgm:pt>
    <dgm:pt modelId="{42F4D882-DCBA-43F3-A71E-D2DF0B01D1C8}" type="pres">
      <dgm:prSet presAssocID="{19FD0B32-0E45-457C-83FA-21DF990DD20E}" presName="iconRect" presStyleLbl="node1" presStyleIdx="0" presStyleCnt="4" custScaleX="166650" custScaleY="166650" custLinFactNeighborX="77161" custLinFactNeighborY="-2512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 GEM$ Dashboards: How they work, widgets, downloading date &amp; tracker template; Downloading and uploading budgets; LEA User Report; New Report Brainstorm."/>
        </a:ext>
      </dgm:extLst>
    </dgm:pt>
    <dgm:pt modelId="{3FB87C0F-C744-40CE-9D09-643A1BA1FAB3}" type="pres">
      <dgm:prSet presAssocID="{19FD0B32-0E45-457C-83FA-21DF990DD20E}" presName="iconSpace" presStyleCnt="0"/>
      <dgm:spPr/>
    </dgm:pt>
    <dgm:pt modelId="{0DA1CDCD-6D7B-47AE-9DCC-9644D33D6D15}" type="pres">
      <dgm:prSet presAssocID="{19FD0B32-0E45-457C-83FA-21DF990DD20E}" presName="parTx" presStyleLbl="revTx" presStyleIdx="0" presStyleCnt="8" custLinFactNeighborX="-3155" custLinFactNeighborY="24099">
        <dgm:presLayoutVars>
          <dgm:chMax val="0"/>
          <dgm:chPref val="0"/>
        </dgm:presLayoutVars>
      </dgm:prSet>
      <dgm:spPr/>
    </dgm:pt>
    <dgm:pt modelId="{1A8FBEDC-88B1-4513-BC27-9A5B061118E3}" type="pres">
      <dgm:prSet presAssocID="{19FD0B32-0E45-457C-83FA-21DF990DD20E}" presName="txSpace" presStyleCnt="0"/>
      <dgm:spPr/>
    </dgm:pt>
    <dgm:pt modelId="{CF02614C-8DB8-480B-8316-5ED296A8E8AE}" type="pres">
      <dgm:prSet presAssocID="{19FD0B32-0E45-457C-83FA-21DF990DD20E}" presName="desTx" presStyleLbl="revTx" presStyleIdx="1" presStyleCnt="8" custLinFactNeighborX="68976" custLinFactNeighborY="83258">
        <dgm:presLayoutVars/>
      </dgm:prSet>
      <dgm:spPr/>
    </dgm:pt>
    <dgm:pt modelId="{3395329D-9F25-4EEE-A408-951C524E92CD}" type="pres">
      <dgm:prSet presAssocID="{3CA82714-E655-41A0-B507-70411E93EEBD}" presName="sibTrans" presStyleCnt="0"/>
      <dgm:spPr/>
    </dgm:pt>
    <dgm:pt modelId="{F471B8CC-F451-4A06-AC35-A643A5AC6D13}" type="pres">
      <dgm:prSet presAssocID="{7DFEA5BB-5D6D-4393-8BCC-52892C20EBC6}" presName="compNode" presStyleCnt="0"/>
      <dgm:spPr/>
    </dgm:pt>
    <dgm:pt modelId="{E442D888-C4C5-46A0-96F5-5B6D2F0AF356}" type="pres">
      <dgm:prSet presAssocID="{7DFEA5BB-5D6D-4393-8BCC-52892C20EBC6}" presName="iconRect" presStyleLbl="node1" presStyleIdx="1" presStyleCnt="4" custScaleX="164873" custScaleY="164873" custLinFactNeighborX="86478" custLinFactNeighborY="-350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from cloud"/>
        </a:ext>
      </dgm:extLst>
    </dgm:pt>
    <dgm:pt modelId="{AEBC346C-0A7B-4DCD-A836-079DF3D9F64A}" type="pres">
      <dgm:prSet presAssocID="{7DFEA5BB-5D6D-4393-8BCC-52892C20EBC6}" presName="iconSpace" presStyleCnt="0"/>
      <dgm:spPr/>
    </dgm:pt>
    <dgm:pt modelId="{668D2EF4-0984-4583-8926-A8704ABB4D29}" type="pres">
      <dgm:prSet presAssocID="{7DFEA5BB-5D6D-4393-8BCC-52892C20EBC6}" presName="parTx" presStyleLbl="revTx" presStyleIdx="2" presStyleCnt="8" custLinFactNeighborX="-854" custLinFactNeighborY="24241">
        <dgm:presLayoutVars>
          <dgm:chMax val="0"/>
          <dgm:chPref val="0"/>
        </dgm:presLayoutVars>
      </dgm:prSet>
      <dgm:spPr/>
    </dgm:pt>
    <dgm:pt modelId="{05BD4C30-4609-4045-B257-ACFA4CC40837}" type="pres">
      <dgm:prSet presAssocID="{7DFEA5BB-5D6D-4393-8BCC-52892C20EBC6}" presName="txSpace" presStyleCnt="0"/>
      <dgm:spPr/>
    </dgm:pt>
    <dgm:pt modelId="{73B24877-B482-454C-885B-2A3C3949C71E}" type="pres">
      <dgm:prSet presAssocID="{7DFEA5BB-5D6D-4393-8BCC-52892C20EBC6}" presName="desTx" presStyleLbl="revTx" presStyleIdx="3" presStyleCnt="8">
        <dgm:presLayoutVars/>
      </dgm:prSet>
      <dgm:spPr/>
    </dgm:pt>
    <dgm:pt modelId="{0ADECC50-613D-45E6-AE34-5FA633228961}" type="pres">
      <dgm:prSet presAssocID="{9F01F5E6-6CAE-4D84-840A-055DD005A66E}" presName="sibTrans" presStyleCnt="0"/>
      <dgm:spPr/>
    </dgm:pt>
    <dgm:pt modelId="{D1498DBA-875C-4B10-B50D-9A05EA19F208}" type="pres">
      <dgm:prSet presAssocID="{9DB65A89-12F6-43AF-8326-F00C0D8395D9}" presName="compNode" presStyleCnt="0"/>
      <dgm:spPr/>
    </dgm:pt>
    <dgm:pt modelId="{471F1142-92D7-4F20-8BBF-EE1308526ECE}" type="pres">
      <dgm:prSet presAssocID="{9DB65A89-12F6-43AF-8326-F00C0D8395D9}" presName="iconRect" presStyleLbl="node1" presStyleIdx="2" presStyleCnt="4" custScaleX="195926" custScaleY="186483" custLinFactNeighborX="75464" custLinFactNeighborY="-404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439243C-6D14-4E0F-9AE0-12764F80E982}" type="pres">
      <dgm:prSet presAssocID="{9DB65A89-12F6-43AF-8326-F00C0D8395D9}" presName="iconSpace" presStyleCnt="0"/>
      <dgm:spPr/>
    </dgm:pt>
    <dgm:pt modelId="{0C9180CE-8FE5-43A3-9FE6-57FD75FFA045}" type="pres">
      <dgm:prSet presAssocID="{9DB65A89-12F6-43AF-8326-F00C0D8395D9}" presName="parTx" presStyleLbl="revTx" presStyleIdx="4" presStyleCnt="8" custLinFactNeighborX="-3624" custLinFactNeighborY="20204">
        <dgm:presLayoutVars>
          <dgm:chMax val="0"/>
          <dgm:chPref val="0"/>
        </dgm:presLayoutVars>
      </dgm:prSet>
      <dgm:spPr/>
    </dgm:pt>
    <dgm:pt modelId="{D43C2D1A-E6FA-4A9A-8459-BDC856C5DCF6}" type="pres">
      <dgm:prSet presAssocID="{9DB65A89-12F6-43AF-8326-F00C0D8395D9}" presName="txSpace" presStyleCnt="0"/>
      <dgm:spPr/>
    </dgm:pt>
    <dgm:pt modelId="{B2A7017E-BE30-4715-B7CE-507498A9ED9A}" type="pres">
      <dgm:prSet presAssocID="{9DB65A89-12F6-43AF-8326-F00C0D8395D9}" presName="desTx" presStyleLbl="revTx" presStyleIdx="5" presStyleCnt="8">
        <dgm:presLayoutVars/>
      </dgm:prSet>
      <dgm:spPr/>
    </dgm:pt>
    <dgm:pt modelId="{592BBBD8-AC65-4274-BED6-6168255D840D}" type="pres">
      <dgm:prSet presAssocID="{225E8691-ECF0-423F-9C97-FD0477119945}" presName="sibTrans" presStyleCnt="0"/>
      <dgm:spPr/>
    </dgm:pt>
    <dgm:pt modelId="{F2AFEF89-CFF8-4DC9-926E-D232DAE4A115}" type="pres">
      <dgm:prSet presAssocID="{059B1B48-0733-4815-AEE9-04899133A42D}" presName="compNode" presStyleCnt="0"/>
      <dgm:spPr/>
    </dgm:pt>
    <dgm:pt modelId="{07AD1F7E-2AF2-41D4-A5E4-870FA4B50D6C}" type="pres">
      <dgm:prSet presAssocID="{059B1B48-0733-4815-AEE9-04899133A42D}" presName="iconRect" presStyleLbl="node1" presStyleIdx="3" presStyleCnt="4" custScaleX="168279" custScaleY="168279" custLinFactNeighborX="83916" custLinFactNeighborY="-3587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5941427-09FD-4892-BD1D-24E07E0CF62E}" type="pres">
      <dgm:prSet presAssocID="{059B1B48-0733-4815-AEE9-04899133A42D}" presName="iconSpace" presStyleCnt="0"/>
      <dgm:spPr/>
    </dgm:pt>
    <dgm:pt modelId="{8442C429-AAAC-45BB-8A8D-94BF9B2C445E}" type="pres">
      <dgm:prSet presAssocID="{059B1B48-0733-4815-AEE9-04899133A42D}" presName="parTx" presStyleLbl="revTx" presStyleIdx="6" presStyleCnt="8" custLinFactNeighborX="-4121" custLinFactNeighborY="21869">
        <dgm:presLayoutVars>
          <dgm:chMax val="0"/>
          <dgm:chPref val="0"/>
        </dgm:presLayoutVars>
      </dgm:prSet>
      <dgm:spPr/>
    </dgm:pt>
    <dgm:pt modelId="{A8DC5330-B424-4E8E-B2D9-1B117DC1BFD7}" type="pres">
      <dgm:prSet presAssocID="{059B1B48-0733-4815-AEE9-04899133A42D}" presName="txSpace" presStyleCnt="0"/>
      <dgm:spPr/>
    </dgm:pt>
    <dgm:pt modelId="{21D0043C-9049-4D7E-AB3B-2A5A2104B7A4}" type="pres">
      <dgm:prSet presAssocID="{059B1B48-0733-4815-AEE9-04899133A42D}" presName="desTx" presStyleLbl="revTx" presStyleIdx="7" presStyleCnt="8">
        <dgm:presLayoutVars/>
      </dgm:prSet>
      <dgm:spPr/>
    </dgm:pt>
  </dgm:ptLst>
  <dgm:cxnLst>
    <dgm:cxn modelId="{3035EF01-9CB4-4DCD-ADF2-BFFB01FA0AC1}" type="presOf" srcId="{9DB65A89-12F6-43AF-8326-F00C0D8395D9}" destId="{0C9180CE-8FE5-43A3-9FE6-57FD75FFA045}" srcOrd="0" destOrd="0" presId="urn:microsoft.com/office/officeart/2018/2/layout/IconLabelDescriptionList"/>
    <dgm:cxn modelId="{36CDEF26-F892-4D65-8728-982C95AF5426}" srcId="{FD176089-FB6C-49AB-A85D-9F074CFAA0E8}" destId="{059B1B48-0733-4815-AEE9-04899133A42D}" srcOrd="3" destOrd="0" parTransId="{BD850E11-8FBB-4035-8CDC-F5222197FFEF}" sibTransId="{5E0DC683-3C9F-49BB-828B-F71B260A76B7}"/>
    <dgm:cxn modelId="{30A96630-9ECD-4208-8A49-085ECC768C47}" srcId="{FD176089-FB6C-49AB-A85D-9F074CFAA0E8}" destId="{7DFEA5BB-5D6D-4393-8BCC-52892C20EBC6}" srcOrd="1" destOrd="0" parTransId="{46BA75F0-97C4-41A7-8F5A-EBE949F84A5E}" sibTransId="{9F01F5E6-6CAE-4D84-840A-055DD005A66E}"/>
    <dgm:cxn modelId="{3A3FF15C-3E4A-4219-B0D7-851A8B600526}" type="presOf" srcId="{059B1B48-0733-4815-AEE9-04899133A42D}" destId="{8442C429-AAAC-45BB-8A8D-94BF9B2C445E}" srcOrd="0" destOrd="0" presId="urn:microsoft.com/office/officeart/2018/2/layout/IconLabelDescriptionList"/>
    <dgm:cxn modelId="{1B838271-CD26-417D-9DCC-FCD1C9776D37}" srcId="{FD176089-FB6C-49AB-A85D-9F074CFAA0E8}" destId="{9DB65A89-12F6-43AF-8326-F00C0D8395D9}" srcOrd="2" destOrd="0" parTransId="{B4612339-6B91-4A6C-8FA3-C6333F7C70A3}" sibTransId="{225E8691-ECF0-423F-9C97-FD0477119945}"/>
    <dgm:cxn modelId="{A3508E53-69C4-4015-9491-9CADEEAEB17A}" type="presOf" srcId="{7DFEA5BB-5D6D-4393-8BCC-52892C20EBC6}" destId="{668D2EF4-0984-4583-8926-A8704ABB4D29}" srcOrd="0" destOrd="0" presId="urn:microsoft.com/office/officeart/2018/2/layout/IconLabelDescriptionList"/>
    <dgm:cxn modelId="{6183568D-F940-46FB-A1C2-7D67B7776670}" srcId="{FD176089-FB6C-49AB-A85D-9F074CFAA0E8}" destId="{19FD0B32-0E45-457C-83FA-21DF990DD20E}" srcOrd="0" destOrd="0" parTransId="{D92902CB-69DF-43F9-A36B-DD0EA7C5EBC1}" sibTransId="{3CA82714-E655-41A0-B507-70411E93EEBD}"/>
    <dgm:cxn modelId="{8F595D9E-0447-435F-B010-1CF15AEC11E7}" type="presOf" srcId="{19FD0B32-0E45-457C-83FA-21DF990DD20E}" destId="{0DA1CDCD-6D7B-47AE-9DCC-9644D33D6D15}" srcOrd="0" destOrd="0" presId="urn:microsoft.com/office/officeart/2018/2/layout/IconLabelDescriptionList"/>
    <dgm:cxn modelId="{8DA045E2-124A-4127-8D45-1260B89944CA}" type="presOf" srcId="{FD176089-FB6C-49AB-A85D-9F074CFAA0E8}" destId="{DADF72E4-1EC2-43B1-BA7A-9E48AC1B5310}" srcOrd="0" destOrd="0" presId="urn:microsoft.com/office/officeart/2018/2/layout/IconLabelDescriptionList"/>
    <dgm:cxn modelId="{FA32B92C-0E17-4542-A4C9-EE46726F9257}" type="presParOf" srcId="{DADF72E4-1EC2-43B1-BA7A-9E48AC1B5310}" destId="{1D9B4C6B-9340-4E75-9EA4-B51F16263B17}" srcOrd="0" destOrd="0" presId="urn:microsoft.com/office/officeart/2018/2/layout/IconLabelDescriptionList"/>
    <dgm:cxn modelId="{3B331D0B-54A8-4503-8399-ACE6CE9C169C}" type="presParOf" srcId="{1D9B4C6B-9340-4E75-9EA4-B51F16263B17}" destId="{42F4D882-DCBA-43F3-A71E-D2DF0B01D1C8}" srcOrd="0" destOrd="0" presId="urn:microsoft.com/office/officeart/2018/2/layout/IconLabelDescriptionList"/>
    <dgm:cxn modelId="{CD50DDB1-738B-4494-902C-87C9F75ECD83}" type="presParOf" srcId="{1D9B4C6B-9340-4E75-9EA4-B51F16263B17}" destId="{3FB87C0F-C744-40CE-9D09-643A1BA1FAB3}" srcOrd="1" destOrd="0" presId="urn:microsoft.com/office/officeart/2018/2/layout/IconLabelDescriptionList"/>
    <dgm:cxn modelId="{131BA391-E822-483D-83D0-C16A818EEFA8}" type="presParOf" srcId="{1D9B4C6B-9340-4E75-9EA4-B51F16263B17}" destId="{0DA1CDCD-6D7B-47AE-9DCC-9644D33D6D15}" srcOrd="2" destOrd="0" presId="urn:microsoft.com/office/officeart/2018/2/layout/IconLabelDescriptionList"/>
    <dgm:cxn modelId="{4C36C3ED-A3F8-45D2-B0A5-5A7CA37B0015}" type="presParOf" srcId="{1D9B4C6B-9340-4E75-9EA4-B51F16263B17}" destId="{1A8FBEDC-88B1-4513-BC27-9A5B061118E3}" srcOrd="3" destOrd="0" presId="urn:microsoft.com/office/officeart/2018/2/layout/IconLabelDescriptionList"/>
    <dgm:cxn modelId="{A40FF7E7-9D3D-422E-AFD6-48AE8F77ADC1}" type="presParOf" srcId="{1D9B4C6B-9340-4E75-9EA4-B51F16263B17}" destId="{CF02614C-8DB8-480B-8316-5ED296A8E8AE}" srcOrd="4" destOrd="0" presId="urn:microsoft.com/office/officeart/2018/2/layout/IconLabelDescriptionList"/>
    <dgm:cxn modelId="{A46325D6-6525-4BFE-BB60-98E150A06525}" type="presParOf" srcId="{DADF72E4-1EC2-43B1-BA7A-9E48AC1B5310}" destId="{3395329D-9F25-4EEE-A408-951C524E92CD}" srcOrd="1" destOrd="0" presId="urn:microsoft.com/office/officeart/2018/2/layout/IconLabelDescriptionList"/>
    <dgm:cxn modelId="{1710D241-D8D8-46A3-BE0C-22545CCBC63D}" type="presParOf" srcId="{DADF72E4-1EC2-43B1-BA7A-9E48AC1B5310}" destId="{F471B8CC-F451-4A06-AC35-A643A5AC6D13}" srcOrd="2" destOrd="0" presId="urn:microsoft.com/office/officeart/2018/2/layout/IconLabelDescriptionList"/>
    <dgm:cxn modelId="{AB6B48F6-6858-4370-9048-DF441C1D9C0C}" type="presParOf" srcId="{F471B8CC-F451-4A06-AC35-A643A5AC6D13}" destId="{E442D888-C4C5-46A0-96F5-5B6D2F0AF356}" srcOrd="0" destOrd="0" presId="urn:microsoft.com/office/officeart/2018/2/layout/IconLabelDescriptionList"/>
    <dgm:cxn modelId="{3E923C6A-640B-4CE7-8D07-63C8E3EB1F24}" type="presParOf" srcId="{F471B8CC-F451-4A06-AC35-A643A5AC6D13}" destId="{AEBC346C-0A7B-4DCD-A836-079DF3D9F64A}" srcOrd="1" destOrd="0" presId="urn:microsoft.com/office/officeart/2018/2/layout/IconLabelDescriptionList"/>
    <dgm:cxn modelId="{AD8EB1FE-401A-4B77-BFFF-6167549536FB}" type="presParOf" srcId="{F471B8CC-F451-4A06-AC35-A643A5AC6D13}" destId="{668D2EF4-0984-4583-8926-A8704ABB4D29}" srcOrd="2" destOrd="0" presId="urn:microsoft.com/office/officeart/2018/2/layout/IconLabelDescriptionList"/>
    <dgm:cxn modelId="{660C0A83-09DC-4F1C-B91A-A3E8737BD29A}" type="presParOf" srcId="{F471B8CC-F451-4A06-AC35-A643A5AC6D13}" destId="{05BD4C30-4609-4045-B257-ACFA4CC40837}" srcOrd="3" destOrd="0" presId="urn:microsoft.com/office/officeart/2018/2/layout/IconLabelDescriptionList"/>
    <dgm:cxn modelId="{0C1610E0-0EB5-461A-9332-4D2A0982FCEA}" type="presParOf" srcId="{F471B8CC-F451-4A06-AC35-A643A5AC6D13}" destId="{73B24877-B482-454C-885B-2A3C3949C71E}" srcOrd="4" destOrd="0" presId="urn:microsoft.com/office/officeart/2018/2/layout/IconLabelDescriptionList"/>
    <dgm:cxn modelId="{5783DF08-7A45-47FC-81DF-AD7370406019}" type="presParOf" srcId="{DADF72E4-1EC2-43B1-BA7A-9E48AC1B5310}" destId="{0ADECC50-613D-45E6-AE34-5FA633228961}" srcOrd="3" destOrd="0" presId="urn:microsoft.com/office/officeart/2018/2/layout/IconLabelDescriptionList"/>
    <dgm:cxn modelId="{9D526F6D-A98F-483B-8CB0-590F00F99AAB}" type="presParOf" srcId="{DADF72E4-1EC2-43B1-BA7A-9E48AC1B5310}" destId="{D1498DBA-875C-4B10-B50D-9A05EA19F208}" srcOrd="4" destOrd="0" presId="urn:microsoft.com/office/officeart/2018/2/layout/IconLabelDescriptionList"/>
    <dgm:cxn modelId="{459043FA-5C8D-474C-BE98-9786DD5870EC}" type="presParOf" srcId="{D1498DBA-875C-4B10-B50D-9A05EA19F208}" destId="{471F1142-92D7-4F20-8BBF-EE1308526ECE}" srcOrd="0" destOrd="0" presId="urn:microsoft.com/office/officeart/2018/2/layout/IconLabelDescriptionList"/>
    <dgm:cxn modelId="{3A6F33C6-703E-4F72-A15A-B5825A58437F}" type="presParOf" srcId="{D1498DBA-875C-4B10-B50D-9A05EA19F208}" destId="{C439243C-6D14-4E0F-9AE0-12764F80E982}" srcOrd="1" destOrd="0" presId="urn:microsoft.com/office/officeart/2018/2/layout/IconLabelDescriptionList"/>
    <dgm:cxn modelId="{DA27BAA0-4EBF-4153-9E0D-EEA10E310230}" type="presParOf" srcId="{D1498DBA-875C-4B10-B50D-9A05EA19F208}" destId="{0C9180CE-8FE5-43A3-9FE6-57FD75FFA045}" srcOrd="2" destOrd="0" presId="urn:microsoft.com/office/officeart/2018/2/layout/IconLabelDescriptionList"/>
    <dgm:cxn modelId="{E353E167-707B-444A-A222-27F2B02D067C}" type="presParOf" srcId="{D1498DBA-875C-4B10-B50D-9A05EA19F208}" destId="{D43C2D1A-E6FA-4A9A-8459-BDC856C5DCF6}" srcOrd="3" destOrd="0" presId="urn:microsoft.com/office/officeart/2018/2/layout/IconLabelDescriptionList"/>
    <dgm:cxn modelId="{9928F410-2B95-4221-9E4A-C7E6D16D2011}" type="presParOf" srcId="{D1498DBA-875C-4B10-B50D-9A05EA19F208}" destId="{B2A7017E-BE30-4715-B7CE-507498A9ED9A}" srcOrd="4" destOrd="0" presId="urn:microsoft.com/office/officeart/2018/2/layout/IconLabelDescriptionList"/>
    <dgm:cxn modelId="{E9D8D0D6-C325-4EF2-9014-A7F498BAC523}" type="presParOf" srcId="{DADF72E4-1EC2-43B1-BA7A-9E48AC1B5310}" destId="{592BBBD8-AC65-4274-BED6-6168255D840D}" srcOrd="5" destOrd="0" presId="urn:microsoft.com/office/officeart/2018/2/layout/IconLabelDescriptionList"/>
    <dgm:cxn modelId="{D5C3AE3C-3E8D-4F56-AF1B-E78E646B83BD}" type="presParOf" srcId="{DADF72E4-1EC2-43B1-BA7A-9E48AC1B5310}" destId="{F2AFEF89-CFF8-4DC9-926E-D232DAE4A115}" srcOrd="6" destOrd="0" presId="urn:microsoft.com/office/officeart/2018/2/layout/IconLabelDescriptionList"/>
    <dgm:cxn modelId="{5C0C7E7F-B33E-4449-AB57-A99205F6B981}" type="presParOf" srcId="{F2AFEF89-CFF8-4DC9-926E-D232DAE4A115}" destId="{07AD1F7E-2AF2-41D4-A5E4-870FA4B50D6C}" srcOrd="0" destOrd="0" presId="urn:microsoft.com/office/officeart/2018/2/layout/IconLabelDescriptionList"/>
    <dgm:cxn modelId="{68429862-A74B-4648-829E-FBCD2124817C}" type="presParOf" srcId="{F2AFEF89-CFF8-4DC9-926E-D232DAE4A115}" destId="{A5941427-09FD-4892-BD1D-24E07E0CF62E}" srcOrd="1" destOrd="0" presId="urn:microsoft.com/office/officeart/2018/2/layout/IconLabelDescriptionList"/>
    <dgm:cxn modelId="{150D92AA-9636-4CEB-ADBF-603CA2C20782}" type="presParOf" srcId="{F2AFEF89-CFF8-4DC9-926E-D232DAE4A115}" destId="{8442C429-AAAC-45BB-8A8D-94BF9B2C445E}" srcOrd="2" destOrd="0" presId="urn:microsoft.com/office/officeart/2018/2/layout/IconLabelDescriptionList"/>
    <dgm:cxn modelId="{192E659B-E152-4842-B77F-F4BA5FCA8B14}" type="presParOf" srcId="{F2AFEF89-CFF8-4DC9-926E-D232DAE4A115}" destId="{A8DC5330-B424-4E8E-B2D9-1B117DC1BFD7}" srcOrd="3" destOrd="0" presId="urn:microsoft.com/office/officeart/2018/2/layout/IconLabelDescriptionList"/>
    <dgm:cxn modelId="{6CE6E69B-A7C4-48CF-8909-5A480FD730AA}" type="presParOf" srcId="{F2AFEF89-CFF8-4DC9-926E-D232DAE4A115}" destId="{21D0043C-9049-4D7E-AB3B-2A5A2104B7A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CD95E-EA04-40F0-817E-4907DBDB3B7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0563CBF-FE9B-401E-8E07-8CFCE59EAF7E}">
      <dgm:prSet/>
      <dgm:spPr/>
      <dgm:t>
        <a:bodyPr/>
        <a:lstStyle/>
        <a:p>
          <a:r>
            <a:rPr lang="en-US" dirty="0"/>
            <a:t>1. Only those with a role in GEM$ are able to use dashboards</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DB5A0DB3-E884-46F4-B06E-ABCB71FC9E1D}" type="parTrans" cxnId="{430BC892-4DA9-4518-941E-4BCA5DC85371}">
      <dgm:prSet/>
      <dgm:spPr/>
      <dgm:t>
        <a:bodyPr/>
        <a:lstStyle/>
        <a:p>
          <a:endParaRPr lang="en-US"/>
        </a:p>
      </dgm:t>
    </dgm:pt>
    <dgm:pt modelId="{EF4C3963-9DE5-4EE6-8BB9-CA53720BF599}" type="sibTrans" cxnId="{430BC892-4DA9-4518-941E-4BCA5DC85371}">
      <dgm:prSet/>
      <dgm:spPr/>
      <dgm:t>
        <a:bodyPr/>
        <a:lstStyle/>
        <a:p>
          <a:endParaRPr lang="en-US"/>
        </a:p>
      </dgm:t>
    </dgm:pt>
    <dgm:pt modelId="{97BD7654-5164-4AC3-A2BD-0711406B0349}">
      <dgm:prSet/>
      <dgm:spPr/>
      <dgm:t>
        <a:bodyPr/>
        <a:lstStyle/>
        <a:p>
          <a:r>
            <a:rPr lang="en-US" dirty="0"/>
            <a:t>2. Dashboards are personal to each user</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6043D8E6-C117-47AA-A82A-BF72F971FAEF}" type="parTrans" cxnId="{2E8DAF75-5AAF-4BD0-ABFA-10D701E6346A}">
      <dgm:prSet/>
      <dgm:spPr/>
      <dgm:t>
        <a:bodyPr/>
        <a:lstStyle/>
        <a:p>
          <a:endParaRPr lang="en-US"/>
        </a:p>
      </dgm:t>
    </dgm:pt>
    <dgm:pt modelId="{68774275-C8CC-49E2-AF5C-1E97BC47F807}" type="sibTrans" cxnId="{2E8DAF75-5AAF-4BD0-ABFA-10D701E6346A}">
      <dgm:prSet/>
      <dgm:spPr/>
      <dgm:t>
        <a:bodyPr/>
        <a:lstStyle/>
        <a:p>
          <a:endParaRPr lang="en-US"/>
        </a:p>
      </dgm:t>
    </dgm:pt>
    <dgm:pt modelId="{AFB30222-1BA9-4F56-8D04-449074AFC513}">
      <dgm:prSet/>
      <dgm:spPr/>
      <dgm:t>
        <a:bodyPr/>
        <a:lstStyle/>
        <a:p>
          <a:r>
            <a:rPr lang="en-US" dirty="0"/>
            <a:t>3. Each dashboard component is called a “widget”</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D2EEBB45-9A7C-42D4-A481-591A69E65497}" type="parTrans" cxnId="{D5368A78-7DC6-4BA0-A5E5-52AA80EB3C15}">
      <dgm:prSet/>
      <dgm:spPr/>
      <dgm:t>
        <a:bodyPr/>
        <a:lstStyle/>
        <a:p>
          <a:endParaRPr lang="en-US"/>
        </a:p>
      </dgm:t>
    </dgm:pt>
    <dgm:pt modelId="{99299B9D-9BD2-4370-B63A-18D4DC0D41CB}" type="sibTrans" cxnId="{D5368A78-7DC6-4BA0-A5E5-52AA80EB3C15}">
      <dgm:prSet/>
      <dgm:spPr/>
      <dgm:t>
        <a:bodyPr/>
        <a:lstStyle/>
        <a:p>
          <a:endParaRPr lang="en-US"/>
        </a:p>
      </dgm:t>
    </dgm:pt>
    <dgm:pt modelId="{4A988122-E952-4713-B661-7AD0DE34381C}">
      <dgm:prSet/>
      <dgm:spPr/>
      <dgm:t>
        <a:bodyPr/>
        <a:lstStyle/>
        <a:p>
          <a:r>
            <a:rPr lang="en-US" dirty="0"/>
            <a:t>4. Dashboards keep your widget set-up from log-in to log-in</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2C94D18D-39A7-4C2F-BA80-9B2CC9437DB1}" type="parTrans" cxnId="{16856AF1-036B-49D6-B73E-FA84FD052F33}">
      <dgm:prSet/>
      <dgm:spPr/>
      <dgm:t>
        <a:bodyPr/>
        <a:lstStyle/>
        <a:p>
          <a:endParaRPr lang="en-US"/>
        </a:p>
      </dgm:t>
    </dgm:pt>
    <dgm:pt modelId="{CE4D9EC5-DDFC-4FC0-9151-58C6737DD3B0}" type="sibTrans" cxnId="{16856AF1-036B-49D6-B73E-FA84FD052F33}">
      <dgm:prSet/>
      <dgm:spPr/>
      <dgm:t>
        <a:bodyPr/>
        <a:lstStyle/>
        <a:p>
          <a:endParaRPr lang="en-US"/>
        </a:p>
      </dgm:t>
    </dgm:pt>
    <dgm:pt modelId="{C968D4F1-4009-45A1-8E95-0E48C6A64637}">
      <dgm:prSet/>
      <dgm:spPr/>
      <dgm:t>
        <a:bodyPr/>
        <a:lstStyle/>
        <a:p>
          <a:r>
            <a:rPr lang="en-US" dirty="0"/>
            <a:t>5. Choose to display some/all widgets on your dashboard</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0256944E-6B5A-4EB3-8D3D-922783D9FC4B}" type="parTrans" cxnId="{C4C52601-BAE6-4433-A292-89F9F909D8A4}">
      <dgm:prSet/>
      <dgm:spPr/>
      <dgm:t>
        <a:bodyPr/>
        <a:lstStyle/>
        <a:p>
          <a:endParaRPr lang="en-US"/>
        </a:p>
      </dgm:t>
    </dgm:pt>
    <dgm:pt modelId="{C85B1957-0548-4ABA-A1D9-B5B5EF802618}" type="sibTrans" cxnId="{C4C52601-BAE6-4433-A292-89F9F909D8A4}">
      <dgm:prSet/>
      <dgm:spPr/>
      <dgm:t>
        <a:bodyPr/>
        <a:lstStyle/>
        <a:p>
          <a:endParaRPr lang="en-US"/>
        </a:p>
      </dgm:t>
    </dgm:pt>
    <dgm:pt modelId="{32A108E7-6A06-420F-A73F-DCDE4AABF25E}">
      <dgm:prSet/>
      <dgm:spPr/>
      <dgm:t>
        <a:bodyPr/>
        <a:lstStyle/>
        <a:p>
          <a:r>
            <a:rPr lang="en-US" dirty="0"/>
            <a:t>6. Order/re-order your widgets to suit your priorities</a:t>
          </a:r>
        </a:p>
      </dgm:t>
      <dgm:extLst>
        <a:ext uri="{E40237B7-FDA0-4F09-8148-C483321AD2D9}">
          <dgm14:cNvPr xmlns:dgm14="http://schemas.microsoft.com/office/drawing/2010/diagram" id="0" name=""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
      </dgm:extLst>
    </dgm:pt>
    <dgm:pt modelId="{060FCBBD-035D-4B11-B18E-978C09171712}" type="parTrans" cxnId="{E7666FA3-C9CB-4C54-A38F-57B733783758}">
      <dgm:prSet/>
      <dgm:spPr/>
      <dgm:t>
        <a:bodyPr/>
        <a:lstStyle/>
        <a:p>
          <a:endParaRPr lang="en-US"/>
        </a:p>
      </dgm:t>
    </dgm:pt>
    <dgm:pt modelId="{D6E41A5D-FD40-4FC1-A85E-50EABE0C288B}" type="sibTrans" cxnId="{E7666FA3-C9CB-4C54-A38F-57B733783758}">
      <dgm:prSet/>
      <dgm:spPr/>
      <dgm:t>
        <a:bodyPr/>
        <a:lstStyle/>
        <a:p>
          <a:endParaRPr lang="en-US"/>
        </a:p>
      </dgm:t>
    </dgm:pt>
    <dgm:pt modelId="{AA4C3034-BC76-43D0-A276-817D0A7A2E41}" type="pres">
      <dgm:prSet presAssocID="{E0ECD95E-EA04-40F0-817E-4907DBDB3B77}" presName="Name0" presStyleCnt="0">
        <dgm:presLayoutVars>
          <dgm:chMax val="7"/>
          <dgm:chPref val="7"/>
          <dgm:dir/>
        </dgm:presLayoutVars>
      </dgm:prSet>
      <dgm:spPr/>
    </dgm:pt>
    <dgm:pt modelId="{22AF791E-17A8-4BC7-B9B4-BA587C7AAE53}" type="pres">
      <dgm:prSet presAssocID="{E0ECD95E-EA04-40F0-817E-4907DBDB3B77}" presName="Name1" presStyleCnt="0"/>
      <dgm:spPr/>
    </dgm:pt>
    <dgm:pt modelId="{2501B9B6-0BA4-4A8B-ABBF-01CCBE31F10E}" type="pres">
      <dgm:prSet presAssocID="{E0ECD95E-EA04-40F0-817E-4907DBDB3B77}" presName="cycle" presStyleCnt="0"/>
      <dgm:spPr/>
    </dgm:pt>
    <dgm:pt modelId="{3A98C015-0F18-4E44-9EA5-71D28EBD4FEE}" type="pres">
      <dgm:prSet presAssocID="{E0ECD95E-EA04-40F0-817E-4907DBDB3B77}" presName="srcNode" presStyleLbl="node1" presStyleIdx="0" presStyleCnt="6"/>
      <dgm:spPr/>
    </dgm:pt>
    <dgm:pt modelId="{14C87BBD-89D4-4056-BA56-2E22397ED750}" type="pres">
      <dgm:prSet presAssocID="{E0ECD95E-EA04-40F0-817E-4907DBDB3B77}" presName="conn" presStyleLbl="parChTrans1D2" presStyleIdx="0" presStyleCnt="1"/>
      <dgm:spPr/>
    </dgm:pt>
    <dgm:pt modelId="{739CCDCF-6A92-4651-B5FB-0B14367E86AC}" type="pres">
      <dgm:prSet presAssocID="{E0ECD95E-EA04-40F0-817E-4907DBDB3B77}" presName="extraNode" presStyleLbl="node1" presStyleIdx="0" presStyleCnt="6"/>
      <dgm:spPr/>
    </dgm:pt>
    <dgm:pt modelId="{E8CEE7A9-7D36-49D7-9799-A1FD3941BD7C}" type="pres">
      <dgm:prSet presAssocID="{E0ECD95E-EA04-40F0-817E-4907DBDB3B77}" presName="dstNode" presStyleLbl="node1" presStyleIdx="0" presStyleCnt="6"/>
      <dgm:spPr/>
    </dgm:pt>
    <dgm:pt modelId="{E1FD919A-365B-4DE7-AB92-85E20D9BB849}" type="pres">
      <dgm:prSet presAssocID="{E0563CBF-FE9B-401E-8E07-8CFCE59EAF7E}" presName="text_1" presStyleLbl="node1" presStyleIdx="0" presStyleCnt="6">
        <dgm:presLayoutVars>
          <dgm:bulletEnabled val="1"/>
        </dgm:presLayoutVars>
      </dgm:prSet>
      <dgm:spPr/>
    </dgm:pt>
    <dgm:pt modelId="{52138AF6-EFFA-455E-BB3E-4D453B94885D}" type="pres">
      <dgm:prSet presAssocID="{E0563CBF-FE9B-401E-8E07-8CFCE59EAF7E}" presName="accent_1" presStyleCnt="0"/>
      <dgm:spPr/>
    </dgm:pt>
    <dgm:pt modelId="{604EF017-3623-4A11-939D-D8B4C859A407}" type="pres">
      <dgm:prSet presAssocID="{E0563CBF-FE9B-401E-8E07-8CFCE59EAF7E}" presName="accentRepeatNode" presStyleLbl="solidFgAcc1" presStyleIdx="0" presStyleCnt="6"/>
      <dgm:spPr/>
    </dgm:pt>
    <dgm:pt modelId="{55AC909B-6E68-49B4-B3DD-589FA8C05E57}" type="pres">
      <dgm:prSet presAssocID="{97BD7654-5164-4AC3-A2BD-0711406B0349}" presName="text_2" presStyleLbl="node1" presStyleIdx="1" presStyleCnt="6">
        <dgm:presLayoutVars>
          <dgm:bulletEnabled val="1"/>
        </dgm:presLayoutVars>
      </dgm:prSet>
      <dgm:spPr/>
    </dgm:pt>
    <dgm:pt modelId="{C70E3BE2-CA79-4D1B-9B33-B95B5C157F47}" type="pres">
      <dgm:prSet presAssocID="{97BD7654-5164-4AC3-A2BD-0711406B0349}" presName="accent_2" presStyleCnt="0"/>
      <dgm:spPr/>
    </dgm:pt>
    <dgm:pt modelId="{0062BA04-21A5-4B34-AB33-87479970E4FD}" type="pres">
      <dgm:prSet presAssocID="{97BD7654-5164-4AC3-A2BD-0711406B0349}" presName="accentRepeatNode" presStyleLbl="solidFgAcc1" presStyleIdx="1" presStyleCnt="6"/>
      <dgm:spPr/>
    </dgm:pt>
    <dgm:pt modelId="{FBB66826-8B3B-459B-9CD7-5F00A9C80286}" type="pres">
      <dgm:prSet presAssocID="{AFB30222-1BA9-4F56-8D04-449074AFC513}" presName="text_3" presStyleLbl="node1" presStyleIdx="2" presStyleCnt="6">
        <dgm:presLayoutVars>
          <dgm:bulletEnabled val="1"/>
        </dgm:presLayoutVars>
      </dgm:prSet>
      <dgm:spPr/>
    </dgm:pt>
    <dgm:pt modelId="{4FEC1573-5587-413C-AEE1-437919C87A4D}" type="pres">
      <dgm:prSet presAssocID="{AFB30222-1BA9-4F56-8D04-449074AFC513}" presName="accent_3" presStyleCnt="0"/>
      <dgm:spPr/>
    </dgm:pt>
    <dgm:pt modelId="{16F74CDF-55FC-473A-81FB-58668B8E06B4}" type="pres">
      <dgm:prSet presAssocID="{AFB30222-1BA9-4F56-8D04-449074AFC513}" presName="accentRepeatNode" presStyleLbl="solidFgAcc1" presStyleIdx="2" presStyleCnt="6"/>
      <dgm:spPr/>
    </dgm:pt>
    <dgm:pt modelId="{48A42BE7-220D-417A-8972-CF63683D9AFC}" type="pres">
      <dgm:prSet presAssocID="{4A988122-E952-4713-B661-7AD0DE34381C}" presName="text_4" presStyleLbl="node1" presStyleIdx="3" presStyleCnt="6">
        <dgm:presLayoutVars>
          <dgm:bulletEnabled val="1"/>
        </dgm:presLayoutVars>
      </dgm:prSet>
      <dgm:spPr/>
    </dgm:pt>
    <dgm:pt modelId="{A391E5B1-5C16-400A-8B42-45771E14BD45}" type="pres">
      <dgm:prSet presAssocID="{4A988122-E952-4713-B661-7AD0DE34381C}" presName="accent_4" presStyleCnt="0"/>
      <dgm:spPr/>
    </dgm:pt>
    <dgm:pt modelId="{8A3A954F-54AC-4BEA-843C-E7DB879B9FD0}" type="pres">
      <dgm:prSet presAssocID="{4A988122-E952-4713-B661-7AD0DE34381C}" presName="accentRepeatNode" presStyleLbl="solidFgAcc1" presStyleIdx="3" presStyleCnt="6"/>
      <dgm:spPr/>
    </dgm:pt>
    <dgm:pt modelId="{26589EF7-8C9E-40DE-9B40-AA46666FA8DD}" type="pres">
      <dgm:prSet presAssocID="{C968D4F1-4009-45A1-8E95-0E48C6A64637}" presName="text_5" presStyleLbl="node1" presStyleIdx="4" presStyleCnt="6">
        <dgm:presLayoutVars>
          <dgm:bulletEnabled val="1"/>
        </dgm:presLayoutVars>
      </dgm:prSet>
      <dgm:spPr/>
    </dgm:pt>
    <dgm:pt modelId="{6A606A35-0D3C-4DF9-9E4F-2B6ECF04FCD9}" type="pres">
      <dgm:prSet presAssocID="{C968D4F1-4009-45A1-8E95-0E48C6A64637}" presName="accent_5" presStyleCnt="0"/>
      <dgm:spPr/>
    </dgm:pt>
    <dgm:pt modelId="{04E9AB9A-8097-4989-94CB-0355D5D52D07}" type="pres">
      <dgm:prSet presAssocID="{C968D4F1-4009-45A1-8E95-0E48C6A64637}" presName="accentRepeatNode" presStyleLbl="solidFgAcc1" presStyleIdx="4" presStyleCnt="6"/>
      <dgm:spPr/>
    </dgm:pt>
    <dgm:pt modelId="{055B3C4F-499B-4A52-A6F6-C3889EFB4B96}" type="pres">
      <dgm:prSet presAssocID="{32A108E7-6A06-420F-A73F-DCDE4AABF25E}" presName="text_6" presStyleLbl="node1" presStyleIdx="5" presStyleCnt="6">
        <dgm:presLayoutVars>
          <dgm:bulletEnabled val="1"/>
        </dgm:presLayoutVars>
      </dgm:prSet>
      <dgm:spPr/>
    </dgm:pt>
    <dgm:pt modelId="{FA857163-3C0F-4522-AF2C-D25FEF94A827}" type="pres">
      <dgm:prSet presAssocID="{32A108E7-6A06-420F-A73F-DCDE4AABF25E}" presName="accent_6" presStyleCnt="0"/>
      <dgm:spPr/>
    </dgm:pt>
    <dgm:pt modelId="{CBC294B0-F7A4-4A71-9426-2C1B88E4849C}" type="pres">
      <dgm:prSet presAssocID="{32A108E7-6A06-420F-A73F-DCDE4AABF25E}" presName="accentRepeatNode" presStyleLbl="solidFgAcc1" presStyleIdx="5" presStyleCnt="6"/>
      <dgm:spPr/>
    </dgm:pt>
  </dgm:ptLst>
  <dgm:cxnLst>
    <dgm:cxn modelId="{07861100-69CE-4DC0-9418-621B5DF68899}" type="presOf" srcId="{AFB30222-1BA9-4F56-8D04-449074AFC513}" destId="{FBB66826-8B3B-459B-9CD7-5F00A9C80286}" srcOrd="0" destOrd="0" presId="urn:microsoft.com/office/officeart/2008/layout/VerticalCurvedList"/>
    <dgm:cxn modelId="{C4C52601-BAE6-4433-A292-89F9F909D8A4}" srcId="{E0ECD95E-EA04-40F0-817E-4907DBDB3B77}" destId="{C968D4F1-4009-45A1-8E95-0E48C6A64637}" srcOrd="4" destOrd="0" parTransId="{0256944E-6B5A-4EB3-8D3D-922783D9FC4B}" sibTransId="{C85B1957-0548-4ABA-A1D9-B5B5EF802618}"/>
    <dgm:cxn modelId="{AACCAD07-E14B-468C-A27D-893C28BE4578}" type="presOf" srcId="{97BD7654-5164-4AC3-A2BD-0711406B0349}" destId="{55AC909B-6E68-49B4-B3DD-589FA8C05E57}" srcOrd="0" destOrd="0" presId="urn:microsoft.com/office/officeart/2008/layout/VerticalCurvedList"/>
    <dgm:cxn modelId="{BAB8C82A-0E20-4609-BB7D-8B14DBD1C6B2}" type="presOf" srcId="{E0563CBF-FE9B-401E-8E07-8CFCE59EAF7E}" destId="{E1FD919A-365B-4DE7-AB92-85E20D9BB849}" srcOrd="0" destOrd="0" presId="urn:microsoft.com/office/officeart/2008/layout/VerticalCurvedList"/>
    <dgm:cxn modelId="{FB838067-136B-4610-8D8D-42ACD96B82D4}" type="presOf" srcId="{C968D4F1-4009-45A1-8E95-0E48C6A64637}" destId="{26589EF7-8C9E-40DE-9B40-AA46666FA8DD}" srcOrd="0" destOrd="0" presId="urn:microsoft.com/office/officeart/2008/layout/VerticalCurvedList"/>
    <dgm:cxn modelId="{2E8DAF75-5AAF-4BD0-ABFA-10D701E6346A}" srcId="{E0ECD95E-EA04-40F0-817E-4907DBDB3B77}" destId="{97BD7654-5164-4AC3-A2BD-0711406B0349}" srcOrd="1" destOrd="0" parTransId="{6043D8E6-C117-47AA-A82A-BF72F971FAEF}" sibTransId="{68774275-C8CC-49E2-AF5C-1E97BC47F807}"/>
    <dgm:cxn modelId="{D5368A78-7DC6-4BA0-A5E5-52AA80EB3C15}" srcId="{E0ECD95E-EA04-40F0-817E-4907DBDB3B77}" destId="{AFB30222-1BA9-4F56-8D04-449074AFC513}" srcOrd="2" destOrd="0" parTransId="{D2EEBB45-9A7C-42D4-A481-591A69E65497}" sibTransId="{99299B9D-9BD2-4370-B63A-18D4DC0D41CB}"/>
    <dgm:cxn modelId="{430BC892-4DA9-4518-941E-4BCA5DC85371}" srcId="{E0ECD95E-EA04-40F0-817E-4907DBDB3B77}" destId="{E0563CBF-FE9B-401E-8E07-8CFCE59EAF7E}" srcOrd="0" destOrd="0" parTransId="{DB5A0DB3-E884-46F4-B06E-ABCB71FC9E1D}" sibTransId="{EF4C3963-9DE5-4EE6-8BB9-CA53720BF599}"/>
    <dgm:cxn modelId="{68496C9F-D22A-46AC-8879-8CE7E20115C2}" type="presOf" srcId="{32A108E7-6A06-420F-A73F-DCDE4AABF25E}" destId="{055B3C4F-499B-4A52-A6F6-C3889EFB4B96}" srcOrd="0" destOrd="0" presId="urn:microsoft.com/office/officeart/2008/layout/VerticalCurvedList"/>
    <dgm:cxn modelId="{D3073DA0-3729-41C8-8580-4A4550FDC6EE}" type="presOf" srcId="{E0ECD95E-EA04-40F0-817E-4907DBDB3B77}" destId="{AA4C3034-BC76-43D0-A276-817D0A7A2E41}" srcOrd="0" destOrd="0" presId="urn:microsoft.com/office/officeart/2008/layout/VerticalCurvedList"/>
    <dgm:cxn modelId="{E7666FA3-C9CB-4C54-A38F-57B733783758}" srcId="{E0ECD95E-EA04-40F0-817E-4907DBDB3B77}" destId="{32A108E7-6A06-420F-A73F-DCDE4AABF25E}" srcOrd="5" destOrd="0" parTransId="{060FCBBD-035D-4B11-B18E-978C09171712}" sibTransId="{D6E41A5D-FD40-4FC1-A85E-50EABE0C288B}"/>
    <dgm:cxn modelId="{189BA2A6-565A-4E6E-BA59-1939A3CD7CDE}" type="presOf" srcId="{4A988122-E952-4713-B661-7AD0DE34381C}" destId="{48A42BE7-220D-417A-8972-CF63683D9AFC}" srcOrd="0" destOrd="0" presId="urn:microsoft.com/office/officeart/2008/layout/VerticalCurvedList"/>
    <dgm:cxn modelId="{B649D1C7-D28A-4CDE-AD3C-FE9333CFE947}" type="presOf" srcId="{EF4C3963-9DE5-4EE6-8BB9-CA53720BF599}" destId="{14C87BBD-89D4-4056-BA56-2E22397ED750}" srcOrd="0" destOrd="0" presId="urn:microsoft.com/office/officeart/2008/layout/VerticalCurvedList"/>
    <dgm:cxn modelId="{16856AF1-036B-49D6-B73E-FA84FD052F33}" srcId="{E0ECD95E-EA04-40F0-817E-4907DBDB3B77}" destId="{4A988122-E952-4713-B661-7AD0DE34381C}" srcOrd="3" destOrd="0" parTransId="{2C94D18D-39A7-4C2F-BA80-9B2CC9437DB1}" sibTransId="{CE4D9EC5-DDFC-4FC0-9151-58C6737DD3B0}"/>
    <dgm:cxn modelId="{588F4AD4-7DD2-41DC-9EC7-76A121BC856A}" type="presParOf" srcId="{AA4C3034-BC76-43D0-A276-817D0A7A2E41}" destId="{22AF791E-17A8-4BC7-B9B4-BA587C7AAE53}" srcOrd="0" destOrd="0" presId="urn:microsoft.com/office/officeart/2008/layout/VerticalCurvedList"/>
    <dgm:cxn modelId="{5E63F6DE-7801-4A79-AEF1-7A5FCA52E1C7}" type="presParOf" srcId="{22AF791E-17A8-4BC7-B9B4-BA587C7AAE53}" destId="{2501B9B6-0BA4-4A8B-ABBF-01CCBE31F10E}" srcOrd="0" destOrd="0" presId="urn:microsoft.com/office/officeart/2008/layout/VerticalCurvedList"/>
    <dgm:cxn modelId="{EE483736-CE6F-434E-B0EF-B6426E43FC55}" type="presParOf" srcId="{2501B9B6-0BA4-4A8B-ABBF-01CCBE31F10E}" destId="{3A98C015-0F18-4E44-9EA5-71D28EBD4FEE}" srcOrd="0" destOrd="0" presId="urn:microsoft.com/office/officeart/2008/layout/VerticalCurvedList"/>
    <dgm:cxn modelId="{B5490734-3E88-48E5-AB60-394A4A396B9F}" type="presParOf" srcId="{2501B9B6-0BA4-4A8B-ABBF-01CCBE31F10E}" destId="{14C87BBD-89D4-4056-BA56-2E22397ED750}" srcOrd="1" destOrd="0" presId="urn:microsoft.com/office/officeart/2008/layout/VerticalCurvedList"/>
    <dgm:cxn modelId="{E9A8B5FA-56BB-49B0-9615-D135F07E4FC8}" type="presParOf" srcId="{2501B9B6-0BA4-4A8B-ABBF-01CCBE31F10E}" destId="{739CCDCF-6A92-4651-B5FB-0B14367E86AC}" srcOrd="2" destOrd="0" presId="urn:microsoft.com/office/officeart/2008/layout/VerticalCurvedList"/>
    <dgm:cxn modelId="{975EAE26-3DC3-485C-9908-5EBBEC5CFBE3}" type="presParOf" srcId="{2501B9B6-0BA4-4A8B-ABBF-01CCBE31F10E}" destId="{E8CEE7A9-7D36-49D7-9799-A1FD3941BD7C}" srcOrd="3" destOrd="0" presId="urn:microsoft.com/office/officeart/2008/layout/VerticalCurvedList"/>
    <dgm:cxn modelId="{4920BE94-7503-43F8-9A39-21C8567BAF9E}" type="presParOf" srcId="{22AF791E-17A8-4BC7-B9B4-BA587C7AAE53}" destId="{E1FD919A-365B-4DE7-AB92-85E20D9BB849}" srcOrd="1" destOrd="0" presId="urn:microsoft.com/office/officeart/2008/layout/VerticalCurvedList"/>
    <dgm:cxn modelId="{4895E350-76FC-4826-ACF4-D5D4B5B7CA1D}" type="presParOf" srcId="{22AF791E-17A8-4BC7-B9B4-BA587C7AAE53}" destId="{52138AF6-EFFA-455E-BB3E-4D453B94885D}" srcOrd="2" destOrd="0" presId="urn:microsoft.com/office/officeart/2008/layout/VerticalCurvedList"/>
    <dgm:cxn modelId="{4A920AF1-BD9B-4AB9-AA61-1ACDB0559F2B}" type="presParOf" srcId="{52138AF6-EFFA-455E-BB3E-4D453B94885D}" destId="{604EF017-3623-4A11-939D-D8B4C859A407}" srcOrd="0" destOrd="0" presId="urn:microsoft.com/office/officeart/2008/layout/VerticalCurvedList"/>
    <dgm:cxn modelId="{36694B40-68E3-455F-845A-43EA4BAD9228}" type="presParOf" srcId="{22AF791E-17A8-4BC7-B9B4-BA587C7AAE53}" destId="{55AC909B-6E68-49B4-B3DD-589FA8C05E57}" srcOrd="3" destOrd="0" presId="urn:microsoft.com/office/officeart/2008/layout/VerticalCurvedList"/>
    <dgm:cxn modelId="{DC4DD0C2-CBB0-496C-9A7B-44BA5B906A0D}" type="presParOf" srcId="{22AF791E-17A8-4BC7-B9B4-BA587C7AAE53}" destId="{C70E3BE2-CA79-4D1B-9B33-B95B5C157F47}" srcOrd="4" destOrd="0" presId="urn:microsoft.com/office/officeart/2008/layout/VerticalCurvedList"/>
    <dgm:cxn modelId="{4EC1C077-5723-4DBE-BEB4-7CCB5A39EC60}" type="presParOf" srcId="{C70E3BE2-CA79-4D1B-9B33-B95B5C157F47}" destId="{0062BA04-21A5-4B34-AB33-87479970E4FD}" srcOrd="0" destOrd="0" presId="urn:microsoft.com/office/officeart/2008/layout/VerticalCurvedList"/>
    <dgm:cxn modelId="{6C92762E-7C96-4A91-A8A8-33475ADDF86B}" type="presParOf" srcId="{22AF791E-17A8-4BC7-B9B4-BA587C7AAE53}" destId="{FBB66826-8B3B-459B-9CD7-5F00A9C80286}" srcOrd="5" destOrd="0" presId="urn:microsoft.com/office/officeart/2008/layout/VerticalCurvedList"/>
    <dgm:cxn modelId="{86CA1077-9D57-4788-A3C3-CA92EFB6EB63}" type="presParOf" srcId="{22AF791E-17A8-4BC7-B9B4-BA587C7AAE53}" destId="{4FEC1573-5587-413C-AEE1-437919C87A4D}" srcOrd="6" destOrd="0" presId="urn:microsoft.com/office/officeart/2008/layout/VerticalCurvedList"/>
    <dgm:cxn modelId="{933196CB-5443-4353-8677-76D0686A6E21}" type="presParOf" srcId="{4FEC1573-5587-413C-AEE1-437919C87A4D}" destId="{16F74CDF-55FC-473A-81FB-58668B8E06B4}" srcOrd="0" destOrd="0" presId="urn:microsoft.com/office/officeart/2008/layout/VerticalCurvedList"/>
    <dgm:cxn modelId="{D1EA5DE8-FCFB-4178-B6CC-6A9033DE2254}" type="presParOf" srcId="{22AF791E-17A8-4BC7-B9B4-BA587C7AAE53}" destId="{48A42BE7-220D-417A-8972-CF63683D9AFC}" srcOrd="7" destOrd="0" presId="urn:microsoft.com/office/officeart/2008/layout/VerticalCurvedList"/>
    <dgm:cxn modelId="{F22A199D-D633-4C49-8683-6E867C11F89F}" type="presParOf" srcId="{22AF791E-17A8-4BC7-B9B4-BA587C7AAE53}" destId="{A391E5B1-5C16-400A-8B42-45771E14BD45}" srcOrd="8" destOrd="0" presId="urn:microsoft.com/office/officeart/2008/layout/VerticalCurvedList"/>
    <dgm:cxn modelId="{413B12E8-3068-49D2-B185-630671EA95B0}" type="presParOf" srcId="{A391E5B1-5C16-400A-8B42-45771E14BD45}" destId="{8A3A954F-54AC-4BEA-843C-E7DB879B9FD0}" srcOrd="0" destOrd="0" presId="urn:microsoft.com/office/officeart/2008/layout/VerticalCurvedList"/>
    <dgm:cxn modelId="{08AD466F-CC03-47D4-A74F-9C955329CCCF}" type="presParOf" srcId="{22AF791E-17A8-4BC7-B9B4-BA587C7AAE53}" destId="{26589EF7-8C9E-40DE-9B40-AA46666FA8DD}" srcOrd="9" destOrd="0" presId="urn:microsoft.com/office/officeart/2008/layout/VerticalCurvedList"/>
    <dgm:cxn modelId="{EAFB8322-EF2D-4874-9714-89B1F076CC9C}" type="presParOf" srcId="{22AF791E-17A8-4BC7-B9B4-BA587C7AAE53}" destId="{6A606A35-0D3C-4DF9-9E4F-2B6ECF04FCD9}" srcOrd="10" destOrd="0" presId="urn:microsoft.com/office/officeart/2008/layout/VerticalCurvedList"/>
    <dgm:cxn modelId="{CE2F448C-BECF-45DA-8735-BBE58479A49B}" type="presParOf" srcId="{6A606A35-0D3C-4DF9-9E4F-2B6ECF04FCD9}" destId="{04E9AB9A-8097-4989-94CB-0355D5D52D07}" srcOrd="0" destOrd="0" presId="urn:microsoft.com/office/officeart/2008/layout/VerticalCurvedList"/>
    <dgm:cxn modelId="{A5A0F97D-0D67-4AB0-B711-9DAC60D68B77}" type="presParOf" srcId="{22AF791E-17A8-4BC7-B9B4-BA587C7AAE53}" destId="{055B3C4F-499B-4A52-A6F6-C3889EFB4B96}" srcOrd="11" destOrd="0" presId="urn:microsoft.com/office/officeart/2008/layout/VerticalCurvedList"/>
    <dgm:cxn modelId="{3FE65F44-B4EF-45E4-8C33-369C7A5151D5}" type="presParOf" srcId="{22AF791E-17A8-4BC7-B9B4-BA587C7AAE53}" destId="{FA857163-3C0F-4522-AF2C-D25FEF94A827}" srcOrd="12" destOrd="0" presId="urn:microsoft.com/office/officeart/2008/layout/VerticalCurvedList"/>
    <dgm:cxn modelId="{CF0D71B6-70E2-4912-9FB6-133E5550E19A}" type="presParOf" srcId="{FA857163-3C0F-4522-AF2C-D25FEF94A827}" destId="{CBC294B0-F7A4-4A71-9426-2C1B88E484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10232F-608E-4733-A0D2-FC5FE0DA68D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486D66E-C814-444B-82D7-E838632EB08D}">
      <dgm:prSet phldrT="[Text]" custT="1"/>
      <dgm:spPr/>
      <dgm:t>
        <a:bodyPr/>
        <a:lstStyle/>
        <a:p>
          <a:r>
            <a:rPr lang="en-US" sz="1500" b="1" dirty="0">
              <a:effectLst/>
            </a:rPr>
            <a:t>LEA Allocations</a:t>
          </a:r>
          <a:endParaRPr lang="en-US" sz="1500" b="1" dirty="0"/>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E0028C99-0FE7-47FC-B31A-3EF2EC3E5F6A}" type="parTrans" cxnId="{221BC829-D5F4-40CB-86E6-168E337C6969}">
      <dgm:prSet/>
      <dgm:spPr/>
      <dgm:t>
        <a:bodyPr/>
        <a:lstStyle/>
        <a:p>
          <a:endParaRPr lang="en-US"/>
        </a:p>
      </dgm:t>
    </dgm:pt>
    <dgm:pt modelId="{CFA93694-AE35-4220-8DA2-C2E111F5B279}" type="sibTrans" cxnId="{221BC829-D5F4-40CB-86E6-168E337C6969}">
      <dgm:prSet/>
      <dgm:spPr/>
      <dgm:t>
        <a:bodyPr/>
        <a:lstStyle/>
        <a:p>
          <a:endParaRPr lang="en-US"/>
        </a:p>
      </dgm:t>
    </dgm:pt>
    <dgm:pt modelId="{1A67DA98-859B-4A1A-907C-25F022BFBA3B}">
      <dgm:prSet custT="1"/>
      <dgm:spPr/>
      <dgm:t>
        <a:bodyPr anchor="ctr"/>
        <a:lstStyle/>
        <a:p>
          <a:r>
            <a:rPr lang="en-US" sz="1500" b="1" dirty="0">
              <a:effectLst/>
            </a:rPr>
            <a:t>Progress Toward Expending Grant Funds</a:t>
          </a:r>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7318659A-4865-4D2E-98A9-46002E3C8AD8}" type="parTrans" cxnId="{52576ED0-EAB6-4EAC-B9F7-FB8D77899967}">
      <dgm:prSet/>
      <dgm:spPr/>
      <dgm:t>
        <a:bodyPr/>
        <a:lstStyle/>
        <a:p>
          <a:endParaRPr lang="en-US"/>
        </a:p>
      </dgm:t>
    </dgm:pt>
    <dgm:pt modelId="{A4246E1C-80FC-48B8-B8B8-923BC35A5391}" type="sibTrans" cxnId="{52576ED0-EAB6-4EAC-B9F7-FB8D77899967}">
      <dgm:prSet/>
      <dgm:spPr/>
      <dgm:t>
        <a:bodyPr/>
        <a:lstStyle/>
        <a:p>
          <a:endParaRPr lang="en-US"/>
        </a:p>
      </dgm:t>
    </dgm:pt>
    <dgm:pt modelId="{533C75DE-4AF9-496B-BD98-04FC97548C26}">
      <dgm:prSet custT="1"/>
      <dgm:spPr/>
      <dgm:t>
        <a:bodyPr anchor="ctr"/>
        <a:lstStyle/>
        <a:p>
          <a:pPr>
            <a:lnSpc>
              <a:spcPct val="100000"/>
            </a:lnSpc>
            <a:spcAft>
              <a:spcPts val="0"/>
            </a:spcAft>
          </a:pPr>
          <a:r>
            <a:rPr lang="en-US" sz="1500" b="1" dirty="0">
              <a:effectLst/>
            </a:rPr>
            <a:t>Funding Summary by Award </a:t>
          </a:r>
          <a:r>
            <a:rPr lang="en-US" sz="1500" b="1" dirty="0"/>
            <a:t>Year </a:t>
          </a:r>
          <a:r>
            <a:rPr lang="en-US" sz="1500" b="1" dirty="0">
              <a:effectLst/>
            </a:rPr>
            <a:t>Widget</a:t>
          </a:r>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807F0E10-B6BF-47BB-AE45-3893A1670829}" type="parTrans" cxnId="{74202C7C-C372-4F6A-976E-C0E392137351}">
      <dgm:prSet/>
      <dgm:spPr/>
      <dgm:t>
        <a:bodyPr/>
        <a:lstStyle/>
        <a:p>
          <a:endParaRPr lang="en-US"/>
        </a:p>
      </dgm:t>
    </dgm:pt>
    <dgm:pt modelId="{6DFE6B26-A233-4E98-8CB2-491B51D910FB}" type="sibTrans" cxnId="{74202C7C-C372-4F6A-976E-C0E392137351}">
      <dgm:prSet/>
      <dgm:spPr/>
      <dgm:t>
        <a:bodyPr/>
        <a:lstStyle/>
        <a:p>
          <a:endParaRPr lang="en-US"/>
        </a:p>
      </dgm:t>
    </dgm:pt>
    <dgm:pt modelId="{3B16393A-2EB0-45EA-82CB-2E7BB2CD16EA}">
      <dgm:prSet custT="1"/>
      <dgm:spPr/>
      <dgm:t>
        <a:bodyPr/>
        <a:lstStyle/>
        <a:p>
          <a:r>
            <a:rPr lang="en-US" sz="1500" b="1" dirty="0">
              <a:effectLst/>
            </a:rPr>
            <a:t>District Allocations and Payments</a:t>
          </a:r>
          <a:r>
            <a:rPr lang="en-US" sz="1500" b="1" dirty="0"/>
            <a:t> </a:t>
          </a:r>
          <a:r>
            <a:rPr lang="en-US" sz="1500" b="1" dirty="0">
              <a:effectLst/>
            </a:rPr>
            <a:t>Widget</a:t>
          </a:r>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367589E4-160F-4229-8EB2-D2853570BD25}" type="parTrans" cxnId="{24B1E336-75EC-4992-9ECC-E85B9D0BCEEA}">
      <dgm:prSet/>
      <dgm:spPr/>
      <dgm:t>
        <a:bodyPr/>
        <a:lstStyle/>
        <a:p>
          <a:endParaRPr lang="en-US"/>
        </a:p>
      </dgm:t>
    </dgm:pt>
    <dgm:pt modelId="{FD5206D4-3E7F-46FC-A5FB-2E034967F0F5}" type="sibTrans" cxnId="{24B1E336-75EC-4992-9ECC-E85B9D0BCEEA}">
      <dgm:prSet/>
      <dgm:spPr/>
      <dgm:t>
        <a:bodyPr/>
        <a:lstStyle/>
        <a:p>
          <a:endParaRPr lang="en-US"/>
        </a:p>
      </dgm:t>
    </dgm:pt>
    <dgm:pt modelId="{AC6B19F3-6D6D-4567-9714-C4D37E488CF2}">
      <dgm:prSet custT="1"/>
      <dgm:spPr/>
      <dgm:t>
        <a:bodyPr/>
        <a:lstStyle/>
        <a:p>
          <a:r>
            <a:rPr lang="en-US" sz="1500" b="1" dirty="0">
              <a:effectLst/>
            </a:rPr>
            <a:t>District Budget Object Amounts</a:t>
          </a:r>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E60F8B9D-8D25-431B-B98D-AE1C14EFC47C}" type="parTrans" cxnId="{1215DDB8-FEA7-44A1-A85D-4FB71D3ACB27}">
      <dgm:prSet/>
      <dgm:spPr/>
      <dgm:t>
        <a:bodyPr/>
        <a:lstStyle/>
        <a:p>
          <a:endParaRPr lang="en-US"/>
        </a:p>
      </dgm:t>
    </dgm:pt>
    <dgm:pt modelId="{2BB0B83E-69E8-4258-8313-FE82E33D3A86}" type="sibTrans" cxnId="{1215DDB8-FEA7-44A1-A85D-4FB71D3ACB27}">
      <dgm:prSet/>
      <dgm:spPr/>
      <dgm:t>
        <a:bodyPr/>
        <a:lstStyle/>
        <a:p>
          <a:endParaRPr lang="en-US"/>
        </a:p>
      </dgm:t>
    </dgm:pt>
    <dgm:pt modelId="{6A548AD3-E055-4AEA-B2D3-7D9FAF78D59A}">
      <dgm:prSet custT="1"/>
      <dgm:spPr/>
      <dgm:t>
        <a:bodyPr/>
        <a:lstStyle/>
        <a:p>
          <a:r>
            <a:rPr lang="en-US" sz="1500" b="1" dirty="0">
              <a:effectLst/>
            </a:rPr>
            <a:t>District Budget Purpose Amounts</a:t>
          </a:r>
          <a:br>
            <a:rPr lang="en-US" sz="1500" b="1" dirty="0">
              <a:effectLst/>
            </a:rPr>
          </a:br>
          <a:br>
            <a:rPr lang="en-US" sz="1500" b="1" dirty="0">
              <a:effectLst/>
            </a:rPr>
          </a:br>
          <a:endParaRPr lang="en-US" sz="1500" b="1" dirty="0"/>
        </a:p>
      </dgm:t>
      <dgm:extLst>
        <a:ext uri="{E40237B7-FDA0-4F09-8148-C483321AD2D9}">
          <dgm14:cNvPr xmlns:dgm14="http://schemas.microsoft.com/office/drawing/2010/diagram" id="0" name="" descr="LEA Allocations&#10;Progress Toward Expending Grant Funds&#10;Funding Summary by Award Year Widget&#10;District Allocations and Payments Widget&#10;District Budget Object Amounts&#10;District Budget Purpose Amounts&#10;"/>
        </a:ext>
      </dgm:extLst>
    </dgm:pt>
    <dgm:pt modelId="{A9D5CC62-7059-4DD9-886C-D78DDC7F9359}" type="parTrans" cxnId="{45B04248-ECCC-44FA-BC00-6BD56ECAA3A2}">
      <dgm:prSet/>
      <dgm:spPr/>
      <dgm:t>
        <a:bodyPr/>
        <a:lstStyle/>
        <a:p>
          <a:endParaRPr lang="en-US"/>
        </a:p>
      </dgm:t>
    </dgm:pt>
    <dgm:pt modelId="{215FE67C-0B3A-42E5-93FA-8A64EC9C0DD8}" type="sibTrans" cxnId="{45B04248-ECCC-44FA-BC00-6BD56ECAA3A2}">
      <dgm:prSet/>
      <dgm:spPr/>
      <dgm:t>
        <a:bodyPr/>
        <a:lstStyle/>
        <a:p>
          <a:endParaRPr lang="en-US"/>
        </a:p>
      </dgm:t>
    </dgm:pt>
    <dgm:pt modelId="{BD94F604-5131-4BE9-BB42-49B83B432AF6}" type="pres">
      <dgm:prSet presAssocID="{4810232F-608E-4733-A0D2-FC5FE0DA68D1}" presName="Name0" presStyleCnt="0">
        <dgm:presLayoutVars>
          <dgm:dir/>
          <dgm:resizeHandles val="exact"/>
        </dgm:presLayoutVars>
      </dgm:prSet>
      <dgm:spPr/>
    </dgm:pt>
    <dgm:pt modelId="{329986DC-8E9B-4F7A-9654-68CFF77E669E}" type="pres">
      <dgm:prSet presAssocID="{5486D66E-C814-444B-82D7-E838632EB08D}" presName="compNode" presStyleCnt="0"/>
      <dgm:spPr/>
    </dgm:pt>
    <dgm:pt modelId="{0879B5FF-CEFB-4D03-BA24-1A0000B483FE}" type="pres">
      <dgm:prSet presAssocID="{5486D66E-C814-444B-82D7-E838632EB08D}" presName="pictRect" presStyleLbl="node1" presStyleIdx="0" presStyleCnt="6" custScaleX="64167" custScaleY="64299"/>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F9FAFD"/>
          </a:solidFill>
        </a:ln>
      </dgm:spPr>
      <dgm:extLst>
        <a:ext uri="{E40237B7-FDA0-4F09-8148-C483321AD2D9}">
          <dgm14:cNvPr xmlns:dgm14="http://schemas.microsoft.com/office/drawing/2010/diagram" id="0" name="" descr="Dollar outline"/>
        </a:ext>
      </dgm:extLst>
    </dgm:pt>
    <dgm:pt modelId="{7C22A534-B585-440F-99C4-7056035158B8}" type="pres">
      <dgm:prSet presAssocID="{5486D66E-C814-444B-82D7-E838632EB08D}" presName="textRect" presStyleLbl="revTx" presStyleIdx="0" presStyleCnt="6">
        <dgm:presLayoutVars>
          <dgm:bulletEnabled val="1"/>
        </dgm:presLayoutVars>
      </dgm:prSet>
      <dgm:spPr/>
    </dgm:pt>
    <dgm:pt modelId="{B5827224-2A17-46BB-86CE-1344837753F0}" type="pres">
      <dgm:prSet presAssocID="{CFA93694-AE35-4220-8DA2-C2E111F5B279}" presName="sibTrans" presStyleLbl="sibTrans2D1" presStyleIdx="0" presStyleCnt="0"/>
      <dgm:spPr/>
    </dgm:pt>
    <dgm:pt modelId="{1EAFAFC0-D850-4D47-B464-4D256AAE2F1F}" type="pres">
      <dgm:prSet presAssocID="{1A67DA98-859B-4A1A-907C-25F022BFBA3B}" presName="compNode" presStyleCnt="0"/>
      <dgm:spPr/>
    </dgm:pt>
    <dgm:pt modelId="{EA5284DD-3821-4059-8D67-DDEC0CE0FFC1}" type="pres">
      <dgm:prSet presAssocID="{1A67DA98-859B-4A1A-907C-25F022BFBA3B}" presName="pictRect" presStyleLbl="node1" presStyleIdx="1" presStyleCnt="6" custScaleX="63213" custScaleY="54368" custLinFactNeighborX="-1509" custLinFactNeighborY="91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2000" b="-12000"/>
          </a:stretch>
        </a:blipFill>
      </dgm:spPr>
      <dgm:extLst>
        <a:ext uri="{E40237B7-FDA0-4F09-8148-C483321AD2D9}">
          <dgm14:cNvPr xmlns:dgm14="http://schemas.microsoft.com/office/drawing/2010/diagram" id="0" name="" descr="Bar graph with upward trend outline"/>
        </a:ext>
      </dgm:extLst>
    </dgm:pt>
    <dgm:pt modelId="{B6971BFF-48F2-4CD6-8792-8A4887C663A5}" type="pres">
      <dgm:prSet presAssocID="{1A67DA98-859B-4A1A-907C-25F022BFBA3B}" presName="textRect" presStyleLbl="revTx" presStyleIdx="1" presStyleCnt="6" custLinFactNeighborX="-7900">
        <dgm:presLayoutVars>
          <dgm:bulletEnabled val="1"/>
        </dgm:presLayoutVars>
      </dgm:prSet>
      <dgm:spPr/>
    </dgm:pt>
    <dgm:pt modelId="{A5895AB2-27AC-42B4-879B-A5AB310FF6C5}" type="pres">
      <dgm:prSet presAssocID="{A4246E1C-80FC-48B8-B8B8-923BC35A5391}" presName="sibTrans" presStyleLbl="sibTrans2D1" presStyleIdx="0" presStyleCnt="0"/>
      <dgm:spPr/>
    </dgm:pt>
    <dgm:pt modelId="{1DC7DC5B-BAA3-4D75-B32F-4E4455002257}" type="pres">
      <dgm:prSet presAssocID="{533C75DE-4AF9-496B-BD98-04FC97548C26}" presName="compNode" presStyleCnt="0"/>
      <dgm:spPr/>
    </dgm:pt>
    <dgm:pt modelId="{E6BA2E24-80E8-44FF-B848-AFD776F592A2}" type="pres">
      <dgm:prSet presAssocID="{533C75DE-4AF9-496B-BD98-04FC97548C26}" presName="pictRect" presStyleLbl="node1" presStyleIdx="2" presStyleCnt="6" custScaleX="63213" custScaleY="54368" custLinFactNeighborX="-2883" custLinFactNeighborY="8212"/>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23000" b="-20000"/>
          </a:stretch>
        </a:blipFill>
      </dgm:spPr>
      <dgm:extLst>
        <a:ext uri="{E40237B7-FDA0-4F09-8148-C483321AD2D9}">
          <dgm14:cNvPr xmlns:dgm14="http://schemas.microsoft.com/office/drawing/2010/diagram" id="0" name="" descr="Daily calendar outline"/>
        </a:ext>
      </dgm:extLst>
    </dgm:pt>
    <dgm:pt modelId="{9C779073-18F5-4783-AE23-1AD6A19BBEE9}" type="pres">
      <dgm:prSet presAssocID="{533C75DE-4AF9-496B-BD98-04FC97548C26}" presName="textRect" presStyleLbl="revTx" presStyleIdx="2" presStyleCnt="6" custLinFactNeighborX="-3274" custLinFactNeighborY="-5586">
        <dgm:presLayoutVars>
          <dgm:bulletEnabled val="1"/>
        </dgm:presLayoutVars>
      </dgm:prSet>
      <dgm:spPr/>
    </dgm:pt>
    <dgm:pt modelId="{BF6A3EA0-D28F-461B-A594-237BC81B4EBE}" type="pres">
      <dgm:prSet presAssocID="{6DFE6B26-A233-4E98-8CB2-491B51D910FB}" presName="sibTrans" presStyleLbl="sibTrans2D1" presStyleIdx="0" presStyleCnt="0"/>
      <dgm:spPr/>
    </dgm:pt>
    <dgm:pt modelId="{F2D056D1-8C78-426F-817B-2767C4665B15}" type="pres">
      <dgm:prSet presAssocID="{3B16393A-2EB0-45EA-82CB-2E7BB2CD16EA}" presName="compNode" presStyleCnt="0"/>
      <dgm:spPr/>
    </dgm:pt>
    <dgm:pt modelId="{E3383848-4843-4D70-B607-AE41FFB67D25}" type="pres">
      <dgm:prSet presAssocID="{3B16393A-2EB0-45EA-82CB-2E7BB2CD16EA}" presName="pictRect" presStyleLbl="node1" presStyleIdx="3" presStyleCnt="6" custScaleX="60733" custScaleY="68498" custLinFactNeighborX="-28" custLinFactNeighborY="41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Transfer1 outline"/>
        </a:ext>
      </dgm:extLst>
    </dgm:pt>
    <dgm:pt modelId="{AFF7F2E2-8C84-4E00-994A-7E2CCF7F0242}" type="pres">
      <dgm:prSet presAssocID="{3B16393A-2EB0-45EA-82CB-2E7BB2CD16EA}" presName="textRect" presStyleLbl="revTx" presStyleIdx="3" presStyleCnt="6" custLinFactNeighborY="4563">
        <dgm:presLayoutVars>
          <dgm:bulletEnabled val="1"/>
        </dgm:presLayoutVars>
      </dgm:prSet>
      <dgm:spPr/>
    </dgm:pt>
    <dgm:pt modelId="{94D94132-9E36-4C70-BE0E-9319143F144A}" type="pres">
      <dgm:prSet presAssocID="{FD5206D4-3E7F-46FC-A5FB-2E034967F0F5}" presName="sibTrans" presStyleLbl="sibTrans2D1" presStyleIdx="0" presStyleCnt="0"/>
      <dgm:spPr/>
    </dgm:pt>
    <dgm:pt modelId="{4506B3E1-E97F-49D2-B8E2-162DDE65F4F2}" type="pres">
      <dgm:prSet presAssocID="{AC6B19F3-6D6D-4567-9714-C4D37E488CF2}" presName="compNode" presStyleCnt="0"/>
      <dgm:spPr/>
    </dgm:pt>
    <dgm:pt modelId="{5C6148DF-0E94-4FCA-8BFE-309E6E274B11}" type="pres">
      <dgm:prSet presAssocID="{AC6B19F3-6D6D-4567-9714-C4D37E488CF2}" presName="pictRect" presStyleLbl="node1" presStyleIdx="4" presStyleCnt="6" custScaleX="60712" custScaleY="62447" custLinFactNeighborX="-3384" custLinFactNeighborY="6552"/>
      <dgm:spPr>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alculator outline"/>
        </a:ext>
      </dgm:extLst>
    </dgm:pt>
    <dgm:pt modelId="{EF63E000-2DF9-46AA-A8C6-091E9ADC5784}" type="pres">
      <dgm:prSet presAssocID="{AC6B19F3-6D6D-4567-9714-C4D37E488CF2}" presName="textRect" presStyleLbl="revTx" presStyleIdx="4" presStyleCnt="6" custLinFactNeighborY="7605">
        <dgm:presLayoutVars>
          <dgm:bulletEnabled val="1"/>
        </dgm:presLayoutVars>
      </dgm:prSet>
      <dgm:spPr/>
    </dgm:pt>
    <dgm:pt modelId="{6B7EE43B-1C3F-4D0B-8251-F54D2463353B}" type="pres">
      <dgm:prSet presAssocID="{2BB0B83E-69E8-4258-8313-FE82E33D3A86}" presName="sibTrans" presStyleLbl="sibTrans2D1" presStyleIdx="0" presStyleCnt="0"/>
      <dgm:spPr/>
    </dgm:pt>
    <dgm:pt modelId="{55D1937A-81B2-4660-BC20-F4924B6ED323}" type="pres">
      <dgm:prSet presAssocID="{6A548AD3-E055-4AEA-B2D3-7D9FAF78D59A}" presName="compNode" presStyleCnt="0"/>
      <dgm:spPr/>
    </dgm:pt>
    <dgm:pt modelId="{86030E85-5990-41DB-8F98-DE40C7F24171}" type="pres">
      <dgm:prSet presAssocID="{6A548AD3-E055-4AEA-B2D3-7D9FAF78D59A}" presName="pictRect" presStyleLbl="node1" presStyleIdx="5" presStyleCnt="6" custScaleX="59054" custScaleY="69559" custLinFactNeighborX="-17227" custLinFactNeighborY="6312"/>
      <dgm:spPr>
        <a:blipFill dpi="0"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ie chart outline"/>
        </a:ext>
      </dgm:extLst>
    </dgm:pt>
    <dgm:pt modelId="{ED40A7E3-76A5-4B3D-B408-0DF9AFB95418}" type="pres">
      <dgm:prSet presAssocID="{6A548AD3-E055-4AEA-B2D3-7D9FAF78D59A}" presName="textRect" presStyleLbl="revTx" presStyleIdx="5" presStyleCnt="6" custLinFactNeighborX="-17227" custLinFactNeighborY="4563">
        <dgm:presLayoutVars>
          <dgm:bulletEnabled val="1"/>
        </dgm:presLayoutVars>
      </dgm:prSet>
      <dgm:spPr/>
    </dgm:pt>
  </dgm:ptLst>
  <dgm:cxnLst>
    <dgm:cxn modelId="{FE586402-1500-4274-B739-4E7BE916FC50}" type="presOf" srcId="{CFA93694-AE35-4220-8DA2-C2E111F5B279}" destId="{B5827224-2A17-46BB-86CE-1344837753F0}" srcOrd="0" destOrd="0" presId="urn:microsoft.com/office/officeart/2005/8/layout/pList1"/>
    <dgm:cxn modelId="{440F6605-11B8-4AD2-9689-E3CCECD8F0FE}" type="presOf" srcId="{2BB0B83E-69E8-4258-8313-FE82E33D3A86}" destId="{6B7EE43B-1C3F-4D0B-8251-F54D2463353B}" srcOrd="0" destOrd="0" presId="urn:microsoft.com/office/officeart/2005/8/layout/pList1"/>
    <dgm:cxn modelId="{D79ABD0A-85CA-425F-8021-AA4CD110367A}" type="presOf" srcId="{3B16393A-2EB0-45EA-82CB-2E7BB2CD16EA}" destId="{AFF7F2E2-8C84-4E00-994A-7E2CCF7F0242}" srcOrd="0" destOrd="0" presId="urn:microsoft.com/office/officeart/2005/8/layout/pList1"/>
    <dgm:cxn modelId="{446E3C0E-6990-45A3-B2C4-30828CFC84D9}" type="presOf" srcId="{6A548AD3-E055-4AEA-B2D3-7D9FAF78D59A}" destId="{ED40A7E3-76A5-4B3D-B408-0DF9AFB95418}" srcOrd="0" destOrd="0" presId="urn:microsoft.com/office/officeart/2005/8/layout/pList1"/>
    <dgm:cxn modelId="{09C9C110-28D2-41BF-B002-55CECEEA4F5A}" type="presOf" srcId="{AC6B19F3-6D6D-4567-9714-C4D37E488CF2}" destId="{EF63E000-2DF9-46AA-A8C6-091E9ADC5784}" srcOrd="0" destOrd="0" presId="urn:microsoft.com/office/officeart/2005/8/layout/pList1"/>
    <dgm:cxn modelId="{221BC829-D5F4-40CB-86E6-168E337C6969}" srcId="{4810232F-608E-4733-A0D2-FC5FE0DA68D1}" destId="{5486D66E-C814-444B-82D7-E838632EB08D}" srcOrd="0" destOrd="0" parTransId="{E0028C99-0FE7-47FC-B31A-3EF2EC3E5F6A}" sibTransId="{CFA93694-AE35-4220-8DA2-C2E111F5B279}"/>
    <dgm:cxn modelId="{D3BD5130-BF64-4632-8A4A-34C37655AF3C}" type="presOf" srcId="{6DFE6B26-A233-4E98-8CB2-491B51D910FB}" destId="{BF6A3EA0-D28F-461B-A594-237BC81B4EBE}" srcOrd="0" destOrd="0" presId="urn:microsoft.com/office/officeart/2005/8/layout/pList1"/>
    <dgm:cxn modelId="{448D3F36-F76C-45F7-AA79-A403EDEE2608}" type="presOf" srcId="{1A67DA98-859B-4A1A-907C-25F022BFBA3B}" destId="{B6971BFF-48F2-4CD6-8792-8A4887C663A5}" srcOrd="0" destOrd="0" presId="urn:microsoft.com/office/officeart/2005/8/layout/pList1"/>
    <dgm:cxn modelId="{24B1E336-75EC-4992-9ECC-E85B9D0BCEEA}" srcId="{4810232F-608E-4733-A0D2-FC5FE0DA68D1}" destId="{3B16393A-2EB0-45EA-82CB-2E7BB2CD16EA}" srcOrd="3" destOrd="0" parTransId="{367589E4-160F-4229-8EB2-D2853570BD25}" sibTransId="{FD5206D4-3E7F-46FC-A5FB-2E034967F0F5}"/>
    <dgm:cxn modelId="{560C2D40-5870-4B98-9CBA-93E58B3237F8}" type="presOf" srcId="{4810232F-608E-4733-A0D2-FC5FE0DA68D1}" destId="{BD94F604-5131-4BE9-BB42-49B83B432AF6}" srcOrd="0" destOrd="0" presId="urn:microsoft.com/office/officeart/2005/8/layout/pList1"/>
    <dgm:cxn modelId="{45B04248-ECCC-44FA-BC00-6BD56ECAA3A2}" srcId="{4810232F-608E-4733-A0D2-FC5FE0DA68D1}" destId="{6A548AD3-E055-4AEA-B2D3-7D9FAF78D59A}" srcOrd="5" destOrd="0" parTransId="{A9D5CC62-7059-4DD9-886C-D78DDC7F9359}" sibTransId="{215FE67C-0B3A-42E5-93FA-8A64EC9C0DD8}"/>
    <dgm:cxn modelId="{1C757468-C037-4505-8BCD-F992413B832D}" type="presOf" srcId="{A4246E1C-80FC-48B8-B8B8-923BC35A5391}" destId="{A5895AB2-27AC-42B4-879B-A5AB310FF6C5}" srcOrd="0" destOrd="0" presId="urn:microsoft.com/office/officeart/2005/8/layout/pList1"/>
    <dgm:cxn modelId="{74202C7C-C372-4F6A-976E-C0E392137351}" srcId="{4810232F-608E-4733-A0D2-FC5FE0DA68D1}" destId="{533C75DE-4AF9-496B-BD98-04FC97548C26}" srcOrd="2" destOrd="0" parTransId="{807F0E10-B6BF-47BB-AE45-3893A1670829}" sibTransId="{6DFE6B26-A233-4E98-8CB2-491B51D910FB}"/>
    <dgm:cxn modelId="{1215DDB8-FEA7-44A1-A85D-4FB71D3ACB27}" srcId="{4810232F-608E-4733-A0D2-FC5FE0DA68D1}" destId="{AC6B19F3-6D6D-4567-9714-C4D37E488CF2}" srcOrd="4" destOrd="0" parTransId="{E60F8B9D-8D25-431B-B98D-AE1C14EFC47C}" sibTransId="{2BB0B83E-69E8-4258-8313-FE82E33D3A86}"/>
    <dgm:cxn modelId="{0A888DB9-0D6D-4DD6-B729-FCCC7E0B899A}" type="presOf" srcId="{533C75DE-4AF9-496B-BD98-04FC97548C26}" destId="{9C779073-18F5-4783-AE23-1AD6A19BBEE9}" srcOrd="0" destOrd="0" presId="urn:microsoft.com/office/officeart/2005/8/layout/pList1"/>
    <dgm:cxn modelId="{52576ED0-EAB6-4EAC-B9F7-FB8D77899967}" srcId="{4810232F-608E-4733-A0D2-FC5FE0DA68D1}" destId="{1A67DA98-859B-4A1A-907C-25F022BFBA3B}" srcOrd="1" destOrd="0" parTransId="{7318659A-4865-4D2E-98A9-46002E3C8AD8}" sibTransId="{A4246E1C-80FC-48B8-B8B8-923BC35A5391}"/>
    <dgm:cxn modelId="{C0259AD0-798B-486F-A301-31152D277C20}" type="presOf" srcId="{FD5206D4-3E7F-46FC-A5FB-2E034967F0F5}" destId="{94D94132-9E36-4C70-BE0E-9319143F144A}" srcOrd="0" destOrd="0" presId="urn:microsoft.com/office/officeart/2005/8/layout/pList1"/>
    <dgm:cxn modelId="{0F8AFEFD-02AB-4AA3-A789-80DB091902CC}" type="presOf" srcId="{5486D66E-C814-444B-82D7-E838632EB08D}" destId="{7C22A534-B585-440F-99C4-7056035158B8}" srcOrd="0" destOrd="0" presId="urn:microsoft.com/office/officeart/2005/8/layout/pList1"/>
    <dgm:cxn modelId="{E254FA40-A84E-4EF0-BD98-4216A48B6EDC}" type="presParOf" srcId="{BD94F604-5131-4BE9-BB42-49B83B432AF6}" destId="{329986DC-8E9B-4F7A-9654-68CFF77E669E}" srcOrd="0" destOrd="0" presId="urn:microsoft.com/office/officeart/2005/8/layout/pList1"/>
    <dgm:cxn modelId="{4F41CA3E-985A-45BA-8F40-B7D9D473C6C6}" type="presParOf" srcId="{329986DC-8E9B-4F7A-9654-68CFF77E669E}" destId="{0879B5FF-CEFB-4D03-BA24-1A0000B483FE}" srcOrd="0" destOrd="0" presId="urn:microsoft.com/office/officeart/2005/8/layout/pList1"/>
    <dgm:cxn modelId="{4483A8F2-B3E6-474C-B50D-A337DD7620D2}" type="presParOf" srcId="{329986DC-8E9B-4F7A-9654-68CFF77E669E}" destId="{7C22A534-B585-440F-99C4-7056035158B8}" srcOrd="1" destOrd="0" presId="urn:microsoft.com/office/officeart/2005/8/layout/pList1"/>
    <dgm:cxn modelId="{543A6B4D-E650-43DB-A0FA-7D7580197FBB}" type="presParOf" srcId="{BD94F604-5131-4BE9-BB42-49B83B432AF6}" destId="{B5827224-2A17-46BB-86CE-1344837753F0}" srcOrd="1" destOrd="0" presId="urn:microsoft.com/office/officeart/2005/8/layout/pList1"/>
    <dgm:cxn modelId="{8B63DD70-E49C-4216-BA88-1B7516B0A0B0}" type="presParOf" srcId="{BD94F604-5131-4BE9-BB42-49B83B432AF6}" destId="{1EAFAFC0-D850-4D47-B464-4D256AAE2F1F}" srcOrd="2" destOrd="0" presId="urn:microsoft.com/office/officeart/2005/8/layout/pList1"/>
    <dgm:cxn modelId="{D2CB06C4-B043-4E6E-901F-527A7EE0A875}" type="presParOf" srcId="{1EAFAFC0-D850-4D47-B464-4D256AAE2F1F}" destId="{EA5284DD-3821-4059-8D67-DDEC0CE0FFC1}" srcOrd="0" destOrd="0" presId="urn:microsoft.com/office/officeart/2005/8/layout/pList1"/>
    <dgm:cxn modelId="{0B7E30F9-2790-43A6-9F96-D1679477635F}" type="presParOf" srcId="{1EAFAFC0-D850-4D47-B464-4D256AAE2F1F}" destId="{B6971BFF-48F2-4CD6-8792-8A4887C663A5}" srcOrd="1" destOrd="0" presId="urn:microsoft.com/office/officeart/2005/8/layout/pList1"/>
    <dgm:cxn modelId="{35748226-DFF9-407A-9CF2-1DA5C24389CD}" type="presParOf" srcId="{BD94F604-5131-4BE9-BB42-49B83B432AF6}" destId="{A5895AB2-27AC-42B4-879B-A5AB310FF6C5}" srcOrd="3" destOrd="0" presId="urn:microsoft.com/office/officeart/2005/8/layout/pList1"/>
    <dgm:cxn modelId="{4A66FA48-6036-4269-9C29-5C624CF6134E}" type="presParOf" srcId="{BD94F604-5131-4BE9-BB42-49B83B432AF6}" destId="{1DC7DC5B-BAA3-4D75-B32F-4E4455002257}" srcOrd="4" destOrd="0" presId="urn:microsoft.com/office/officeart/2005/8/layout/pList1"/>
    <dgm:cxn modelId="{96582A85-CA6A-44E9-8FDA-E3FCD3775AF0}" type="presParOf" srcId="{1DC7DC5B-BAA3-4D75-B32F-4E4455002257}" destId="{E6BA2E24-80E8-44FF-B848-AFD776F592A2}" srcOrd="0" destOrd="0" presId="urn:microsoft.com/office/officeart/2005/8/layout/pList1"/>
    <dgm:cxn modelId="{B3DE0443-B171-4C0E-934D-D70BC931FB42}" type="presParOf" srcId="{1DC7DC5B-BAA3-4D75-B32F-4E4455002257}" destId="{9C779073-18F5-4783-AE23-1AD6A19BBEE9}" srcOrd="1" destOrd="0" presId="urn:microsoft.com/office/officeart/2005/8/layout/pList1"/>
    <dgm:cxn modelId="{FB60507C-63D2-42F9-96EA-EB1A49A23D7B}" type="presParOf" srcId="{BD94F604-5131-4BE9-BB42-49B83B432AF6}" destId="{BF6A3EA0-D28F-461B-A594-237BC81B4EBE}" srcOrd="5" destOrd="0" presId="urn:microsoft.com/office/officeart/2005/8/layout/pList1"/>
    <dgm:cxn modelId="{9D979DC0-1248-4808-871F-309D6C8220AC}" type="presParOf" srcId="{BD94F604-5131-4BE9-BB42-49B83B432AF6}" destId="{F2D056D1-8C78-426F-817B-2767C4665B15}" srcOrd="6" destOrd="0" presId="urn:microsoft.com/office/officeart/2005/8/layout/pList1"/>
    <dgm:cxn modelId="{6783100E-8C84-4B4E-836D-42207CC6A18D}" type="presParOf" srcId="{F2D056D1-8C78-426F-817B-2767C4665B15}" destId="{E3383848-4843-4D70-B607-AE41FFB67D25}" srcOrd="0" destOrd="0" presId="urn:microsoft.com/office/officeart/2005/8/layout/pList1"/>
    <dgm:cxn modelId="{5E6F1E00-34A4-41EF-B76C-15AA5AEA3AA3}" type="presParOf" srcId="{F2D056D1-8C78-426F-817B-2767C4665B15}" destId="{AFF7F2E2-8C84-4E00-994A-7E2CCF7F0242}" srcOrd="1" destOrd="0" presId="urn:microsoft.com/office/officeart/2005/8/layout/pList1"/>
    <dgm:cxn modelId="{2877366C-D159-4FBB-93B2-B1251B526B25}" type="presParOf" srcId="{BD94F604-5131-4BE9-BB42-49B83B432AF6}" destId="{94D94132-9E36-4C70-BE0E-9319143F144A}" srcOrd="7" destOrd="0" presId="urn:microsoft.com/office/officeart/2005/8/layout/pList1"/>
    <dgm:cxn modelId="{77E29D24-00F0-462A-B425-4FE33AECFF0C}" type="presParOf" srcId="{BD94F604-5131-4BE9-BB42-49B83B432AF6}" destId="{4506B3E1-E97F-49D2-B8E2-162DDE65F4F2}" srcOrd="8" destOrd="0" presId="urn:microsoft.com/office/officeart/2005/8/layout/pList1"/>
    <dgm:cxn modelId="{451C66B7-A6F7-4ADD-927C-AA4B74C296E6}" type="presParOf" srcId="{4506B3E1-E97F-49D2-B8E2-162DDE65F4F2}" destId="{5C6148DF-0E94-4FCA-8BFE-309E6E274B11}" srcOrd="0" destOrd="0" presId="urn:microsoft.com/office/officeart/2005/8/layout/pList1"/>
    <dgm:cxn modelId="{55D22CAA-D99A-4BC6-857B-45F978F650C3}" type="presParOf" srcId="{4506B3E1-E97F-49D2-B8E2-162DDE65F4F2}" destId="{EF63E000-2DF9-46AA-A8C6-091E9ADC5784}" srcOrd="1" destOrd="0" presId="urn:microsoft.com/office/officeart/2005/8/layout/pList1"/>
    <dgm:cxn modelId="{492089DF-92D7-4C8E-937E-FB218588E158}" type="presParOf" srcId="{BD94F604-5131-4BE9-BB42-49B83B432AF6}" destId="{6B7EE43B-1C3F-4D0B-8251-F54D2463353B}" srcOrd="9" destOrd="0" presId="urn:microsoft.com/office/officeart/2005/8/layout/pList1"/>
    <dgm:cxn modelId="{95763C9D-F194-4C05-A5C8-A35A45479340}" type="presParOf" srcId="{BD94F604-5131-4BE9-BB42-49B83B432AF6}" destId="{55D1937A-81B2-4660-BC20-F4924B6ED323}" srcOrd="10" destOrd="0" presId="urn:microsoft.com/office/officeart/2005/8/layout/pList1"/>
    <dgm:cxn modelId="{DE2A3D47-E19B-42F4-9A08-2FD96BE9828F}" type="presParOf" srcId="{55D1937A-81B2-4660-BC20-F4924B6ED323}" destId="{86030E85-5990-41DB-8F98-DE40C7F24171}" srcOrd="0" destOrd="0" presId="urn:microsoft.com/office/officeart/2005/8/layout/pList1"/>
    <dgm:cxn modelId="{D87E63B5-94C2-405B-9112-AC486C3D0283}" type="presParOf" srcId="{55D1937A-81B2-4660-BC20-F4924B6ED323}" destId="{ED40A7E3-76A5-4B3D-B408-0DF9AFB9541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41BA46-775C-4604-81D7-593EA4C042B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A1090B-3132-4C91-ABB2-2E2CAD65A2B7}">
      <dgm:prSet/>
      <dgm:spPr>
        <a:solidFill>
          <a:srgbClr val="FCEDE8"/>
        </a:solidFill>
      </dgm:spPr>
      <dgm:t>
        <a:bodyPr/>
        <a:lstStyle/>
        <a:p>
          <a:pPr>
            <a:lnSpc>
              <a:spcPct val="100000"/>
            </a:lnSpc>
          </a:pPr>
          <a:r>
            <a:rPr lang="en-US" dirty="0"/>
            <a:t>Facilitate faster data entry for expenditures that remain on your grant from year to year</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C61EE918-5D07-4C63-80AF-27650B2D3E04}" type="parTrans" cxnId="{718EBBC7-17A2-4E8F-BDB1-A959F423BF9B}">
      <dgm:prSet/>
      <dgm:spPr/>
      <dgm:t>
        <a:bodyPr/>
        <a:lstStyle/>
        <a:p>
          <a:endParaRPr lang="en-US"/>
        </a:p>
      </dgm:t>
    </dgm:pt>
    <dgm:pt modelId="{79399284-BFA9-4909-BF8C-945F5828955E}" type="sibTrans" cxnId="{718EBBC7-17A2-4E8F-BDB1-A959F423BF9B}">
      <dgm:prSet/>
      <dgm:spPr/>
      <dgm:t>
        <a:bodyPr/>
        <a:lstStyle/>
        <a:p>
          <a:endParaRPr lang="en-US"/>
        </a:p>
      </dgm:t>
    </dgm:pt>
    <dgm:pt modelId="{BF755A1E-8070-4E01-9042-38087314BDCA}">
      <dgm:prSet/>
      <dgm:spPr>
        <a:solidFill>
          <a:srgbClr val="FCEDE8"/>
        </a:solidFill>
      </dgm:spPr>
      <dgm:t>
        <a:bodyPr/>
        <a:lstStyle/>
        <a:p>
          <a:pPr>
            <a:lnSpc>
              <a:spcPct val="100000"/>
            </a:lnSpc>
          </a:pPr>
          <a:r>
            <a:rPr lang="en-US" dirty="0"/>
            <a:t>View large numbers of budget details at one time</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E54279A7-1985-485E-BDD1-6EA2A994BA90}" type="parTrans" cxnId="{D7D321FC-0C47-4925-B8F3-A86AEBBEC889}">
      <dgm:prSet/>
      <dgm:spPr/>
      <dgm:t>
        <a:bodyPr/>
        <a:lstStyle/>
        <a:p>
          <a:endParaRPr lang="en-US"/>
        </a:p>
      </dgm:t>
    </dgm:pt>
    <dgm:pt modelId="{C1DE342E-9970-4A70-B37F-8663CD0A0C4F}" type="sibTrans" cxnId="{D7D321FC-0C47-4925-B8F3-A86AEBBEC889}">
      <dgm:prSet/>
      <dgm:spPr/>
      <dgm:t>
        <a:bodyPr/>
        <a:lstStyle/>
        <a:p>
          <a:endParaRPr lang="en-US"/>
        </a:p>
      </dgm:t>
    </dgm:pt>
    <dgm:pt modelId="{9AB26EBF-598E-4AD5-A014-EE77AB90D7E1}">
      <dgm:prSet/>
      <dgm:spPr>
        <a:solidFill>
          <a:srgbClr val="FCEDE8"/>
        </a:solidFill>
      </dgm:spPr>
      <dgm:t>
        <a:bodyPr/>
        <a:lstStyle/>
        <a:p>
          <a:pPr>
            <a:lnSpc>
              <a:spcPct val="100000"/>
            </a:lnSpc>
          </a:pPr>
          <a:r>
            <a:rPr lang="en-US" dirty="0"/>
            <a:t>Use/save budget data as an Excel file</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3F7AF12B-D010-444E-A3C2-7C90CFDAEB42}" type="parTrans" cxnId="{2BB16B1E-77A6-47B0-B2A5-F06771BCD71A}">
      <dgm:prSet/>
      <dgm:spPr/>
      <dgm:t>
        <a:bodyPr/>
        <a:lstStyle/>
        <a:p>
          <a:endParaRPr lang="en-US"/>
        </a:p>
      </dgm:t>
    </dgm:pt>
    <dgm:pt modelId="{1B713795-623A-448C-8AE2-6CCCFEAFA07C}" type="sibTrans" cxnId="{2BB16B1E-77A6-47B0-B2A5-F06771BCD71A}">
      <dgm:prSet/>
      <dgm:spPr/>
      <dgm:t>
        <a:bodyPr/>
        <a:lstStyle/>
        <a:p>
          <a:endParaRPr lang="en-US"/>
        </a:p>
      </dgm:t>
    </dgm:pt>
    <dgm:pt modelId="{4DA1169C-8D9D-4216-A593-CAC531C6C920}">
      <dgm:prSet/>
      <dgm:spPr>
        <a:solidFill>
          <a:srgbClr val="FCEDE8"/>
        </a:solidFill>
      </dgm:spPr>
      <dgm:t>
        <a:bodyPr/>
        <a:lstStyle/>
        <a:p>
          <a:pPr>
            <a:lnSpc>
              <a:spcPct val="100000"/>
            </a:lnSpc>
          </a:pPr>
          <a:r>
            <a:rPr lang="en-US" dirty="0"/>
            <a:t>Create ad hoc reports from budget details using Excel functions</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D600C6E8-4A98-4C3C-BD86-BBB9736AB59E}" type="parTrans" cxnId="{455AFEA4-0ACE-4638-96E8-EB042A8121C1}">
      <dgm:prSet/>
      <dgm:spPr/>
      <dgm:t>
        <a:bodyPr/>
        <a:lstStyle/>
        <a:p>
          <a:endParaRPr lang="en-US"/>
        </a:p>
      </dgm:t>
    </dgm:pt>
    <dgm:pt modelId="{F3BEA2C2-B10D-40F9-A9C0-1BCD15C7F7E1}" type="sibTrans" cxnId="{455AFEA4-0ACE-4638-96E8-EB042A8121C1}">
      <dgm:prSet/>
      <dgm:spPr/>
      <dgm:t>
        <a:bodyPr/>
        <a:lstStyle/>
        <a:p>
          <a:endParaRPr lang="en-US"/>
        </a:p>
      </dgm:t>
    </dgm:pt>
    <dgm:pt modelId="{44FA2D35-8020-4F70-AED5-CC38D9F3BA43}">
      <dgm:prSet/>
      <dgm:spPr>
        <a:solidFill>
          <a:srgbClr val="FCEDE8"/>
        </a:solidFill>
      </dgm:spPr>
      <dgm:t>
        <a:bodyPr/>
        <a:lstStyle/>
        <a:p>
          <a:pPr>
            <a:lnSpc>
              <a:spcPct val="100000"/>
            </a:lnSpc>
          </a:pPr>
          <a:r>
            <a:rPr lang="en-US" dirty="0"/>
            <a:t>Permit users who may not have permission to enter budget details directly into GEM$, such as school principals, to create a budget for their individual schools for upload to the district budget by authorized GEM$ role holders</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0687E931-EC57-4C46-A195-3A75A83E8BF1}" type="parTrans" cxnId="{E9242BD4-581E-4F5A-894E-55A5A16BB512}">
      <dgm:prSet/>
      <dgm:spPr/>
      <dgm:t>
        <a:bodyPr/>
        <a:lstStyle/>
        <a:p>
          <a:endParaRPr lang="en-US"/>
        </a:p>
      </dgm:t>
    </dgm:pt>
    <dgm:pt modelId="{7471B94D-987C-49ED-8218-AB0545F66527}" type="sibTrans" cxnId="{E9242BD4-581E-4F5A-894E-55A5A16BB512}">
      <dgm:prSet/>
      <dgm:spPr/>
      <dgm:t>
        <a:bodyPr/>
        <a:lstStyle/>
        <a:p>
          <a:endParaRPr lang="en-US"/>
        </a:p>
      </dgm:t>
    </dgm:pt>
    <dgm:pt modelId="{50935D2C-8045-465D-95F1-106F44232EA1}">
      <dgm:prSet/>
      <dgm:spPr>
        <a:solidFill>
          <a:srgbClr val="FCEDE8"/>
        </a:solidFill>
      </dgm:spPr>
      <dgm:t>
        <a:bodyPr/>
        <a:lstStyle/>
        <a:p>
          <a:pPr>
            <a:lnSpc>
              <a:spcPct val="100000"/>
            </a:lnSpc>
          </a:pPr>
          <a:r>
            <a:rPr lang="en-US" dirty="0"/>
            <a:t>Download and print filtered budget data. For example, budget details for a specific school if budget expenditures were entered by school location or all equitable services expenditures budgeted for a federal grant</a:t>
          </a:r>
        </a:p>
      </dgm:t>
      <dgm:extLst>
        <a:ext uri="{E40237B7-FDA0-4F09-8148-C483321AD2D9}">
          <dgm14:cNvPr xmlns:dgm14="http://schemas.microsoft.com/office/drawing/2010/diagram" id="0" name=""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10;"/>
        </a:ext>
      </dgm:extLst>
    </dgm:pt>
    <dgm:pt modelId="{9D1CF24D-6E4D-4D27-A515-8762E6B0E493}" type="sibTrans" cxnId="{5BD5B40B-E526-41D0-A823-D2DADAA3036E}">
      <dgm:prSet/>
      <dgm:spPr/>
      <dgm:t>
        <a:bodyPr/>
        <a:lstStyle/>
        <a:p>
          <a:endParaRPr lang="en-US"/>
        </a:p>
      </dgm:t>
    </dgm:pt>
    <dgm:pt modelId="{72003A23-853B-410C-A356-273A86B73617}" type="parTrans" cxnId="{5BD5B40B-E526-41D0-A823-D2DADAA3036E}">
      <dgm:prSet/>
      <dgm:spPr/>
      <dgm:t>
        <a:bodyPr/>
        <a:lstStyle/>
        <a:p>
          <a:endParaRPr lang="en-US"/>
        </a:p>
      </dgm:t>
    </dgm:pt>
    <dgm:pt modelId="{86EA6AEF-D3C1-4FCC-A748-61B220B61443}" type="pres">
      <dgm:prSet presAssocID="{A341BA46-775C-4604-81D7-593EA4C042BB}" presName="root" presStyleCnt="0">
        <dgm:presLayoutVars>
          <dgm:dir/>
          <dgm:resizeHandles val="exact"/>
        </dgm:presLayoutVars>
      </dgm:prSet>
      <dgm:spPr/>
    </dgm:pt>
    <dgm:pt modelId="{8209F824-F07A-4024-B521-550BB5610B79}" type="pres">
      <dgm:prSet presAssocID="{8DA1090B-3132-4C91-ABB2-2E2CAD65A2B7}" presName="compNode" presStyleCnt="0"/>
      <dgm:spPr/>
    </dgm:pt>
    <dgm:pt modelId="{C16826A2-132A-4805-ACED-492A64F023A2}" type="pres">
      <dgm:prSet presAssocID="{8DA1090B-3132-4C91-ABB2-2E2CAD65A2B7}" presName="bgRect" presStyleLbl="bgShp" presStyleIdx="0" presStyleCnt="6"/>
      <dgm:spPr/>
    </dgm:pt>
    <dgm:pt modelId="{4A7B0C37-11F4-4F36-8ABC-9FCA9654000B}" type="pres">
      <dgm:prSet presAssocID="{8DA1090B-3132-4C91-ABB2-2E2CAD65A2B7}"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male with solid fill"/>
        </a:ext>
      </dgm:extLst>
    </dgm:pt>
    <dgm:pt modelId="{2D766A67-1134-4DE1-AA43-313B1FBC28EE}" type="pres">
      <dgm:prSet presAssocID="{8DA1090B-3132-4C91-ABB2-2E2CAD65A2B7}" presName="spaceRect" presStyleCnt="0"/>
      <dgm:spPr/>
    </dgm:pt>
    <dgm:pt modelId="{75AEC1C0-5B39-4DFF-A23C-CA517354E0E5}" type="pres">
      <dgm:prSet presAssocID="{8DA1090B-3132-4C91-ABB2-2E2CAD65A2B7}" presName="parTx" presStyleLbl="revTx" presStyleIdx="0" presStyleCnt="6">
        <dgm:presLayoutVars>
          <dgm:chMax val="0"/>
          <dgm:chPref val="0"/>
        </dgm:presLayoutVars>
      </dgm:prSet>
      <dgm:spPr/>
    </dgm:pt>
    <dgm:pt modelId="{B7963F26-BF2E-4A29-A18C-09E24D994DA2}" type="pres">
      <dgm:prSet presAssocID="{79399284-BFA9-4909-BF8C-945F5828955E}" presName="sibTrans" presStyleCnt="0"/>
      <dgm:spPr/>
    </dgm:pt>
    <dgm:pt modelId="{5DE24BC6-C688-434F-80AF-1A55AF9724FB}" type="pres">
      <dgm:prSet presAssocID="{BF755A1E-8070-4E01-9042-38087314BDCA}" presName="compNode" presStyleCnt="0"/>
      <dgm:spPr/>
    </dgm:pt>
    <dgm:pt modelId="{461173C3-1605-4B22-AC06-0B3DCA9644D0}" type="pres">
      <dgm:prSet presAssocID="{BF755A1E-8070-4E01-9042-38087314BDCA}" presName="bgRect" presStyleLbl="bgShp" presStyleIdx="1" presStyleCnt="6" custLinFactNeighborX="826"/>
      <dgm:spPr/>
    </dgm:pt>
    <dgm:pt modelId="{DA0AE630-CE30-4E1D-B1E5-086F080A6D7C}" type="pres">
      <dgm:prSet presAssocID="{BF755A1E-8070-4E01-9042-38087314BDCA}"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gnifying glass with solid fill"/>
        </a:ext>
      </dgm:extLst>
    </dgm:pt>
    <dgm:pt modelId="{B98E66E6-228F-42CB-BF7B-BC01330B0F38}" type="pres">
      <dgm:prSet presAssocID="{BF755A1E-8070-4E01-9042-38087314BDCA}" presName="spaceRect" presStyleCnt="0"/>
      <dgm:spPr/>
    </dgm:pt>
    <dgm:pt modelId="{2C9D182B-FF44-4092-8B62-FC877BEBBBF8}" type="pres">
      <dgm:prSet presAssocID="{BF755A1E-8070-4E01-9042-38087314BDCA}" presName="parTx" presStyleLbl="revTx" presStyleIdx="1" presStyleCnt="6">
        <dgm:presLayoutVars>
          <dgm:chMax val="0"/>
          <dgm:chPref val="0"/>
        </dgm:presLayoutVars>
      </dgm:prSet>
      <dgm:spPr/>
    </dgm:pt>
    <dgm:pt modelId="{B92C21C6-0C72-4258-B5F6-CA74EE8EF306}" type="pres">
      <dgm:prSet presAssocID="{C1DE342E-9970-4A70-B37F-8663CD0A0C4F}" presName="sibTrans" presStyleCnt="0"/>
      <dgm:spPr/>
    </dgm:pt>
    <dgm:pt modelId="{A307C004-C20B-4700-8185-D816CCCEC40D}" type="pres">
      <dgm:prSet presAssocID="{9AB26EBF-598E-4AD5-A014-EE77AB90D7E1}" presName="compNode" presStyleCnt="0"/>
      <dgm:spPr/>
    </dgm:pt>
    <dgm:pt modelId="{BF78E2C8-3D48-4189-8AC4-DED9C7EC7E14}" type="pres">
      <dgm:prSet presAssocID="{9AB26EBF-598E-4AD5-A014-EE77AB90D7E1}" presName="bgRect" presStyleLbl="bgShp" presStyleIdx="2" presStyleCnt="6"/>
      <dgm:spPr/>
    </dgm:pt>
    <dgm:pt modelId="{6C54ED89-21B3-485B-8B40-A3FA15F5A970}" type="pres">
      <dgm:prSet presAssocID="{9AB26EBF-598E-4AD5-A014-EE77AB90D7E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sk"/>
        </a:ext>
      </dgm:extLst>
    </dgm:pt>
    <dgm:pt modelId="{1B030D40-A269-4EC4-ABC2-9E64E516A701}" type="pres">
      <dgm:prSet presAssocID="{9AB26EBF-598E-4AD5-A014-EE77AB90D7E1}" presName="spaceRect" presStyleCnt="0"/>
      <dgm:spPr/>
    </dgm:pt>
    <dgm:pt modelId="{331BDB90-6CAB-44F6-97CF-D1C993A1F52B}" type="pres">
      <dgm:prSet presAssocID="{9AB26EBF-598E-4AD5-A014-EE77AB90D7E1}" presName="parTx" presStyleLbl="revTx" presStyleIdx="2" presStyleCnt="6">
        <dgm:presLayoutVars>
          <dgm:chMax val="0"/>
          <dgm:chPref val="0"/>
        </dgm:presLayoutVars>
      </dgm:prSet>
      <dgm:spPr/>
    </dgm:pt>
    <dgm:pt modelId="{0E485920-B67B-426C-B903-F7E23CBE7049}" type="pres">
      <dgm:prSet presAssocID="{1B713795-623A-448C-8AE2-6CCCFEAFA07C}" presName="sibTrans" presStyleCnt="0"/>
      <dgm:spPr/>
    </dgm:pt>
    <dgm:pt modelId="{C90F33DB-C96B-46C1-9DC6-48F13AFC31F1}" type="pres">
      <dgm:prSet presAssocID="{4DA1169C-8D9D-4216-A593-CAC531C6C920}" presName="compNode" presStyleCnt="0"/>
      <dgm:spPr/>
    </dgm:pt>
    <dgm:pt modelId="{68C0E596-B5F5-461B-8539-1A3CBE013F77}" type="pres">
      <dgm:prSet presAssocID="{4DA1169C-8D9D-4216-A593-CAC531C6C920}" presName="bgRect" presStyleLbl="bgShp" presStyleIdx="3" presStyleCnt="6"/>
      <dgm:spPr/>
    </dgm:pt>
    <dgm:pt modelId="{C796269B-ED6E-4221-9F09-9033C43DF55F}" type="pres">
      <dgm:prSet presAssocID="{4DA1169C-8D9D-4216-A593-CAC531C6C92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0D940C05-41CF-4023-A695-83CAC2548EF2}" type="pres">
      <dgm:prSet presAssocID="{4DA1169C-8D9D-4216-A593-CAC531C6C920}" presName="spaceRect" presStyleCnt="0"/>
      <dgm:spPr/>
    </dgm:pt>
    <dgm:pt modelId="{1D0589CF-4800-4DFC-816C-CD8ACB2A078C}" type="pres">
      <dgm:prSet presAssocID="{4DA1169C-8D9D-4216-A593-CAC531C6C920}" presName="parTx" presStyleLbl="revTx" presStyleIdx="3" presStyleCnt="6">
        <dgm:presLayoutVars>
          <dgm:chMax val="0"/>
          <dgm:chPref val="0"/>
        </dgm:presLayoutVars>
      </dgm:prSet>
      <dgm:spPr/>
    </dgm:pt>
    <dgm:pt modelId="{5EE367C8-61DF-4108-8836-C26E1A41A240}" type="pres">
      <dgm:prSet presAssocID="{F3BEA2C2-B10D-40F9-A9C0-1BCD15C7F7E1}" presName="sibTrans" presStyleCnt="0"/>
      <dgm:spPr/>
    </dgm:pt>
    <dgm:pt modelId="{F0FE093C-AD89-4487-9647-4E91E164D471}" type="pres">
      <dgm:prSet presAssocID="{44FA2D35-8020-4F70-AED5-CC38D9F3BA43}" presName="compNode" presStyleCnt="0"/>
      <dgm:spPr/>
    </dgm:pt>
    <dgm:pt modelId="{B18ECEC2-5306-41BD-BCFC-9292CDF4106F}" type="pres">
      <dgm:prSet presAssocID="{44FA2D35-8020-4F70-AED5-CC38D9F3BA43}" presName="bgRect" presStyleLbl="bgShp" presStyleIdx="4" presStyleCnt="6"/>
      <dgm:spPr/>
    </dgm:pt>
    <dgm:pt modelId="{6B8B0132-F652-46D4-9303-68D7B2C846E0}" type="pres">
      <dgm:prSet presAssocID="{44FA2D35-8020-4F70-AED5-CC38D9F3BA43}"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ser with solid fill"/>
        </a:ext>
      </dgm:extLst>
    </dgm:pt>
    <dgm:pt modelId="{A107674D-FB77-49EC-AE22-6B839878AE7A}" type="pres">
      <dgm:prSet presAssocID="{44FA2D35-8020-4F70-AED5-CC38D9F3BA43}" presName="spaceRect" presStyleCnt="0"/>
      <dgm:spPr/>
    </dgm:pt>
    <dgm:pt modelId="{0CD2EC52-770C-4CB1-B2D3-29111FB5030F}" type="pres">
      <dgm:prSet presAssocID="{44FA2D35-8020-4F70-AED5-CC38D9F3BA43}" presName="parTx" presStyleLbl="revTx" presStyleIdx="4" presStyleCnt="6">
        <dgm:presLayoutVars>
          <dgm:chMax val="0"/>
          <dgm:chPref val="0"/>
        </dgm:presLayoutVars>
      </dgm:prSet>
      <dgm:spPr/>
    </dgm:pt>
    <dgm:pt modelId="{C549D859-D70F-44EC-AB70-3505AC4707E2}" type="pres">
      <dgm:prSet presAssocID="{7471B94D-987C-49ED-8218-AB0545F66527}" presName="sibTrans" presStyleCnt="0"/>
      <dgm:spPr/>
    </dgm:pt>
    <dgm:pt modelId="{672DB5D5-AF91-4E69-98FD-7B28D03C11D6}" type="pres">
      <dgm:prSet presAssocID="{50935D2C-8045-465D-95F1-106F44232EA1}" presName="compNode" presStyleCnt="0"/>
      <dgm:spPr/>
    </dgm:pt>
    <dgm:pt modelId="{C0E16E87-9021-4172-B43B-E1413A67BBD4}" type="pres">
      <dgm:prSet presAssocID="{50935D2C-8045-465D-95F1-106F44232EA1}" presName="bgRect" presStyleLbl="bgShp" presStyleIdx="5" presStyleCnt="6" custScaleX="100000" custScaleY="99623" custLinFactNeighborX="-545" custLinFactNeighborY="944"/>
      <dgm:spPr/>
    </dgm:pt>
    <dgm:pt modelId="{1056F3C2-B2EF-4E05-A04E-588D59EA7C2A}" type="pres">
      <dgm:prSet presAssocID="{50935D2C-8045-465D-95F1-106F44232EA1}"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wnload with solid fill"/>
        </a:ext>
      </dgm:extLst>
    </dgm:pt>
    <dgm:pt modelId="{44F74BA5-B2F2-49DA-88D1-965BABBC3CAE}" type="pres">
      <dgm:prSet presAssocID="{50935D2C-8045-465D-95F1-106F44232EA1}" presName="spaceRect" presStyleCnt="0"/>
      <dgm:spPr/>
    </dgm:pt>
    <dgm:pt modelId="{7A4A9D35-0C29-4F01-A7AE-6EC1A971B501}" type="pres">
      <dgm:prSet presAssocID="{50935D2C-8045-465D-95F1-106F44232EA1}" presName="parTx" presStyleLbl="revTx" presStyleIdx="5" presStyleCnt="6" custScaleX="100484" custLinFactNeighborX="160" custLinFactNeighborY="235">
        <dgm:presLayoutVars>
          <dgm:chMax val="0"/>
          <dgm:chPref val="0"/>
        </dgm:presLayoutVars>
      </dgm:prSet>
      <dgm:spPr/>
    </dgm:pt>
  </dgm:ptLst>
  <dgm:cxnLst>
    <dgm:cxn modelId="{5BD5B40B-E526-41D0-A823-D2DADAA3036E}" srcId="{A341BA46-775C-4604-81D7-593EA4C042BB}" destId="{50935D2C-8045-465D-95F1-106F44232EA1}" srcOrd="5" destOrd="0" parTransId="{72003A23-853B-410C-A356-273A86B73617}" sibTransId="{9D1CF24D-6E4D-4D27-A515-8762E6B0E493}"/>
    <dgm:cxn modelId="{93FC1411-BE5C-4F88-8572-B52DAAD1705C}" type="presOf" srcId="{8DA1090B-3132-4C91-ABB2-2E2CAD65A2B7}" destId="{75AEC1C0-5B39-4DFF-A23C-CA517354E0E5}" srcOrd="0" destOrd="0" presId="urn:microsoft.com/office/officeart/2018/2/layout/IconVerticalSolidList"/>
    <dgm:cxn modelId="{2BB16B1E-77A6-47B0-B2A5-F06771BCD71A}" srcId="{A341BA46-775C-4604-81D7-593EA4C042BB}" destId="{9AB26EBF-598E-4AD5-A014-EE77AB90D7E1}" srcOrd="2" destOrd="0" parTransId="{3F7AF12B-D010-444E-A3C2-7C90CFDAEB42}" sibTransId="{1B713795-623A-448C-8AE2-6CCCFEAFA07C}"/>
    <dgm:cxn modelId="{93F04930-B0F1-47D5-B6FF-E1AE927CF50D}" type="presOf" srcId="{BF755A1E-8070-4E01-9042-38087314BDCA}" destId="{2C9D182B-FF44-4092-8B62-FC877BEBBBF8}" srcOrd="0" destOrd="0" presId="urn:microsoft.com/office/officeart/2018/2/layout/IconVerticalSolidList"/>
    <dgm:cxn modelId="{82A6315E-21EA-4F7A-A2CF-CAC39CB35EF8}" type="presOf" srcId="{4DA1169C-8D9D-4216-A593-CAC531C6C920}" destId="{1D0589CF-4800-4DFC-816C-CD8ACB2A078C}" srcOrd="0" destOrd="0" presId="urn:microsoft.com/office/officeart/2018/2/layout/IconVerticalSolidList"/>
    <dgm:cxn modelId="{F528114D-7FE7-4B5E-8690-FDCA80B5C2D9}" type="presOf" srcId="{A341BA46-775C-4604-81D7-593EA4C042BB}" destId="{86EA6AEF-D3C1-4FCC-A748-61B220B61443}" srcOrd="0" destOrd="0" presId="urn:microsoft.com/office/officeart/2018/2/layout/IconVerticalSolidList"/>
    <dgm:cxn modelId="{85236085-09EC-404A-A2DA-C37508960E79}" type="presOf" srcId="{44FA2D35-8020-4F70-AED5-CC38D9F3BA43}" destId="{0CD2EC52-770C-4CB1-B2D3-29111FB5030F}" srcOrd="0" destOrd="0" presId="urn:microsoft.com/office/officeart/2018/2/layout/IconVerticalSolidList"/>
    <dgm:cxn modelId="{455AFEA4-0ACE-4638-96E8-EB042A8121C1}" srcId="{A341BA46-775C-4604-81D7-593EA4C042BB}" destId="{4DA1169C-8D9D-4216-A593-CAC531C6C920}" srcOrd="3" destOrd="0" parTransId="{D600C6E8-4A98-4C3C-BD86-BBB9736AB59E}" sibTransId="{F3BEA2C2-B10D-40F9-A9C0-1BCD15C7F7E1}"/>
    <dgm:cxn modelId="{98C214B9-1E89-4C7E-85F5-21960D0F5777}" type="presOf" srcId="{9AB26EBF-598E-4AD5-A014-EE77AB90D7E1}" destId="{331BDB90-6CAB-44F6-97CF-D1C993A1F52B}" srcOrd="0" destOrd="0" presId="urn:microsoft.com/office/officeart/2018/2/layout/IconVerticalSolidList"/>
    <dgm:cxn modelId="{A360D6BB-DA10-401F-9128-88CEDDE74EEC}" type="presOf" srcId="{50935D2C-8045-465D-95F1-106F44232EA1}" destId="{7A4A9D35-0C29-4F01-A7AE-6EC1A971B501}" srcOrd="0" destOrd="0" presId="urn:microsoft.com/office/officeart/2018/2/layout/IconVerticalSolidList"/>
    <dgm:cxn modelId="{718EBBC7-17A2-4E8F-BDB1-A959F423BF9B}" srcId="{A341BA46-775C-4604-81D7-593EA4C042BB}" destId="{8DA1090B-3132-4C91-ABB2-2E2CAD65A2B7}" srcOrd="0" destOrd="0" parTransId="{C61EE918-5D07-4C63-80AF-27650B2D3E04}" sibTransId="{79399284-BFA9-4909-BF8C-945F5828955E}"/>
    <dgm:cxn modelId="{E9242BD4-581E-4F5A-894E-55A5A16BB512}" srcId="{A341BA46-775C-4604-81D7-593EA4C042BB}" destId="{44FA2D35-8020-4F70-AED5-CC38D9F3BA43}" srcOrd="4" destOrd="0" parTransId="{0687E931-EC57-4C46-A195-3A75A83E8BF1}" sibTransId="{7471B94D-987C-49ED-8218-AB0545F66527}"/>
    <dgm:cxn modelId="{D7D321FC-0C47-4925-B8F3-A86AEBBEC889}" srcId="{A341BA46-775C-4604-81D7-593EA4C042BB}" destId="{BF755A1E-8070-4E01-9042-38087314BDCA}" srcOrd="1" destOrd="0" parTransId="{E54279A7-1985-485E-BDD1-6EA2A994BA90}" sibTransId="{C1DE342E-9970-4A70-B37F-8663CD0A0C4F}"/>
    <dgm:cxn modelId="{D633EAFA-6A48-4173-AD94-420B64DBFD5E}" type="presParOf" srcId="{86EA6AEF-D3C1-4FCC-A748-61B220B61443}" destId="{8209F824-F07A-4024-B521-550BB5610B79}" srcOrd="0" destOrd="0" presId="urn:microsoft.com/office/officeart/2018/2/layout/IconVerticalSolidList"/>
    <dgm:cxn modelId="{35B72A88-8B20-4DDA-BBF0-C71A2D65E3C4}" type="presParOf" srcId="{8209F824-F07A-4024-B521-550BB5610B79}" destId="{C16826A2-132A-4805-ACED-492A64F023A2}" srcOrd="0" destOrd="0" presId="urn:microsoft.com/office/officeart/2018/2/layout/IconVerticalSolidList"/>
    <dgm:cxn modelId="{865524DA-41C6-4404-B18B-BD9088F91B5D}" type="presParOf" srcId="{8209F824-F07A-4024-B521-550BB5610B79}" destId="{4A7B0C37-11F4-4F36-8ABC-9FCA9654000B}" srcOrd="1" destOrd="0" presId="urn:microsoft.com/office/officeart/2018/2/layout/IconVerticalSolidList"/>
    <dgm:cxn modelId="{75BB44B7-548D-4B47-A663-CD4D0E17F006}" type="presParOf" srcId="{8209F824-F07A-4024-B521-550BB5610B79}" destId="{2D766A67-1134-4DE1-AA43-313B1FBC28EE}" srcOrd="2" destOrd="0" presId="urn:microsoft.com/office/officeart/2018/2/layout/IconVerticalSolidList"/>
    <dgm:cxn modelId="{868D184A-C175-486F-82C1-C128228CBC82}" type="presParOf" srcId="{8209F824-F07A-4024-B521-550BB5610B79}" destId="{75AEC1C0-5B39-4DFF-A23C-CA517354E0E5}" srcOrd="3" destOrd="0" presId="urn:microsoft.com/office/officeart/2018/2/layout/IconVerticalSolidList"/>
    <dgm:cxn modelId="{7FF9214A-D723-4F15-A98E-29BDD5D4B5F3}" type="presParOf" srcId="{86EA6AEF-D3C1-4FCC-A748-61B220B61443}" destId="{B7963F26-BF2E-4A29-A18C-09E24D994DA2}" srcOrd="1" destOrd="0" presId="urn:microsoft.com/office/officeart/2018/2/layout/IconVerticalSolidList"/>
    <dgm:cxn modelId="{B6AA55BD-45AB-4809-8579-C96307BC1634}" type="presParOf" srcId="{86EA6AEF-D3C1-4FCC-A748-61B220B61443}" destId="{5DE24BC6-C688-434F-80AF-1A55AF9724FB}" srcOrd="2" destOrd="0" presId="urn:microsoft.com/office/officeart/2018/2/layout/IconVerticalSolidList"/>
    <dgm:cxn modelId="{CE19F5E5-771F-404A-BE35-F6F09E630842}" type="presParOf" srcId="{5DE24BC6-C688-434F-80AF-1A55AF9724FB}" destId="{461173C3-1605-4B22-AC06-0B3DCA9644D0}" srcOrd="0" destOrd="0" presId="urn:microsoft.com/office/officeart/2018/2/layout/IconVerticalSolidList"/>
    <dgm:cxn modelId="{B1EBBD57-C239-48E0-9960-CA20E749CF52}" type="presParOf" srcId="{5DE24BC6-C688-434F-80AF-1A55AF9724FB}" destId="{DA0AE630-CE30-4E1D-B1E5-086F080A6D7C}" srcOrd="1" destOrd="0" presId="urn:microsoft.com/office/officeart/2018/2/layout/IconVerticalSolidList"/>
    <dgm:cxn modelId="{17A1EEDD-4D41-4FA1-BFD8-002CF2FE7607}" type="presParOf" srcId="{5DE24BC6-C688-434F-80AF-1A55AF9724FB}" destId="{B98E66E6-228F-42CB-BF7B-BC01330B0F38}" srcOrd="2" destOrd="0" presId="urn:microsoft.com/office/officeart/2018/2/layout/IconVerticalSolidList"/>
    <dgm:cxn modelId="{DB52065C-EA35-46BA-A507-B8F667D75651}" type="presParOf" srcId="{5DE24BC6-C688-434F-80AF-1A55AF9724FB}" destId="{2C9D182B-FF44-4092-8B62-FC877BEBBBF8}" srcOrd="3" destOrd="0" presId="urn:microsoft.com/office/officeart/2018/2/layout/IconVerticalSolidList"/>
    <dgm:cxn modelId="{4EDCE079-B03D-4D3D-BF99-30FEFCFAE635}" type="presParOf" srcId="{86EA6AEF-D3C1-4FCC-A748-61B220B61443}" destId="{B92C21C6-0C72-4258-B5F6-CA74EE8EF306}" srcOrd="3" destOrd="0" presId="urn:microsoft.com/office/officeart/2018/2/layout/IconVerticalSolidList"/>
    <dgm:cxn modelId="{107ECE78-66DF-445E-B2C1-F23491918E5E}" type="presParOf" srcId="{86EA6AEF-D3C1-4FCC-A748-61B220B61443}" destId="{A307C004-C20B-4700-8185-D816CCCEC40D}" srcOrd="4" destOrd="0" presId="urn:microsoft.com/office/officeart/2018/2/layout/IconVerticalSolidList"/>
    <dgm:cxn modelId="{D0D62046-489E-4AE4-8AAF-6A752F743FFC}" type="presParOf" srcId="{A307C004-C20B-4700-8185-D816CCCEC40D}" destId="{BF78E2C8-3D48-4189-8AC4-DED9C7EC7E14}" srcOrd="0" destOrd="0" presId="urn:microsoft.com/office/officeart/2018/2/layout/IconVerticalSolidList"/>
    <dgm:cxn modelId="{9FD7E701-D4FF-4A91-B552-C0E2C3962D70}" type="presParOf" srcId="{A307C004-C20B-4700-8185-D816CCCEC40D}" destId="{6C54ED89-21B3-485B-8B40-A3FA15F5A970}" srcOrd="1" destOrd="0" presId="urn:microsoft.com/office/officeart/2018/2/layout/IconVerticalSolidList"/>
    <dgm:cxn modelId="{67A4A0A1-664B-48FE-A1F6-123A28B93775}" type="presParOf" srcId="{A307C004-C20B-4700-8185-D816CCCEC40D}" destId="{1B030D40-A269-4EC4-ABC2-9E64E516A701}" srcOrd="2" destOrd="0" presId="urn:microsoft.com/office/officeart/2018/2/layout/IconVerticalSolidList"/>
    <dgm:cxn modelId="{FEDA6F6A-DF7A-465A-900F-C88AF02B2D86}" type="presParOf" srcId="{A307C004-C20B-4700-8185-D816CCCEC40D}" destId="{331BDB90-6CAB-44F6-97CF-D1C993A1F52B}" srcOrd="3" destOrd="0" presId="urn:microsoft.com/office/officeart/2018/2/layout/IconVerticalSolidList"/>
    <dgm:cxn modelId="{85C364D8-65B2-4F0F-9CA4-3725F36C6869}" type="presParOf" srcId="{86EA6AEF-D3C1-4FCC-A748-61B220B61443}" destId="{0E485920-B67B-426C-B903-F7E23CBE7049}" srcOrd="5" destOrd="0" presId="urn:microsoft.com/office/officeart/2018/2/layout/IconVerticalSolidList"/>
    <dgm:cxn modelId="{7ADCCEA7-F7BD-4155-BB77-1D21A1AA73D2}" type="presParOf" srcId="{86EA6AEF-D3C1-4FCC-A748-61B220B61443}" destId="{C90F33DB-C96B-46C1-9DC6-48F13AFC31F1}" srcOrd="6" destOrd="0" presId="urn:microsoft.com/office/officeart/2018/2/layout/IconVerticalSolidList"/>
    <dgm:cxn modelId="{8BC62E73-A3AA-43E7-9DB8-6B8B25AD7D28}" type="presParOf" srcId="{C90F33DB-C96B-46C1-9DC6-48F13AFC31F1}" destId="{68C0E596-B5F5-461B-8539-1A3CBE013F77}" srcOrd="0" destOrd="0" presId="urn:microsoft.com/office/officeart/2018/2/layout/IconVerticalSolidList"/>
    <dgm:cxn modelId="{94A412D1-84A4-4F4C-90A5-FD24276AD3F4}" type="presParOf" srcId="{C90F33DB-C96B-46C1-9DC6-48F13AFC31F1}" destId="{C796269B-ED6E-4221-9F09-9033C43DF55F}" srcOrd="1" destOrd="0" presId="urn:microsoft.com/office/officeart/2018/2/layout/IconVerticalSolidList"/>
    <dgm:cxn modelId="{E40CFBEE-1B00-4899-A9A9-C9A1A194B6B8}" type="presParOf" srcId="{C90F33DB-C96B-46C1-9DC6-48F13AFC31F1}" destId="{0D940C05-41CF-4023-A695-83CAC2548EF2}" srcOrd="2" destOrd="0" presId="urn:microsoft.com/office/officeart/2018/2/layout/IconVerticalSolidList"/>
    <dgm:cxn modelId="{7B8314E4-D592-4B18-A9CA-1CB0AD6258B0}" type="presParOf" srcId="{C90F33DB-C96B-46C1-9DC6-48F13AFC31F1}" destId="{1D0589CF-4800-4DFC-816C-CD8ACB2A078C}" srcOrd="3" destOrd="0" presId="urn:microsoft.com/office/officeart/2018/2/layout/IconVerticalSolidList"/>
    <dgm:cxn modelId="{E86F9612-564F-4D0C-8EA6-86BA50FB7BA7}" type="presParOf" srcId="{86EA6AEF-D3C1-4FCC-A748-61B220B61443}" destId="{5EE367C8-61DF-4108-8836-C26E1A41A240}" srcOrd="7" destOrd="0" presId="urn:microsoft.com/office/officeart/2018/2/layout/IconVerticalSolidList"/>
    <dgm:cxn modelId="{32422D14-9893-4307-BC80-7C5BD021CF84}" type="presParOf" srcId="{86EA6AEF-D3C1-4FCC-A748-61B220B61443}" destId="{F0FE093C-AD89-4487-9647-4E91E164D471}" srcOrd="8" destOrd="0" presId="urn:microsoft.com/office/officeart/2018/2/layout/IconVerticalSolidList"/>
    <dgm:cxn modelId="{71726D33-726C-4E54-A543-CB9A2725A467}" type="presParOf" srcId="{F0FE093C-AD89-4487-9647-4E91E164D471}" destId="{B18ECEC2-5306-41BD-BCFC-9292CDF4106F}" srcOrd="0" destOrd="0" presId="urn:microsoft.com/office/officeart/2018/2/layout/IconVerticalSolidList"/>
    <dgm:cxn modelId="{E86A36D7-6D91-4730-9136-6EE24BE20DB6}" type="presParOf" srcId="{F0FE093C-AD89-4487-9647-4E91E164D471}" destId="{6B8B0132-F652-46D4-9303-68D7B2C846E0}" srcOrd="1" destOrd="0" presId="urn:microsoft.com/office/officeart/2018/2/layout/IconVerticalSolidList"/>
    <dgm:cxn modelId="{94F66FE9-DB60-4A47-9846-9CA13DB83AFB}" type="presParOf" srcId="{F0FE093C-AD89-4487-9647-4E91E164D471}" destId="{A107674D-FB77-49EC-AE22-6B839878AE7A}" srcOrd="2" destOrd="0" presId="urn:microsoft.com/office/officeart/2018/2/layout/IconVerticalSolidList"/>
    <dgm:cxn modelId="{B1B1C3C6-0EFA-401C-A285-E951E09B8421}" type="presParOf" srcId="{F0FE093C-AD89-4487-9647-4E91E164D471}" destId="{0CD2EC52-770C-4CB1-B2D3-29111FB5030F}" srcOrd="3" destOrd="0" presId="urn:microsoft.com/office/officeart/2018/2/layout/IconVerticalSolidList"/>
    <dgm:cxn modelId="{CF4A6A8C-459D-4D8C-B6A3-92762DF1D08B}" type="presParOf" srcId="{86EA6AEF-D3C1-4FCC-A748-61B220B61443}" destId="{C549D859-D70F-44EC-AB70-3505AC4707E2}" srcOrd="9" destOrd="0" presId="urn:microsoft.com/office/officeart/2018/2/layout/IconVerticalSolidList"/>
    <dgm:cxn modelId="{3B7B0C03-613E-409D-B1E4-D29A914E6431}" type="presParOf" srcId="{86EA6AEF-D3C1-4FCC-A748-61B220B61443}" destId="{672DB5D5-AF91-4E69-98FD-7B28D03C11D6}" srcOrd="10" destOrd="0" presId="urn:microsoft.com/office/officeart/2018/2/layout/IconVerticalSolidList"/>
    <dgm:cxn modelId="{CB22297A-BA74-4EAC-BDE1-D6A3E14EBF70}" type="presParOf" srcId="{672DB5D5-AF91-4E69-98FD-7B28D03C11D6}" destId="{C0E16E87-9021-4172-B43B-E1413A67BBD4}" srcOrd="0" destOrd="0" presId="urn:microsoft.com/office/officeart/2018/2/layout/IconVerticalSolidList"/>
    <dgm:cxn modelId="{46332670-67E0-4449-83AB-E48E6EF49A48}" type="presParOf" srcId="{672DB5D5-AF91-4E69-98FD-7B28D03C11D6}" destId="{1056F3C2-B2EF-4E05-A04E-588D59EA7C2A}" srcOrd="1" destOrd="0" presId="urn:microsoft.com/office/officeart/2018/2/layout/IconVerticalSolidList"/>
    <dgm:cxn modelId="{E0DEEF2A-AB3F-4454-B1E6-5A58527CE73C}" type="presParOf" srcId="{672DB5D5-AF91-4E69-98FD-7B28D03C11D6}" destId="{44F74BA5-B2F2-49DA-88D1-965BABBC3CAE}" srcOrd="2" destOrd="0" presId="urn:microsoft.com/office/officeart/2018/2/layout/IconVerticalSolidList"/>
    <dgm:cxn modelId="{F3C5F6EF-63B8-4367-A14B-CFD93F733C88}" type="presParOf" srcId="{672DB5D5-AF91-4E69-98FD-7B28D03C11D6}" destId="{7A4A9D35-0C29-4F01-A7AE-6EC1A971B5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A49F4D-A5A1-4B2F-BC86-031965B1B6C9}"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BA09DE92-4BB4-450A-BE9D-EC8EAD75DC48}">
      <dgm:prSet phldrT="[Text]" custT="1"/>
      <dgm:spPr/>
      <dgm:t>
        <a:bodyPr/>
        <a:lstStyle/>
        <a:p>
          <a:r>
            <a:rPr lang="en-US" sz="2000" b="1" dirty="0"/>
            <a:t>Where</a:t>
          </a:r>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5A69070D-95A0-445E-91A5-CADFEFCFB060}" type="parTrans" cxnId="{9B551FBD-E2AD-4510-A239-8E3DF9726401}">
      <dgm:prSet/>
      <dgm:spPr/>
      <dgm:t>
        <a:bodyPr/>
        <a:lstStyle/>
        <a:p>
          <a:endParaRPr lang="en-US"/>
        </a:p>
      </dgm:t>
    </dgm:pt>
    <dgm:pt modelId="{9DFAE615-3107-47E5-BE27-DF3ADF863D51}" type="sibTrans" cxnId="{9B551FBD-E2AD-4510-A239-8E3DF9726401}">
      <dgm:prSet/>
      <dgm:spPr/>
      <dgm:t>
        <a:bodyPr/>
        <a:lstStyle/>
        <a:p>
          <a:endParaRPr lang="en-US"/>
        </a:p>
      </dgm:t>
    </dgm:pt>
    <dgm:pt modelId="{D4E31DC6-EE73-4182-83CA-25F990FE4CC3}">
      <dgm:prSet phldrT="[Text]" custT="1"/>
      <dgm:spPr/>
      <dgm:t>
        <a:bodyPr/>
        <a:lstStyle/>
        <a:p>
          <a:pPr>
            <a:buNone/>
          </a:pPr>
          <a:r>
            <a:rPr lang="en-US" sz="1800" b="0" i="0" dirty="0">
              <a:effectLst/>
              <a:ea typeface="Calibri" panose="020F0502020204030204" pitchFamily="34" charset="0"/>
            </a:rPr>
            <a:t>	The budget download and upload processes are launched from a budget page of a funding application.</a:t>
          </a:r>
          <a:endParaRPr lang="en-US" sz="1800" b="0" i="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A5E33785-B04A-4DE2-AC22-680B1CA5280C}" type="parTrans" cxnId="{0CB8CD56-9C5C-47B8-B44E-BAE575CAC040}">
      <dgm:prSet/>
      <dgm:spPr/>
      <dgm:t>
        <a:bodyPr/>
        <a:lstStyle/>
        <a:p>
          <a:endParaRPr lang="en-US"/>
        </a:p>
      </dgm:t>
    </dgm:pt>
    <dgm:pt modelId="{28C25CF1-3D35-4BCE-98AF-14E6810B7E14}" type="sibTrans" cxnId="{0CB8CD56-9C5C-47B8-B44E-BAE575CAC040}">
      <dgm:prSet/>
      <dgm:spPr/>
      <dgm:t>
        <a:bodyPr/>
        <a:lstStyle/>
        <a:p>
          <a:endParaRPr lang="en-US"/>
        </a:p>
      </dgm:t>
    </dgm:pt>
    <dgm:pt modelId="{4A3A8C48-A24D-4B21-9718-151E98E4D4A5}">
      <dgm:prSet phldrT="[Text]" custT="1"/>
      <dgm:spPr/>
      <dgm:t>
        <a:bodyPr/>
        <a:lstStyle/>
        <a:p>
          <a:pPr>
            <a:buNone/>
          </a:pPr>
          <a:r>
            <a:rPr lang="en-US" sz="2000" b="1" dirty="0">
              <a:effectLst/>
              <a:ea typeface="Calibri" panose="020F0502020204030204" pitchFamily="34" charset="0"/>
            </a:rPr>
            <a:t>When</a:t>
          </a:r>
          <a:endParaRPr lang="en-US" sz="200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6A5782C5-2011-436E-950C-E512E5F81B7E}" type="parTrans" cxnId="{1B0E5788-3452-4877-8FC4-BABBB8CF671A}">
      <dgm:prSet/>
      <dgm:spPr/>
      <dgm:t>
        <a:bodyPr/>
        <a:lstStyle/>
        <a:p>
          <a:endParaRPr lang="en-US"/>
        </a:p>
      </dgm:t>
    </dgm:pt>
    <dgm:pt modelId="{D2EDD40A-398E-4323-A123-0C50615E934E}" type="sibTrans" cxnId="{1B0E5788-3452-4877-8FC4-BABBB8CF671A}">
      <dgm:prSet/>
      <dgm:spPr/>
      <dgm:t>
        <a:bodyPr/>
        <a:lstStyle/>
        <a:p>
          <a:endParaRPr lang="en-US"/>
        </a:p>
      </dgm:t>
    </dgm:pt>
    <dgm:pt modelId="{B23AB840-32A4-4747-872A-A9861168AF33}">
      <dgm:prSet phldrT="[Text]"/>
      <dgm:spPr/>
      <dgm:t>
        <a:bodyPr/>
        <a:lstStyle/>
        <a:p>
          <a:r>
            <a:rPr lang="en-US" b="0" i="0" dirty="0">
              <a:effectLst/>
              <a:ea typeface="Calibri" panose="020F0502020204030204" pitchFamily="34" charset="0"/>
            </a:rPr>
            <a:t>Downloading works when application is in ANY status (e.g., LEA Fiscal Approved). </a:t>
          </a:r>
          <a:endParaRPr lang="en-US" b="0" i="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C671DE31-B1CE-471B-994B-7A16752C41B3}" type="parTrans" cxnId="{246FD336-A551-48A1-B8B1-F393E0D53CB6}">
      <dgm:prSet/>
      <dgm:spPr/>
      <dgm:t>
        <a:bodyPr/>
        <a:lstStyle/>
        <a:p>
          <a:endParaRPr lang="en-US"/>
        </a:p>
      </dgm:t>
    </dgm:pt>
    <dgm:pt modelId="{DBD5A73D-4382-4809-A293-43A3E3A702A8}" type="sibTrans" cxnId="{246FD336-A551-48A1-B8B1-F393E0D53CB6}">
      <dgm:prSet/>
      <dgm:spPr/>
      <dgm:t>
        <a:bodyPr/>
        <a:lstStyle/>
        <a:p>
          <a:endParaRPr lang="en-US"/>
        </a:p>
      </dgm:t>
    </dgm:pt>
    <dgm:pt modelId="{ABC18CAC-A6DB-43B9-B970-B708CC7E4C9D}">
      <dgm:prSet phldrT="[Text]" custT="1"/>
      <dgm:spPr/>
      <dgm:t>
        <a:bodyPr/>
        <a:lstStyle/>
        <a:p>
          <a:pPr>
            <a:buNone/>
          </a:pPr>
          <a:r>
            <a:rPr lang="en-US" sz="2000" b="1" dirty="0"/>
            <a:t>Who</a:t>
          </a:r>
          <a:endParaRPr lang="en-US" sz="200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E6D04DEC-102E-4BD7-810D-B17589541E6F}" type="parTrans" cxnId="{ABFF466D-9B2B-41C9-933F-F68095BB2094}">
      <dgm:prSet/>
      <dgm:spPr/>
      <dgm:t>
        <a:bodyPr/>
        <a:lstStyle/>
        <a:p>
          <a:endParaRPr lang="en-US"/>
        </a:p>
      </dgm:t>
    </dgm:pt>
    <dgm:pt modelId="{FB10751E-FACC-4D7E-AE6E-CBDB318B61E3}" type="sibTrans" cxnId="{ABFF466D-9B2B-41C9-933F-F68095BB2094}">
      <dgm:prSet/>
      <dgm:spPr/>
      <dgm:t>
        <a:bodyPr/>
        <a:lstStyle/>
        <a:p>
          <a:endParaRPr lang="en-US"/>
        </a:p>
      </dgm:t>
    </dgm:pt>
    <dgm:pt modelId="{2ED2DD31-D7D2-4819-8A31-A9B75B2EA400}">
      <dgm:prSet custT="1"/>
      <dgm:spPr/>
      <dgm:t>
        <a:bodyPr/>
        <a:lstStyle/>
        <a:p>
          <a:r>
            <a:rPr lang="en-US" sz="2000" b="1" dirty="0"/>
            <a:t>How</a:t>
          </a:r>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B167D053-DA82-48F2-AB06-48E5593B61D3}" type="parTrans" cxnId="{DB4E5BD2-AAB3-4653-89AD-46E5670F2C93}">
      <dgm:prSet/>
      <dgm:spPr/>
      <dgm:t>
        <a:bodyPr/>
        <a:lstStyle/>
        <a:p>
          <a:endParaRPr lang="en-US"/>
        </a:p>
      </dgm:t>
    </dgm:pt>
    <dgm:pt modelId="{FD9764D1-E113-47FA-ACF3-C7CB60D0010F}" type="sibTrans" cxnId="{DB4E5BD2-AAB3-4653-89AD-46E5670F2C93}">
      <dgm:prSet/>
      <dgm:spPr/>
      <dgm:t>
        <a:bodyPr/>
        <a:lstStyle/>
        <a:p>
          <a:endParaRPr lang="en-US"/>
        </a:p>
      </dgm:t>
    </dgm:pt>
    <dgm:pt modelId="{2038B2DB-405B-4B34-B956-7598737DBE2D}">
      <dgm:prSet/>
      <dgm:spPr/>
      <dgm:t>
        <a:bodyPr/>
        <a:lstStyle/>
        <a:p>
          <a:r>
            <a:rPr lang="en-US" b="0" i="0" dirty="0"/>
            <a:t>Uploading can only be performed when the grant is in an editable status - </a:t>
          </a:r>
          <a:r>
            <a:rPr lang="en-US" b="0" i="0" u="sng" dirty="0">
              <a:latin typeface="Calibri" panose="020F0502020204030204" pitchFamily="34" charset="0"/>
              <a:cs typeface="Times New Roman" panose="02020603050405020304" pitchFamily="18" charset="0"/>
            </a:rPr>
            <a:t>Application</a:t>
          </a:r>
          <a:r>
            <a:rPr lang="en-US" b="0" i="0" u="sng" dirty="0">
              <a:effectLst/>
              <a:latin typeface="Calibri" panose="020F0502020204030204" pitchFamily="34" charset="0"/>
              <a:ea typeface="Calibri" panose="020F0502020204030204" pitchFamily="34" charset="0"/>
              <a:cs typeface="Times New Roman" panose="02020603050405020304" pitchFamily="18" charset="0"/>
            </a:rPr>
            <a:t> or Revision Started </a:t>
          </a:r>
          <a:r>
            <a:rPr lang="en-US" b="0" i="0" dirty="0">
              <a:effectLst/>
              <a:latin typeface="Calibri" panose="020F0502020204030204" pitchFamily="34" charset="0"/>
              <a:ea typeface="Calibri" panose="020F0502020204030204" pitchFamily="34" charset="0"/>
              <a:cs typeface="Times New Roman" panose="02020603050405020304" pitchFamily="18" charset="0"/>
            </a:rPr>
            <a:t>or one of the </a:t>
          </a:r>
          <a:r>
            <a:rPr lang="en-US" b="0" i="0" u="sng" dirty="0">
              <a:effectLst/>
              <a:latin typeface="Calibri" panose="020F0502020204030204" pitchFamily="34" charset="0"/>
              <a:ea typeface="Calibri" panose="020F0502020204030204" pitchFamily="34" charset="0"/>
              <a:cs typeface="Times New Roman" panose="02020603050405020304" pitchFamily="18" charset="0"/>
            </a:rPr>
            <a:t>Returned - Not Approved </a:t>
          </a:r>
          <a:r>
            <a:rPr lang="en-US" b="0" i="0" dirty="0">
              <a:effectLst/>
              <a:latin typeface="Calibri" panose="020F0502020204030204" pitchFamily="34" charset="0"/>
              <a:ea typeface="Calibri" panose="020F0502020204030204" pitchFamily="34" charset="0"/>
              <a:cs typeface="Times New Roman" panose="02020603050405020304" pitchFamily="18" charset="0"/>
            </a:rPr>
            <a:t>statuses. </a:t>
          </a:r>
        </a:p>
      </dgm:t>
    </dgm:pt>
    <dgm:pt modelId="{BDE7D53F-75E9-4655-BC62-08BE66191044}" type="parTrans" cxnId="{64D9CCF0-C572-4BA2-A55A-B43EFC13AB30}">
      <dgm:prSet/>
      <dgm:spPr/>
      <dgm:t>
        <a:bodyPr/>
        <a:lstStyle/>
        <a:p>
          <a:endParaRPr lang="en-US"/>
        </a:p>
      </dgm:t>
    </dgm:pt>
    <dgm:pt modelId="{5D82F4EB-A943-48A0-A0B6-0BFD64B8F4F5}" type="sibTrans" cxnId="{64D9CCF0-C572-4BA2-A55A-B43EFC13AB30}">
      <dgm:prSet/>
      <dgm:spPr/>
      <dgm:t>
        <a:bodyPr/>
        <a:lstStyle/>
        <a:p>
          <a:endParaRPr lang="en-US"/>
        </a:p>
      </dgm:t>
    </dgm:pt>
    <dgm:pt modelId="{25BAD061-82B5-4DEA-8FC4-E76A10D986AC}">
      <dgm:prSet/>
      <dgm:spPr/>
      <dgm:t>
        <a:bodyPr/>
        <a:lstStyle/>
        <a:p>
          <a:pPr>
            <a:buFont typeface="Arial" panose="020B0604020202020204" pitchFamily="34" charset="0"/>
            <a:buChar char="•"/>
          </a:pPr>
          <a:r>
            <a:rPr lang="en-US" b="0" i="0" dirty="0">
              <a:latin typeface="Calibri" panose="020F0502020204030204" pitchFamily="34" charset="0"/>
              <a:cs typeface="Times New Roman" panose="02020603050405020304" pitchFamily="18" charset="0"/>
            </a:rPr>
            <a:t>Uploads must be made using the Budget Template. </a:t>
          </a:r>
          <a:endParaRPr lang="en-US" b="0" i="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AA9B446D-03F4-4D92-AC1A-9DE6DE6F44B7}" type="parTrans" cxnId="{76502252-EE29-4F55-8D76-B579EC857C80}">
      <dgm:prSet/>
      <dgm:spPr/>
      <dgm:t>
        <a:bodyPr/>
        <a:lstStyle/>
        <a:p>
          <a:endParaRPr lang="en-US"/>
        </a:p>
      </dgm:t>
    </dgm:pt>
    <dgm:pt modelId="{33138877-3E81-4D4C-B350-CBB004C8E5AE}" type="sibTrans" cxnId="{76502252-EE29-4F55-8D76-B579EC857C80}">
      <dgm:prSet/>
      <dgm:spPr/>
      <dgm:t>
        <a:bodyPr/>
        <a:lstStyle/>
        <a:p>
          <a:endParaRPr lang="en-US"/>
        </a:p>
      </dgm:t>
    </dgm:pt>
    <dgm:pt modelId="{05223BC7-D94F-4F27-A889-CA746559B4C8}">
      <dgm:prSet phldrT="[Text]"/>
      <dgm:spPr/>
      <dgm:t>
        <a:bodyPr/>
        <a:lstStyle/>
        <a:p>
          <a:endParaRPr lang="en-US" b="0" i="0" dirty="0"/>
        </a:p>
      </dgm:t>
    </dgm:pt>
    <dgm:pt modelId="{DDA0794E-5FCD-42A5-9D1A-59705216613F}" type="parTrans" cxnId="{DC882C3E-A965-4904-92F1-CB6530CDC326}">
      <dgm:prSet/>
      <dgm:spPr/>
      <dgm:t>
        <a:bodyPr/>
        <a:lstStyle/>
        <a:p>
          <a:endParaRPr lang="en-US"/>
        </a:p>
      </dgm:t>
    </dgm:pt>
    <dgm:pt modelId="{20C1C6EC-491B-4224-9081-EC36480AF93E}" type="sibTrans" cxnId="{DC882C3E-A965-4904-92F1-CB6530CDC326}">
      <dgm:prSet/>
      <dgm:spPr/>
      <dgm:t>
        <a:bodyPr/>
        <a:lstStyle/>
        <a:p>
          <a:endParaRPr lang="en-US"/>
        </a:p>
      </dgm:t>
    </dgm:pt>
    <dgm:pt modelId="{0929EE18-09FE-4F21-B435-4C140600909B}">
      <dgm:prSet phldrT="[Text]"/>
      <dgm:spPr/>
      <dgm:t>
        <a:bodyPr/>
        <a:lstStyle/>
        <a:p>
          <a:pPr>
            <a:buNone/>
          </a:pPr>
          <a:r>
            <a:rPr lang="en-US" b="0" i="0" dirty="0">
              <a:latin typeface="Calibri" panose="020F0502020204030204" pitchFamily="34" charset="0"/>
              <a:ea typeface="Calibri" panose="020F0502020204030204" pitchFamily="34" charset="0"/>
              <a:cs typeface="Times New Roman" panose="02020603050405020304" pitchFamily="18" charset="0"/>
            </a:rPr>
            <a:t>	A</a:t>
          </a:r>
          <a:r>
            <a:rPr lang="en-US" b="0" i="0" dirty="0">
              <a:effectLst/>
              <a:latin typeface="Calibri" panose="020F0502020204030204" pitchFamily="34" charset="0"/>
              <a:ea typeface="Calibri" panose="020F0502020204030204" pitchFamily="34" charset="0"/>
              <a:cs typeface="Times New Roman" panose="02020603050405020304" pitchFamily="18" charset="0"/>
            </a:rPr>
            <a:t>ny person can create or modify an Excel budget file template, but only users with roles permitting them to create or edit a funding application can perform a budget upload. </a:t>
          </a:r>
          <a:endParaRPr lang="en-US" b="0" i="0" dirty="0"/>
        </a:p>
      </dgm:t>
      <dgm:extLst>
        <a:ext uri="{E40237B7-FDA0-4F09-8148-C483321AD2D9}">
          <dgm14:cNvPr xmlns:dgm14="http://schemas.microsoft.com/office/drawing/2010/diagram" id="0" name=""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10;"/>
        </a:ext>
      </dgm:extLst>
    </dgm:pt>
    <dgm:pt modelId="{7D0FD056-A704-4986-991B-49D003DB3A4E}" type="sibTrans" cxnId="{791D89BC-ADD8-41CB-82F9-2A6CC0029D85}">
      <dgm:prSet/>
      <dgm:spPr/>
      <dgm:t>
        <a:bodyPr/>
        <a:lstStyle/>
        <a:p>
          <a:endParaRPr lang="en-US"/>
        </a:p>
      </dgm:t>
    </dgm:pt>
    <dgm:pt modelId="{E732FC87-0984-4E80-9DEC-A4595C8F54A7}" type="parTrans" cxnId="{791D89BC-ADD8-41CB-82F9-2A6CC0029D85}">
      <dgm:prSet/>
      <dgm:spPr/>
      <dgm:t>
        <a:bodyPr/>
        <a:lstStyle/>
        <a:p>
          <a:endParaRPr lang="en-US"/>
        </a:p>
      </dgm:t>
    </dgm:pt>
    <dgm:pt modelId="{9F81431F-466F-442F-B4D3-26F4D9CF406A}">
      <dgm:prSet/>
      <dgm:spPr/>
      <dgm:t>
        <a:bodyPr/>
        <a:lstStyle/>
        <a:p>
          <a:pPr>
            <a:buFont typeface="Arial" panose="020B0604020202020204" pitchFamily="34" charset="0"/>
            <a:buChar char="•"/>
          </a:pPr>
          <a:r>
            <a:rPr lang="en-US" b="0" i="0" dirty="0">
              <a:latin typeface="Calibri" panose="020F0502020204030204" pitchFamily="34" charset="0"/>
              <a:cs typeface="Times New Roman" panose="02020603050405020304" pitchFamily="18" charset="0"/>
            </a:rPr>
            <a:t>Budget downloads appear on a Budget Template.</a:t>
          </a:r>
          <a:endParaRPr lang="en-US" b="0" i="0" dirty="0"/>
        </a:p>
      </dgm:t>
    </dgm:pt>
    <dgm:pt modelId="{DAA50909-3848-4AE4-84ED-B7960713876D}" type="parTrans" cxnId="{B11BA927-CF8F-4693-82A0-7B4182A5686F}">
      <dgm:prSet/>
      <dgm:spPr/>
      <dgm:t>
        <a:bodyPr/>
        <a:lstStyle/>
        <a:p>
          <a:endParaRPr lang="en-US"/>
        </a:p>
      </dgm:t>
    </dgm:pt>
    <dgm:pt modelId="{56EEF357-46CF-4540-8954-3842564B5BC5}" type="sibTrans" cxnId="{B11BA927-CF8F-4693-82A0-7B4182A5686F}">
      <dgm:prSet/>
      <dgm:spPr/>
      <dgm:t>
        <a:bodyPr/>
        <a:lstStyle/>
        <a:p>
          <a:endParaRPr lang="en-US"/>
        </a:p>
      </dgm:t>
    </dgm:pt>
    <dgm:pt modelId="{B32BD3A6-F68B-4CC3-B910-3FB4FE4B86D6}">
      <dgm:prSet/>
      <dgm:spPr/>
      <dgm:t>
        <a:bodyPr/>
        <a:lstStyle/>
        <a:p>
          <a:pPr>
            <a:buFont typeface="Arial" panose="020B0604020202020204" pitchFamily="34" charset="0"/>
            <a:buChar char="•"/>
          </a:pPr>
          <a:endParaRPr lang="en-US" b="0" i="0" dirty="0"/>
        </a:p>
      </dgm:t>
    </dgm:pt>
    <dgm:pt modelId="{C97DD3A1-A403-4F8C-A87F-4DA371576031}" type="parTrans" cxnId="{9C8619EC-309A-4196-913B-3642256232BE}">
      <dgm:prSet/>
      <dgm:spPr/>
      <dgm:t>
        <a:bodyPr/>
        <a:lstStyle/>
        <a:p>
          <a:endParaRPr lang="en-US"/>
        </a:p>
      </dgm:t>
    </dgm:pt>
    <dgm:pt modelId="{BFE0F20D-C97B-4903-A6E5-28ECF35323D6}" type="sibTrans" cxnId="{9C8619EC-309A-4196-913B-3642256232BE}">
      <dgm:prSet/>
      <dgm:spPr/>
      <dgm:t>
        <a:bodyPr/>
        <a:lstStyle/>
        <a:p>
          <a:endParaRPr lang="en-US"/>
        </a:p>
      </dgm:t>
    </dgm:pt>
    <dgm:pt modelId="{05A414EE-2A2C-4230-BB56-96A744FE3C9F}" type="pres">
      <dgm:prSet presAssocID="{7AA49F4D-A5A1-4B2F-BC86-031965B1B6C9}" presName="Name0" presStyleCnt="0">
        <dgm:presLayoutVars>
          <dgm:dir/>
          <dgm:animLvl val="lvl"/>
          <dgm:resizeHandles val="exact"/>
        </dgm:presLayoutVars>
      </dgm:prSet>
      <dgm:spPr/>
    </dgm:pt>
    <dgm:pt modelId="{864A665B-8C96-4880-A487-ED9AEDFE240A}" type="pres">
      <dgm:prSet presAssocID="{BA09DE92-4BB4-450A-BE9D-EC8EAD75DC48}" presName="composite" presStyleCnt="0"/>
      <dgm:spPr/>
    </dgm:pt>
    <dgm:pt modelId="{C48EF08C-B9E2-4A72-9EC6-179D73DC755C}" type="pres">
      <dgm:prSet presAssocID="{BA09DE92-4BB4-450A-BE9D-EC8EAD75DC48}" presName="parTx" presStyleLbl="alignNode1" presStyleIdx="0" presStyleCnt="4">
        <dgm:presLayoutVars>
          <dgm:chMax val="0"/>
          <dgm:chPref val="0"/>
          <dgm:bulletEnabled val="1"/>
        </dgm:presLayoutVars>
      </dgm:prSet>
      <dgm:spPr/>
    </dgm:pt>
    <dgm:pt modelId="{9099BFCB-343A-497B-89AB-FB2EE2729CA5}" type="pres">
      <dgm:prSet presAssocID="{BA09DE92-4BB4-450A-BE9D-EC8EAD75DC48}" presName="desTx" presStyleLbl="alignAccFollowNode1" presStyleIdx="0" presStyleCnt="4">
        <dgm:presLayoutVars>
          <dgm:bulletEnabled val="1"/>
        </dgm:presLayoutVars>
      </dgm:prSet>
      <dgm:spPr/>
    </dgm:pt>
    <dgm:pt modelId="{FDCF7300-90B3-4331-9D23-9CE26E78B07C}" type="pres">
      <dgm:prSet presAssocID="{9DFAE615-3107-47E5-BE27-DF3ADF863D51}" presName="space" presStyleCnt="0"/>
      <dgm:spPr/>
    </dgm:pt>
    <dgm:pt modelId="{18496E8F-2660-4A15-9C8B-63A213EF2B86}" type="pres">
      <dgm:prSet presAssocID="{4A3A8C48-A24D-4B21-9718-151E98E4D4A5}" presName="composite" presStyleCnt="0"/>
      <dgm:spPr/>
    </dgm:pt>
    <dgm:pt modelId="{9A580B83-FADC-497E-BD94-C492F837413E}" type="pres">
      <dgm:prSet presAssocID="{4A3A8C48-A24D-4B21-9718-151E98E4D4A5}" presName="parTx" presStyleLbl="alignNode1" presStyleIdx="1" presStyleCnt="4">
        <dgm:presLayoutVars>
          <dgm:chMax val="0"/>
          <dgm:chPref val="0"/>
          <dgm:bulletEnabled val="1"/>
        </dgm:presLayoutVars>
      </dgm:prSet>
      <dgm:spPr/>
    </dgm:pt>
    <dgm:pt modelId="{2EA12E92-A89D-4AFE-88CF-67236B88A619}" type="pres">
      <dgm:prSet presAssocID="{4A3A8C48-A24D-4B21-9718-151E98E4D4A5}" presName="desTx" presStyleLbl="alignAccFollowNode1" presStyleIdx="1" presStyleCnt="4">
        <dgm:presLayoutVars>
          <dgm:bulletEnabled val="1"/>
        </dgm:presLayoutVars>
      </dgm:prSet>
      <dgm:spPr/>
    </dgm:pt>
    <dgm:pt modelId="{DE912B60-BCB6-4B89-98BF-8F0C99CB310B}" type="pres">
      <dgm:prSet presAssocID="{D2EDD40A-398E-4323-A123-0C50615E934E}" presName="space" presStyleCnt="0"/>
      <dgm:spPr/>
    </dgm:pt>
    <dgm:pt modelId="{E5D09E09-564C-43DA-8B50-A22A24FDF586}" type="pres">
      <dgm:prSet presAssocID="{ABC18CAC-A6DB-43B9-B970-B708CC7E4C9D}" presName="composite" presStyleCnt="0"/>
      <dgm:spPr/>
    </dgm:pt>
    <dgm:pt modelId="{7818DB20-1772-41AE-9976-16E9A700B681}" type="pres">
      <dgm:prSet presAssocID="{ABC18CAC-A6DB-43B9-B970-B708CC7E4C9D}" presName="parTx" presStyleLbl="alignNode1" presStyleIdx="2" presStyleCnt="4">
        <dgm:presLayoutVars>
          <dgm:chMax val="0"/>
          <dgm:chPref val="0"/>
          <dgm:bulletEnabled val="1"/>
        </dgm:presLayoutVars>
      </dgm:prSet>
      <dgm:spPr/>
    </dgm:pt>
    <dgm:pt modelId="{E2AB1F3B-7DEA-49D8-9829-1C36AE7CB587}" type="pres">
      <dgm:prSet presAssocID="{ABC18CAC-A6DB-43B9-B970-B708CC7E4C9D}" presName="desTx" presStyleLbl="alignAccFollowNode1" presStyleIdx="2" presStyleCnt="4">
        <dgm:presLayoutVars>
          <dgm:bulletEnabled val="1"/>
        </dgm:presLayoutVars>
      </dgm:prSet>
      <dgm:spPr/>
    </dgm:pt>
    <dgm:pt modelId="{8A272415-30AC-4C28-B38B-904D48CD2199}" type="pres">
      <dgm:prSet presAssocID="{FB10751E-FACC-4D7E-AE6E-CBDB318B61E3}" presName="space" presStyleCnt="0"/>
      <dgm:spPr/>
    </dgm:pt>
    <dgm:pt modelId="{61EA3C84-49FF-4485-9F71-27A951FCA7E3}" type="pres">
      <dgm:prSet presAssocID="{2ED2DD31-D7D2-4819-8A31-A9B75B2EA400}" presName="composite" presStyleCnt="0"/>
      <dgm:spPr/>
    </dgm:pt>
    <dgm:pt modelId="{6D539837-E409-474E-B36F-B2E364710A2A}" type="pres">
      <dgm:prSet presAssocID="{2ED2DD31-D7D2-4819-8A31-A9B75B2EA400}" presName="parTx" presStyleLbl="alignNode1" presStyleIdx="3" presStyleCnt="4">
        <dgm:presLayoutVars>
          <dgm:chMax val="0"/>
          <dgm:chPref val="0"/>
          <dgm:bulletEnabled val="1"/>
        </dgm:presLayoutVars>
      </dgm:prSet>
      <dgm:spPr/>
    </dgm:pt>
    <dgm:pt modelId="{D477CA85-07E2-4ADE-8C30-F7C2447CD6B0}" type="pres">
      <dgm:prSet presAssocID="{2ED2DD31-D7D2-4819-8A31-A9B75B2EA400}" presName="desTx" presStyleLbl="alignAccFollowNode1" presStyleIdx="3" presStyleCnt="4">
        <dgm:presLayoutVars>
          <dgm:bulletEnabled val="1"/>
        </dgm:presLayoutVars>
      </dgm:prSet>
      <dgm:spPr/>
    </dgm:pt>
  </dgm:ptLst>
  <dgm:cxnLst>
    <dgm:cxn modelId="{B11BA927-CF8F-4693-82A0-7B4182A5686F}" srcId="{2ED2DD31-D7D2-4819-8A31-A9B75B2EA400}" destId="{9F81431F-466F-442F-B4D3-26F4D9CF406A}" srcOrd="2" destOrd="0" parTransId="{DAA50909-3848-4AE4-84ED-B7960713876D}" sibTransId="{56EEF357-46CF-4540-8954-3842564B5BC5}"/>
    <dgm:cxn modelId="{482CEF2F-B71B-4875-AB87-F26CE7854EC1}" type="presOf" srcId="{05223BC7-D94F-4F27-A889-CA746559B4C8}" destId="{2EA12E92-A89D-4AFE-88CF-67236B88A619}" srcOrd="0" destOrd="1" presId="urn:microsoft.com/office/officeart/2005/8/layout/hList1"/>
    <dgm:cxn modelId="{F71D2D31-AE1C-421C-9C93-619117138520}" type="presOf" srcId="{4A3A8C48-A24D-4B21-9718-151E98E4D4A5}" destId="{9A580B83-FADC-497E-BD94-C492F837413E}" srcOrd="0" destOrd="0" presId="urn:microsoft.com/office/officeart/2005/8/layout/hList1"/>
    <dgm:cxn modelId="{246FD336-A551-48A1-B8B1-F393E0D53CB6}" srcId="{4A3A8C48-A24D-4B21-9718-151E98E4D4A5}" destId="{B23AB840-32A4-4747-872A-A9861168AF33}" srcOrd="0" destOrd="0" parTransId="{C671DE31-B1CE-471B-994B-7A16752C41B3}" sibTransId="{DBD5A73D-4382-4809-A293-43A3E3A702A8}"/>
    <dgm:cxn modelId="{DC882C3E-A965-4904-92F1-CB6530CDC326}" srcId="{4A3A8C48-A24D-4B21-9718-151E98E4D4A5}" destId="{05223BC7-D94F-4F27-A889-CA746559B4C8}" srcOrd="1" destOrd="0" parTransId="{DDA0794E-5FCD-42A5-9D1A-59705216613F}" sibTransId="{20C1C6EC-491B-4224-9081-EC36480AF93E}"/>
    <dgm:cxn modelId="{2D93FF3E-62C9-46F1-BC8F-6DAD34D45604}" type="presOf" srcId="{2ED2DD31-D7D2-4819-8A31-A9B75B2EA400}" destId="{6D539837-E409-474E-B36F-B2E364710A2A}" srcOrd="0" destOrd="0" presId="urn:microsoft.com/office/officeart/2005/8/layout/hList1"/>
    <dgm:cxn modelId="{B32D2241-BB4E-4971-BC08-E699E52CC907}" type="presOf" srcId="{2038B2DB-405B-4B34-B956-7598737DBE2D}" destId="{2EA12E92-A89D-4AFE-88CF-67236B88A619}" srcOrd="0" destOrd="2" presId="urn:microsoft.com/office/officeart/2005/8/layout/hList1"/>
    <dgm:cxn modelId="{04F4CD4C-CB1E-4B99-85D6-52648FDCAD82}" type="presOf" srcId="{7AA49F4D-A5A1-4B2F-BC86-031965B1B6C9}" destId="{05A414EE-2A2C-4230-BB56-96A744FE3C9F}" srcOrd="0" destOrd="0" presId="urn:microsoft.com/office/officeart/2005/8/layout/hList1"/>
    <dgm:cxn modelId="{ABFF466D-9B2B-41C9-933F-F68095BB2094}" srcId="{7AA49F4D-A5A1-4B2F-BC86-031965B1B6C9}" destId="{ABC18CAC-A6DB-43B9-B970-B708CC7E4C9D}" srcOrd="2" destOrd="0" parTransId="{E6D04DEC-102E-4BD7-810D-B17589541E6F}" sibTransId="{FB10751E-FACC-4D7E-AE6E-CBDB318B61E3}"/>
    <dgm:cxn modelId="{76502252-EE29-4F55-8D76-B579EC857C80}" srcId="{2ED2DD31-D7D2-4819-8A31-A9B75B2EA400}" destId="{25BAD061-82B5-4DEA-8FC4-E76A10D986AC}" srcOrd="0" destOrd="0" parTransId="{AA9B446D-03F4-4D92-AC1A-9DE6DE6F44B7}" sibTransId="{33138877-3E81-4D4C-B350-CBB004C8E5AE}"/>
    <dgm:cxn modelId="{FC408176-CC44-465E-BB9A-0260AA64A313}" type="presOf" srcId="{25BAD061-82B5-4DEA-8FC4-E76A10D986AC}" destId="{D477CA85-07E2-4ADE-8C30-F7C2447CD6B0}" srcOrd="0" destOrd="0" presId="urn:microsoft.com/office/officeart/2005/8/layout/hList1"/>
    <dgm:cxn modelId="{0CB8CD56-9C5C-47B8-B44E-BAE575CAC040}" srcId="{BA09DE92-4BB4-450A-BE9D-EC8EAD75DC48}" destId="{D4E31DC6-EE73-4182-83CA-25F990FE4CC3}" srcOrd="0" destOrd="0" parTransId="{A5E33785-B04A-4DE2-AC22-680B1CA5280C}" sibTransId="{28C25CF1-3D35-4BCE-98AF-14E6810B7E14}"/>
    <dgm:cxn modelId="{1B0E5788-3452-4877-8FC4-BABBB8CF671A}" srcId="{7AA49F4D-A5A1-4B2F-BC86-031965B1B6C9}" destId="{4A3A8C48-A24D-4B21-9718-151E98E4D4A5}" srcOrd="1" destOrd="0" parTransId="{6A5782C5-2011-436E-950C-E512E5F81B7E}" sibTransId="{D2EDD40A-398E-4323-A123-0C50615E934E}"/>
    <dgm:cxn modelId="{948E6289-0DFB-4AA5-AE36-CEC0ABA0707A}" type="presOf" srcId="{9F81431F-466F-442F-B4D3-26F4D9CF406A}" destId="{D477CA85-07E2-4ADE-8C30-F7C2447CD6B0}" srcOrd="0" destOrd="2" presId="urn:microsoft.com/office/officeart/2005/8/layout/hList1"/>
    <dgm:cxn modelId="{997CD2AE-DAA5-4D94-BD8A-442FCCCD3468}" type="presOf" srcId="{0929EE18-09FE-4F21-B435-4C140600909B}" destId="{E2AB1F3B-7DEA-49D8-9829-1C36AE7CB587}" srcOrd="0" destOrd="0" presId="urn:microsoft.com/office/officeart/2005/8/layout/hList1"/>
    <dgm:cxn modelId="{435A08B3-B331-44F9-A359-3E3211B0A58C}" type="presOf" srcId="{ABC18CAC-A6DB-43B9-B970-B708CC7E4C9D}" destId="{7818DB20-1772-41AE-9976-16E9A700B681}" srcOrd="0" destOrd="0" presId="urn:microsoft.com/office/officeart/2005/8/layout/hList1"/>
    <dgm:cxn modelId="{791D89BC-ADD8-41CB-82F9-2A6CC0029D85}" srcId="{ABC18CAC-A6DB-43B9-B970-B708CC7E4C9D}" destId="{0929EE18-09FE-4F21-B435-4C140600909B}" srcOrd="0" destOrd="0" parTransId="{E732FC87-0984-4E80-9DEC-A4595C8F54A7}" sibTransId="{7D0FD056-A704-4986-991B-49D003DB3A4E}"/>
    <dgm:cxn modelId="{9B551FBD-E2AD-4510-A239-8E3DF9726401}" srcId="{7AA49F4D-A5A1-4B2F-BC86-031965B1B6C9}" destId="{BA09DE92-4BB4-450A-BE9D-EC8EAD75DC48}" srcOrd="0" destOrd="0" parTransId="{5A69070D-95A0-445E-91A5-CADFEFCFB060}" sibTransId="{9DFAE615-3107-47E5-BE27-DF3ADF863D51}"/>
    <dgm:cxn modelId="{554228CA-AA51-401C-845E-94E4609A7551}" type="presOf" srcId="{D4E31DC6-EE73-4182-83CA-25F990FE4CC3}" destId="{9099BFCB-343A-497B-89AB-FB2EE2729CA5}" srcOrd="0" destOrd="0" presId="urn:microsoft.com/office/officeart/2005/8/layout/hList1"/>
    <dgm:cxn modelId="{633233CA-950A-4994-AFF6-C9BD8D52BAFA}" type="presOf" srcId="{B23AB840-32A4-4747-872A-A9861168AF33}" destId="{2EA12E92-A89D-4AFE-88CF-67236B88A619}" srcOrd="0" destOrd="0" presId="urn:microsoft.com/office/officeart/2005/8/layout/hList1"/>
    <dgm:cxn modelId="{DB4E5BD2-AAB3-4653-89AD-46E5670F2C93}" srcId="{7AA49F4D-A5A1-4B2F-BC86-031965B1B6C9}" destId="{2ED2DD31-D7D2-4819-8A31-A9B75B2EA400}" srcOrd="3" destOrd="0" parTransId="{B167D053-DA82-48F2-AB06-48E5593B61D3}" sibTransId="{FD9764D1-E113-47FA-ACF3-C7CB60D0010F}"/>
    <dgm:cxn modelId="{C43054DA-7FC9-4FCE-A402-DDE7DC50DFE1}" type="presOf" srcId="{BA09DE92-4BB4-450A-BE9D-EC8EAD75DC48}" destId="{C48EF08C-B9E2-4A72-9EC6-179D73DC755C}" srcOrd="0" destOrd="0" presId="urn:microsoft.com/office/officeart/2005/8/layout/hList1"/>
    <dgm:cxn modelId="{9DED82DB-E99B-4049-A5D6-B75677A3B21A}" type="presOf" srcId="{B32BD3A6-F68B-4CC3-B910-3FB4FE4B86D6}" destId="{D477CA85-07E2-4ADE-8C30-F7C2447CD6B0}" srcOrd="0" destOrd="1" presId="urn:microsoft.com/office/officeart/2005/8/layout/hList1"/>
    <dgm:cxn modelId="{9C8619EC-309A-4196-913B-3642256232BE}" srcId="{2ED2DD31-D7D2-4819-8A31-A9B75B2EA400}" destId="{B32BD3A6-F68B-4CC3-B910-3FB4FE4B86D6}" srcOrd="1" destOrd="0" parTransId="{C97DD3A1-A403-4F8C-A87F-4DA371576031}" sibTransId="{BFE0F20D-C97B-4903-A6E5-28ECF35323D6}"/>
    <dgm:cxn modelId="{64D9CCF0-C572-4BA2-A55A-B43EFC13AB30}" srcId="{4A3A8C48-A24D-4B21-9718-151E98E4D4A5}" destId="{2038B2DB-405B-4B34-B956-7598737DBE2D}" srcOrd="2" destOrd="0" parTransId="{BDE7D53F-75E9-4655-BC62-08BE66191044}" sibTransId="{5D82F4EB-A943-48A0-A0B6-0BFD64B8F4F5}"/>
    <dgm:cxn modelId="{A036811A-7B53-4E7A-ACB7-86FEB85A6BBE}" type="presParOf" srcId="{05A414EE-2A2C-4230-BB56-96A744FE3C9F}" destId="{864A665B-8C96-4880-A487-ED9AEDFE240A}" srcOrd="0" destOrd="0" presId="urn:microsoft.com/office/officeart/2005/8/layout/hList1"/>
    <dgm:cxn modelId="{B0F6A157-666F-48BF-A9E1-4305D2DD962E}" type="presParOf" srcId="{864A665B-8C96-4880-A487-ED9AEDFE240A}" destId="{C48EF08C-B9E2-4A72-9EC6-179D73DC755C}" srcOrd="0" destOrd="0" presId="urn:microsoft.com/office/officeart/2005/8/layout/hList1"/>
    <dgm:cxn modelId="{AC32D5C2-1BDB-4F77-A639-9FBAA9AC75D3}" type="presParOf" srcId="{864A665B-8C96-4880-A487-ED9AEDFE240A}" destId="{9099BFCB-343A-497B-89AB-FB2EE2729CA5}" srcOrd="1" destOrd="0" presId="urn:microsoft.com/office/officeart/2005/8/layout/hList1"/>
    <dgm:cxn modelId="{79789F9C-2933-4ED8-B96F-11F70B3A5811}" type="presParOf" srcId="{05A414EE-2A2C-4230-BB56-96A744FE3C9F}" destId="{FDCF7300-90B3-4331-9D23-9CE26E78B07C}" srcOrd="1" destOrd="0" presId="urn:microsoft.com/office/officeart/2005/8/layout/hList1"/>
    <dgm:cxn modelId="{93590EF7-46B0-4325-B729-029531BA419A}" type="presParOf" srcId="{05A414EE-2A2C-4230-BB56-96A744FE3C9F}" destId="{18496E8F-2660-4A15-9C8B-63A213EF2B86}" srcOrd="2" destOrd="0" presId="urn:microsoft.com/office/officeart/2005/8/layout/hList1"/>
    <dgm:cxn modelId="{F5D4C106-5C04-4F07-8CA5-FF274A729439}" type="presParOf" srcId="{18496E8F-2660-4A15-9C8B-63A213EF2B86}" destId="{9A580B83-FADC-497E-BD94-C492F837413E}" srcOrd="0" destOrd="0" presId="urn:microsoft.com/office/officeart/2005/8/layout/hList1"/>
    <dgm:cxn modelId="{FE7D004B-FC41-4792-BB8E-C785EF6AC5AB}" type="presParOf" srcId="{18496E8F-2660-4A15-9C8B-63A213EF2B86}" destId="{2EA12E92-A89D-4AFE-88CF-67236B88A619}" srcOrd="1" destOrd="0" presId="urn:microsoft.com/office/officeart/2005/8/layout/hList1"/>
    <dgm:cxn modelId="{4BB50918-B721-49C9-B361-1300B7982BCA}" type="presParOf" srcId="{05A414EE-2A2C-4230-BB56-96A744FE3C9F}" destId="{DE912B60-BCB6-4B89-98BF-8F0C99CB310B}" srcOrd="3" destOrd="0" presId="urn:microsoft.com/office/officeart/2005/8/layout/hList1"/>
    <dgm:cxn modelId="{B3507C1E-3289-4272-B4A2-75D755B8446B}" type="presParOf" srcId="{05A414EE-2A2C-4230-BB56-96A744FE3C9F}" destId="{E5D09E09-564C-43DA-8B50-A22A24FDF586}" srcOrd="4" destOrd="0" presId="urn:microsoft.com/office/officeart/2005/8/layout/hList1"/>
    <dgm:cxn modelId="{7C15E3D8-AD6E-4107-850A-09CF988BFDA4}" type="presParOf" srcId="{E5D09E09-564C-43DA-8B50-A22A24FDF586}" destId="{7818DB20-1772-41AE-9976-16E9A700B681}" srcOrd="0" destOrd="0" presId="urn:microsoft.com/office/officeart/2005/8/layout/hList1"/>
    <dgm:cxn modelId="{21999420-2B04-4744-A2CF-B7D57C0768D2}" type="presParOf" srcId="{E5D09E09-564C-43DA-8B50-A22A24FDF586}" destId="{E2AB1F3B-7DEA-49D8-9829-1C36AE7CB587}" srcOrd="1" destOrd="0" presId="urn:microsoft.com/office/officeart/2005/8/layout/hList1"/>
    <dgm:cxn modelId="{4EC4E863-D0D7-4910-9569-1845E0F23C87}" type="presParOf" srcId="{05A414EE-2A2C-4230-BB56-96A744FE3C9F}" destId="{8A272415-30AC-4C28-B38B-904D48CD2199}" srcOrd="5" destOrd="0" presId="urn:microsoft.com/office/officeart/2005/8/layout/hList1"/>
    <dgm:cxn modelId="{419BADEB-4BFA-44FE-9D60-D36FF7427E88}" type="presParOf" srcId="{05A414EE-2A2C-4230-BB56-96A744FE3C9F}" destId="{61EA3C84-49FF-4485-9F71-27A951FCA7E3}" srcOrd="6" destOrd="0" presId="urn:microsoft.com/office/officeart/2005/8/layout/hList1"/>
    <dgm:cxn modelId="{B6105E74-4FBC-41F0-82BA-0595B217E974}" type="presParOf" srcId="{61EA3C84-49FF-4485-9F71-27A951FCA7E3}" destId="{6D539837-E409-474E-B36F-B2E364710A2A}" srcOrd="0" destOrd="0" presId="urn:microsoft.com/office/officeart/2005/8/layout/hList1"/>
    <dgm:cxn modelId="{550C3C28-7C10-4E11-9D42-1F14AAD5FDBE}" type="presParOf" srcId="{61EA3C84-49FF-4485-9F71-27A951FCA7E3}" destId="{D477CA85-07E2-4ADE-8C30-F7C2447CD6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D339367-BA4B-47E9-A41B-A474279B8F4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1C1FFC-8881-4752-A92B-B2F35A23F555}">
      <dgm:prSet/>
      <dgm:spPr>
        <a:solidFill>
          <a:srgbClr val="FCEDE8"/>
        </a:solidFill>
      </dgm:spPr>
      <dgm:t>
        <a:bodyPr/>
        <a:lstStyle/>
        <a:p>
          <a:pPr>
            <a:lnSpc>
              <a:spcPct val="100000"/>
            </a:lnSpc>
          </a:pPr>
          <a:r>
            <a:rPr lang="en-US" dirty="0"/>
            <a:t>Payment activity – transaction type, transaction date, transaction amount </a:t>
          </a:r>
        </a:p>
      </dgm:t>
      <dgm:extLst>
        <a:ext uri="{E40237B7-FDA0-4F09-8148-C483321AD2D9}">
          <dgm14:cNvPr xmlns:dgm14="http://schemas.microsoft.com/office/drawing/2010/diagram" id="0" name="" descr="Payment activity – transaction type, transaction date, transaction amount &#10;Funding Summary – total allocation, total budget, total amount paid for any fiscal year.&#10;Grant program details/grid and add-a-row details – pull data from any page of a funding application&#10;Grant Status – what status your grant is at to see if revisions have been approved or sent back to the district &amp; see what FERs need to be filed  &#10;"/>
        </a:ext>
      </dgm:extLst>
    </dgm:pt>
    <dgm:pt modelId="{F94C8A78-D6B4-4667-A278-3FAA08EE6407}" type="parTrans" cxnId="{A862AE39-2C08-4B84-94AB-E74A85BB81CE}">
      <dgm:prSet/>
      <dgm:spPr/>
      <dgm:t>
        <a:bodyPr/>
        <a:lstStyle/>
        <a:p>
          <a:endParaRPr lang="en-US"/>
        </a:p>
      </dgm:t>
    </dgm:pt>
    <dgm:pt modelId="{30EEC66D-C072-4B5B-A9E3-AAF3E0A6AC15}" type="sibTrans" cxnId="{A862AE39-2C08-4B84-94AB-E74A85BB81CE}">
      <dgm:prSet/>
      <dgm:spPr/>
      <dgm:t>
        <a:bodyPr/>
        <a:lstStyle/>
        <a:p>
          <a:endParaRPr lang="en-US"/>
        </a:p>
      </dgm:t>
    </dgm:pt>
    <dgm:pt modelId="{EE3A1FFA-D3E3-41C8-ACD5-D75EF3071D94}">
      <dgm:prSet/>
      <dgm:spPr>
        <a:solidFill>
          <a:srgbClr val="FCEDE8"/>
        </a:solidFill>
      </dgm:spPr>
      <dgm:t>
        <a:bodyPr/>
        <a:lstStyle/>
        <a:p>
          <a:pPr>
            <a:lnSpc>
              <a:spcPct val="100000"/>
            </a:lnSpc>
          </a:pPr>
          <a:r>
            <a:rPr lang="en-US" dirty="0"/>
            <a:t>Funding Summary – total allocation, total budget, total amount paid for any fiscal year.</a:t>
          </a:r>
        </a:p>
      </dgm:t>
      <dgm:extLst>
        <a:ext uri="{E40237B7-FDA0-4F09-8148-C483321AD2D9}">
          <dgm14:cNvPr xmlns:dgm14="http://schemas.microsoft.com/office/drawing/2010/diagram" id="0" name="" descr="Payment activity – transaction type, transaction date, transaction amount &#10;Funding Summary – total allocation, total budget, total amount paid for any fiscal year.&#10;Grant program details/grid and add-a-row details – pull data from any page of a funding application&#10;Grant Status – what status your grant is at to see if revisions have been approved or sent back to the district &amp; see what FERs need to be filed  &#10;"/>
        </a:ext>
      </dgm:extLst>
    </dgm:pt>
    <dgm:pt modelId="{7CD56EE8-C53B-44B7-9E44-62E5E37CEA65}" type="parTrans" cxnId="{54DAD9AA-1F69-4A18-B309-72B716E4BEA4}">
      <dgm:prSet/>
      <dgm:spPr/>
      <dgm:t>
        <a:bodyPr/>
        <a:lstStyle/>
        <a:p>
          <a:endParaRPr lang="en-US"/>
        </a:p>
      </dgm:t>
    </dgm:pt>
    <dgm:pt modelId="{C36F0069-3EE0-430B-B710-E458D66E1B1A}" type="sibTrans" cxnId="{54DAD9AA-1F69-4A18-B309-72B716E4BEA4}">
      <dgm:prSet/>
      <dgm:spPr/>
      <dgm:t>
        <a:bodyPr/>
        <a:lstStyle/>
        <a:p>
          <a:endParaRPr lang="en-US"/>
        </a:p>
      </dgm:t>
    </dgm:pt>
    <dgm:pt modelId="{27EAAF09-E946-4531-BF25-6C9938C92074}">
      <dgm:prSet/>
      <dgm:spPr>
        <a:solidFill>
          <a:srgbClr val="FCEDE8"/>
        </a:solidFill>
      </dgm:spPr>
      <dgm:t>
        <a:bodyPr/>
        <a:lstStyle/>
        <a:p>
          <a:pPr>
            <a:lnSpc>
              <a:spcPct val="100000"/>
            </a:lnSpc>
          </a:pPr>
          <a:r>
            <a:rPr lang="en-US" dirty="0"/>
            <a:t>Grant program details/grid and add-a-row details – pull data from any page of a funding application</a:t>
          </a:r>
        </a:p>
      </dgm:t>
      <dgm:extLst>
        <a:ext uri="{E40237B7-FDA0-4F09-8148-C483321AD2D9}">
          <dgm14:cNvPr xmlns:dgm14="http://schemas.microsoft.com/office/drawing/2010/diagram" id="0" name="" descr="Payment activity – transaction type, transaction date, transaction amount &#10;Funding Summary – total allocation, total budget, total amount paid for any fiscal year.&#10;Grant program details/grid and add-a-row details – pull data from any page of a funding application&#10;Grant Status – what status your grant is at to see if revisions have been approved or sent back to the district &amp; see what FERs need to be filed  &#10;"/>
        </a:ext>
      </dgm:extLst>
    </dgm:pt>
    <dgm:pt modelId="{CC935F2C-598A-4FB3-9666-EF5B8771C651}" type="parTrans" cxnId="{E9F68086-977A-4853-9399-964F7BDFA584}">
      <dgm:prSet/>
      <dgm:spPr/>
      <dgm:t>
        <a:bodyPr/>
        <a:lstStyle/>
        <a:p>
          <a:endParaRPr lang="en-US"/>
        </a:p>
      </dgm:t>
    </dgm:pt>
    <dgm:pt modelId="{8D0211C2-4017-4CE0-A773-9C24B1674529}" type="sibTrans" cxnId="{E9F68086-977A-4853-9399-964F7BDFA584}">
      <dgm:prSet/>
      <dgm:spPr/>
      <dgm:t>
        <a:bodyPr/>
        <a:lstStyle/>
        <a:p>
          <a:endParaRPr lang="en-US"/>
        </a:p>
      </dgm:t>
    </dgm:pt>
    <dgm:pt modelId="{F0C0B09C-47F1-41F8-9EE8-CAEFDE56B81B}">
      <dgm:prSet/>
      <dgm:spPr>
        <a:solidFill>
          <a:srgbClr val="FCEDE8"/>
        </a:solidFill>
      </dgm:spPr>
      <dgm:t>
        <a:bodyPr/>
        <a:lstStyle/>
        <a:p>
          <a:pPr>
            <a:lnSpc>
              <a:spcPct val="100000"/>
            </a:lnSpc>
          </a:pPr>
          <a:r>
            <a:rPr lang="en-US" dirty="0"/>
            <a:t>Grant Status – what status your grant is at to see if revisions have been approved or sent back to the district &amp; see what FERs need to be filed  </a:t>
          </a:r>
        </a:p>
      </dgm:t>
      <dgm:extLst>
        <a:ext uri="{E40237B7-FDA0-4F09-8148-C483321AD2D9}">
          <dgm14:cNvPr xmlns:dgm14="http://schemas.microsoft.com/office/drawing/2010/diagram" id="0" name="" descr="Payment activity – transaction type, transaction date, transaction amount &#10;Funding Summary – total allocation, total budget, total amount paid for any fiscal year.&#10;Grant program details/grid and add-a-row details – pull data from any page of a funding application&#10;Grant Status – what status your grant is at to see if revisions have been approved or sent back to the district &amp; see what FERs need to be filed  &#10;"/>
        </a:ext>
      </dgm:extLst>
    </dgm:pt>
    <dgm:pt modelId="{52D60B2A-C5FC-4E93-B22E-2B9891B93FD1}" type="parTrans" cxnId="{BAB3ABC0-DC4F-4307-9559-1E0B72DB2277}">
      <dgm:prSet/>
      <dgm:spPr/>
      <dgm:t>
        <a:bodyPr/>
        <a:lstStyle/>
        <a:p>
          <a:endParaRPr lang="en-US"/>
        </a:p>
      </dgm:t>
    </dgm:pt>
    <dgm:pt modelId="{5F41E02A-B7DC-4D4A-850F-B3AA9FD6C422}" type="sibTrans" cxnId="{BAB3ABC0-DC4F-4307-9559-1E0B72DB2277}">
      <dgm:prSet/>
      <dgm:spPr/>
      <dgm:t>
        <a:bodyPr/>
        <a:lstStyle/>
        <a:p>
          <a:endParaRPr lang="en-US"/>
        </a:p>
      </dgm:t>
    </dgm:pt>
    <dgm:pt modelId="{46717347-BC70-4CC5-89AD-ED552BB7E42C}" type="pres">
      <dgm:prSet presAssocID="{5D339367-BA4B-47E9-A41B-A474279B8F4A}" presName="root" presStyleCnt="0">
        <dgm:presLayoutVars>
          <dgm:dir/>
          <dgm:resizeHandles val="exact"/>
        </dgm:presLayoutVars>
      </dgm:prSet>
      <dgm:spPr/>
    </dgm:pt>
    <dgm:pt modelId="{04773912-DB2E-4814-804D-7071804B4C65}" type="pres">
      <dgm:prSet presAssocID="{961C1FFC-8881-4752-A92B-B2F35A23F555}" presName="compNode" presStyleCnt="0"/>
      <dgm:spPr/>
    </dgm:pt>
    <dgm:pt modelId="{88B57FBA-F912-4A72-859C-659C08B5510F}" type="pres">
      <dgm:prSet presAssocID="{961C1FFC-8881-4752-A92B-B2F35A23F555}" presName="bgRect" presStyleLbl="bgShp" presStyleIdx="0" presStyleCnt="4"/>
      <dgm:spPr/>
    </dgm:pt>
    <dgm:pt modelId="{AB7E1C97-521E-4025-8A3A-1E60E1321FE3}" type="pres">
      <dgm:prSet presAssocID="{961C1FFC-8881-4752-A92B-B2F35A23F5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4DC3D32A-F568-4C89-8930-9B4E979DCD2D}" type="pres">
      <dgm:prSet presAssocID="{961C1FFC-8881-4752-A92B-B2F35A23F555}" presName="spaceRect" presStyleCnt="0"/>
      <dgm:spPr/>
    </dgm:pt>
    <dgm:pt modelId="{0BA4CCBE-6316-497A-BC18-2216FDD22597}" type="pres">
      <dgm:prSet presAssocID="{961C1FFC-8881-4752-A92B-B2F35A23F555}" presName="parTx" presStyleLbl="revTx" presStyleIdx="0" presStyleCnt="4">
        <dgm:presLayoutVars>
          <dgm:chMax val="0"/>
          <dgm:chPref val="0"/>
        </dgm:presLayoutVars>
      </dgm:prSet>
      <dgm:spPr/>
    </dgm:pt>
    <dgm:pt modelId="{C9D4D73A-B3FD-4A85-83D7-BAD3F3DD28E0}" type="pres">
      <dgm:prSet presAssocID="{30EEC66D-C072-4B5B-A9E3-AAF3E0A6AC15}" presName="sibTrans" presStyleCnt="0"/>
      <dgm:spPr/>
    </dgm:pt>
    <dgm:pt modelId="{72B2C2C7-CC2A-46FE-B8D3-07D228BBE523}" type="pres">
      <dgm:prSet presAssocID="{EE3A1FFA-D3E3-41C8-ACD5-D75EF3071D94}" presName="compNode" presStyleCnt="0"/>
      <dgm:spPr/>
    </dgm:pt>
    <dgm:pt modelId="{DD3FB8C6-7CF4-4AE4-8940-99AB79D643C6}" type="pres">
      <dgm:prSet presAssocID="{EE3A1FFA-D3E3-41C8-ACD5-D75EF3071D94}" presName="bgRect" presStyleLbl="bgShp" presStyleIdx="1" presStyleCnt="4"/>
      <dgm:spPr/>
    </dgm:pt>
    <dgm:pt modelId="{0C97B2D4-D7D7-4D3E-A4E4-3CAC7DF347AB}" type="pres">
      <dgm:prSet presAssocID="{EE3A1FFA-D3E3-41C8-ACD5-D75EF3071D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3086495-8235-40F5-A3D6-10E4BAF8DD78}" type="pres">
      <dgm:prSet presAssocID="{EE3A1FFA-D3E3-41C8-ACD5-D75EF3071D94}" presName="spaceRect" presStyleCnt="0"/>
      <dgm:spPr/>
    </dgm:pt>
    <dgm:pt modelId="{B6CC91EB-E3FE-4CB4-8954-720B2F282F75}" type="pres">
      <dgm:prSet presAssocID="{EE3A1FFA-D3E3-41C8-ACD5-D75EF3071D94}" presName="parTx" presStyleLbl="revTx" presStyleIdx="1" presStyleCnt="4">
        <dgm:presLayoutVars>
          <dgm:chMax val="0"/>
          <dgm:chPref val="0"/>
        </dgm:presLayoutVars>
      </dgm:prSet>
      <dgm:spPr/>
    </dgm:pt>
    <dgm:pt modelId="{ABC6F552-93E7-4432-83C4-0E419DB2999D}" type="pres">
      <dgm:prSet presAssocID="{C36F0069-3EE0-430B-B710-E458D66E1B1A}" presName="sibTrans" presStyleCnt="0"/>
      <dgm:spPr/>
    </dgm:pt>
    <dgm:pt modelId="{FC0B400C-3C9F-4371-ABD5-5518E97305FD}" type="pres">
      <dgm:prSet presAssocID="{27EAAF09-E946-4531-BF25-6C9938C92074}" presName="compNode" presStyleCnt="0"/>
      <dgm:spPr/>
    </dgm:pt>
    <dgm:pt modelId="{8E68FF74-0206-4A8C-8FA1-34DF41C4747F}" type="pres">
      <dgm:prSet presAssocID="{27EAAF09-E946-4531-BF25-6C9938C92074}" presName="bgRect" presStyleLbl="bgShp" presStyleIdx="2" presStyleCnt="4"/>
      <dgm:spPr/>
    </dgm:pt>
    <dgm:pt modelId="{A1819657-8A74-4220-B114-BB89022D9FBF}" type="pres">
      <dgm:prSet presAssocID="{27EAAF09-E946-4531-BF25-6C9938C920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BAE7ACC0-4EFF-4B7D-85CC-A6EB847ADAFF}" type="pres">
      <dgm:prSet presAssocID="{27EAAF09-E946-4531-BF25-6C9938C92074}" presName="spaceRect" presStyleCnt="0"/>
      <dgm:spPr/>
    </dgm:pt>
    <dgm:pt modelId="{FB5A20C0-BB0E-4BE9-B7D0-C18A50F9B28C}" type="pres">
      <dgm:prSet presAssocID="{27EAAF09-E946-4531-BF25-6C9938C92074}" presName="parTx" presStyleLbl="revTx" presStyleIdx="2" presStyleCnt="4">
        <dgm:presLayoutVars>
          <dgm:chMax val="0"/>
          <dgm:chPref val="0"/>
        </dgm:presLayoutVars>
      </dgm:prSet>
      <dgm:spPr/>
    </dgm:pt>
    <dgm:pt modelId="{B401397F-C691-4E08-AF14-4FAC4DADB6CE}" type="pres">
      <dgm:prSet presAssocID="{8D0211C2-4017-4CE0-A773-9C24B1674529}" presName="sibTrans" presStyleCnt="0"/>
      <dgm:spPr/>
    </dgm:pt>
    <dgm:pt modelId="{3C76A13A-35CB-41A3-A05F-5212FD3BAB9F}" type="pres">
      <dgm:prSet presAssocID="{F0C0B09C-47F1-41F8-9EE8-CAEFDE56B81B}" presName="compNode" presStyleCnt="0"/>
      <dgm:spPr/>
    </dgm:pt>
    <dgm:pt modelId="{C734E2D2-E64B-49D2-B6E2-D72232162126}" type="pres">
      <dgm:prSet presAssocID="{F0C0B09C-47F1-41F8-9EE8-CAEFDE56B81B}" presName="bgRect" presStyleLbl="bgShp" presStyleIdx="3" presStyleCnt="4"/>
      <dgm:spPr/>
    </dgm:pt>
    <dgm:pt modelId="{BEA37BF7-333E-415A-ACED-8EF8849B9EF1}" type="pres">
      <dgm:prSet presAssocID="{F0C0B09C-47F1-41F8-9EE8-CAEFDE56B81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rrow circle with solid fill"/>
        </a:ext>
      </dgm:extLst>
    </dgm:pt>
    <dgm:pt modelId="{A10CFF78-9EA1-40FC-8702-1AD669773B51}" type="pres">
      <dgm:prSet presAssocID="{F0C0B09C-47F1-41F8-9EE8-CAEFDE56B81B}" presName="spaceRect" presStyleCnt="0"/>
      <dgm:spPr/>
    </dgm:pt>
    <dgm:pt modelId="{B94D93A1-5956-45ED-8615-D5276548E67E}" type="pres">
      <dgm:prSet presAssocID="{F0C0B09C-47F1-41F8-9EE8-CAEFDE56B81B}" presName="parTx" presStyleLbl="revTx" presStyleIdx="3" presStyleCnt="4">
        <dgm:presLayoutVars>
          <dgm:chMax val="0"/>
          <dgm:chPref val="0"/>
        </dgm:presLayoutVars>
      </dgm:prSet>
      <dgm:spPr/>
    </dgm:pt>
  </dgm:ptLst>
  <dgm:cxnLst>
    <dgm:cxn modelId="{106E3929-7F7F-4A4B-95C7-B11298EB50C4}" type="presOf" srcId="{EE3A1FFA-D3E3-41C8-ACD5-D75EF3071D94}" destId="{B6CC91EB-E3FE-4CB4-8954-720B2F282F75}" srcOrd="0" destOrd="0" presId="urn:microsoft.com/office/officeart/2018/2/layout/IconVerticalSolidList"/>
    <dgm:cxn modelId="{A862AE39-2C08-4B84-94AB-E74A85BB81CE}" srcId="{5D339367-BA4B-47E9-A41B-A474279B8F4A}" destId="{961C1FFC-8881-4752-A92B-B2F35A23F555}" srcOrd="0" destOrd="0" parTransId="{F94C8A78-D6B4-4667-A278-3FAA08EE6407}" sibTransId="{30EEC66D-C072-4B5B-A9E3-AAF3E0A6AC15}"/>
    <dgm:cxn modelId="{0DF53B3A-1441-4E87-8FAE-446778EB365D}" type="presOf" srcId="{27EAAF09-E946-4531-BF25-6C9938C92074}" destId="{FB5A20C0-BB0E-4BE9-B7D0-C18A50F9B28C}" srcOrd="0" destOrd="0" presId="urn:microsoft.com/office/officeart/2018/2/layout/IconVerticalSolidList"/>
    <dgm:cxn modelId="{D8AF6B62-258B-4197-AC04-DC739864199C}" type="presOf" srcId="{5D339367-BA4B-47E9-A41B-A474279B8F4A}" destId="{46717347-BC70-4CC5-89AD-ED552BB7E42C}" srcOrd="0" destOrd="0" presId="urn:microsoft.com/office/officeart/2018/2/layout/IconVerticalSolidList"/>
    <dgm:cxn modelId="{E9EBF96D-11AD-4EDB-B243-20E394B62C5A}" type="presOf" srcId="{F0C0B09C-47F1-41F8-9EE8-CAEFDE56B81B}" destId="{B94D93A1-5956-45ED-8615-D5276548E67E}" srcOrd="0" destOrd="0" presId="urn:microsoft.com/office/officeart/2018/2/layout/IconVerticalSolidList"/>
    <dgm:cxn modelId="{E9F68086-977A-4853-9399-964F7BDFA584}" srcId="{5D339367-BA4B-47E9-A41B-A474279B8F4A}" destId="{27EAAF09-E946-4531-BF25-6C9938C92074}" srcOrd="2" destOrd="0" parTransId="{CC935F2C-598A-4FB3-9666-EF5B8771C651}" sibTransId="{8D0211C2-4017-4CE0-A773-9C24B1674529}"/>
    <dgm:cxn modelId="{54DAD9AA-1F69-4A18-B309-72B716E4BEA4}" srcId="{5D339367-BA4B-47E9-A41B-A474279B8F4A}" destId="{EE3A1FFA-D3E3-41C8-ACD5-D75EF3071D94}" srcOrd="1" destOrd="0" parTransId="{7CD56EE8-C53B-44B7-9E44-62E5E37CEA65}" sibTransId="{C36F0069-3EE0-430B-B710-E458D66E1B1A}"/>
    <dgm:cxn modelId="{BAB3ABC0-DC4F-4307-9559-1E0B72DB2277}" srcId="{5D339367-BA4B-47E9-A41B-A474279B8F4A}" destId="{F0C0B09C-47F1-41F8-9EE8-CAEFDE56B81B}" srcOrd="3" destOrd="0" parTransId="{52D60B2A-C5FC-4E93-B22E-2B9891B93FD1}" sibTransId="{5F41E02A-B7DC-4D4A-850F-B3AA9FD6C422}"/>
    <dgm:cxn modelId="{0D9A7AE9-CCD9-48FF-BB63-E897147CBAE9}" type="presOf" srcId="{961C1FFC-8881-4752-A92B-B2F35A23F555}" destId="{0BA4CCBE-6316-497A-BC18-2216FDD22597}" srcOrd="0" destOrd="0" presId="urn:microsoft.com/office/officeart/2018/2/layout/IconVerticalSolidList"/>
    <dgm:cxn modelId="{E7C6F506-CDB5-436D-B63D-2D4BA5475473}" type="presParOf" srcId="{46717347-BC70-4CC5-89AD-ED552BB7E42C}" destId="{04773912-DB2E-4814-804D-7071804B4C65}" srcOrd="0" destOrd="0" presId="urn:microsoft.com/office/officeart/2018/2/layout/IconVerticalSolidList"/>
    <dgm:cxn modelId="{2D8BC8AF-2DEE-4A77-BF46-59CC0AB0242C}" type="presParOf" srcId="{04773912-DB2E-4814-804D-7071804B4C65}" destId="{88B57FBA-F912-4A72-859C-659C08B5510F}" srcOrd="0" destOrd="0" presId="urn:microsoft.com/office/officeart/2018/2/layout/IconVerticalSolidList"/>
    <dgm:cxn modelId="{C0293FE7-4CDC-4C33-8424-1FCD8F1B689C}" type="presParOf" srcId="{04773912-DB2E-4814-804D-7071804B4C65}" destId="{AB7E1C97-521E-4025-8A3A-1E60E1321FE3}" srcOrd="1" destOrd="0" presId="urn:microsoft.com/office/officeart/2018/2/layout/IconVerticalSolidList"/>
    <dgm:cxn modelId="{3C6C2947-7744-4237-A099-8C4FE7E56FE7}" type="presParOf" srcId="{04773912-DB2E-4814-804D-7071804B4C65}" destId="{4DC3D32A-F568-4C89-8930-9B4E979DCD2D}" srcOrd="2" destOrd="0" presId="urn:microsoft.com/office/officeart/2018/2/layout/IconVerticalSolidList"/>
    <dgm:cxn modelId="{5C53F90C-D215-4ED7-82AF-BC9D37299010}" type="presParOf" srcId="{04773912-DB2E-4814-804D-7071804B4C65}" destId="{0BA4CCBE-6316-497A-BC18-2216FDD22597}" srcOrd="3" destOrd="0" presId="urn:microsoft.com/office/officeart/2018/2/layout/IconVerticalSolidList"/>
    <dgm:cxn modelId="{E49F4CC4-61AB-408B-9FDB-428ADF05272F}" type="presParOf" srcId="{46717347-BC70-4CC5-89AD-ED552BB7E42C}" destId="{C9D4D73A-B3FD-4A85-83D7-BAD3F3DD28E0}" srcOrd="1" destOrd="0" presId="urn:microsoft.com/office/officeart/2018/2/layout/IconVerticalSolidList"/>
    <dgm:cxn modelId="{FEE9C6CC-5BA6-4C74-8134-0709E7CAAC48}" type="presParOf" srcId="{46717347-BC70-4CC5-89AD-ED552BB7E42C}" destId="{72B2C2C7-CC2A-46FE-B8D3-07D228BBE523}" srcOrd="2" destOrd="0" presId="urn:microsoft.com/office/officeart/2018/2/layout/IconVerticalSolidList"/>
    <dgm:cxn modelId="{F6275240-961E-4A3C-8598-CBD6819DE17A}" type="presParOf" srcId="{72B2C2C7-CC2A-46FE-B8D3-07D228BBE523}" destId="{DD3FB8C6-7CF4-4AE4-8940-99AB79D643C6}" srcOrd="0" destOrd="0" presId="urn:microsoft.com/office/officeart/2018/2/layout/IconVerticalSolidList"/>
    <dgm:cxn modelId="{328CA428-F69B-441C-A10D-8E5B626000D9}" type="presParOf" srcId="{72B2C2C7-CC2A-46FE-B8D3-07D228BBE523}" destId="{0C97B2D4-D7D7-4D3E-A4E4-3CAC7DF347AB}" srcOrd="1" destOrd="0" presId="urn:microsoft.com/office/officeart/2018/2/layout/IconVerticalSolidList"/>
    <dgm:cxn modelId="{6F821D8B-099C-479F-AE84-C0224E0D4137}" type="presParOf" srcId="{72B2C2C7-CC2A-46FE-B8D3-07D228BBE523}" destId="{C3086495-8235-40F5-A3D6-10E4BAF8DD78}" srcOrd="2" destOrd="0" presId="urn:microsoft.com/office/officeart/2018/2/layout/IconVerticalSolidList"/>
    <dgm:cxn modelId="{AC1A8E8F-9DEC-4930-B82D-091E20D76ABC}" type="presParOf" srcId="{72B2C2C7-CC2A-46FE-B8D3-07D228BBE523}" destId="{B6CC91EB-E3FE-4CB4-8954-720B2F282F75}" srcOrd="3" destOrd="0" presId="urn:microsoft.com/office/officeart/2018/2/layout/IconVerticalSolidList"/>
    <dgm:cxn modelId="{67AB38B3-1C06-4A00-A00C-75F1E8B29B13}" type="presParOf" srcId="{46717347-BC70-4CC5-89AD-ED552BB7E42C}" destId="{ABC6F552-93E7-4432-83C4-0E419DB2999D}" srcOrd="3" destOrd="0" presId="urn:microsoft.com/office/officeart/2018/2/layout/IconVerticalSolidList"/>
    <dgm:cxn modelId="{317AF523-87BC-4F51-A1B5-E39A0DDE4CC4}" type="presParOf" srcId="{46717347-BC70-4CC5-89AD-ED552BB7E42C}" destId="{FC0B400C-3C9F-4371-ABD5-5518E97305FD}" srcOrd="4" destOrd="0" presId="urn:microsoft.com/office/officeart/2018/2/layout/IconVerticalSolidList"/>
    <dgm:cxn modelId="{0A332B89-26FE-42B7-8BC0-32E26BD6A1B2}" type="presParOf" srcId="{FC0B400C-3C9F-4371-ABD5-5518E97305FD}" destId="{8E68FF74-0206-4A8C-8FA1-34DF41C4747F}" srcOrd="0" destOrd="0" presId="urn:microsoft.com/office/officeart/2018/2/layout/IconVerticalSolidList"/>
    <dgm:cxn modelId="{C2AEABE7-15DC-4654-8855-0AF8CE5B8E57}" type="presParOf" srcId="{FC0B400C-3C9F-4371-ABD5-5518E97305FD}" destId="{A1819657-8A74-4220-B114-BB89022D9FBF}" srcOrd="1" destOrd="0" presId="urn:microsoft.com/office/officeart/2018/2/layout/IconVerticalSolidList"/>
    <dgm:cxn modelId="{4BB2BA4F-D459-45A6-9E5A-945A3C886B6D}" type="presParOf" srcId="{FC0B400C-3C9F-4371-ABD5-5518E97305FD}" destId="{BAE7ACC0-4EFF-4B7D-85CC-A6EB847ADAFF}" srcOrd="2" destOrd="0" presId="urn:microsoft.com/office/officeart/2018/2/layout/IconVerticalSolidList"/>
    <dgm:cxn modelId="{323AD94B-D1A7-486F-8D93-42897E9F7A2F}" type="presParOf" srcId="{FC0B400C-3C9F-4371-ABD5-5518E97305FD}" destId="{FB5A20C0-BB0E-4BE9-B7D0-C18A50F9B28C}" srcOrd="3" destOrd="0" presId="urn:microsoft.com/office/officeart/2018/2/layout/IconVerticalSolidList"/>
    <dgm:cxn modelId="{031F9B35-B627-4BF4-9B40-5B8902624DB2}" type="presParOf" srcId="{46717347-BC70-4CC5-89AD-ED552BB7E42C}" destId="{B401397F-C691-4E08-AF14-4FAC4DADB6CE}" srcOrd="5" destOrd="0" presId="urn:microsoft.com/office/officeart/2018/2/layout/IconVerticalSolidList"/>
    <dgm:cxn modelId="{5F65B9E6-8979-42E8-B10A-4E488B7A1C65}" type="presParOf" srcId="{46717347-BC70-4CC5-89AD-ED552BB7E42C}" destId="{3C76A13A-35CB-41A3-A05F-5212FD3BAB9F}" srcOrd="6" destOrd="0" presId="urn:microsoft.com/office/officeart/2018/2/layout/IconVerticalSolidList"/>
    <dgm:cxn modelId="{74E38FC6-8F1D-4A77-9714-8A1E39FF0A7D}" type="presParOf" srcId="{3C76A13A-35CB-41A3-A05F-5212FD3BAB9F}" destId="{C734E2D2-E64B-49D2-B6E2-D72232162126}" srcOrd="0" destOrd="0" presId="urn:microsoft.com/office/officeart/2018/2/layout/IconVerticalSolidList"/>
    <dgm:cxn modelId="{5CB1C6D4-370C-43D1-8C0C-F1BF4CDE6C8F}" type="presParOf" srcId="{3C76A13A-35CB-41A3-A05F-5212FD3BAB9F}" destId="{BEA37BF7-333E-415A-ACED-8EF8849B9EF1}" srcOrd="1" destOrd="0" presId="urn:microsoft.com/office/officeart/2018/2/layout/IconVerticalSolidList"/>
    <dgm:cxn modelId="{146E302F-6D3A-4B67-BFEB-F88FD545B705}" type="presParOf" srcId="{3C76A13A-35CB-41A3-A05F-5212FD3BAB9F}" destId="{A10CFF78-9EA1-40FC-8702-1AD669773B51}" srcOrd="2" destOrd="0" presId="urn:microsoft.com/office/officeart/2018/2/layout/IconVerticalSolidList"/>
    <dgm:cxn modelId="{FC481863-7AC0-4F2F-9880-9F1BFF0E9B82}" type="presParOf" srcId="{3C76A13A-35CB-41A3-A05F-5212FD3BAB9F}" destId="{B94D93A1-5956-45ED-8615-D5276548E6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D882-DCBA-43F3-A71E-D2DF0B01D1C8}">
      <dsp:nvSpPr>
        <dsp:cNvPr id="0" name=""/>
        <dsp:cNvSpPr/>
      </dsp:nvSpPr>
      <dsp:spPr>
        <a:xfrm>
          <a:off x="566161" y="757985"/>
          <a:ext cx="1215581" cy="12155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A1CDCD-6D7B-47AE-9DCC-9644D33D6D15}">
      <dsp:nvSpPr>
        <dsp:cNvPr id="0" name=""/>
        <dsp:cNvSpPr/>
      </dsp:nvSpPr>
      <dsp:spPr>
        <a:xfrm>
          <a:off x="180660" y="2255594"/>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GEM$ Dashboards</a:t>
          </a:r>
        </a:p>
        <a:p>
          <a:pPr marL="0" lvl="0" indent="0" algn="ctr" defTabSz="889000">
            <a:lnSpc>
              <a:spcPct val="100000"/>
            </a:lnSpc>
            <a:spcBef>
              <a:spcPct val="0"/>
            </a:spcBef>
            <a:spcAft>
              <a:spcPct val="35000"/>
            </a:spcAft>
            <a:buNone/>
            <a:defRPr b="1"/>
          </a:pPr>
          <a:r>
            <a:rPr lang="en-US" sz="1400" kern="1200" dirty="0"/>
            <a:t>How they work, widgets, downloading data &amp; tracker template</a:t>
          </a:r>
        </a:p>
      </dsp:txBody>
      <dsp:txXfrm>
        <a:off x="180660" y="2255594"/>
        <a:ext cx="2084062" cy="1074594"/>
      </dsp:txXfrm>
    </dsp:sp>
    <dsp:sp modelId="{CF02614C-8DB8-480B-8316-5ED296A8E8AE}">
      <dsp:nvSpPr>
        <dsp:cNvPr id="0" name=""/>
        <dsp:cNvSpPr/>
      </dsp:nvSpPr>
      <dsp:spPr>
        <a:xfrm>
          <a:off x="1683915" y="3111035"/>
          <a:ext cx="2084062" cy="1530"/>
        </a:xfrm>
        <a:prstGeom prst="rect">
          <a:avLst/>
        </a:prstGeom>
        <a:noFill/>
        <a:ln>
          <a:noFill/>
        </a:ln>
        <a:effectLst/>
      </dsp:spPr>
      <dsp:style>
        <a:lnRef idx="0">
          <a:scrgbClr r="0" g="0" b="0"/>
        </a:lnRef>
        <a:fillRef idx="0">
          <a:scrgbClr r="0" g="0" b="0"/>
        </a:fillRef>
        <a:effectRef idx="0">
          <a:scrgbClr r="0" g="0" b="0"/>
        </a:effectRef>
        <a:fontRef idx="minor"/>
      </dsp:style>
    </dsp:sp>
    <dsp:sp modelId="{E442D888-C4C5-46A0-96F5-5B6D2F0AF356}">
      <dsp:nvSpPr>
        <dsp:cNvPr id="0" name=""/>
        <dsp:cNvSpPr/>
      </dsp:nvSpPr>
      <dsp:spPr>
        <a:xfrm>
          <a:off x="3325975" y="689057"/>
          <a:ext cx="1202619" cy="1202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8D2EF4-0984-4583-8926-A8704ABB4D29}">
      <dsp:nvSpPr>
        <dsp:cNvPr id="0" name=""/>
        <dsp:cNvSpPr/>
      </dsp:nvSpPr>
      <dsp:spPr>
        <a:xfrm>
          <a:off x="2913986" y="2253879"/>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Downloading and Uploading Budgets</a:t>
          </a:r>
        </a:p>
      </dsp:txBody>
      <dsp:txXfrm>
        <a:off x="2913986" y="2253879"/>
        <a:ext cx="2084062" cy="1074594"/>
      </dsp:txXfrm>
    </dsp:sp>
    <dsp:sp modelId="{73B24877-B482-454C-885B-2A3C3949C71E}">
      <dsp:nvSpPr>
        <dsp:cNvPr id="0" name=""/>
        <dsp:cNvSpPr/>
      </dsp:nvSpPr>
      <dsp:spPr>
        <a:xfrm>
          <a:off x="2931784" y="3106520"/>
          <a:ext cx="2084062" cy="1530"/>
        </a:xfrm>
        <a:prstGeom prst="rect">
          <a:avLst/>
        </a:prstGeom>
        <a:noFill/>
        <a:ln>
          <a:noFill/>
        </a:ln>
        <a:effectLst/>
      </dsp:spPr>
      <dsp:style>
        <a:lnRef idx="0">
          <a:scrgbClr r="0" g="0" b="0"/>
        </a:lnRef>
        <a:fillRef idx="0">
          <a:scrgbClr r="0" g="0" b="0"/>
        </a:fillRef>
        <a:effectRef idx="0">
          <a:scrgbClr r="0" g="0" b="0"/>
        </a:effectRef>
        <a:fontRef idx="minor"/>
      </dsp:style>
    </dsp:sp>
    <dsp:sp modelId="{471F1142-92D7-4F20-8BBF-EE1308526ECE}">
      <dsp:nvSpPr>
        <dsp:cNvPr id="0" name=""/>
        <dsp:cNvSpPr/>
      </dsp:nvSpPr>
      <dsp:spPr>
        <a:xfrm>
          <a:off x="5931008" y="610246"/>
          <a:ext cx="1429127" cy="1360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180CE-8FE5-43A3-9FE6-57FD75FFA045}">
      <dsp:nvSpPr>
        <dsp:cNvPr id="0" name=""/>
        <dsp:cNvSpPr/>
      </dsp:nvSpPr>
      <dsp:spPr>
        <a:xfrm>
          <a:off x="5654884" y="2249905"/>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LEA User Report</a:t>
          </a:r>
        </a:p>
      </dsp:txBody>
      <dsp:txXfrm>
        <a:off x="5654884" y="2249905"/>
        <a:ext cx="2084062" cy="1074594"/>
      </dsp:txXfrm>
    </dsp:sp>
    <dsp:sp modelId="{B2A7017E-BE30-4715-B7CE-507498A9ED9A}">
      <dsp:nvSpPr>
        <dsp:cNvPr id="0" name=""/>
        <dsp:cNvSpPr/>
      </dsp:nvSpPr>
      <dsp:spPr>
        <a:xfrm>
          <a:off x="5730410" y="3145927"/>
          <a:ext cx="2084062" cy="1530"/>
        </a:xfrm>
        <a:prstGeom prst="rect">
          <a:avLst/>
        </a:prstGeom>
        <a:noFill/>
        <a:ln>
          <a:noFill/>
        </a:ln>
        <a:effectLst/>
      </dsp:spPr>
      <dsp:style>
        <a:lnRef idx="0">
          <a:scrgbClr r="0" g="0" b="0"/>
        </a:lnRef>
        <a:fillRef idx="0">
          <a:scrgbClr r="0" g="0" b="0"/>
        </a:fillRef>
        <a:effectRef idx="0">
          <a:scrgbClr r="0" g="0" b="0"/>
        </a:effectRef>
        <a:fontRef idx="minor"/>
      </dsp:style>
    </dsp:sp>
    <dsp:sp modelId="{07AD1F7E-2AF2-41D4-A5E4-870FA4B50D6C}">
      <dsp:nvSpPr>
        <dsp:cNvPr id="0" name=""/>
        <dsp:cNvSpPr/>
      </dsp:nvSpPr>
      <dsp:spPr>
        <a:xfrm>
          <a:off x="8791285" y="676638"/>
          <a:ext cx="1227463" cy="12274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2C429-AAAC-45BB-8A8D-94BF9B2C445E}">
      <dsp:nvSpPr>
        <dsp:cNvPr id="0" name=""/>
        <dsp:cNvSpPr/>
      </dsp:nvSpPr>
      <dsp:spPr>
        <a:xfrm>
          <a:off x="8342320" y="2234601"/>
          <a:ext cx="2084062" cy="107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New Report Brainstorm</a:t>
          </a:r>
        </a:p>
      </dsp:txBody>
      <dsp:txXfrm>
        <a:off x="8342320" y="2234601"/>
        <a:ext cx="2084062" cy="1074594"/>
      </dsp:txXfrm>
    </dsp:sp>
    <dsp:sp modelId="{21D0043C-9049-4D7E-AB3B-2A5A2104B7A4}">
      <dsp:nvSpPr>
        <dsp:cNvPr id="0" name=""/>
        <dsp:cNvSpPr/>
      </dsp:nvSpPr>
      <dsp:spPr>
        <a:xfrm>
          <a:off x="8428205" y="3112731"/>
          <a:ext cx="2084062" cy="15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87BBD-89D4-4056-BA56-2E22397ED750}">
      <dsp:nvSpPr>
        <dsp:cNvPr id="0" name=""/>
        <dsp:cNvSpPr/>
      </dsp:nvSpPr>
      <dsp:spPr>
        <a:xfrm>
          <a:off x="-4905056" y="-751645"/>
          <a:ext cx="5841929" cy="5841929"/>
        </a:xfrm>
        <a:prstGeom prst="blockArc">
          <a:avLst>
            <a:gd name="adj1" fmla="val 18900000"/>
            <a:gd name="adj2" fmla="val 2700000"/>
            <a:gd name="adj3" fmla="val 3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FD919A-365B-4DE7-AB92-85E20D9BB849}">
      <dsp:nvSpPr>
        <dsp:cNvPr id="0" name=""/>
        <dsp:cNvSpPr/>
      </dsp:nvSpPr>
      <dsp:spPr>
        <a:xfrm>
          <a:off x="349609" y="228472"/>
          <a:ext cx="10325541"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1. Only those with a role in GEM$ are able to use dashboards</a:t>
          </a:r>
        </a:p>
      </dsp:txBody>
      <dsp:txXfrm>
        <a:off x="349609" y="228472"/>
        <a:ext cx="10325541" cy="456771"/>
      </dsp:txXfrm>
    </dsp:sp>
    <dsp:sp modelId="{604EF017-3623-4A11-939D-D8B4C859A407}">
      <dsp:nvSpPr>
        <dsp:cNvPr id="0" name=""/>
        <dsp:cNvSpPr/>
      </dsp:nvSpPr>
      <dsp:spPr>
        <a:xfrm>
          <a:off x="64126" y="171376"/>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AC909B-6E68-49B4-B3DD-589FA8C05E57}">
      <dsp:nvSpPr>
        <dsp:cNvPr id="0" name=""/>
        <dsp:cNvSpPr/>
      </dsp:nvSpPr>
      <dsp:spPr>
        <a:xfrm>
          <a:off x="725335" y="913543"/>
          <a:ext cx="9949815"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2. Dashboards are personal to each user</a:t>
          </a:r>
        </a:p>
      </dsp:txBody>
      <dsp:txXfrm>
        <a:off x="725335" y="913543"/>
        <a:ext cx="9949815" cy="456771"/>
      </dsp:txXfrm>
    </dsp:sp>
    <dsp:sp modelId="{0062BA04-21A5-4B34-AB33-87479970E4FD}">
      <dsp:nvSpPr>
        <dsp:cNvPr id="0" name=""/>
        <dsp:cNvSpPr/>
      </dsp:nvSpPr>
      <dsp:spPr>
        <a:xfrm>
          <a:off x="439853" y="856447"/>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66826-8B3B-459B-9CD7-5F00A9C80286}">
      <dsp:nvSpPr>
        <dsp:cNvPr id="0" name=""/>
        <dsp:cNvSpPr/>
      </dsp:nvSpPr>
      <dsp:spPr>
        <a:xfrm>
          <a:off x="897145" y="1598614"/>
          <a:ext cx="9778005"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3. Each dashboard component is called a “widget”</a:t>
          </a:r>
        </a:p>
      </dsp:txBody>
      <dsp:txXfrm>
        <a:off x="897145" y="1598614"/>
        <a:ext cx="9778005" cy="456771"/>
      </dsp:txXfrm>
    </dsp:sp>
    <dsp:sp modelId="{16F74CDF-55FC-473A-81FB-58668B8E06B4}">
      <dsp:nvSpPr>
        <dsp:cNvPr id="0" name=""/>
        <dsp:cNvSpPr/>
      </dsp:nvSpPr>
      <dsp:spPr>
        <a:xfrm>
          <a:off x="611663" y="1541518"/>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A42BE7-220D-417A-8972-CF63683D9AFC}">
      <dsp:nvSpPr>
        <dsp:cNvPr id="0" name=""/>
        <dsp:cNvSpPr/>
      </dsp:nvSpPr>
      <dsp:spPr>
        <a:xfrm>
          <a:off x="897145" y="2283251"/>
          <a:ext cx="9778005"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4. Dashboards keep your widget set-up from log-in to log-in</a:t>
          </a:r>
        </a:p>
      </dsp:txBody>
      <dsp:txXfrm>
        <a:off x="897145" y="2283251"/>
        <a:ext cx="9778005" cy="456771"/>
      </dsp:txXfrm>
    </dsp:sp>
    <dsp:sp modelId="{8A3A954F-54AC-4BEA-843C-E7DB879B9FD0}">
      <dsp:nvSpPr>
        <dsp:cNvPr id="0" name=""/>
        <dsp:cNvSpPr/>
      </dsp:nvSpPr>
      <dsp:spPr>
        <a:xfrm>
          <a:off x="611663" y="2226155"/>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589EF7-8C9E-40DE-9B40-AA46666FA8DD}">
      <dsp:nvSpPr>
        <dsp:cNvPr id="0" name=""/>
        <dsp:cNvSpPr/>
      </dsp:nvSpPr>
      <dsp:spPr>
        <a:xfrm>
          <a:off x="725335" y="2968322"/>
          <a:ext cx="9949815"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5. Choose to display some/all widgets on your dashboard</a:t>
          </a:r>
        </a:p>
      </dsp:txBody>
      <dsp:txXfrm>
        <a:off x="725335" y="2968322"/>
        <a:ext cx="9949815" cy="456771"/>
      </dsp:txXfrm>
    </dsp:sp>
    <dsp:sp modelId="{04E9AB9A-8097-4989-94CB-0355D5D52D07}">
      <dsp:nvSpPr>
        <dsp:cNvPr id="0" name=""/>
        <dsp:cNvSpPr/>
      </dsp:nvSpPr>
      <dsp:spPr>
        <a:xfrm>
          <a:off x="439853" y="2911226"/>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B3C4F-499B-4A52-A6F6-C3889EFB4B96}">
      <dsp:nvSpPr>
        <dsp:cNvPr id="0" name=""/>
        <dsp:cNvSpPr/>
      </dsp:nvSpPr>
      <dsp:spPr>
        <a:xfrm>
          <a:off x="349609" y="3653393"/>
          <a:ext cx="10325541" cy="456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5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6. Order/re-order your widgets to suit your priorities</a:t>
          </a:r>
        </a:p>
      </dsp:txBody>
      <dsp:txXfrm>
        <a:off x="349609" y="3653393"/>
        <a:ext cx="10325541" cy="456771"/>
      </dsp:txXfrm>
    </dsp:sp>
    <dsp:sp modelId="{CBC294B0-F7A4-4A71-9426-2C1B88E4849C}">
      <dsp:nvSpPr>
        <dsp:cNvPr id="0" name=""/>
        <dsp:cNvSpPr/>
      </dsp:nvSpPr>
      <dsp:spPr>
        <a:xfrm>
          <a:off x="64126" y="3596297"/>
          <a:ext cx="570964" cy="57096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9B5FF-CEFB-4D03-BA24-1A0000B483FE}">
      <dsp:nvSpPr>
        <dsp:cNvPr id="0" name=""/>
        <dsp:cNvSpPr/>
      </dsp:nvSpPr>
      <dsp:spPr>
        <a:xfrm>
          <a:off x="358120" y="886004"/>
          <a:ext cx="1268048" cy="875482"/>
        </a:xfrm>
        <a:prstGeom prst="round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F9FAF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2A534-B585-440F-99C4-7056035158B8}">
      <dsp:nvSpPr>
        <dsp:cNvPr id="0" name=""/>
        <dsp:cNvSpPr/>
      </dsp:nvSpPr>
      <dsp:spPr>
        <a:xfrm>
          <a:off x="4060" y="2004535"/>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effectLst/>
            </a:rPr>
            <a:t>LEA Allocations</a:t>
          </a:r>
          <a:endParaRPr lang="en-US" sz="1500" b="1" kern="1200" dirty="0"/>
        </a:p>
      </dsp:txBody>
      <dsp:txXfrm>
        <a:off x="4060" y="2004535"/>
        <a:ext cx="1976169" cy="733158"/>
      </dsp:txXfrm>
    </dsp:sp>
    <dsp:sp modelId="{EA5284DD-3821-4059-8D67-DDEC0CE0FFC1}">
      <dsp:nvSpPr>
        <dsp:cNvPr id="0" name=""/>
        <dsp:cNvSpPr/>
      </dsp:nvSpPr>
      <dsp:spPr>
        <a:xfrm>
          <a:off x="2511596" y="932253"/>
          <a:ext cx="1249196" cy="740264"/>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71BFF-48F2-4CD6-8792-8A4887C663A5}">
      <dsp:nvSpPr>
        <dsp:cNvPr id="0" name=""/>
        <dsp:cNvSpPr/>
      </dsp:nvSpPr>
      <dsp:spPr>
        <a:xfrm>
          <a:off x="2021812" y="1970731"/>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rPr>
            <a:t>Progress Toward Expending Grant Funds</a:t>
          </a:r>
        </a:p>
      </dsp:txBody>
      <dsp:txXfrm>
        <a:off x="2021812" y="1970731"/>
        <a:ext cx="1976169" cy="733158"/>
      </dsp:txXfrm>
    </dsp:sp>
    <dsp:sp modelId="{E6BA2E24-80E8-44FF-B848-AFD776F592A2}">
      <dsp:nvSpPr>
        <dsp:cNvPr id="0" name=""/>
        <dsp:cNvSpPr/>
      </dsp:nvSpPr>
      <dsp:spPr>
        <a:xfrm>
          <a:off x="4658313" y="1031621"/>
          <a:ext cx="1249196" cy="740264"/>
        </a:xfrm>
        <a:prstGeom prst="round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23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79073-18F5-4783-AE23-1AD6A19BBEE9}">
      <dsp:nvSpPr>
        <dsp:cNvPr id="0" name=""/>
        <dsp:cNvSpPr/>
      </dsp:nvSpPr>
      <dsp:spPr>
        <a:xfrm>
          <a:off x="4287099" y="1929777"/>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marL="0" lvl="0" indent="0" algn="ctr" defTabSz="666750">
            <a:lnSpc>
              <a:spcPct val="100000"/>
            </a:lnSpc>
            <a:spcBef>
              <a:spcPct val="0"/>
            </a:spcBef>
            <a:spcAft>
              <a:spcPts val="0"/>
            </a:spcAft>
            <a:buNone/>
          </a:pPr>
          <a:r>
            <a:rPr lang="en-US" sz="1500" b="1" kern="1200" dirty="0">
              <a:effectLst/>
            </a:rPr>
            <a:t>Funding Summary by Award </a:t>
          </a:r>
          <a:r>
            <a:rPr lang="en-US" sz="1500" b="1" kern="1200" dirty="0"/>
            <a:t>Year </a:t>
          </a:r>
          <a:r>
            <a:rPr lang="en-US" sz="1500" b="1" kern="1200" dirty="0">
              <a:effectLst/>
            </a:rPr>
            <a:t>Widget</a:t>
          </a:r>
        </a:p>
      </dsp:txBody>
      <dsp:txXfrm>
        <a:off x="4287099" y="1929777"/>
        <a:ext cx="1976169" cy="733158"/>
      </dsp:txXfrm>
    </dsp:sp>
    <dsp:sp modelId="{E3383848-4843-4D70-B607-AE41FFB67D25}">
      <dsp:nvSpPr>
        <dsp:cNvPr id="0" name=""/>
        <dsp:cNvSpPr/>
      </dsp:nvSpPr>
      <dsp:spPr>
        <a:xfrm>
          <a:off x="6913107" y="928652"/>
          <a:ext cx="1200187" cy="932655"/>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7F2E2-8C84-4E00-994A-7E2CCF7F0242}">
      <dsp:nvSpPr>
        <dsp:cNvPr id="0" name=""/>
        <dsp:cNvSpPr/>
      </dsp:nvSpPr>
      <dsp:spPr>
        <a:xfrm>
          <a:off x="6525669" y="2052283"/>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effectLst/>
            </a:rPr>
            <a:t>District Allocations and Payments</a:t>
          </a:r>
          <a:r>
            <a:rPr lang="en-US" sz="1500" b="1" kern="1200" dirty="0"/>
            <a:t> </a:t>
          </a:r>
          <a:r>
            <a:rPr lang="en-US" sz="1500" b="1" kern="1200" dirty="0">
              <a:effectLst/>
            </a:rPr>
            <a:t>Widget</a:t>
          </a:r>
        </a:p>
      </dsp:txBody>
      <dsp:txXfrm>
        <a:off x="6525669" y="2052283"/>
        <a:ext cx="1976169" cy="733158"/>
      </dsp:txXfrm>
    </dsp:sp>
    <dsp:sp modelId="{5C6148DF-0E94-4FCA-8BFE-309E6E274B11}">
      <dsp:nvSpPr>
        <dsp:cNvPr id="0" name=""/>
        <dsp:cNvSpPr/>
      </dsp:nvSpPr>
      <dsp:spPr>
        <a:xfrm>
          <a:off x="9020864" y="981518"/>
          <a:ext cx="1199772" cy="850266"/>
        </a:xfrm>
        <a:prstGeom prst="roundRect">
          <a:avLst/>
        </a:prstGeom>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3E000-2DF9-46AA-A8C6-091E9ADC5784}">
      <dsp:nvSpPr>
        <dsp:cNvPr id="0" name=""/>
        <dsp:cNvSpPr/>
      </dsp:nvSpPr>
      <dsp:spPr>
        <a:xfrm>
          <a:off x="8699539" y="2053988"/>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effectLst/>
            </a:rPr>
            <a:t>District Budget Object Amounts</a:t>
          </a:r>
        </a:p>
      </dsp:txBody>
      <dsp:txXfrm>
        <a:off x="8699539" y="2053988"/>
        <a:ext cx="1976169" cy="733158"/>
      </dsp:txXfrm>
    </dsp:sp>
    <dsp:sp modelId="{86030E85-5990-41DB-8F98-DE40C7F24171}">
      <dsp:nvSpPr>
        <dsp:cNvPr id="0" name=""/>
        <dsp:cNvSpPr/>
      </dsp:nvSpPr>
      <dsp:spPr>
        <a:xfrm>
          <a:off x="10937555" y="954042"/>
          <a:ext cx="1167007" cy="947102"/>
        </a:xfrm>
        <a:prstGeom prst="roundRect">
          <a:avLst/>
        </a:prstGeom>
        <a:blipFill dpi="0"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0A7E3-76A5-4B3D-B408-0DF9AFB95418}">
      <dsp:nvSpPr>
        <dsp:cNvPr id="0" name=""/>
        <dsp:cNvSpPr/>
      </dsp:nvSpPr>
      <dsp:spPr>
        <a:xfrm>
          <a:off x="10532974" y="2055894"/>
          <a:ext cx="1976169" cy="7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effectLst/>
            </a:rPr>
            <a:t>District Budget Purpose Amounts</a:t>
          </a:r>
          <a:br>
            <a:rPr lang="en-US" sz="1500" b="1" kern="1200" dirty="0">
              <a:effectLst/>
            </a:rPr>
          </a:br>
          <a:br>
            <a:rPr lang="en-US" sz="1500" b="1" kern="1200" dirty="0">
              <a:effectLst/>
            </a:rPr>
          </a:br>
          <a:endParaRPr lang="en-US" sz="1500" b="1" kern="1200" dirty="0"/>
        </a:p>
      </dsp:txBody>
      <dsp:txXfrm>
        <a:off x="10532974" y="2055894"/>
        <a:ext cx="1976169" cy="733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826A2-132A-4805-ACED-492A64F023A2}">
      <dsp:nvSpPr>
        <dsp:cNvPr id="0" name=""/>
        <dsp:cNvSpPr/>
      </dsp:nvSpPr>
      <dsp:spPr>
        <a:xfrm>
          <a:off x="-12084" y="8550"/>
          <a:ext cx="11363325" cy="658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B0C37-11F4-4F36-8ABC-9FCA9654000B}">
      <dsp:nvSpPr>
        <dsp:cNvPr id="0" name=""/>
        <dsp:cNvSpPr/>
      </dsp:nvSpPr>
      <dsp:spPr>
        <a:xfrm>
          <a:off x="186972" y="156610"/>
          <a:ext cx="361922" cy="3619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EC1C0-5B39-4DFF-A23C-CA517354E0E5}">
      <dsp:nvSpPr>
        <dsp:cNvPr id="0" name=""/>
        <dsp:cNvSpPr/>
      </dsp:nvSpPr>
      <dsp:spPr>
        <a:xfrm>
          <a:off x="747952" y="8550"/>
          <a:ext cx="10601801"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Facilitate faster data entry for expenditures that remain on your grant from year to year</a:t>
          </a:r>
        </a:p>
      </dsp:txBody>
      <dsp:txXfrm>
        <a:off x="747952" y="8550"/>
        <a:ext cx="10601801" cy="658040"/>
      </dsp:txXfrm>
    </dsp:sp>
    <dsp:sp modelId="{461173C3-1605-4B22-AC06-0B3DCA9644D0}">
      <dsp:nvSpPr>
        <dsp:cNvPr id="0" name=""/>
        <dsp:cNvSpPr/>
      </dsp:nvSpPr>
      <dsp:spPr>
        <a:xfrm>
          <a:off x="0" y="831102"/>
          <a:ext cx="11363325" cy="658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AE630-CE30-4E1D-B1E5-086F080A6D7C}">
      <dsp:nvSpPr>
        <dsp:cNvPr id="0" name=""/>
        <dsp:cNvSpPr/>
      </dsp:nvSpPr>
      <dsp:spPr>
        <a:xfrm>
          <a:off x="186972" y="979161"/>
          <a:ext cx="361922" cy="3619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D182B-FF44-4092-8B62-FC877BEBBBF8}">
      <dsp:nvSpPr>
        <dsp:cNvPr id="0" name=""/>
        <dsp:cNvSpPr/>
      </dsp:nvSpPr>
      <dsp:spPr>
        <a:xfrm>
          <a:off x="747952" y="831102"/>
          <a:ext cx="10601801"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View large numbers of budget details at one time</a:t>
          </a:r>
        </a:p>
      </dsp:txBody>
      <dsp:txXfrm>
        <a:off x="747952" y="831102"/>
        <a:ext cx="10601801" cy="658040"/>
      </dsp:txXfrm>
    </dsp:sp>
    <dsp:sp modelId="{BF78E2C8-3D48-4189-8AC4-DED9C7EC7E14}">
      <dsp:nvSpPr>
        <dsp:cNvPr id="0" name=""/>
        <dsp:cNvSpPr/>
      </dsp:nvSpPr>
      <dsp:spPr>
        <a:xfrm>
          <a:off x="-12084" y="1653653"/>
          <a:ext cx="11363325" cy="658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4ED89-21B3-485B-8B40-A3FA15F5A970}">
      <dsp:nvSpPr>
        <dsp:cNvPr id="0" name=""/>
        <dsp:cNvSpPr/>
      </dsp:nvSpPr>
      <dsp:spPr>
        <a:xfrm>
          <a:off x="186972" y="1801712"/>
          <a:ext cx="361922" cy="3619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BDB90-6CAB-44F6-97CF-D1C993A1F52B}">
      <dsp:nvSpPr>
        <dsp:cNvPr id="0" name=""/>
        <dsp:cNvSpPr/>
      </dsp:nvSpPr>
      <dsp:spPr>
        <a:xfrm>
          <a:off x="747952" y="1653653"/>
          <a:ext cx="10601801"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Use/save budget data as an Excel file</a:t>
          </a:r>
        </a:p>
      </dsp:txBody>
      <dsp:txXfrm>
        <a:off x="747952" y="1653653"/>
        <a:ext cx="10601801" cy="658040"/>
      </dsp:txXfrm>
    </dsp:sp>
    <dsp:sp modelId="{68C0E596-B5F5-461B-8539-1A3CBE013F77}">
      <dsp:nvSpPr>
        <dsp:cNvPr id="0" name=""/>
        <dsp:cNvSpPr/>
      </dsp:nvSpPr>
      <dsp:spPr>
        <a:xfrm>
          <a:off x="-12084" y="2476204"/>
          <a:ext cx="11363325" cy="658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6269B-ED6E-4221-9F09-9033C43DF55F}">
      <dsp:nvSpPr>
        <dsp:cNvPr id="0" name=""/>
        <dsp:cNvSpPr/>
      </dsp:nvSpPr>
      <dsp:spPr>
        <a:xfrm>
          <a:off x="186972" y="2624263"/>
          <a:ext cx="361922" cy="3619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589CF-4800-4DFC-816C-CD8ACB2A078C}">
      <dsp:nvSpPr>
        <dsp:cNvPr id="0" name=""/>
        <dsp:cNvSpPr/>
      </dsp:nvSpPr>
      <dsp:spPr>
        <a:xfrm>
          <a:off x="747952" y="2476204"/>
          <a:ext cx="10601801"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Create ad hoc reports from budget details using Excel functions</a:t>
          </a:r>
        </a:p>
      </dsp:txBody>
      <dsp:txXfrm>
        <a:off x="747952" y="2476204"/>
        <a:ext cx="10601801" cy="658040"/>
      </dsp:txXfrm>
    </dsp:sp>
    <dsp:sp modelId="{B18ECEC2-5306-41BD-BCFC-9292CDF4106F}">
      <dsp:nvSpPr>
        <dsp:cNvPr id="0" name=""/>
        <dsp:cNvSpPr/>
      </dsp:nvSpPr>
      <dsp:spPr>
        <a:xfrm>
          <a:off x="-12084" y="3298755"/>
          <a:ext cx="11363325" cy="658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B0132-F652-46D4-9303-68D7B2C846E0}">
      <dsp:nvSpPr>
        <dsp:cNvPr id="0" name=""/>
        <dsp:cNvSpPr/>
      </dsp:nvSpPr>
      <dsp:spPr>
        <a:xfrm>
          <a:off x="186972" y="3446814"/>
          <a:ext cx="361922" cy="36192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2EC52-770C-4CB1-B2D3-29111FB5030F}">
      <dsp:nvSpPr>
        <dsp:cNvPr id="0" name=""/>
        <dsp:cNvSpPr/>
      </dsp:nvSpPr>
      <dsp:spPr>
        <a:xfrm>
          <a:off x="747952" y="3298755"/>
          <a:ext cx="10601801"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Permit users who may not have permission to enter budget details directly into GEM$, such as school principals, to create a budget for their individual schools for upload to the district budget by authorized GEM$ role holders</a:t>
          </a:r>
        </a:p>
      </dsp:txBody>
      <dsp:txXfrm>
        <a:off x="747952" y="3298755"/>
        <a:ext cx="10601801" cy="658040"/>
      </dsp:txXfrm>
    </dsp:sp>
    <dsp:sp modelId="{C0E16E87-9021-4172-B43B-E1413A67BBD4}">
      <dsp:nvSpPr>
        <dsp:cNvPr id="0" name=""/>
        <dsp:cNvSpPr/>
      </dsp:nvSpPr>
      <dsp:spPr>
        <a:xfrm>
          <a:off x="-12084" y="4128744"/>
          <a:ext cx="11363325" cy="6543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6F3C2-B2EF-4E05-A04E-588D59EA7C2A}">
      <dsp:nvSpPr>
        <dsp:cNvPr id="0" name=""/>
        <dsp:cNvSpPr/>
      </dsp:nvSpPr>
      <dsp:spPr>
        <a:xfrm>
          <a:off x="186972" y="4268766"/>
          <a:ext cx="361922" cy="36192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A9D35-0C29-4F01-A7AE-6EC1A971B501}">
      <dsp:nvSpPr>
        <dsp:cNvPr id="0" name=""/>
        <dsp:cNvSpPr/>
      </dsp:nvSpPr>
      <dsp:spPr>
        <a:xfrm>
          <a:off x="722295" y="4122852"/>
          <a:ext cx="10653113" cy="658040"/>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69643" tIns="69643" rIns="69643" bIns="69643" numCol="1" spcCol="1270" anchor="ctr" anchorCtr="0">
          <a:noAutofit/>
        </a:bodyPr>
        <a:lstStyle/>
        <a:p>
          <a:pPr marL="0" lvl="0" indent="0" algn="l" defTabSz="711200">
            <a:lnSpc>
              <a:spcPct val="100000"/>
            </a:lnSpc>
            <a:spcBef>
              <a:spcPct val="0"/>
            </a:spcBef>
            <a:spcAft>
              <a:spcPct val="35000"/>
            </a:spcAft>
            <a:buNone/>
          </a:pPr>
          <a:r>
            <a:rPr lang="en-US" sz="1600" kern="1200" dirty="0"/>
            <a:t>Download and print filtered budget data. For example, budget details for a specific school if budget expenditures were entered by school location or all equitable services expenditures budgeted for a federal grant</a:t>
          </a:r>
        </a:p>
      </dsp:txBody>
      <dsp:txXfrm>
        <a:off x="722295" y="4122852"/>
        <a:ext cx="10653113" cy="658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F08C-B9E2-4A72-9EC6-179D73DC755C}">
      <dsp:nvSpPr>
        <dsp:cNvPr id="0" name=""/>
        <dsp:cNvSpPr/>
      </dsp:nvSpPr>
      <dsp:spPr>
        <a:xfrm>
          <a:off x="4115" y="334800"/>
          <a:ext cx="247472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Where</a:t>
          </a:r>
        </a:p>
      </dsp:txBody>
      <dsp:txXfrm>
        <a:off x="4115" y="334800"/>
        <a:ext cx="2474726" cy="518400"/>
      </dsp:txXfrm>
    </dsp:sp>
    <dsp:sp modelId="{9099BFCB-343A-497B-89AB-FB2EE2729CA5}">
      <dsp:nvSpPr>
        <dsp:cNvPr id="0" name=""/>
        <dsp:cNvSpPr/>
      </dsp:nvSpPr>
      <dsp:spPr>
        <a:xfrm>
          <a:off x="4115" y="853200"/>
          <a:ext cx="2474726" cy="36733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b="0" i="0" kern="1200" dirty="0">
              <a:effectLst/>
              <a:ea typeface="Calibri" panose="020F0502020204030204" pitchFamily="34" charset="0"/>
            </a:rPr>
            <a:t>	The budget download and upload processes are launched from a budget page of a funding application.</a:t>
          </a:r>
          <a:endParaRPr lang="en-US" sz="1800" b="0" i="0" kern="1200" dirty="0"/>
        </a:p>
      </dsp:txBody>
      <dsp:txXfrm>
        <a:off x="4115" y="853200"/>
        <a:ext cx="2474726" cy="3673324"/>
      </dsp:txXfrm>
    </dsp:sp>
    <dsp:sp modelId="{9A580B83-FADC-497E-BD94-C492F837413E}">
      <dsp:nvSpPr>
        <dsp:cNvPr id="0" name=""/>
        <dsp:cNvSpPr/>
      </dsp:nvSpPr>
      <dsp:spPr>
        <a:xfrm>
          <a:off x="2825304" y="334800"/>
          <a:ext cx="247472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ea typeface="Calibri" panose="020F0502020204030204" pitchFamily="34" charset="0"/>
            </a:rPr>
            <a:t>When</a:t>
          </a:r>
          <a:endParaRPr lang="en-US" sz="2000" kern="1200" dirty="0"/>
        </a:p>
      </dsp:txBody>
      <dsp:txXfrm>
        <a:off x="2825304" y="334800"/>
        <a:ext cx="2474726" cy="518400"/>
      </dsp:txXfrm>
    </dsp:sp>
    <dsp:sp modelId="{2EA12E92-A89D-4AFE-88CF-67236B88A619}">
      <dsp:nvSpPr>
        <dsp:cNvPr id="0" name=""/>
        <dsp:cNvSpPr/>
      </dsp:nvSpPr>
      <dsp:spPr>
        <a:xfrm>
          <a:off x="2825304" y="853200"/>
          <a:ext cx="2474726" cy="36733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effectLst/>
              <a:ea typeface="Calibri" panose="020F0502020204030204" pitchFamily="34" charset="0"/>
            </a:rPr>
            <a:t>Downloading works when application is in ANY status (e.g., LEA Fiscal Approved). </a:t>
          </a:r>
          <a:endParaRPr lang="en-US" sz="1800" b="0" i="0" kern="1200" dirty="0"/>
        </a:p>
        <a:p>
          <a:pPr marL="171450" lvl="1" indent="-171450" algn="l" defTabSz="800100">
            <a:lnSpc>
              <a:spcPct val="90000"/>
            </a:lnSpc>
            <a:spcBef>
              <a:spcPct val="0"/>
            </a:spcBef>
            <a:spcAft>
              <a:spcPct val="15000"/>
            </a:spcAft>
            <a:buChar char="•"/>
          </a:pPr>
          <a:endParaRPr lang="en-US" sz="1800" b="0" i="0" kern="1200" dirty="0"/>
        </a:p>
        <a:p>
          <a:pPr marL="171450" lvl="1" indent="-171450" algn="l" defTabSz="800100">
            <a:lnSpc>
              <a:spcPct val="90000"/>
            </a:lnSpc>
            <a:spcBef>
              <a:spcPct val="0"/>
            </a:spcBef>
            <a:spcAft>
              <a:spcPct val="15000"/>
            </a:spcAft>
            <a:buChar char="•"/>
          </a:pPr>
          <a:r>
            <a:rPr lang="en-US" sz="1800" b="0" i="0" kern="1200" dirty="0"/>
            <a:t>Uploading can only be performed when the grant is in an editable status - </a:t>
          </a:r>
          <a:r>
            <a:rPr lang="en-US" sz="1800" b="0" i="0" u="sng" kern="1200" dirty="0">
              <a:latin typeface="Calibri" panose="020F0502020204030204" pitchFamily="34" charset="0"/>
              <a:cs typeface="Times New Roman" panose="02020603050405020304" pitchFamily="18" charset="0"/>
            </a:rPr>
            <a:t>Application</a:t>
          </a:r>
          <a:r>
            <a:rPr lang="en-US" sz="1800" b="0" i="0" u="sng" kern="1200" dirty="0">
              <a:effectLst/>
              <a:latin typeface="Calibri" panose="020F0502020204030204" pitchFamily="34" charset="0"/>
              <a:ea typeface="Calibri" panose="020F0502020204030204" pitchFamily="34" charset="0"/>
              <a:cs typeface="Times New Roman" panose="02020603050405020304" pitchFamily="18" charset="0"/>
            </a:rPr>
            <a:t> or Revision Started </a:t>
          </a:r>
          <a:r>
            <a:rPr lang="en-US" sz="1800" b="0" i="0" kern="1200" dirty="0">
              <a:effectLst/>
              <a:latin typeface="Calibri" panose="020F0502020204030204" pitchFamily="34" charset="0"/>
              <a:ea typeface="Calibri" panose="020F0502020204030204" pitchFamily="34" charset="0"/>
              <a:cs typeface="Times New Roman" panose="02020603050405020304" pitchFamily="18" charset="0"/>
            </a:rPr>
            <a:t>or one of the </a:t>
          </a:r>
          <a:r>
            <a:rPr lang="en-US" sz="1800" b="0" i="0" u="sng" kern="1200" dirty="0">
              <a:effectLst/>
              <a:latin typeface="Calibri" panose="020F0502020204030204" pitchFamily="34" charset="0"/>
              <a:ea typeface="Calibri" panose="020F0502020204030204" pitchFamily="34" charset="0"/>
              <a:cs typeface="Times New Roman" panose="02020603050405020304" pitchFamily="18" charset="0"/>
            </a:rPr>
            <a:t>Returned - Not Approved </a:t>
          </a:r>
          <a:r>
            <a:rPr lang="en-US" sz="1800" b="0" i="0" kern="1200" dirty="0">
              <a:effectLst/>
              <a:latin typeface="Calibri" panose="020F0502020204030204" pitchFamily="34" charset="0"/>
              <a:ea typeface="Calibri" panose="020F0502020204030204" pitchFamily="34" charset="0"/>
              <a:cs typeface="Times New Roman" panose="02020603050405020304" pitchFamily="18" charset="0"/>
            </a:rPr>
            <a:t>statuses. </a:t>
          </a:r>
        </a:p>
      </dsp:txBody>
      <dsp:txXfrm>
        <a:off x="2825304" y="853200"/>
        <a:ext cx="2474726" cy="3673324"/>
      </dsp:txXfrm>
    </dsp:sp>
    <dsp:sp modelId="{7818DB20-1772-41AE-9976-16E9A700B681}">
      <dsp:nvSpPr>
        <dsp:cNvPr id="0" name=""/>
        <dsp:cNvSpPr/>
      </dsp:nvSpPr>
      <dsp:spPr>
        <a:xfrm>
          <a:off x="5646492" y="334800"/>
          <a:ext cx="247472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Who</a:t>
          </a:r>
          <a:endParaRPr lang="en-US" sz="2000" kern="1200" dirty="0"/>
        </a:p>
      </dsp:txBody>
      <dsp:txXfrm>
        <a:off x="5646492" y="334800"/>
        <a:ext cx="2474726" cy="518400"/>
      </dsp:txXfrm>
    </dsp:sp>
    <dsp:sp modelId="{E2AB1F3B-7DEA-49D8-9829-1C36AE7CB587}">
      <dsp:nvSpPr>
        <dsp:cNvPr id="0" name=""/>
        <dsp:cNvSpPr/>
      </dsp:nvSpPr>
      <dsp:spPr>
        <a:xfrm>
          <a:off x="5646492" y="853200"/>
          <a:ext cx="2474726" cy="36733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b="0" i="0" kern="1200" dirty="0">
              <a:latin typeface="Calibri" panose="020F0502020204030204" pitchFamily="34" charset="0"/>
              <a:ea typeface="Calibri" panose="020F0502020204030204" pitchFamily="34" charset="0"/>
              <a:cs typeface="Times New Roman" panose="02020603050405020304" pitchFamily="18" charset="0"/>
            </a:rPr>
            <a:t>	A</a:t>
          </a:r>
          <a:r>
            <a:rPr lang="en-US" sz="1800" b="0" i="0" kern="1200" dirty="0">
              <a:effectLst/>
              <a:latin typeface="Calibri" panose="020F0502020204030204" pitchFamily="34" charset="0"/>
              <a:ea typeface="Calibri" panose="020F0502020204030204" pitchFamily="34" charset="0"/>
              <a:cs typeface="Times New Roman" panose="02020603050405020304" pitchFamily="18" charset="0"/>
            </a:rPr>
            <a:t>ny person can create or modify an Excel budget file template, but only users with roles permitting them to create or edit a funding application can perform a budget upload. </a:t>
          </a:r>
          <a:endParaRPr lang="en-US" sz="1800" b="0" i="0" kern="1200" dirty="0"/>
        </a:p>
      </dsp:txBody>
      <dsp:txXfrm>
        <a:off x="5646492" y="853200"/>
        <a:ext cx="2474726" cy="3673324"/>
      </dsp:txXfrm>
    </dsp:sp>
    <dsp:sp modelId="{6D539837-E409-474E-B36F-B2E364710A2A}">
      <dsp:nvSpPr>
        <dsp:cNvPr id="0" name=""/>
        <dsp:cNvSpPr/>
      </dsp:nvSpPr>
      <dsp:spPr>
        <a:xfrm>
          <a:off x="8467681" y="334800"/>
          <a:ext cx="247472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How</a:t>
          </a:r>
        </a:p>
      </dsp:txBody>
      <dsp:txXfrm>
        <a:off x="8467681" y="334800"/>
        <a:ext cx="2474726" cy="518400"/>
      </dsp:txXfrm>
    </dsp:sp>
    <dsp:sp modelId="{D477CA85-07E2-4ADE-8C30-F7C2447CD6B0}">
      <dsp:nvSpPr>
        <dsp:cNvPr id="0" name=""/>
        <dsp:cNvSpPr/>
      </dsp:nvSpPr>
      <dsp:spPr>
        <a:xfrm>
          <a:off x="8467681" y="853200"/>
          <a:ext cx="2474726" cy="36733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latin typeface="Calibri" panose="020F0502020204030204" pitchFamily="34" charset="0"/>
              <a:cs typeface="Times New Roman" panose="02020603050405020304" pitchFamily="18" charset="0"/>
            </a:rPr>
            <a:t>Uploads must be made using the Budget Template. </a:t>
          </a:r>
          <a:endParaRPr lang="en-US" sz="1800" b="0" i="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sz="1800" b="0" i="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latin typeface="Calibri" panose="020F0502020204030204" pitchFamily="34" charset="0"/>
              <a:cs typeface="Times New Roman" panose="02020603050405020304" pitchFamily="18" charset="0"/>
            </a:rPr>
            <a:t>Budget downloads appear on a Budget Template.</a:t>
          </a:r>
          <a:endParaRPr lang="en-US" sz="1800" b="0" i="0" kern="1200" dirty="0"/>
        </a:p>
      </dsp:txBody>
      <dsp:txXfrm>
        <a:off x="8467681" y="853200"/>
        <a:ext cx="2474726" cy="3673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57FBA-F912-4A72-859C-659C08B5510F}">
      <dsp:nvSpPr>
        <dsp:cNvPr id="0" name=""/>
        <dsp:cNvSpPr/>
      </dsp:nvSpPr>
      <dsp:spPr>
        <a:xfrm>
          <a:off x="0" y="1681"/>
          <a:ext cx="10515600" cy="852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E1C97-521E-4025-8A3A-1E60E1321FE3}">
      <dsp:nvSpPr>
        <dsp:cNvPr id="0" name=""/>
        <dsp:cNvSpPr/>
      </dsp:nvSpPr>
      <dsp:spPr>
        <a:xfrm>
          <a:off x="257869" y="193485"/>
          <a:ext cx="468854" cy="468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4CCBE-6316-497A-BC18-2216FDD22597}">
      <dsp:nvSpPr>
        <dsp:cNvPr id="0" name=""/>
        <dsp:cNvSpPr/>
      </dsp:nvSpPr>
      <dsp:spPr>
        <a:xfrm>
          <a:off x="984593" y="1681"/>
          <a:ext cx="9531006" cy="852462"/>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90219" tIns="90219" rIns="90219" bIns="90219" numCol="1" spcCol="1270" anchor="ctr" anchorCtr="0">
          <a:noAutofit/>
        </a:bodyPr>
        <a:lstStyle/>
        <a:p>
          <a:pPr marL="0" lvl="0" indent="0" algn="l" defTabSz="933450">
            <a:lnSpc>
              <a:spcPct val="100000"/>
            </a:lnSpc>
            <a:spcBef>
              <a:spcPct val="0"/>
            </a:spcBef>
            <a:spcAft>
              <a:spcPct val="35000"/>
            </a:spcAft>
            <a:buNone/>
          </a:pPr>
          <a:r>
            <a:rPr lang="en-US" sz="2100" kern="1200" dirty="0"/>
            <a:t>Payment activity – transaction type, transaction date, transaction amount </a:t>
          </a:r>
        </a:p>
      </dsp:txBody>
      <dsp:txXfrm>
        <a:off x="984593" y="1681"/>
        <a:ext cx="9531006" cy="852462"/>
      </dsp:txXfrm>
    </dsp:sp>
    <dsp:sp modelId="{DD3FB8C6-7CF4-4AE4-8940-99AB79D643C6}">
      <dsp:nvSpPr>
        <dsp:cNvPr id="0" name=""/>
        <dsp:cNvSpPr/>
      </dsp:nvSpPr>
      <dsp:spPr>
        <a:xfrm>
          <a:off x="0" y="1067259"/>
          <a:ext cx="10515600" cy="852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7B2D4-D7D7-4D3E-A4E4-3CAC7DF347AB}">
      <dsp:nvSpPr>
        <dsp:cNvPr id="0" name=""/>
        <dsp:cNvSpPr/>
      </dsp:nvSpPr>
      <dsp:spPr>
        <a:xfrm>
          <a:off x="257869" y="1259063"/>
          <a:ext cx="468854" cy="468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C91EB-E3FE-4CB4-8954-720B2F282F75}">
      <dsp:nvSpPr>
        <dsp:cNvPr id="0" name=""/>
        <dsp:cNvSpPr/>
      </dsp:nvSpPr>
      <dsp:spPr>
        <a:xfrm>
          <a:off x="984593" y="1067259"/>
          <a:ext cx="9531006" cy="852462"/>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90219" tIns="90219" rIns="90219" bIns="90219" numCol="1" spcCol="1270" anchor="ctr" anchorCtr="0">
          <a:noAutofit/>
        </a:bodyPr>
        <a:lstStyle/>
        <a:p>
          <a:pPr marL="0" lvl="0" indent="0" algn="l" defTabSz="933450">
            <a:lnSpc>
              <a:spcPct val="100000"/>
            </a:lnSpc>
            <a:spcBef>
              <a:spcPct val="0"/>
            </a:spcBef>
            <a:spcAft>
              <a:spcPct val="35000"/>
            </a:spcAft>
            <a:buNone/>
          </a:pPr>
          <a:r>
            <a:rPr lang="en-US" sz="2100" kern="1200" dirty="0"/>
            <a:t>Funding Summary – total allocation, total budget, total amount paid for any fiscal year.</a:t>
          </a:r>
        </a:p>
      </dsp:txBody>
      <dsp:txXfrm>
        <a:off x="984593" y="1067259"/>
        <a:ext cx="9531006" cy="852462"/>
      </dsp:txXfrm>
    </dsp:sp>
    <dsp:sp modelId="{8E68FF74-0206-4A8C-8FA1-34DF41C4747F}">
      <dsp:nvSpPr>
        <dsp:cNvPr id="0" name=""/>
        <dsp:cNvSpPr/>
      </dsp:nvSpPr>
      <dsp:spPr>
        <a:xfrm>
          <a:off x="0" y="2132837"/>
          <a:ext cx="10515600" cy="852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819657-8A74-4220-B114-BB89022D9FBF}">
      <dsp:nvSpPr>
        <dsp:cNvPr id="0" name=""/>
        <dsp:cNvSpPr/>
      </dsp:nvSpPr>
      <dsp:spPr>
        <a:xfrm>
          <a:off x="257869" y="2324641"/>
          <a:ext cx="468854" cy="468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A20C0-BB0E-4BE9-B7D0-C18A50F9B28C}">
      <dsp:nvSpPr>
        <dsp:cNvPr id="0" name=""/>
        <dsp:cNvSpPr/>
      </dsp:nvSpPr>
      <dsp:spPr>
        <a:xfrm>
          <a:off x="984593" y="2132837"/>
          <a:ext cx="9531006" cy="852462"/>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90219" tIns="90219" rIns="90219" bIns="90219" numCol="1" spcCol="1270" anchor="ctr" anchorCtr="0">
          <a:noAutofit/>
        </a:bodyPr>
        <a:lstStyle/>
        <a:p>
          <a:pPr marL="0" lvl="0" indent="0" algn="l" defTabSz="933450">
            <a:lnSpc>
              <a:spcPct val="100000"/>
            </a:lnSpc>
            <a:spcBef>
              <a:spcPct val="0"/>
            </a:spcBef>
            <a:spcAft>
              <a:spcPct val="35000"/>
            </a:spcAft>
            <a:buNone/>
          </a:pPr>
          <a:r>
            <a:rPr lang="en-US" sz="2100" kern="1200" dirty="0"/>
            <a:t>Grant program details/grid and add-a-row details – pull data from any page of a funding application</a:t>
          </a:r>
        </a:p>
      </dsp:txBody>
      <dsp:txXfrm>
        <a:off x="984593" y="2132837"/>
        <a:ext cx="9531006" cy="852462"/>
      </dsp:txXfrm>
    </dsp:sp>
    <dsp:sp modelId="{C734E2D2-E64B-49D2-B6E2-D72232162126}">
      <dsp:nvSpPr>
        <dsp:cNvPr id="0" name=""/>
        <dsp:cNvSpPr/>
      </dsp:nvSpPr>
      <dsp:spPr>
        <a:xfrm>
          <a:off x="0" y="3198414"/>
          <a:ext cx="10515600" cy="852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BF7-333E-415A-ACED-8EF8849B9EF1}">
      <dsp:nvSpPr>
        <dsp:cNvPr id="0" name=""/>
        <dsp:cNvSpPr/>
      </dsp:nvSpPr>
      <dsp:spPr>
        <a:xfrm>
          <a:off x="257869" y="3390218"/>
          <a:ext cx="468854" cy="46885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D93A1-5956-45ED-8615-D5276548E67E}">
      <dsp:nvSpPr>
        <dsp:cNvPr id="0" name=""/>
        <dsp:cNvSpPr/>
      </dsp:nvSpPr>
      <dsp:spPr>
        <a:xfrm>
          <a:off x="984593" y="3198414"/>
          <a:ext cx="9531006" cy="852462"/>
        </a:xfrm>
        <a:prstGeom prst="rect">
          <a:avLst/>
        </a:prstGeom>
        <a:solidFill>
          <a:srgbClr val="FCEDE8"/>
        </a:solidFill>
        <a:ln>
          <a:noFill/>
        </a:ln>
        <a:effectLst/>
      </dsp:spPr>
      <dsp:style>
        <a:lnRef idx="0">
          <a:scrgbClr r="0" g="0" b="0"/>
        </a:lnRef>
        <a:fillRef idx="0">
          <a:scrgbClr r="0" g="0" b="0"/>
        </a:fillRef>
        <a:effectRef idx="0">
          <a:scrgbClr r="0" g="0" b="0"/>
        </a:effectRef>
        <a:fontRef idx="minor"/>
      </dsp:style>
      <dsp:txBody>
        <a:bodyPr spcFirstLastPara="0" vert="horz" wrap="square" lIns="90219" tIns="90219" rIns="90219" bIns="90219" numCol="1" spcCol="1270" anchor="ctr" anchorCtr="0">
          <a:noAutofit/>
        </a:bodyPr>
        <a:lstStyle/>
        <a:p>
          <a:pPr marL="0" lvl="0" indent="0" algn="l" defTabSz="933450">
            <a:lnSpc>
              <a:spcPct val="100000"/>
            </a:lnSpc>
            <a:spcBef>
              <a:spcPct val="0"/>
            </a:spcBef>
            <a:spcAft>
              <a:spcPct val="35000"/>
            </a:spcAft>
            <a:buNone/>
          </a:pPr>
          <a:r>
            <a:rPr lang="en-US" sz="2100" kern="1200" dirty="0"/>
            <a:t>Grant Status – what status your grant is at to see if revisions have been approved or sent back to the district &amp; see what FERs need to be filed  </a:t>
          </a:r>
        </a:p>
      </dsp:txBody>
      <dsp:txXfrm>
        <a:off x="984593" y="3198414"/>
        <a:ext cx="9531006" cy="8524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B63C4-ABD4-41F5-9D58-159D2307366F}"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F6467-7E77-4184-8BC3-F7E5DD45C368}" type="slidenum">
              <a:rPr lang="en-US" smtClean="0"/>
              <a:t>‹#›</a:t>
            </a:fld>
            <a:endParaRPr lang="en-US"/>
          </a:p>
        </p:txBody>
      </p:sp>
    </p:spTree>
    <p:extLst>
      <p:ext uri="{BB962C8B-B14F-4D97-AF65-F5344CB8AC3E}">
        <p14:creationId xmlns:p14="http://schemas.microsoft.com/office/powerpoint/2010/main" val="52781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downloading to use the budget data, the first tab is all you will look at most likely.  The other tabs will be useful when you are creating a budget upload.</a:t>
            </a:r>
          </a:p>
        </p:txBody>
      </p:sp>
      <p:sp>
        <p:nvSpPr>
          <p:cNvPr id="4" name="Slide Number Placeholder 3"/>
          <p:cNvSpPr>
            <a:spLocks noGrp="1"/>
          </p:cNvSpPr>
          <p:nvPr>
            <p:ph type="sldNum" sz="quarter" idx="5"/>
          </p:nvPr>
        </p:nvSpPr>
        <p:spPr/>
        <p:txBody>
          <a:bodyPr/>
          <a:lstStyle/>
          <a:p>
            <a:fld id="{E14F6467-7E77-4184-8BC3-F7E5DD45C368}" type="slidenum">
              <a:rPr lang="en-US" smtClean="0"/>
              <a:t>21</a:t>
            </a:fld>
            <a:endParaRPr lang="en-US"/>
          </a:p>
        </p:txBody>
      </p:sp>
    </p:spTree>
    <p:extLst>
      <p:ext uri="{BB962C8B-B14F-4D97-AF65-F5344CB8AC3E}">
        <p14:creationId xmlns:p14="http://schemas.microsoft.com/office/powerpoint/2010/main" val="353070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F6467-7E77-4184-8BC3-F7E5DD45C368}" type="slidenum">
              <a:rPr lang="en-US" smtClean="0"/>
              <a:t>29</a:t>
            </a:fld>
            <a:endParaRPr lang="en-US"/>
          </a:p>
        </p:txBody>
      </p:sp>
    </p:spTree>
    <p:extLst>
      <p:ext uri="{BB962C8B-B14F-4D97-AF65-F5344CB8AC3E}">
        <p14:creationId xmlns:p14="http://schemas.microsoft.com/office/powerpoint/2010/main" val="128212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F6467-7E77-4184-8BC3-F7E5DD45C368}" type="slidenum">
              <a:rPr lang="en-US" smtClean="0"/>
              <a:t>35</a:t>
            </a:fld>
            <a:endParaRPr lang="en-US"/>
          </a:p>
        </p:txBody>
      </p:sp>
    </p:spTree>
    <p:extLst>
      <p:ext uri="{BB962C8B-B14F-4D97-AF65-F5344CB8AC3E}">
        <p14:creationId xmlns:p14="http://schemas.microsoft.com/office/powerpoint/2010/main" val="81420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dirty="0"/>
          </a:p>
        </p:txBody>
      </p:sp>
    </p:spTree>
    <p:extLst>
      <p:ext uri="{BB962C8B-B14F-4D97-AF65-F5344CB8AC3E}">
        <p14:creationId xmlns:p14="http://schemas.microsoft.com/office/powerpoint/2010/main" val="184136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10578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58505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7679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67575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75534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162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062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0034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971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35480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mass.egrantsmanagement.com/DocumentLibrary/ViewDocument.aspx?DocumentKey=46690&amp;inline=tru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hyperlink" Target="mailto:Colleen.E.Holforty@mass.gov" TargetMode="External"/><Relationship Id="rId2" Type="http://schemas.openxmlformats.org/officeDocument/2006/relationships/hyperlink" Target="mailto:Kathleen.Cross@mass.go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ass.egrantsmanagement.com/user/signin.aspx?ccipSessionKey=63812239941999930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2877-803C-FEEC-E034-A42A73554EEC}"/>
              </a:ext>
            </a:extLst>
          </p:cNvPr>
          <p:cNvSpPr>
            <a:spLocks noGrp="1"/>
          </p:cNvSpPr>
          <p:nvPr>
            <p:ph type="ctrTitle"/>
          </p:nvPr>
        </p:nvSpPr>
        <p:spPr>
          <a:xfrm>
            <a:off x="455113" y="1110974"/>
            <a:ext cx="11281774" cy="1989475"/>
          </a:xfrm>
        </p:spPr>
        <p:txBody>
          <a:bodyPr/>
          <a:lstStyle/>
          <a:p>
            <a:r>
              <a:rPr lang="en-US" dirty="0"/>
              <a:t>How to use GEM$ data to your advantage </a:t>
            </a:r>
          </a:p>
        </p:txBody>
      </p:sp>
      <p:sp>
        <p:nvSpPr>
          <p:cNvPr id="3" name="Subtitle 2">
            <a:extLst>
              <a:ext uri="{FF2B5EF4-FFF2-40B4-BE49-F238E27FC236}">
                <a16:creationId xmlns:a16="http://schemas.microsoft.com/office/drawing/2014/main" id="{68D33C32-AD17-89B1-4101-4835EFE61F4B}"/>
              </a:ext>
            </a:extLst>
          </p:cNvPr>
          <p:cNvSpPr>
            <a:spLocks noGrp="1"/>
          </p:cNvSpPr>
          <p:nvPr>
            <p:ph type="subTitle" idx="1"/>
          </p:nvPr>
        </p:nvSpPr>
        <p:spPr/>
        <p:txBody>
          <a:bodyPr/>
          <a:lstStyle/>
          <a:p>
            <a:r>
              <a:rPr lang="en-US" dirty="0"/>
              <a:t>June 10, 2025</a:t>
            </a:r>
          </a:p>
        </p:txBody>
      </p:sp>
    </p:spTree>
    <p:extLst>
      <p:ext uri="{BB962C8B-B14F-4D97-AF65-F5344CB8AC3E}">
        <p14:creationId xmlns:p14="http://schemas.microsoft.com/office/powerpoint/2010/main" val="81353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2F0D-B22B-3C11-3AE3-44C4404901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85F658-1CB5-24A9-BD46-F6E1D46CF339}"/>
              </a:ext>
            </a:extLst>
          </p:cNvPr>
          <p:cNvSpPr>
            <a:spLocks noGrp="1"/>
          </p:cNvSpPr>
          <p:nvPr>
            <p:ph type="title"/>
          </p:nvPr>
        </p:nvSpPr>
        <p:spPr>
          <a:xfrm>
            <a:off x="838200" y="180690"/>
            <a:ext cx="10515600" cy="1042852"/>
          </a:xfrm>
        </p:spPr>
        <p:txBody>
          <a:bodyPr anchor="ctr">
            <a:noAutofit/>
          </a:bodyPr>
          <a:lstStyle/>
          <a:p>
            <a:br>
              <a:rPr lang="en-US" kern="100" dirty="0">
                <a:effectLst/>
              </a:rPr>
            </a:br>
            <a:r>
              <a:rPr lang="en-US" kern="100" dirty="0">
                <a:effectLst/>
              </a:rPr>
              <a:t>Progress Toward Expending Grant Funds</a:t>
            </a:r>
            <a:br>
              <a:rPr lang="en-US" kern="100" dirty="0">
                <a:effectLst/>
              </a:rPr>
            </a:br>
            <a:endParaRPr lang="en-US" dirty="0"/>
          </a:p>
        </p:txBody>
      </p:sp>
      <p:pic>
        <p:nvPicPr>
          <p:cNvPr id="10" name="Graphic 9" descr="Bar graph with upward trend outline">
            <a:extLst>
              <a:ext uri="{FF2B5EF4-FFF2-40B4-BE49-F238E27FC236}">
                <a16:creationId xmlns:a16="http://schemas.microsoft.com/office/drawing/2014/main" id="{5B91A330-58D1-7829-7D97-1A95B49C5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6569" y="229292"/>
            <a:ext cx="914400" cy="914400"/>
          </a:xfrm>
          <a:prstGeom prst="rect">
            <a:avLst/>
          </a:prstGeom>
        </p:spPr>
      </p:pic>
      <p:grpSp>
        <p:nvGrpSpPr>
          <p:cNvPr id="11" name="Group 10" descr="Screenshot of the 'Progress Toward Expending Grant Funds' widget in GEM$. The Download Data option is located in the upper right hand corner of the widget.">
            <a:extLst>
              <a:ext uri="{FF2B5EF4-FFF2-40B4-BE49-F238E27FC236}">
                <a16:creationId xmlns:a16="http://schemas.microsoft.com/office/drawing/2014/main" id="{FE60AD4F-D91E-F9C6-91A0-F7DD19A3685F}"/>
              </a:ext>
            </a:extLst>
          </p:cNvPr>
          <p:cNvGrpSpPr/>
          <p:nvPr/>
        </p:nvGrpSpPr>
        <p:grpSpPr>
          <a:xfrm>
            <a:off x="728064" y="1168714"/>
            <a:ext cx="10787982" cy="2966789"/>
            <a:chOff x="728064" y="1168714"/>
            <a:chExt cx="10787982" cy="2966789"/>
          </a:xfrm>
        </p:grpSpPr>
        <p:pic>
          <p:nvPicPr>
            <p:cNvPr id="7" name="Picture 6">
              <a:extLst>
                <a:ext uri="{FF2B5EF4-FFF2-40B4-BE49-F238E27FC236}">
                  <a16:creationId xmlns:a16="http://schemas.microsoft.com/office/drawing/2014/main" id="{09E4D2CA-D1DF-B432-AB6F-8379269EA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35" y="1202103"/>
              <a:ext cx="10731929" cy="2933400"/>
            </a:xfrm>
            <a:prstGeom prst="rect">
              <a:avLst/>
            </a:prstGeom>
            <a:ln w="12700">
              <a:solidFill>
                <a:schemeClr val="tx1"/>
              </a:solidFill>
            </a:ln>
            <a:effectLst>
              <a:outerShdw blurRad="50800" dist="38100" dir="2700000" algn="tl" rotWithShape="0">
                <a:prstClr val="black">
                  <a:alpha val="40000"/>
                </a:prstClr>
              </a:outerShdw>
            </a:effectLst>
          </p:spPr>
        </p:pic>
        <p:sp>
          <p:nvSpPr>
            <p:cNvPr id="4" name="Oval 3">
              <a:extLst>
                <a:ext uri="{FF2B5EF4-FFF2-40B4-BE49-F238E27FC236}">
                  <a16:creationId xmlns:a16="http://schemas.microsoft.com/office/drawing/2014/main" id="{892D2117-97E9-65CD-2A70-0B4EBD7AB01A}"/>
                </a:ext>
              </a:extLst>
            </p:cNvPr>
            <p:cNvSpPr/>
            <p:nvPr/>
          </p:nvSpPr>
          <p:spPr>
            <a:xfrm>
              <a:off x="728064" y="1168714"/>
              <a:ext cx="2792376" cy="375337"/>
            </a:xfrm>
            <a:prstGeom prst="ellipse">
              <a:avLst/>
            </a:prstGeom>
            <a:noFill/>
            <a:ln w="3810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88C3B5-1AD8-9D6B-7A11-2EA17045716C}"/>
                </a:ext>
              </a:extLst>
            </p:cNvPr>
            <p:cNvSpPr/>
            <p:nvPr/>
          </p:nvSpPr>
          <p:spPr>
            <a:xfrm>
              <a:off x="10176082" y="1197198"/>
              <a:ext cx="1339964" cy="3049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16DE1B03-55A1-D95C-72E1-EEF4FD10028B}"/>
              </a:ext>
            </a:extLst>
          </p:cNvPr>
          <p:cNvSpPr>
            <a:spLocks noGrp="1"/>
          </p:cNvSpPr>
          <p:nvPr>
            <p:ph sz="half" idx="2"/>
          </p:nvPr>
        </p:nvSpPr>
        <p:spPr>
          <a:xfrm>
            <a:off x="774191" y="4270250"/>
            <a:ext cx="5181600" cy="2313432"/>
          </a:xfrm>
          <a:solidFill>
            <a:srgbClr val="F0F4FA"/>
          </a:solidFill>
          <a:ln w="19050">
            <a:solidFill>
              <a:schemeClr val="tx1"/>
            </a:solidFill>
          </a:ln>
        </p:spPr>
        <p:txBody>
          <a:bodyPr>
            <a:normAutofit lnSpcReduction="10000"/>
          </a:bodyPr>
          <a:lstStyle/>
          <a:p>
            <a:pPr marL="0" indent="0">
              <a:buNone/>
            </a:pPr>
            <a:r>
              <a:rPr lang="en-US" sz="2000" b="1" u="sng" kern="100" dirty="0"/>
              <a:t>What it shows:</a:t>
            </a:r>
          </a:p>
          <a:p>
            <a:pPr marL="0" indent="0">
              <a:buNone/>
            </a:pPr>
            <a:r>
              <a:rPr lang="en-US" sz="2000" kern="100" dirty="0"/>
              <a:t>The Progress Toward Expending Funds widget lists all LEA grants in GEM$ for all fiscal years with some amount unclaimed.  </a:t>
            </a:r>
          </a:p>
          <a:p>
            <a:pPr lvl="1"/>
            <a:r>
              <a:rPr lang="en-US" sz="1600" kern="100" dirty="0"/>
              <a:t>Shows organization name, grant name, amount unpaid, and the project end data (from RFP).</a:t>
            </a:r>
          </a:p>
          <a:p>
            <a:pPr lvl="1"/>
            <a:r>
              <a:rPr lang="en-US" sz="1600" kern="100" dirty="0"/>
              <a:t>If a district has claimed all fund, the grant will no longer show</a:t>
            </a:r>
          </a:p>
        </p:txBody>
      </p:sp>
      <p:sp>
        <p:nvSpPr>
          <p:cNvPr id="6" name="Content Placeholder 1">
            <a:extLst>
              <a:ext uri="{FF2B5EF4-FFF2-40B4-BE49-F238E27FC236}">
                <a16:creationId xmlns:a16="http://schemas.microsoft.com/office/drawing/2014/main" id="{F95CD387-66FE-F675-6212-6F25F19AB542}"/>
              </a:ext>
            </a:extLst>
          </p:cNvPr>
          <p:cNvSpPr txBox="1">
            <a:spLocks/>
          </p:cNvSpPr>
          <p:nvPr/>
        </p:nvSpPr>
        <p:spPr>
          <a:xfrm>
            <a:off x="6254498" y="4270250"/>
            <a:ext cx="5181600" cy="2313432"/>
          </a:xfrm>
          <a:prstGeom prst="rect">
            <a:avLst/>
          </a:prstGeom>
          <a:solidFill>
            <a:srgbClr val="F0F4FA"/>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kern="100" dirty="0">
                <a:solidFill>
                  <a:srgbClr val="574D95"/>
                </a:solidFill>
              </a:rPr>
              <a:t>Options:</a:t>
            </a:r>
          </a:p>
          <a:p>
            <a:pPr marL="0" marR="0" indent="0">
              <a:lnSpc>
                <a:spcPct val="107000"/>
              </a:lnSpc>
              <a:spcBef>
                <a:spcPts val="0"/>
              </a:spcBef>
              <a:buNone/>
            </a:pPr>
            <a:r>
              <a:rPr lang="en-US" sz="2000" kern="100" dirty="0"/>
              <a:t>The list can be reordered by column </a:t>
            </a:r>
          </a:p>
          <a:p>
            <a:pPr lvl="1">
              <a:lnSpc>
                <a:spcPct val="107000"/>
              </a:lnSpc>
              <a:spcBef>
                <a:spcPts val="0"/>
              </a:spcBef>
            </a:pPr>
            <a:r>
              <a:rPr lang="en-US" sz="1600" kern="100" dirty="0"/>
              <a:t>grant number, amount unpaid, project end date (but not fiscal year)</a:t>
            </a:r>
          </a:p>
          <a:p>
            <a:pPr marL="0" marR="0">
              <a:lnSpc>
                <a:spcPct val="107000"/>
              </a:lnSpc>
              <a:spcAft>
                <a:spcPts val="800"/>
              </a:spcAft>
            </a:pPr>
            <a:r>
              <a:rPr lang="en-US" sz="2000" kern="100" dirty="0"/>
              <a:t>Data can be downloaded.</a:t>
            </a:r>
          </a:p>
        </p:txBody>
      </p:sp>
    </p:spTree>
    <p:extLst>
      <p:ext uri="{BB962C8B-B14F-4D97-AF65-F5344CB8AC3E}">
        <p14:creationId xmlns:p14="http://schemas.microsoft.com/office/powerpoint/2010/main" val="12331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D65C6-B9FD-C76A-EFB0-423994B239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38F0A7-790C-B4B5-67E8-59C39FE42DE9}"/>
              </a:ext>
            </a:extLst>
          </p:cNvPr>
          <p:cNvSpPr>
            <a:spLocks noGrp="1"/>
          </p:cNvSpPr>
          <p:nvPr>
            <p:ph type="title"/>
          </p:nvPr>
        </p:nvSpPr>
        <p:spPr>
          <a:xfrm>
            <a:off x="838200" y="88454"/>
            <a:ext cx="10515600" cy="1448683"/>
          </a:xfrm>
        </p:spPr>
        <p:txBody>
          <a:bodyPr anchor="ctr">
            <a:noAutofit/>
          </a:bodyPr>
          <a:lstStyle/>
          <a:p>
            <a:r>
              <a:rPr lang="en-US" kern="100" dirty="0">
                <a:effectLst/>
              </a:rPr>
              <a:t>Funding Summary by Award </a:t>
            </a:r>
            <a:r>
              <a:rPr lang="en-US" kern="100" dirty="0"/>
              <a:t>Year </a:t>
            </a:r>
            <a:r>
              <a:rPr lang="en-US" kern="100" dirty="0">
                <a:effectLst/>
              </a:rPr>
              <a:t>Widget</a:t>
            </a:r>
            <a:endParaRPr lang="en-US" dirty="0"/>
          </a:p>
        </p:txBody>
      </p:sp>
      <p:pic>
        <p:nvPicPr>
          <p:cNvPr id="7" name="Graphic 6" descr="Daily calendar outline">
            <a:extLst>
              <a:ext uri="{FF2B5EF4-FFF2-40B4-BE49-F238E27FC236}">
                <a16:creationId xmlns:a16="http://schemas.microsoft.com/office/drawing/2014/main" id="{A7925625-2AF2-53B2-00FF-D12B12602F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46935" y="355595"/>
            <a:ext cx="914400" cy="914400"/>
          </a:xfrm>
          <a:prstGeom prst="rect">
            <a:avLst/>
          </a:prstGeom>
        </p:spPr>
      </p:pic>
      <p:sp>
        <p:nvSpPr>
          <p:cNvPr id="2" name="Content Placeholder 1">
            <a:extLst>
              <a:ext uri="{FF2B5EF4-FFF2-40B4-BE49-F238E27FC236}">
                <a16:creationId xmlns:a16="http://schemas.microsoft.com/office/drawing/2014/main" id="{61F96E44-4865-0E91-AF4F-32B137F07718}"/>
              </a:ext>
            </a:extLst>
          </p:cNvPr>
          <p:cNvSpPr>
            <a:spLocks noGrp="1"/>
          </p:cNvSpPr>
          <p:nvPr>
            <p:ph sz="half" idx="2"/>
          </p:nvPr>
        </p:nvSpPr>
        <p:spPr>
          <a:xfrm>
            <a:off x="159720" y="2065649"/>
            <a:ext cx="5446985" cy="2726702"/>
          </a:xfrm>
          <a:solidFill>
            <a:srgbClr val="F0F4FA"/>
          </a:solidFill>
          <a:ln w="19050">
            <a:solidFill>
              <a:schemeClr val="tx1"/>
            </a:solidFill>
          </a:ln>
        </p:spPr>
        <p:txBody>
          <a:bodyPr>
            <a:normAutofit/>
          </a:bodyPr>
          <a:lstStyle/>
          <a:p>
            <a:pPr marL="0" indent="0">
              <a:buNone/>
            </a:pPr>
            <a:r>
              <a:rPr lang="en-US" sz="2000" b="1" u="sng" kern="100" dirty="0"/>
              <a:t>What it shows:</a:t>
            </a:r>
          </a:p>
          <a:p>
            <a:r>
              <a:rPr lang="en-US" sz="1800" dirty="0"/>
              <a:t>The Funding Summary by Award Year widget is a bar </a:t>
            </a:r>
            <a:r>
              <a:rPr lang="en-US" sz="1800" dirty="0">
                <a:effectLst/>
                <a:ea typeface="Aptos" panose="020B0004020202020204" pitchFamily="34" charset="0"/>
              </a:rPr>
              <a:t>chart showing a breakdown of the LEA’s total grant funding in GEMS by Award Year between state and federal for all grants, including the amount paid and unpaid (in total).  </a:t>
            </a:r>
          </a:p>
          <a:p>
            <a:r>
              <a:rPr lang="en-US" sz="1800" dirty="0">
                <a:effectLst/>
                <a:ea typeface="Aptos" panose="020B0004020202020204" pitchFamily="34" charset="0"/>
              </a:rPr>
              <a:t>Hovering over the bars shows exact dollar amounts for paid, unpaid and total separated by federal and state funding.</a:t>
            </a:r>
            <a:endParaRPr lang="en-US" dirty="0"/>
          </a:p>
        </p:txBody>
      </p:sp>
      <p:sp>
        <p:nvSpPr>
          <p:cNvPr id="6" name="Content Placeholder 1">
            <a:extLst>
              <a:ext uri="{FF2B5EF4-FFF2-40B4-BE49-F238E27FC236}">
                <a16:creationId xmlns:a16="http://schemas.microsoft.com/office/drawing/2014/main" id="{215593BE-DE4C-840C-56BF-1A3B8E126C29}"/>
              </a:ext>
            </a:extLst>
          </p:cNvPr>
          <p:cNvSpPr txBox="1">
            <a:spLocks/>
          </p:cNvSpPr>
          <p:nvPr/>
        </p:nvSpPr>
        <p:spPr>
          <a:xfrm>
            <a:off x="174673" y="4993579"/>
            <a:ext cx="5446985" cy="1035081"/>
          </a:xfrm>
          <a:prstGeom prst="rect">
            <a:avLst/>
          </a:prstGeom>
          <a:solidFill>
            <a:srgbClr val="F0F4FA"/>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kern="100" dirty="0">
                <a:solidFill>
                  <a:srgbClr val="574D95"/>
                </a:solidFill>
              </a:rPr>
              <a:t>Options:</a:t>
            </a:r>
          </a:p>
          <a:p>
            <a:pPr marL="0" indent="0">
              <a:buNone/>
            </a:pPr>
            <a:r>
              <a:rPr lang="en-US" sz="1800" dirty="0"/>
              <a:t>None</a:t>
            </a:r>
            <a:endParaRPr lang="en-US" dirty="0"/>
          </a:p>
        </p:txBody>
      </p:sp>
      <p:pic>
        <p:nvPicPr>
          <p:cNvPr id="4" name="Picture 3" descr="Screenshot of the 'Funding Summary By Award Year' widget in GEM$. ">
            <a:extLst>
              <a:ext uri="{FF2B5EF4-FFF2-40B4-BE49-F238E27FC236}">
                <a16:creationId xmlns:a16="http://schemas.microsoft.com/office/drawing/2014/main" id="{2F90D081-2DCD-DF07-849B-BD5FC35F6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858" y="2389597"/>
            <a:ext cx="6274422" cy="341701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133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CAAF-FFA7-56A5-01C3-4D03A1E45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535474-5E76-6A7D-025A-DEB807624AC2}"/>
              </a:ext>
            </a:extLst>
          </p:cNvPr>
          <p:cNvSpPr>
            <a:spLocks noGrp="1"/>
          </p:cNvSpPr>
          <p:nvPr>
            <p:ph type="title"/>
          </p:nvPr>
        </p:nvSpPr>
        <p:spPr>
          <a:xfrm>
            <a:off x="584790" y="173519"/>
            <a:ext cx="10418135" cy="677090"/>
          </a:xfrm>
        </p:spPr>
        <p:txBody>
          <a:bodyPr anchor="ctr">
            <a:noAutofit/>
          </a:bodyPr>
          <a:lstStyle/>
          <a:p>
            <a:r>
              <a:rPr lang="en-US" kern="100" dirty="0">
                <a:effectLst/>
              </a:rPr>
              <a:t>District Allocations and Payments</a:t>
            </a:r>
            <a:r>
              <a:rPr lang="en-US" kern="100" dirty="0"/>
              <a:t> </a:t>
            </a:r>
            <a:r>
              <a:rPr lang="en-US" kern="100" dirty="0">
                <a:effectLst/>
              </a:rPr>
              <a:t>Widget</a:t>
            </a:r>
            <a:endParaRPr lang="en-US" dirty="0"/>
          </a:p>
        </p:txBody>
      </p:sp>
      <p:pic>
        <p:nvPicPr>
          <p:cNvPr id="9" name="Graphic 8" descr="Transfer1 outline">
            <a:extLst>
              <a:ext uri="{FF2B5EF4-FFF2-40B4-BE49-F238E27FC236}">
                <a16:creationId xmlns:a16="http://schemas.microsoft.com/office/drawing/2014/main" id="{DC67D9FE-AF68-9DAF-574C-AF670BC42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058" y="54864"/>
            <a:ext cx="914400" cy="914400"/>
          </a:xfrm>
          <a:prstGeom prst="rect">
            <a:avLst/>
          </a:prstGeom>
        </p:spPr>
      </p:pic>
      <p:pic>
        <p:nvPicPr>
          <p:cNvPr id="4" name="Picture 3" descr="Screenshot of the 'Parameters' selection of the 'District Allocations and Payment' widget in GEM$. ">
            <a:extLst>
              <a:ext uri="{FF2B5EF4-FFF2-40B4-BE49-F238E27FC236}">
                <a16:creationId xmlns:a16="http://schemas.microsoft.com/office/drawing/2014/main" id="{023716EF-E5FE-3AEA-6990-5C776A3DA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46" y="1984601"/>
            <a:ext cx="4885043" cy="1751415"/>
          </a:xfrm>
          <a:prstGeom prst="rect">
            <a:avLst/>
          </a:prstGeom>
          <a:ln w="12700">
            <a:solidFill>
              <a:schemeClr val="tx1"/>
            </a:solidFill>
          </a:ln>
          <a:effectLst>
            <a:outerShdw blurRad="50800" dist="38100" dir="2700000" algn="tl" rotWithShape="0">
              <a:prstClr val="black">
                <a:alpha val="40000"/>
              </a:prstClr>
            </a:outerShdw>
          </a:effectLst>
        </p:spPr>
      </p:pic>
      <p:grpSp>
        <p:nvGrpSpPr>
          <p:cNvPr id="11" name="Group 10" descr="Screenshot of the 'District Allocations and Payments' widget in GEM$. The 'Parameters' arrow is on the upper right hand corner.">
            <a:extLst>
              <a:ext uri="{FF2B5EF4-FFF2-40B4-BE49-F238E27FC236}">
                <a16:creationId xmlns:a16="http://schemas.microsoft.com/office/drawing/2014/main" id="{83BFF9A0-C92F-11C7-62DC-68A5436AFC93}"/>
              </a:ext>
            </a:extLst>
          </p:cNvPr>
          <p:cNvGrpSpPr/>
          <p:nvPr/>
        </p:nvGrpSpPr>
        <p:grpSpPr>
          <a:xfrm>
            <a:off x="5269775" y="1046553"/>
            <a:ext cx="6751312" cy="3878533"/>
            <a:chOff x="5269775" y="1046553"/>
            <a:chExt cx="6751312" cy="3878533"/>
          </a:xfrm>
        </p:grpSpPr>
        <p:pic>
          <p:nvPicPr>
            <p:cNvPr id="5" name="Picture 4" descr="Screenshot of the 'District Allocations and Payments' widget in GEM$.">
              <a:extLst>
                <a:ext uri="{FF2B5EF4-FFF2-40B4-BE49-F238E27FC236}">
                  <a16:creationId xmlns:a16="http://schemas.microsoft.com/office/drawing/2014/main" id="{30A57C90-5ECC-0AB4-3561-617173605CD4}"/>
                </a:ext>
              </a:extLst>
            </p:cNvPr>
            <p:cNvPicPr>
              <a:picLocks noChangeAspect="1"/>
            </p:cNvPicPr>
            <p:nvPr/>
          </p:nvPicPr>
          <p:blipFill>
            <a:blip r:embed="rId5"/>
            <a:stretch>
              <a:fillRect/>
            </a:stretch>
          </p:blipFill>
          <p:spPr>
            <a:xfrm>
              <a:off x="5269775" y="1046553"/>
              <a:ext cx="6751312" cy="3878533"/>
            </a:xfrm>
            <a:prstGeom prst="rect">
              <a:avLst/>
            </a:prstGeom>
            <a:ln w="12700">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2C17D55B-1A3F-C24F-34B4-3705B6BBBBC6}"/>
                </a:ext>
              </a:extLst>
            </p:cNvPr>
            <p:cNvSpPr/>
            <p:nvPr/>
          </p:nvSpPr>
          <p:spPr>
            <a:xfrm>
              <a:off x="11678758" y="1323975"/>
              <a:ext cx="333375" cy="2000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74BF5268-58FD-6725-FB5D-92C8A17577C6}"/>
              </a:ext>
            </a:extLst>
          </p:cNvPr>
          <p:cNvSpPr>
            <a:spLocks noGrp="1"/>
          </p:cNvSpPr>
          <p:nvPr>
            <p:ph sz="half" idx="2"/>
          </p:nvPr>
        </p:nvSpPr>
        <p:spPr>
          <a:xfrm>
            <a:off x="170913" y="4185744"/>
            <a:ext cx="4981902" cy="2310749"/>
          </a:xfrm>
          <a:solidFill>
            <a:srgbClr val="F0F4FA"/>
          </a:solidFill>
          <a:ln w="19050">
            <a:solidFill>
              <a:schemeClr val="tx1"/>
            </a:solidFill>
          </a:ln>
        </p:spPr>
        <p:txBody>
          <a:bodyPr>
            <a:normAutofit lnSpcReduction="10000"/>
          </a:bodyPr>
          <a:lstStyle/>
          <a:p>
            <a:pPr marL="0" indent="0">
              <a:buNone/>
            </a:pPr>
            <a:r>
              <a:rPr lang="en-US" sz="2000" b="1" u="sng" kern="100" dirty="0"/>
              <a:t>What it shows: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District Allocations and Payments Widget generates a bar chart showing allocation and amount paid and unpaid, by grant, for an award year.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Hovering over the bars shows exact dollar amounts unpaid and paid for each grant (but not total).</a:t>
            </a:r>
          </a:p>
          <a:p>
            <a:pPr marL="0" indent="0">
              <a:buNone/>
            </a:pPr>
            <a:endParaRPr lang="en-US" sz="2000" b="1" kern="100" dirty="0"/>
          </a:p>
        </p:txBody>
      </p:sp>
      <p:sp>
        <p:nvSpPr>
          <p:cNvPr id="6" name="Content Placeholder 1">
            <a:extLst>
              <a:ext uri="{FF2B5EF4-FFF2-40B4-BE49-F238E27FC236}">
                <a16:creationId xmlns:a16="http://schemas.microsoft.com/office/drawing/2014/main" id="{614CDD4D-B81A-26B1-E397-3FC7FC90F24E}"/>
              </a:ext>
            </a:extLst>
          </p:cNvPr>
          <p:cNvSpPr txBox="1">
            <a:spLocks/>
          </p:cNvSpPr>
          <p:nvPr/>
        </p:nvSpPr>
        <p:spPr>
          <a:xfrm>
            <a:off x="5259141" y="5206094"/>
            <a:ext cx="5181600" cy="1290399"/>
          </a:xfrm>
          <a:prstGeom prst="rect">
            <a:avLst/>
          </a:prstGeom>
          <a:solidFill>
            <a:srgbClr val="F0F4FA"/>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kern="100" dirty="0">
                <a:solidFill>
                  <a:srgbClr val="574D95"/>
                </a:solidFill>
              </a:rPr>
              <a:t>Options:</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Parameters, when expanded, allows the user to choose award year (but not multiple) and then up to 15 grants.</a:t>
            </a:r>
          </a:p>
          <a:p>
            <a:pPr marL="0" indent="0">
              <a:buNone/>
            </a:pPr>
            <a:endParaRPr lang="en-US" sz="2000" b="1" kern="100" dirty="0">
              <a:solidFill>
                <a:srgbClr val="574D95"/>
              </a:solidFill>
            </a:endParaRPr>
          </a:p>
        </p:txBody>
      </p:sp>
    </p:spTree>
    <p:extLst>
      <p:ext uri="{BB962C8B-B14F-4D97-AF65-F5344CB8AC3E}">
        <p14:creationId xmlns:p14="http://schemas.microsoft.com/office/powerpoint/2010/main" val="288518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345FE-6340-C713-C043-458EA5BB04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EE1F4B-47A8-E143-094F-46D72A54E00E}"/>
              </a:ext>
            </a:extLst>
          </p:cNvPr>
          <p:cNvSpPr>
            <a:spLocks noGrp="1"/>
          </p:cNvSpPr>
          <p:nvPr>
            <p:ph type="title"/>
          </p:nvPr>
        </p:nvSpPr>
        <p:spPr>
          <a:xfrm>
            <a:off x="505047" y="14031"/>
            <a:ext cx="10515600" cy="1448683"/>
          </a:xfrm>
        </p:spPr>
        <p:txBody>
          <a:bodyPr anchor="ctr">
            <a:normAutofit/>
          </a:bodyPr>
          <a:lstStyle/>
          <a:p>
            <a:r>
              <a:rPr lang="en-US" sz="3400" kern="100" dirty="0">
                <a:effectLst/>
              </a:rPr>
              <a:t>District Budget Object Amounts and District Budget Purpose (Function) </a:t>
            </a:r>
            <a:r>
              <a:rPr lang="en-US" sz="3400" kern="100" dirty="0"/>
              <a:t>Amounts </a:t>
            </a:r>
            <a:r>
              <a:rPr lang="en-US" sz="3400" kern="100" dirty="0">
                <a:effectLst/>
              </a:rPr>
              <a:t>Widgets</a:t>
            </a:r>
            <a:endParaRPr lang="en-US" sz="3400" dirty="0"/>
          </a:p>
        </p:txBody>
      </p:sp>
      <p:pic>
        <p:nvPicPr>
          <p:cNvPr id="8" name="Graphic 7" descr="Pie chart outline">
            <a:extLst>
              <a:ext uri="{FF2B5EF4-FFF2-40B4-BE49-F238E27FC236}">
                <a16:creationId xmlns:a16="http://schemas.microsoft.com/office/drawing/2014/main" id="{D7F186DE-9D53-0AE0-271B-F0999B4996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83478" y="281172"/>
            <a:ext cx="914400" cy="914400"/>
          </a:xfrm>
          <a:prstGeom prst="rect">
            <a:avLst/>
          </a:prstGeom>
        </p:spPr>
      </p:pic>
      <p:pic>
        <p:nvPicPr>
          <p:cNvPr id="12" name="Graphic 11" descr="Calculator outline">
            <a:extLst>
              <a:ext uri="{FF2B5EF4-FFF2-40B4-BE49-F238E27FC236}">
                <a16:creationId xmlns:a16="http://schemas.microsoft.com/office/drawing/2014/main" id="{7960FF2F-9D57-4B6B-9254-A973D7362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3447" y="281172"/>
            <a:ext cx="914400" cy="914400"/>
          </a:xfrm>
          <a:prstGeom prst="rect">
            <a:avLst/>
          </a:prstGeom>
        </p:spPr>
      </p:pic>
      <p:sp>
        <p:nvSpPr>
          <p:cNvPr id="2" name="Content Placeholder 1">
            <a:extLst>
              <a:ext uri="{FF2B5EF4-FFF2-40B4-BE49-F238E27FC236}">
                <a16:creationId xmlns:a16="http://schemas.microsoft.com/office/drawing/2014/main" id="{AE651968-31E0-7FAD-B746-D2882994A60D}"/>
              </a:ext>
            </a:extLst>
          </p:cNvPr>
          <p:cNvSpPr>
            <a:spLocks noGrp="1"/>
          </p:cNvSpPr>
          <p:nvPr>
            <p:ph sz="half" idx="2"/>
          </p:nvPr>
        </p:nvSpPr>
        <p:spPr>
          <a:xfrm>
            <a:off x="83709" y="1394393"/>
            <a:ext cx="5765525" cy="3549424"/>
          </a:xfrm>
          <a:solidFill>
            <a:srgbClr val="F0F4FA"/>
          </a:solidFill>
          <a:ln w="19050">
            <a:solidFill>
              <a:schemeClr val="tx1"/>
            </a:solidFill>
          </a:ln>
        </p:spPr>
        <p:txBody>
          <a:bodyPr>
            <a:normAutofit/>
          </a:bodyPr>
          <a:lstStyle/>
          <a:p>
            <a:pPr marL="0" indent="0">
              <a:buNone/>
            </a:pPr>
            <a:r>
              <a:rPr lang="en-US" sz="2000" b="1" u="sng" kern="100" dirty="0"/>
              <a:t>What it shows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District Object Amount and District Function Amount Widgets generate pie charts that show all funds budgeted by either Object (e.g., Professional Salaries, Contracts Services vs. Contracted Services Major) or Purpose (Function) (e.g., MTRS, Paraprofessionals, Teachers).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segments of the pie compare each category’s portion to the total of the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categories selected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rather than the total budgets.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Hovering over the wedge in the pie shows the dollar amount spent for that category.</a:t>
            </a:r>
          </a:p>
          <a:p>
            <a:pPr marL="0" indent="0">
              <a:buNone/>
            </a:pPr>
            <a:endParaRPr lang="en-US" sz="2000" b="1" kern="100" dirty="0"/>
          </a:p>
        </p:txBody>
      </p:sp>
      <p:sp>
        <p:nvSpPr>
          <p:cNvPr id="6" name="Content Placeholder 1">
            <a:extLst>
              <a:ext uri="{FF2B5EF4-FFF2-40B4-BE49-F238E27FC236}">
                <a16:creationId xmlns:a16="http://schemas.microsoft.com/office/drawing/2014/main" id="{F72E2C45-6DC5-4563-8602-2DE204A56981}"/>
              </a:ext>
            </a:extLst>
          </p:cNvPr>
          <p:cNvSpPr txBox="1">
            <a:spLocks/>
          </p:cNvSpPr>
          <p:nvPr/>
        </p:nvSpPr>
        <p:spPr>
          <a:xfrm>
            <a:off x="83709" y="5097451"/>
            <a:ext cx="5762848" cy="1330798"/>
          </a:xfrm>
          <a:prstGeom prst="rect">
            <a:avLst/>
          </a:prstGeom>
          <a:solidFill>
            <a:srgbClr val="F0F4FA"/>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kern="100" dirty="0">
                <a:solidFill>
                  <a:srgbClr val="574D95"/>
                </a:solidFill>
              </a:rPr>
              <a:t>Options</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Parameters allow users to select up to 10 categories of Object or Function to compare, as well as fiscal year.</a:t>
            </a:r>
          </a:p>
          <a:p>
            <a:pPr marL="0" indent="0">
              <a:buNone/>
            </a:pPr>
            <a:endParaRPr lang="en-US" sz="2000" b="1" kern="100" dirty="0">
              <a:solidFill>
                <a:srgbClr val="574D95"/>
              </a:solidFill>
            </a:endParaRPr>
          </a:p>
        </p:txBody>
      </p:sp>
      <p:grpSp>
        <p:nvGrpSpPr>
          <p:cNvPr id="10" name="Group 9" descr="Screenshot of the 'District Budget Object Amounts' widget in GEM$. The 'Parameters' arrow is on the upper right hand corner. ">
            <a:extLst>
              <a:ext uri="{FF2B5EF4-FFF2-40B4-BE49-F238E27FC236}">
                <a16:creationId xmlns:a16="http://schemas.microsoft.com/office/drawing/2014/main" id="{E7570E15-B503-B061-365D-B87635CB3312}"/>
              </a:ext>
            </a:extLst>
          </p:cNvPr>
          <p:cNvGrpSpPr/>
          <p:nvPr/>
        </p:nvGrpSpPr>
        <p:grpSpPr>
          <a:xfrm>
            <a:off x="6096000" y="1393696"/>
            <a:ext cx="5537940" cy="3887287"/>
            <a:chOff x="6096000" y="1393696"/>
            <a:chExt cx="5537940" cy="3887287"/>
          </a:xfrm>
        </p:grpSpPr>
        <p:pic>
          <p:nvPicPr>
            <p:cNvPr id="4" name="Picture 3">
              <a:extLst>
                <a:ext uri="{FF2B5EF4-FFF2-40B4-BE49-F238E27FC236}">
                  <a16:creationId xmlns:a16="http://schemas.microsoft.com/office/drawing/2014/main" id="{DEAAFD0B-A782-F9B4-0304-06B34F218D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393696"/>
              <a:ext cx="5537940" cy="3887287"/>
            </a:xfrm>
            <a:prstGeom prst="rect">
              <a:avLst/>
            </a:prstGeom>
            <a:ln w="12700">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8AD68F91-3017-5F82-9BD7-3755D0B5A35A}"/>
                </a:ext>
              </a:extLst>
            </p:cNvPr>
            <p:cNvSpPr/>
            <p:nvPr/>
          </p:nvSpPr>
          <p:spPr>
            <a:xfrm>
              <a:off x="11344274" y="1577017"/>
              <a:ext cx="289665" cy="2041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creenshot of the 'Parameters' selection of the 'District Budget Object Amounts' widget in GEM$. ">
            <a:extLst>
              <a:ext uri="{FF2B5EF4-FFF2-40B4-BE49-F238E27FC236}">
                <a16:creationId xmlns:a16="http://schemas.microsoft.com/office/drawing/2014/main" id="{A7E3F32B-75A1-ED41-6D36-9DB58AC57014}"/>
              </a:ext>
            </a:extLst>
          </p:cNvPr>
          <p:cNvPicPr>
            <a:picLocks noChangeAspect="1"/>
          </p:cNvPicPr>
          <p:nvPr/>
        </p:nvPicPr>
        <p:blipFill>
          <a:blip r:embed="rId7"/>
          <a:stretch>
            <a:fillRect/>
          </a:stretch>
        </p:blipFill>
        <p:spPr>
          <a:xfrm>
            <a:off x="7499731" y="5499718"/>
            <a:ext cx="2730477" cy="107711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628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93F9-0F00-0413-3F33-DE2FA316256B}"/>
              </a:ext>
            </a:extLst>
          </p:cNvPr>
          <p:cNvSpPr>
            <a:spLocks noGrp="1"/>
          </p:cNvSpPr>
          <p:nvPr>
            <p:ph type="title"/>
          </p:nvPr>
        </p:nvSpPr>
        <p:spPr/>
        <p:txBody>
          <a:bodyPr/>
          <a:lstStyle/>
          <a:p>
            <a:r>
              <a:rPr lang="en-US" dirty="0"/>
              <a:t>Claim Status Tracker Template</a:t>
            </a:r>
          </a:p>
        </p:txBody>
      </p:sp>
    </p:spTree>
    <p:extLst>
      <p:ext uri="{BB962C8B-B14F-4D97-AF65-F5344CB8AC3E}">
        <p14:creationId xmlns:p14="http://schemas.microsoft.com/office/powerpoint/2010/main" val="352506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7D4F3-2F2B-2176-91DA-2F97F8FF17F7}"/>
              </a:ext>
            </a:extLst>
          </p:cNvPr>
          <p:cNvSpPr>
            <a:spLocks noGrp="1"/>
          </p:cNvSpPr>
          <p:nvPr>
            <p:ph type="title"/>
          </p:nvPr>
        </p:nvSpPr>
        <p:spPr/>
        <p:txBody>
          <a:bodyPr>
            <a:normAutofit/>
          </a:bodyPr>
          <a:lstStyle/>
          <a:p>
            <a:r>
              <a:rPr lang="en-US" dirty="0">
                <a:latin typeface="Aptos"/>
                <a:cs typeface="Arial"/>
              </a:rPr>
              <a:t>Tracker Template Using Dashboard Data</a:t>
            </a:r>
          </a:p>
        </p:txBody>
      </p:sp>
      <p:sp>
        <p:nvSpPr>
          <p:cNvPr id="2" name="Content Placeholder 1">
            <a:extLst>
              <a:ext uri="{FF2B5EF4-FFF2-40B4-BE49-F238E27FC236}">
                <a16:creationId xmlns:a16="http://schemas.microsoft.com/office/drawing/2014/main" id="{C9F217F8-634E-8523-4C3A-951B1EF24640}"/>
              </a:ext>
            </a:extLst>
          </p:cNvPr>
          <p:cNvSpPr>
            <a:spLocks noGrp="1"/>
          </p:cNvSpPr>
          <p:nvPr>
            <p:ph sz="half" idx="2"/>
          </p:nvPr>
        </p:nvSpPr>
        <p:spPr>
          <a:xfrm>
            <a:off x="839788" y="1898254"/>
            <a:ext cx="10304880" cy="1997472"/>
          </a:xfrm>
        </p:spPr>
        <p:txBody>
          <a:bodyPr vert="horz" lIns="91440" tIns="45720" rIns="91440" bIns="45720" rtlCol="0" anchor="t">
            <a:normAutofit/>
          </a:bodyPr>
          <a:lstStyle/>
          <a:p>
            <a:r>
              <a:rPr lang="en-US" dirty="0">
                <a:latin typeface="Aptos"/>
              </a:rPr>
              <a:t>The Claim Status Tracker Template allows you to combine the data from the Allocations widget and Progress Towards Expending widget to create a claim status</a:t>
            </a:r>
          </a:p>
          <a:p>
            <a:r>
              <a:rPr lang="en-US" dirty="0">
                <a:latin typeface="Aptos"/>
              </a:rPr>
              <a:t>Download the Tracker Template here. </a:t>
            </a:r>
          </a:p>
          <a:p>
            <a:endParaRPr lang="en-US" dirty="0">
              <a:latin typeface="Aptos"/>
            </a:endParaRPr>
          </a:p>
        </p:txBody>
      </p:sp>
      <p:pic>
        <p:nvPicPr>
          <p:cNvPr id="5" name="Picture 4" descr="Screenshot of Report tab in the Tracker Template">
            <a:extLst>
              <a:ext uri="{FF2B5EF4-FFF2-40B4-BE49-F238E27FC236}">
                <a16:creationId xmlns:a16="http://schemas.microsoft.com/office/drawing/2014/main" id="{B5486FED-2B47-BF32-7C9D-07A9736327F6}"/>
              </a:ext>
            </a:extLst>
          </p:cNvPr>
          <p:cNvPicPr>
            <a:picLocks noChangeAspect="1"/>
          </p:cNvPicPr>
          <p:nvPr/>
        </p:nvPicPr>
        <p:blipFill>
          <a:blip r:embed="rId2"/>
          <a:srcRect l="1170" t="5994" r="1594"/>
          <a:stretch/>
        </p:blipFill>
        <p:spPr>
          <a:xfrm>
            <a:off x="157162" y="3895726"/>
            <a:ext cx="11877676" cy="2091248"/>
          </a:xfrm>
          <a:prstGeom prst="rect">
            <a:avLst/>
          </a:prstGeom>
        </p:spPr>
      </p:pic>
    </p:spTree>
    <p:extLst>
      <p:ext uri="{BB962C8B-B14F-4D97-AF65-F5344CB8AC3E}">
        <p14:creationId xmlns:p14="http://schemas.microsoft.com/office/powerpoint/2010/main" val="311437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BF024-24B4-ADD8-39F8-88297C7BB571}"/>
              </a:ext>
            </a:extLst>
          </p:cNvPr>
          <p:cNvSpPr>
            <a:spLocks noGrp="1"/>
          </p:cNvSpPr>
          <p:nvPr>
            <p:ph type="title"/>
          </p:nvPr>
        </p:nvSpPr>
        <p:spPr/>
        <p:txBody>
          <a:bodyPr>
            <a:normAutofit/>
          </a:bodyPr>
          <a:lstStyle/>
          <a:p>
            <a:r>
              <a:rPr lang="en-US" dirty="0"/>
              <a:t>Directions for Using the Claim Status Tracker</a:t>
            </a:r>
          </a:p>
        </p:txBody>
      </p:sp>
      <p:sp>
        <p:nvSpPr>
          <p:cNvPr id="2" name="Content Placeholder 1">
            <a:extLst>
              <a:ext uri="{FF2B5EF4-FFF2-40B4-BE49-F238E27FC236}">
                <a16:creationId xmlns:a16="http://schemas.microsoft.com/office/drawing/2014/main" id="{0BCB5823-5822-83D5-BCBE-28BA158CC1B6}"/>
              </a:ext>
            </a:extLst>
          </p:cNvPr>
          <p:cNvSpPr>
            <a:spLocks noGrp="1"/>
          </p:cNvSpPr>
          <p:nvPr>
            <p:ph idx="1"/>
          </p:nvPr>
        </p:nvSpPr>
        <p:spPr/>
        <p:txBody>
          <a:bodyPr>
            <a:normAutofit lnSpcReduction="10000"/>
          </a:bodyPr>
          <a:lstStyle/>
          <a:p>
            <a:pPr marL="514350" indent="-514350">
              <a:buAutoNum type="arabicPeriod"/>
            </a:pPr>
            <a:r>
              <a:rPr lang="en-US" dirty="0"/>
              <a:t>Login to GEM$</a:t>
            </a:r>
          </a:p>
          <a:p>
            <a:pPr marL="514350" indent="-514350">
              <a:buAutoNum type="arabicPeriod"/>
            </a:pPr>
            <a:r>
              <a:rPr lang="en-US" dirty="0"/>
              <a:t>Go to ‘Dashboard’</a:t>
            </a:r>
          </a:p>
          <a:p>
            <a:pPr marL="514350" indent="-514350">
              <a:buAutoNum type="arabicPeriod"/>
            </a:pPr>
            <a:r>
              <a:rPr lang="en-US" dirty="0"/>
              <a:t>Download the 'Allocations' widget</a:t>
            </a:r>
          </a:p>
          <a:p>
            <a:pPr marL="514350" indent="-514350">
              <a:buAutoNum type="arabicPeriod"/>
            </a:pPr>
            <a:r>
              <a:rPr lang="en-US" dirty="0"/>
              <a:t>Paste Allocations data in the 'PASTE - Allocations' tab</a:t>
            </a:r>
          </a:p>
          <a:p>
            <a:pPr marL="514350" indent="-514350">
              <a:buAutoNum type="arabicPeriod"/>
            </a:pPr>
            <a:r>
              <a:rPr lang="en-US" dirty="0"/>
              <a:t>Download 'Progress Towards Expending Grant Funds' widget</a:t>
            </a:r>
          </a:p>
          <a:p>
            <a:pPr marL="457200" lvl="1" indent="0">
              <a:buNone/>
            </a:pPr>
            <a:r>
              <a:rPr lang="en-US" sz="1900" b="0" i="0" u="none" strike="noStrike" dirty="0">
                <a:effectLst/>
                <a:latin typeface="Aptos Narrow" panose="020B0004020202020204" pitchFamily="34" charset="0"/>
              </a:rPr>
              <a:t>(You may need to add the 'Progress Towards Expending Grant Funds' widget to your Dashboard.)</a:t>
            </a:r>
            <a:endParaRPr lang="en-US" sz="1900" dirty="0"/>
          </a:p>
          <a:p>
            <a:pPr marL="514350" indent="-514350">
              <a:buAutoNum type="arabicPeriod"/>
            </a:pPr>
            <a:r>
              <a:rPr lang="en-US" dirty="0"/>
              <a:t>Paste Progress Towards Expending Grant Funds data in the 'PASTE - Progress Towards' tab</a:t>
            </a:r>
          </a:p>
          <a:p>
            <a:pPr marL="514350" indent="-514350">
              <a:buAutoNum type="arabicPeriod"/>
            </a:pPr>
            <a:r>
              <a:rPr lang="en-US" dirty="0"/>
              <a:t>Click on the Report tab</a:t>
            </a:r>
          </a:p>
        </p:txBody>
      </p:sp>
    </p:spTree>
    <p:extLst>
      <p:ext uri="{BB962C8B-B14F-4D97-AF65-F5344CB8AC3E}">
        <p14:creationId xmlns:p14="http://schemas.microsoft.com/office/powerpoint/2010/main" val="291336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06C937-48DF-396F-51E7-8E9037E59C62}"/>
              </a:ext>
            </a:extLst>
          </p:cNvPr>
          <p:cNvSpPr>
            <a:spLocks noGrp="1"/>
          </p:cNvSpPr>
          <p:nvPr>
            <p:ph type="title"/>
          </p:nvPr>
        </p:nvSpPr>
        <p:spPr/>
        <p:txBody>
          <a:bodyPr>
            <a:normAutofit/>
          </a:bodyPr>
          <a:lstStyle/>
          <a:p>
            <a:r>
              <a:rPr lang="en-US" dirty="0"/>
              <a:t>Claim Status Tracker Notes</a:t>
            </a:r>
          </a:p>
        </p:txBody>
      </p:sp>
      <p:sp>
        <p:nvSpPr>
          <p:cNvPr id="2" name="Content Placeholder 1">
            <a:extLst>
              <a:ext uri="{FF2B5EF4-FFF2-40B4-BE49-F238E27FC236}">
                <a16:creationId xmlns:a16="http://schemas.microsoft.com/office/drawing/2014/main" id="{567E4ECA-2AA9-9A5E-E71F-57EB0825604C}"/>
              </a:ext>
            </a:extLst>
          </p:cNvPr>
          <p:cNvSpPr>
            <a:spLocks noGrp="1"/>
          </p:cNvSpPr>
          <p:nvPr>
            <p:ph idx="1"/>
          </p:nvPr>
        </p:nvSpPr>
        <p:spPr/>
        <p:txBody>
          <a:bodyPr/>
          <a:lstStyle/>
          <a:p>
            <a:r>
              <a:rPr lang="en-US" dirty="0"/>
              <a:t>The Progress Towards Expending widget will stop showing the grant once the grant has expired. You will see empty cells for grants that have ended. </a:t>
            </a:r>
          </a:p>
          <a:p>
            <a:pPr lvl="1"/>
            <a:r>
              <a:rPr lang="en-US" dirty="0"/>
              <a:t>For districts who have the IVAQ (FY24 0209) grant, it will not show on the Progress Towards Expending widget, but you may have funds remaining</a:t>
            </a:r>
          </a:p>
          <a:p>
            <a:r>
              <a:rPr lang="en-US" dirty="0"/>
              <a:t>If you decide to copy and paste the report into your own excel file, make sure you paste values. (shortcut: ctrl + Shift + V)</a:t>
            </a:r>
          </a:p>
          <a:p>
            <a:endParaRPr lang="en-US" dirty="0"/>
          </a:p>
          <a:p>
            <a:endParaRPr lang="en-US" dirty="0"/>
          </a:p>
        </p:txBody>
      </p:sp>
    </p:spTree>
    <p:extLst>
      <p:ext uri="{BB962C8B-B14F-4D97-AF65-F5344CB8AC3E}">
        <p14:creationId xmlns:p14="http://schemas.microsoft.com/office/powerpoint/2010/main" val="413901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AB7F-0D44-66BA-D313-26EACAEDA875}"/>
              </a:ext>
            </a:extLst>
          </p:cNvPr>
          <p:cNvSpPr>
            <a:spLocks noGrp="1"/>
          </p:cNvSpPr>
          <p:nvPr>
            <p:ph type="title"/>
          </p:nvPr>
        </p:nvSpPr>
        <p:spPr>
          <a:xfrm>
            <a:off x="155448" y="2670048"/>
            <a:ext cx="11896344" cy="1305795"/>
          </a:xfrm>
        </p:spPr>
        <p:txBody>
          <a:bodyPr>
            <a:noAutofit/>
          </a:bodyPr>
          <a:lstStyle/>
          <a:p>
            <a:pPr algn="ctr"/>
            <a:r>
              <a:rPr lang="en-US" sz="5800" b="1" dirty="0">
                <a:latin typeface="Aptos"/>
                <a:cs typeface="Arial"/>
              </a:rPr>
              <a:t>Uploading and Downloading Budgets</a:t>
            </a:r>
            <a:endParaRPr lang="en-US" sz="5800" b="1" dirty="0">
              <a:latin typeface="Aptos"/>
            </a:endParaRPr>
          </a:p>
        </p:txBody>
      </p:sp>
      <p:pic>
        <p:nvPicPr>
          <p:cNvPr id="8" name="Graphic 7" descr="Download from cloud with solid fill">
            <a:extLst>
              <a:ext uri="{FF2B5EF4-FFF2-40B4-BE49-F238E27FC236}">
                <a16:creationId xmlns:a16="http://schemas.microsoft.com/office/drawing/2014/main" id="{9107CB49-01EB-BC94-7B0A-06D1E85D48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1805" y="5367148"/>
            <a:ext cx="1305795" cy="1305795"/>
          </a:xfrm>
          <a:prstGeom prst="rect">
            <a:avLst/>
          </a:prstGeom>
        </p:spPr>
      </p:pic>
    </p:spTree>
    <p:extLst>
      <p:ext uri="{BB962C8B-B14F-4D97-AF65-F5344CB8AC3E}">
        <p14:creationId xmlns:p14="http://schemas.microsoft.com/office/powerpoint/2010/main" val="261828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8D1CE-FF13-24C5-9C3D-73E1D181F5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38304F-E549-FC9B-7740-047FA2B22F1C}"/>
              </a:ext>
            </a:extLst>
          </p:cNvPr>
          <p:cNvSpPr>
            <a:spLocks noGrp="1"/>
          </p:cNvSpPr>
          <p:nvPr>
            <p:ph type="title"/>
          </p:nvPr>
        </p:nvSpPr>
        <p:spPr>
          <a:xfrm>
            <a:off x="838200" y="365126"/>
            <a:ext cx="10515600" cy="1042852"/>
          </a:xfrm>
        </p:spPr>
        <p:txBody>
          <a:bodyPr anchor="ctr">
            <a:noAutofit/>
          </a:bodyPr>
          <a:lstStyle/>
          <a:p>
            <a:r>
              <a:rPr lang="en-US" sz="3500" dirty="0"/>
              <a:t>Why bother with downloading and uploading budgets?</a:t>
            </a:r>
          </a:p>
        </p:txBody>
      </p:sp>
      <p:graphicFrame>
        <p:nvGraphicFramePr>
          <p:cNvPr id="5" name="Content Placeholder 1" descr="1. Facilitate faster data entry for expenditures that remain on your grant from year to year&#10;2. View large numbers of budget details at one time&#10;3. Use/save budget data as an Excel file&#10;4. Create ad hoc reports from budget details using Excel functions&#10;5. Permit users who may not have permission to enter budget details directly into GEM$, such as school principals, to create a budget for their individual schools for upload to the district budget by authorized GEM$ role holders&#10;6. Download and print filtered budget data. For example, budget details for a specific school if budget expenditures were entered by school location or all equitable services expenditures budgeted for a federal grant">
            <a:extLst>
              <a:ext uri="{FF2B5EF4-FFF2-40B4-BE49-F238E27FC236}">
                <a16:creationId xmlns:a16="http://schemas.microsoft.com/office/drawing/2014/main" id="{2DAF52B9-773F-F48E-E338-D09F88EEAD7F}"/>
              </a:ext>
            </a:extLst>
          </p:cNvPr>
          <p:cNvGraphicFramePr>
            <a:graphicFrameLocks noGrp="1"/>
          </p:cNvGraphicFramePr>
          <p:nvPr>
            <p:ph idx="1"/>
            <p:extLst>
              <p:ext uri="{D42A27DB-BD31-4B8C-83A1-F6EECF244321}">
                <p14:modId xmlns:p14="http://schemas.microsoft.com/office/powerpoint/2010/main" val="550985340"/>
              </p:ext>
            </p:extLst>
          </p:nvPr>
        </p:nvGraphicFramePr>
        <p:xfrm>
          <a:off x="476249" y="1704976"/>
          <a:ext cx="11363325" cy="47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33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71434-0E81-CE38-839D-D0CA69996C06}"/>
              </a:ext>
            </a:extLst>
          </p:cNvPr>
          <p:cNvSpPr>
            <a:spLocks noGrp="1"/>
          </p:cNvSpPr>
          <p:nvPr>
            <p:ph type="title"/>
          </p:nvPr>
        </p:nvSpPr>
        <p:spPr>
          <a:xfrm>
            <a:off x="838200" y="365126"/>
            <a:ext cx="10515600" cy="1042852"/>
          </a:xfrm>
        </p:spPr>
        <p:txBody>
          <a:bodyPr anchor="ctr">
            <a:normAutofit/>
          </a:bodyPr>
          <a:lstStyle/>
          <a:p>
            <a:r>
              <a:rPr lang="en-US" dirty="0"/>
              <a:t> Today’s Agenda</a:t>
            </a:r>
          </a:p>
        </p:txBody>
      </p:sp>
      <p:graphicFrame>
        <p:nvGraphicFramePr>
          <p:cNvPr id="6" name="Content Placeholder 1" descr="GEM$ Dashboards: How they work, widgets, downloading date &amp; tracker template; Downloading and uploading budgets; LEA User Reports; New Report Brainstorm">
            <a:extLst>
              <a:ext uri="{FF2B5EF4-FFF2-40B4-BE49-F238E27FC236}">
                <a16:creationId xmlns:a16="http://schemas.microsoft.com/office/drawing/2014/main" id="{F86971B3-B250-8D75-9D26-0F47170402BF}"/>
              </a:ext>
            </a:extLst>
          </p:cNvPr>
          <p:cNvGraphicFramePr>
            <a:graphicFrameLocks noGrp="1"/>
          </p:cNvGraphicFramePr>
          <p:nvPr>
            <p:ph idx="1"/>
            <p:extLst>
              <p:ext uri="{D42A27DB-BD31-4B8C-83A1-F6EECF244321}">
                <p14:modId xmlns:p14="http://schemas.microsoft.com/office/powerpoint/2010/main" val="3665696656"/>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93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070A-20EF-E134-4BCA-6FA75B4D9E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E6BF90-E28B-5F88-C784-3C6EDC820D7C}"/>
              </a:ext>
            </a:extLst>
          </p:cNvPr>
          <p:cNvSpPr>
            <a:spLocks noGrp="1"/>
          </p:cNvSpPr>
          <p:nvPr>
            <p:ph type="title"/>
          </p:nvPr>
        </p:nvSpPr>
        <p:spPr/>
        <p:txBody>
          <a:bodyPr/>
          <a:lstStyle/>
          <a:p>
            <a:r>
              <a:rPr lang="en-US" dirty="0">
                <a:latin typeface="Aptos"/>
                <a:cs typeface="Arial"/>
              </a:rPr>
              <a:t>Budget Download/Upload Basics</a:t>
            </a:r>
          </a:p>
        </p:txBody>
      </p:sp>
      <p:graphicFrame>
        <p:nvGraphicFramePr>
          <p:cNvPr id="13" name="Diagram 12" descr="Where: The budget download and upload processes are launched from a budget page of a funding application.&#10;When: Downloading works when application is in ANY status (e.g., LEA Fiscal Approved). Uploading can only be performed when the grant is in an editable status - Application or Revision Started or one of the Returned - Not Approved statuses. &#10;Who: Any person can create or modify an Excel budget file template, but only users with roles permitting them to create or edit a funding application can perform a budget upload. &#10;How: Uploads must be made using the Budget Template. Budget downloads appear on a Budget Template.">
            <a:extLst>
              <a:ext uri="{FF2B5EF4-FFF2-40B4-BE49-F238E27FC236}">
                <a16:creationId xmlns:a16="http://schemas.microsoft.com/office/drawing/2014/main" id="{96150CDE-E79C-586A-6E9E-9A6E4F228D0F}"/>
              </a:ext>
            </a:extLst>
          </p:cNvPr>
          <p:cNvGraphicFramePr/>
          <p:nvPr>
            <p:extLst>
              <p:ext uri="{D42A27DB-BD31-4B8C-83A1-F6EECF244321}">
                <p14:modId xmlns:p14="http://schemas.microsoft.com/office/powerpoint/2010/main" val="2965892467"/>
              </p:ext>
            </p:extLst>
          </p:nvPr>
        </p:nvGraphicFramePr>
        <p:xfrm>
          <a:off x="783021" y="1407978"/>
          <a:ext cx="10946524" cy="486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60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952C-B8B2-5044-0DCC-C9F826D5C4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790863-5FB7-05BA-813D-1EBA6B6A36E5}"/>
              </a:ext>
            </a:extLst>
          </p:cNvPr>
          <p:cNvSpPr>
            <a:spLocks noGrp="1"/>
          </p:cNvSpPr>
          <p:nvPr>
            <p:ph type="title"/>
          </p:nvPr>
        </p:nvSpPr>
        <p:spPr/>
        <p:txBody>
          <a:bodyPr/>
          <a:lstStyle/>
          <a:p>
            <a:r>
              <a:rPr lang="en-US" dirty="0">
                <a:latin typeface="Aptos"/>
                <a:cs typeface="Arial"/>
              </a:rPr>
              <a:t>Downloading a Budget</a:t>
            </a:r>
          </a:p>
        </p:txBody>
      </p:sp>
      <p:sp>
        <p:nvSpPr>
          <p:cNvPr id="2" name="Content Placeholder 1">
            <a:extLst>
              <a:ext uri="{FF2B5EF4-FFF2-40B4-BE49-F238E27FC236}">
                <a16:creationId xmlns:a16="http://schemas.microsoft.com/office/drawing/2014/main" id="{A8D5994B-BEA8-AFA2-D838-29A7877374C1}"/>
              </a:ext>
            </a:extLst>
          </p:cNvPr>
          <p:cNvSpPr>
            <a:spLocks noGrp="1"/>
          </p:cNvSpPr>
          <p:nvPr>
            <p:ph sz="half" idx="2"/>
          </p:nvPr>
        </p:nvSpPr>
        <p:spPr>
          <a:xfrm>
            <a:off x="629068" y="1860699"/>
            <a:ext cx="10515600" cy="4335252"/>
          </a:xfrm>
        </p:spPr>
        <p:txBody>
          <a:bodyPr vert="horz" lIns="91440" tIns="45720" rIns="91440" bIns="45720" rtlCol="0" anchor="t">
            <a:normAutofit/>
          </a:bodyPr>
          <a:lstStyle/>
          <a:p>
            <a:r>
              <a:rPr lang="en-US" dirty="0">
                <a:latin typeface="Aptos"/>
              </a:rPr>
              <a:t>When you download a budget, it comes as a complete handbook of the budget options for that grant</a:t>
            </a:r>
          </a:p>
          <a:p>
            <a:endParaRPr lang="en-US" dirty="0">
              <a:latin typeface="Aptos"/>
            </a:endParaRPr>
          </a:p>
          <a:p>
            <a:r>
              <a:rPr lang="en-US" b="1" dirty="0">
                <a:latin typeface="Aptos"/>
              </a:rPr>
              <a:t>The Excel Budget Template has four tabs</a:t>
            </a:r>
            <a:r>
              <a:rPr lang="en-US" dirty="0">
                <a:latin typeface="Aptos"/>
              </a:rPr>
              <a:t>:</a:t>
            </a:r>
          </a:p>
          <a:p>
            <a:pPr lvl="1"/>
            <a:r>
              <a:rPr lang="en-US" b="1" dirty="0">
                <a:latin typeface="Aptos"/>
              </a:rPr>
              <a:t>Budget Data </a:t>
            </a:r>
            <a:r>
              <a:rPr lang="en-US" dirty="0">
                <a:latin typeface="Aptos"/>
              </a:rPr>
              <a:t>– the actual budget data entered in the grant</a:t>
            </a:r>
          </a:p>
          <a:p>
            <a:pPr lvl="1"/>
            <a:r>
              <a:rPr lang="en-US" b="1" dirty="0">
                <a:latin typeface="Aptos"/>
              </a:rPr>
              <a:t>Available Budget Cells </a:t>
            </a:r>
            <a:r>
              <a:rPr lang="en-US" dirty="0">
                <a:latin typeface="Aptos"/>
              </a:rPr>
              <a:t>– Object and Function Codes</a:t>
            </a:r>
          </a:p>
          <a:p>
            <a:pPr lvl="1"/>
            <a:r>
              <a:rPr lang="en-US" b="1" dirty="0">
                <a:latin typeface="Aptos"/>
              </a:rPr>
              <a:t>Available Budget Tags </a:t>
            </a:r>
            <a:r>
              <a:rPr lang="en-US" dirty="0">
                <a:latin typeface="Aptos"/>
              </a:rPr>
              <a:t>– Budget Tag Groups, Tags, and Codes</a:t>
            </a:r>
          </a:p>
          <a:p>
            <a:pPr lvl="1"/>
            <a:r>
              <a:rPr lang="en-US" b="1" dirty="0">
                <a:latin typeface="Aptos"/>
              </a:rPr>
              <a:t>Available Organizations </a:t>
            </a:r>
            <a:r>
              <a:rPr lang="en-US" dirty="0">
                <a:latin typeface="Aptos"/>
              </a:rPr>
              <a:t>– District and any schools (including private schools) associated with the district</a:t>
            </a:r>
          </a:p>
          <a:p>
            <a:pPr lvl="1"/>
            <a:endParaRPr lang="en-US" dirty="0">
              <a:latin typeface="Aptos"/>
            </a:endParaRPr>
          </a:p>
        </p:txBody>
      </p:sp>
    </p:spTree>
    <p:extLst>
      <p:ext uri="{BB962C8B-B14F-4D97-AF65-F5344CB8AC3E}">
        <p14:creationId xmlns:p14="http://schemas.microsoft.com/office/powerpoint/2010/main" val="52277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9038-0C41-95A7-0C0A-2F15044C2E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AEAE93-C0EB-DCD4-6C68-E37C19E447E8}"/>
              </a:ext>
            </a:extLst>
          </p:cNvPr>
          <p:cNvSpPr>
            <a:spLocks noGrp="1"/>
          </p:cNvSpPr>
          <p:nvPr>
            <p:ph type="title"/>
          </p:nvPr>
        </p:nvSpPr>
        <p:spPr/>
        <p:txBody>
          <a:bodyPr/>
          <a:lstStyle/>
          <a:p>
            <a:r>
              <a:rPr lang="en-US" dirty="0">
                <a:latin typeface="Aptos"/>
                <a:cs typeface="Arial"/>
              </a:rPr>
              <a:t>Downloading Filtered Budget Details                                                                                                                                                                                                                                                                                                                                                                                                                                                                                                                                                                                                                                                                                                                                                                                                                                                                                                                                                                                                                                                                                                                                                                                                                                               </a:t>
            </a:r>
          </a:p>
        </p:txBody>
      </p:sp>
      <p:sp>
        <p:nvSpPr>
          <p:cNvPr id="2" name="Content Placeholder 1">
            <a:extLst>
              <a:ext uri="{FF2B5EF4-FFF2-40B4-BE49-F238E27FC236}">
                <a16:creationId xmlns:a16="http://schemas.microsoft.com/office/drawing/2014/main" id="{03FC7732-5249-D250-363A-30C8F0A73DFF}"/>
              </a:ext>
            </a:extLst>
          </p:cNvPr>
          <p:cNvSpPr>
            <a:spLocks noGrp="1"/>
          </p:cNvSpPr>
          <p:nvPr>
            <p:ph sz="half" idx="2"/>
          </p:nvPr>
        </p:nvSpPr>
        <p:spPr>
          <a:xfrm>
            <a:off x="838200" y="1679178"/>
            <a:ext cx="10304880" cy="2475655"/>
          </a:xfrm>
        </p:spPr>
        <p:txBody>
          <a:bodyPr vert="horz" lIns="91440" tIns="45720" rIns="91440" bIns="45720" rtlCol="0" anchor="t">
            <a:normAutofit fontScale="92500"/>
          </a:bodyPr>
          <a:lstStyle/>
          <a:p>
            <a:r>
              <a:rPr lang="en-US" sz="2400" dirty="0">
                <a:latin typeface="Aptos"/>
              </a:rPr>
              <a:t>If you want to select a subset of your budget to download – just filter it first!  </a:t>
            </a:r>
          </a:p>
          <a:p>
            <a:r>
              <a:rPr lang="en-US" sz="2400" dirty="0">
                <a:latin typeface="Aptos"/>
              </a:rPr>
              <a:t>The filtering menu appears on the budget detail page.  </a:t>
            </a:r>
          </a:p>
          <a:p>
            <a:r>
              <a:rPr lang="en-US" sz="2400" dirty="0">
                <a:latin typeface="Aptos"/>
              </a:rPr>
              <a:t>You can filter your  budget by any category and multiple categories if desired.</a:t>
            </a:r>
          </a:p>
          <a:p>
            <a:r>
              <a:rPr lang="en-US" sz="2400" dirty="0">
                <a:latin typeface="Aptos"/>
              </a:rPr>
              <a:t>When you download the budget data with the filters set, you get those lines that are selected by your filtering.</a:t>
            </a:r>
          </a:p>
          <a:p>
            <a:r>
              <a:rPr lang="en-US" sz="2400" dirty="0">
                <a:latin typeface="Aptos"/>
              </a:rPr>
              <a:t>The download button is located below the Indirect Cost box.</a:t>
            </a:r>
          </a:p>
        </p:txBody>
      </p:sp>
      <p:grpSp>
        <p:nvGrpSpPr>
          <p:cNvPr id="6" name="Group 5" descr="Screenshot of a 'Budget Detail' in GEM$ with the Download Budget Data button highlighted.">
            <a:extLst>
              <a:ext uri="{FF2B5EF4-FFF2-40B4-BE49-F238E27FC236}">
                <a16:creationId xmlns:a16="http://schemas.microsoft.com/office/drawing/2014/main" id="{8D52BE3E-F9B1-0F6D-5FCB-D3B8EA8420F7}"/>
              </a:ext>
            </a:extLst>
          </p:cNvPr>
          <p:cNvGrpSpPr/>
          <p:nvPr/>
        </p:nvGrpSpPr>
        <p:grpSpPr>
          <a:xfrm>
            <a:off x="128587" y="4221706"/>
            <a:ext cx="11934825" cy="2542528"/>
            <a:chOff x="128587" y="4221706"/>
            <a:chExt cx="11934825" cy="2542528"/>
          </a:xfrm>
        </p:grpSpPr>
        <p:pic>
          <p:nvPicPr>
            <p:cNvPr id="5" name="Picture 4" descr="Screenshot of a 'Budget Detail' in GEM$.">
              <a:extLst>
                <a:ext uri="{FF2B5EF4-FFF2-40B4-BE49-F238E27FC236}">
                  <a16:creationId xmlns:a16="http://schemas.microsoft.com/office/drawing/2014/main" id="{029F80EF-ADAF-626C-77FD-641F11AEB403}"/>
                </a:ext>
              </a:extLst>
            </p:cNvPr>
            <p:cNvPicPr>
              <a:picLocks noChangeAspect="1"/>
            </p:cNvPicPr>
            <p:nvPr/>
          </p:nvPicPr>
          <p:blipFill>
            <a:blip r:embed="rId2"/>
            <a:stretch>
              <a:fillRect/>
            </a:stretch>
          </p:blipFill>
          <p:spPr>
            <a:xfrm>
              <a:off x="128587" y="4221706"/>
              <a:ext cx="11934825" cy="2542528"/>
            </a:xfrm>
            <a:prstGeom prst="rect">
              <a:avLst/>
            </a:prstGeom>
            <a:noFill/>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D5F462E-7EE5-2311-ADF4-FC1BD3B2C058}"/>
                </a:ext>
              </a:extLst>
            </p:cNvPr>
            <p:cNvSpPr/>
            <p:nvPr/>
          </p:nvSpPr>
          <p:spPr>
            <a:xfrm>
              <a:off x="238125" y="6492874"/>
              <a:ext cx="1285875" cy="2508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796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846E0-254A-EE93-37E7-12D6D8DF0C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D49FBE-F960-9E12-4124-AD4E66B29907}"/>
              </a:ext>
            </a:extLst>
          </p:cNvPr>
          <p:cNvSpPr>
            <a:spLocks noGrp="1"/>
          </p:cNvSpPr>
          <p:nvPr>
            <p:ph type="title"/>
          </p:nvPr>
        </p:nvSpPr>
        <p:spPr/>
        <p:txBody>
          <a:bodyPr/>
          <a:lstStyle/>
          <a:p>
            <a:r>
              <a:rPr lang="en-US" dirty="0">
                <a:latin typeface="Aptos"/>
                <a:cs typeface="Arial"/>
              </a:rPr>
              <a:t>Creating the Template for Uploading</a:t>
            </a:r>
          </a:p>
        </p:txBody>
      </p:sp>
      <p:sp>
        <p:nvSpPr>
          <p:cNvPr id="2" name="Content Placeholder 1">
            <a:extLst>
              <a:ext uri="{FF2B5EF4-FFF2-40B4-BE49-F238E27FC236}">
                <a16:creationId xmlns:a16="http://schemas.microsoft.com/office/drawing/2014/main" id="{AA1AE0C0-59CF-1EAD-B991-0F7BBFC0F0E4}"/>
              </a:ext>
            </a:extLst>
          </p:cNvPr>
          <p:cNvSpPr>
            <a:spLocks noGrp="1"/>
          </p:cNvSpPr>
          <p:nvPr>
            <p:ph sz="half" idx="2"/>
          </p:nvPr>
        </p:nvSpPr>
        <p:spPr>
          <a:xfrm>
            <a:off x="838200" y="1604469"/>
            <a:ext cx="10304880" cy="2681782"/>
          </a:xfrm>
        </p:spPr>
        <p:txBody>
          <a:bodyPr vert="horz" lIns="91440" tIns="45720" rIns="91440" bIns="45720" rtlCol="0" anchor="t">
            <a:normAutofit/>
          </a:bodyPr>
          <a:lstStyle/>
          <a:p>
            <a:r>
              <a:rPr lang="en-US" dirty="0">
                <a:latin typeface="Aptos"/>
              </a:rPr>
              <a:t>Start by downloading the budget for the preceding fiscal year for that grant </a:t>
            </a:r>
          </a:p>
          <a:p>
            <a:r>
              <a:rPr lang="en-US" dirty="0">
                <a:latin typeface="Aptos"/>
              </a:rPr>
              <a:t>You can delete all of the budget data or, if you expect to have similar expenses, update existing expenses</a:t>
            </a:r>
          </a:p>
          <a:p>
            <a:r>
              <a:rPr lang="en-US" dirty="0">
                <a:latin typeface="Aptos"/>
              </a:rPr>
              <a:t>The highlighted columns must have data – the others are optional (but see tips on the next screen)</a:t>
            </a:r>
          </a:p>
          <a:p>
            <a:endParaRPr lang="en-US" dirty="0">
              <a:latin typeface="Aptos"/>
            </a:endParaRPr>
          </a:p>
          <a:p>
            <a:endParaRPr lang="en-US" dirty="0">
              <a:latin typeface="Aptos"/>
            </a:endParaRPr>
          </a:p>
          <a:p>
            <a:endParaRPr lang="en-US" dirty="0">
              <a:latin typeface="Aptos"/>
            </a:endParaRPr>
          </a:p>
        </p:txBody>
      </p:sp>
      <p:grpSp>
        <p:nvGrpSpPr>
          <p:cNvPr id="4" name="Group 3" descr="A screenshot of the downloaded budget excel file with an arrow pointing to the 'Last Updated Date' column with a note to delete this column.  ">
            <a:extLst>
              <a:ext uri="{FF2B5EF4-FFF2-40B4-BE49-F238E27FC236}">
                <a16:creationId xmlns:a16="http://schemas.microsoft.com/office/drawing/2014/main" id="{5912EF90-3AF1-C50F-A455-E89DBCDD8036}"/>
              </a:ext>
            </a:extLst>
          </p:cNvPr>
          <p:cNvGrpSpPr/>
          <p:nvPr/>
        </p:nvGrpSpPr>
        <p:grpSpPr>
          <a:xfrm>
            <a:off x="81464" y="4100588"/>
            <a:ext cx="12029072" cy="2305885"/>
            <a:chOff x="81464" y="4091739"/>
            <a:chExt cx="12029072" cy="2305885"/>
          </a:xfrm>
        </p:grpSpPr>
        <p:pic>
          <p:nvPicPr>
            <p:cNvPr id="5" name="Picture 4">
              <a:extLst>
                <a:ext uri="{FF2B5EF4-FFF2-40B4-BE49-F238E27FC236}">
                  <a16:creationId xmlns:a16="http://schemas.microsoft.com/office/drawing/2014/main" id="{BB690A5A-D23F-4EB3-2CCF-E4611CC1752B}"/>
                </a:ext>
              </a:extLst>
            </p:cNvPr>
            <p:cNvPicPr>
              <a:picLocks noChangeAspect="1"/>
            </p:cNvPicPr>
            <p:nvPr/>
          </p:nvPicPr>
          <p:blipFill>
            <a:blip r:embed="rId2"/>
            <a:stretch>
              <a:fillRect/>
            </a:stretch>
          </p:blipFill>
          <p:spPr>
            <a:xfrm>
              <a:off x="81464" y="5049478"/>
              <a:ext cx="12029072" cy="1348146"/>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EB5660A-5B63-4547-C8E1-E9825D1DE9DE}"/>
                </a:ext>
              </a:extLst>
            </p:cNvPr>
            <p:cNvSpPr txBox="1"/>
            <p:nvPr/>
          </p:nvSpPr>
          <p:spPr>
            <a:xfrm>
              <a:off x="11164096" y="4091739"/>
              <a:ext cx="925423" cy="461665"/>
            </a:xfrm>
            <a:prstGeom prst="rect">
              <a:avLst/>
            </a:prstGeom>
            <a:solidFill>
              <a:schemeClr val="accent2">
                <a:lumMod val="20000"/>
                <a:lumOff val="80000"/>
              </a:schemeClr>
            </a:solidFill>
            <a:ln w="12700">
              <a:solidFill>
                <a:schemeClr val="tx1"/>
              </a:solidFill>
            </a:ln>
          </p:spPr>
          <p:txBody>
            <a:bodyPr wrap="square" rtlCol="0">
              <a:spAutoFit/>
            </a:bodyPr>
            <a:lstStyle/>
            <a:p>
              <a:pPr algn="ctr"/>
              <a:r>
                <a:rPr lang="en-US" sz="1200" dirty="0"/>
                <a:t>Delete this Column</a:t>
              </a:r>
            </a:p>
          </p:txBody>
        </p:sp>
        <p:sp>
          <p:nvSpPr>
            <p:cNvPr id="7" name="Arrow: Down 6">
              <a:extLst>
                <a:ext uri="{FF2B5EF4-FFF2-40B4-BE49-F238E27FC236}">
                  <a16:creationId xmlns:a16="http://schemas.microsoft.com/office/drawing/2014/main" id="{ABF65CF5-15CB-CE18-F39D-0E59F663464F}"/>
                </a:ext>
              </a:extLst>
            </p:cNvPr>
            <p:cNvSpPr/>
            <p:nvPr/>
          </p:nvSpPr>
          <p:spPr>
            <a:xfrm>
              <a:off x="11477297" y="4650828"/>
              <a:ext cx="283779" cy="3212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325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A148-B7D8-7212-E5A3-8D1FABB432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2683D4-BCDF-8725-E44C-91E846BB7144}"/>
              </a:ext>
            </a:extLst>
          </p:cNvPr>
          <p:cNvSpPr>
            <a:spLocks noGrp="1"/>
          </p:cNvSpPr>
          <p:nvPr>
            <p:ph type="title"/>
          </p:nvPr>
        </p:nvSpPr>
        <p:spPr/>
        <p:txBody>
          <a:bodyPr/>
          <a:lstStyle/>
          <a:p>
            <a:r>
              <a:rPr lang="en-US" dirty="0">
                <a:latin typeface="Aptos"/>
                <a:cs typeface="Arial"/>
              </a:rPr>
              <a:t>Tips for Creating the Budget Upload Template</a:t>
            </a:r>
          </a:p>
        </p:txBody>
      </p:sp>
      <p:sp>
        <p:nvSpPr>
          <p:cNvPr id="2" name="Content Placeholder 1">
            <a:extLst>
              <a:ext uri="{FF2B5EF4-FFF2-40B4-BE49-F238E27FC236}">
                <a16:creationId xmlns:a16="http://schemas.microsoft.com/office/drawing/2014/main" id="{6E650FA7-838F-5B8D-7F73-0E664322F850}"/>
              </a:ext>
            </a:extLst>
          </p:cNvPr>
          <p:cNvSpPr>
            <a:spLocks noGrp="1"/>
          </p:cNvSpPr>
          <p:nvPr>
            <p:ph sz="half" idx="2"/>
          </p:nvPr>
        </p:nvSpPr>
        <p:spPr>
          <a:xfrm>
            <a:off x="256463" y="1765739"/>
            <a:ext cx="11559791" cy="4516188"/>
          </a:xfrm>
        </p:spPr>
        <p:txBody>
          <a:bodyPr vert="horz" lIns="91440" tIns="45720" rIns="91440" bIns="45720" rtlCol="0" anchor="t">
            <a:normAutofit/>
          </a:bodyPr>
          <a:lstStyle/>
          <a:p>
            <a:pPr marL="0" indent="0">
              <a:buNone/>
            </a:pPr>
            <a:r>
              <a:rPr lang="en-US" b="1" dirty="0">
                <a:latin typeface="Aptos"/>
              </a:rPr>
              <a:t>Column:</a:t>
            </a:r>
          </a:p>
          <a:p>
            <a:r>
              <a:rPr lang="en-US" sz="2000" b="1" u="sng" dirty="0">
                <a:latin typeface="Aptos"/>
              </a:rPr>
              <a:t>Item Key</a:t>
            </a:r>
            <a:r>
              <a:rPr lang="en-US" sz="2000" b="1" dirty="0">
                <a:latin typeface="Aptos"/>
              </a:rPr>
              <a:t> </a:t>
            </a:r>
            <a:r>
              <a:rPr lang="en-US" sz="2000" dirty="0">
                <a:latin typeface="Aptos"/>
              </a:rPr>
              <a:t>– while this is a required column, it can be left blank for new budget items.  It is necessary when revising or deleting a budget expense.</a:t>
            </a:r>
          </a:p>
          <a:p>
            <a:r>
              <a:rPr lang="en-US" sz="2000" b="1" u="sng" dirty="0">
                <a:latin typeface="Aptos"/>
              </a:rPr>
              <a:t>Action</a:t>
            </a:r>
            <a:r>
              <a:rPr lang="en-US" sz="2000" dirty="0">
                <a:latin typeface="Aptos"/>
              </a:rPr>
              <a:t> – Three possibilities:  </a:t>
            </a:r>
            <a:r>
              <a:rPr lang="en-US" sz="2000" i="1" dirty="0">
                <a:latin typeface="Aptos"/>
              </a:rPr>
              <a:t>Update, Delete, or Create</a:t>
            </a:r>
            <a:r>
              <a:rPr lang="en-US" sz="2000" dirty="0">
                <a:latin typeface="Aptos"/>
              </a:rPr>
              <a:t>.  The download defaults to </a:t>
            </a:r>
            <a:r>
              <a:rPr lang="en-US" sz="2000" i="1" dirty="0">
                <a:latin typeface="Aptos"/>
              </a:rPr>
              <a:t>Update</a:t>
            </a:r>
            <a:r>
              <a:rPr lang="en-US" sz="2000" dirty="0">
                <a:latin typeface="Aptos"/>
              </a:rPr>
              <a:t>.  New budget details must use </a:t>
            </a:r>
            <a:r>
              <a:rPr lang="en-US" sz="2000" i="1" dirty="0">
                <a:latin typeface="Aptos"/>
              </a:rPr>
              <a:t>Create</a:t>
            </a:r>
            <a:r>
              <a:rPr lang="en-US" sz="2000" dirty="0">
                <a:latin typeface="Aptos"/>
              </a:rPr>
              <a:t>.</a:t>
            </a:r>
          </a:p>
          <a:p>
            <a:r>
              <a:rPr lang="en-US" sz="2000" b="1" u="sng" dirty="0">
                <a:latin typeface="Aptos"/>
              </a:rPr>
              <a:t>Object and Function Codes </a:t>
            </a:r>
            <a:r>
              <a:rPr lang="en-US" sz="2000" dirty="0">
                <a:latin typeface="Aptos"/>
              </a:rPr>
              <a:t>– the available object and function codes for this grant are found on the Budget Cells tab of the downloaded budget.</a:t>
            </a:r>
          </a:p>
          <a:p>
            <a:r>
              <a:rPr lang="en-US" sz="2000" b="1" u="sng" dirty="0">
                <a:latin typeface="Aptos"/>
              </a:rPr>
              <a:t>Budget Tags</a:t>
            </a:r>
            <a:r>
              <a:rPr lang="en-US" sz="2000" b="1" dirty="0">
                <a:latin typeface="Aptos"/>
              </a:rPr>
              <a:t> </a:t>
            </a:r>
            <a:r>
              <a:rPr lang="en-US" sz="2000" dirty="0">
                <a:latin typeface="Aptos"/>
              </a:rPr>
              <a:t>– While an optional column, depending on the grant, budget tags may be required and validations may be tied to these budget tags. Budget tags can be entered after the budget is uploaded by editing budget details on the budget page.</a:t>
            </a:r>
          </a:p>
          <a:p>
            <a:pPr marL="0" indent="0">
              <a:buNone/>
            </a:pPr>
            <a:r>
              <a:rPr lang="en-US" sz="2000" dirty="0">
                <a:latin typeface="Aptos"/>
              </a:rPr>
              <a:t>For more detailed instructions, see </a:t>
            </a:r>
            <a:r>
              <a:rPr lang="en-US" sz="2000" dirty="0" err="1">
                <a:latin typeface="Aptos"/>
                <a:hlinkClick r:id="rId2"/>
              </a:rPr>
              <a:t>Uploadind</a:t>
            </a:r>
            <a:r>
              <a:rPr lang="en-US" sz="2000" dirty="0">
                <a:latin typeface="Aptos"/>
                <a:hlinkClick r:id="rId2"/>
              </a:rPr>
              <a:t> and Downloading Budgets in GEM$ guidance </a:t>
            </a:r>
            <a:r>
              <a:rPr lang="en-US" sz="2000" dirty="0">
                <a:latin typeface="Aptos"/>
              </a:rPr>
              <a:t>posted in GEM$ on the DESE Resources page.</a:t>
            </a:r>
          </a:p>
        </p:txBody>
      </p:sp>
    </p:spTree>
    <p:extLst>
      <p:ext uri="{BB962C8B-B14F-4D97-AF65-F5344CB8AC3E}">
        <p14:creationId xmlns:p14="http://schemas.microsoft.com/office/powerpoint/2010/main" val="2278810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CB14-5A81-E49E-553A-D5548DA256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A42641-4442-CFB7-EF4C-6A62E412A994}"/>
              </a:ext>
            </a:extLst>
          </p:cNvPr>
          <p:cNvSpPr>
            <a:spLocks noGrp="1"/>
          </p:cNvSpPr>
          <p:nvPr>
            <p:ph type="title"/>
          </p:nvPr>
        </p:nvSpPr>
        <p:spPr/>
        <p:txBody>
          <a:bodyPr/>
          <a:lstStyle/>
          <a:p>
            <a:r>
              <a:rPr lang="en-US" dirty="0">
                <a:latin typeface="Aptos"/>
                <a:cs typeface="Arial"/>
              </a:rPr>
              <a:t>Steps for Uploading a Budget</a:t>
            </a:r>
          </a:p>
        </p:txBody>
      </p:sp>
      <p:sp>
        <p:nvSpPr>
          <p:cNvPr id="2" name="Content Placeholder 1">
            <a:extLst>
              <a:ext uri="{FF2B5EF4-FFF2-40B4-BE49-F238E27FC236}">
                <a16:creationId xmlns:a16="http://schemas.microsoft.com/office/drawing/2014/main" id="{F28344F4-981F-2BC1-25AF-A7FB14826F34}"/>
              </a:ext>
            </a:extLst>
          </p:cNvPr>
          <p:cNvSpPr>
            <a:spLocks noGrp="1"/>
          </p:cNvSpPr>
          <p:nvPr>
            <p:ph sz="half" idx="2"/>
          </p:nvPr>
        </p:nvSpPr>
        <p:spPr>
          <a:xfrm>
            <a:off x="255642" y="1637903"/>
            <a:ext cx="5833450" cy="5134616"/>
          </a:xfrm>
        </p:spPr>
        <p:txBody>
          <a:bodyPr vert="horz" lIns="91440" tIns="45720" rIns="91440" bIns="45720" rtlCol="0" anchor="t">
            <a:normAutofit fontScale="92500" lnSpcReduction="10000"/>
          </a:bodyPr>
          <a:lstStyle/>
          <a:p>
            <a:pPr marL="457200" indent="-457200">
              <a:buFont typeface="+mj-lt"/>
              <a:buAutoNum type="arabicPeriod"/>
            </a:pPr>
            <a:r>
              <a:rPr lang="en-US" sz="2000" dirty="0">
                <a:latin typeface="Aptos"/>
              </a:rPr>
              <a:t>Log in to GEM$ and make sure your funding application is in an editable state.</a:t>
            </a:r>
          </a:p>
          <a:p>
            <a:pPr>
              <a:buFont typeface="+mj-lt"/>
              <a:buAutoNum type="arabicPeriod"/>
            </a:pPr>
            <a:endParaRPr lang="en-US" sz="700" dirty="0">
              <a:latin typeface="Aptos"/>
            </a:endParaRPr>
          </a:p>
          <a:p>
            <a:pPr marL="457200" indent="-457200">
              <a:buFont typeface="+mj-lt"/>
              <a:buAutoNum type="arabicPeriod"/>
            </a:pPr>
            <a:r>
              <a:rPr lang="en-US" sz="2000" dirty="0">
                <a:latin typeface="Aptos"/>
              </a:rPr>
              <a:t>From the Budget page, click on Upload Budget Data.</a:t>
            </a:r>
          </a:p>
          <a:p>
            <a:pPr>
              <a:buFont typeface="+mj-lt"/>
              <a:buAutoNum type="arabicPeriod"/>
            </a:pPr>
            <a:endParaRPr lang="en-US" sz="800" dirty="0">
              <a:latin typeface="Aptos"/>
            </a:endParaRPr>
          </a:p>
          <a:p>
            <a:pPr marL="457200" indent="-457200">
              <a:buFont typeface="+mj-lt"/>
              <a:buAutoNum type="arabicPeriod"/>
            </a:pPr>
            <a:r>
              <a:rPr lang="en-US" sz="2000" dirty="0">
                <a:latin typeface="Aptos"/>
              </a:rPr>
              <a:t>Locate the file by clicking on Select and navigating to the place on your computer where you have saved the file, click Open.  To upload, click on Create after choosing your file</a:t>
            </a:r>
          </a:p>
          <a:p>
            <a:pPr>
              <a:buFont typeface="+mj-lt"/>
              <a:buAutoNum type="arabicPeriod"/>
            </a:pPr>
            <a:endParaRPr lang="en-US" sz="1050" dirty="0">
              <a:latin typeface="Aptos"/>
            </a:endParaRPr>
          </a:p>
          <a:p>
            <a:pPr marL="457200" indent="-457200">
              <a:buFont typeface="+mj-lt"/>
              <a:buAutoNum type="arabicPeriod"/>
            </a:pPr>
            <a:r>
              <a:rPr lang="en-US" sz="2000" dirty="0">
                <a:latin typeface="Aptos"/>
              </a:rPr>
              <a:t>If the file is missing any required data, an error message will appear, and the file will not be uploaded. Open the file in Excel, enter the missing data, save the file and upload again.</a:t>
            </a:r>
          </a:p>
          <a:p>
            <a:pPr marL="342900" indent="-342900">
              <a:buFont typeface="+mj-lt"/>
              <a:buAutoNum type="arabicPeriod"/>
            </a:pPr>
            <a:endParaRPr lang="en-US" sz="1300" dirty="0">
              <a:latin typeface="Aptos"/>
            </a:endParaRPr>
          </a:p>
          <a:p>
            <a:pPr marL="457200" indent="-457200">
              <a:buFont typeface="+mj-lt"/>
              <a:buAutoNum type="arabicPeriod"/>
            </a:pPr>
            <a:r>
              <a:rPr lang="en-US" sz="2000" dirty="0">
                <a:latin typeface="Aptos"/>
              </a:rPr>
              <a:t>Note that the system stops reading the spreadsheet when it comes to a blank row. Be sure any blanks rows are intentional.</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ptos"/>
            </a:endParaRPr>
          </a:p>
        </p:txBody>
      </p:sp>
      <p:grpSp>
        <p:nvGrpSpPr>
          <p:cNvPr id="5" name="Group 4" descr="A screenshot of the 'Upload Budget Data' and 'Download Budget Data' buttons on the Budget Detail page in GEM$.">
            <a:extLst>
              <a:ext uri="{FF2B5EF4-FFF2-40B4-BE49-F238E27FC236}">
                <a16:creationId xmlns:a16="http://schemas.microsoft.com/office/drawing/2014/main" id="{059DD07C-9BB4-0C04-05B5-78C5186FA2E8}"/>
              </a:ext>
            </a:extLst>
          </p:cNvPr>
          <p:cNvGrpSpPr/>
          <p:nvPr/>
        </p:nvGrpSpPr>
        <p:grpSpPr>
          <a:xfrm>
            <a:off x="6096000" y="1407978"/>
            <a:ext cx="3701312" cy="1784607"/>
            <a:chOff x="6096000" y="1407978"/>
            <a:chExt cx="3701312" cy="1784607"/>
          </a:xfrm>
        </p:grpSpPr>
        <p:pic>
          <p:nvPicPr>
            <p:cNvPr id="4" name="Picture 3">
              <a:extLst>
                <a:ext uri="{FF2B5EF4-FFF2-40B4-BE49-F238E27FC236}">
                  <a16:creationId xmlns:a16="http://schemas.microsoft.com/office/drawing/2014/main" id="{8AA51D1F-DED7-6378-190B-DF5B12164FC0}"/>
                </a:ext>
              </a:extLst>
            </p:cNvPr>
            <p:cNvPicPr>
              <a:picLocks noChangeAspect="1"/>
            </p:cNvPicPr>
            <p:nvPr/>
          </p:nvPicPr>
          <p:blipFill rotWithShape="1">
            <a:blip r:embed="rId2">
              <a:extLst>
                <a:ext uri="{28A0092B-C50C-407E-A947-70E740481C1C}">
                  <a14:useLocalDpi xmlns:a14="http://schemas.microsoft.com/office/drawing/2010/main" val="0"/>
                </a:ext>
              </a:extLst>
            </a:blip>
            <a:srcRect b="11922"/>
            <a:stretch/>
          </p:blipFill>
          <p:spPr bwMode="auto">
            <a:xfrm>
              <a:off x="6641185" y="1407978"/>
              <a:ext cx="3156127" cy="1784607"/>
            </a:xfrm>
            <a:prstGeom prst="rect">
              <a:avLst/>
            </a:prstGeom>
            <a:noFill/>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15" name="Straight Arrow Connector 14">
              <a:extLst>
                <a:ext uri="{FF2B5EF4-FFF2-40B4-BE49-F238E27FC236}">
                  <a16:creationId xmlns:a16="http://schemas.microsoft.com/office/drawing/2014/main" id="{2A2C9084-5683-E6FF-CAE8-8549DB2C62C0}"/>
                </a:ext>
              </a:extLst>
            </p:cNvPr>
            <p:cNvCxnSpPr>
              <a:cxnSpLocks/>
            </p:cNvCxnSpPr>
            <p:nvPr/>
          </p:nvCxnSpPr>
          <p:spPr>
            <a:xfrm>
              <a:off x="6096000" y="2759824"/>
              <a:ext cx="44861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descr="Screenshot of the 'Create a Budget Upload' page in GEM$.">
            <a:extLst>
              <a:ext uri="{FF2B5EF4-FFF2-40B4-BE49-F238E27FC236}">
                <a16:creationId xmlns:a16="http://schemas.microsoft.com/office/drawing/2014/main" id="{CBD63F30-1CD4-8818-473A-68231CDDE423}"/>
              </a:ext>
            </a:extLst>
          </p:cNvPr>
          <p:cNvGrpSpPr/>
          <p:nvPr/>
        </p:nvGrpSpPr>
        <p:grpSpPr>
          <a:xfrm>
            <a:off x="6073860" y="3239359"/>
            <a:ext cx="5934502" cy="1531003"/>
            <a:chOff x="6073860" y="3239359"/>
            <a:chExt cx="5934502" cy="1531003"/>
          </a:xfrm>
        </p:grpSpPr>
        <p:pic>
          <p:nvPicPr>
            <p:cNvPr id="11" name="Picture 10">
              <a:extLst>
                <a:ext uri="{FF2B5EF4-FFF2-40B4-BE49-F238E27FC236}">
                  <a16:creationId xmlns:a16="http://schemas.microsoft.com/office/drawing/2014/main" id="{0E6B3A02-3E45-F710-B47B-F735145ACA8D}"/>
                </a:ext>
              </a:extLst>
            </p:cNvPr>
            <p:cNvPicPr>
              <a:picLocks noChangeAspect="1"/>
            </p:cNvPicPr>
            <p:nvPr/>
          </p:nvPicPr>
          <p:blipFill>
            <a:blip r:embed="rId3"/>
            <a:stretch>
              <a:fillRect/>
            </a:stretch>
          </p:blipFill>
          <p:spPr>
            <a:xfrm>
              <a:off x="6641185" y="3239359"/>
              <a:ext cx="5367177" cy="1531003"/>
            </a:xfrm>
            <a:prstGeom prst="rect">
              <a:avLst/>
            </a:prstGeom>
            <a:ln>
              <a:solidFill>
                <a:schemeClr val="accent5">
                  <a:lumMod val="75000"/>
                </a:schemeClr>
              </a:solidFill>
            </a:ln>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id="{368EB606-A47D-8EB1-2F59-82AFB448FCCD}"/>
                </a:ext>
              </a:extLst>
            </p:cNvPr>
            <p:cNvCxnSpPr>
              <a:cxnSpLocks/>
            </p:cNvCxnSpPr>
            <p:nvPr/>
          </p:nvCxnSpPr>
          <p:spPr>
            <a:xfrm>
              <a:off x="6073860" y="3641106"/>
              <a:ext cx="4707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descr="A screenshot of an example error message you may receive in GEM$ when uploading your budget.">
            <a:extLst>
              <a:ext uri="{FF2B5EF4-FFF2-40B4-BE49-F238E27FC236}">
                <a16:creationId xmlns:a16="http://schemas.microsoft.com/office/drawing/2014/main" id="{2BD3C350-FFF9-7ED4-635C-DC882D9CCF80}"/>
              </a:ext>
            </a:extLst>
          </p:cNvPr>
          <p:cNvGrpSpPr/>
          <p:nvPr/>
        </p:nvGrpSpPr>
        <p:grpSpPr>
          <a:xfrm>
            <a:off x="6073859" y="4612153"/>
            <a:ext cx="5661345" cy="1675738"/>
            <a:chOff x="6073859" y="4612153"/>
            <a:chExt cx="5661345" cy="1675738"/>
          </a:xfrm>
        </p:grpSpPr>
        <p:pic>
          <p:nvPicPr>
            <p:cNvPr id="13" name="Picture 12">
              <a:extLst>
                <a:ext uri="{FF2B5EF4-FFF2-40B4-BE49-F238E27FC236}">
                  <a16:creationId xmlns:a16="http://schemas.microsoft.com/office/drawing/2014/main" id="{667BD0E2-ED42-CD44-C540-9354C34B92B7}"/>
                </a:ext>
              </a:extLst>
            </p:cNvPr>
            <p:cNvPicPr>
              <a:picLocks noChangeAspect="1"/>
            </p:cNvPicPr>
            <p:nvPr/>
          </p:nvPicPr>
          <p:blipFill>
            <a:blip r:embed="rId4"/>
            <a:stretch>
              <a:fillRect/>
            </a:stretch>
          </p:blipFill>
          <p:spPr>
            <a:xfrm>
              <a:off x="6641185" y="4612153"/>
              <a:ext cx="5094019" cy="1675738"/>
            </a:xfrm>
            <a:prstGeom prst="rect">
              <a:avLst/>
            </a:prstGeom>
            <a:ln>
              <a:solidFill>
                <a:schemeClr val="accent5">
                  <a:lumMod val="75000"/>
                </a:schemeClr>
              </a:solidFill>
            </a:ln>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id="{D0126FBD-DF7F-5283-7B84-7F70C3E7CA51}"/>
                </a:ext>
              </a:extLst>
            </p:cNvPr>
            <p:cNvCxnSpPr>
              <a:cxnSpLocks/>
            </p:cNvCxnSpPr>
            <p:nvPr/>
          </p:nvCxnSpPr>
          <p:spPr>
            <a:xfrm>
              <a:off x="6073859" y="4938534"/>
              <a:ext cx="4707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416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B4D76-DFEA-CC92-6782-0A7664041F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8BF1E0-3894-A774-621D-B592AAF16ACA}"/>
              </a:ext>
            </a:extLst>
          </p:cNvPr>
          <p:cNvSpPr>
            <a:spLocks noGrp="1"/>
          </p:cNvSpPr>
          <p:nvPr>
            <p:ph type="title"/>
          </p:nvPr>
        </p:nvSpPr>
        <p:spPr/>
        <p:txBody>
          <a:bodyPr/>
          <a:lstStyle/>
          <a:p>
            <a:r>
              <a:rPr lang="en-US" dirty="0">
                <a:latin typeface="Aptos"/>
                <a:cs typeface="Arial"/>
              </a:rPr>
              <a:t>Steps for Uploading a Budget – Part 2</a:t>
            </a:r>
          </a:p>
        </p:txBody>
      </p:sp>
      <p:sp>
        <p:nvSpPr>
          <p:cNvPr id="2" name="Content Placeholder 1">
            <a:extLst>
              <a:ext uri="{FF2B5EF4-FFF2-40B4-BE49-F238E27FC236}">
                <a16:creationId xmlns:a16="http://schemas.microsoft.com/office/drawing/2014/main" id="{B18FB3F7-6D66-D2F7-60EC-C499D3674DF2}"/>
              </a:ext>
            </a:extLst>
          </p:cNvPr>
          <p:cNvSpPr>
            <a:spLocks noGrp="1"/>
          </p:cNvSpPr>
          <p:nvPr>
            <p:ph sz="half" idx="2"/>
          </p:nvPr>
        </p:nvSpPr>
        <p:spPr>
          <a:xfrm>
            <a:off x="57115" y="1784256"/>
            <a:ext cx="4992232" cy="4788559"/>
          </a:xfrm>
        </p:spPr>
        <p:txBody>
          <a:bodyPr vert="horz" lIns="91440" tIns="45720" rIns="91440" bIns="45720" rtlCol="0" anchor="t">
            <a:normAutofit/>
          </a:bodyPr>
          <a:lstStyle/>
          <a:p>
            <a:endParaRPr lang="en-US" sz="2000" dirty="0">
              <a:latin typeface="Aptos"/>
            </a:endParaRPr>
          </a:p>
          <a:p>
            <a:pPr marL="457200" indent="-457200">
              <a:buFont typeface="+mj-lt"/>
              <a:buAutoNum type="arabicPeriod" startAt="6"/>
            </a:pPr>
            <a:r>
              <a:rPr lang="en-US" sz="2000" dirty="0">
                <a:latin typeface="Aptos"/>
              </a:rPr>
              <a:t>Once the uploaded, the system will display the Grant Budget Upload Screen.</a:t>
            </a:r>
          </a:p>
          <a:p>
            <a:pPr marL="457200" indent="-457200">
              <a:buFont typeface="+mj-lt"/>
              <a:buAutoNum type="arabicPeriod" startAt="6"/>
            </a:pPr>
            <a:endParaRPr lang="en-US" sz="2000" dirty="0">
              <a:effectLst/>
              <a:latin typeface="Aptos"/>
              <a:ea typeface="Calibri" panose="020F0502020204030204" pitchFamily="34" charset="0"/>
              <a:cs typeface="Times New Roman" panose="02020603050405020304" pitchFamily="18" charset="0"/>
            </a:endParaRPr>
          </a:p>
          <a:p>
            <a:pPr marL="457200" indent="-457200">
              <a:buFont typeface="+mj-lt"/>
              <a:buAutoNum type="arabicPeriod" startAt="6"/>
            </a:pPr>
            <a:endParaRPr lang="en-US" sz="2000" dirty="0">
              <a:latin typeface="Aptos"/>
              <a:ea typeface="Calibri" panose="020F0502020204030204" pitchFamily="34" charset="0"/>
              <a:cs typeface="Times New Roman" panose="02020603050405020304" pitchFamily="18" charset="0"/>
            </a:endParaRPr>
          </a:p>
          <a:p>
            <a:pPr marL="457200" indent="-457200">
              <a:buFont typeface="+mj-lt"/>
              <a:buAutoNum type="arabicPeriod" startAt="6"/>
            </a:pPr>
            <a:endParaRPr lang="en-US" sz="2000" dirty="0">
              <a:effectLst/>
              <a:latin typeface="Aptos"/>
              <a:ea typeface="Calibri" panose="020F0502020204030204" pitchFamily="34" charset="0"/>
              <a:cs typeface="Times New Roman" panose="02020603050405020304" pitchFamily="18" charset="0"/>
            </a:endParaRPr>
          </a:p>
          <a:p>
            <a:pPr marL="457200" indent="-457200">
              <a:buFont typeface="+mj-lt"/>
              <a:buAutoNum type="arabicPeriod" startAt="6"/>
            </a:pPr>
            <a:r>
              <a:rPr lang="en-US" sz="2000" dirty="0">
                <a:effectLst/>
                <a:latin typeface="Calibri" panose="020F0502020204030204" pitchFamily="34" charset="0"/>
                <a:ea typeface="Calibri" panose="020F0502020204030204" pitchFamily="34" charset="0"/>
                <a:cs typeface="Times New Roman" panose="02020603050405020304" pitchFamily="18" charset="0"/>
              </a:rPr>
              <a:t>Click 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View Messages</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see if there are any validation errors. An error will prevent the file from being processed. If errors exist, correct them in the Excel file and click 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Upload Data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from this screen to load the corrected file.</a:t>
            </a:r>
            <a:endParaRPr lang="en-US" sz="3200" dirty="0">
              <a:latin typeface="Aptos"/>
            </a:endParaRPr>
          </a:p>
          <a:p>
            <a:endParaRPr lang="en-US" dirty="0">
              <a:latin typeface="Aptos"/>
            </a:endParaRPr>
          </a:p>
        </p:txBody>
      </p:sp>
      <p:grpSp>
        <p:nvGrpSpPr>
          <p:cNvPr id="4" name="Group 3" descr="A screenshot of the budget upload screen showing pointing how where to click to Process Grant Budget Upload, Delete Grant Budget Upload, View Messages, Preview Changes, Upload Data File, and View Data File.">
            <a:extLst>
              <a:ext uri="{FF2B5EF4-FFF2-40B4-BE49-F238E27FC236}">
                <a16:creationId xmlns:a16="http://schemas.microsoft.com/office/drawing/2014/main" id="{03383B5A-FC66-2D83-E2FC-01169A57EC9D}"/>
              </a:ext>
            </a:extLst>
          </p:cNvPr>
          <p:cNvGrpSpPr/>
          <p:nvPr/>
        </p:nvGrpSpPr>
        <p:grpSpPr>
          <a:xfrm>
            <a:off x="4726459" y="1548614"/>
            <a:ext cx="7133050" cy="2990850"/>
            <a:chOff x="4726459" y="1548614"/>
            <a:chExt cx="7133050" cy="2990850"/>
          </a:xfrm>
        </p:grpSpPr>
        <p:grpSp>
          <p:nvGrpSpPr>
            <p:cNvPr id="5" name="Group 4">
              <a:extLst>
                <a:ext uri="{FF2B5EF4-FFF2-40B4-BE49-F238E27FC236}">
                  <a16:creationId xmlns:a16="http://schemas.microsoft.com/office/drawing/2014/main" id="{B035B99D-3009-1939-481F-FBCE53A3DC24}"/>
                </a:ext>
              </a:extLst>
            </p:cNvPr>
            <p:cNvGrpSpPr/>
            <p:nvPr/>
          </p:nvGrpSpPr>
          <p:grpSpPr>
            <a:xfrm>
              <a:off x="5363459" y="1548614"/>
              <a:ext cx="6496050" cy="2990850"/>
              <a:chOff x="0" y="0"/>
              <a:chExt cx="6820535" cy="3143250"/>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DB0E8A1A-48BA-0087-AD68-62CD2ECE01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
                <a:ext cx="6820535" cy="2886075"/>
              </a:xfrm>
              <a:prstGeom prst="rect">
                <a:avLst/>
              </a:prstGeom>
              <a:noFill/>
              <a:ln>
                <a:solidFill>
                  <a:schemeClr val="accent1"/>
                </a:solidFill>
              </a:ln>
            </p:spPr>
          </p:pic>
          <p:sp>
            <p:nvSpPr>
              <p:cNvPr id="7" name="Text Box 2">
                <a:extLst>
                  <a:ext uri="{FF2B5EF4-FFF2-40B4-BE49-F238E27FC236}">
                    <a16:creationId xmlns:a16="http://schemas.microsoft.com/office/drawing/2014/main" id="{57E421A1-3C62-2605-26BA-62E2A4663464}"/>
                  </a:ext>
                </a:extLst>
              </p:cNvPr>
              <p:cNvSpPr txBox="1"/>
              <p:nvPr/>
            </p:nvSpPr>
            <p:spPr>
              <a:xfrm>
                <a:off x="0" y="0"/>
                <a:ext cx="6820535" cy="2476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Aft>
                    <a:spcPts val="1000"/>
                  </a:spcAft>
                </a:pPr>
                <a:r>
                  <a:rPr lang="en-US" sz="10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Budget Upload Screen</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Straight Arrow Connector 10">
              <a:extLst>
                <a:ext uri="{FF2B5EF4-FFF2-40B4-BE49-F238E27FC236}">
                  <a16:creationId xmlns:a16="http://schemas.microsoft.com/office/drawing/2014/main" id="{17E42541-F062-E29F-C04F-01B7D98B13BA}"/>
                </a:ext>
              </a:extLst>
            </p:cNvPr>
            <p:cNvCxnSpPr>
              <a:cxnSpLocks/>
            </p:cNvCxnSpPr>
            <p:nvPr/>
          </p:nvCxnSpPr>
          <p:spPr>
            <a:xfrm>
              <a:off x="4726459" y="2531593"/>
              <a:ext cx="4896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A screenshot of the Grant Budget Upload Messages in GEM$.">
            <a:extLst>
              <a:ext uri="{FF2B5EF4-FFF2-40B4-BE49-F238E27FC236}">
                <a16:creationId xmlns:a16="http://schemas.microsoft.com/office/drawing/2014/main" id="{D69C29C8-2B97-63D4-6999-614279B8D25B}"/>
              </a:ext>
            </a:extLst>
          </p:cNvPr>
          <p:cNvGrpSpPr/>
          <p:nvPr/>
        </p:nvGrpSpPr>
        <p:grpSpPr>
          <a:xfrm>
            <a:off x="4896872" y="4774435"/>
            <a:ext cx="6979037" cy="1571708"/>
            <a:chOff x="4896872" y="4774435"/>
            <a:chExt cx="6979037" cy="1571708"/>
          </a:xfrm>
        </p:grpSpPr>
        <p:pic>
          <p:nvPicPr>
            <p:cNvPr id="10" name="Picture 9">
              <a:extLst>
                <a:ext uri="{FF2B5EF4-FFF2-40B4-BE49-F238E27FC236}">
                  <a16:creationId xmlns:a16="http://schemas.microsoft.com/office/drawing/2014/main" id="{D55899CE-0410-0CE6-804A-3BCCC506068A}"/>
                </a:ext>
              </a:extLst>
            </p:cNvPr>
            <p:cNvPicPr>
              <a:picLocks noChangeAspect="1"/>
            </p:cNvPicPr>
            <p:nvPr/>
          </p:nvPicPr>
          <p:blipFill>
            <a:blip r:embed="rId3"/>
            <a:stretch>
              <a:fillRect/>
            </a:stretch>
          </p:blipFill>
          <p:spPr>
            <a:xfrm>
              <a:off x="5475640" y="4774435"/>
              <a:ext cx="6400269" cy="1571708"/>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30E4CDA1-C646-8366-FB63-7F0D85724AEA}"/>
                </a:ext>
              </a:extLst>
            </p:cNvPr>
            <p:cNvCxnSpPr>
              <a:cxnSpLocks/>
            </p:cNvCxnSpPr>
            <p:nvPr/>
          </p:nvCxnSpPr>
          <p:spPr>
            <a:xfrm>
              <a:off x="4896872" y="4876826"/>
              <a:ext cx="46658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274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8281-B981-383C-D4AB-CB2522771E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CCCF2-4299-1ACB-79A7-2FE8F2043BE2}"/>
              </a:ext>
            </a:extLst>
          </p:cNvPr>
          <p:cNvSpPr>
            <a:spLocks noGrp="1"/>
          </p:cNvSpPr>
          <p:nvPr>
            <p:ph type="title"/>
          </p:nvPr>
        </p:nvSpPr>
        <p:spPr/>
        <p:txBody>
          <a:bodyPr/>
          <a:lstStyle/>
          <a:p>
            <a:r>
              <a:rPr lang="en-US" dirty="0">
                <a:latin typeface="Aptos"/>
                <a:cs typeface="Arial"/>
              </a:rPr>
              <a:t>Steps for Uploading a Budget – Part 3</a:t>
            </a:r>
          </a:p>
        </p:txBody>
      </p:sp>
      <p:sp>
        <p:nvSpPr>
          <p:cNvPr id="2" name="Content Placeholder 1">
            <a:extLst>
              <a:ext uri="{FF2B5EF4-FFF2-40B4-BE49-F238E27FC236}">
                <a16:creationId xmlns:a16="http://schemas.microsoft.com/office/drawing/2014/main" id="{EDE83641-C95C-CC42-9810-7ABA1E0CD484}"/>
              </a:ext>
            </a:extLst>
          </p:cNvPr>
          <p:cNvSpPr>
            <a:spLocks noGrp="1"/>
          </p:cNvSpPr>
          <p:nvPr>
            <p:ph sz="half" idx="2"/>
          </p:nvPr>
        </p:nvSpPr>
        <p:spPr>
          <a:xfrm>
            <a:off x="159114" y="1807717"/>
            <a:ext cx="6565582" cy="4233901"/>
          </a:xfrm>
        </p:spPr>
        <p:txBody>
          <a:bodyPr vert="horz" lIns="91440" tIns="45720" rIns="91440" bIns="45720" rtlCol="0" anchor="t">
            <a:normAutofit fontScale="92500" lnSpcReduction="10000"/>
          </a:bodyPr>
          <a:lstStyle/>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are no error messages, click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Process Grant Budget Upload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complete the budget upload.</a:t>
            </a:r>
          </a:p>
          <a:p>
            <a:pPr marL="342900" indent="-342900">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Times New Roman" panose="02020603050405020304" pitchFamily="18" charset="0"/>
              </a:rPr>
              <a:t>A budget upload must be processed before another one can be started. If a budget upload has been started but not completed, the Budget page will display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View Budget Upload</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link. If you do not want to complete the current budget upload process for any reason, click 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Delete Grant Budget Upload.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No changes will be made to the budget. </a:t>
            </a:r>
          </a:p>
          <a:p>
            <a:pPr marL="342900" indent="-342900">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8"/>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Your budget upload worksheet can have as many worksheets as you want as long as the current upload appears as the </a:t>
            </a: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sheet.  The system “reads” from the first worksheet only.</a:t>
            </a:r>
          </a:p>
          <a:p>
            <a:endParaRPr lang="en-US" dirty="0">
              <a:latin typeface="Aptos"/>
            </a:endParaRPr>
          </a:p>
        </p:txBody>
      </p:sp>
      <p:grpSp>
        <p:nvGrpSpPr>
          <p:cNvPr id="5" name="Group 4" descr="A screenshot of the 'Grant Budget Upload' screen in GEM$ with the 'Process Grant Budget Upload' button highlights.">
            <a:extLst>
              <a:ext uri="{FF2B5EF4-FFF2-40B4-BE49-F238E27FC236}">
                <a16:creationId xmlns:a16="http://schemas.microsoft.com/office/drawing/2014/main" id="{D1ADC014-2245-8BA0-DD36-E11E7B218A9F}"/>
              </a:ext>
            </a:extLst>
          </p:cNvPr>
          <p:cNvGrpSpPr/>
          <p:nvPr/>
        </p:nvGrpSpPr>
        <p:grpSpPr>
          <a:xfrm>
            <a:off x="6425151" y="1337155"/>
            <a:ext cx="5628290" cy="2205077"/>
            <a:chOff x="6425151" y="1337155"/>
            <a:chExt cx="5628290" cy="2205077"/>
          </a:xfrm>
        </p:grpSpPr>
        <p:pic>
          <p:nvPicPr>
            <p:cNvPr id="9" name="Picture 8">
              <a:extLst>
                <a:ext uri="{FF2B5EF4-FFF2-40B4-BE49-F238E27FC236}">
                  <a16:creationId xmlns:a16="http://schemas.microsoft.com/office/drawing/2014/main" id="{229C09C9-76DB-6AF5-5764-E7ACA299AC0A}"/>
                </a:ext>
              </a:extLst>
            </p:cNvPr>
            <p:cNvPicPr>
              <a:picLocks noChangeAspect="1"/>
            </p:cNvPicPr>
            <p:nvPr/>
          </p:nvPicPr>
          <p:blipFill>
            <a:blip r:embed="rId2"/>
            <a:stretch>
              <a:fillRect/>
            </a:stretch>
          </p:blipFill>
          <p:spPr>
            <a:xfrm>
              <a:off x="7185227" y="1337155"/>
              <a:ext cx="4868214" cy="2205077"/>
            </a:xfrm>
            <a:prstGeom prst="rect">
              <a:avLst/>
            </a:prstGeom>
            <a:ln>
              <a:solidFill>
                <a:srgbClr val="0070C0"/>
              </a:solidFill>
            </a:ln>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2C8DC99F-7660-3DB0-22CA-68ABA1B83557}"/>
                </a:ext>
              </a:extLst>
            </p:cNvPr>
            <p:cNvCxnSpPr/>
            <p:nvPr/>
          </p:nvCxnSpPr>
          <p:spPr>
            <a:xfrm>
              <a:off x="6425151" y="2230161"/>
              <a:ext cx="59909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A screenshot of the 'View Budget Upload' and 'Download Budget Data' buttons in GEM$.">
            <a:extLst>
              <a:ext uri="{FF2B5EF4-FFF2-40B4-BE49-F238E27FC236}">
                <a16:creationId xmlns:a16="http://schemas.microsoft.com/office/drawing/2014/main" id="{C8EF7C00-DB52-30D8-6189-000ADBAEA492}"/>
              </a:ext>
            </a:extLst>
          </p:cNvPr>
          <p:cNvGrpSpPr/>
          <p:nvPr/>
        </p:nvGrpSpPr>
        <p:grpSpPr>
          <a:xfrm>
            <a:off x="6564750" y="3706013"/>
            <a:ext cx="3239217" cy="647065"/>
            <a:chOff x="6564750" y="3706013"/>
            <a:chExt cx="3239217" cy="647065"/>
          </a:xfrm>
        </p:grpSpPr>
        <p:pic>
          <p:nvPicPr>
            <p:cNvPr id="6" name="Picture 5">
              <a:extLst>
                <a:ext uri="{FF2B5EF4-FFF2-40B4-BE49-F238E27FC236}">
                  <a16:creationId xmlns:a16="http://schemas.microsoft.com/office/drawing/2014/main" id="{BB1CFF8A-A75E-6A82-6D4B-988E93D4D6CF}"/>
                </a:ext>
              </a:extLst>
            </p:cNvPr>
            <p:cNvPicPr>
              <a:picLocks noChangeAspect="1"/>
            </p:cNvPicPr>
            <p:nvPr/>
          </p:nvPicPr>
          <p:blipFill>
            <a:blip r:embed="rId3"/>
            <a:stretch>
              <a:fillRect/>
            </a:stretch>
          </p:blipFill>
          <p:spPr>
            <a:xfrm>
              <a:off x="7185227" y="3706013"/>
              <a:ext cx="2618740" cy="647065"/>
            </a:xfrm>
            <a:prstGeom prst="rect">
              <a:avLst/>
            </a:prstGeom>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9DBBD8C9-40E4-3397-7A69-F328810F4E92}"/>
                </a:ext>
              </a:extLst>
            </p:cNvPr>
            <p:cNvCxnSpPr>
              <a:cxnSpLocks/>
            </p:cNvCxnSpPr>
            <p:nvPr/>
          </p:nvCxnSpPr>
          <p:spPr>
            <a:xfrm>
              <a:off x="6564750" y="4029546"/>
              <a:ext cx="5354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130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AB7F-0D44-66BA-D313-26EACAEDA875}"/>
              </a:ext>
            </a:extLst>
          </p:cNvPr>
          <p:cNvSpPr>
            <a:spLocks noGrp="1"/>
          </p:cNvSpPr>
          <p:nvPr>
            <p:ph type="title"/>
          </p:nvPr>
        </p:nvSpPr>
        <p:spPr/>
        <p:txBody>
          <a:bodyPr>
            <a:normAutofit/>
          </a:bodyPr>
          <a:lstStyle/>
          <a:p>
            <a:pPr algn="ctr"/>
            <a:r>
              <a:rPr lang="en-US" sz="7000" b="1" dirty="0">
                <a:latin typeface="Aptos"/>
                <a:cs typeface="Arial"/>
              </a:rPr>
              <a:t>LEA User Report</a:t>
            </a:r>
            <a:endParaRPr lang="en-US" sz="7000" b="1" dirty="0">
              <a:latin typeface="Aptos"/>
            </a:endParaRPr>
          </a:p>
        </p:txBody>
      </p:sp>
      <p:pic>
        <p:nvPicPr>
          <p:cNvPr id="4" name="Graphic 3" descr="User with solid fill">
            <a:extLst>
              <a:ext uri="{FF2B5EF4-FFF2-40B4-BE49-F238E27FC236}">
                <a16:creationId xmlns:a16="http://schemas.microsoft.com/office/drawing/2014/main" id="{A8B1B593-9585-04DF-16B8-BED7F0811F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9786" y="5637028"/>
            <a:ext cx="1220972" cy="1220972"/>
          </a:xfrm>
          <a:prstGeom prst="rect">
            <a:avLst/>
          </a:prstGeom>
        </p:spPr>
      </p:pic>
    </p:spTree>
    <p:extLst>
      <p:ext uri="{BB962C8B-B14F-4D97-AF65-F5344CB8AC3E}">
        <p14:creationId xmlns:p14="http://schemas.microsoft.com/office/powerpoint/2010/main" val="425524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A044A-E027-0B0A-32FC-13A0A479CD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C38BFC-3B34-5025-21BA-A6915D95D7D3}"/>
              </a:ext>
            </a:extLst>
          </p:cNvPr>
          <p:cNvSpPr>
            <a:spLocks noGrp="1"/>
          </p:cNvSpPr>
          <p:nvPr>
            <p:ph type="title"/>
          </p:nvPr>
        </p:nvSpPr>
        <p:spPr>
          <a:xfrm>
            <a:off x="838199" y="269197"/>
            <a:ext cx="10515600" cy="1042852"/>
          </a:xfrm>
        </p:spPr>
        <p:txBody>
          <a:bodyPr/>
          <a:lstStyle/>
          <a:p>
            <a:r>
              <a:rPr lang="en-US" dirty="0">
                <a:latin typeface="Aptos"/>
                <a:cs typeface="Arial"/>
              </a:rPr>
              <a:t>What is the LEA User Report?</a:t>
            </a:r>
          </a:p>
        </p:txBody>
      </p:sp>
      <p:sp>
        <p:nvSpPr>
          <p:cNvPr id="2" name="Content Placeholder 1">
            <a:extLst>
              <a:ext uri="{FF2B5EF4-FFF2-40B4-BE49-F238E27FC236}">
                <a16:creationId xmlns:a16="http://schemas.microsoft.com/office/drawing/2014/main" id="{B8736E62-972A-68CA-962C-FCF9A3061E1B}"/>
              </a:ext>
            </a:extLst>
          </p:cNvPr>
          <p:cNvSpPr>
            <a:spLocks noGrp="1"/>
          </p:cNvSpPr>
          <p:nvPr>
            <p:ph sz="half" idx="2"/>
          </p:nvPr>
        </p:nvSpPr>
        <p:spPr>
          <a:xfrm>
            <a:off x="542923" y="1545019"/>
            <a:ext cx="11106150" cy="1986457"/>
          </a:xfrm>
          <a:solidFill>
            <a:srgbClr val="F0F4FA"/>
          </a:solidFill>
          <a:ln>
            <a:solidFill>
              <a:schemeClr val="tx1"/>
            </a:solidFill>
          </a:ln>
        </p:spPr>
        <p:txBody>
          <a:bodyPr vert="horz" lIns="91440" tIns="45720" rIns="91440" bIns="45720" rtlCol="0" anchor="t">
            <a:normAutofit/>
          </a:bodyPr>
          <a:lstStyle/>
          <a:p>
            <a:r>
              <a:rPr lang="en-US" sz="2000">
                <a:latin typeface="Aptos"/>
              </a:rPr>
              <a:t>DESE contracted with the GEM$ vendor for 5 district facing GEM$ reports</a:t>
            </a:r>
          </a:p>
          <a:p>
            <a:r>
              <a:rPr lang="en-US" sz="2000">
                <a:latin typeface="Aptos"/>
              </a:rPr>
              <a:t>The first report built is the LEA User Report</a:t>
            </a:r>
          </a:p>
          <a:p>
            <a:pPr lvl="1"/>
            <a:r>
              <a:rPr lang="en-US" sz="1800">
                <a:latin typeface="Aptos"/>
              </a:rPr>
              <a:t>It is specific to your district and lists all those with at least one user role in GEM$</a:t>
            </a:r>
          </a:p>
          <a:p>
            <a:r>
              <a:rPr lang="en-US" sz="2000">
                <a:latin typeface="Aptos"/>
              </a:rPr>
              <a:t>For each user, the report has a row for each role they have been assigned, their email address, the date the role was added, and the date of their last login in GEM$ (not role-specific)</a:t>
            </a:r>
            <a:endParaRPr lang="en-US" sz="2400">
              <a:latin typeface="Aptos"/>
            </a:endParaRPr>
          </a:p>
        </p:txBody>
      </p:sp>
      <p:pic>
        <p:nvPicPr>
          <p:cNvPr id="5" name="Picture 4" descr="A screenshot of the LEA Users report in GEM$.">
            <a:extLst>
              <a:ext uri="{FF2B5EF4-FFF2-40B4-BE49-F238E27FC236}">
                <a16:creationId xmlns:a16="http://schemas.microsoft.com/office/drawing/2014/main" id="{7ED4F6B2-22F4-6097-B6E9-BE166A6B2B91}"/>
              </a:ext>
            </a:extLst>
          </p:cNvPr>
          <p:cNvPicPr>
            <a:picLocks noChangeAspect="1"/>
          </p:cNvPicPr>
          <p:nvPr/>
        </p:nvPicPr>
        <p:blipFill>
          <a:blip r:embed="rId3"/>
          <a:stretch>
            <a:fillRect/>
          </a:stretch>
        </p:blipFill>
        <p:spPr>
          <a:xfrm>
            <a:off x="157160" y="3935064"/>
            <a:ext cx="11877675" cy="2653739"/>
          </a:xfrm>
          <a:prstGeom prst="rect">
            <a:avLst/>
          </a:prstGeom>
          <a:ln w="127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235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AB7F-0D44-66BA-D313-26EACAEDA875}"/>
              </a:ext>
            </a:extLst>
          </p:cNvPr>
          <p:cNvSpPr>
            <a:spLocks noGrp="1"/>
          </p:cNvSpPr>
          <p:nvPr>
            <p:ph type="title"/>
          </p:nvPr>
        </p:nvSpPr>
        <p:spPr>
          <a:xfrm>
            <a:off x="838199" y="1352121"/>
            <a:ext cx="10515600" cy="1093686"/>
          </a:xfrm>
        </p:spPr>
        <p:txBody>
          <a:bodyPr>
            <a:normAutofit/>
          </a:bodyPr>
          <a:lstStyle/>
          <a:p>
            <a:pPr algn="ctr"/>
            <a:r>
              <a:rPr lang="en-US" sz="7000" b="1" dirty="0">
                <a:latin typeface="Aptos"/>
                <a:cs typeface="Arial"/>
              </a:rPr>
              <a:t>GEM$ Dashboards</a:t>
            </a:r>
            <a:endParaRPr lang="en-US" sz="7000" b="1" dirty="0">
              <a:latin typeface="Aptos"/>
            </a:endParaRPr>
          </a:p>
        </p:txBody>
      </p:sp>
      <p:pic>
        <p:nvPicPr>
          <p:cNvPr id="4" name="Picture 3" descr="Picture of the GEM$ Dashboard. ">
            <a:extLst>
              <a:ext uri="{FF2B5EF4-FFF2-40B4-BE49-F238E27FC236}">
                <a16:creationId xmlns:a16="http://schemas.microsoft.com/office/drawing/2014/main" id="{005CF8C1-2123-2558-0436-5A1B57740EF1}"/>
              </a:ext>
            </a:extLst>
          </p:cNvPr>
          <p:cNvPicPr>
            <a:picLocks noChangeAspect="1"/>
          </p:cNvPicPr>
          <p:nvPr/>
        </p:nvPicPr>
        <p:blipFill>
          <a:blip r:embed="rId2"/>
          <a:stretch>
            <a:fillRect/>
          </a:stretch>
        </p:blipFill>
        <p:spPr>
          <a:xfrm>
            <a:off x="3714937" y="2609458"/>
            <a:ext cx="4762123" cy="3383173"/>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5" name="Graphic 4" descr="Presentation with bar chart with solid fill">
            <a:extLst>
              <a:ext uri="{FF2B5EF4-FFF2-40B4-BE49-F238E27FC236}">
                <a16:creationId xmlns:a16="http://schemas.microsoft.com/office/drawing/2014/main" id="{DDE01701-48B5-392D-8084-38A2BAB54F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4746" y="5505879"/>
            <a:ext cx="1268541" cy="1268541"/>
          </a:xfrm>
          <a:prstGeom prst="rect">
            <a:avLst/>
          </a:prstGeom>
        </p:spPr>
      </p:pic>
    </p:spTree>
    <p:extLst>
      <p:ext uri="{BB962C8B-B14F-4D97-AF65-F5344CB8AC3E}">
        <p14:creationId xmlns:p14="http://schemas.microsoft.com/office/powerpoint/2010/main" val="631184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CB59-06BC-3CBE-A51B-9CA0357710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DF98BE-6914-E4B2-4A48-73AEFCC10014}"/>
              </a:ext>
            </a:extLst>
          </p:cNvPr>
          <p:cNvSpPr>
            <a:spLocks noGrp="1"/>
          </p:cNvSpPr>
          <p:nvPr>
            <p:ph type="title"/>
          </p:nvPr>
        </p:nvSpPr>
        <p:spPr>
          <a:xfrm>
            <a:off x="838200" y="365126"/>
            <a:ext cx="10515600" cy="1042852"/>
          </a:xfrm>
        </p:spPr>
        <p:txBody>
          <a:bodyPr anchor="ctr">
            <a:normAutofit/>
          </a:bodyPr>
          <a:lstStyle/>
          <a:p>
            <a:r>
              <a:rPr lang="en-US" dirty="0"/>
              <a:t>How to get to the LEA User Report?</a:t>
            </a:r>
          </a:p>
        </p:txBody>
      </p:sp>
      <p:sp>
        <p:nvSpPr>
          <p:cNvPr id="2" name="Content Placeholder 1">
            <a:extLst>
              <a:ext uri="{FF2B5EF4-FFF2-40B4-BE49-F238E27FC236}">
                <a16:creationId xmlns:a16="http://schemas.microsoft.com/office/drawing/2014/main" id="{809A50CD-6C19-008D-4BF7-9F13546E082B}"/>
              </a:ext>
            </a:extLst>
          </p:cNvPr>
          <p:cNvSpPr>
            <a:spLocks noGrp="1"/>
          </p:cNvSpPr>
          <p:nvPr>
            <p:ph sz="half" idx="1"/>
          </p:nvPr>
        </p:nvSpPr>
        <p:spPr>
          <a:xfrm>
            <a:off x="343459" y="1815554"/>
            <a:ext cx="5181600" cy="2090648"/>
          </a:xfrm>
        </p:spPr>
        <p:txBody>
          <a:bodyPr vert="horz" lIns="91440" tIns="45720" rIns="91440" bIns="45720" rtlCol="0">
            <a:normAutofit/>
          </a:bodyPr>
          <a:lstStyle/>
          <a:p>
            <a:pPr marL="457200" indent="-457200">
              <a:spcAft>
                <a:spcPts val="600"/>
              </a:spcAft>
              <a:buAutoNum type="arabicPeriod"/>
            </a:pPr>
            <a:r>
              <a:rPr lang="en-US" sz="2400" dirty="0"/>
              <a:t>Login to GEM$</a:t>
            </a:r>
          </a:p>
          <a:p>
            <a:pPr marL="457200" indent="-457200">
              <a:spcAft>
                <a:spcPts val="600"/>
              </a:spcAft>
              <a:buAutoNum type="arabicPeriod"/>
            </a:pPr>
            <a:r>
              <a:rPr lang="en-US" sz="2400" dirty="0"/>
              <a:t>On the left navigation bar, click “Reports”</a:t>
            </a:r>
          </a:p>
          <a:p>
            <a:pPr marL="457200" indent="-457200">
              <a:spcAft>
                <a:spcPts val="600"/>
              </a:spcAft>
              <a:buAutoNum type="arabicPeriod"/>
            </a:pPr>
            <a:r>
              <a:rPr lang="en-US" sz="2400" dirty="0"/>
              <a:t>Click on “LEA Users”</a:t>
            </a:r>
          </a:p>
          <a:p>
            <a:endParaRPr lang="en-US" sz="2400" dirty="0"/>
          </a:p>
          <a:p>
            <a:endParaRPr lang="en-US" dirty="0"/>
          </a:p>
        </p:txBody>
      </p:sp>
      <p:pic>
        <p:nvPicPr>
          <p:cNvPr id="7" name="Picture 6" descr="A screenshot of the Reports page in GEM$ with the LEA Users report highlighted.">
            <a:extLst>
              <a:ext uri="{FF2B5EF4-FFF2-40B4-BE49-F238E27FC236}">
                <a16:creationId xmlns:a16="http://schemas.microsoft.com/office/drawing/2014/main" id="{2FF01CB8-030F-2C53-540B-BB3EE7833469}"/>
              </a:ext>
            </a:extLst>
          </p:cNvPr>
          <p:cNvPicPr>
            <a:picLocks noChangeAspect="1"/>
          </p:cNvPicPr>
          <p:nvPr/>
        </p:nvPicPr>
        <p:blipFill>
          <a:blip r:embed="rId2"/>
          <a:stretch>
            <a:fillRect/>
          </a:stretch>
        </p:blipFill>
        <p:spPr>
          <a:xfrm>
            <a:off x="119307" y="3906202"/>
            <a:ext cx="7868748" cy="2172003"/>
          </a:xfrm>
          <a:prstGeom prst="rect">
            <a:avLst/>
          </a:prstGeom>
          <a:ln>
            <a:solidFill>
              <a:srgbClr val="0070C0"/>
            </a:solidFill>
          </a:ln>
          <a:effectLst>
            <a:outerShdw blurRad="50800" dist="38100" dir="2700000" algn="tl" rotWithShape="0">
              <a:prstClr val="black">
                <a:alpha val="40000"/>
              </a:prstClr>
            </a:outerShdw>
          </a:effectLst>
        </p:spPr>
      </p:pic>
      <p:grpSp>
        <p:nvGrpSpPr>
          <p:cNvPr id="10" name="Group 9" descr="A screenshot of the left hand navigation panel in GEM$ with the Reports option highlighted.   ">
            <a:extLst>
              <a:ext uri="{FF2B5EF4-FFF2-40B4-BE49-F238E27FC236}">
                <a16:creationId xmlns:a16="http://schemas.microsoft.com/office/drawing/2014/main" id="{A8077375-0736-BBF1-F7FF-09B1A4988805}"/>
              </a:ext>
            </a:extLst>
          </p:cNvPr>
          <p:cNvGrpSpPr/>
          <p:nvPr/>
        </p:nvGrpSpPr>
        <p:grpSpPr>
          <a:xfrm>
            <a:off x="6516821" y="1330443"/>
            <a:ext cx="5261526" cy="4057707"/>
            <a:chOff x="5869121" y="1263768"/>
            <a:chExt cx="5261526" cy="4057707"/>
          </a:xfrm>
        </p:grpSpPr>
        <p:pic>
          <p:nvPicPr>
            <p:cNvPr id="5" name="Picture 4">
              <a:extLst>
                <a:ext uri="{FF2B5EF4-FFF2-40B4-BE49-F238E27FC236}">
                  <a16:creationId xmlns:a16="http://schemas.microsoft.com/office/drawing/2014/main" id="{3D0778F5-9E54-2A59-BA62-814E1D3030EC}"/>
                </a:ext>
              </a:extLst>
            </p:cNvPr>
            <p:cNvPicPr>
              <a:picLocks noChangeAspect="1"/>
            </p:cNvPicPr>
            <p:nvPr/>
          </p:nvPicPr>
          <p:blipFill>
            <a:blip r:embed="rId3"/>
            <a:stretch>
              <a:fillRect/>
            </a:stretch>
          </p:blipFill>
          <p:spPr>
            <a:xfrm>
              <a:off x="7478712" y="1263768"/>
              <a:ext cx="3651935" cy="4057707"/>
            </a:xfrm>
            <a:prstGeom prst="rect">
              <a:avLst/>
            </a:prstGeom>
            <a:noFill/>
            <a:ln>
              <a:solidFill>
                <a:srgbClr val="0070C0"/>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8027DC3C-63F5-59DB-179C-41480DE15A6C}"/>
                </a:ext>
              </a:extLst>
            </p:cNvPr>
            <p:cNvCxnSpPr>
              <a:cxnSpLocks/>
            </p:cNvCxnSpPr>
            <p:nvPr/>
          </p:nvCxnSpPr>
          <p:spPr>
            <a:xfrm>
              <a:off x="5869121" y="2679039"/>
              <a:ext cx="11483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759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8DBF5-35E8-3A6A-E25A-BDEE3AEA42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C33ECE-53C2-0BC2-C914-1DF44F5274F4}"/>
              </a:ext>
            </a:extLst>
          </p:cNvPr>
          <p:cNvSpPr>
            <a:spLocks noGrp="1"/>
          </p:cNvSpPr>
          <p:nvPr>
            <p:ph type="title"/>
          </p:nvPr>
        </p:nvSpPr>
        <p:spPr>
          <a:xfrm>
            <a:off x="698938" y="298532"/>
            <a:ext cx="10515600" cy="1042852"/>
          </a:xfrm>
        </p:spPr>
        <p:txBody>
          <a:bodyPr anchor="ctr">
            <a:normAutofit/>
          </a:bodyPr>
          <a:lstStyle/>
          <a:p>
            <a:r>
              <a:rPr lang="en-US" dirty="0"/>
              <a:t>Downloading the User Report</a:t>
            </a:r>
          </a:p>
        </p:txBody>
      </p:sp>
      <p:sp>
        <p:nvSpPr>
          <p:cNvPr id="2" name="Content Placeholder 1">
            <a:extLst>
              <a:ext uri="{FF2B5EF4-FFF2-40B4-BE49-F238E27FC236}">
                <a16:creationId xmlns:a16="http://schemas.microsoft.com/office/drawing/2014/main" id="{D209C8B5-4AC8-475B-5A2A-D7749D5F093E}"/>
              </a:ext>
            </a:extLst>
          </p:cNvPr>
          <p:cNvSpPr>
            <a:spLocks noGrp="1"/>
          </p:cNvSpPr>
          <p:nvPr>
            <p:ph sz="half" idx="1"/>
          </p:nvPr>
        </p:nvSpPr>
        <p:spPr>
          <a:xfrm>
            <a:off x="612229" y="1847850"/>
            <a:ext cx="5181600" cy="4057707"/>
          </a:xfrm>
        </p:spPr>
        <p:txBody>
          <a:bodyPr vert="horz" lIns="91440" tIns="45720" rIns="91440" bIns="45720" rtlCol="0">
            <a:normAutofit/>
          </a:bodyPr>
          <a:lstStyle/>
          <a:p>
            <a:r>
              <a:rPr lang="en-US" sz="2200" dirty="0"/>
              <a:t>Reports in GEM$ generally are much easier to use if downloaded as an Excel file and filtered.</a:t>
            </a:r>
          </a:p>
          <a:p>
            <a:r>
              <a:rPr lang="en-US" sz="2200" dirty="0"/>
              <a:t>To download, choose the floppy disc icon and select Excel.</a:t>
            </a:r>
          </a:p>
          <a:p>
            <a:r>
              <a:rPr lang="en-US" sz="2200" dirty="0"/>
              <a:t>The report will appear in your Browser’s and system downloads. </a:t>
            </a:r>
          </a:p>
        </p:txBody>
      </p:sp>
      <p:pic>
        <p:nvPicPr>
          <p:cNvPr id="5" name="Picture 4" descr="A screenshot of the LEA Users report with the save button highlighted and the excel option highlighted.">
            <a:extLst>
              <a:ext uri="{FF2B5EF4-FFF2-40B4-BE49-F238E27FC236}">
                <a16:creationId xmlns:a16="http://schemas.microsoft.com/office/drawing/2014/main" id="{73C8A330-0B7D-1B65-A089-7ADBC67F747E}"/>
              </a:ext>
            </a:extLst>
          </p:cNvPr>
          <p:cNvPicPr>
            <a:picLocks noChangeAspect="1"/>
          </p:cNvPicPr>
          <p:nvPr/>
        </p:nvPicPr>
        <p:blipFill>
          <a:blip r:embed="rId2"/>
          <a:stretch>
            <a:fillRect/>
          </a:stretch>
        </p:blipFill>
        <p:spPr>
          <a:xfrm>
            <a:off x="6282556" y="1847850"/>
            <a:ext cx="5233169" cy="2838993"/>
          </a:xfrm>
          <a:prstGeom prst="rect">
            <a:avLst/>
          </a:prstGeom>
          <a:ln w="12700">
            <a:solidFill>
              <a:srgbClr val="0070C0"/>
            </a:solidFill>
          </a:ln>
          <a:effectLst>
            <a:outerShdw blurRad="50800" dist="38100" dir="2700000" algn="tl" rotWithShape="0">
              <a:prstClr val="black">
                <a:alpha val="40000"/>
              </a:prstClr>
            </a:outerShdw>
          </a:effectLst>
        </p:spPr>
      </p:pic>
      <p:pic>
        <p:nvPicPr>
          <p:cNvPr id="10" name="Picture 9" descr="A screenshot of the downloads folder.">
            <a:extLst>
              <a:ext uri="{FF2B5EF4-FFF2-40B4-BE49-F238E27FC236}">
                <a16:creationId xmlns:a16="http://schemas.microsoft.com/office/drawing/2014/main" id="{DED82C28-0E7C-C93F-221D-254B3D6AEDA4}"/>
              </a:ext>
            </a:extLst>
          </p:cNvPr>
          <p:cNvPicPr>
            <a:picLocks noChangeAspect="1"/>
          </p:cNvPicPr>
          <p:nvPr/>
        </p:nvPicPr>
        <p:blipFill>
          <a:blip r:embed="rId3"/>
          <a:stretch>
            <a:fillRect/>
          </a:stretch>
        </p:blipFill>
        <p:spPr>
          <a:xfrm>
            <a:off x="6282556" y="4954297"/>
            <a:ext cx="2295845" cy="1286054"/>
          </a:xfrm>
          <a:prstGeom prst="rect">
            <a:avLst/>
          </a:prstGeom>
          <a:ln w="127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327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354D-CADB-D27F-0D13-739D041A76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0DCB25-B41A-375B-AD79-728D832FF8F2}"/>
              </a:ext>
            </a:extLst>
          </p:cNvPr>
          <p:cNvSpPr>
            <a:spLocks noGrp="1"/>
          </p:cNvSpPr>
          <p:nvPr>
            <p:ph type="title"/>
          </p:nvPr>
        </p:nvSpPr>
        <p:spPr>
          <a:xfrm>
            <a:off x="838200" y="445826"/>
            <a:ext cx="10515600" cy="1042852"/>
          </a:xfrm>
        </p:spPr>
        <p:txBody>
          <a:bodyPr/>
          <a:lstStyle/>
          <a:p>
            <a:r>
              <a:rPr lang="en-US" dirty="0"/>
              <a:t>Downloading the User Report – cont.</a:t>
            </a:r>
            <a:endParaRPr lang="en-US" dirty="0">
              <a:latin typeface="Aptos"/>
              <a:cs typeface="Arial"/>
            </a:endParaRPr>
          </a:p>
        </p:txBody>
      </p:sp>
      <p:sp>
        <p:nvSpPr>
          <p:cNvPr id="2" name="Content Placeholder 1">
            <a:extLst>
              <a:ext uri="{FF2B5EF4-FFF2-40B4-BE49-F238E27FC236}">
                <a16:creationId xmlns:a16="http://schemas.microsoft.com/office/drawing/2014/main" id="{5E61A9C7-B802-124A-6D51-26E841429EAE}"/>
              </a:ext>
            </a:extLst>
          </p:cNvPr>
          <p:cNvSpPr>
            <a:spLocks noGrp="1"/>
          </p:cNvSpPr>
          <p:nvPr>
            <p:ph sz="half" idx="2"/>
          </p:nvPr>
        </p:nvSpPr>
        <p:spPr>
          <a:xfrm>
            <a:off x="340242" y="1754372"/>
            <a:ext cx="11013555" cy="4986670"/>
          </a:xfrm>
        </p:spPr>
        <p:txBody>
          <a:bodyPr vert="horz" lIns="91440" tIns="45720" rIns="91440" bIns="45720" rtlCol="0" anchor="t">
            <a:normAutofit/>
          </a:bodyPr>
          <a:lstStyle/>
          <a:p>
            <a:pPr marL="0" indent="0">
              <a:buNone/>
            </a:pPr>
            <a:r>
              <a:rPr lang="en-US" sz="2800" dirty="0"/>
              <a:t>Open the downloaded report in Excel and add a filter to the header line.</a:t>
            </a:r>
          </a:p>
          <a:p>
            <a:endParaRPr lang="en-US" dirty="0"/>
          </a:p>
          <a:p>
            <a:endParaRPr lang="en-US" dirty="0"/>
          </a:p>
          <a:p>
            <a:endParaRPr lang="en-US" dirty="0"/>
          </a:p>
          <a:p>
            <a:endParaRPr lang="en-US" dirty="0"/>
          </a:p>
          <a:p>
            <a:endParaRPr lang="en-US" sz="2800" dirty="0"/>
          </a:p>
          <a:p>
            <a:endParaRPr lang="en-US" dirty="0"/>
          </a:p>
          <a:p>
            <a:pPr marL="0" indent="0">
              <a:buNone/>
            </a:pPr>
            <a:r>
              <a:rPr lang="en-US" dirty="0"/>
              <a:t>You will now be able t</a:t>
            </a:r>
            <a:r>
              <a:rPr lang="en-US" sz="2800" dirty="0"/>
              <a:t>o manipulate the data by any header category.</a:t>
            </a:r>
          </a:p>
          <a:p>
            <a:endParaRPr lang="en-US" dirty="0">
              <a:latin typeface="Aptos"/>
            </a:endParaRPr>
          </a:p>
        </p:txBody>
      </p:sp>
      <p:pic>
        <p:nvPicPr>
          <p:cNvPr id="7" name="Picture 6" descr="A screenshot of the LEA User report in Excel with the Filter option highlighted.">
            <a:extLst>
              <a:ext uri="{FF2B5EF4-FFF2-40B4-BE49-F238E27FC236}">
                <a16:creationId xmlns:a16="http://schemas.microsoft.com/office/drawing/2014/main" id="{76D23EC7-EAC1-0AAE-3E3A-9218AFAC3134}"/>
              </a:ext>
            </a:extLst>
          </p:cNvPr>
          <p:cNvPicPr>
            <a:picLocks noChangeAspect="1"/>
          </p:cNvPicPr>
          <p:nvPr/>
        </p:nvPicPr>
        <p:blipFill>
          <a:blip r:embed="rId2"/>
          <a:stretch>
            <a:fillRect/>
          </a:stretch>
        </p:blipFill>
        <p:spPr>
          <a:xfrm>
            <a:off x="1608131" y="2719226"/>
            <a:ext cx="8467307" cy="2581154"/>
          </a:xfrm>
          <a:prstGeom prst="rect">
            <a:avLst/>
          </a:prstGeom>
          <a:ln w="127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012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B73C-236F-6EDD-4C92-7BB0B4FAC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AAF1CE-465E-6B5F-0E4D-E6889581B464}"/>
              </a:ext>
            </a:extLst>
          </p:cNvPr>
          <p:cNvSpPr>
            <a:spLocks noGrp="1"/>
          </p:cNvSpPr>
          <p:nvPr>
            <p:ph type="title"/>
          </p:nvPr>
        </p:nvSpPr>
        <p:spPr/>
        <p:txBody>
          <a:bodyPr>
            <a:normAutofit/>
          </a:bodyPr>
          <a:lstStyle/>
          <a:p>
            <a:r>
              <a:rPr lang="en-US" dirty="0">
                <a:latin typeface="Aptos"/>
                <a:cs typeface="Arial"/>
              </a:rPr>
              <a:t>Uses for LEA User Report</a:t>
            </a:r>
          </a:p>
        </p:txBody>
      </p:sp>
      <p:sp>
        <p:nvSpPr>
          <p:cNvPr id="2" name="Content Placeholder 1">
            <a:extLst>
              <a:ext uri="{FF2B5EF4-FFF2-40B4-BE49-F238E27FC236}">
                <a16:creationId xmlns:a16="http://schemas.microsoft.com/office/drawing/2014/main" id="{5573D0A8-57F7-2388-4FBB-BFE70E1B5FCB}"/>
              </a:ext>
            </a:extLst>
          </p:cNvPr>
          <p:cNvSpPr>
            <a:spLocks noGrp="1"/>
          </p:cNvSpPr>
          <p:nvPr>
            <p:ph sz="half" idx="2"/>
          </p:nvPr>
        </p:nvSpPr>
        <p:spPr>
          <a:xfrm>
            <a:off x="499730" y="1879601"/>
            <a:ext cx="11501442" cy="4266018"/>
          </a:xfrm>
        </p:spPr>
        <p:txBody>
          <a:bodyPr vert="horz" lIns="91440" tIns="45720" rIns="91440" bIns="45720" rtlCol="0" anchor="t">
            <a:normAutofit/>
          </a:bodyPr>
          <a:lstStyle/>
          <a:p>
            <a:pPr marL="0" indent="0">
              <a:buNone/>
            </a:pPr>
            <a:r>
              <a:rPr lang="en-US" dirty="0">
                <a:latin typeface="Aptos"/>
              </a:rPr>
              <a:t>User Access Administrators (UAAs) can use this report to keep roles current and be sure the correct people are assigned to user roles.</a:t>
            </a:r>
          </a:p>
          <a:p>
            <a:pPr marL="0" indent="0">
              <a:buNone/>
            </a:pPr>
            <a:endParaRPr lang="en-US" sz="600" dirty="0">
              <a:latin typeface="Aptos"/>
            </a:endParaRPr>
          </a:p>
          <a:p>
            <a:pPr lvl="1"/>
            <a:r>
              <a:rPr lang="en-US" dirty="0">
                <a:latin typeface="Aptos"/>
              </a:rPr>
              <a:t>Remove inactive users - (e.g., a Director of Curriculum is assigned ESSA Consolidated grantwriter, but is no longer responsible for the grant).</a:t>
            </a:r>
          </a:p>
          <a:p>
            <a:pPr lvl="1"/>
            <a:endParaRPr lang="en-US" sz="1200" dirty="0">
              <a:latin typeface="Aptos"/>
            </a:endParaRPr>
          </a:p>
          <a:p>
            <a:pPr lvl="1"/>
            <a:r>
              <a:rPr lang="en-US" dirty="0">
                <a:latin typeface="Aptos"/>
              </a:rPr>
              <a:t>Align roles and positions - Filter by role to ensure those with assigned roles are currently holding a relevant position (e.g., fiscal representative is your current School Business Official and that your retired SBO no longer has this role).</a:t>
            </a:r>
          </a:p>
          <a:p>
            <a:pPr lvl="1"/>
            <a:endParaRPr lang="en-US" sz="1400" dirty="0">
              <a:latin typeface="Aptos"/>
            </a:endParaRPr>
          </a:p>
          <a:p>
            <a:pPr lvl="1"/>
            <a:r>
              <a:rPr lang="en-US" dirty="0">
                <a:latin typeface="Aptos"/>
              </a:rPr>
              <a:t>Annual inventory of your user group.</a:t>
            </a:r>
          </a:p>
        </p:txBody>
      </p:sp>
      <p:pic>
        <p:nvPicPr>
          <p:cNvPr id="8194" name="Picture 2" descr="A decorative picture of a detective. ">
            <a:extLst>
              <a:ext uri="{FF2B5EF4-FFF2-40B4-BE49-F238E27FC236}">
                <a16:creationId xmlns:a16="http://schemas.microsoft.com/office/drawing/2014/main" id="{81510FDC-B4AE-CC35-7BC6-531D63AB0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222" y="29117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1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49F8-3FEE-35A5-8DBF-EE1DB2E9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FA096-DEAE-B65E-6A11-3E73237C9D1B}"/>
              </a:ext>
            </a:extLst>
          </p:cNvPr>
          <p:cNvSpPr>
            <a:spLocks noGrp="1"/>
          </p:cNvSpPr>
          <p:nvPr>
            <p:ph type="title"/>
          </p:nvPr>
        </p:nvSpPr>
        <p:spPr/>
        <p:txBody>
          <a:bodyPr>
            <a:normAutofit/>
          </a:bodyPr>
          <a:lstStyle/>
          <a:p>
            <a:r>
              <a:rPr lang="en-US" b="1" dirty="0">
                <a:latin typeface="Aptos"/>
                <a:cs typeface="Arial"/>
              </a:rPr>
              <a:t>New Reports Brainstorm</a:t>
            </a:r>
            <a:endParaRPr lang="en-US" b="1" dirty="0">
              <a:latin typeface="Aptos"/>
            </a:endParaRPr>
          </a:p>
        </p:txBody>
      </p:sp>
      <p:pic>
        <p:nvPicPr>
          <p:cNvPr id="4" name="Picture 3" descr="A drawing of a brain and light blub. ">
            <a:extLst>
              <a:ext uri="{FF2B5EF4-FFF2-40B4-BE49-F238E27FC236}">
                <a16:creationId xmlns:a16="http://schemas.microsoft.com/office/drawing/2014/main" id="{66ADD82F-C620-D22E-79C2-4D186EC0F650}"/>
              </a:ext>
            </a:extLst>
          </p:cNvPr>
          <p:cNvPicPr>
            <a:picLocks noChangeAspect="1"/>
          </p:cNvPicPr>
          <p:nvPr/>
        </p:nvPicPr>
        <p:blipFill>
          <a:blip r:embed="rId2"/>
          <a:srcRect b="24109"/>
          <a:stretch/>
        </p:blipFill>
        <p:spPr>
          <a:xfrm>
            <a:off x="8693205" y="2320897"/>
            <a:ext cx="2822361" cy="2216205"/>
          </a:xfrm>
          <a:prstGeom prst="rect">
            <a:avLst/>
          </a:prstGeom>
        </p:spPr>
      </p:pic>
    </p:spTree>
    <p:extLst>
      <p:ext uri="{BB962C8B-B14F-4D97-AF65-F5344CB8AC3E}">
        <p14:creationId xmlns:p14="http://schemas.microsoft.com/office/powerpoint/2010/main" val="311307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7C288-1A4E-9C44-80BF-BA881A39FE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4917CF-E17A-1331-CF24-D8A1127626EA}"/>
              </a:ext>
            </a:extLst>
          </p:cNvPr>
          <p:cNvSpPr>
            <a:spLocks noGrp="1"/>
          </p:cNvSpPr>
          <p:nvPr>
            <p:ph type="title"/>
          </p:nvPr>
        </p:nvSpPr>
        <p:spPr>
          <a:xfrm>
            <a:off x="838200" y="365126"/>
            <a:ext cx="10515600" cy="1042852"/>
          </a:xfrm>
        </p:spPr>
        <p:txBody>
          <a:bodyPr anchor="ctr">
            <a:normAutofit/>
          </a:bodyPr>
          <a:lstStyle/>
          <a:p>
            <a:r>
              <a:rPr lang="en-US" dirty="0"/>
              <a:t>What additional reports would you use?</a:t>
            </a:r>
          </a:p>
        </p:txBody>
      </p:sp>
      <p:graphicFrame>
        <p:nvGraphicFramePr>
          <p:cNvPr id="5" name="Content Placeholder 1" descr="Payment activity – transaction type, transaction date, transaction amount &#10;Funding Summary – total allocation, total budget, total amount paid for any fiscal year.&#10;Grant program details/grid and add-a-row details – pull data from any page of a funding application&#10;Grant Status – what status your grant is at to see if revisions have been approved or sent back to the district &amp; see what FERs need to be filed  &#10;">
            <a:extLst>
              <a:ext uri="{FF2B5EF4-FFF2-40B4-BE49-F238E27FC236}">
                <a16:creationId xmlns:a16="http://schemas.microsoft.com/office/drawing/2014/main" id="{E2B0A314-099F-1E15-16F0-170A70BBF4BA}"/>
              </a:ext>
            </a:extLst>
          </p:cNvPr>
          <p:cNvGraphicFramePr>
            <a:graphicFrameLocks noGrp="1"/>
          </p:cNvGraphicFramePr>
          <p:nvPr>
            <p:ph idx="1"/>
            <p:extLst>
              <p:ext uri="{D42A27DB-BD31-4B8C-83A1-F6EECF244321}">
                <p14:modId xmlns:p14="http://schemas.microsoft.com/office/powerpoint/2010/main" val="1872668256"/>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452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estion mark made of smaller question marks">
            <a:extLst>
              <a:ext uri="{FF2B5EF4-FFF2-40B4-BE49-F238E27FC236}">
                <a16:creationId xmlns:a16="http://schemas.microsoft.com/office/drawing/2014/main" id="{2D245050-1DA2-ACB5-8485-C619FD309E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1" b="95210" l="7625" r="90000">
                        <a14:foregroundMark x1="17375" y1="14542" x2="17375" y2="14542"/>
                        <a14:foregroundMark x1="22750" y1="11377" x2="22750" y2="11377"/>
                        <a14:foregroundMark x1="27125" y1="6416" x2="27125" y2="6416"/>
                        <a14:foregroundMark x1="36000" y1="3251" x2="36000" y2="3251"/>
                        <a14:foregroundMark x1="43250" y1="4705" x2="43250" y2="4705"/>
                        <a14:foregroundMark x1="76250" y1="11377" x2="76250" y2="11377"/>
                        <a14:foregroundMark x1="87750" y1="26347" x2="87750" y2="26347"/>
                        <a14:foregroundMark x1="51125" y1="83405" x2="51125" y2="83405"/>
                        <a14:foregroundMark x1="51125" y1="92472" x2="51125" y2="92472"/>
                        <a14:foregroundMark x1="63000" y1="92729" x2="63000" y2="92729"/>
                        <a14:foregroundMark x1="56500" y1="95210" x2="56500" y2="95210"/>
                        <a14:foregroundMark x1="7625" y1="35672" x2="7625" y2="35672"/>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79046"/>
            <a:ext cx="2651125" cy="38744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44574FE-2E2B-F537-9028-1FC9D0C9F957}"/>
              </a:ext>
            </a:extLst>
          </p:cNvPr>
          <p:cNvSpPr>
            <a:spLocks noGrp="1"/>
          </p:cNvSpPr>
          <p:nvPr>
            <p:ph type="title"/>
          </p:nvPr>
        </p:nvSpPr>
        <p:spPr/>
        <p:txBody>
          <a:bodyPr/>
          <a:lstStyle/>
          <a:p>
            <a:r>
              <a:rPr lang="en-US" dirty="0"/>
              <a:t>		Questions</a:t>
            </a:r>
          </a:p>
        </p:txBody>
      </p:sp>
    </p:spTree>
    <p:extLst>
      <p:ext uri="{BB962C8B-B14F-4D97-AF65-F5344CB8AC3E}">
        <p14:creationId xmlns:p14="http://schemas.microsoft.com/office/powerpoint/2010/main" val="3685726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0358-2D77-4FAA-8B04-69E78B91F99C}"/>
              </a:ext>
            </a:extLst>
          </p:cNvPr>
          <p:cNvSpPr>
            <a:spLocks noGrp="1"/>
          </p:cNvSpPr>
          <p:nvPr>
            <p:ph type="title"/>
          </p:nvPr>
        </p:nvSpPr>
        <p:spPr>
          <a:xfrm>
            <a:off x="838200" y="2158257"/>
            <a:ext cx="10515600" cy="1093686"/>
          </a:xfrm>
        </p:spPr>
        <p:txBody>
          <a:bodyPr>
            <a:normAutofit/>
          </a:bodyPr>
          <a:lstStyle/>
          <a:p>
            <a:pPr algn="ctr"/>
            <a:r>
              <a:rPr lang="en-US" sz="6000" dirty="0">
                <a:latin typeface="Aptos"/>
              </a:rPr>
              <a:t>Thanks for Attending!</a:t>
            </a:r>
            <a:endParaRPr lang="en-US" dirty="0"/>
          </a:p>
        </p:txBody>
      </p:sp>
      <p:sp>
        <p:nvSpPr>
          <p:cNvPr id="5" name="TextBox 4">
            <a:extLst>
              <a:ext uri="{FF2B5EF4-FFF2-40B4-BE49-F238E27FC236}">
                <a16:creationId xmlns:a16="http://schemas.microsoft.com/office/drawing/2014/main" id="{1F465006-685B-E93C-E559-BBECBB079406}"/>
              </a:ext>
            </a:extLst>
          </p:cNvPr>
          <p:cNvSpPr txBox="1"/>
          <p:nvPr/>
        </p:nvSpPr>
        <p:spPr>
          <a:xfrm>
            <a:off x="711740" y="4364038"/>
            <a:ext cx="10642060" cy="954107"/>
          </a:xfrm>
          <a:prstGeom prst="rect">
            <a:avLst/>
          </a:prstGeom>
          <a:noFill/>
        </p:spPr>
        <p:txBody>
          <a:bodyPr wrap="square" rtlCol="0">
            <a:spAutoFit/>
          </a:bodyPr>
          <a:lstStyle/>
          <a:p>
            <a:pPr marL="0" indent="0" algn="ctr">
              <a:buNone/>
            </a:pPr>
            <a:r>
              <a:rPr lang="en-US" sz="2800" dirty="0">
                <a:latin typeface="Aptos"/>
              </a:rPr>
              <a:t>Kathy Cross, RASP, </a:t>
            </a:r>
            <a:r>
              <a:rPr lang="en-US" sz="2800" dirty="0">
                <a:latin typeface="Aptos"/>
                <a:hlinkClick r:id="rId2"/>
              </a:rPr>
              <a:t>Kathleen.Cross@mass.gov</a:t>
            </a:r>
            <a:endParaRPr lang="en-US" sz="2800" dirty="0">
              <a:latin typeface="Aptos"/>
            </a:endParaRPr>
          </a:p>
          <a:p>
            <a:pPr marL="0" indent="0" algn="ctr">
              <a:buNone/>
            </a:pPr>
            <a:r>
              <a:rPr lang="en-US" sz="2800" dirty="0">
                <a:latin typeface="Aptos"/>
              </a:rPr>
              <a:t>Colleen Holforty, RASP, </a:t>
            </a:r>
            <a:r>
              <a:rPr lang="en-US" sz="2800" dirty="0">
                <a:latin typeface="Aptos"/>
                <a:hlinkClick r:id="rId3"/>
              </a:rPr>
              <a:t>Colleen.E.Holforty@mass.gov</a:t>
            </a:r>
            <a:endParaRPr lang="en-US" sz="2800" dirty="0">
              <a:latin typeface="Aptos"/>
            </a:endParaRPr>
          </a:p>
        </p:txBody>
      </p:sp>
    </p:spTree>
    <p:extLst>
      <p:ext uri="{BB962C8B-B14F-4D97-AF65-F5344CB8AC3E}">
        <p14:creationId xmlns:p14="http://schemas.microsoft.com/office/powerpoint/2010/main" val="339258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5272D-71E1-F195-A0DA-DBC16FA42B88}"/>
              </a:ext>
            </a:extLst>
          </p:cNvPr>
          <p:cNvSpPr>
            <a:spLocks noGrp="1"/>
          </p:cNvSpPr>
          <p:nvPr>
            <p:ph type="title"/>
          </p:nvPr>
        </p:nvSpPr>
        <p:spPr/>
        <p:txBody>
          <a:bodyPr anchor="t">
            <a:normAutofit/>
          </a:bodyPr>
          <a:lstStyle/>
          <a:p>
            <a:r>
              <a:rPr lang="en-US" dirty="0"/>
              <a:t>Dashboard Basics</a:t>
            </a:r>
          </a:p>
        </p:txBody>
      </p:sp>
      <p:graphicFrame>
        <p:nvGraphicFramePr>
          <p:cNvPr id="23" name="Content Placeholder 1" descr="1. Only those with a role in GEM$ are able to use dashboards.&#10;2. Dashboards are personal to each user. &#10;3. Each dashboard component is called a “widget”&#10;4. Dashboards keep your widget set-up from log-in to log-in.&#10;5. Choose to display some/all widgets on your dashboard.&#10;6. Order/re-order your widgets to suit your priorities.">
            <a:extLst>
              <a:ext uri="{FF2B5EF4-FFF2-40B4-BE49-F238E27FC236}">
                <a16:creationId xmlns:a16="http://schemas.microsoft.com/office/drawing/2014/main" id="{5CE70A53-06BF-C731-1728-011803EBCAC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4578318"/>
              </p:ext>
            </p:extLst>
          </p:nvPr>
        </p:nvGraphicFramePr>
        <p:xfrm>
          <a:off x="619125" y="1800225"/>
          <a:ext cx="10734675" cy="4338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5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31C4-2886-5C0B-DF77-4DBC750F6C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DB858D-F3E9-9C14-EE24-FE1388844342}"/>
              </a:ext>
            </a:extLst>
          </p:cNvPr>
          <p:cNvSpPr>
            <a:spLocks noGrp="1"/>
          </p:cNvSpPr>
          <p:nvPr>
            <p:ph type="title"/>
          </p:nvPr>
        </p:nvSpPr>
        <p:spPr/>
        <p:txBody>
          <a:bodyPr/>
          <a:lstStyle/>
          <a:p>
            <a:r>
              <a:rPr lang="en-US" dirty="0"/>
              <a:t>Where to find your dashboard</a:t>
            </a:r>
          </a:p>
        </p:txBody>
      </p:sp>
      <p:sp>
        <p:nvSpPr>
          <p:cNvPr id="2" name="Content Placeholder 1">
            <a:extLst>
              <a:ext uri="{FF2B5EF4-FFF2-40B4-BE49-F238E27FC236}">
                <a16:creationId xmlns:a16="http://schemas.microsoft.com/office/drawing/2014/main" id="{8D2E0AA6-584E-5B2D-0098-8553657B40B1}"/>
              </a:ext>
            </a:extLst>
          </p:cNvPr>
          <p:cNvSpPr>
            <a:spLocks noGrp="1"/>
          </p:cNvSpPr>
          <p:nvPr>
            <p:ph idx="1"/>
          </p:nvPr>
        </p:nvSpPr>
        <p:spPr>
          <a:xfrm>
            <a:off x="228600" y="1758888"/>
            <a:ext cx="5482389" cy="4052559"/>
          </a:xfrm>
        </p:spPr>
        <p:txBody>
          <a:bodyPr/>
          <a:lstStyle/>
          <a:p>
            <a:r>
              <a:rPr kumimoji="0" lang="en-US" altLang="en-US" sz="2800" i="0" u="none" strike="noStrike" cap="none" normalizeH="0" baseline="0" dirty="0">
                <a:ln>
                  <a:noFill/>
                </a:ln>
                <a:solidFill>
                  <a:schemeClr val="tx1"/>
                </a:solidFill>
                <a:effectLst/>
                <a:ea typeface="Aptos" panose="020B0004020202020204" pitchFamily="34" charset="0"/>
              </a:rPr>
              <a:t>Log into your </a:t>
            </a:r>
            <a:r>
              <a:rPr kumimoji="0" lang="en-US" altLang="en-US" sz="2800" i="0" u="none" strike="noStrike" cap="none" normalizeH="0" baseline="0" dirty="0">
                <a:ln>
                  <a:noFill/>
                </a:ln>
                <a:solidFill>
                  <a:schemeClr val="tx1"/>
                </a:solidFill>
                <a:effectLst/>
                <a:ea typeface="Aptos" panose="020B0004020202020204" pitchFamily="34" charset="0"/>
                <a:hlinkClick r:id="rId2"/>
              </a:rPr>
              <a:t>GEM$ User Account</a:t>
            </a:r>
            <a:endParaRPr kumimoji="0" lang="en-US" altLang="en-US" sz="2800" i="0" u="none" strike="noStrike" cap="none" normalizeH="0" baseline="0" dirty="0">
              <a:ln>
                <a:noFill/>
              </a:ln>
              <a:solidFill>
                <a:schemeClr val="tx1"/>
              </a:solidFill>
              <a:effectLst/>
              <a:ea typeface="Aptos" panose="020B0004020202020204" pitchFamily="34" charset="0"/>
            </a:endParaRPr>
          </a:p>
          <a:p>
            <a:endParaRPr kumimoji="0" lang="en-US" altLang="en-US" sz="1800" i="0" u="none" strike="noStrike" cap="none" normalizeH="0" baseline="0" dirty="0">
              <a:ln>
                <a:noFill/>
              </a:ln>
              <a:solidFill>
                <a:schemeClr val="tx1"/>
              </a:solidFill>
              <a:effectLst/>
              <a:ea typeface="Aptos" panose="020B0004020202020204" pitchFamily="34" charset="0"/>
            </a:endParaRPr>
          </a:p>
          <a:p>
            <a:r>
              <a:rPr kumimoji="0" lang="en-US" altLang="en-US" sz="2800" i="0" u="none" strike="noStrike" cap="none" normalizeH="0" baseline="0" dirty="0">
                <a:ln>
                  <a:noFill/>
                </a:ln>
                <a:solidFill>
                  <a:schemeClr val="tx1"/>
                </a:solidFill>
                <a:effectLst/>
                <a:ea typeface="Aptos" panose="020B0004020202020204" pitchFamily="34" charset="0"/>
              </a:rPr>
              <a:t>The Dashboard can be accessed by clicking on the link in the lefthand gray menu from your GEM$ landing page</a:t>
            </a:r>
            <a:endParaRPr kumimoji="0" lang="en-US" altLang="en-US" sz="4400" i="0" u="none" strike="noStrike" cap="none" normalizeH="0" baseline="0" dirty="0">
              <a:ln>
                <a:noFill/>
              </a:ln>
              <a:solidFill>
                <a:schemeClr val="tx1"/>
              </a:solidFill>
              <a:effectLst/>
            </a:endParaRPr>
          </a:p>
          <a:p>
            <a:endParaRPr lang="en-US" dirty="0"/>
          </a:p>
        </p:txBody>
      </p:sp>
      <p:pic>
        <p:nvPicPr>
          <p:cNvPr id="2049" name="Picture 1" descr="Screenshot of the left hand navigation panel in GEM$. ">
            <a:extLst>
              <a:ext uri="{FF2B5EF4-FFF2-40B4-BE49-F238E27FC236}">
                <a16:creationId xmlns:a16="http://schemas.microsoft.com/office/drawing/2014/main" id="{812B819B-63C8-429E-23F4-63296A8C2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92" y="1688626"/>
            <a:ext cx="5942660" cy="4122821"/>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3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791F7-A04D-65D3-12A8-FABADC877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81EA41-36D4-6EF1-63A2-29175ADC8563}"/>
              </a:ext>
            </a:extLst>
          </p:cNvPr>
          <p:cNvSpPr>
            <a:spLocks noGrp="1"/>
          </p:cNvSpPr>
          <p:nvPr>
            <p:ph type="title"/>
          </p:nvPr>
        </p:nvSpPr>
        <p:spPr>
          <a:xfrm>
            <a:off x="838200" y="365126"/>
            <a:ext cx="10515600" cy="1042852"/>
          </a:xfrm>
        </p:spPr>
        <p:txBody>
          <a:bodyPr anchor="ctr">
            <a:normAutofit/>
          </a:bodyPr>
          <a:lstStyle/>
          <a:p>
            <a:r>
              <a:rPr lang="en-US" kern="100" dirty="0">
                <a:effectLst/>
              </a:rPr>
              <a:t>Choosing Widgets</a:t>
            </a:r>
            <a:endParaRPr lang="en-US" dirty="0"/>
          </a:p>
        </p:txBody>
      </p:sp>
      <p:pic>
        <p:nvPicPr>
          <p:cNvPr id="4" name="Picture 3" descr="A screenshot of the GEM$ Dashboard with the &quot;Administer Dashboard&quot; highlighted.">
            <a:extLst>
              <a:ext uri="{FF2B5EF4-FFF2-40B4-BE49-F238E27FC236}">
                <a16:creationId xmlns:a16="http://schemas.microsoft.com/office/drawing/2014/main" id="{454E3369-FCA8-2F19-AB74-A88846F78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378" y="2926061"/>
            <a:ext cx="5919244" cy="3107602"/>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46DFCE77-4CEF-974E-AC0C-6F3B31F08715}"/>
              </a:ext>
            </a:extLst>
          </p:cNvPr>
          <p:cNvSpPr>
            <a:spLocks noGrp="1"/>
          </p:cNvSpPr>
          <p:nvPr>
            <p:ph sz="half" idx="2"/>
          </p:nvPr>
        </p:nvSpPr>
        <p:spPr>
          <a:xfrm>
            <a:off x="1352550" y="2097386"/>
            <a:ext cx="9486900" cy="828675"/>
          </a:xfrm>
        </p:spPr>
        <p:txBody>
          <a:bodyPr>
            <a:normAutofit/>
          </a:bodyPr>
          <a:lstStyle/>
          <a:p>
            <a:pPr marL="0" indent="0" algn="ctr">
              <a:buNone/>
            </a:pPr>
            <a:r>
              <a:rPr lang="en-US" b="1" kern="100" dirty="0">
                <a:effectLst/>
              </a:rPr>
              <a:t>Click on the “Administer Dashboard” link</a:t>
            </a:r>
            <a:endParaRPr lang="en-US" kern="100" dirty="0">
              <a:effectLst/>
            </a:endParaRPr>
          </a:p>
        </p:txBody>
      </p:sp>
    </p:spTree>
    <p:extLst>
      <p:ext uri="{BB962C8B-B14F-4D97-AF65-F5344CB8AC3E}">
        <p14:creationId xmlns:p14="http://schemas.microsoft.com/office/powerpoint/2010/main" val="61858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1AFC-1D7B-9F3B-D24F-D34B2C8E2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E1E66F-0806-1E1E-C4D6-1BD466B6BCF1}"/>
              </a:ext>
            </a:extLst>
          </p:cNvPr>
          <p:cNvSpPr>
            <a:spLocks noGrp="1"/>
          </p:cNvSpPr>
          <p:nvPr>
            <p:ph type="title"/>
          </p:nvPr>
        </p:nvSpPr>
        <p:spPr>
          <a:xfrm>
            <a:off x="704850" y="262073"/>
            <a:ext cx="10515600" cy="1042852"/>
          </a:xfrm>
        </p:spPr>
        <p:txBody>
          <a:bodyPr anchor="ctr">
            <a:normAutofit fontScale="90000"/>
          </a:bodyPr>
          <a:lstStyle/>
          <a:p>
            <a:r>
              <a:rPr lang="en-US" kern="100" dirty="0">
                <a:effectLst/>
              </a:rPr>
              <a:t>Choosing Widgets – cont.</a:t>
            </a:r>
            <a:br>
              <a:rPr lang="en-US" sz="3400" kern="100" dirty="0">
                <a:effectLst/>
              </a:rPr>
            </a:br>
            <a:endParaRPr lang="en-US" sz="3400" dirty="0"/>
          </a:p>
        </p:txBody>
      </p:sp>
      <p:sp>
        <p:nvSpPr>
          <p:cNvPr id="2" name="Content Placeholder 1">
            <a:extLst>
              <a:ext uri="{FF2B5EF4-FFF2-40B4-BE49-F238E27FC236}">
                <a16:creationId xmlns:a16="http://schemas.microsoft.com/office/drawing/2014/main" id="{CBABD539-10B1-A7F7-65EB-E72E2B8CD33D}"/>
              </a:ext>
            </a:extLst>
          </p:cNvPr>
          <p:cNvSpPr>
            <a:spLocks noGrp="1"/>
          </p:cNvSpPr>
          <p:nvPr>
            <p:ph sz="half" idx="2"/>
          </p:nvPr>
        </p:nvSpPr>
        <p:spPr>
          <a:xfrm>
            <a:off x="291660" y="1198180"/>
            <a:ext cx="7956989" cy="3335720"/>
          </a:xfrm>
          <a:solidFill>
            <a:srgbClr val="F0F4FA"/>
          </a:solidFill>
          <a:ln w="12700">
            <a:solidFill>
              <a:schemeClr val="tx1"/>
            </a:solidFill>
          </a:ln>
        </p:spPr>
        <p:txBody>
          <a:bodyPr>
            <a:normAutofit/>
          </a:bodyPr>
          <a:lstStyle/>
          <a:p>
            <a:pPr marL="342900" marR="0" lvl="0" indent="-342900">
              <a:lnSpc>
                <a:spcPct val="107000"/>
              </a:lnSpc>
              <a:buFont typeface="Symbol" panose="05050102010706020507" pitchFamily="18" charset="2"/>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 popout screen will appear, entitled “Dashboard Widgets” </a:t>
            </a:r>
          </a:p>
          <a:p>
            <a:pPr marL="342900" marR="0" lvl="0" indent="-342900">
              <a:lnSpc>
                <a:spcPct val="107000"/>
              </a:lnSpc>
              <a:buFont typeface="Symbol" panose="05050102010706020507" pitchFamily="18" charset="2"/>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The existing Widgets are listed first.  To delete any from the Dashboard, click on the trash can to the left of the Widget name.</a:t>
            </a:r>
          </a:p>
          <a:p>
            <a:pPr marL="342900" indent="-342900">
              <a:lnSpc>
                <a:spcPct val="107000"/>
              </a:lnSpc>
              <a:buFont typeface="Symbol" panose="05050102010706020507" pitchFamily="18" charset="2"/>
              <a:buChar char=""/>
            </a:pPr>
            <a:r>
              <a:rPr lang="en-US" sz="1600" b="1" kern="100" dirty="0">
                <a:latin typeface="Aptos" panose="020B0004020202020204" pitchFamily="34" charset="0"/>
                <a:ea typeface="Aptos" panose="020B0004020202020204" pitchFamily="34" charset="0"/>
                <a:cs typeface="Times New Roman" panose="02020603050405020304" pitchFamily="18" charset="0"/>
              </a:rPr>
              <a:t>T</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o add a Widget, select it from the “Add” dropdown menu and click Add to the left of the dropdown.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You can reorder the Widgets on this screen by grabbing the eight-dot track next to the trash can and dragging to a new spot.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600" b="1" dirty="0">
                <a:effectLst/>
                <a:latin typeface="Aptos" panose="020B0004020202020204" pitchFamily="34" charset="0"/>
                <a:ea typeface="Aptos" panose="020B0004020202020204" pitchFamily="34" charset="0"/>
                <a:cs typeface="Times New Roman" panose="02020603050405020304" pitchFamily="18" charset="0"/>
              </a:rPr>
              <a:t>When you have all the Widgets you want to see, click the “Save” button at the bottom of the Widget popout menu.</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Arrow: Curved Right 5" descr="Arrow pointing to the screenshoot of 'Dashboard Widgets'.">
            <a:extLst>
              <a:ext uri="{FF2B5EF4-FFF2-40B4-BE49-F238E27FC236}">
                <a16:creationId xmlns:a16="http://schemas.microsoft.com/office/drawing/2014/main" id="{FAE3C557-DBCA-F72B-1C4A-17E90958A56B}"/>
              </a:ext>
            </a:extLst>
          </p:cNvPr>
          <p:cNvSpPr/>
          <p:nvPr/>
        </p:nvSpPr>
        <p:spPr>
          <a:xfrm flipH="1">
            <a:off x="8248648" y="1762125"/>
            <a:ext cx="1711091" cy="3790950"/>
          </a:xfrm>
          <a:prstGeom prst="curvedRightArrow">
            <a:avLst>
              <a:gd name="adj1" fmla="val 27013"/>
              <a:gd name="adj2" fmla="val 46399"/>
              <a:gd name="adj3" fmla="val 25000"/>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descr="Screenshot of 'Dashboard Widgets' screen in GEM$.">
            <a:extLst>
              <a:ext uri="{FF2B5EF4-FFF2-40B4-BE49-F238E27FC236}">
                <a16:creationId xmlns:a16="http://schemas.microsoft.com/office/drawing/2014/main" id="{4DEC625E-D6E5-C09C-8274-1BD762650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821" y="4013899"/>
            <a:ext cx="7526013" cy="272585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014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D2CA-16D9-2BB1-CA10-81CAE67FD8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67DF6B-0819-D6E8-446E-3E09CA4835AD}"/>
              </a:ext>
            </a:extLst>
          </p:cNvPr>
          <p:cNvSpPr>
            <a:spLocks noGrp="1"/>
          </p:cNvSpPr>
          <p:nvPr>
            <p:ph type="title"/>
          </p:nvPr>
        </p:nvSpPr>
        <p:spPr/>
        <p:txBody>
          <a:bodyPr/>
          <a:lstStyle/>
          <a:p>
            <a:r>
              <a:rPr lang="en-US" dirty="0"/>
              <a:t>Available Widgets</a:t>
            </a:r>
          </a:p>
        </p:txBody>
      </p:sp>
      <p:graphicFrame>
        <p:nvGraphicFramePr>
          <p:cNvPr id="6" name="Diagram 5" descr="LEA Allocations&#10;Progress Toward Expending Grant Funds&#10;Funding Summary by Award Year Widget&#10;District Allocations and Payments Widget&#10;District Budget Object Amounts&#10;District Budget Purpose Amounts">
            <a:extLst>
              <a:ext uri="{FF2B5EF4-FFF2-40B4-BE49-F238E27FC236}">
                <a16:creationId xmlns:a16="http://schemas.microsoft.com/office/drawing/2014/main" id="{047E9BFC-D661-6D2B-60F8-9CDDB3AEFB65}"/>
              </a:ext>
            </a:extLst>
          </p:cNvPr>
          <p:cNvGraphicFramePr/>
          <p:nvPr>
            <p:extLst>
              <p:ext uri="{D42A27DB-BD31-4B8C-83A1-F6EECF244321}">
                <p14:modId xmlns:p14="http://schemas.microsoft.com/office/powerpoint/2010/main" val="2962670215"/>
              </p:ext>
            </p:extLst>
          </p:nvPr>
        </p:nvGraphicFramePr>
        <p:xfrm>
          <a:off x="-167268" y="2029521"/>
          <a:ext cx="12853639" cy="3623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32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CC771-62D2-8CF7-A8BB-66584B2939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141136-04AB-2A8F-2C93-D3DC73C7E24F}"/>
              </a:ext>
            </a:extLst>
          </p:cNvPr>
          <p:cNvSpPr>
            <a:spLocks noGrp="1"/>
          </p:cNvSpPr>
          <p:nvPr>
            <p:ph type="title"/>
          </p:nvPr>
        </p:nvSpPr>
        <p:spPr>
          <a:xfrm>
            <a:off x="749398" y="198814"/>
            <a:ext cx="10515600" cy="1042852"/>
          </a:xfrm>
        </p:spPr>
        <p:txBody>
          <a:bodyPr anchor="ctr">
            <a:noAutofit/>
          </a:bodyPr>
          <a:lstStyle/>
          <a:p>
            <a:r>
              <a:rPr lang="en-US" kern="100" dirty="0">
                <a:effectLst/>
              </a:rPr>
              <a:t>LEA  Allocations</a:t>
            </a:r>
            <a:endParaRPr lang="en-US" dirty="0"/>
          </a:p>
        </p:txBody>
      </p:sp>
      <p:pic>
        <p:nvPicPr>
          <p:cNvPr id="10" name="Graphic 9" descr="Dollar outline">
            <a:extLst>
              <a:ext uri="{FF2B5EF4-FFF2-40B4-BE49-F238E27FC236}">
                <a16:creationId xmlns:a16="http://schemas.microsoft.com/office/drawing/2014/main" id="{36CA2A4F-0F90-94B6-9C30-0026CDACBA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5999" y="185727"/>
            <a:ext cx="914400" cy="914400"/>
          </a:xfrm>
          <a:prstGeom prst="rect">
            <a:avLst/>
          </a:prstGeom>
        </p:spPr>
      </p:pic>
      <p:grpSp>
        <p:nvGrpSpPr>
          <p:cNvPr id="12" name="Group 11" descr="Screenshot of the 'Allocation' widget in GEM$. The Download Data option is located in the upper right hand corner of the widget.">
            <a:extLst>
              <a:ext uri="{FF2B5EF4-FFF2-40B4-BE49-F238E27FC236}">
                <a16:creationId xmlns:a16="http://schemas.microsoft.com/office/drawing/2014/main" id="{141D410E-C705-2092-0BF4-11618AAAD69A}"/>
              </a:ext>
            </a:extLst>
          </p:cNvPr>
          <p:cNvGrpSpPr/>
          <p:nvPr/>
        </p:nvGrpSpPr>
        <p:grpSpPr>
          <a:xfrm>
            <a:off x="700623" y="1241666"/>
            <a:ext cx="10871477" cy="2771240"/>
            <a:chOff x="700623" y="1241666"/>
            <a:chExt cx="10871477" cy="2771240"/>
          </a:xfrm>
        </p:grpSpPr>
        <p:grpSp>
          <p:nvGrpSpPr>
            <p:cNvPr id="4" name="Group 3">
              <a:extLst>
                <a:ext uri="{FF2B5EF4-FFF2-40B4-BE49-F238E27FC236}">
                  <a16:creationId xmlns:a16="http://schemas.microsoft.com/office/drawing/2014/main" id="{F391D07E-2D62-6661-C762-74052CA7D705}"/>
                </a:ext>
              </a:extLst>
            </p:cNvPr>
            <p:cNvGrpSpPr/>
            <p:nvPr/>
          </p:nvGrpSpPr>
          <p:grpSpPr>
            <a:xfrm>
              <a:off x="700623" y="1241666"/>
              <a:ext cx="10790753" cy="2771240"/>
              <a:chOff x="651849" y="1407978"/>
              <a:chExt cx="10790753" cy="2771240"/>
            </a:xfrm>
          </p:grpSpPr>
          <p:pic>
            <p:nvPicPr>
              <p:cNvPr id="5" name="Picture 4">
                <a:extLst>
                  <a:ext uri="{FF2B5EF4-FFF2-40B4-BE49-F238E27FC236}">
                    <a16:creationId xmlns:a16="http://schemas.microsoft.com/office/drawing/2014/main" id="{EDC1B68C-ED66-7C11-0BB2-2A9ADC8B6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8" y="1407978"/>
                <a:ext cx="10693204" cy="2771240"/>
              </a:xfrm>
              <a:prstGeom prst="rect">
                <a:avLst/>
              </a:prstGeom>
              <a:ln w="12700">
                <a:solidFill>
                  <a:schemeClr val="tx1"/>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CDF9B635-1250-ED5C-E766-9746B95E02A5}"/>
                  </a:ext>
                </a:extLst>
              </p:cNvPr>
              <p:cNvSpPr/>
              <p:nvPr/>
            </p:nvSpPr>
            <p:spPr>
              <a:xfrm>
                <a:off x="651849" y="1407978"/>
                <a:ext cx="864476" cy="286815"/>
              </a:xfrm>
              <a:prstGeom prst="ellipse">
                <a:avLst/>
              </a:prstGeom>
              <a:noFill/>
              <a:ln w="3810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F2197B88-20C3-DD83-A583-5A9975E3FBB4}"/>
                </a:ext>
              </a:extLst>
            </p:cNvPr>
            <p:cNvSpPr/>
            <p:nvPr/>
          </p:nvSpPr>
          <p:spPr>
            <a:xfrm>
              <a:off x="10707624" y="1241666"/>
              <a:ext cx="864476" cy="2868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CED3065F-A1DE-AA7B-9C9C-3C0D9614AC2C}"/>
              </a:ext>
            </a:extLst>
          </p:cNvPr>
          <p:cNvSpPr>
            <a:spLocks noGrp="1"/>
          </p:cNvSpPr>
          <p:nvPr>
            <p:ph sz="half" idx="2"/>
          </p:nvPr>
        </p:nvSpPr>
        <p:spPr>
          <a:xfrm>
            <a:off x="771537" y="4338516"/>
            <a:ext cx="5181600" cy="1780948"/>
          </a:xfrm>
          <a:solidFill>
            <a:srgbClr val="F0F4FA"/>
          </a:solidFill>
          <a:ln w="19050">
            <a:solidFill>
              <a:schemeClr val="tx1"/>
            </a:solidFill>
          </a:ln>
        </p:spPr>
        <p:txBody>
          <a:bodyPr vert="horz" lIns="91440" tIns="45720" rIns="91440" bIns="45720" rtlCol="0" anchor="t">
            <a:normAutofit/>
          </a:bodyPr>
          <a:lstStyle/>
          <a:p>
            <a:pPr marL="0" indent="0">
              <a:buNone/>
            </a:pPr>
            <a:r>
              <a:rPr lang="en-US" sz="2000" b="1" u="sng" kern="100" dirty="0"/>
              <a:t>What it shows:</a:t>
            </a:r>
          </a:p>
          <a:p>
            <a:pPr marL="0" indent="0">
              <a:buNone/>
            </a:pPr>
            <a:r>
              <a:rPr lang="en-US" sz="2000" kern="100" dirty="0">
                <a:latin typeface="Arial"/>
                <a:cs typeface="Arial"/>
              </a:rPr>
              <a:t>The Allocations widget lists any of an LEA’s grants in GEM$ that have an allocation, by fiscal year (most recent first) and by total allocation.</a:t>
            </a:r>
            <a:endParaRPr lang="en-US" sz="2000" kern="100" dirty="0">
              <a:effectLst/>
              <a:latin typeface="Arial"/>
              <a:cs typeface="Arial"/>
            </a:endParaRPr>
          </a:p>
          <a:p>
            <a:endParaRPr lang="en-US" dirty="0"/>
          </a:p>
        </p:txBody>
      </p:sp>
      <p:sp>
        <p:nvSpPr>
          <p:cNvPr id="6" name="Content Placeholder 1">
            <a:extLst>
              <a:ext uri="{FF2B5EF4-FFF2-40B4-BE49-F238E27FC236}">
                <a16:creationId xmlns:a16="http://schemas.microsoft.com/office/drawing/2014/main" id="{C0DEF572-B41C-32F8-9403-BC484A1864E3}"/>
              </a:ext>
            </a:extLst>
          </p:cNvPr>
          <p:cNvSpPr txBox="1">
            <a:spLocks/>
          </p:cNvSpPr>
          <p:nvPr/>
        </p:nvSpPr>
        <p:spPr>
          <a:xfrm>
            <a:off x="6261004" y="4345530"/>
            <a:ext cx="5181600" cy="1780949"/>
          </a:xfrm>
          <a:prstGeom prst="rect">
            <a:avLst/>
          </a:prstGeom>
          <a:solidFill>
            <a:srgbClr val="F0F4FA"/>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kern="100" dirty="0">
                <a:solidFill>
                  <a:srgbClr val="574D95"/>
                </a:solidFill>
              </a:rPr>
              <a:t>Options:</a:t>
            </a:r>
          </a:p>
          <a:p>
            <a:r>
              <a:rPr lang="en-US" sz="2000" dirty="0">
                <a:effectLst/>
                <a:ea typeface="Aptos" panose="020B0004020202020204" pitchFamily="34" charset="0"/>
              </a:rPr>
              <a:t>The list can be reordered by column </a:t>
            </a:r>
          </a:p>
          <a:p>
            <a:pPr lvl="1"/>
            <a:r>
              <a:rPr lang="en-US" sz="1600" dirty="0">
                <a:effectLst/>
                <a:ea typeface="Aptos" panose="020B0004020202020204" pitchFamily="34" charset="0"/>
              </a:rPr>
              <a:t>fiscal year, fund code number, grant number, allocation amount</a:t>
            </a:r>
          </a:p>
          <a:p>
            <a:r>
              <a:rPr lang="en-US" sz="2000" dirty="0"/>
              <a:t>Can be downloaded </a:t>
            </a:r>
          </a:p>
        </p:txBody>
      </p:sp>
    </p:spTree>
    <p:extLst>
      <p:ext uri="{BB962C8B-B14F-4D97-AF65-F5344CB8AC3E}">
        <p14:creationId xmlns:p14="http://schemas.microsoft.com/office/powerpoint/2010/main" val="1094031903"/>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66461951-BFC4-454E-B3E0-2D70422F6D4D}" vid="{16046C36-4A62-4F0D-95CF-63B23C2A07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DESE PowerPoint Template</Template>
  <TotalTime>20309</TotalTime>
  <Words>2393</Words>
  <Application>Microsoft Office PowerPoint</Application>
  <PresentationFormat>Widescreen</PresentationFormat>
  <Paragraphs>205</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Narrow</vt:lpstr>
      <vt:lpstr>Arial</vt:lpstr>
      <vt:lpstr>Calibri</vt:lpstr>
      <vt:lpstr>Symbol</vt:lpstr>
      <vt:lpstr>DESE PowerPoint Template</vt:lpstr>
      <vt:lpstr>How to use GEM$ data to your advantage </vt:lpstr>
      <vt:lpstr> Today’s Agenda</vt:lpstr>
      <vt:lpstr>GEM$ Dashboards</vt:lpstr>
      <vt:lpstr>Dashboard Basics</vt:lpstr>
      <vt:lpstr>Where to find your dashboard</vt:lpstr>
      <vt:lpstr>Choosing Widgets</vt:lpstr>
      <vt:lpstr>Choosing Widgets – cont. </vt:lpstr>
      <vt:lpstr>Available Widgets</vt:lpstr>
      <vt:lpstr>LEA  Allocations</vt:lpstr>
      <vt:lpstr> Progress Toward Expending Grant Funds </vt:lpstr>
      <vt:lpstr>Funding Summary by Award Year Widget</vt:lpstr>
      <vt:lpstr>District Allocations and Payments Widget</vt:lpstr>
      <vt:lpstr>District Budget Object Amounts and District Budget Purpose (Function) Amounts Widgets</vt:lpstr>
      <vt:lpstr>Claim Status Tracker Template</vt:lpstr>
      <vt:lpstr>Tracker Template Using Dashboard Data</vt:lpstr>
      <vt:lpstr>Directions for Using the Claim Status Tracker</vt:lpstr>
      <vt:lpstr>Claim Status Tracker Notes</vt:lpstr>
      <vt:lpstr>Uploading and Downloading Budgets</vt:lpstr>
      <vt:lpstr>Why bother with downloading and uploading budgets?</vt:lpstr>
      <vt:lpstr>Budget Download/Upload Basics</vt:lpstr>
      <vt:lpstr>Downloading a Budget</vt:lpstr>
      <vt:lpstr>Downloading Filtered Budget Details                                                                                                                                                                                                                                                                                                                                                                                                                                                                                                                                                                                                                                                                                                                                                                                                                                                                                                                                                                                                                                                                                                                                                                                                                                               </vt:lpstr>
      <vt:lpstr>Creating the Template for Uploading</vt:lpstr>
      <vt:lpstr>Tips for Creating the Budget Upload Template</vt:lpstr>
      <vt:lpstr>Steps for Uploading a Budget</vt:lpstr>
      <vt:lpstr>Steps for Uploading a Budget – Part 2</vt:lpstr>
      <vt:lpstr>Steps for Uploading a Budget – Part 3</vt:lpstr>
      <vt:lpstr>LEA User Report</vt:lpstr>
      <vt:lpstr>What is the LEA User Report?</vt:lpstr>
      <vt:lpstr>How to get to the LEA User Report?</vt:lpstr>
      <vt:lpstr>Downloading the User Report</vt:lpstr>
      <vt:lpstr>Downloading the User Report – cont.</vt:lpstr>
      <vt:lpstr>Uses for LEA User Report</vt:lpstr>
      <vt:lpstr>New Reports Brainstorm</vt:lpstr>
      <vt:lpstr>What additional reports would you use?</vt:lpstr>
      <vt:lpstr>  Questions</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GEM$ data to your advantage</dc:title>
  <dc:creator>DESE</dc:creator>
  <cp:lastModifiedBy>Zou, Dong (EOE)</cp:lastModifiedBy>
  <cp:revision>20</cp:revision>
  <dcterms:created xsi:type="dcterms:W3CDTF">2025-04-24T15:21:05Z</dcterms:created>
  <dcterms:modified xsi:type="dcterms:W3CDTF">2025-06-04T21:27:26Z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