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715000" type="screen16x10"/>
  <p:notesSz cx="6858000" cy="9144000"/>
  <p:embeddedFontLst>
    <p:embeddedFont>
      <p:font typeface="Economica" panose="020B0604020202020204"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Trebuchet MS" panose="020B0603020202020204"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3C38EE-C58F-4FBE-87A7-B4241E7648C2}" v="2" dt="2025-05-29T14:39:23.886"/>
  </p1510:revLst>
</p1510:revInfo>
</file>

<file path=ppt/tableStyles.xml><?xml version="1.0" encoding="utf-8"?>
<a:tblStyleLst xmlns:a="http://schemas.openxmlformats.org/drawingml/2006/main" def="{9A4F94E0-6904-408E-B484-52686B53C7CE}">
  <a:tblStyle styleId="{9A4F94E0-6904-408E-B484-52686B53C7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1F36BC7-0C0D-4469-BC5B-368F4D0E4A6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20" y="582"/>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brie, Nancy (DESE)" userId="43bc7170-b9b9-43dd-ae4a-9932c700a710" providerId="ADAL" clId="{F23C38EE-C58F-4FBE-87A7-B4241E7648C2}"/>
    <pc:docChg chg="undo custSel modSld">
      <pc:chgData name="Labrie, Nancy (DESE)" userId="43bc7170-b9b9-43dd-ae4a-9932c700a710" providerId="ADAL" clId="{F23C38EE-C58F-4FBE-87A7-B4241E7648C2}" dt="2025-05-29T14:43:17.564" v="313" actId="962"/>
      <pc:docMkLst>
        <pc:docMk/>
      </pc:docMkLst>
      <pc:sldChg chg="modSp mod">
        <pc:chgData name="Labrie, Nancy (DESE)" userId="43bc7170-b9b9-43dd-ae4a-9932c700a710" providerId="ADAL" clId="{F23C38EE-C58F-4FBE-87A7-B4241E7648C2}" dt="2025-05-29T14:28:31.957" v="0" actId="962"/>
        <pc:sldMkLst>
          <pc:docMk/>
          <pc:sldMk cId="0" sldId="256"/>
        </pc:sldMkLst>
        <pc:spChg chg="mod">
          <ac:chgData name="Labrie, Nancy (DESE)" userId="43bc7170-b9b9-43dd-ae4a-9932c700a710" providerId="ADAL" clId="{F23C38EE-C58F-4FBE-87A7-B4241E7648C2}" dt="2025-05-29T14:28:31.957" v="0" actId="962"/>
          <ac:spMkLst>
            <pc:docMk/>
            <pc:sldMk cId="0" sldId="256"/>
            <ac:spMk id="79" creationId="{00000000-0000-0000-0000-000000000000}"/>
          </ac:spMkLst>
        </pc:spChg>
      </pc:sldChg>
      <pc:sldChg chg="modSp mod">
        <pc:chgData name="Labrie, Nancy (DESE)" userId="43bc7170-b9b9-43dd-ae4a-9932c700a710" providerId="ADAL" clId="{F23C38EE-C58F-4FBE-87A7-B4241E7648C2}" dt="2025-05-29T14:37:37.429" v="102" actId="207"/>
        <pc:sldMkLst>
          <pc:docMk/>
          <pc:sldMk cId="0" sldId="259"/>
        </pc:sldMkLst>
        <pc:spChg chg="mod">
          <ac:chgData name="Labrie, Nancy (DESE)" userId="43bc7170-b9b9-43dd-ae4a-9932c700a710" providerId="ADAL" clId="{F23C38EE-C58F-4FBE-87A7-B4241E7648C2}" dt="2025-05-29T14:37:37.429" v="102" actId="207"/>
          <ac:spMkLst>
            <pc:docMk/>
            <pc:sldMk cId="0" sldId="259"/>
            <ac:spMk id="97" creationId="{00000000-0000-0000-0000-000000000000}"/>
          </ac:spMkLst>
        </pc:spChg>
      </pc:sldChg>
      <pc:sldChg chg="modSp mod">
        <pc:chgData name="Labrie, Nancy (DESE)" userId="43bc7170-b9b9-43dd-ae4a-9932c700a710" providerId="ADAL" clId="{F23C38EE-C58F-4FBE-87A7-B4241E7648C2}" dt="2025-05-29T14:39:23.997" v="109" actId="27636"/>
        <pc:sldMkLst>
          <pc:docMk/>
          <pc:sldMk cId="0" sldId="260"/>
        </pc:sldMkLst>
        <pc:spChg chg="mod">
          <ac:chgData name="Labrie, Nancy (DESE)" userId="43bc7170-b9b9-43dd-ae4a-9932c700a710" providerId="ADAL" clId="{F23C38EE-C58F-4FBE-87A7-B4241E7648C2}" dt="2025-05-29T14:39:23.997" v="109" actId="27636"/>
          <ac:spMkLst>
            <pc:docMk/>
            <pc:sldMk cId="0" sldId="260"/>
            <ac:spMk id="104" creationId="{00000000-0000-0000-0000-000000000000}"/>
          </ac:spMkLst>
        </pc:spChg>
      </pc:sldChg>
      <pc:sldChg chg="modSp mod">
        <pc:chgData name="Labrie, Nancy (DESE)" userId="43bc7170-b9b9-43dd-ae4a-9932c700a710" providerId="ADAL" clId="{F23C38EE-C58F-4FBE-87A7-B4241E7648C2}" dt="2025-05-29T14:42:27.111" v="300" actId="962"/>
        <pc:sldMkLst>
          <pc:docMk/>
          <pc:sldMk cId="0" sldId="262"/>
        </pc:sldMkLst>
        <pc:spChg chg="mod ord">
          <ac:chgData name="Labrie, Nancy (DESE)" userId="43bc7170-b9b9-43dd-ae4a-9932c700a710" providerId="ADAL" clId="{F23C38EE-C58F-4FBE-87A7-B4241E7648C2}" dt="2025-05-29T14:42:21.219" v="294" actId="962"/>
          <ac:spMkLst>
            <pc:docMk/>
            <pc:sldMk cId="0" sldId="262"/>
            <ac:spMk id="115" creationId="{00000000-0000-0000-0000-000000000000}"/>
          </ac:spMkLst>
        </pc:spChg>
        <pc:spChg chg="mod">
          <ac:chgData name="Labrie, Nancy (DESE)" userId="43bc7170-b9b9-43dd-ae4a-9932c700a710" providerId="ADAL" clId="{F23C38EE-C58F-4FBE-87A7-B4241E7648C2}" dt="2025-05-29T14:42:20.281" v="293" actId="962"/>
          <ac:spMkLst>
            <pc:docMk/>
            <pc:sldMk cId="0" sldId="262"/>
            <ac:spMk id="116" creationId="{00000000-0000-0000-0000-000000000000}"/>
          </ac:spMkLst>
        </pc:spChg>
        <pc:spChg chg="mod">
          <ac:chgData name="Labrie, Nancy (DESE)" userId="43bc7170-b9b9-43dd-ae4a-9932c700a710" providerId="ADAL" clId="{F23C38EE-C58F-4FBE-87A7-B4241E7648C2}" dt="2025-05-29T14:42:26.228" v="299" actId="962"/>
          <ac:spMkLst>
            <pc:docMk/>
            <pc:sldMk cId="0" sldId="262"/>
            <ac:spMk id="121" creationId="{00000000-0000-0000-0000-000000000000}"/>
          </ac:spMkLst>
        </pc:spChg>
        <pc:spChg chg="mod">
          <ac:chgData name="Labrie, Nancy (DESE)" userId="43bc7170-b9b9-43dd-ae4a-9932c700a710" providerId="ADAL" clId="{F23C38EE-C58F-4FBE-87A7-B4241E7648C2}" dt="2025-05-29T14:42:27.111" v="300" actId="962"/>
          <ac:spMkLst>
            <pc:docMk/>
            <pc:sldMk cId="0" sldId="262"/>
            <ac:spMk id="122" creationId="{00000000-0000-0000-0000-000000000000}"/>
          </ac:spMkLst>
        </pc:spChg>
        <pc:picChg chg="mod">
          <ac:chgData name="Labrie, Nancy (DESE)" userId="43bc7170-b9b9-43dd-ae4a-9932c700a710" providerId="ADAL" clId="{F23C38EE-C58F-4FBE-87A7-B4241E7648C2}" dt="2025-05-29T14:42:22.216" v="295" actId="962"/>
          <ac:picMkLst>
            <pc:docMk/>
            <pc:sldMk cId="0" sldId="262"/>
            <ac:picMk id="117" creationId="{00000000-0000-0000-0000-000000000000}"/>
          </ac:picMkLst>
        </pc:picChg>
        <pc:picChg chg="mod">
          <ac:chgData name="Labrie, Nancy (DESE)" userId="43bc7170-b9b9-43dd-ae4a-9932c700a710" providerId="ADAL" clId="{F23C38EE-C58F-4FBE-87A7-B4241E7648C2}" dt="2025-05-29T14:42:23.427" v="296" actId="962"/>
          <ac:picMkLst>
            <pc:docMk/>
            <pc:sldMk cId="0" sldId="262"/>
            <ac:picMk id="118" creationId="{00000000-0000-0000-0000-000000000000}"/>
          </ac:picMkLst>
        </pc:picChg>
        <pc:picChg chg="mod">
          <ac:chgData name="Labrie, Nancy (DESE)" userId="43bc7170-b9b9-43dd-ae4a-9932c700a710" providerId="ADAL" clId="{F23C38EE-C58F-4FBE-87A7-B4241E7648C2}" dt="2025-05-29T14:42:24.393" v="297" actId="962"/>
          <ac:picMkLst>
            <pc:docMk/>
            <pc:sldMk cId="0" sldId="262"/>
            <ac:picMk id="119" creationId="{00000000-0000-0000-0000-000000000000}"/>
          </ac:picMkLst>
        </pc:picChg>
        <pc:picChg chg="mod">
          <ac:chgData name="Labrie, Nancy (DESE)" userId="43bc7170-b9b9-43dd-ae4a-9932c700a710" providerId="ADAL" clId="{F23C38EE-C58F-4FBE-87A7-B4241E7648C2}" dt="2025-05-29T14:42:25.355" v="298" actId="962"/>
          <ac:picMkLst>
            <pc:docMk/>
            <pc:sldMk cId="0" sldId="262"/>
            <ac:picMk id="120" creationId="{00000000-0000-0000-0000-000000000000}"/>
          </ac:picMkLst>
        </pc:picChg>
      </pc:sldChg>
      <pc:sldChg chg="modSp mod">
        <pc:chgData name="Labrie, Nancy (DESE)" userId="43bc7170-b9b9-43dd-ae4a-9932c700a710" providerId="ADAL" clId="{F23C38EE-C58F-4FBE-87A7-B4241E7648C2}" dt="2025-05-29T14:30:37.365" v="24" actId="962"/>
        <pc:sldMkLst>
          <pc:docMk/>
          <pc:sldMk cId="0" sldId="263"/>
        </pc:sldMkLst>
        <pc:picChg chg="mod">
          <ac:chgData name="Labrie, Nancy (DESE)" userId="43bc7170-b9b9-43dd-ae4a-9932c700a710" providerId="ADAL" clId="{F23C38EE-C58F-4FBE-87A7-B4241E7648C2}" dt="2025-05-29T14:30:14.004" v="20" actId="962"/>
          <ac:picMkLst>
            <pc:docMk/>
            <pc:sldMk cId="0" sldId="263"/>
            <ac:picMk id="129" creationId="{00000000-0000-0000-0000-000000000000}"/>
          </ac:picMkLst>
        </pc:picChg>
        <pc:picChg chg="mod">
          <ac:chgData name="Labrie, Nancy (DESE)" userId="43bc7170-b9b9-43dd-ae4a-9932c700a710" providerId="ADAL" clId="{F23C38EE-C58F-4FBE-87A7-B4241E7648C2}" dt="2025-05-29T14:30:30.588" v="22" actId="962"/>
          <ac:picMkLst>
            <pc:docMk/>
            <pc:sldMk cId="0" sldId="263"/>
            <ac:picMk id="130" creationId="{00000000-0000-0000-0000-000000000000}"/>
          </ac:picMkLst>
        </pc:picChg>
        <pc:picChg chg="mod">
          <ac:chgData name="Labrie, Nancy (DESE)" userId="43bc7170-b9b9-43dd-ae4a-9932c700a710" providerId="ADAL" clId="{F23C38EE-C58F-4FBE-87A7-B4241E7648C2}" dt="2025-05-29T14:30:37.365" v="24" actId="962"/>
          <ac:picMkLst>
            <pc:docMk/>
            <pc:sldMk cId="0" sldId="263"/>
            <ac:picMk id="131" creationId="{00000000-0000-0000-0000-000000000000}"/>
          </ac:picMkLst>
        </pc:picChg>
      </pc:sldChg>
      <pc:sldChg chg="modSp mod">
        <pc:chgData name="Labrie, Nancy (DESE)" userId="43bc7170-b9b9-43dd-ae4a-9932c700a710" providerId="ADAL" clId="{F23C38EE-C58F-4FBE-87A7-B4241E7648C2}" dt="2025-05-29T14:31:07.386" v="28" actId="962"/>
        <pc:sldMkLst>
          <pc:docMk/>
          <pc:sldMk cId="0" sldId="264"/>
        </pc:sldMkLst>
        <pc:picChg chg="mod">
          <ac:chgData name="Labrie, Nancy (DESE)" userId="43bc7170-b9b9-43dd-ae4a-9932c700a710" providerId="ADAL" clId="{F23C38EE-C58F-4FBE-87A7-B4241E7648C2}" dt="2025-05-29T14:31:07.386" v="28" actId="962"/>
          <ac:picMkLst>
            <pc:docMk/>
            <pc:sldMk cId="0" sldId="264"/>
            <ac:picMk id="138" creationId="{00000000-0000-0000-0000-000000000000}"/>
          </ac:picMkLst>
        </pc:picChg>
      </pc:sldChg>
      <pc:sldChg chg="modSp mod">
        <pc:chgData name="Labrie, Nancy (DESE)" userId="43bc7170-b9b9-43dd-ae4a-9932c700a710" providerId="ADAL" clId="{F23C38EE-C58F-4FBE-87A7-B4241E7648C2}" dt="2025-05-29T14:31:30.589" v="32" actId="962"/>
        <pc:sldMkLst>
          <pc:docMk/>
          <pc:sldMk cId="0" sldId="265"/>
        </pc:sldMkLst>
        <pc:picChg chg="mod">
          <ac:chgData name="Labrie, Nancy (DESE)" userId="43bc7170-b9b9-43dd-ae4a-9932c700a710" providerId="ADAL" clId="{F23C38EE-C58F-4FBE-87A7-B4241E7648C2}" dt="2025-05-29T14:31:20.644" v="30" actId="962"/>
          <ac:picMkLst>
            <pc:docMk/>
            <pc:sldMk cId="0" sldId="265"/>
            <ac:picMk id="145" creationId="{00000000-0000-0000-0000-000000000000}"/>
          </ac:picMkLst>
        </pc:picChg>
        <pc:picChg chg="mod">
          <ac:chgData name="Labrie, Nancy (DESE)" userId="43bc7170-b9b9-43dd-ae4a-9932c700a710" providerId="ADAL" clId="{F23C38EE-C58F-4FBE-87A7-B4241E7648C2}" dt="2025-05-29T14:31:30.589" v="32" actId="962"/>
          <ac:picMkLst>
            <pc:docMk/>
            <pc:sldMk cId="0" sldId="265"/>
            <ac:picMk id="146" creationId="{00000000-0000-0000-0000-000000000000}"/>
          </ac:picMkLst>
        </pc:picChg>
      </pc:sldChg>
      <pc:sldChg chg="modSp mod">
        <pc:chgData name="Labrie, Nancy (DESE)" userId="43bc7170-b9b9-43dd-ae4a-9932c700a710" providerId="ADAL" clId="{F23C38EE-C58F-4FBE-87A7-B4241E7648C2}" dt="2025-05-29T14:31:50.621" v="34" actId="962"/>
        <pc:sldMkLst>
          <pc:docMk/>
          <pc:sldMk cId="0" sldId="266"/>
        </pc:sldMkLst>
        <pc:picChg chg="mod">
          <ac:chgData name="Labrie, Nancy (DESE)" userId="43bc7170-b9b9-43dd-ae4a-9932c700a710" providerId="ADAL" clId="{F23C38EE-C58F-4FBE-87A7-B4241E7648C2}" dt="2025-05-29T14:31:50.621" v="34" actId="962"/>
          <ac:picMkLst>
            <pc:docMk/>
            <pc:sldMk cId="0" sldId="266"/>
            <ac:picMk id="153" creationId="{00000000-0000-0000-0000-000000000000}"/>
          </ac:picMkLst>
        </pc:picChg>
      </pc:sldChg>
      <pc:sldChg chg="modSp mod">
        <pc:chgData name="Labrie, Nancy (DESE)" userId="43bc7170-b9b9-43dd-ae4a-9932c700a710" providerId="ADAL" clId="{F23C38EE-C58F-4FBE-87A7-B4241E7648C2}" dt="2025-05-29T14:31:55.669" v="35" actId="962"/>
        <pc:sldMkLst>
          <pc:docMk/>
          <pc:sldMk cId="0" sldId="267"/>
        </pc:sldMkLst>
        <pc:picChg chg="mod">
          <ac:chgData name="Labrie, Nancy (DESE)" userId="43bc7170-b9b9-43dd-ae4a-9932c700a710" providerId="ADAL" clId="{F23C38EE-C58F-4FBE-87A7-B4241E7648C2}" dt="2025-05-29T14:31:55.669" v="35" actId="962"/>
          <ac:picMkLst>
            <pc:docMk/>
            <pc:sldMk cId="0" sldId="267"/>
            <ac:picMk id="160" creationId="{00000000-0000-0000-0000-000000000000}"/>
          </ac:picMkLst>
        </pc:picChg>
      </pc:sldChg>
      <pc:sldChg chg="modSp mod">
        <pc:chgData name="Labrie, Nancy (DESE)" userId="43bc7170-b9b9-43dd-ae4a-9932c700a710" providerId="ADAL" clId="{F23C38EE-C58F-4FBE-87A7-B4241E7648C2}" dt="2025-05-29T14:31:57.684" v="36" actId="962"/>
        <pc:sldMkLst>
          <pc:docMk/>
          <pc:sldMk cId="0" sldId="268"/>
        </pc:sldMkLst>
        <pc:picChg chg="mod">
          <ac:chgData name="Labrie, Nancy (DESE)" userId="43bc7170-b9b9-43dd-ae4a-9932c700a710" providerId="ADAL" clId="{F23C38EE-C58F-4FBE-87A7-B4241E7648C2}" dt="2025-05-29T14:31:57.684" v="36" actId="962"/>
          <ac:picMkLst>
            <pc:docMk/>
            <pc:sldMk cId="0" sldId="268"/>
            <ac:picMk id="167" creationId="{00000000-0000-0000-0000-000000000000}"/>
          </ac:picMkLst>
        </pc:picChg>
      </pc:sldChg>
      <pc:sldChg chg="modSp mod">
        <pc:chgData name="Labrie, Nancy (DESE)" userId="43bc7170-b9b9-43dd-ae4a-9932c700a710" providerId="ADAL" clId="{F23C38EE-C58F-4FBE-87A7-B4241E7648C2}" dt="2025-05-29T14:32:24.634" v="42" actId="962"/>
        <pc:sldMkLst>
          <pc:docMk/>
          <pc:sldMk cId="0" sldId="269"/>
        </pc:sldMkLst>
        <pc:picChg chg="mod">
          <ac:chgData name="Labrie, Nancy (DESE)" userId="43bc7170-b9b9-43dd-ae4a-9932c700a710" providerId="ADAL" clId="{F23C38EE-C58F-4FBE-87A7-B4241E7648C2}" dt="2025-05-29T14:32:24.634" v="42" actId="962"/>
          <ac:picMkLst>
            <pc:docMk/>
            <pc:sldMk cId="0" sldId="269"/>
            <ac:picMk id="174" creationId="{00000000-0000-0000-0000-000000000000}"/>
          </ac:picMkLst>
        </pc:picChg>
      </pc:sldChg>
      <pc:sldChg chg="modSp mod">
        <pc:chgData name="Labrie, Nancy (DESE)" userId="43bc7170-b9b9-43dd-ae4a-9932c700a710" providerId="ADAL" clId="{F23C38EE-C58F-4FBE-87A7-B4241E7648C2}" dt="2025-05-29T14:34:42.633" v="70" actId="13238"/>
        <pc:sldMkLst>
          <pc:docMk/>
          <pc:sldMk cId="0" sldId="270"/>
        </pc:sldMkLst>
        <pc:graphicFrameChg chg="modGraphic">
          <ac:chgData name="Labrie, Nancy (DESE)" userId="43bc7170-b9b9-43dd-ae4a-9932c700a710" providerId="ADAL" clId="{F23C38EE-C58F-4FBE-87A7-B4241E7648C2}" dt="2025-05-29T14:34:42.633" v="70" actId="13238"/>
          <ac:graphicFrameMkLst>
            <pc:docMk/>
            <pc:sldMk cId="0" sldId="270"/>
            <ac:graphicFrameMk id="180" creationId="{00000000-0000-0000-0000-000000000000}"/>
          </ac:graphicFrameMkLst>
        </pc:graphicFrameChg>
      </pc:sldChg>
      <pc:sldChg chg="modSp mod">
        <pc:chgData name="Labrie, Nancy (DESE)" userId="43bc7170-b9b9-43dd-ae4a-9932c700a710" providerId="ADAL" clId="{F23C38EE-C58F-4FBE-87A7-B4241E7648C2}" dt="2025-05-29T14:39:24.082" v="110" actId="27636"/>
        <pc:sldMkLst>
          <pc:docMk/>
          <pc:sldMk cId="0" sldId="271"/>
        </pc:sldMkLst>
        <pc:spChg chg="mod">
          <ac:chgData name="Labrie, Nancy (DESE)" userId="43bc7170-b9b9-43dd-ae4a-9932c700a710" providerId="ADAL" clId="{F23C38EE-C58F-4FBE-87A7-B4241E7648C2}" dt="2025-05-29T14:39:24.082" v="110" actId="27636"/>
          <ac:spMkLst>
            <pc:docMk/>
            <pc:sldMk cId="0" sldId="271"/>
            <ac:spMk id="186" creationId="{00000000-0000-0000-0000-000000000000}"/>
          </ac:spMkLst>
        </pc:spChg>
        <pc:picChg chg="mod">
          <ac:chgData name="Labrie, Nancy (DESE)" userId="43bc7170-b9b9-43dd-ae4a-9932c700a710" providerId="ADAL" clId="{F23C38EE-C58F-4FBE-87A7-B4241E7648C2}" dt="2025-05-29T14:32:31.406" v="43" actId="962"/>
          <ac:picMkLst>
            <pc:docMk/>
            <pc:sldMk cId="0" sldId="271"/>
            <ac:picMk id="187" creationId="{00000000-0000-0000-0000-000000000000}"/>
          </ac:picMkLst>
        </pc:picChg>
        <pc:picChg chg="mod">
          <ac:chgData name="Labrie, Nancy (DESE)" userId="43bc7170-b9b9-43dd-ae4a-9932c700a710" providerId="ADAL" clId="{F23C38EE-C58F-4FBE-87A7-B4241E7648C2}" dt="2025-05-29T14:32:32.060" v="44" actId="962"/>
          <ac:picMkLst>
            <pc:docMk/>
            <pc:sldMk cId="0" sldId="271"/>
            <ac:picMk id="188" creationId="{00000000-0000-0000-0000-000000000000}"/>
          </ac:picMkLst>
        </pc:picChg>
        <pc:picChg chg="mod">
          <ac:chgData name="Labrie, Nancy (DESE)" userId="43bc7170-b9b9-43dd-ae4a-9932c700a710" providerId="ADAL" clId="{F23C38EE-C58F-4FBE-87A7-B4241E7648C2}" dt="2025-05-29T14:32:32.727" v="45" actId="962"/>
          <ac:picMkLst>
            <pc:docMk/>
            <pc:sldMk cId="0" sldId="271"/>
            <ac:picMk id="189" creationId="{00000000-0000-0000-0000-000000000000}"/>
          </ac:picMkLst>
        </pc:picChg>
      </pc:sldChg>
      <pc:sldChg chg="modSp mod">
        <pc:chgData name="Labrie, Nancy (DESE)" userId="43bc7170-b9b9-43dd-ae4a-9932c700a710" providerId="ADAL" clId="{F23C38EE-C58F-4FBE-87A7-B4241E7648C2}" dt="2025-05-29T14:32:45.808" v="47" actId="962"/>
        <pc:sldMkLst>
          <pc:docMk/>
          <pc:sldMk cId="0" sldId="274"/>
        </pc:sldMkLst>
        <pc:picChg chg="mod">
          <ac:chgData name="Labrie, Nancy (DESE)" userId="43bc7170-b9b9-43dd-ae4a-9932c700a710" providerId="ADAL" clId="{F23C38EE-C58F-4FBE-87A7-B4241E7648C2}" dt="2025-05-29T14:32:45.808" v="47" actId="962"/>
          <ac:picMkLst>
            <pc:docMk/>
            <pc:sldMk cId="0" sldId="274"/>
            <ac:picMk id="208" creationId="{00000000-0000-0000-0000-000000000000}"/>
          </ac:picMkLst>
        </pc:picChg>
      </pc:sldChg>
      <pc:sldChg chg="modSp mod">
        <pc:chgData name="Labrie, Nancy (DESE)" userId="43bc7170-b9b9-43dd-ae4a-9932c700a710" providerId="ADAL" clId="{F23C38EE-C58F-4FBE-87A7-B4241E7648C2}" dt="2025-05-29T14:32:59.936" v="53" actId="962"/>
        <pc:sldMkLst>
          <pc:docMk/>
          <pc:sldMk cId="0" sldId="276"/>
        </pc:sldMkLst>
        <pc:picChg chg="mod">
          <ac:chgData name="Labrie, Nancy (DESE)" userId="43bc7170-b9b9-43dd-ae4a-9932c700a710" providerId="ADAL" clId="{F23C38EE-C58F-4FBE-87A7-B4241E7648C2}" dt="2025-05-29T14:32:56.613" v="48" actId="962"/>
          <ac:picMkLst>
            <pc:docMk/>
            <pc:sldMk cId="0" sldId="276"/>
            <ac:picMk id="222" creationId="{00000000-0000-0000-0000-000000000000}"/>
          </ac:picMkLst>
        </pc:picChg>
        <pc:picChg chg="mod">
          <ac:chgData name="Labrie, Nancy (DESE)" userId="43bc7170-b9b9-43dd-ae4a-9932c700a710" providerId="ADAL" clId="{F23C38EE-C58F-4FBE-87A7-B4241E7648C2}" dt="2025-05-29T14:32:57.278" v="49" actId="962"/>
          <ac:picMkLst>
            <pc:docMk/>
            <pc:sldMk cId="0" sldId="276"/>
            <ac:picMk id="223" creationId="{00000000-0000-0000-0000-000000000000}"/>
          </ac:picMkLst>
        </pc:picChg>
        <pc:picChg chg="mod">
          <ac:chgData name="Labrie, Nancy (DESE)" userId="43bc7170-b9b9-43dd-ae4a-9932c700a710" providerId="ADAL" clId="{F23C38EE-C58F-4FBE-87A7-B4241E7648C2}" dt="2025-05-29T14:32:57.851" v="50" actId="962"/>
          <ac:picMkLst>
            <pc:docMk/>
            <pc:sldMk cId="0" sldId="276"/>
            <ac:picMk id="224" creationId="{00000000-0000-0000-0000-000000000000}"/>
          </ac:picMkLst>
        </pc:picChg>
        <pc:picChg chg="mod">
          <ac:chgData name="Labrie, Nancy (DESE)" userId="43bc7170-b9b9-43dd-ae4a-9932c700a710" providerId="ADAL" clId="{F23C38EE-C58F-4FBE-87A7-B4241E7648C2}" dt="2025-05-29T14:32:58.518" v="51" actId="962"/>
          <ac:picMkLst>
            <pc:docMk/>
            <pc:sldMk cId="0" sldId="276"/>
            <ac:picMk id="225" creationId="{00000000-0000-0000-0000-000000000000}"/>
          </ac:picMkLst>
        </pc:picChg>
        <pc:picChg chg="mod">
          <ac:chgData name="Labrie, Nancy (DESE)" userId="43bc7170-b9b9-43dd-ae4a-9932c700a710" providerId="ADAL" clId="{F23C38EE-C58F-4FBE-87A7-B4241E7648C2}" dt="2025-05-29T14:32:59.197" v="52" actId="962"/>
          <ac:picMkLst>
            <pc:docMk/>
            <pc:sldMk cId="0" sldId="276"/>
            <ac:picMk id="226" creationId="{00000000-0000-0000-0000-000000000000}"/>
          </ac:picMkLst>
        </pc:picChg>
        <pc:picChg chg="mod">
          <ac:chgData name="Labrie, Nancy (DESE)" userId="43bc7170-b9b9-43dd-ae4a-9932c700a710" providerId="ADAL" clId="{F23C38EE-C58F-4FBE-87A7-B4241E7648C2}" dt="2025-05-29T14:32:59.936" v="53" actId="962"/>
          <ac:picMkLst>
            <pc:docMk/>
            <pc:sldMk cId="0" sldId="276"/>
            <ac:picMk id="227" creationId="{00000000-0000-0000-0000-000000000000}"/>
          </ac:picMkLst>
        </pc:picChg>
      </pc:sldChg>
      <pc:sldChg chg="modSp mod">
        <pc:chgData name="Labrie, Nancy (DESE)" userId="43bc7170-b9b9-43dd-ae4a-9932c700a710" providerId="ADAL" clId="{F23C38EE-C58F-4FBE-87A7-B4241E7648C2}" dt="2025-05-29T14:43:17.564" v="313" actId="962"/>
        <pc:sldMkLst>
          <pc:docMk/>
          <pc:sldMk cId="0" sldId="277"/>
        </pc:sldMkLst>
        <pc:graphicFrameChg chg="mod modGraphic">
          <ac:chgData name="Labrie, Nancy (DESE)" userId="43bc7170-b9b9-43dd-ae4a-9932c700a710" providerId="ADAL" clId="{F23C38EE-C58F-4FBE-87A7-B4241E7648C2}" dt="2025-05-29T14:43:17.564" v="313" actId="962"/>
          <ac:graphicFrameMkLst>
            <pc:docMk/>
            <pc:sldMk cId="0" sldId="277"/>
            <ac:graphicFrameMk id="234" creationId="{00000000-0000-0000-0000-000000000000}"/>
          </ac:graphicFrameMkLst>
        </pc:graphicFrameChg>
      </pc:sldChg>
      <pc:sldChg chg="addSp modSp mod">
        <pc:chgData name="Labrie, Nancy (DESE)" userId="43bc7170-b9b9-43dd-ae4a-9932c700a710" providerId="ADAL" clId="{F23C38EE-C58F-4FBE-87A7-B4241E7648C2}" dt="2025-05-29T14:42:38.752" v="303"/>
        <pc:sldMkLst>
          <pc:docMk/>
          <pc:sldMk cId="0" sldId="279"/>
        </pc:sldMkLst>
        <pc:spChg chg="add mod">
          <ac:chgData name="Labrie, Nancy (DESE)" userId="43bc7170-b9b9-43dd-ae4a-9932c700a710" providerId="ADAL" clId="{F23C38EE-C58F-4FBE-87A7-B4241E7648C2}" dt="2025-05-29T14:38:17.203" v="103" actId="962"/>
          <ac:spMkLst>
            <pc:docMk/>
            <pc:sldMk cId="0" sldId="279"/>
            <ac:spMk id="2" creationId="{7F927074-E869-2D7E-3085-9621AEB2799B}"/>
          </ac:spMkLst>
        </pc:spChg>
        <pc:picChg chg="mod ord">
          <ac:chgData name="Labrie, Nancy (DESE)" userId="43bc7170-b9b9-43dd-ae4a-9932c700a710" providerId="ADAL" clId="{F23C38EE-C58F-4FBE-87A7-B4241E7648C2}" dt="2025-05-29T14:42:38.752" v="303"/>
          <ac:picMkLst>
            <pc:docMk/>
            <pc:sldMk cId="0" sldId="279"/>
            <ac:picMk id="246" creationId="{00000000-0000-0000-0000-000000000000}"/>
          </ac:picMkLst>
        </pc:picChg>
        <pc:picChg chg="mod">
          <ac:chgData name="Labrie, Nancy (DESE)" userId="43bc7170-b9b9-43dd-ae4a-9932c700a710" providerId="ADAL" clId="{F23C38EE-C58F-4FBE-87A7-B4241E7648C2}" dt="2025-05-29T14:33:18.332" v="56" actId="962"/>
          <ac:picMkLst>
            <pc:docMk/>
            <pc:sldMk cId="0" sldId="279"/>
            <ac:picMk id="247" creationId="{00000000-0000-0000-0000-000000000000}"/>
          </ac:picMkLst>
        </pc:picChg>
        <pc:picChg chg="mod">
          <ac:chgData name="Labrie, Nancy (DESE)" userId="43bc7170-b9b9-43dd-ae4a-9932c700a710" providerId="ADAL" clId="{F23C38EE-C58F-4FBE-87A7-B4241E7648C2}" dt="2025-05-29T14:33:18.984" v="57" actId="962"/>
          <ac:picMkLst>
            <pc:docMk/>
            <pc:sldMk cId="0" sldId="279"/>
            <ac:picMk id="248" creationId="{00000000-0000-0000-0000-000000000000}"/>
          </ac:picMkLst>
        </pc:picChg>
        <pc:picChg chg="mod">
          <ac:chgData name="Labrie, Nancy (DESE)" userId="43bc7170-b9b9-43dd-ae4a-9932c700a710" providerId="ADAL" clId="{F23C38EE-C58F-4FBE-87A7-B4241E7648C2}" dt="2025-05-29T14:33:19.587" v="58" actId="962"/>
          <ac:picMkLst>
            <pc:docMk/>
            <pc:sldMk cId="0" sldId="279"/>
            <ac:picMk id="249" creationId="{00000000-0000-0000-0000-000000000000}"/>
          </ac:picMkLst>
        </pc:picChg>
        <pc:picChg chg="mod">
          <ac:chgData name="Labrie, Nancy (DESE)" userId="43bc7170-b9b9-43dd-ae4a-9932c700a710" providerId="ADAL" clId="{F23C38EE-C58F-4FBE-87A7-B4241E7648C2}" dt="2025-05-29T14:33:20.266" v="59" actId="962"/>
          <ac:picMkLst>
            <pc:docMk/>
            <pc:sldMk cId="0" sldId="279"/>
            <ac:picMk id="250" creationId="{00000000-0000-0000-0000-000000000000}"/>
          </ac:picMkLst>
        </pc:picChg>
        <pc:picChg chg="mod">
          <ac:chgData name="Labrie, Nancy (DESE)" userId="43bc7170-b9b9-43dd-ae4a-9932c700a710" providerId="ADAL" clId="{F23C38EE-C58F-4FBE-87A7-B4241E7648C2}" dt="2025-05-29T14:33:21.096" v="60" actId="962"/>
          <ac:picMkLst>
            <pc:docMk/>
            <pc:sldMk cId="0" sldId="279"/>
            <ac:picMk id="251" creationId="{00000000-0000-0000-0000-000000000000}"/>
          </ac:picMkLst>
        </pc:picChg>
        <pc:picChg chg="mod">
          <ac:chgData name="Labrie, Nancy (DESE)" userId="43bc7170-b9b9-43dd-ae4a-9932c700a710" providerId="ADAL" clId="{F23C38EE-C58F-4FBE-87A7-B4241E7648C2}" dt="2025-05-29T14:33:22.230" v="61" actId="962"/>
          <ac:picMkLst>
            <pc:docMk/>
            <pc:sldMk cId="0" sldId="279"/>
            <ac:picMk id="252" creationId="{00000000-0000-0000-0000-000000000000}"/>
          </ac:picMkLst>
        </pc:picChg>
      </pc:sldChg>
      <pc:sldChg chg="modSp mod">
        <pc:chgData name="Labrie, Nancy (DESE)" userId="43bc7170-b9b9-43dd-ae4a-9932c700a710" providerId="ADAL" clId="{F23C38EE-C58F-4FBE-87A7-B4241E7648C2}" dt="2025-05-29T14:42:50.841" v="312" actId="962"/>
        <pc:sldMkLst>
          <pc:docMk/>
          <pc:sldMk cId="0" sldId="281"/>
        </pc:sldMkLst>
        <pc:spChg chg="mod">
          <ac:chgData name="Labrie, Nancy (DESE)" userId="43bc7170-b9b9-43dd-ae4a-9932c700a710" providerId="ADAL" clId="{F23C38EE-C58F-4FBE-87A7-B4241E7648C2}" dt="2025-05-29T14:42:45.481" v="306" actId="962"/>
          <ac:spMkLst>
            <pc:docMk/>
            <pc:sldMk cId="0" sldId="281"/>
            <ac:spMk id="267" creationId="{00000000-0000-0000-0000-000000000000}"/>
          </ac:spMkLst>
        </pc:spChg>
        <pc:spChg chg="mod">
          <ac:chgData name="Labrie, Nancy (DESE)" userId="43bc7170-b9b9-43dd-ae4a-9932c700a710" providerId="ADAL" clId="{F23C38EE-C58F-4FBE-87A7-B4241E7648C2}" dt="2025-05-29T14:42:46.305" v="307" actId="962"/>
          <ac:spMkLst>
            <pc:docMk/>
            <pc:sldMk cId="0" sldId="281"/>
            <ac:spMk id="268" creationId="{00000000-0000-0000-0000-000000000000}"/>
          </ac:spMkLst>
        </pc:spChg>
        <pc:spChg chg="mod">
          <ac:chgData name="Labrie, Nancy (DESE)" userId="43bc7170-b9b9-43dd-ae4a-9932c700a710" providerId="ADAL" clId="{F23C38EE-C58F-4FBE-87A7-B4241E7648C2}" dt="2025-05-29T14:42:47.232" v="308" actId="962"/>
          <ac:spMkLst>
            <pc:docMk/>
            <pc:sldMk cId="0" sldId="281"/>
            <ac:spMk id="269" creationId="{00000000-0000-0000-0000-000000000000}"/>
          </ac:spMkLst>
        </pc:spChg>
        <pc:spChg chg="mod">
          <ac:chgData name="Labrie, Nancy (DESE)" userId="43bc7170-b9b9-43dd-ae4a-9932c700a710" providerId="ADAL" clId="{F23C38EE-C58F-4FBE-87A7-B4241E7648C2}" dt="2025-05-29T14:42:48.180" v="309" actId="962"/>
          <ac:spMkLst>
            <pc:docMk/>
            <pc:sldMk cId="0" sldId="281"/>
            <ac:spMk id="270" creationId="{00000000-0000-0000-0000-000000000000}"/>
          </ac:spMkLst>
        </pc:spChg>
        <pc:spChg chg="mod">
          <ac:chgData name="Labrie, Nancy (DESE)" userId="43bc7170-b9b9-43dd-ae4a-9932c700a710" providerId="ADAL" clId="{F23C38EE-C58F-4FBE-87A7-B4241E7648C2}" dt="2025-05-29T14:42:50.841" v="312" actId="962"/>
          <ac:spMkLst>
            <pc:docMk/>
            <pc:sldMk cId="0" sldId="281"/>
            <ac:spMk id="272" creationId="{00000000-0000-0000-0000-000000000000}"/>
          </ac:spMkLst>
        </pc:spChg>
        <pc:spChg chg="mod">
          <ac:chgData name="Labrie, Nancy (DESE)" userId="43bc7170-b9b9-43dd-ae4a-9932c700a710" providerId="ADAL" clId="{F23C38EE-C58F-4FBE-87A7-B4241E7648C2}" dt="2025-05-29T14:38:26.091" v="104" actId="962"/>
          <ac:spMkLst>
            <pc:docMk/>
            <pc:sldMk cId="0" sldId="281"/>
            <ac:spMk id="273" creationId="{00000000-0000-0000-0000-000000000000}"/>
          </ac:spMkLst>
        </pc:spChg>
        <pc:picChg chg="mod ord">
          <ac:chgData name="Labrie, Nancy (DESE)" userId="43bc7170-b9b9-43dd-ae4a-9932c700a710" providerId="ADAL" clId="{F23C38EE-C58F-4FBE-87A7-B4241E7648C2}" dt="2025-05-29T14:42:49.067" v="310" actId="962"/>
          <ac:picMkLst>
            <pc:docMk/>
            <pc:sldMk cId="0" sldId="281"/>
            <ac:picMk id="264" creationId="{00000000-0000-0000-0000-000000000000}"/>
          </ac:picMkLst>
        </pc:picChg>
        <pc:picChg chg="mod">
          <ac:chgData name="Labrie, Nancy (DESE)" userId="43bc7170-b9b9-43dd-ae4a-9932c700a710" providerId="ADAL" clId="{F23C38EE-C58F-4FBE-87A7-B4241E7648C2}" dt="2025-05-29T14:42:43.773" v="304" actId="962"/>
          <ac:picMkLst>
            <pc:docMk/>
            <pc:sldMk cId="0" sldId="281"/>
            <ac:picMk id="265" creationId="{00000000-0000-0000-0000-000000000000}"/>
          </ac:picMkLst>
        </pc:picChg>
        <pc:picChg chg="mod">
          <ac:chgData name="Labrie, Nancy (DESE)" userId="43bc7170-b9b9-43dd-ae4a-9932c700a710" providerId="ADAL" clId="{F23C38EE-C58F-4FBE-87A7-B4241E7648C2}" dt="2025-05-29T14:42:44.663" v="305" actId="962"/>
          <ac:picMkLst>
            <pc:docMk/>
            <pc:sldMk cId="0" sldId="281"/>
            <ac:picMk id="266" creationId="{00000000-0000-0000-0000-000000000000}"/>
          </ac:picMkLst>
        </pc:picChg>
        <pc:picChg chg="mod">
          <ac:chgData name="Labrie, Nancy (DESE)" userId="43bc7170-b9b9-43dd-ae4a-9932c700a710" providerId="ADAL" clId="{F23C38EE-C58F-4FBE-87A7-B4241E7648C2}" dt="2025-05-29T14:42:49.895" v="311" actId="962"/>
          <ac:picMkLst>
            <pc:docMk/>
            <pc:sldMk cId="0" sldId="281"/>
            <ac:picMk id="27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4"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e5dc3e0c3_0_2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e5dc3e0c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e71da1fac_0_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e71da1fa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061e03550_0_1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061e0355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061e03550_0_17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061e03550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061e03550_0_23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061e0355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ea5af3f68_0_1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ea5af3f6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789d4f709_0_32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789d4f709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ea5af3f68_0_19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ea5af3f68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789d4f709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789d4f70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e5dc3e0c3_0_7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e5dc3e0c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5ea7bb92ee_0_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5ea7bb92e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2b85aa3af_0_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2b85aa3a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fd95342cb_0_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fd95342c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e71da1fac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e71da1f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789d4f709_0_1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789d4f70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600"/>
              </a:spcBef>
              <a:spcAft>
                <a:spcPts val="0"/>
              </a:spcAft>
              <a:buNone/>
            </a:pPr>
            <a:endParaRPr sz="2400">
              <a:solidFill>
                <a:schemeClr val="dk1"/>
              </a:solidFill>
              <a:latin typeface="Trebuchet MS"/>
              <a:ea typeface="Trebuchet MS"/>
              <a:cs typeface="Trebuchet MS"/>
              <a:sym typeface="Trebuchet MS"/>
            </a:endParaRPr>
          </a:p>
          <a:p>
            <a:pPr marL="274320" lvl="0" indent="-171875" algn="l" rtl="0">
              <a:lnSpc>
                <a:spcPct val="80000"/>
              </a:lnSpc>
              <a:spcBef>
                <a:spcPts val="600"/>
              </a:spcBef>
              <a:spcAft>
                <a:spcPts val="0"/>
              </a:spcAft>
              <a:buClr>
                <a:schemeClr val="dk1"/>
              </a:buClr>
              <a:buSzPts val="1613"/>
              <a:buFont typeface="Arial"/>
              <a:buNone/>
            </a:pPr>
            <a:endParaRPr sz="201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9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6cc18b510_0_7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76cc18b51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5ea7bb92ee_1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5ea7bb92e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f29f76ed8_0_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f29f76ed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ea5af3f68_0_23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ea5af3f6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c84bede00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c84bede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222222"/>
              </a:buClr>
              <a:buSzPts val="1100"/>
              <a:buFont typeface="Verdana"/>
              <a:buChar char="●"/>
            </a:pPr>
            <a:r>
              <a:rPr lang="en">
                <a:solidFill>
                  <a:srgbClr val="222222"/>
                </a:solidFill>
                <a:highlight>
                  <a:schemeClr val="lt1"/>
                </a:highlight>
                <a:latin typeface="Verdana"/>
                <a:ea typeface="Verdana"/>
                <a:cs typeface="Verdana"/>
                <a:sym typeface="Verdana"/>
              </a:rPr>
              <a:t>Most students on in school suspension are in a room for the day without any behavioral intervention to address the reason for the suspension.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ea7bb92ee_3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ea7bb92e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789d4f709_0_9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789d4f70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ea5af3f68_0_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ea5af3f6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222222"/>
              </a:buClr>
              <a:buSzPts val="1100"/>
              <a:buFont typeface="Verdana"/>
              <a:buChar cha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e71da1fac_1_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e71da1fa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e5dc3e0c3_0_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e5dc3e0c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a7bb92ee_3_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a7bb92ee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840778"/>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629707"/>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604728"/>
            <a:ext cx="3054600" cy="17079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462867"/>
            <a:ext cx="3054600" cy="779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606333"/>
            <a:ext cx="9144000" cy="10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1063472"/>
            <a:ext cx="8520600" cy="2365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513333"/>
            <a:ext cx="8520600" cy="11907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58"/>
        <p:cNvGrpSpPr/>
        <p:nvPr/>
      </p:nvGrpSpPr>
      <p:grpSpPr>
        <a:xfrm>
          <a:off x="0" y="0"/>
          <a:ext cx="0" cy="0"/>
          <a:chOff x="0" y="0"/>
          <a:chExt cx="0" cy="0"/>
        </a:xfrm>
      </p:grpSpPr>
      <p:sp>
        <p:nvSpPr>
          <p:cNvPr id="59" name="Google Shape;59;p13"/>
          <p:cNvSpPr txBox="1">
            <a:spLocks noGrp="1"/>
          </p:cNvSpPr>
          <p:nvPr>
            <p:ph type="body" idx="1"/>
          </p:nvPr>
        </p:nvSpPr>
        <p:spPr>
          <a:xfrm>
            <a:off x="319500" y="4687694"/>
            <a:ext cx="5998800" cy="6654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400"/>
              <a:buFont typeface="Economica"/>
              <a:buNone/>
              <a:defRPr sz="2400">
                <a:latin typeface="Economica"/>
                <a:ea typeface="Economica"/>
                <a:cs typeface="Economica"/>
                <a:sym typeface="Economica"/>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0" name="Google Shape;60;p1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rmAutofit/>
          </a:bodyPr>
          <a:lstStyle>
            <a:lvl1pPr marL="0" lvl="0" indent="0" algn="r">
              <a:buClr>
                <a:srgbClr val="000000"/>
              </a:buClr>
              <a:buSzPts val="1000"/>
              <a:buFont typeface="Economica"/>
              <a:buNone/>
              <a:defRPr sz="1000">
                <a:solidFill>
                  <a:srgbClr val="000000"/>
                </a:solidFill>
                <a:latin typeface="Economica"/>
                <a:ea typeface="Economica"/>
                <a:cs typeface="Economica"/>
                <a:sym typeface="Economica"/>
              </a:defRPr>
            </a:lvl1pPr>
            <a:lvl2pPr marL="0" lvl="1" indent="0" algn="r">
              <a:buClr>
                <a:srgbClr val="000000"/>
              </a:buClr>
              <a:buSzPts val="1000"/>
              <a:buFont typeface="Economica"/>
              <a:buNone/>
              <a:defRPr sz="1000">
                <a:solidFill>
                  <a:srgbClr val="000000"/>
                </a:solidFill>
                <a:latin typeface="Economica"/>
                <a:ea typeface="Economica"/>
                <a:cs typeface="Economica"/>
                <a:sym typeface="Economica"/>
              </a:defRPr>
            </a:lvl2pPr>
            <a:lvl3pPr marL="0" lvl="2" indent="0" algn="r">
              <a:buClr>
                <a:srgbClr val="000000"/>
              </a:buClr>
              <a:buSzPts val="1000"/>
              <a:buFont typeface="Economica"/>
              <a:buNone/>
              <a:defRPr sz="1000">
                <a:solidFill>
                  <a:srgbClr val="000000"/>
                </a:solidFill>
                <a:latin typeface="Economica"/>
                <a:ea typeface="Economica"/>
                <a:cs typeface="Economica"/>
                <a:sym typeface="Economica"/>
              </a:defRPr>
            </a:lvl3pPr>
            <a:lvl4pPr marL="0" lvl="3" indent="0" algn="r">
              <a:buClr>
                <a:srgbClr val="000000"/>
              </a:buClr>
              <a:buSzPts val="1000"/>
              <a:buFont typeface="Economica"/>
              <a:buNone/>
              <a:defRPr sz="1000">
                <a:solidFill>
                  <a:srgbClr val="000000"/>
                </a:solidFill>
                <a:latin typeface="Economica"/>
                <a:ea typeface="Economica"/>
                <a:cs typeface="Economica"/>
                <a:sym typeface="Economica"/>
              </a:defRPr>
            </a:lvl4pPr>
            <a:lvl5pPr marL="0" lvl="4" indent="0" algn="r">
              <a:buClr>
                <a:srgbClr val="000000"/>
              </a:buClr>
              <a:buSzPts val="1000"/>
              <a:buFont typeface="Economica"/>
              <a:buNone/>
              <a:defRPr sz="1000">
                <a:solidFill>
                  <a:srgbClr val="000000"/>
                </a:solidFill>
                <a:latin typeface="Economica"/>
                <a:ea typeface="Economica"/>
                <a:cs typeface="Economica"/>
                <a:sym typeface="Economica"/>
              </a:defRPr>
            </a:lvl5pPr>
            <a:lvl6pPr marL="0" lvl="5" indent="0" algn="r">
              <a:buClr>
                <a:srgbClr val="000000"/>
              </a:buClr>
              <a:buSzPts val="1000"/>
              <a:buFont typeface="Economica"/>
              <a:buNone/>
              <a:defRPr sz="1000">
                <a:solidFill>
                  <a:srgbClr val="000000"/>
                </a:solidFill>
                <a:latin typeface="Economica"/>
                <a:ea typeface="Economica"/>
                <a:cs typeface="Economica"/>
                <a:sym typeface="Economica"/>
              </a:defRPr>
            </a:lvl6pPr>
            <a:lvl7pPr marL="0" lvl="6" indent="0" algn="r">
              <a:buClr>
                <a:srgbClr val="000000"/>
              </a:buClr>
              <a:buSzPts val="1000"/>
              <a:buFont typeface="Economica"/>
              <a:buNone/>
              <a:defRPr sz="1000">
                <a:solidFill>
                  <a:srgbClr val="000000"/>
                </a:solidFill>
                <a:latin typeface="Economica"/>
                <a:ea typeface="Economica"/>
                <a:cs typeface="Economica"/>
                <a:sym typeface="Economica"/>
              </a:defRPr>
            </a:lvl7pPr>
            <a:lvl8pPr marL="0" lvl="7" indent="0" algn="r">
              <a:buClr>
                <a:srgbClr val="000000"/>
              </a:buClr>
              <a:buSzPts val="1000"/>
              <a:buFont typeface="Economica"/>
              <a:buNone/>
              <a:defRPr sz="1000">
                <a:solidFill>
                  <a:srgbClr val="000000"/>
                </a:solidFill>
                <a:latin typeface="Economica"/>
                <a:ea typeface="Economica"/>
                <a:cs typeface="Economica"/>
                <a:sym typeface="Economica"/>
              </a:defRPr>
            </a:lvl8pPr>
            <a:lvl9pPr marL="0" lvl="8" indent="0" algn="r">
              <a:buClr>
                <a:srgbClr val="000000"/>
              </a:buClr>
              <a:buSzPts val="1000"/>
              <a:buFont typeface="Economica"/>
              <a:buNone/>
              <a:defRPr sz="1000">
                <a:solidFill>
                  <a:srgbClr val="000000"/>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p:spTree>
      <p:nvGrpSpPr>
        <p:cNvPr id="1" name="Shape 61"/>
        <p:cNvGrpSpPr/>
        <p:nvPr/>
      </p:nvGrpSpPr>
      <p:grpSpPr>
        <a:xfrm>
          <a:off x="0" y="0"/>
          <a:ext cx="0" cy="0"/>
          <a:chOff x="0" y="0"/>
          <a:chExt cx="0" cy="0"/>
        </a:xfrm>
      </p:grpSpPr>
      <p:sp>
        <p:nvSpPr>
          <p:cNvPr id="62" name="Google Shape;62;p14"/>
          <p:cNvSpPr/>
          <p:nvPr/>
        </p:nvSpPr>
        <p:spPr>
          <a:xfrm>
            <a:off x="4572000" y="-28"/>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Arial"/>
              <a:ea typeface="Arial"/>
              <a:cs typeface="Arial"/>
              <a:sym typeface="Arial"/>
            </a:endParaRPr>
          </a:p>
        </p:txBody>
      </p:sp>
      <p:cxnSp>
        <p:nvCxnSpPr>
          <p:cNvPr id="63" name="Google Shape;63;p14"/>
          <p:cNvCxnSpPr/>
          <p:nvPr/>
        </p:nvCxnSpPr>
        <p:spPr>
          <a:xfrm>
            <a:off x="5029675" y="4995000"/>
            <a:ext cx="468300" cy="0"/>
          </a:xfrm>
          <a:prstGeom prst="straightConnector1">
            <a:avLst/>
          </a:prstGeom>
          <a:noFill/>
          <a:ln w="19050" cap="flat" cmpd="sng">
            <a:solidFill>
              <a:schemeClr val="lt1"/>
            </a:solidFill>
            <a:prstDash val="solid"/>
            <a:round/>
            <a:headEnd type="none" w="sm" len="sm"/>
            <a:tailEnd type="none" w="sm" len="sm"/>
          </a:ln>
        </p:spPr>
      </p:cxnSp>
      <p:sp>
        <p:nvSpPr>
          <p:cNvPr id="64" name="Google Shape;64;p14"/>
          <p:cNvSpPr txBox="1">
            <a:spLocks noGrp="1"/>
          </p:cNvSpPr>
          <p:nvPr>
            <p:ph type="title"/>
          </p:nvPr>
        </p:nvSpPr>
        <p:spPr>
          <a:xfrm>
            <a:off x="265500" y="1032528"/>
            <a:ext cx="4045200" cy="1984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2"/>
              </a:buClr>
              <a:buSzPts val="4200"/>
              <a:buNone/>
              <a:defRPr>
                <a:solidFill>
                  <a:schemeClr val="lt2"/>
                </a:solidFill>
              </a:defRPr>
            </a:lvl1pPr>
            <a:lvl2pPr lvl="1" algn="ctr">
              <a:lnSpc>
                <a:spcPct val="100000"/>
              </a:lnSpc>
              <a:spcBef>
                <a:spcPts val="0"/>
              </a:spcBef>
              <a:spcAft>
                <a:spcPts val="0"/>
              </a:spcAft>
              <a:buClr>
                <a:schemeClr val="lt2"/>
              </a:buClr>
              <a:buSzPts val="4200"/>
              <a:buNone/>
              <a:defRPr>
                <a:solidFill>
                  <a:schemeClr val="lt2"/>
                </a:solidFill>
              </a:defRPr>
            </a:lvl2pPr>
            <a:lvl3pPr lvl="2" algn="ctr">
              <a:lnSpc>
                <a:spcPct val="100000"/>
              </a:lnSpc>
              <a:spcBef>
                <a:spcPts val="0"/>
              </a:spcBef>
              <a:spcAft>
                <a:spcPts val="0"/>
              </a:spcAft>
              <a:buClr>
                <a:schemeClr val="lt2"/>
              </a:buClr>
              <a:buSzPts val="4200"/>
              <a:buNone/>
              <a:defRPr>
                <a:solidFill>
                  <a:schemeClr val="lt2"/>
                </a:solidFill>
              </a:defRPr>
            </a:lvl3pPr>
            <a:lvl4pPr lvl="3" algn="ctr">
              <a:lnSpc>
                <a:spcPct val="100000"/>
              </a:lnSpc>
              <a:spcBef>
                <a:spcPts val="0"/>
              </a:spcBef>
              <a:spcAft>
                <a:spcPts val="0"/>
              </a:spcAft>
              <a:buClr>
                <a:schemeClr val="lt2"/>
              </a:buClr>
              <a:buSzPts val="4200"/>
              <a:buNone/>
              <a:defRPr>
                <a:solidFill>
                  <a:schemeClr val="lt2"/>
                </a:solidFill>
              </a:defRPr>
            </a:lvl4pPr>
            <a:lvl5pPr lvl="4" algn="ctr">
              <a:lnSpc>
                <a:spcPct val="100000"/>
              </a:lnSpc>
              <a:spcBef>
                <a:spcPts val="0"/>
              </a:spcBef>
              <a:spcAft>
                <a:spcPts val="0"/>
              </a:spcAft>
              <a:buClr>
                <a:schemeClr val="lt2"/>
              </a:buClr>
              <a:buSzPts val="4200"/>
              <a:buNone/>
              <a:defRPr>
                <a:solidFill>
                  <a:schemeClr val="lt2"/>
                </a:solidFill>
              </a:defRPr>
            </a:lvl5pPr>
            <a:lvl6pPr lvl="5" algn="ctr">
              <a:lnSpc>
                <a:spcPct val="100000"/>
              </a:lnSpc>
              <a:spcBef>
                <a:spcPts val="0"/>
              </a:spcBef>
              <a:spcAft>
                <a:spcPts val="0"/>
              </a:spcAft>
              <a:buClr>
                <a:schemeClr val="lt2"/>
              </a:buClr>
              <a:buSzPts val="4200"/>
              <a:buNone/>
              <a:defRPr>
                <a:solidFill>
                  <a:schemeClr val="lt2"/>
                </a:solidFill>
              </a:defRPr>
            </a:lvl6pPr>
            <a:lvl7pPr lvl="6" algn="ctr">
              <a:lnSpc>
                <a:spcPct val="100000"/>
              </a:lnSpc>
              <a:spcBef>
                <a:spcPts val="0"/>
              </a:spcBef>
              <a:spcAft>
                <a:spcPts val="0"/>
              </a:spcAft>
              <a:buClr>
                <a:schemeClr val="lt2"/>
              </a:buClr>
              <a:buSzPts val="4200"/>
              <a:buNone/>
              <a:defRPr>
                <a:solidFill>
                  <a:schemeClr val="lt2"/>
                </a:solidFill>
              </a:defRPr>
            </a:lvl7pPr>
            <a:lvl8pPr lvl="7" algn="ctr">
              <a:lnSpc>
                <a:spcPct val="100000"/>
              </a:lnSpc>
              <a:spcBef>
                <a:spcPts val="0"/>
              </a:spcBef>
              <a:spcAft>
                <a:spcPts val="0"/>
              </a:spcAft>
              <a:buClr>
                <a:schemeClr val="lt2"/>
              </a:buClr>
              <a:buSzPts val="4200"/>
              <a:buNone/>
              <a:defRPr>
                <a:solidFill>
                  <a:schemeClr val="lt2"/>
                </a:solidFill>
              </a:defRPr>
            </a:lvl8pPr>
            <a:lvl9pPr lvl="8" algn="ctr">
              <a:lnSpc>
                <a:spcPct val="100000"/>
              </a:lnSpc>
              <a:spcBef>
                <a:spcPts val="0"/>
              </a:spcBef>
              <a:spcAft>
                <a:spcPts val="0"/>
              </a:spcAft>
              <a:buClr>
                <a:schemeClr val="lt2"/>
              </a:buClr>
              <a:buSzPts val="4200"/>
              <a:buNone/>
              <a:defRPr>
                <a:solidFill>
                  <a:schemeClr val="lt2"/>
                </a:solidFill>
              </a:defRPr>
            </a:lvl9pPr>
          </a:lstStyle>
          <a:p>
            <a:endParaRPr/>
          </a:p>
        </p:txBody>
      </p:sp>
      <p:sp>
        <p:nvSpPr>
          <p:cNvPr id="65" name="Google Shape;65;p14"/>
          <p:cNvSpPr txBox="1">
            <a:spLocks noGrp="1"/>
          </p:cNvSpPr>
          <p:nvPr>
            <p:ph type="subTitle" idx="1"/>
          </p:nvPr>
        </p:nvSpPr>
        <p:spPr>
          <a:xfrm>
            <a:off x="265500" y="3076667"/>
            <a:ext cx="4045200" cy="1749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66" name="Google Shape;66;p14"/>
          <p:cNvSpPr txBox="1">
            <a:spLocks noGrp="1"/>
          </p:cNvSpPr>
          <p:nvPr>
            <p:ph type="body" idx="2"/>
          </p:nvPr>
        </p:nvSpPr>
        <p:spPr>
          <a:xfrm>
            <a:off x="4939500" y="804667"/>
            <a:ext cx="3837000" cy="4105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67" name="Google Shape;67;p1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rmAutofit/>
          </a:bodyPr>
          <a:lstStyle>
            <a:lvl1pPr marL="0" lvl="0" indent="0" algn="r">
              <a:buClr>
                <a:srgbClr val="FFFFFF"/>
              </a:buClr>
              <a:buSzPts val="1000"/>
              <a:buFont typeface="Economica"/>
              <a:buNone/>
              <a:defRPr sz="1000">
                <a:solidFill>
                  <a:srgbClr val="FFFFFF"/>
                </a:solidFill>
                <a:latin typeface="Economica"/>
                <a:ea typeface="Economica"/>
                <a:cs typeface="Economica"/>
                <a:sym typeface="Economica"/>
              </a:defRPr>
            </a:lvl1pPr>
            <a:lvl2pPr marL="0" lvl="1" indent="0" algn="r">
              <a:buClr>
                <a:srgbClr val="FFFFFF"/>
              </a:buClr>
              <a:buSzPts val="1000"/>
              <a:buFont typeface="Economica"/>
              <a:buNone/>
              <a:defRPr sz="1000">
                <a:solidFill>
                  <a:srgbClr val="FFFFFF"/>
                </a:solidFill>
                <a:latin typeface="Economica"/>
                <a:ea typeface="Economica"/>
                <a:cs typeface="Economica"/>
                <a:sym typeface="Economica"/>
              </a:defRPr>
            </a:lvl2pPr>
            <a:lvl3pPr marL="0" lvl="2" indent="0" algn="r">
              <a:buClr>
                <a:srgbClr val="FFFFFF"/>
              </a:buClr>
              <a:buSzPts val="1000"/>
              <a:buFont typeface="Economica"/>
              <a:buNone/>
              <a:defRPr sz="1000">
                <a:solidFill>
                  <a:srgbClr val="FFFFFF"/>
                </a:solidFill>
                <a:latin typeface="Economica"/>
                <a:ea typeface="Economica"/>
                <a:cs typeface="Economica"/>
                <a:sym typeface="Economica"/>
              </a:defRPr>
            </a:lvl3pPr>
            <a:lvl4pPr marL="0" lvl="3" indent="0" algn="r">
              <a:buClr>
                <a:srgbClr val="FFFFFF"/>
              </a:buClr>
              <a:buSzPts val="1000"/>
              <a:buFont typeface="Economica"/>
              <a:buNone/>
              <a:defRPr sz="1000">
                <a:solidFill>
                  <a:srgbClr val="FFFFFF"/>
                </a:solidFill>
                <a:latin typeface="Economica"/>
                <a:ea typeface="Economica"/>
                <a:cs typeface="Economica"/>
                <a:sym typeface="Economica"/>
              </a:defRPr>
            </a:lvl4pPr>
            <a:lvl5pPr marL="0" lvl="4" indent="0" algn="r">
              <a:buClr>
                <a:srgbClr val="FFFFFF"/>
              </a:buClr>
              <a:buSzPts val="1000"/>
              <a:buFont typeface="Economica"/>
              <a:buNone/>
              <a:defRPr sz="1000">
                <a:solidFill>
                  <a:srgbClr val="FFFFFF"/>
                </a:solidFill>
                <a:latin typeface="Economica"/>
                <a:ea typeface="Economica"/>
                <a:cs typeface="Economica"/>
                <a:sym typeface="Economica"/>
              </a:defRPr>
            </a:lvl5pPr>
            <a:lvl6pPr marL="0" lvl="5" indent="0" algn="r">
              <a:buClr>
                <a:srgbClr val="FFFFFF"/>
              </a:buClr>
              <a:buSzPts val="1000"/>
              <a:buFont typeface="Economica"/>
              <a:buNone/>
              <a:defRPr sz="1000">
                <a:solidFill>
                  <a:srgbClr val="FFFFFF"/>
                </a:solidFill>
                <a:latin typeface="Economica"/>
                <a:ea typeface="Economica"/>
                <a:cs typeface="Economica"/>
                <a:sym typeface="Economica"/>
              </a:defRPr>
            </a:lvl6pPr>
            <a:lvl7pPr marL="0" lvl="6" indent="0" algn="r">
              <a:buClr>
                <a:srgbClr val="FFFFFF"/>
              </a:buClr>
              <a:buSzPts val="1000"/>
              <a:buFont typeface="Economica"/>
              <a:buNone/>
              <a:defRPr sz="1000">
                <a:solidFill>
                  <a:srgbClr val="FFFFFF"/>
                </a:solidFill>
                <a:latin typeface="Economica"/>
                <a:ea typeface="Economica"/>
                <a:cs typeface="Economica"/>
                <a:sym typeface="Economica"/>
              </a:defRPr>
            </a:lvl7pPr>
            <a:lvl8pPr marL="0" lvl="7" indent="0" algn="r">
              <a:buClr>
                <a:srgbClr val="FFFFFF"/>
              </a:buClr>
              <a:buSzPts val="1000"/>
              <a:buFont typeface="Economica"/>
              <a:buNone/>
              <a:defRPr sz="1000">
                <a:solidFill>
                  <a:srgbClr val="FFFFFF"/>
                </a:solidFill>
                <a:latin typeface="Economica"/>
                <a:ea typeface="Economica"/>
                <a:cs typeface="Economica"/>
                <a:sym typeface="Economica"/>
              </a:defRPr>
            </a:lvl8pPr>
            <a:lvl9pPr marL="0" lvl="8" indent="0" algn="r">
              <a:buClr>
                <a:srgbClr val="FFFFFF"/>
              </a:buClr>
              <a:buSzPts val="1000"/>
              <a:buFont typeface="Economica"/>
              <a:buNone/>
              <a:defRPr sz="1000">
                <a:solidFill>
                  <a:srgbClr val="FFFFFF"/>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57200" y="266700"/>
            <a:ext cx="7239000" cy="952500"/>
          </a:xfrm>
          <a:prstGeom prst="rect">
            <a:avLst/>
          </a:prstGeom>
          <a:noFill/>
          <a:ln>
            <a:noFill/>
          </a:ln>
        </p:spPr>
        <p:txBody>
          <a:bodyPr spcFirstLastPara="1" wrap="square" lIns="45700" tIns="0" rIns="45700" bIns="0" anchor="b" anchorCtr="0">
            <a:normAutofit/>
          </a:bodyPr>
          <a:lstStyle>
            <a:lvl1pPr lvl="0" algn="l">
              <a:spcBef>
                <a:spcPts val="0"/>
              </a:spcBef>
              <a:spcAft>
                <a:spcPts val="0"/>
              </a:spcAft>
              <a:buClr>
                <a:srgbClr val="FEF7F0"/>
              </a:buClr>
              <a:buSzPts val="18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70" name="Google Shape;70;p15"/>
          <p:cNvSpPr txBox="1">
            <a:spLocks noGrp="1"/>
          </p:cNvSpPr>
          <p:nvPr>
            <p:ph type="body" idx="1"/>
          </p:nvPr>
        </p:nvSpPr>
        <p:spPr>
          <a:xfrm>
            <a:off x="457200" y="1341180"/>
            <a:ext cx="7239000" cy="4038600"/>
          </a:xfrm>
          <a:prstGeom prst="rect">
            <a:avLst/>
          </a:prstGeom>
          <a:noFill/>
          <a:ln>
            <a:noFill/>
          </a:ln>
        </p:spPr>
        <p:txBody>
          <a:bodyPr spcFirstLastPara="1" wrap="square" lIns="91425" tIns="45700" rIns="91425" bIns="45700" anchor="t" anchorCtr="0">
            <a:normAutofit/>
          </a:bodyPr>
          <a:lstStyle>
            <a:lvl1pPr marL="457200" lvl="0" indent="-312039" algn="l">
              <a:spcBef>
                <a:spcPts val="600"/>
              </a:spcBef>
              <a:spcAft>
                <a:spcPts val="0"/>
              </a:spcAft>
              <a:buSzPts val="1314"/>
              <a:buChar char="●"/>
              <a:defRPr/>
            </a:lvl1pPr>
            <a:lvl2pPr marL="914400" lvl="1" indent="-320040" algn="l">
              <a:spcBef>
                <a:spcPts val="1200"/>
              </a:spcBef>
              <a:spcAft>
                <a:spcPts val="0"/>
              </a:spcAft>
              <a:buSzPts val="1440"/>
              <a:buChar char="○"/>
              <a:defRPr/>
            </a:lvl2pPr>
            <a:lvl3pPr marL="1371600" lvl="2" indent="-297180" algn="l">
              <a:spcBef>
                <a:spcPts val="1200"/>
              </a:spcBef>
              <a:spcAft>
                <a:spcPts val="0"/>
              </a:spcAft>
              <a:buSzPts val="1080"/>
              <a:buChar char="■"/>
              <a:defRPr/>
            </a:lvl3pPr>
            <a:lvl4pPr marL="1828800" lvl="3" indent="-320039" algn="l">
              <a:spcBef>
                <a:spcPts val="1200"/>
              </a:spcBef>
              <a:spcAft>
                <a:spcPts val="0"/>
              </a:spcAft>
              <a:buSzPts val="1440"/>
              <a:buChar char="●"/>
              <a:defRPr/>
            </a:lvl4pPr>
            <a:lvl5pPr marL="2286000" lvl="4" indent="-308610" algn="l">
              <a:spcBef>
                <a:spcPts val="1200"/>
              </a:spcBef>
              <a:spcAft>
                <a:spcPts val="0"/>
              </a:spcAft>
              <a:buSzPts val="1260"/>
              <a:buChar char="○"/>
              <a:defRPr/>
            </a:lvl5pPr>
            <a:lvl6pPr marL="2743200" lvl="5" indent="-320039" algn="l">
              <a:spcBef>
                <a:spcPts val="1200"/>
              </a:spcBef>
              <a:spcAft>
                <a:spcPts val="0"/>
              </a:spcAft>
              <a:buSzPts val="1440"/>
              <a:buChar char="■"/>
              <a:defRPr/>
            </a:lvl6pPr>
            <a:lvl7pPr marL="3200400" lvl="6" indent="-320039" algn="l">
              <a:spcBef>
                <a:spcPts val="1200"/>
              </a:spcBef>
              <a:spcAft>
                <a:spcPts val="0"/>
              </a:spcAft>
              <a:buSzPts val="144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71" name="Google Shape;71;p15"/>
          <p:cNvSpPr txBox="1">
            <a:spLocks noGrp="1"/>
          </p:cNvSpPr>
          <p:nvPr>
            <p:ph type="dt" idx="10"/>
          </p:nvPr>
        </p:nvSpPr>
        <p:spPr>
          <a:xfrm>
            <a:off x="4245936" y="5464955"/>
            <a:ext cx="2002500" cy="189000"/>
          </a:xfrm>
          <a:prstGeom prst="rect">
            <a:avLst/>
          </a:prstGeom>
          <a:noFill/>
          <a:ln>
            <a:noFill/>
          </a:ln>
        </p:spPr>
        <p:txBody>
          <a:bodyPr spcFirstLastPara="1" wrap="square" lIns="91425" tIns="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57200" y="5464955"/>
            <a:ext cx="3657600" cy="190500"/>
          </a:xfrm>
          <a:prstGeom prst="rect">
            <a:avLst/>
          </a:prstGeom>
          <a:noFill/>
          <a:ln>
            <a:noFill/>
          </a:ln>
        </p:spPr>
        <p:txBody>
          <a:bodyPr spcFirstLastPara="1" wrap="square" lIns="91425" tIns="0" rIns="91425"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6251448" y="5463540"/>
            <a:ext cx="588300" cy="190500"/>
          </a:xfrm>
          <a:prstGeom prst="rect">
            <a:avLst/>
          </a:prstGeom>
          <a:noFill/>
          <a:ln>
            <a:noFill/>
          </a:ln>
        </p:spPr>
        <p:txBody>
          <a:bodyPr spcFirstLastPara="1" wrap="square" lIns="0" tIns="0" rIns="0" bIns="0" anchor="b"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511361"/>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953707"/>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2007167"/>
            <a:ext cx="7596600" cy="17007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606333"/>
            <a:ext cx="9144000" cy="10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51028"/>
            <a:ext cx="8520600" cy="9237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361361"/>
            <a:ext cx="8520600" cy="37266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51028"/>
            <a:ext cx="8520600" cy="9237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361361"/>
            <a:ext cx="3999900" cy="3726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361361"/>
            <a:ext cx="3999900" cy="3726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51028"/>
            <a:ext cx="8520600" cy="9237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617333"/>
            <a:ext cx="2808000" cy="839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554889"/>
            <a:ext cx="2808000" cy="3094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606333"/>
            <a:ext cx="9144000" cy="10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500167"/>
            <a:ext cx="5878800" cy="4545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8"/>
            <a:ext cx="4572000" cy="571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9950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1032528"/>
            <a:ext cx="4045200" cy="1984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3076667"/>
            <a:ext cx="4045200" cy="174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804667"/>
            <a:ext cx="3837000" cy="4105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687694"/>
            <a:ext cx="5998800" cy="6654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1028"/>
            <a:ext cx="8520600" cy="923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361361"/>
            <a:ext cx="8520600" cy="3726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eQKXberKKsvMp1oqMF_g3bGlbtit0NgQ/view"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drive.google.com/file/d/1-JxmpUXN3tbd8LsqrAwQO72MrAU1XGo2/view?usp=drive_link" TargetMode="Externa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3044700" y="1480675"/>
            <a:ext cx="3054600" cy="17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00"/>
              <a:t>PASS: Positive Alternative to Student Support</a:t>
            </a:r>
            <a:endParaRPr sz="4000"/>
          </a:p>
        </p:txBody>
      </p:sp>
      <p:sp>
        <p:nvSpPr>
          <p:cNvPr id="79" name="Google Shape;79;p16">
            <a:extLst>
              <a:ext uri="{C183D7F6-B498-43B3-948B-1728B52AA6E4}">
                <adec:decorative xmlns:adec="http://schemas.microsoft.com/office/drawing/2017/decorative" val="1"/>
              </a:ext>
            </a:extLst>
          </p:cNvPr>
          <p:cNvSpPr txBox="1"/>
          <p:nvPr/>
        </p:nvSpPr>
        <p:spPr>
          <a:xfrm>
            <a:off x="2359400" y="4072150"/>
            <a:ext cx="4369200" cy="11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80" name="Google Shape;80;p16"/>
          <p:cNvSpPr txBox="1">
            <a:spLocks noGrp="1"/>
          </p:cNvSpPr>
          <p:nvPr>
            <p:ph type="subTitle" idx="1"/>
          </p:nvPr>
        </p:nvSpPr>
        <p:spPr>
          <a:xfrm>
            <a:off x="3044700" y="3530342"/>
            <a:ext cx="3054600" cy="77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50" u="sng">
                <a:solidFill>
                  <a:srgbClr val="242424"/>
                </a:solidFill>
              </a:rPr>
              <a:t>Spring 2025 Federal Grants Conference</a:t>
            </a:r>
            <a:endParaRPr sz="1850" u="sng">
              <a:solidFill>
                <a:srgbClr val="242424"/>
              </a:solidFill>
            </a:endParaRPr>
          </a:p>
          <a:p>
            <a:pPr marL="0" lvl="0" indent="0" algn="ctr" rtl="0">
              <a:spcBef>
                <a:spcPts val="0"/>
              </a:spcBef>
              <a:spcAft>
                <a:spcPts val="0"/>
              </a:spcAft>
              <a:buClr>
                <a:schemeClr val="dk1"/>
              </a:buClr>
              <a:buSzPts val="1100"/>
              <a:buFont typeface="Arial"/>
              <a:buNone/>
            </a:pPr>
            <a:endParaRPr sz="1850">
              <a:solidFill>
                <a:srgbClr val="242424"/>
              </a:solidFill>
            </a:endParaRPr>
          </a:p>
          <a:p>
            <a:pPr marL="0" lvl="0" indent="0" algn="ctr" rtl="0">
              <a:spcBef>
                <a:spcPts val="0"/>
              </a:spcBef>
              <a:spcAft>
                <a:spcPts val="0"/>
              </a:spcAft>
              <a:buNone/>
            </a:pPr>
            <a:endParaRPr sz="1050">
              <a:solidFill>
                <a:srgbClr val="242424"/>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265500" y="389625"/>
            <a:ext cx="4045200" cy="7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u="sng">
                <a:solidFill>
                  <a:schemeClr val="dk1"/>
                </a:solidFill>
              </a:rPr>
              <a:t>Art Space</a:t>
            </a:r>
            <a:endParaRPr sz="4000" u="sng">
              <a:solidFill>
                <a:schemeClr val="dk1"/>
              </a:solidFill>
            </a:endParaRPr>
          </a:p>
        </p:txBody>
      </p:sp>
      <p:sp>
        <p:nvSpPr>
          <p:cNvPr id="144" name="Google Shape;144;p25"/>
          <p:cNvSpPr txBox="1">
            <a:spLocks noGrp="1"/>
          </p:cNvSpPr>
          <p:nvPr>
            <p:ph type="subTitle" idx="1"/>
          </p:nvPr>
        </p:nvSpPr>
        <p:spPr>
          <a:xfrm>
            <a:off x="265500" y="1285200"/>
            <a:ext cx="4045200" cy="32352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Therapeutic art space </a:t>
            </a:r>
            <a:endParaRPr sz="2000"/>
          </a:p>
          <a:p>
            <a:pPr marL="914400" lvl="1" indent="-355600" algn="l" rtl="0">
              <a:spcBef>
                <a:spcPts val="0"/>
              </a:spcBef>
              <a:spcAft>
                <a:spcPts val="0"/>
              </a:spcAft>
              <a:buSzPts val="2000"/>
              <a:buChar char="○"/>
            </a:pPr>
            <a:r>
              <a:rPr lang="en" sz="2000"/>
              <a:t>Art groups and recreation time</a:t>
            </a:r>
            <a:endParaRPr sz="2000"/>
          </a:p>
          <a:p>
            <a:pPr marL="457200" lvl="0" indent="-355600" algn="l" rtl="0">
              <a:spcBef>
                <a:spcPts val="0"/>
              </a:spcBef>
              <a:spcAft>
                <a:spcPts val="0"/>
              </a:spcAft>
              <a:buSzPts val="2000"/>
              <a:buChar char="●"/>
            </a:pPr>
            <a:r>
              <a:rPr lang="en" sz="2000"/>
              <a:t>Painting, drawing, coloring, and craft space</a:t>
            </a:r>
            <a:endParaRPr sz="2000"/>
          </a:p>
          <a:p>
            <a:pPr marL="457200" lvl="0" indent="-355600" algn="l" rtl="0">
              <a:spcBef>
                <a:spcPts val="0"/>
              </a:spcBef>
              <a:spcAft>
                <a:spcPts val="0"/>
              </a:spcAft>
              <a:buSzPts val="2000"/>
              <a:buChar char="●"/>
            </a:pPr>
            <a:r>
              <a:rPr lang="en" sz="2000"/>
              <a:t>Canvases of different sizes are free and available upon request</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1600" b="1"/>
              <a:t>Highlights:</a:t>
            </a:r>
            <a:endParaRPr sz="1600" b="1"/>
          </a:p>
          <a:p>
            <a:pPr marL="457200" lvl="0" indent="-330200" algn="l" rtl="0">
              <a:spcBef>
                <a:spcPts val="0"/>
              </a:spcBef>
              <a:spcAft>
                <a:spcPts val="0"/>
              </a:spcAft>
              <a:buSzPts val="1600"/>
              <a:buChar char="●"/>
            </a:pPr>
            <a:r>
              <a:rPr lang="en" sz="1600"/>
              <a:t>Art therapy is utilized weekly</a:t>
            </a:r>
            <a:endParaRPr sz="1600"/>
          </a:p>
          <a:p>
            <a:pPr marL="457200" lvl="0" indent="-330200" algn="l" rtl="0">
              <a:spcBef>
                <a:spcPts val="0"/>
              </a:spcBef>
              <a:spcAft>
                <a:spcPts val="0"/>
              </a:spcAft>
              <a:buSzPts val="1600"/>
              <a:buChar char="●"/>
            </a:pPr>
            <a:r>
              <a:rPr lang="en" sz="1600"/>
              <a:t>Coping skill and solo activity of painting or design is developed </a:t>
            </a:r>
            <a:endParaRPr sz="1600"/>
          </a:p>
          <a:p>
            <a:pPr marL="457200" lvl="0" indent="-330200" algn="l" rtl="0">
              <a:spcBef>
                <a:spcPts val="0"/>
              </a:spcBef>
              <a:spcAft>
                <a:spcPts val="0"/>
              </a:spcAft>
              <a:buSzPts val="1600"/>
              <a:buChar char="●"/>
            </a:pPr>
            <a:r>
              <a:rPr lang="en" sz="1600"/>
              <a:t>Peer artwork on display </a:t>
            </a:r>
            <a:endParaRPr sz="1600"/>
          </a:p>
        </p:txBody>
      </p:sp>
      <p:pic>
        <p:nvPicPr>
          <p:cNvPr id="145" name="Google Shape;145;p25" descr="Room with shelves"/>
          <p:cNvPicPr preferRelativeResize="0"/>
          <p:nvPr/>
        </p:nvPicPr>
        <p:blipFill>
          <a:blip r:embed="rId3">
            <a:alphaModFix/>
          </a:blip>
          <a:stretch>
            <a:fillRect/>
          </a:stretch>
        </p:blipFill>
        <p:spPr>
          <a:xfrm>
            <a:off x="4654500" y="49850"/>
            <a:ext cx="1968676" cy="2624901"/>
          </a:xfrm>
          <a:prstGeom prst="rect">
            <a:avLst/>
          </a:prstGeom>
          <a:noFill/>
          <a:ln>
            <a:noFill/>
          </a:ln>
        </p:spPr>
      </p:pic>
      <p:pic>
        <p:nvPicPr>
          <p:cNvPr id="146" name="Google Shape;146;p25" descr="Room with a folding table"/>
          <p:cNvPicPr preferRelativeResize="0"/>
          <p:nvPr/>
        </p:nvPicPr>
        <p:blipFill>
          <a:blip r:embed="rId4">
            <a:alphaModFix/>
          </a:blip>
          <a:stretch>
            <a:fillRect/>
          </a:stretch>
        </p:blipFill>
        <p:spPr>
          <a:xfrm>
            <a:off x="6693324" y="2442525"/>
            <a:ext cx="2311953" cy="30826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265500" y="684578"/>
            <a:ext cx="4045200" cy="72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u="sng">
                <a:solidFill>
                  <a:schemeClr val="dk1"/>
                </a:solidFill>
              </a:rPr>
              <a:t>Game Space</a:t>
            </a:r>
            <a:endParaRPr sz="4000" u="sng">
              <a:solidFill>
                <a:schemeClr val="dk1"/>
              </a:solidFill>
            </a:endParaRPr>
          </a:p>
        </p:txBody>
      </p:sp>
      <p:sp>
        <p:nvSpPr>
          <p:cNvPr id="152" name="Google Shape;152;p26"/>
          <p:cNvSpPr txBox="1">
            <a:spLocks noGrp="1"/>
          </p:cNvSpPr>
          <p:nvPr>
            <p:ph type="subTitle" idx="1"/>
          </p:nvPr>
        </p:nvSpPr>
        <p:spPr>
          <a:xfrm>
            <a:off x="265500" y="1268775"/>
            <a:ext cx="4045200" cy="3462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endParaRPr sz="2000"/>
          </a:p>
          <a:p>
            <a:pPr marL="0" lvl="0" indent="0" algn="l" rtl="0">
              <a:spcBef>
                <a:spcPts val="0"/>
              </a:spcBef>
              <a:spcAft>
                <a:spcPts val="0"/>
              </a:spcAft>
              <a:buNone/>
            </a:pPr>
            <a:r>
              <a:rPr lang="en" sz="2000"/>
              <a:t>Students enjoy the following during earned recreation time with peers and staff:</a:t>
            </a:r>
            <a:endParaRPr sz="2000"/>
          </a:p>
          <a:p>
            <a:pPr marL="457200" lvl="0" indent="-346075" algn="l" rtl="0">
              <a:spcBef>
                <a:spcPts val="0"/>
              </a:spcBef>
              <a:spcAft>
                <a:spcPts val="0"/>
              </a:spcAft>
              <a:buSzPct val="100000"/>
              <a:buChar char="●"/>
            </a:pPr>
            <a:r>
              <a:rPr lang="en" sz="2000"/>
              <a:t>A game of pool</a:t>
            </a:r>
            <a:endParaRPr sz="2000"/>
          </a:p>
          <a:p>
            <a:pPr marL="457200" lvl="0" indent="-346075" algn="l" rtl="0">
              <a:spcBef>
                <a:spcPts val="0"/>
              </a:spcBef>
              <a:spcAft>
                <a:spcPts val="0"/>
              </a:spcAft>
              <a:buSzPct val="100000"/>
              <a:buChar char="●"/>
            </a:pPr>
            <a:r>
              <a:rPr lang="en" sz="2000"/>
              <a:t>Air hockey</a:t>
            </a:r>
            <a:endParaRPr sz="2000"/>
          </a:p>
          <a:p>
            <a:pPr marL="457200" lvl="0" indent="-346075" algn="l" rtl="0">
              <a:spcBef>
                <a:spcPts val="0"/>
              </a:spcBef>
              <a:spcAft>
                <a:spcPts val="0"/>
              </a:spcAft>
              <a:buSzPct val="100000"/>
              <a:buChar char="●"/>
            </a:pPr>
            <a:r>
              <a:rPr lang="en" sz="2000"/>
              <a:t>Ping Pong</a:t>
            </a:r>
            <a:endParaRPr sz="2000"/>
          </a:p>
          <a:p>
            <a:pPr marL="457200" lvl="0" indent="-346075" algn="l" rtl="0">
              <a:spcBef>
                <a:spcPts val="0"/>
              </a:spcBef>
              <a:spcAft>
                <a:spcPts val="0"/>
              </a:spcAft>
              <a:buSzPct val="100000"/>
              <a:buChar char="●"/>
            </a:pPr>
            <a:r>
              <a:rPr lang="en" sz="2000"/>
              <a:t>Board games</a:t>
            </a:r>
            <a:endParaRPr sz="2000"/>
          </a:p>
          <a:p>
            <a:pPr marL="457200" lvl="0" indent="-346075" algn="l" rtl="0">
              <a:spcBef>
                <a:spcPts val="0"/>
              </a:spcBef>
              <a:spcAft>
                <a:spcPts val="0"/>
              </a:spcAft>
              <a:buSzPct val="100000"/>
              <a:buChar char="●"/>
            </a:pPr>
            <a:r>
              <a:rPr lang="en" sz="2000"/>
              <a:t>Corn Hole</a:t>
            </a:r>
            <a:endParaRPr sz="2000"/>
          </a:p>
          <a:p>
            <a:pPr marL="457200" lvl="0" indent="-346075" algn="l" rtl="0">
              <a:spcBef>
                <a:spcPts val="0"/>
              </a:spcBef>
              <a:spcAft>
                <a:spcPts val="0"/>
              </a:spcAft>
              <a:buSzPct val="100000"/>
              <a:buChar char="●"/>
            </a:pPr>
            <a:r>
              <a:rPr lang="en" sz="2000"/>
              <a:t>Puzzle table</a:t>
            </a:r>
            <a:endParaRPr sz="2000"/>
          </a:p>
          <a:p>
            <a:pPr marL="457200" lvl="0" indent="0" algn="l" rtl="0">
              <a:spcBef>
                <a:spcPts val="0"/>
              </a:spcBef>
              <a:spcAft>
                <a:spcPts val="0"/>
              </a:spcAft>
              <a:buNone/>
            </a:pPr>
            <a:endParaRPr sz="2000"/>
          </a:p>
          <a:p>
            <a:pPr marL="0" lvl="0" indent="0" algn="l" rtl="0">
              <a:spcBef>
                <a:spcPts val="0"/>
              </a:spcBef>
              <a:spcAft>
                <a:spcPts val="0"/>
              </a:spcAft>
              <a:buNone/>
            </a:pPr>
            <a:r>
              <a:rPr lang="en" sz="1600" b="1"/>
              <a:t>Highlights: </a:t>
            </a:r>
            <a:endParaRPr sz="1600" b="1"/>
          </a:p>
          <a:p>
            <a:pPr marL="457200" lvl="0" indent="-322580" algn="l" rtl="0">
              <a:spcBef>
                <a:spcPts val="0"/>
              </a:spcBef>
              <a:spcAft>
                <a:spcPts val="0"/>
              </a:spcAft>
              <a:buSzPct val="100000"/>
              <a:buChar char="●"/>
            </a:pPr>
            <a:r>
              <a:rPr lang="en" sz="1600"/>
              <a:t>Incentives for breaks </a:t>
            </a:r>
            <a:endParaRPr sz="1600"/>
          </a:p>
          <a:p>
            <a:pPr marL="457200" lvl="0" indent="-322580" algn="l" rtl="0">
              <a:spcBef>
                <a:spcPts val="0"/>
              </a:spcBef>
              <a:spcAft>
                <a:spcPts val="0"/>
              </a:spcAft>
              <a:buSzPct val="100000"/>
              <a:buChar char="●"/>
            </a:pPr>
            <a:r>
              <a:rPr lang="en" sz="1600"/>
              <a:t>New interests </a:t>
            </a:r>
            <a:endParaRPr sz="1600"/>
          </a:p>
          <a:p>
            <a:pPr marL="457200" lvl="0" indent="-322580" algn="l" rtl="0">
              <a:spcBef>
                <a:spcPts val="0"/>
              </a:spcBef>
              <a:spcAft>
                <a:spcPts val="0"/>
              </a:spcAft>
              <a:buSzPct val="100000"/>
              <a:buChar char="●"/>
            </a:pPr>
            <a:r>
              <a:rPr lang="en" sz="1600"/>
              <a:t>Friendly, competitive gaming</a:t>
            </a:r>
            <a:endParaRPr sz="1600"/>
          </a:p>
          <a:p>
            <a:pPr marL="457200" lvl="0" indent="-322580" algn="l" rtl="0">
              <a:spcBef>
                <a:spcPts val="0"/>
              </a:spcBef>
              <a:spcAft>
                <a:spcPts val="0"/>
              </a:spcAft>
              <a:buSzPct val="100000"/>
              <a:buChar char="●"/>
            </a:pPr>
            <a:r>
              <a:rPr lang="en" sz="1600"/>
              <a:t>Sober activities </a:t>
            </a:r>
            <a:endParaRPr sz="1600"/>
          </a:p>
        </p:txBody>
      </p:sp>
      <p:pic>
        <p:nvPicPr>
          <p:cNvPr id="153" name="Google Shape;153;p26" descr="Room with foosball table, ping pong table, and pool table."/>
          <p:cNvPicPr preferRelativeResize="0"/>
          <p:nvPr/>
        </p:nvPicPr>
        <p:blipFill>
          <a:blip r:embed="rId3">
            <a:alphaModFix/>
          </a:blip>
          <a:stretch>
            <a:fillRect/>
          </a:stretch>
        </p:blipFill>
        <p:spPr>
          <a:xfrm>
            <a:off x="5194225" y="63525"/>
            <a:ext cx="3527324" cy="4703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199000" y="147806"/>
            <a:ext cx="4045200" cy="77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u="sng">
                <a:solidFill>
                  <a:schemeClr val="dk1"/>
                </a:solidFill>
              </a:rPr>
              <a:t>Referral Process</a:t>
            </a:r>
            <a:endParaRPr u="sng">
              <a:solidFill>
                <a:schemeClr val="dk1"/>
              </a:solidFill>
            </a:endParaRPr>
          </a:p>
        </p:txBody>
      </p:sp>
      <p:sp>
        <p:nvSpPr>
          <p:cNvPr id="159" name="Google Shape;159;p27"/>
          <p:cNvSpPr txBox="1">
            <a:spLocks noGrp="1"/>
          </p:cNvSpPr>
          <p:nvPr>
            <p:ph type="subTitle" idx="1"/>
          </p:nvPr>
        </p:nvSpPr>
        <p:spPr>
          <a:xfrm>
            <a:off x="199000" y="804667"/>
            <a:ext cx="4278900" cy="4750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1400" b="1"/>
          </a:p>
          <a:p>
            <a:pPr marL="0" lvl="0" indent="0" algn="l" rtl="0">
              <a:spcBef>
                <a:spcPts val="0"/>
              </a:spcBef>
              <a:spcAft>
                <a:spcPts val="0"/>
              </a:spcAft>
              <a:buNone/>
            </a:pPr>
            <a:r>
              <a:rPr lang="en" sz="1600" b="1"/>
              <a:t>Google PASS Referral Form - Completed by School</a:t>
            </a:r>
            <a:endParaRPr sz="1600" b="1"/>
          </a:p>
          <a:p>
            <a:pPr marL="0" lvl="0" indent="0" algn="l" rtl="0">
              <a:spcBef>
                <a:spcPts val="0"/>
              </a:spcBef>
              <a:spcAft>
                <a:spcPts val="0"/>
              </a:spcAft>
              <a:buNone/>
            </a:pPr>
            <a:endParaRPr sz="1600" b="1"/>
          </a:p>
          <a:p>
            <a:pPr marL="0" lvl="0" indent="0" algn="l" rtl="0">
              <a:spcBef>
                <a:spcPts val="0"/>
              </a:spcBef>
              <a:spcAft>
                <a:spcPts val="0"/>
              </a:spcAft>
              <a:buNone/>
            </a:pPr>
            <a:r>
              <a:rPr lang="en" sz="1600" b="1"/>
              <a:t>Required Information:</a:t>
            </a:r>
            <a:endParaRPr sz="1600" b="1"/>
          </a:p>
          <a:p>
            <a:pPr marL="457200" lvl="0" indent="-311150" algn="l" rtl="0">
              <a:spcBef>
                <a:spcPts val="0"/>
              </a:spcBef>
              <a:spcAft>
                <a:spcPts val="0"/>
              </a:spcAft>
              <a:buSzPts val="1300"/>
              <a:buChar char="●"/>
            </a:pPr>
            <a:r>
              <a:rPr lang="en" sz="1300"/>
              <a:t>Student’s name</a:t>
            </a:r>
            <a:endParaRPr sz="1300"/>
          </a:p>
          <a:p>
            <a:pPr marL="457200" lvl="0" indent="-311150" algn="l" rtl="0">
              <a:spcBef>
                <a:spcPts val="0"/>
              </a:spcBef>
              <a:spcAft>
                <a:spcPts val="0"/>
              </a:spcAft>
              <a:buSzPts val="1300"/>
              <a:buChar char="●"/>
            </a:pPr>
            <a:r>
              <a:rPr lang="en" sz="1300"/>
              <a:t>Person/people making the referral</a:t>
            </a:r>
            <a:endParaRPr sz="1300"/>
          </a:p>
          <a:p>
            <a:pPr marL="457200" lvl="0" indent="-311150" algn="l" rtl="0">
              <a:spcBef>
                <a:spcPts val="0"/>
              </a:spcBef>
              <a:spcAft>
                <a:spcPts val="0"/>
              </a:spcAft>
              <a:buSzPts val="1300"/>
              <a:buChar char="●"/>
            </a:pPr>
            <a:r>
              <a:rPr lang="en" sz="1300"/>
              <a:t>Referring school</a:t>
            </a:r>
            <a:endParaRPr sz="1300"/>
          </a:p>
          <a:p>
            <a:pPr marL="457200" lvl="0" indent="-311150" algn="l" rtl="0">
              <a:spcBef>
                <a:spcPts val="0"/>
              </a:spcBef>
              <a:spcAft>
                <a:spcPts val="0"/>
              </a:spcAft>
              <a:buSzPts val="1300"/>
              <a:buChar char="●"/>
            </a:pPr>
            <a:r>
              <a:rPr lang="en" sz="1300"/>
              <a:t>Date (s) to attend</a:t>
            </a:r>
            <a:endParaRPr sz="1300"/>
          </a:p>
          <a:p>
            <a:pPr marL="457200" lvl="0" indent="-311150" algn="l" rtl="0">
              <a:spcBef>
                <a:spcPts val="0"/>
              </a:spcBef>
              <a:spcAft>
                <a:spcPts val="0"/>
              </a:spcAft>
              <a:buSzPts val="1300"/>
              <a:buChar char="●"/>
            </a:pPr>
            <a:r>
              <a:rPr lang="en" sz="1300"/>
              <a:t>Number of days to attend</a:t>
            </a:r>
            <a:endParaRPr sz="1300"/>
          </a:p>
          <a:p>
            <a:pPr marL="457200" lvl="0" indent="-311150" algn="l" rtl="0">
              <a:spcBef>
                <a:spcPts val="0"/>
              </a:spcBef>
              <a:spcAft>
                <a:spcPts val="0"/>
              </a:spcAft>
              <a:buSzPts val="1300"/>
              <a:buChar char="●"/>
            </a:pPr>
            <a:r>
              <a:rPr lang="en" sz="1300"/>
              <a:t>Behavior that led to referral/ suspension</a:t>
            </a:r>
            <a:endParaRPr sz="1300"/>
          </a:p>
          <a:p>
            <a:pPr marL="457200" lvl="0" indent="-311150" algn="l" rtl="0">
              <a:spcBef>
                <a:spcPts val="0"/>
              </a:spcBef>
              <a:spcAft>
                <a:spcPts val="0"/>
              </a:spcAft>
              <a:buSzPts val="1300"/>
              <a:buChar char="●"/>
            </a:pPr>
            <a:r>
              <a:rPr lang="en" sz="1300"/>
              <a:t>Transportation needs</a:t>
            </a:r>
            <a:endParaRPr sz="1300"/>
          </a:p>
          <a:p>
            <a:pPr marL="457200" lvl="0" indent="-311150" algn="l" rtl="0">
              <a:spcBef>
                <a:spcPts val="0"/>
              </a:spcBef>
              <a:spcAft>
                <a:spcPts val="0"/>
              </a:spcAft>
              <a:buSzPts val="1300"/>
              <a:buChar char="●"/>
            </a:pPr>
            <a:r>
              <a:rPr lang="en" sz="1300"/>
              <a:t>Concerns/areas to focus on while at PASS</a:t>
            </a:r>
            <a:endParaRPr sz="1300"/>
          </a:p>
          <a:p>
            <a:pPr marL="0" lvl="0" indent="0" algn="l" rtl="0">
              <a:spcBef>
                <a:spcPts val="0"/>
              </a:spcBef>
              <a:spcAft>
                <a:spcPts val="0"/>
              </a:spcAft>
              <a:buNone/>
            </a:pPr>
            <a:endParaRPr/>
          </a:p>
          <a:p>
            <a:pPr marL="0" lvl="0" indent="0" algn="l" rtl="0">
              <a:spcBef>
                <a:spcPts val="0"/>
              </a:spcBef>
              <a:spcAft>
                <a:spcPts val="0"/>
              </a:spcAft>
              <a:buNone/>
            </a:pPr>
            <a:r>
              <a:rPr lang="en" sz="1600" b="1"/>
              <a:t>Helpful Tips for Success:</a:t>
            </a:r>
            <a:endParaRPr sz="1600" b="1"/>
          </a:p>
          <a:p>
            <a:pPr marL="457200" lvl="0" indent="-311150" algn="l" rtl="0">
              <a:spcBef>
                <a:spcPts val="0"/>
              </a:spcBef>
              <a:spcAft>
                <a:spcPts val="0"/>
              </a:spcAft>
              <a:buSzPts val="1300"/>
              <a:buChar char="●"/>
            </a:pPr>
            <a:r>
              <a:rPr lang="en" sz="1300"/>
              <a:t>Complete the Referral Form the day prior to start date</a:t>
            </a:r>
            <a:endParaRPr sz="1300"/>
          </a:p>
          <a:p>
            <a:pPr marL="457200" lvl="0" indent="-311150" algn="l" rtl="0">
              <a:spcBef>
                <a:spcPts val="0"/>
              </a:spcBef>
              <a:spcAft>
                <a:spcPts val="0"/>
              </a:spcAft>
              <a:buSzPts val="1300"/>
              <a:buChar char="●"/>
            </a:pPr>
            <a:r>
              <a:rPr lang="en" sz="1300"/>
              <a:t>If possible, stagger start dates for peer or group infractions</a:t>
            </a:r>
            <a:endParaRPr sz="1300"/>
          </a:p>
          <a:p>
            <a:pPr marL="457200" lvl="0" indent="-311150" algn="l" rtl="0">
              <a:spcBef>
                <a:spcPts val="0"/>
              </a:spcBef>
              <a:spcAft>
                <a:spcPts val="0"/>
              </a:spcAft>
              <a:buSzPts val="1300"/>
              <a:buChar char="●"/>
            </a:pPr>
            <a:r>
              <a:rPr lang="en" sz="1300"/>
              <a:t>The Referral Form ca</a:t>
            </a:r>
            <a:r>
              <a:rPr lang="en" sz="1300">
                <a:solidFill>
                  <a:srgbClr val="000000"/>
                </a:solidFill>
              </a:rPr>
              <a:t>n be filled ou</a:t>
            </a:r>
            <a:r>
              <a:rPr lang="en" sz="1300"/>
              <a:t>t for a future start dates. For example, returning from vacation, after MCAS, etc so we can plan ahead.</a:t>
            </a:r>
            <a:endParaRPr sz="1300"/>
          </a:p>
          <a:p>
            <a:pPr marL="914400" lvl="0" indent="0" algn="l" rtl="0">
              <a:spcBef>
                <a:spcPts val="0"/>
              </a:spcBef>
              <a:spcAft>
                <a:spcPts val="0"/>
              </a:spcAft>
              <a:buNone/>
            </a:pPr>
            <a:endParaRPr sz="1400"/>
          </a:p>
        </p:txBody>
      </p:sp>
      <p:pic>
        <p:nvPicPr>
          <p:cNvPr id="160" name="Google Shape;160;p2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21225" y="514975"/>
            <a:ext cx="3830800" cy="4972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227600" y="193917"/>
            <a:ext cx="4045200" cy="802800"/>
          </a:xfrm>
          <a:prstGeom prst="rect">
            <a:avLst/>
          </a:prstGeom>
        </p:spPr>
        <p:txBody>
          <a:bodyPr spcFirstLastPara="1" wrap="square" lIns="91425" tIns="91425" rIns="91425" bIns="91425" anchor="b" anchorCtr="0">
            <a:normAutofit fontScale="90000"/>
          </a:bodyPr>
          <a:lstStyle/>
          <a:p>
            <a:pPr marL="114300" lvl="0" indent="0" algn="l" rtl="0">
              <a:spcBef>
                <a:spcPts val="0"/>
              </a:spcBef>
              <a:spcAft>
                <a:spcPts val="0"/>
              </a:spcAft>
              <a:buNone/>
            </a:pPr>
            <a:r>
              <a:rPr lang="en" u="sng">
                <a:solidFill>
                  <a:schemeClr val="dk1"/>
                </a:solidFill>
              </a:rPr>
              <a:t>Intake Packet </a:t>
            </a:r>
            <a:endParaRPr u="sng">
              <a:solidFill>
                <a:schemeClr val="dk1"/>
              </a:solidFill>
            </a:endParaRPr>
          </a:p>
        </p:txBody>
      </p:sp>
      <p:sp>
        <p:nvSpPr>
          <p:cNvPr id="166" name="Google Shape;166;p28"/>
          <p:cNvSpPr txBox="1">
            <a:spLocks noGrp="1"/>
          </p:cNvSpPr>
          <p:nvPr>
            <p:ph type="subTitle" idx="1"/>
          </p:nvPr>
        </p:nvSpPr>
        <p:spPr>
          <a:xfrm>
            <a:off x="265500" y="1094694"/>
            <a:ext cx="4045200" cy="455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t>Our Intake Packet Folder Includes:</a:t>
            </a:r>
            <a:endParaRPr sz="2300"/>
          </a:p>
          <a:p>
            <a:pPr marL="457200" lvl="0" indent="-298450" algn="l" rtl="0">
              <a:spcBef>
                <a:spcPts val="0"/>
              </a:spcBef>
              <a:spcAft>
                <a:spcPts val="0"/>
              </a:spcAft>
              <a:buSzPts val="1100"/>
              <a:buChar char="●"/>
            </a:pPr>
            <a:r>
              <a:rPr lang="en" sz="1700"/>
              <a:t>Our mission</a:t>
            </a:r>
            <a:endParaRPr sz="1700"/>
          </a:p>
          <a:p>
            <a:pPr marL="457200" lvl="0" indent="-298450" algn="l" rtl="0">
              <a:spcBef>
                <a:spcPts val="0"/>
              </a:spcBef>
              <a:spcAft>
                <a:spcPts val="0"/>
              </a:spcAft>
              <a:buSzPts val="1100"/>
              <a:buChar char="●"/>
            </a:pPr>
            <a:r>
              <a:rPr lang="en" sz="1700"/>
              <a:t>Expectations</a:t>
            </a:r>
            <a:endParaRPr sz="1700"/>
          </a:p>
          <a:p>
            <a:pPr marL="457200" lvl="0" indent="-298450" algn="l" rtl="0">
              <a:spcBef>
                <a:spcPts val="0"/>
              </a:spcBef>
              <a:spcAft>
                <a:spcPts val="0"/>
              </a:spcAft>
              <a:buSzPts val="1100"/>
              <a:buChar char="●"/>
            </a:pPr>
            <a:r>
              <a:rPr lang="en" sz="1700"/>
              <a:t>Schedule for the day</a:t>
            </a:r>
            <a:endParaRPr sz="1700"/>
          </a:p>
          <a:p>
            <a:pPr marL="457200" lvl="0" indent="-298450" algn="l" rtl="0">
              <a:spcBef>
                <a:spcPts val="0"/>
              </a:spcBef>
              <a:spcAft>
                <a:spcPts val="0"/>
              </a:spcAft>
              <a:buSzPts val="1100"/>
              <a:buChar char="●"/>
            </a:pPr>
            <a:r>
              <a:rPr lang="en" sz="1700"/>
              <a:t>Student information</a:t>
            </a:r>
            <a:endParaRPr sz="1700"/>
          </a:p>
          <a:p>
            <a:pPr marL="457200" lvl="0" indent="-298450" algn="l" rtl="0">
              <a:spcBef>
                <a:spcPts val="0"/>
              </a:spcBef>
              <a:spcAft>
                <a:spcPts val="0"/>
              </a:spcAft>
              <a:buSzPts val="1100"/>
              <a:buChar char="●"/>
            </a:pPr>
            <a:r>
              <a:rPr lang="en" sz="1700"/>
              <a:t>Consent forms</a:t>
            </a:r>
            <a:endParaRPr sz="1700"/>
          </a:p>
          <a:p>
            <a:pPr marL="457200" lvl="0" indent="-298450" algn="l" rtl="0">
              <a:spcBef>
                <a:spcPts val="0"/>
              </a:spcBef>
              <a:spcAft>
                <a:spcPts val="0"/>
              </a:spcAft>
              <a:buSzPts val="1100"/>
              <a:buChar char="●"/>
            </a:pPr>
            <a:r>
              <a:rPr lang="en" sz="1700"/>
              <a:t>Transportation permission</a:t>
            </a:r>
            <a:endParaRPr sz="1700"/>
          </a:p>
          <a:p>
            <a:pPr marL="457200" lvl="0" indent="-298450" algn="l" rtl="0">
              <a:spcBef>
                <a:spcPts val="0"/>
              </a:spcBef>
              <a:spcAft>
                <a:spcPts val="0"/>
              </a:spcAft>
              <a:buSzPts val="1100"/>
              <a:buChar char="●"/>
            </a:pPr>
            <a:r>
              <a:rPr lang="en" sz="1700"/>
              <a:t>Waivers from the YMCA, JRI, and ECO</a:t>
            </a:r>
            <a:endParaRPr sz="1700"/>
          </a:p>
          <a:p>
            <a:pPr marL="457200" lvl="0" indent="-298450" algn="l" rtl="0">
              <a:spcBef>
                <a:spcPts val="0"/>
              </a:spcBef>
              <a:spcAft>
                <a:spcPts val="0"/>
              </a:spcAft>
              <a:buSzPts val="1100"/>
              <a:buChar char="●"/>
            </a:pPr>
            <a:r>
              <a:rPr lang="en" sz="1700"/>
              <a:t>Data consent </a:t>
            </a:r>
            <a:endParaRPr sz="1100"/>
          </a:p>
          <a:p>
            <a:pPr marL="457200" lvl="0" indent="-298450" algn="l" rtl="0">
              <a:spcBef>
                <a:spcPts val="0"/>
              </a:spcBef>
              <a:spcAft>
                <a:spcPts val="0"/>
              </a:spcAft>
              <a:buSzPts val="1100"/>
              <a:buChar char="●"/>
            </a:pPr>
            <a:r>
              <a:rPr lang="en" sz="1700"/>
              <a:t>Resources, connections and information for student and families</a:t>
            </a:r>
            <a:endParaRPr sz="1700"/>
          </a:p>
          <a:p>
            <a:pPr marL="457200" lvl="0" indent="-298450" algn="l" rtl="0">
              <a:spcBef>
                <a:spcPts val="0"/>
              </a:spcBef>
              <a:spcAft>
                <a:spcPts val="0"/>
              </a:spcAft>
              <a:buSzPts val="1100"/>
              <a:buChar char="●"/>
            </a:pPr>
            <a:r>
              <a:rPr lang="en" sz="1700"/>
              <a:t>Contact information for PASS Staff</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*Health Insurance </a:t>
            </a:r>
            <a:r>
              <a:rPr lang="en" sz="1700" b="1"/>
              <a:t>IS NOT</a:t>
            </a:r>
            <a:r>
              <a:rPr lang="en" sz="1700"/>
              <a:t> billed, we ask for information to assist in the referral making process, if applicable</a:t>
            </a:r>
            <a:endParaRPr sz="1700"/>
          </a:p>
        </p:txBody>
      </p:sp>
      <p:pic>
        <p:nvPicPr>
          <p:cNvPr id="167" name="Google Shape;167;p28">
            <a:extLst>
              <a:ext uri="{C183D7F6-B498-43B3-948B-1728B52AA6E4}">
                <adec:decorative xmlns:adec="http://schemas.microsoft.com/office/drawing/2017/decorative" val="1"/>
              </a:ext>
            </a:extLst>
          </p:cNvPr>
          <p:cNvPicPr preferRelativeResize="0"/>
          <p:nvPr/>
        </p:nvPicPr>
        <p:blipFill rotWithShape="1">
          <a:blip r:embed="rId3">
            <a:alphaModFix/>
          </a:blip>
          <a:srcRect l="31330" t="25309" r="38118" b="15180"/>
          <a:stretch/>
        </p:blipFill>
        <p:spPr>
          <a:xfrm>
            <a:off x="5020350" y="430511"/>
            <a:ext cx="3627926" cy="4557279"/>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265500" y="6"/>
            <a:ext cx="4045200" cy="800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u="sng">
                <a:solidFill>
                  <a:schemeClr val="dk1"/>
                </a:solidFill>
              </a:rPr>
              <a:t>Transportation</a:t>
            </a:r>
            <a:endParaRPr u="sng">
              <a:solidFill>
                <a:schemeClr val="dk1"/>
              </a:solidFill>
            </a:endParaRPr>
          </a:p>
        </p:txBody>
      </p:sp>
      <p:sp>
        <p:nvSpPr>
          <p:cNvPr id="173" name="Google Shape;173;p29"/>
          <p:cNvSpPr txBox="1">
            <a:spLocks noGrp="1"/>
          </p:cNvSpPr>
          <p:nvPr>
            <p:ph type="subTitle" idx="1"/>
          </p:nvPr>
        </p:nvSpPr>
        <p:spPr>
          <a:xfrm>
            <a:off x="181425" y="670356"/>
            <a:ext cx="4299300" cy="5036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b="1"/>
              <a:t>Ride to Program: </a:t>
            </a:r>
            <a:r>
              <a:rPr lang="en" b="1"/>
              <a:t> </a:t>
            </a:r>
            <a:r>
              <a:rPr lang="en" sz="1400"/>
              <a:t>We strongly encourage that  parents or guardians drop-off their student at PASS in order to meet the staff, see the space, and connect on program resources and progress. We</a:t>
            </a:r>
            <a:r>
              <a:rPr lang="en" sz="1400" b="1"/>
              <a:t> </a:t>
            </a:r>
            <a:r>
              <a:rPr lang="en" sz="1400"/>
              <a:t>understand our hours can interfere with day-to-day schedules. Phone calls can be set up with staff in order to connect if needed.  </a:t>
            </a:r>
            <a:endParaRPr sz="1400"/>
          </a:p>
          <a:p>
            <a:pPr marL="0" lvl="0" indent="0" algn="l" rtl="0">
              <a:spcBef>
                <a:spcPts val="0"/>
              </a:spcBef>
              <a:spcAft>
                <a:spcPts val="0"/>
              </a:spcAft>
              <a:buNone/>
            </a:pPr>
            <a:endParaRPr sz="1600" b="1"/>
          </a:p>
          <a:p>
            <a:pPr marL="0" lvl="0" indent="0" algn="l" rtl="0">
              <a:spcBef>
                <a:spcPts val="0"/>
              </a:spcBef>
              <a:spcAft>
                <a:spcPts val="0"/>
              </a:spcAft>
              <a:buNone/>
            </a:pPr>
            <a:r>
              <a:rPr lang="en" sz="1600" b="1"/>
              <a:t>Drive to Program/ Walking to Program: </a:t>
            </a:r>
            <a:r>
              <a:rPr lang="en" sz="1400"/>
              <a:t>Parking is available for students who drive themselves. Although we are OK with this option,  we expect students to arrive on time and wait until 2 PM dismissal. Schools will be informed immediately if a student arrives late or leaves early. The school can then decide if the day will count as a full day completed at PASS. Students can also walk to and from the program. Permission needs to be given on the Intake Packet for this option.  </a:t>
            </a:r>
            <a:endParaRPr sz="1400"/>
          </a:p>
          <a:p>
            <a:pPr marL="0" lvl="0" indent="0" algn="l" rtl="0">
              <a:spcBef>
                <a:spcPts val="0"/>
              </a:spcBef>
              <a:spcAft>
                <a:spcPts val="0"/>
              </a:spcAft>
              <a:buNone/>
            </a:pPr>
            <a:endParaRPr sz="1600" b="1"/>
          </a:p>
          <a:p>
            <a:pPr marL="0" lvl="0" indent="0" algn="l" rtl="0">
              <a:spcBef>
                <a:spcPts val="0"/>
              </a:spcBef>
              <a:spcAft>
                <a:spcPts val="0"/>
              </a:spcAft>
              <a:buNone/>
            </a:pPr>
            <a:r>
              <a:rPr lang="en" sz="1600" b="1"/>
              <a:t>Commuter Rail: </a:t>
            </a:r>
            <a:r>
              <a:rPr lang="en" sz="1400"/>
              <a:t>We are located across the street from the Beverly Depot on the Newburyport/Rockport Line. Students may use the commuter rail as a means of transportation. Those with a Student ID will get reduced fare.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600" b="1"/>
              <a:t>Taxi: </a:t>
            </a:r>
            <a:r>
              <a:rPr lang="en" sz="1400"/>
              <a:t>We partner with Witch City Taxi to offer transportation for students. Witch City will pick-up the student(s) from their schools and drop students off at home or a requested destination. Vouchers are paid for by the program. The school will be billed for a missed ride if the student is not at school when the taxi arrives.</a:t>
            </a:r>
            <a:endParaRPr sz="1400"/>
          </a:p>
        </p:txBody>
      </p:sp>
      <p:pic>
        <p:nvPicPr>
          <p:cNvPr id="174" name="Google Shape;174;p29" descr="Pick up schedule"/>
          <p:cNvPicPr preferRelativeResize="0"/>
          <p:nvPr/>
        </p:nvPicPr>
        <p:blipFill rotWithShape="1">
          <a:blip r:embed="rId3">
            <a:alphaModFix/>
          </a:blip>
          <a:srcRect l="32835" t="32143" r="46346" b="19081"/>
          <a:stretch/>
        </p:blipFill>
        <p:spPr>
          <a:xfrm>
            <a:off x="4998400" y="262313"/>
            <a:ext cx="3670224" cy="5190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311700" y="119978"/>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t>Daily Schedule</a:t>
            </a:r>
            <a:endParaRPr sz="4000" u="sng"/>
          </a:p>
        </p:txBody>
      </p:sp>
      <p:graphicFrame>
        <p:nvGraphicFramePr>
          <p:cNvPr id="180" name="Google Shape;180;p30"/>
          <p:cNvGraphicFramePr/>
          <p:nvPr>
            <p:extLst>
              <p:ext uri="{D42A27DB-BD31-4B8C-83A1-F6EECF244321}">
                <p14:modId xmlns:p14="http://schemas.microsoft.com/office/powerpoint/2010/main" val="4128413133"/>
              </p:ext>
            </p:extLst>
          </p:nvPr>
        </p:nvGraphicFramePr>
        <p:xfrm>
          <a:off x="454425" y="1028700"/>
          <a:ext cx="8235150" cy="4449840"/>
        </p:xfrm>
        <a:graphic>
          <a:graphicData uri="http://schemas.openxmlformats.org/drawingml/2006/table">
            <a:tbl>
              <a:tblPr firstRow="1">
                <a:noFill/>
                <a:tableStyleId>{9A4F94E0-6904-408E-B484-52686B53C7CE}</a:tableStyleId>
              </a:tblPr>
              <a:tblGrid>
                <a:gridCol w="1513025">
                  <a:extLst>
                    <a:ext uri="{9D8B030D-6E8A-4147-A177-3AD203B41FA5}">
                      <a16:colId xmlns:a16="http://schemas.microsoft.com/office/drawing/2014/main" val="20000"/>
                    </a:ext>
                  </a:extLst>
                </a:gridCol>
                <a:gridCol w="67221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9:00-9:15</a:t>
                      </a:r>
                      <a:endParaRPr/>
                    </a:p>
                  </a:txBody>
                  <a:tcPr marL="91425" marR="91425" marT="91425" marB="91425"/>
                </a:tc>
                <a:tc>
                  <a:txBody>
                    <a:bodyPr/>
                    <a:lstStyle/>
                    <a:p>
                      <a:pPr marL="0" marR="333375" lvl="0" indent="0" algn="l" rtl="0">
                        <a:spcBef>
                          <a:spcPts val="0"/>
                        </a:spcBef>
                        <a:spcAft>
                          <a:spcPts val="0"/>
                        </a:spcAft>
                        <a:buClr>
                          <a:schemeClr val="dk1"/>
                        </a:buClr>
                        <a:buSzPts val="1100"/>
                        <a:buFont typeface="Arial"/>
                        <a:buNone/>
                      </a:pPr>
                      <a:r>
                        <a:rPr lang="en">
                          <a:solidFill>
                            <a:schemeClr val="dk1"/>
                          </a:solidFill>
                          <a:latin typeface="Economica"/>
                          <a:ea typeface="Economica"/>
                          <a:cs typeface="Economica"/>
                          <a:sym typeface="Economica"/>
                        </a:rPr>
                        <a:t>Welcome/Breakfast- Attendance, Expectations, Responsibilities</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9:15 - 10:30</a:t>
                      </a:r>
                      <a:endParaRPr/>
                    </a:p>
                  </a:txBody>
                  <a:tcPr marL="91425" marR="91425" marT="91425" marB="91425"/>
                </a:tc>
                <a:tc>
                  <a:txBody>
                    <a:bodyPr/>
                    <a:lstStyle/>
                    <a:p>
                      <a:pPr marL="0" marR="333375" lvl="0" indent="0" algn="l" rtl="0">
                        <a:spcBef>
                          <a:spcPts val="0"/>
                        </a:spcBef>
                        <a:spcAft>
                          <a:spcPts val="0"/>
                        </a:spcAft>
                        <a:buClr>
                          <a:schemeClr val="dk1"/>
                        </a:buClr>
                        <a:buSzPts val="1100"/>
                        <a:buFont typeface="Arial"/>
                        <a:buNone/>
                      </a:pPr>
                      <a:r>
                        <a:rPr lang="en">
                          <a:solidFill>
                            <a:schemeClr val="dk1"/>
                          </a:solidFill>
                          <a:latin typeface="Economica"/>
                          <a:ea typeface="Economica"/>
                          <a:cs typeface="Economica"/>
                          <a:sym typeface="Economica"/>
                        </a:rPr>
                        <a:t>Check in, Daily Goals and Psychological Education Support Groups</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10:30 - 10:45</a:t>
                      </a:r>
                      <a:endParaRPr/>
                    </a:p>
                  </a:txBody>
                  <a:tcPr marL="91425" marR="91425" marT="91425" marB="91425"/>
                </a:tc>
                <a:tc>
                  <a:txBody>
                    <a:bodyPr/>
                    <a:lstStyle/>
                    <a:p>
                      <a:pPr marL="0" marR="333375" lvl="0" indent="0" algn="l" rtl="0">
                        <a:spcBef>
                          <a:spcPts val="0"/>
                        </a:spcBef>
                        <a:spcAft>
                          <a:spcPts val="0"/>
                        </a:spcAft>
                        <a:buClr>
                          <a:schemeClr val="dk1"/>
                        </a:buClr>
                        <a:buSzPts val="1100"/>
                        <a:buFont typeface="Arial"/>
                        <a:buNone/>
                      </a:pPr>
                      <a:r>
                        <a:rPr lang="en">
                          <a:solidFill>
                            <a:schemeClr val="dk1"/>
                          </a:solidFill>
                          <a:latin typeface="Economica"/>
                          <a:ea typeface="Economica"/>
                          <a:cs typeface="Economica"/>
                          <a:sym typeface="Economica"/>
                        </a:rPr>
                        <a:t>Break and Homework planning (Snacks are provided by the PASS Program)</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10:45 - 12:15</a:t>
                      </a:r>
                      <a:endParaRPr/>
                    </a:p>
                  </a:txBody>
                  <a:tcPr marL="91425" marR="91425" marT="91425" marB="91425"/>
                </a:tc>
                <a:tc>
                  <a:txBody>
                    <a:bodyPr/>
                    <a:lstStyle/>
                    <a:p>
                      <a:pPr marL="0" marR="333375" lvl="0" indent="0" algn="l" rtl="0">
                        <a:spcBef>
                          <a:spcPts val="0"/>
                        </a:spcBef>
                        <a:spcAft>
                          <a:spcPts val="0"/>
                        </a:spcAft>
                        <a:buClr>
                          <a:schemeClr val="dk1"/>
                        </a:buClr>
                        <a:buSzPts val="1100"/>
                        <a:buFont typeface="Arial"/>
                        <a:buNone/>
                      </a:pPr>
                      <a:r>
                        <a:rPr lang="en">
                          <a:solidFill>
                            <a:schemeClr val="dk1"/>
                          </a:solidFill>
                          <a:latin typeface="Economica"/>
                          <a:ea typeface="Economica"/>
                          <a:cs typeface="Economica"/>
                          <a:sym typeface="Economica"/>
                        </a:rPr>
                        <a:t>Academics, Individual counseling</a:t>
                      </a:r>
                      <a:endParaRPr>
                        <a:solidFill>
                          <a:schemeClr val="dk1"/>
                        </a:solidFill>
                        <a:latin typeface="Economica"/>
                        <a:ea typeface="Economica"/>
                        <a:cs typeface="Economica"/>
                        <a:sym typeface="Economica"/>
                      </a:endParaRPr>
                    </a:p>
                    <a:p>
                      <a:pPr marL="457200" marR="333375" lvl="0" indent="-317500" algn="l" rtl="0">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Student will have time to meet 1:1 with our clinician to complete assessments</a:t>
                      </a:r>
                      <a:endParaRPr>
                        <a:solidFill>
                          <a:schemeClr val="dk1"/>
                        </a:solidFill>
                        <a:latin typeface="Economica"/>
                        <a:ea typeface="Economica"/>
                        <a:cs typeface="Economica"/>
                        <a:sym typeface="Economica"/>
                      </a:endParaRPr>
                    </a:p>
                    <a:p>
                      <a:pPr marL="457200" marR="333375" lvl="0" indent="-317500" algn="l" rtl="0">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Student will have academic support provided to help complete school assignments</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12:15 - 12:45</a:t>
                      </a:r>
                      <a:endParaRPr/>
                    </a:p>
                  </a:txBody>
                  <a:tcPr marL="91425" marR="91425" marT="91425" marB="91425"/>
                </a:tc>
                <a:tc>
                  <a:txBody>
                    <a:bodyPr/>
                    <a:lstStyle/>
                    <a:p>
                      <a:pPr marL="0" marR="333375" lvl="0" indent="0" algn="l" rtl="0">
                        <a:spcBef>
                          <a:spcPts val="0"/>
                        </a:spcBef>
                        <a:spcAft>
                          <a:spcPts val="0"/>
                        </a:spcAft>
                        <a:buNone/>
                      </a:pPr>
                      <a:r>
                        <a:rPr lang="en">
                          <a:solidFill>
                            <a:schemeClr val="dk1"/>
                          </a:solidFill>
                          <a:latin typeface="Economica"/>
                          <a:ea typeface="Economica"/>
                          <a:cs typeface="Economica"/>
                          <a:sym typeface="Economica"/>
                        </a:rPr>
                        <a:t>PASS program provides daily lunch. Students are also welcome to bring their own food.  It is encouraged that you bring your own food if you have allergies or food restrictions.</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12:45 - 1:45</a:t>
                      </a:r>
                      <a:endParaRPr/>
                    </a:p>
                  </a:txBody>
                  <a:tcPr marL="91425" marR="91425" marT="91425" marB="91425"/>
                </a:tc>
                <a:tc>
                  <a:txBody>
                    <a:bodyPr/>
                    <a:lstStyle/>
                    <a:p>
                      <a:pPr marL="0" marR="333375" lvl="0" indent="0" algn="l" rtl="0">
                        <a:spcBef>
                          <a:spcPts val="0"/>
                        </a:spcBef>
                        <a:spcAft>
                          <a:spcPts val="0"/>
                        </a:spcAft>
                        <a:buClr>
                          <a:schemeClr val="dk1"/>
                        </a:buClr>
                        <a:buSzPts val="1100"/>
                        <a:buFont typeface="Arial"/>
                        <a:buNone/>
                      </a:pPr>
                      <a:r>
                        <a:rPr lang="en">
                          <a:solidFill>
                            <a:schemeClr val="dk1"/>
                          </a:solidFill>
                          <a:latin typeface="Economica"/>
                          <a:ea typeface="Economica"/>
                          <a:cs typeface="Economica"/>
                          <a:sym typeface="Economica"/>
                        </a:rPr>
                        <a:t>Community Service/Recreation (Check out / Exit survey / Re-entry plan)</a:t>
                      </a:r>
                      <a:endParaRPr>
                        <a:solidFill>
                          <a:schemeClr val="dk1"/>
                        </a:solidFill>
                        <a:latin typeface="Economica"/>
                        <a:ea typeface="Economica"/>
                        <a:cs typeface="Economica"/>
                        <a:sym typeface="Economica"/>
                      </a:endParaRPr>
                    </a:p>
                    <a:p>
                      <a:pPr marL="457200" marR="333375" lvl="0" indent="-317500" algn="l" rtl="0">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An exit survey and re-entry plan is done at the end of the last day of the students time here at PASS </a:t>
                      </a:r>
                      <a:endParaRPr>
                        <a:solidFill>
                          <a:schemeClr val="dk1"/>
                        </a:solidFill>
                        <a:latin typeface="Economica"/>
                        <a:ea typeface="Economica"/>
                        <a:cs typeface="Economica"/>
                        <a:sym typeface="Economica"/>
                      </a:endParaRPr>
                    </a:p>
                    <a:p>
                      <a:pPr marL="457200" marR="333375" lvl="0" indent="-317500" algn="l" rtl="0">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The exit survey is a survey done by the student on their time at PASS </a:t>
                      </a:r>
                      <a:endParaRPr>
                        <a:solidFill>
                          <a:schemeClr val="dk1"/>
                        </a:solidFill>
                        <a:latin typeface="Economica"/>
                        <a:ea typeface="Economica"/>
                        <a:cs typeface="Economica"/>
                        <a:sym typeface="Economica"/>
                      </a:endParaRPr>
                    </a:p>
                    <a:p>
                      <a:pPr marL="457200" marR="333375" lvl="0" indent="-317500" algn="l" rtl="0">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Re-entry plans are made with PASS staff and the student </a:t>
                      </a:r>
                      <a:endParaRPr/>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a:t>1:45 - 2:00</a:t>
                      </a:r>
                      <a:endParaRPr/>
                    </a:p>
                  </a:txBody>
                  <a:tcPr marL="91425" marR="91425" marT="91425" marB="91425"/>
                </a:tc>
                <a:tc>
                  <a:txBody>
                    <a:bodyPr/>
                    <a:lstStyle/>
                    <a:p>
                      <a:pPr marL="0" marR="333375" lvl="0" indent="0" algn="l" rtl="0">
                        <a:spcBef>
                          <a:spcPts val="0"/>
                        </a:spcBef>
                        <a:spcAft>
                          <a:spcPts val="0"/>
                        </a:spcAft>
                        <a:buClr>
                          <a:schemeClr val="dk1"/>
                        </a:buClr>
                        <a:buSzPts val="1100"/>
                        <a:buFont typeface="Arial"/>
                        <a:buNone/>
                      </a:pPr>
                      <a:r>
                        <a:rPr lang="en">
                          <a:solidFill>
                            <a:schemeClr val="dk1"/>
                          </a:solidFill>
                          <a:latin typeface="Economica"/>
                          <a:ea typeface="Economica"/>
                          <a:cs typeface="Economica"/>
                          <a:sym typeface="Economica"/>
                        </a:rPr>
                        <a:t>Check Out / Exit Survey / Re-entry plan</a:t>
                      </a:r>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a:t>2:00</a:t>
                      </a:r>
                      <a:endParaRPr/>
                    </a:p>
                  </a:txBody>
                  <a:tcPr marL="91425" marR="91425" marT="91425" marB="91425"/>
                </a:tc>
                <a:tc>
                  <a:txBody>
                    <a:bodyPr/>
                    <a:lstStyle/>
                    <a:p>
                      <a:pPr marL="0" marR="333375" lvl="0" indent="0" algn="l" rtl="0">
                        <a:spcBef>
                          <a:spcPts val="0"/>
                        </a:spcBef>
                        <a:spcAft>
                          <a:spcPts val="0"/>
                        </a:spcAft>
                        <a:buClr>
                          <a:schemeClr val="dk1"/>
                        </a:buClr>
                        <a:buSzPts val="1100"/>
                        <a:buFont typeface="Arial"/>
                        <a:buNone/>
                      </a:pPr>
                      <a:r>
                        <a:rPr lang="en" dirty="0">
                          <a:solidFill>
                            <a:schemeClr val="dk1"/>
                          </a:solidFill>
                          <a:latin typeface="Economica"/>
                          <a:ea typeface="Economica"/>
                          <a:cs typeface="Economica"/>
                          <a:sym typeface="Economica"/>
                        </a:rPr>
                        <a:t>Dismissal/Check in with parents</a:t>
                      </a:r>
                      <a:endParaRPr dirty="0"/>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311700" y="114853"/>
            <a:ext cx="8520600" cy="9237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1000"/>
              </a:spcBef>
              <a:spcAft>
                <a:spcPts val="0"/>
              </a:spcAft>
              <a:buClr>
                <a:schemeClr val="dk1"/>
              </a:buClr>
              <a:buSzPts val="1100"/>
              <a:buFont typeface="Arial"/>
              <a:buNone/>
            </a:pPr>
            <a:r>
              <a:rPr lang="en" sz="4000" u="sng"/>
              <a:t>Rotating Psychoeducational Therapeutic Groups</a:t>
            </a:r>
            <a:endParaRPr sz="4000" u="sng"/>
          </a:p>
        </p:txBody>
      </p:sp>
      <p:sp>
        <p:nvSpPr>
          <p:cNvPr id="186" name="Google Shape;186;p31"/>
          <p:cNvSpPr txBox="1">
            <a:spLocks noGrp="1"/>
          </p:cNvSpPr>
          <p:nvPr>
            <p:ph type="body" idx="1"/>
          </p:nvPr>
        </p:nvSpPr>
        <p:spPr>
          <a:xfrm>
            <a:off x="323350" y="1239425"/>
            <a:ext cx="3166200" cy="41718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Clr>
                <a:schemeClr val="dk1"/>
              </a:buClr>
              <a:buSzPts val="1100"/>
              <a:buFont typeface="Arial"/>
              <a:buNone/>
            </a:pPr>
            <a:r>
              <a:rPr lang="en" sz="1200" b="1">
                <a:latin typeface="Economica"/>
                <a:ea typeface="Economica"/>
                <a:cs typeface="Economica"/>
                <a:sym typeface="Economica"/>
              </a:rPr>
              <a:t>Morning Check In’s :</a:t>
            </a:r>
            <a:endParaRPr sz="1200" b="1">
              <a:latin typeface="Economica"/>
              <a:ea typeface="Economica"/>
              <a:cs typeface="Economica"/>
              <a:sym typeface="Economica"/>
            </a:endParaRPr>
          </a:p>
          <a:p>
            <a:pPr marL="457200" lvl="0" indent="-304800" algn="l" rtl="0">
              <a:lnSpc>
                <a:spcPct val="100000"/>
              </a:lnSpc>
              <a:spcBef>
                <a:spcPts val="0"/>
              </a:spcBef>
              <a:spcAft>
                <a:spcPts val="0"/>
              </a:spcAft>
              <a:buSzPts val="1200"/>
              <a:buFont typeface="Economica"/>
              <a:buChar char="●"/>
            </a:pPr>
            <a:r>
              <a:rPr lang="en" sz="1200">
                <a:latin typeface="Economica"/>
                <a:ea typeface="Economica"/>
                <a:cs typeface="Economica"/>
                <a:sym typeface="Economica"/>
              </a:rPr>
              <a:t>Name</a:t>
            </a:r>
            <a:endParaRPr sz="1200">
              <a:latin typeface="Economica"/>
              <a:ea typeface="Economica"/>
              <a:cs typeface="Economica"/>
              <a:sym typeface="Economica"/>
            </a:endParaRPr>
          </a:p>
          <a:p>
            <a:pPr marL="457200" lvl="0" indent="-304800" algn="l" rtl="0">
              <a:lnSpc>
                <a:spcPct val="100000"/>
              </a:lnSpc>
              <a:spcBef>
                <a:spcPts val="0"/>
              </a:spcBef>
              <a:spcAft>
                <a:spcPts val="0"/>
              </a:spcAft>
              <a:buSzPts val="1200"/>
              <a:buFont typeface="Economica"/>
              <a:buChar char="●"/>
            </a:pPr>
            <a:r>
              <a:rPr lang="en" sz="1200">
                <a:latin typeface="Economica"/>
                <a:ea typeface="Economica"/>
                <a:cs typeface="Economica"/>
                <a:sym typeface="Economica"/>
              </a:rPr>
              <a:t> MI: Mood Scale 1:10 “Where are you at”</a:t>
            </a:r>
            <a:endParaRPr sz="1200">
              <a:latin typeface="Economica"/>
              <a:ea typeface="Economica"/>
              <a:cs typeface="Economica"/>
              <a:sym typeface="Economica"/>
            </a:endParaRPr>
          </a:p>
          <a:p>
            <a:pPr marL="457200" lvl="0" indent="-304800" algn="l" rtl="0">
              <a:lnSpc>
                <a:spcPct val="100000"/>
              </a:lnSpc>
              <a:spcBef>
                <a:spcPts val="0"/>
              </a:spcBef>
              <a:spcAft>
                <a:spcPts val="0"/>
              </a:spcAft>
              <a:buSzPts val="1200"/>
              <a:buFont typeface="Economica"/>
              <a:buChar char="●"/>
            </a:pPr>
            <a:r>
              <a:rPr lang="en" sz="1200">
                <a:latin typeface="Economica"/>
                <a:ea typeface="Economica"/>
                <a:cs typeface="Economica"/>
                <a:sym typeface="Economica"/>
              </a:rPr>
              <a:t>Goal for the day</a:t>
            </a:r>
            <a:endParaRPr sz="1200">
              <a:latin typeface="Economica"/>
              <a:ea typeface="Economica"/>
              <a:cs typeface="Economica"/>
              <a:sym typeface="Economica"/>
            </a:endParaRPr>
          </a:p>
          <a:p>
            <a:pPr marL="457200" lvl="0" indent="-304800" algn="l" rtl="0">
              <a:lnSpc>
                <a:spcPct val="100000"/>
              </a:lnSpc>
              <a:spcBef>
                <a:spcPts val="0"/>
              </a:spcBef>
              <a:spcAft>
                <a:spcPts val="0"/>
              </a:spcAft>
              <a:buSzPts val="1200"/>
              <a:buFont typeface="Economica"/>
              <a:buChar char="●"/>
            </a:pPr>
            <a:r>
              <a:rPr lang="en" sz="1200">
                <a:latin typeface="Economica"/>
                <a:ea typeface="Economica"/>
                <a:cs typeface="Economica"/>
                <a:sym typeface="Economica"/>
              </a:rPr>
              <a:t>Random Question </a:t>
            </a:r>
            <a:endParaRPr sz="1200">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endParaRPr sz="1200">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r>
              <a:rPr lang="en" sz="1200" b="1">
                <a:solidFill>
                  <a:srgbClr val="000000"/>
                </a:solidFill>
                <a:latin typeface="Economica"/>
                <a:ea typeface="Economica"/>
                <a:cs typeface="Economica"/>
                <a:sym typeface="Economica"/>
              </a:rPr>
              <a:t>Music/Expressive Art</a:t>
            </a:r>
            <a:endParaRPr sz="1200" b="1">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Lyric Work</a:t>
            </a:r>
            <a:endParaRPr sz="1200">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Expression through Music</a:t>
            </a:r>
            <a:endParaRPr sz="1200">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Art Therapy </a:t>
            </a:r>
            <a:endParaRPr sz="1200">
              <a:solidFill>
                <a:srgbClr val="000000"/>
              </a:solidFill>
              <a:latin typeface="Economica"/>
              <a:ea typeface="Economica"/>
              <a:cs typeface="Economica"/>
              <a:sym typeface="Economica"/>
            </a:endParaRPr>
          </a:p>
          <a:p>
            <a:pPr marL="457200" lvl="0" indent="0" algn="l" rtl="0">
              <a:lnSpc>
                <a:spcPct val="100000"/>
              </a:lnSpc>
              <a:spcBef>
                <a:spcPts val="0"/>
              </a:spcBef>
              <a:spcAft>
                <a:spcPts val="0"/>
              </a:spcAft>
              <a:buNone/>
            </a:pPr>
            <a:endParaRPr sz="1200">
              <a:solidFill>
                <a:srgbClr val="000000"/>
              </a:solidFill>
              <a:latin typeface="Economica"/>
              <a:ea typeface="Economica"/>
              <a:cs typeface="Economica"/>
              <a:sym typeface="Economica"/>
            </a:endParaRPr>
          </a:p>
          <a:p>
            <a:pPr marL="0" lvl="0" indent="0" algn="l" rtl="0">
              <a:lnSpc>
                <a:spcPct val="100000"/>
              </a:lnSpc>
              <a:spcBef>
                <a:spcPts val="0"/>
              </a:spcBef>
              <a:spcAft>
                <a:spcPts val="0"/>
              </a:spcAft>
              <a:buNone/>
            </a:pPr>
            <a:r>
              <a:rPr lang="en" sz="1200" b="1">
                <a:solidFill>
                  <a:srgbClr val="000000"/>
                </a:solidFill>
                <a:latin typeface="Economica"/>
                <a:ea typeface="Economica"/>
                <a:cs typeface="Economica"/>
                <a:sym typeface="Economica"/>
              </a:rPr>
              <a:t>Identify / Self Awareness Projects</a:t>
            </a:r>
            <a:endParaRPr sz="1200" b="1">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Feedback Analysis</a:t>
            </a:r>
            <a:endParaRPr sz="1200">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Letter Writing</a:t>
            </a:r>
            <a:endParaRPr sz="1200">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Goal Setting</a:t>
            </a:r>
            <a:endParaRPr sz="1200">
              <a:solidFill>
                <a:srgbClr val="000000"/>
              </a:solidFill>
              <a:latin typeface="Economica"/>
              <a:ea typeface="Economica"/>
              <a:cs typeface="Economica"/>
              <a:sym typeface="Economica"/>
            </a:endParaRPr>
          </a:p>
          <a:p>
            <a:pPr marL="457200" lvl="0" indent="0" algn="l" rtl="0">
              <a:lnSpc>
                <a:spcPct val="100000"/>
              </a:lnSpc>
              <a:spcBef>
                <a:spcPts val="0"/>
              </a:spcBef>
              <a:spcAft>
                <a:spcPts val="0"/>
              </a:spcAft>
              <a:buNone/>
            </a:pPr>
            <a:endParaRPr sz="1200">
              <a:solidFill>
                <a:srgbClr val="000000"/>
              </a:solidFill>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r>
              <a:rPr lang="en" sz="1200" b="1">
                <a:solidFill>
                  <a:srgbClr val="000000"/>
                </a:solidFill>
                <a:latin typeface="Economica"/>
                <a:ea typeface="Economica"/>
                <a:cs typeface="Economica"/>
                <a:sym typeface="Economica"/>
              </a:rPr>
              <a:t>Substance Use and Mental Health</a:t>
            </a:r>
            <a:endParaRPr sz="1200" b="1">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A-CRA approach on Substance Use</a:t>
            </a:r>
            <a:endParaRPr sz="1200">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Vaping/E-Cigarette Groups</a:t>
            </a:r>
            <a:endParaRPr sz="1200">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Coping Skills</a:t>
            </a:r>
            <a:endParaRPr sz="1200">
              <a:solidFill>
                <a:srgbClr val="000000"/>
              </a:solidFill>
              <a:latin typeface="Economica"/>
              <a:ea typeface="Economica"/>
              <a:cs typeface="Economica"/>
              <a:sym typeface="Economica"/>
            </a:endParaRPr>
          </a:p>
          <a:p>
            <a:pPr marL="457200" lvl="0" indent="-304800" algn="l" rtl="0">
              <a:lnSpc>
                <a:spcPct val="10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Identifying / Problem Solving Stressors</a:t>
            </a:r>
            <a:endParaRPr sz="1200">
              <a:solidFill>
                <a:srgbClr val="000000"/>
              </a:solidFill>
              <a:latin typeface="Economica"/>
              <a:ea typeface="Economica"/>
              <a:cs typeface="Economica"/>
              <a:sym typeface="Economica"/>
            </a:endParaRPr>
          </a:p>
          <a:p>
            <a:pPr marL="457200" lvl="0" indent="0" algn="l" rtl="0">
              <a:lnSpc>
                <a:spcPct val="100000"/>
              </a:lnSpc>
              <a:spcBef>
                <a:spcPts val="0"/>
              </a:spcBef>
              <a:spcAft>
                <a:spcPts val="0"/>
              </a:spcAft>
              <a:buNone/>
            </a:pPr>
            <a:endParaRPr sz="1200">
              <a:solidFill>
                <a:srgbClr val="000000"/>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200" b="1">
                <a:solidFill>
                  <a:srgbClr val="000000"/>
                </a:solidFill>
                <a:latin typeface="Economica"/>
                <a:ea typeface="Economica"/>
                <a:cs typeface="Economica"/>
                <a:sym typeface="Economica"/>
              </a:rPr>
              <a:t>Communication Skills</a:t>
            </a:r>
            <a:endParaRPr sz="1200" b="1">
              <a:solidFill>
                <a:srgbClr val="000000"/>
              </a:solidFill>
              <a:latin typeface="Economica"/>
              <a:ea typeface="Economica"/>
              <a:cs typeface="Economica"/>
              <a:sym typeface="Economica"/>
            </a:endParaRPr>
          </a:p>
          <a:p>
            <a:pPr marL="457200" lvl="0" indent="-304800" algn="l" rtl="0">
              <a:lnSpc>
                <a:spcPct val="150000"/>
              </a:lnSpc>
              <a:spcBef>
                <a:spcPts val="0"/>
              </a:spcBef>
              <a:spcAft>
                <a:spcPts val="0"/>
              </a:spcAft>
              <a:buClr>
                <a:srgbClr val="000000"/>
              </a:buClr>
              <a:buSzPts val="1200"/>
              <a:buFont typeface="Economica"/>
              <a:buChar char="●"/>
            </a:pPr>
            <a:r>
              <a:rPr lang="en" sz="1200">
                <a:solidFill>
                  <a:srgbClr val="000000"/>
                </a:solidFill>
                <a:latin typeface="Economica"/>
                <a:ea typeface="Economica"/>
                <a:cs typeface="Economica"/>
                <a:sym typeface="Economica"/>
              </a:rPr>
              <a:t>Relationship Building</a:t>
            </a:r>
            <a:endParaRPr sz="1200">
              <a:solidFill>
                <a:srgbClr val="000000"/>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200" b="1">
                <a:solidFill>
                  <a:srgbClr val="000000"/>
                </a:solidFill>
                <a:latin typeface="Economica"/>
                <a:ea typeface="Economica"/>
                <a:cs typeface="Economica"/>
                <a:sym typeface="Economica"/>
              </a:rPr>
              <a:t>Yoga and Mindfulness</a:t>
            </a:r>
            <a:endParaRPr sz="1200" b="1">
              <a:solidFill>
                <a:srgbClr val="000000"/>
              </a:solidFill>
              <a:latin typeface="Economica"/>
              <a:ea typeface="Economica"/>
              <a:cs typeface="Economica"/>
              <a:sym typeface="Economica"/>
            </a:endParaRPr>
          </a:p>
        </p:txBody>
      </p:sp>
      <p:pic>
        <p:nvPicPr>
          <p:cNvPr id="187" name="Google Shape;187;p3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631499" y="3282950"/>
            <a:ext cx="2837673" cy="2128274"/>
          </a:xfrm>
          <a:prstGeom prst="rect">
            <a:avLst/>
          </a:prstGeom>
          <a:noFill/>
          <a:ln>
            <a:noFill/>
          </a:ln>
        </p:spPr>
      </p:pic>
      <p:pic>
        <p:nvPicPr>
          <p:cNvPr id="188" name="Google Shape;188;p3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613218" y="1777453"/>
            <a:ext cx="2321806" cy="3095741"/>
          </a:xfrm>
          <a:prstGeom prst="rect">
            <a:avLst/>
          </a:prstGeom>
          <a:noFill/>
          <a:ln>
            <a:noFill/>
          </a:ln>
        </p:spPr>
      </p:pic>
      <p:pic>
        <p:nvPicPr>
          <p:cNvPr id="189" name="Google Shape;189;p31">
            <a:extLst>
              <a:ext uri="{C183D7F6-B498-43B3-948B-1728B52AA6E4}">
                <adec:decorative xmlns:adec="http://schemas.microsoft.com/office/drawing/2017/decorative" val="1"/>
              </a:ext>
            </a:extLst>
          </p:cNvPr>
          <p:cNvPicPr preferRelativeResize="0"/>
          <p:nvPr/>
        </p:nvPicPr>
        <p:blipFill rotWithShape="1">
          <a:blip r:embed="rId5">
            <a:alphaModFix/>
          </a:blip>
          <a:srcRect l="6318" t="11970" r="4307" b="17819"/>
          <a:stretch/>
        </p:blipFill>
        <p:spPr>
          <a:xfrm>
            <a:off x="3631500" y="1239425"/>
            <a:ext cx="2837676" cy="19610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123575"/>
            <a:ext cx="8520600" cy="9951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1000"/>
              </a:spcBef>
              <a:spcAft>
                <a:spcPts val="0"/>
              </a:spcAft>
              <a:buClr>
                <a:schemeClr val="dk1"/>
              </a:buClr>
              <a:buSzPts val="1100"/>
              <a:buFont typeface="Arial"/>
              <a:buNone/>
            </a:pPr>
            <a:r>
              <a:rPr lang="en" sz="4000" u="sng"/>
              <a:t>Academics</a:t>
            </a:r>
            <a:endParaRPr sz="4400" u="sng"/>
          </a:p>
        </p:txBody>
      </p:sp>
      <p:sp>
        <p:nvSpPr>
          <p:cNvPr id="195" name="Google Shape;195;p32"/>
          <p:cNvSpPr txBox="1">
            <a:spLocks noGrp="1"/>
          </p:cNvSpPr>
          <p:nvPr>
            <p:ph type="body" idx="1"/>
          </p:nvPr>
        </p:nvSpPr>
        <p:spPr>
          <a:xfrm>
            <a:off x="247150" y="1315625"/>
            <a:ext cx="8395200" cy="4171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1400">
                <a:latin typeface="Economica"/>
                <a:ea typeface="Economica"/>
                <a:cs typeface="Economica"/>
                <a:sym typeface="Economica"/>
              </a:rPr>
              <a:t>Students have 1.5 -2 daily hours of academic time where they will receive 1:1 assistance, tutoring, and support in academic planning while they are out of school. This may vary due to students’ time with our clinician. </a:t>
            </a:r>
            <a:endParaRPr sz="1400">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endParaRPr sz="1400" b="1">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r>
              <a:rPr lang="en" sz="1400" b="1">
                <a:latin typeface="Economica"/>
                <a:ea typeface="Economica"/>
                <a:cs typeface="Economica"/>
                <a:sym typeface="Economica"/>
              </a:rPr>
              <a:t>Fast Facts:</a:t>
            </a:r>
            <a:endParaRPr sz="1400">
              <a:latin typeface="Economica"/>
              <a:ea typeface="Economica"/>
              <a:cs typeface="Economica"/>
              <a:sym typeface="Economica"/>
            </a:endParaRPr>
          </a:p>
          <a:p>
            <a:pPr marL="457200" lvl="0" indent="-317500" algn="l" rtl="0">
              <a:lnSpc>
                <a:spcPct val="100000"/>
              </a:lnSpc>
              <a:spcBef>
                <a:spcPts val="0"/>
              </a:spcBef>
              <a:spcAft>
                <a:spcPts val="0"/>
              </a:spcAft>
              <a:buSzPts val="1400"/>
              <a:buFont typeface="Economica"/>
              <a:buChar char="●"/>
            </a:pPr>
            <a:r>
              <a:rPr lang="en" sz="1400">
                <a:latin typeface="Economica"/>
                <a:ea typeface="Economica"/>
                <a:cs typeface="Economica"/>
                <a:sym typeface="Economica"/>
              </a:rPr>
              <a:t>Additional staff are able to support in all additional subject areas </a:t>
            </a:r>
            <a:endParaRPr sz="1400">
              <a:latin typeface="Economica"/>
              <a:ea typeface="Economica"/>
              <a:cs typeface="Economica"/>
              <a:sym typeface="Economica"/>
            </a:endParaRPr>
          </a:p>
          <a:p>
            <a:pPr marL="457200" lvl="0" indent="-317500" algn="l" rtl="0">
              <a:lnSpc>
                <a:spcPct val="100000"/>
              </a:lnSpc>
              <a:spcBef>
                <a:spcPts val="0"/>
              </a:spcBef>
              <a:spcAft>
                <a:spcPts val="0"/>
              </a:spcAft>
              <a:buSzPts val="1400"/>
              <a:buFont typeface="Economica"/>
              <a:buChar char="●"/>
            </a:pPr>
            <a:r>
              <a:rPr lang="en" sz="1400">
                <a:latin typeface="Economica"/>
                <a:ea typeface="Economica"/>
                <a:cs typeface="Economica"/>
                <a:sym typeface="Economica"/>
              </a:rPr>
              <a:t>We provide Chromebooks that are able to access students’ emails, google classroom, moodle, aspen, schoology, etc. </a:t>
            </a:r>
            <a:endParaRPr sz="1400">
              <a:latin typeface="Economica"/>
              <a:ea typeface="Economica"/>
              <a:cs typeface="Economica"/>
              <a:sym typeface="Economica"/>
            </a:endParaRPr>
          </a:p>
          <a:p>
            <a:pPr marL="457200" lvl="0" indent="-317500" algn="l" rtl="0">
              <a:lnSpc>
                <a:spcPct val="100000"/>
              </a:lnSpc>
              <a:spcBef>
                <a:spcPts val="0"/>
              </a:spcBef>
              <a:spcAft>
                <a:spcPts val="0"/>
              </a:spcAft>
              <a:buSzPts val="1400"/>
              <a:buFont typeface="Economica"/>
              <a:buChar char="●"/>
            </a:pPr>
            <a:r>
              <a:rPr lang="en" sz="1400">
                <a:latin typeface="Economica"/>
                <a:ea typeface="Economica"/>
                <a:cs typeface="Economica"/>
                <a:sym typeface="Economica"/>
              </a:rPr>
              <a:t>We are able to print / copy / scan assignments</a:t>
            </a:r>
            <a:endParaRPr sz="1400">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endParaRPr sz="1400" b="1">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r>
              <a:rPr lang="en" sz="1400" b="1">
                <a:latin typeface="Economica"/>
                <a:ea typeface="Economica"/>
                <a:cs typeface="Economica"/>
                <a:sym typeface="Economica"/>
              </a:rPr>
              <a:t>Tips for success:</a:t>
            </a:r>
            <a:endParaRPr sz="1400" b="1">
              <a:latin typeface="Economica"/>
              <a:ea typeface="Economica"/>
              <a:cs typeface="Economica"/>
              <a:sym typeface="Economica"/>
            </a:endParaRPr>
          </a:p>
          <a:p>
            <a:pPr marL="457200" lvl="0" indent="-317500" algn="l" rtl="0">
              <a:lnSpc>
                <a:spcPct val="100000"/>
              </a:lnSpc>
              <a:spcBef>
                <a:spcPts val="0"/>
              </a:spcBef>
              <a:spcAft>
                <a:spcPts val="0"/>
              </a:spcAft>
              <a:buSzPts val="1400"/>
              <a:buFont typeface="Economica"/>
              <a:buChar char="●"/>
            </a:pPr>
            <a:r>
              <a:rPr lang="en" sz="1400">
                <a:latin typeface="Economica"/>
                <a:ea typeface="Economica"/>
                <a:cs typeface="Economica"/>
                <a:sym typeface="Economica"/>
              </a:rPr>
              <a:t>To ensure an efficient use of academic time, the school personnel making the referral should email students’ current teachers, the PASS Director, and the Student Support Director to request a prioritized list of assignments to be completed at PASS.  Using teacher’s responses, the PASS staff will create an academic plan for the students’ absence. </a:t>
            </a:r>
            <a:endParaRPr sz="1400">
              <a:latin typeface="Economica"/>
              <a:ea typeface="Economica"/>
              <a:cs typeface="Economica"/>
              <a:sym typeface="Economica"/>
            </a:endParaRPr>
          </a:p>
          <a:p>
            <a:pPr marL="457200" lvl="0" indent="-317500" algn="l" rtl="0">
              <a:lnSpc>
                <a:spcPct val="100000"/>
              </a:lnSpc>
              <a:spcBef>
                <a:spcPts val="0"/>
              </a:spcBef>
              <a:spcAft>
                <a:spcPts val="0"/>
              </a:spcAft>
              <a:buSzPts val="1400"/>
              <a:buFont typeface="Economica"/>
              <a:buChar char="●"/>
            </a:pPr>
            <a:r>
              <a:rPr lang="en" sz="1400">
                <a:latin typeface="Economica"/>
                <a:ea typeface="Economica"/>
                <a:cs typeface="Economica"/>
                <a:sym typeface="Economica"/>
              </a:rPr>
              <a:t>We are able to  proctor quizzes, exams, midterms, and finals. These can be scanned directly to the Program Director, who will scan the finished assessment back.</a:t>
            </a:r>
            <a:endParaRPr sz="1400" b="1">
              <a:latin typeface="Economica"/>
              <a:ea typeface="Economica"/>
              <a:cs typeface="Economica"/>
              <a:sym typeface="Economi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123828"/>
            <a:ext cx="8520600" cy="923700"/>
          </a:xfrm>
          <a:prstGeom prst="rect">
            <a:avLst/>
          </a:prstGeom>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chemeClr val="dk1"/>
              </a:buClr>
              <a:buSzPts val="1100"/>
              <a:buFont typeface="Arial"/>
              <a:buNone/>
            </a:pPr>
            <a:r>
              <a:rPr lang="en" sz="4000" u="sng"/>
              <a:t>Project Based Learning &amp; Life Skills</a:t>
            </a:r>
            <a:endParaRPr sz="4000" u="sng"/>
          </a:p>
        </p:txBody>
      </p:sp>
      <p:sp>
        <p:nvSpPr>
          <p:cNvPr id="201" name="Google Shape;201;p33"/>
          <p:cNvSpPr txBox="1">
            <a:spLocks noGrp="1"/>
          </p:cNvSpPr>
          <p:nvPr>
            <p:ph type="body" idx="1"/>
          </p:nvPr>
        </p:nvSpPr>
        <p:spPr>
          <a:xfrm>
            <a:off x="311700" y="1204328"/>
            <a:ext cx="8520600" cy="4343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solidFill>
                  <a:srgbClr val="000000"/>
                </a:solidFill>
                <a:latin typeface="Economica"/>
                <a:ea typeface="Economica"/>
                <a:cs typeface="Economica"/>
                <a:sym typeface="Economica"/>
              </a:rPr>
              <a:t>Reflections:</a:t>
            </a:r>
            <a:endParaRPr>
              <a:solidFill>
                <a:srgbClr val="000000"/>
              </a:solidFill>
              <a:latin typeface="Economica"/>
              <a:ea typeface="Economica"/>
              <a:cs typeface="Economica"/>
              <a:sym typeface="Economica"/>
            </a:endParaRPr>
          </a:p>
          <a:p>
            <a:pPr marL="457200" lvl="0" indent="-342900" algn="l" rtl="0">
              <a:lnSpc>
                <a:spcPct val="100000"/>
              </a:lnSpc>
              <a:spcBef>
                <a:spcPts val="0"/>
              </a:spcBef>
              <a:spcAft>
                <a:spcPts val="0"/>
              </a:spcAft>
              <a:buClr>
                <a:srgbClr val="000000"/>
              </a:buClr>
              <a:buSzPts val="1800"/>
              <a:buFont typeface="Economica"/>
              <a:buChar char="●"/>
            </a:pPr>
            <a:r>
              <a:rPr lang="en">
                <a:solidFill>
                  <a:srgbClr val="000000"/>
                </a:solidFill>
                <a:latin typeface="Economica"/>
                <a:ea typeface="Economica"/>
                <a:cs typeface="Economica"/>
                <a:sym typeface="Economica"/>
              </a:rPr>
              <a:t>Nature, Personal, Relationship, Significant Moments &amp; Events, </a:t>
            </a:r>
            <a:r>
              <a:rPr lang="en">
                <a:latin typeface="Economica"/>
                <a:ea typeface="Economica"/>
                <a:cs typeface="Economica"/>
                <a:sym typeface="Economica"/>
              </a:rPr>
              <a:t>Decision Chain Strategy, Coping Skill Practice,</a:t>
            </a:r>
            <a:endParaRPr>
              <a:solidFill>
                <a:srgbClr val="000000"/>
              </a:solidFill>
              <a:latin typeface="Economica"/>
              <a:ea typeface="Economica"/>
              <a:cs typeface="Economica"/>
              <a:sym typeface="Economica"/>
            </a:endParaRPr>
          </a:p>
          <a:p>
            <a:pPr marL="0" lvl="0" indent="0" algn="l" rtl="0">
              <a:lnSpc>
                <a:spcPct val="100000"/>
              </a:lnSpc>
              <a:spcBef>
                <a:spcPts val="0"/>
              </a:spcBef>
              <a:spcAft>
                <a:spcPts val="0"/>
              </a:spcAft>
              <a:buNone/>
            </a:pPr>
            <a:endParaRPr>
              <a:solidFill>
                <a:srgbClr val="000000"/>
              </a:solidFill>
              <a:latin typeface="Economica"/>
              <a:ea typeface="Economica"/>
              <a:cs typeface="Economica"/>
              <a:sym typeface="Economica"/>
            </a:endParaRPr>
          </a:p>
          <a:p>
            <a:pPr marL="0" lvl="0" indent="0" algn="l" rtl="0">
              <a:lnSpc>
                <a:spcPct val="100000"/>
              </a:lnSpc>
              <a:spcBef>
                <a:spcPts val="0"/>
              </a:spcBef>
              <a:spcAft>
                <a:spcPts val="0"/>
              </a:spcAft>
              <a:buNone/>
            </a:pPr>
            <a:r>
              <a:rPr lang="en">
                <a:solidFill>
                  <a:srgbClr val="000000"/>
                </a:solidFill>
                <a:latin typeface="Economica"/>
                <a:ea typeface="Economica"/>
                <a:cs typeface="Economica"/>
                <a:sym typeface="Economica"/>
              </a:rPr>
              <a:t>Life Skills and Opportunities:</a:t>
            </a:r>
            <a:endParaRPr>
              <a:solidFill>
                <a:srgbClr val="000000"/>
              </a:solidFill>
              <a:latin typeface="Economica"/>
              <a:ea typeface="Economica"/>
              <a:cs typeface="Economica"/>
              <a:sym typeface="Economica"/>
            </a:endParaRPr>
          </a:p>
          <a:p>
            <a:pPr marL="457200" lvl="0" indent="-342900" algn="l" rtl="0">
              <a:lnSpc>
                <a:spcPct val="100000"/>
              </a:lnSpc>
              <a:spcBef>
                <a:spcPts val="0"/>
              </a:spcBef>
              <a:spcAft>
                <a:spcPts val="0"/>
              </a:spcAft>
              <a:buClr>
                <a:srgbClr val="000000"/>
              </a:buClr>
              <a:buSzPts val="1800"/>
              <a:buFont typeface="Economica"/>
              <a:buChar char="●"/>
            </a:pPr>
            <a:r>
              <a:rPr lang="en">
                <a:solidFill>
                  <a:srgbClr val="000000"/>
                </a:solidFill>
                <a:latin typeface="Economica"/>
                <a:ea typeface="Economica"/>
                <a:cs typeface="Economica"/>
                <a:sym typeface="Economica"/>
              </a:rPr>
              <a:t>Resume Building, Job Applications, Applying for Driver’s Permit / RMV appointments, Volunteer Opportunities, North Shore Youth Leadership, Community Service, and Summer Opportunities</a:t>
            </a:r>
            <a:endParaRPr>
              <a:solidFill>
                <a:srgbClr val="000000"/>
              </a:solidFill>
              <a:latin typeface="Economica"/>
              <a:ea typeface="Economica"/>
              <a:cs typeface="Economica"/>
              <a:sym typeface="Economica"/>
            </a:endParaRPr>
          </a:p>
          <a:p>
            <a:pPr marL="0" lvl="0" indent="0" algn="l" rtl="0">
              <a:lnSpc>
                <a:spcPct val="100000"/>
              </a:lnSpc>
              <a:spcBef>
                <a:spcPts val="0"/>
              </a:spcBef>
              <a:spcAft>
                <a:spcPts val="0"/>
              </a:spcAft>
              <a:buNone/>
            </a:pPr>
            <a:endParaRPr>
              <a:solidFill>
                <a:srgbClr val="000000"/>
              </a:solidFill>
              <a:latin typeface="Economica"/>
              <a:ea typeface="Economica"/>
              <a:cs typeface="Economica"/>
              <a:sym typeface="Economica"/>
            </a:endParaRPr>
          </a:p>
          <a:p>
            <a:pPr marL="0" lvl="0" indent="0" algn="l" rtl="0">
              <a:lnSpc>
                <a:spcPct val="100000"/>
              </a:lnSpc>
              <a:spcBef>
                <a:spcPts val="0"/>
              </a:spcBef>
              <a:spcAft>
                <a:spcPts val="0"/>
              </a:spcAft>
              <a:buNone/>
            </a:pPr>
            <a:r>
              <a:rPr lang="en">
                <a:solidFill>
                  <a:srgbClr val="000000"/>
                </a:solidFill>
                <a:latin typeface="Economica"/>
                <a:ea typeface="Economica"/>
                <a:cs typeface="Economica"/>
                <a:sym typeface="Economica"/>
              </a:rPr>
              <a:t>Restorative Practices:</a:t>
            </a:r>
            <a:endParaRPr>
              <a:solidFill>
                <a:srgbClr val="000000"/>
              </a:solidFill>
              <a:latin typeface="Economica"/>
              <a:ea typeface="Economica"/>
              <a:cs typeface="Economica"/>
              <a:sym typeface="Economica"/>
            </a:endParaRPr>
          </a:p>
          <a:p>
            <a:pPr marL="457200" lvl="0" indent="-342900" algn="l" rtl="0">
              <a:lnSpc>
                <a:spcPct val="100000"/>
              </a:lnSpc>
              <a:spcBef>
                <a:spcPts val="0"/>
              </a:spcBef>
              <a:spcAft>
                <a:spcPts val="0"/>
              </a:spcAft>
              <a:buSzPts val="1800"/>
              <a:buFont typeface="Economica"/>
              <a:buChar char="●"/>
            </a:pPr>
            <a:r>
              <a:rPr lang="en">
                <a:latin typeface="Economica"/>
                <a:ea typeface="Economica"/>
                <a:cs typeface="Economica"/>
                <a:sym typeface="Economica"/>
              </a:rPr>
              <a:t>Strengthening Relationships, Social Connections within Communities </a:t>
            </a:r>
            <a:endParaRPr>
              <a:latin typeface="Economica"/>
              <a:ea typeface="Economica"/>
              <a:cs typeface="Economica"/>
              <a:sym typeface="Economica"/>
            </a:endParaRPr>
          </a:p>
          <a:p>
            <a:pPr marL="0" lvl="0" indent="0" algn="l" rtl="0">
              <a:spcBef>
                <a:spcPts val="0"/>
              </a:spcBef>
              <a:spcAft>
                <a:spcPts val="1200"/>
              </a:spcAft>
              <a:buNone/>
            </a:pPr>
            <a:endParaRPr>
              <a:latin typeface="Economica"/>
              <a:ea typeface="Economica"/>
              <a:cs typeface="Economica"/>
              <a:sym typeface="Economic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309200" y="105744"/>
            <a:ext cx="4045200" cy="9549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solidFill>
                  <a:schemeClr val="dk1"/>
                </a:solidFill>
              </a:rPr>
              <a:t>Individual </a:t>
            </a:r>
            <a:r>
              <a:rPr lang="en" u="sng">
                <a:solidFill>
                  <a:schemeClr val="dk1"/>
                </a:solidFill>
              </a:rPr>
              <a:t>Counseling:</a:t>
            </a:r>
            <a:endParaRPr u="sng">
              <a:solidFill>
                <a:schemeClr val="dk1"/>
              </a:solidFill>
            </a:endParaRPr>
          </a:p>
        </p:txBody>
      </p:sp>
      <p:sp>
        <p:nvSpPr>
          <p:cNvPr id="207" name="Google Shape;207;p34"/>
          <p:cNvSpPr txBox="1">
            <a:spLocks noGrp="1"/>
          </p:cNvSpPr>
          <p:nvPr>
            <p:ph type="subTitle" idx="1"/>
          </p:nvPr>
        </p:nvSpPr>
        <p:spPr>
          <a:xfrm>
            <a:off x="227600" y="1095701"/>
            <a:ext cx="4045200" cy="4677600"/>
          </a:xfrm>
          <a:prstGeom prst="rect">
            <a:avLst/>
          </a:prstGeom>
        </p:spPr>
        <p:txBody>
          <a:bodyPr spcFirstLastPara="1" wrap="square" lIns="91425" tIns="91425" rIns="91425" bIns="91425" anchor="t" anchorCtr="0">
            <a:normAutofit/>
          </a:bodyPr>
          <a:lstStyle/>
          <a:p>
            <a:pPr marL="0" lvl="0" indent="0" algn="l" rtl="0">
              <a:spcBef>
                <a:spcPts val="500"/>
              </a:spcBef>
              <a:spcAft>
                <a:spcPts val="0"/>
              </a:spcAft>
              <a:buClr>
                <a:schemeClr val="dk1"/>
              </a:buClr>
              <a:buSzPts val="1100"/>
              <a:buFont typeface="Arial"/>
              <a:buNone/>
            </a:pPr>
            <a:r>
              <a:rPr lang="en" sz="1400" b="1">
                <a:latin typeface="Open Sans"/>
                <a:ea typeface="Open Sans"/>
                <a:cs typeface="Open Sans"/>
                <a:sym typeface="Open Sans"/>
              </a:rPr>
              <a:t>E</a:t>
            </a:r>
            <a:r>
              <a:rPr lang="en" sz="1400" b="1"/>
              <a:t>ach student receives the following clinical assessments:</a:t>
            </a:r>
            <a:endParaRPr sz="1400" b="1"/>
          </a:p>
          <a:p>
            <a:pPr marL="457200" lvl="0" indent="-317500" algn="l" rtl="0">
              <a:spcBef>
                <a:spcPts val="500"/>
              </a:spcBef>
              <a:spcAft>
                <a:spcPts val="0"/>
              </a:spcAft>
              <a:buSzPts val="1400"/>
              <a:buFont typeface="Economica"/>
              <a:buChar char="●"/>
            </a:pPr>
            <a:r>
              <a:rPr lang="en" sz="1400"/>
              <a:t>Substance Use</a:t>
            </a:r>
            <a:endParaRPr sz="1400"/>
          </a:p>
          <a:p>
            <a:pPr marL="457200" lvl="0" indent="-317500" algn="l" rtl="0">
              <a:spcBef>
                <a:spcPts val="0"/>
              </a:spcBef>
              <a:spcAft>
                <a:spcPts val="0"/>
              </a:spcAft>
              <a:buSzPts val="1400"/>
              <a:buFont typeface="Economica"/>
              <a:buChar char="●"/>
            </a:pPr>
            <a:r>
              <a:rPr lang="en" sz="1400"/>
              <a:t>Adverse Childhood Experiences/Trauma</a:t>
            </a:r>
            <a:endParaRPr sz="1400"/>
          </a:p>
          <a:p>
            <a:pPr marL="457200" lvl="0" indent="-317500" algn="l" rtl="0">
              <a:spcBef>
                <a:spcPts val="0"/>
              </a:spcBef>
              <a:spcAft>
                <a:spcPts val="0"/>
              </a:spcAft>
              <a:buSzPts val="1400"/>
              <a:buFont typeface="Economica"/>
              <a:buChar char="●"/>
            </a:pPr>
            <a:r>
              <a:rPr lang="en" sz="1400"/>
              <a:t>Severity Measure for Generalized Anxiety Disorder—Child Age 11–17</a:t>
            </a:r>
            <a:endParaRPr sz="1400"/>
          </a:p>
          <a:p>
            <a:pPr marL="457200" lvl="0" indent="-317500" algn="l" rtl="0">
              <a:spcBef>
                <a:spcPts val="0"/>
              </a:spcBef>
              <a:spcAft>
                <a:spcPts val="0"/>
              </a:spcAft>
              <a:buSzPts val="1400"/>
              <a:buFont typeface="Economica"/>
              <a:buChar char="●"/>
            </a:pPr>
            <a:r>
              <a:rPr lang="en" sz="1400"/>
              <a:t>Severity Measure for Depression—Child Age 11–17 </a:t>
            </a:r>
            <a:endParaRPr sz="1400"/>
          </a:p>
          <a:p>
            <a:pPr marL="457200" lvl="0" indent="-317500" algn="l" rtl="0">
              <a:spcBef>
                <a:spcPts val="0"/>
              </a:spcBef>
              <a:spcAft>
                <a:spcPts val="0"/>
              </a:spcAft>
              <a:buSzPts val="1400"/>
              <a:buFont typeface="Open Sans"/>
              <a:buChar char="●"/>
            </a:pPr>
            <a:r>
              <a:rPr lang="en" sz="1400"/>
              <a:t>Suicidal Seversity scale, if applicable</a:t>
            </a:r>
            <a:endParaRPr sz="1400"/>
          </a:p>
          <a:p>
            <a:pPr marL="0" lvl="0" indent="0" algn="l" rtl="0">
              <a:spcBef>
                <a:spcPts val="500"/>
              </a:spcBef>
              <a:spcAft>
                <a:spcPts val="0"/>
              </a:spcAft>
              <a:buNone/>
            </a:pPr>
            <a:endParaRPr sz="1400"/>
          </a:p>
          <a:p>
            <a:pPr marL="0" lvl="0" indent="0" algn="l" rtl="0">
              <a:spcBef>
                <a:spcPts val="500"/>
              </a:spcBef>
              <a:spcAft>
                <a:spcPts val="0"/>
              </a:spcAft>
              <a:buNone/>
            </a:pPr>
            <a:r>
              <a:rPr lang="en" sz="1400" b="1"/>
              <a:t>Individual 1:1 Meetings with our Clinician Allow for:</a:t>
            </a:r>
            <a:endParaRPr sz="1400" b="1"/>
          </a:p>
          <a:p>
            <a:pPr marL="457200" lvl="0" indent="-317500" algn="l" rtl="0">
              <a:spcBef>
                <a:spcPts val="500"/>
              </a:spcBef>
              <a:spcAft>
                <a:spcPts val="0"/>
              </a:spcAft>
              <a:buSzPts val="1400"/>
              <a:buChar char="●"/>
            </a:pPr>
            <a:r>
              <a:rPr lang="en" sz="1400"/>
              <a:t>Screenings</a:t>
            </a:r>
            <a:endParaRPr sz="1400"/>
          </a:p>
          <a:p>
            <a:pPr marL="457200" lvl="0" indent="-317500" algn="l" rtl="0">
              <a:spcBef>
                <a:spcPts val="0"/>
              </a:spcBef>
              <a:spcAft>
                <a:spcPts val="0"/>
              </a:spcAft>
              <a:buSzPts val="1400"/>
              <a:buChar char="●"/>
            </a:pPr>
            <a:r>
              <a:rPr lang="en" sz="1400"/>
              <a:t>Substance / Mental Health Psychoeducation </a:t>
            </a:r>
            <a:endParaRPr sz="1400"/>
          </a:p>
          <a:p>
            <a:pPr marL="457200" lvl="0" indent="-317500" algn="l" rtl="0">
              <a:spcBef>
                <a:spcPts val="0"/>
              </a:spcBef>
              <a:spcAft>
                <a:spcPts val="0"/>
              </a:spcAft>
              <a:buSzPts val="1400"/>
              <a:buChar char="●"/>
            </a:pPr>
            <a:r>
              <a:rPr lang="en" sz="1400"/>
              <a:t>Help with referrals and services</a:t>
            </a:r>
            <a:endParaRPr sz="1400"/>
          </a:p>
          <a:p>
            <a:pPr marL="457200" lvl="0" indent="-317500" algn="l" rtl="0">
              <a:spcBef>
                <a:spcPts val="0"/>
              </a:spcBef>
              <a:spcAft>
                <a:spcPts val="0"/>
              </a:spcAft>
              <a:buSzPts val="1400"/>
              <a:buChar char="●"/>
            </a:pPr>
            <a:r>
              <a:rPr lang="en" sz="1400"/>
              <a:t>Discussion and practice of healthy coping skills, techniques and activities</a:t>
            </a:r>
            <a:endParaRPr sz="1400"/>
          </a:p>
          <a:p>
            <a:pPr marL="457200" lvl="0" indent="-317500" algn="l" rtl="0">
              <a:spcBef>
                <a:spcPts val="0"/>
              </a:spcBef>
              <a:spcAft>
                <a:spcPts val="0"/>
              </a:spcAft>
              <a:buSzPts val="1400"/>
              <a:buChar char="●"/>
            </a:pPr>
            <a:r>
              <a:rPr lang="en" sz="1400"/>
              <a:t>Social Emotional Learning</a:t>
            </a:r>
            <a:endParaRPr sz="1400"/>
          </a:p>
          <a:p>
            <a:pPr marL="457200" lvl="0" indent="-317500" algn="l" rtl="0">
              <a:spcBef>
                <a:spcPts val="0"/>
              </a:spcBef>
              <a:spcAft>
                <a:spcPts val="0"/>
              </a:spcAft>
              <a:buSzPts val="1400"/>
              <a:buChar char="●"/>
            </a:pPr>
            <a:r>
              <a:rPr lang="en" sz="1400"/>
              <a:t>Access to a Recovery Coach</a:t>
            </a:r>
            <a:endParaRPr sz="1400"/>
          </a:p>
          <a:p>
            <a:pPr marL="457200" lvl="0" indent="-317500" algn="l" rtl="0">
              <a:spcBef>
                <a:spcPts val="0"/>
              </a:spcBef>
              <a:spcAft>
                <a:spcPts val="0"/>
              </a:spcAft>
              <a:buSzPts val="1400"/>
              <a:buChar char="●"/>
            </a:pPr>
            <a:r>
              <a:rPr lang="en" sz="1400"/>
              <a:t>Goal Setting (established by teen)</a:t>
            </a:r>
            <a:endParaRPr sz="1400"/>
          </a:p>
          <a:p>
            <a:pPr marL="0" lvl="0" indent="0" algn="l" rtl="0">
              <a:spcBef>
                <a:spcPts val="500"/>
              </a:spcBef>
              <a:spcAft>
                <a:spcPts val="0"/>
              </a:spcAft>
              <a:buNone/>
            </a:pPr>
            <a:endParaRPr sz="1400"/>
          </a:p>
          <a:p>
            <a:pPr marL="0" lvl="0" indent="0" algn="l" rtl="0">
              <a:spcBef>
                <a:spcPts val="500"/>
              </a:spcBef>
              <a:spcAft>
                <a:spcPts val="0"/>
              </a:spcAft>
              <a:buNone/>
            </a:pPr>
            <a:endParaRPr sz="1400"/>
          </a:p>
          <a:p>
            <a:pPr marL="0" lvl="0" indent="0" algn="l" rtl="0">
              <a:spcBef>
                <a:spcPts val="500"/>
              </a:spcBef>
              <a:spcAft>
                <a:spcPts val="0"/>
              </a:spcAft>
              <a:buNone/>
            </a:pPr>
            <a:endParaRPr sz="1400"/>
          </a:p>
        </p:txBody>
      </p:sp>
      <p:pic>
        <p:nvPicPr>
          <p:cNvPr id="208" name="Google Shape;208;p34" descr="Mental Health Month bulletin board"/>
          <p:cNvPicPr preferRelativeResize="0"/>
          <p:nvPr/>
        </p:nvPicPr>
        <p:blipFill rotWithShape="1">
          <a:blip r:embed="rId3">
            <a:alphaModFix/>
          </a:blip>
          <a:srcRect t="35022" r="27251"/>
          <a:stretch/>
        </p:blipFill>
        <p:spPr>
          <a:xfrm>
            <a:off x="5015450" y="493750"/>
            <a:ext cx="3713725" cy="4296776"/>
          </a:xfrm>
          <a:prstGeom prst="rect">
            <a:avLst/>
          </a:prstGeom>
          <a:noFill/>
          <a:ln w="38100" cap="flat" cmpd="sng">
            <a:solidFill>
              <a:srgbClr val="B7B7B7"/>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115103"/>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t>Presenters</a:t>
            </a:r>
            <a:endParaRPr sz="4000" u="sng"/>
          </a:p>
        </p:txBody>
      </p:sp>
      <p:sp>
        <p:nvSpPr>
          <p:cNvPr id="86" name="Google Shape;86;p17"/>
          <p:cNvSpPr txBox="1">
            <a:spLocks noGrp="1"/>
          </p:cNvSpPr>
          <p:nvPr>
            <p:ph type="body" idx="1"/>
          </p:nvPr>
        </p:nvSpPr>
        <p:spPr>
          <a:xfrm>
            <a:off x="311700" y="1361361"/>
            <a:ext cx="8520600" cy="372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Michelle Muffett-Lipinski: Principal, Northshore Recovery High School</a:t>
            </a:r>
            <a:endParaRPr/>
          </a:p>
          <a:p>
            <a:pPr marL="0" lvl="0" indent="0" algn="l" rtl="0">
              <a:spcBef>
                <a:spcPts val="1200"/>
              </a:spcBef>
              <a:spcAft>
                <a:spcPts val="0"/>
              </a:spcAft>
              <a:buNone/>
            </a:pPr>
            <a:r>
              <a:rPr lang="en"/>
              <a:t>Rebecca Jackson: Director of Community Programs, Greater Beverly YMCA</a:t>
            </a:r>
            <a:endParaRPr/>
          </a:p>
          <a:p>
            <a:pPr marL="0" lvl="0" indent="0" algn="l" rtl="0">
              <a:spcBef>
                <a:spcPts val="1200"/>
              </a:spcBef>
              <a:spcAft>
                <a:spcPts val="0"/>
              </a:spcAft>
              <a:buNone/>
            </a:pPr>
            <a:r>
              <a:rPr lang="en"/>
              <a:t>Ariana Dembro: PASS Program Director, Greater Beverly YMCA</a:t>
            </a:r>
            <a:endParaRPr/>
          </a:p>
          <a:p>
            <a:pPr marL="0" lvl="0" indent="0" algn="l" rtl="0">
              <a:spcBef>
                <a:spcPts val="1200"/>
              </a:spcBef>
              <a:spcAft>
                <a:spcPts val="0"/>
              </a:spcAft>
              <a:buNone/>
            </a:pPr>
            <a:r>
              <a:rPr lang="en"/>
              <a:t>Mark Thomas: Principal, Beverly High School</a:t>
            </a:r>
            <a:endParaRPr/>
          </a:p>
          <a:p>
            <a:pPr marL="0" lvl="0" indent="0" algn="l" rtl="0">
              <a:spcBef>
                <a:spcPts val="1200"/>
              </a:spcBef>
              <a:spcAft>
                <a:spcPts val="1200"/>
              </a:spcAft>
              <a:buNone/>
            </a:pPr>
            <a:r>
              <a:rPr lang="en"/>
              <a:t>AnnaEllen Lenart, LICSW: Outreach School Adjustment Counselor, Saugus Public Schools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311700" y="115078"/>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t>Services/ Referrals Supported Through PASS</a:t>
            </a:r>
            <a:endParaRPr sz="4000" u="sng"/>
          </a:p>
        </p:txBody>
      </p:sp>
      <p:sp>
        <p:nvSpPr>
          <p:cNvPr id="214" name="Google Shape;214;p35"/>
          <p:cNvSpPr txBox="1">
            <a:spLocks noGrp="1"/>
          </p:cNvSpPr>
          <p:nvPr>
            <p:ph type="body" idx="1"/>
          </p:nvPr>
        </p:nvSpPr>
        <p:spPr>
          <a:xfrm>
            <a:off x="311700" y="1274725"/>
            <a:ext cx="3984300" cy="3726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endParaRPr sz="1100" b="1" u="sng">
              <a:latin typeface="Arial"/>
              <a:ea typeface="Arial"/>
              <a:cs typeface="Arial"/>
              <a:sym typeface="Arial"/>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Academic support/tutoring services</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Addiction/recovery supports, schools and services</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After school and summer programs (camps, leagues, etc.)</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Art programs/art therapy</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Basic needs services (food, housing, etc.)</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Career/job training and education (including hi-set programs)</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CBHI services</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College prep classes and supports</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Individual and family counseling</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Disability services (DMH and other)</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Domestic violence, sexual assault, sex ed and reproductive health</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Drop in centers</a:t>
            </a:r>
            <a:endParaRPr sz="1400">
              <a:latin typeface="Economica"/>
              <a:ea typeface="Economica"/>
              <a:cs typeface="Economica"/>
              <a:sym typeface="Economica"/>
            </a:endParaRPr>
          </a:p>
          <a:p>
            <a:pPr marL="457200" lvl="0" indent="-317500" algn="l" rtl="0">
              <a:lnSpc>
                <a:spcPct val="115000"/>
              </a:lnSpc>
              <a:spcBef>
                <a:spcPts val="0"/>
              </a:spcBef>
              <a:spcAft>
                <a:spcPts val="0"/>
              </a:spcAft>
              <a:buSzPts val="1400"/>
              <a:buFont typeface="Economica"/>
              <a:buChar char="●"/>
            </a:pPr>
            <a:r>
              <a:rPr lang="en" sz="1400">
                <a:latin typeface="Economica"/>
                <a:ea typeface="Economica"/>
                <a:cs typeface="Economica"/>
                <a:sym typeface="Economica"/>
              </a:rPr>
              <a:t>Emergency service providers and mobile crisis </a:t>
            </a:r>
            <a:endParaRPr sz="1400">
              <a:latin typeface="Economica"/>
              <a:ea typeface="Economica"/>
              <a:cs typeface="Economica"/>
              <a:sym typeface="Economica"/>
            </a:endParaRPr>
          </a:p>
        </p:txBody>
      </p:sp>
      <p:sp>
        <p:nvSpPr>
          <p:cNvPr id="215" name="Google Shape;215;p35"/>
          <p:cNvSpPr txBox="1"/>
          <p:nvPr/>
        </p:nvSpPr>
        <p:spPr>
          <a:xfrm>
            <a:off x="4633775" y="1454200"/>
            <a:ext cx="3755400" cy="3649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Family resource centers</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Inpatient and outpatient services </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Juvenile court clinics and diversion programs</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Legal services/aid</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Therapeutic mentoring services</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Life skills</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Parent support groups </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Partial programs</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Peer support groups and mentoring</a:t>
            </a:r>
            <a:endParaRPr>
              <a:solidFill>
                <a:schemeClr val="dk1"/>
              </a:solidFill>
              <a:latin typeface="Economica"/>
              <a:ea typeface="Economica"/>
              <a:cs typeface="Economica"/>
              <a:sym typeface="Economica"/>
            </a:endParaRPr>
          </a:p>
          <a:p>
            <a:pPr marL="457200" lvl="0" indent="-317500" algn="l" rtl="0">
              <a:lnSpc>
                <a:spcPct val="115000"/>
              </a:lnSpc>
              <a:spcBef>
                <a:spcPts val="0"/>
              </a:spcBef>
              <a:spcAft>
                <a:spcPts val="0"/>
              </a:spcAft>
              <a:buClr>
                <a:schemeClr val="dk1"/>
              </a:buClr>
              <a:buSzPts val="1400"/>
              <a:buFont typeface="Economica"/>
              <a:buChar char="●"/>
            </a:pPr>
            <a:r>
              <a:rPr lang="en">
                <a:solidFill>
                  <a:schemeClr val="dk1"/>
                </a:solidFill>
                <a:latin typeface="Economica"/>
                <a:ea typeface="Economica"/>
                <a:cs typeface="Economica"/>
                <a:sym typeface="Economica"/>
              </a:rPr>
              <a:t>Residential programs (substance abuse and mental health)</a:t>
            </a:r>
            <a:endParaRPr>
              <a:solidFill>
                <a:schemeClr val="dk1"/>
              </a:solidFill>
              <a:latin typeface="Economica"/>
              <a:ea typeface="Economica"/>
              <a:cs typeface="Economica"/>
              <a:sym typeface="Economica"/>
            </a:endParaRPr>
          </a:p>
          <a:p>
            <a:pPr marL="0" lvl="0" indent="0" algn="l" rtl="0">
              <a:spcBef>
                <a:spcPts val="0"/>
              </a:spcBef>
              <a:spcAft>
                <a:spcPts val="0"/>
              </a:spcAft>
              <a:buNone/>
            </a:pPr>
            <a:endParaRPr>
              <a:latin typeface="Economica"/>
              <a:ea typeface="Economica"/>
              <a:cs typeface="Economica"/>
              <a:sym typeface="Economic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311700" y="187178"/>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u="sng"/>
              <a:t>Therapeutic Recreation Time</a:t>
            </a:r>
            <a:endParaRPr u="sng"/>
          </a:p>
        </p:txBody>
      </p:sp>
      <p:sp>
        <p:nvSpPr>
          <p:cNvPr id="221" name="Google Shape;221;p36"/>
          <p:cNvSpPr txBox="1">
            <a:spLocks noGrp="1"/>
          </p:cNvSpPr>
          <p:nvPr>
            <p:ph type="body" idx="1"/>
          </p:nvPr>
        </p:nvSpPr>
        <p:spPr>
          <a:xfrm>
            <a:off x="252925" y="1110875"/>
            <a:ext cx="2768700" cy="37191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a:latin typeface="Economica"/>
                <a:ea typeface="Economica"/>
                <a:cs typeface="Economica"/>
                <a:sym typeface="Economica"/>
              </a:rPr>
              <a:t>Group Activities:</a:t>
            </a:r>
            <a:endParaRPr>
              <a:latin typeface="Economica"/>
              <a:ea typeface="Economica"/>
              <a:cs typeface="Economica"/>
              <a:sym typeface="Economica"/>
            </a:endParaRPr>
          </a:p>
          <a:p>
            <a:pPr marL="457200" lvl="0" indent="-342900" algn="l" rtl="0">
              <a:lnSpc>
                <a:spcPct val="100000"/>
              </a:lnSpc>
              <a:spcBef>
                <a:spcPts val="0"/>
              </a:spcBef>
              <a:spcAft>
                <a:spcPts val="0"/>
              </a:spcAft>
              <a:buSzPts val="1800"/>
              <a:buFont typeface="Economica"/>
              <a:buChar char="●"/>
            </a:pPr>
            <a:r>
              <a:rPr lang="en">
                <a:latin typeface="Economica"/>
                <a:ea typeface="Economica"/>
                <a:cs typeface="Economica"/>
                <a:sym typeface="Economica"/>
              </a:rPr>
              <a:t>Pool, air hockey, foosball </a:t>
            </a:r>
            <a:endParaRPr>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a:latin typeface="Economica"/>
                <a:ea typeface="Economica"/>
                <a:cs typeface="Economica"/>
                <a:sym typeface="Economica"/>
              </a:rPr>
              <a:t>Outdoor games</a:t>
            </a:r>
            <a:endParaRPr>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a:latin typeface="Economica"/>
                <a:ea typeface="Economica"/>
                <a:cs typeface="Economica"/>
                <a:sym typeface="Economica"/>
              </a:rPr>
              <a:t>Corn Hole</a:t>
            </a:r>
            <a:endParaRPr>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a:latin typeface="Economica"/>
                <a:ea typeface="Economica"/>
                <a:cs typeface="Economica"/>
                <a:sym typeface="Economica"/>
              </a:rPr>
              <a:t>Card games, board games</a:t>
            </a:r>
            <a:endParaRPr>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a:latin typeface="Economica"/>
                <a:ea typeface="Economica"/>
                <a:cs typeface="Economica"/>
                <a:sym typeface="Economica"/>
              </a:rPr>
              <a:t>Interactive games, heads up, ACT it out</a:t>
            </a:r>
            <a:endParaRPr>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a:latin typeface="Economica"/>
                <a:ea typeface="Economica"/>
                <a:cs typeface="Economica"/>
                <a:sym typeface="Economica"/>
              </a:rPr>
              <a:t>Painting and other art projects</a:t>
            </a:r>
            <a:endParaRPr>
              <a:latin typeface="Economica"/>
              <a:ea typeface="Economica"/>
              <a:cs typeface="Economica"/>
              <a:sym typeface="Economica"/>
            </a:endParaRPr>
          </a:p>
          <a:p>
            <a:pPr marL="0" lvl="0" indent="0" algn="l" rtl="0">
              <a:spcBef>
                <a:spcPts val="1200"/>
              </a:spcBef>
              <a:spcAft>
                <a:spcPts val="0"/>
              </a:spcAft>
              <a:buNone/>
            </a:pPr>
            <a:r>
              <a:rPr lang="en">
                <a:latin typeface="Economica"/>
                <a:ea typeface="Economica"/>
                <a:cs typeface="Economica"/>
                <a:sym typeface="Economica"/>
              </a:rPr>
              <a:t>Community Service Projects:</a:t>
            </a:r>
            <a:endParaRPr>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a:latin typeface="Economica"/>
                <a:ea typeface="Economica"/>
                <a:cs typeface="Economica"/>
                <a:sym typeface="Economica"/>
              </a:rPr>
              <a:t>Community clean up</a:t>
            </a:r>
            <a:endParaRPr>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a:latin typeface="Economica"/>
                <a:ea typeface="Economica"/>
                <a:cs typeface="Economica"/>
                <a:sym typeface="Economica"/>
              </a:rPr>
              <a:t>Beverly Main Streets</a:t>
            </a:r>
            <a:endParaRPr>
              <a:latin typeface="Economica"/>
              <a:ea typeface="Economica"/>
              <a:cs typeface="Economica"/>
              <a:sym typeface="Economica"/>
            </a:endParaRPr>
          </a:p>
        </p:txBody>
      </p:sp>
      <p:pic>
        <p:nvPicPr>
          <p:cNvPr id="222" name="Google Shape;222;p36">
            <a:extLst>
              <a:ext uri="{C183D7F6-B498-43B3-948B-1728B52AA6E4}">
                <adec:decorative xmlns:adec="http://schemas.microsoft.com/office/drawing/2017/decorative" val="1"/>
              </a:ext>
            </a:extLst>
          </p:cNvPr>
          <p:cNvPicPr preferRelativeResize="0"/>
          <p:nvPr/>
        </p:nvPicPr>
        <p:blipFill rotWithShape="1">
          <a:blip r:embed="rId3">
            <a:alphaModFix/>
          </a:blip>
          <a:srcRect t="7820" b="39196"/>
          <a:stretch/>
        </p:blipFill>
        <p:spPr>
          <a:xfrm>
            <a:off x="6270125" y="1203889"/>
            <a:ext cx="2768601" cy="2205887"/>
          </a:xfrm>
          <a:prstGeom prst="rect">
            <a:avLst/>
          </a:prstGeom>
          <a:noFill/>
          <a:ln w="38100" cap="flat" cmpd="sng">
            <a:solidFill>
              <a:schemeClr val="dk2"/>
            </a:solidFill>
            <a:prstDash val="solid"/>
            <a:round/>
            <a:headEnd type="none" w="sm" len="sm"/>
            <a:tailEnd type="none" w="sm" len="sm"/>
          </a:ln>
        </p:spPr>
      </p:pic>
      <p:pic>
        <p:nvPicPr>
          <p:cNvPr id="223" name="Google Shape;223;p36">
            <a:extLst>
              <a:ext uri="{C183D7F6-B498-43B3-948B-1728B52AA6E4}">
                <adec:decorative xmlns:adec="http://schemas.microsoft.com/office/drawing/2017/decorative" val="1"/>
              </a:ext>
            </a:extLst>
          </p:cNvPr>
          <p:cNvPicPr preferRelativeResize="0"/>
          <p:nvPr/>
        </p:nvPicPr>
        <p:blipFill rotWithShape="1">
          <a:blip r:embed="rId4">
            <a:alphaModFix/>
          </a:blip>
          <a:srcRect t="6434" r="15160" b="20192"/>
          <a:stretch/>
        </p:blipFill>
        <p:spPr>
          <a:xfrm>
            <a:off x="4327800" y="3409778"/>
            <a:ext cx="1859526" cy="2119441"/>
          </a:xfrm>
          <a:prstGeom prst="rect">
            <a:avLst/>
          </a:prstGeom>
          <a:noFill/>
          <a:ln w="38100" cap="flat" cmpd="sng">
            <a:solidFill>
              <a:schemeClr val="dk2"/>
            </a:solidFill>
            <a:prstDash val="solid"/>
            <a:round/>
            <a:headEnd type="none" w="sm" len="sm"/>
            <a:tailEnd type="none" w="sm" len="sm"/>
          </a:ln>
        </p:spPr>
      </p:pic>
      <p:pic>
        <p:nvPicPr>
          <p:cNvPr id="224" name="Google Shape;224;p3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678875" y="3481674"/>
            <a:ext cx="1371203" cy="2031372"/>
          </a:xfrm>
          <a:prstGeom prst="rect">
            <a:avLst/>
          </a:prstGeom>
          <a:noFill/>
          <a:ln w="38100" cap="flat" cmpd="sng">
            <a:solidFill>
              <a:schemeClr val="dk2"/>
            </a:solidFill>
            <a:prstDash val="solid"/>
            <a:round/>
            <a:headEnd type="none" w="sm" len="sm"/>
            <a:tailEnd type="none" w="sm" len="sm"/>
          </a:ln>
        </p:spPr>
      </p:pic>
      <p:pic>
        <p:nvPicPr>
          <p:cNvPr id="225" name="Google Shape;225;p36">
            <a:extLst>
              <a:ext uri="{C183D7F6-B498-43B3-948B-1728B52AA6E4}">
                <adec:decorative xmlns:adec="http://schemas.microsoft.com/office/drawing/2017/decorative" val="1"/>
              </a:ext>
            </a:extLst>
          </p:cNvPr>
          <p:cNvPicPr preferRelativeResize="0"/>
          <p:nvPr/>
        </p:nvPicPr>
        <p:blipFill rotWithShape="1">
          <a:blip r:embed="rId6">
            <a:alphaModFix/>
          </a:blip>
          <a:srcRect r="10642"/>
          <a:stretch/>
        </p:blipFill>
        <p:spPr>
          <a:xfrm>
            <a:off x="6210200" y="3481675"/>
            <a:ext cx="1445801" cy="2031375"/>
          </a:xfrm>
          <a:prstGeom prst="rect">
            <a:avLst/>
          </a:prstGeom>
          <a:noFill/>
          <a:ln w="28575" cap="flat" cmpd="sng">
            <a:solidFill>
              <a:schemeClr val="dk2"/>
            </a:solidFill>
            <a:prstDash val="solid"/>
            <a:round/>
            <a:headEnd type="none" w="sm" len="sm"/>
            <a:tailEnd type="none" w="sm" len="sm"/>
          </a:ln>
        </p:spPr>
      </p:pic>
      <p:pic>
        <p:nvPicPr>
          <p:cNvPr id="226" name="Google Shape;226;p36">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3021625" y="1206400"/>
            <a:ext cx="3164495" cy="2203377"/>
          </a:xfrm>
          <a:prstGeom prst="rect">
            <a:avLst/>
          </a:prstGeom>
          <a:noFill/>
          <a:ln w="38100" cap="flat" cmpd="sng">
            <a:solidFill>
              <a:schemeClr val="dk2"/>
            </a:solidFill>
            <a:prstDash val="solid"/>
            <a:round/>
            <a:headEnd type="none" w="sm" len="sm"/>
            <a:tailEnd type="none" w="sm" len="sm"/>
          </a:ln>
        </p:spPr>
      </p:pic>
      <p:pic>
        <p:nvPicPr>
          <p:cNvPr id="227" name="Google Shape;227;p36">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3021625" y="3481675"/>
            <a:ext cx="1235700" cy="20550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265500" y="81272"/>
            <a:ext cx="4045200" cy="842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solidFill>
                  <a:schemeClr val="dk1"/>
                </a:solidFill>
              </a:rPr>
              <a:t>Re-Entry Plan</a:t>
            </a:r>
            <a:endParaRPr sz="4000" u="sng">
              <a:solidFill>
                <a:schemeClr val="dk1"/>
              </a:solidFill>
            </a:endParaRPr>
          </a:p>
        </p:txBody>
      </p:sp>
      <p:sp>
        <p:nvSpPr>
          <p:cNvPr id="233" name="Google Shape;233;p37"/>
          <p:cNvSpPr txBox="1">
            <a:spLocks noGrp="1"/>
          </p:cNvSpPr>
          <p:nvPr>
            <p:ph type="subTitle" idx="1"/>
          </p:nvPr>
        </p:nvSpPr>
        <p:spPr>
          <a:xfrm>
            <a:off x="265500" y="984122"/>
            <a:ext cx="4045200" cy="4561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b="1" dirty="0"/>
              <a:t>The Re-Entry Plan is created with the student on their last day and  includes:</a:t>
            </a:r>
            <a:endParaRPr sz="1400" b="1" dirty="0"/>
          </a:p>
          <a:p>
            <a:pPr marL="457200" lvl="0" indent="-317500" algn="l" rtl="0">
              <a:spcBef>
                <a:spcPts val="0"/>
              </a:spcBef>
              <a:spcAft>
                <a:spcPts val="0"/>
              </a:spcAft>
              <a:buSzPts val="1400"/>
              <a:buChar char="●"/>
            </a:pPr>
            <a:r>
              <a:rPr lang="en" sz="1400" dirty="0"/>
              <a:t>A summary of the student’s engagement at PASS</a:t>
            </a:r>
            <a:endParaRPr sz="1400" dirty="0"/>
          </a:p>
          <a:p>
            <a:pPr marL="457200" lvl="0" indent="-317500" algn="l" rtl="0">
              <a:spcBef>
                <a:spcPts val="0"/>
              </a:spcBef>
              <a:spcAft>
                <a:spcPts val="0"/>
              </a:spcAft>
              <a:buSzPts val="1400"/>
              <a:buChar char="●"/>
            </a:pPr>
            <a:r>
              <a:rPr lang="en" sz="1400" dirty="0"/>
              <a:t>Reason for suspension and ways to avoid future suspensions</a:t>
            </a:r>
            <a:endParaRPr sz="1400" dirty="0"/>
          </a:p>
          <a:p>
            <a:pPr marL="457200" lvl="0" indent="-317500" algn="l" rtl="0">
              <a:spcBef>
                <a:spcPts val="0"/>
              </a:spcBef>
              <a:spcAft>
                <a:spcPts val="0"/>
              </a:spcAft>
              <a:buSzPts val="1400"/>
              <a:buChar char="●"/>
            </a:pPr>
            <a:r>
              <a:rPr lang="en" sz="1400" dirty="0"/>
              <a:t>Identify school and out of school supports </a:t>
            </a:r>
            <a:endParaRPr sz="1400" dirty="0"/>
          </a:p>
          <a:p>
            <a:pPr marL="457200" lvl="0" indent="-317500" algn="l" rtl="0">
              <a:spcBef>
                <a:spcPts val="0"/>
              </a:spcBef>
              <a:spcAft>
                <a:spcPts val="0"/>
              </a:spcAft>
              <a:buSzPts val="1400"/>
              <a:buChar char="●"/>
            </a:pPr>
            <a:r>
              <a:rPr lang="en" sz="1400" dirty="0"/>
              <a:t>Ways the school can support the student moving forward</a:t>
            </a:r>
            <a:endParaRPr sz="1400" dirty="0"/>
          </a:p>
          <a:p>
            <a:pPr marL="457200" lvl="0" indent="-317500" algn="l" rtl="0">
              <a:spcBef>
                <a:spcPts val="0"/>
              </a:spcBef>
              <a:spcAft>
                <a:spcPts val="0"/>
              </a:spcAft>
              <a:buSzPts val="1400"/>
              <a:buChar char="●"/>
            </a:pPr>
            <a:r>
              <a:rPr lang="en" sz="1400" dirty="0"/>
              <a:t>PASS staff concerns for re-entry</a:t>
            </a:r>
            <a:endParaRPr sz="1400" dirty="0"/>
          </a:p>
          <a:p>
            <a:pPr marL="457200" lvl="0" indent="0" algn="l" rtl="0">
              <a:spcBef>
                <a:spcPts val="0"/>
              </a:spcBef>
              <a:spcAft>
                <a:spcPts val="0"/>
              </a:spcAft>
              <a:buNone/>
            </a:pPr>
            <a:endParaRPr sz="1400" dirty="0"/>
          </a:p>
          <a:p>
            <a:pPr marL="0" lvl="0" indent="0" algn="l" rtl="0">
              <a:spcBef>
                <a:spcPts val="0"/>
              </a:spcBef>
              <a:spcAft>
                <a:spcPts val="0"/>
              </a:spcAft>
              <a:buNone/>
            </a:pPr>
            <a:r>
              <a:rPr lang="en" sz="1400" dirty="0"/>
              <a:t>This Re-Entry Plan will be sent to the school point person and parent/guardian (upon request) the </a:t>
            </a:r>
            <a:r>
              <a:rPr lang="en" sz="1400" b="1" dirty="0"/>
              <a:t>AFTERNOON </a:t>
            </a:r>
            <a:r>
              <a:rPr lang="en" sz="1400" dirty="0"/>
              <a:t>before their arrival back at school. </a:t>
            </a:r>
            <a:endParaRPr sz="1400" dirty="0"/>
          </a:p>
          <a:p>
            <a:pPr marL="457200" lvl="0" indent="0" algn="l" rtl="0">
              <a:spcBef>
                <a:spcPts val="0"/>
              </a:spcBef>
              <a:spcAft>
                <a:spcPts val="0"/>
              </a:spcAft>
              <a:buNone/>
            </a:pPr>
            <a:endParaRPr sz="1400" dirty="0"/>
          </a:p>
          <a:p>
            <a:pPr marL="0" lvl="0" indent="0" algn="l" rtl="0">
              <a:spcBef>
                <a:spcPts val="0"/>
              </a:spcBef>
              <a:spcAft>
                <a:spcPts val="0"/>
              </a:spcAft>
              <a:buNone/>
            </a:pPr>
            <a:r>
              <a:rPr lang="en" sz="1400" dirty="0"/>
              <a:t>Using </a:t>
            </a:r>
            <a:r>
              <a:rPr lang="en" sz="1400" b="1" dirty="0"/>
              <a:t>Restorative Practices</a:t>
            </a:r>
            <a:r>
              <a:rPr lang="en" sz="1400" dirty="0"/>
              <a:t>, </a:t>
            </a:r>
            <a:r>
              <a:rPr lang="en" sz="1400" b="1" dirty="0"/>
              <a:t>Motivational Interviewing</a:t>
            </a:r>
            <a:r>
              <a:rPr lang="en" sz="1400" dirty="0"/>
              <a:t> and other tools to help facilitate a discussion, the staff and the student will:</a:t>
            </a:r>
            <a:endParaRPr sz="1400" dirty="0"/>
          </a:p>
          <a:p>
            <a:pPr marL="457200" lvl="0" indent="-317500" algn="l" rtl="0">
              <a:spcBef>
                <a:spcPts val="0"/>
              </a:spcBef>
              <a:spcAft>
                <a:spcPts val="0"/>
              </a:spcAft>
              <a:buSzPts val="1400"/>
              <a:buChar char="●"/>
            </a:pPr>
            <a:r>
              <a:rPr lang="en" sz="1400" dirty="0"/>
              <a:t>Reflect on the infraction and time at PASS</a:t>
            </a:r>
            <a:endParaRPr sz="1400" dirty="0"/>
          </a:p>
          <a:p>
            <a:pPr marL="457200" lvl="0" indent="-317500" algn="l" rtl="0">
              <a:spcBef>
                <a:spcPts val="0"/>
              </a:spcBef>
              <a:spcAft>
                <a:spcPts val="0"/>
              </a:spcAft>
              <a:buSzPts val="1400"/>
              <a:buChar char="●"/>
            </a:pPr>
            <a:r>
              <a:rPr lang="en" sz="1400" dirty="0"/>
              <a:t>Discuss best practices to avoid future suspensions</a:t>
            </a:r>
            <a:endParaRPr sz="1400" dirty="0"/>
          </a:p>
          <a:p>
            <a:pPr marL="457200" lvl="0" indent="-317500" algn="l" rtl="0">
              <a:spcBef>
                <a:spcPts val="0"/>
              </a:spcBef>
              <a:spcAft>
                <a:spcPts val="0"/>
              </a:spcAft>
              <a:buSzPts val="1400"/>
              <a:buChar char="●"/>
            </a:pPr>
            <a:r>
              <a:rPr lang="en" sz="1400" dirty="0"/>
              <a:t>Identify and measure the effectiveness of existing supports</a:t>
            </a:r>
            <a:endParaRPr sz="1400" dirty="0"/>
          </a:p>
          <a:p>
            <a:pPr marL="457200" lvl="0" indent="-317500" algn="l" rtl="0">
              <a:spcBef>
                <a:spcPts val="0"/>
              </a:spcBef>
              <a:spcAft>
                <a:spcPts val="0"/>
              </a:spcAft>
              <a:buSzPts val="1400"/>
              <a:buChar char="●"/>
            </a:pPr>
            <a:r>
              <a:rPr lang="en" sz="1400" dirty="0"/>
              <a:t>Discover additional supports and how they can be added and utilized</a:t>
            </a:r>
            <a:endParaRPr sz="1400" dirty="0"/>
          </a:p>
          <a:p>
            <a:pPr marL="457200" lvl="0" indent="-317500" algn="l" rtl="0">
              <a:spcBef>
                <a:spcPts val="0"/>
              </a:spcBef>
              <a:spcAft>
                <a:spcPts val="0"/>
              </a:spcAft>
              <a:buSzPts val="1400"/>
              <a:buChar char="●"/>
            </a:pPr>
            <a:r>
              <a:rPr lang="en" sz="1400" dirty="0"/>
              <a:t>Learning and developing the skills to advocate and identify support from their school.</a:t>
            </a:r>
            <a:endParaRPr sz="1400" dirty="0"/>
          </a:p>
        </p:txBody>
      </p:sp>
      <p:graphicFrame>
        <p:nvGraphicFramePr>
          <p:cNvPr id="234" name="Google Shape;234;p3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0527965"/>
              </p:ext>
            </p:extLst>
          </p:nvPr>
        </p:nvGraphicFramePr>
        <p:xfrm>
          <a:off x="4787941" y="433700"/>
          <a:ext cx="4130050" cy="4586010"/>
        </p:xfrm>
        <a:graphic>
          <a:graphicData uri="http://schemas.openxmlformats.org/drawingml/2006/table">
            <a:tbl>
              <a:tblPr firstRow="1">
                <a:noFill/>
                <a:tableStyleId>{81F36BC7-0C0D-4469-BC5B-368F4D0E4A6B}</a:tableStyleId>
              </a:tblPr>
              <a:tblGrid>
                <a:gridCol w="1527025">
                  <a:extLst>
                    <a:ext uri="{9D8B030D-6E8A-4147-A177-3AD203B41FA5}">
                      <a16:colId xmlns:a16="http://schemas.microsoft.com/office/drawing/2014/main" val="20000"/>
                    </a:ext>
                  </a:extLst>
                </a:gridCol>
                <a:gridCol w="895600">
                  <a:extLst>
                    <a:ext uri="{9D8B030D-6E8A-4147-A177-3AD203B41FA5}">
                      <a16:colId xmlns:a16="http://schemas.microsoft.com/office/drawing/2014/main" val="20001"/>
                    </a:ext>
                  </a:extLst>
                </a:gridCol>
                <a:gridCol w="1707425">
                  <a:extLst>
                    <a:ext uri="{9D8B030D-6E8A-4147-A177-3AD203B41FA5}">
                      <a16:colId xmlns:a16="http://schemas.microsoft.com/office/drawing/2014/main" val="20002"/>
                    </a:ext>
                  </a:extLst>
                </a:gridCol>
              </a:tblGrid>
              <a:tr h="262100">
                <a:tc>
                  <a:txBody>
                    <a:bodyPr/>
                    <a:lstStyle/>
                    <a:p>
                      <a:pPr marL="0" marR="0" lvl="0" indent="0" algn="l" rtl="0">
                        <a:spcBef>
                          <a:spcPts val="0"/>
                        </a:spcBef>
                        <a:spcAft>
                          <a:spcPts val="0"/>
                        </a:spcAft>
                        <a:buNone/>
                      </a:pPr>
                      <a:r>
                        <a:rPr lang="en" sz="900" b="1" i="0" u="none" strike="noStrike" cap="none">
                          <a:solidFill>
                            <a:srgbClr val="000000"/>
                          </a:solidFill>
                          <a:latin typeface="Arial"/>
                          <a:ea typeface="Arial"/>
                          <a:cs typeface="Arial"/>
                          <a:sym typeface="Arial"/>
                        </a:rPr>
                        <a:t>Student Name</a:t>
                      </a:r>
                      <a:r>
                        <a:rPr lang="en" sz="900" b="0" i="0" u="none" strike="noStrike" cap="none">
                          <a:solidFill>
                            <a:srgbClr val="000000"/>
                          </a:solidFill>
                          <a:latin typeface="Arial"/>
                          <a:ea typeface="Arial"/>
                          <a:cs typeface="Arial"/>
                          <a:sym typeface="Arial"/>
                        </a:rPr>
                        <a:t>: </a:t>
                      </a:r>
                      <a:endParaRPr sz="1700" u="none" strike="noStrike" cap="none"/>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900" b="1" i="0" u="none" strike="noStrike" cap="none">
                          <a:solidFill>
                            <a:srgbClr val="000000"/>
                          </a:solidFill>
                          <a:latin typeface="Arial"/>
                          <a:ea typeface="Arial"/>
                          <a:cs typeface="Arial"/>
                          <a:sym typeface="Arial"/>
                        </a:rPr>
                        <a:t>School</a:t>
                      </a:r>
                      <a:r>
                        <a:rPr lang="en" sz="900" b="0" i="0" u="none" strike="noStrike" cap="none">
                          <a:solidFill>
                            <a:srgbClr val="000000"/>
                          </a:solidFill>
                          <a:latin typeface="Arial"/>
                          <a:ea typeface="Arial"/>
                          <a:cs typeface="Arial"/>
                          <a:sym typeface="Arial"/>
                        </a:rPr>
                        <a:t>: </a:t>
                      </a:r>
                      <a:endParaRPr sz="1700" u="none" strike="noStrike" cap="none"/>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900" b="1" i="0" u="none" strike="noStrike" cap="none">
                          <a:solidFill>
                            <a:srgbClr val="000000"/>
                          </a:solidFill>
                          <a:latin typeface="Arial"/>
                          <a:ea typeface="Arial"/>
                          <a:cs typeface="Arial"/>
                          <a:sym typeface="Arial"/>
                        </a:rPr>
                        <a:t>Date(s)</a:t>
                      </a:r>
                      <a:r>
                        <a:rPr lang="en" sz="900" b="0" i="0" u="none" strike="noStrike" cap="none">
                          <a:solidFill>
                            <a:srgbClr val="000000"/>
                          </a:solidFill>
                          <a:latin typeface="Arial"/>
                          <a:ea typeface="Arial"/>
                          <a:cs typeface="Arial"/>
                          <a:sym typeface="Arial"/>
                        </a:rPr>
                        <a:t>: </a:t>
                      </a:r>
                      <a:endParaRPr sz="1700" u="none" strike="noStrike" cap="none"/>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87225">
                <a:tc gridSpan="3">
                  <a:txBody>
                    <a:bodyPr/>
                    <a:lstStyle/>
                    <a:p>
                      <a:pPr marL="0" marR="0" lvl="0" indent="0" algn="l" rtl="0">
                        <a:spcBef>
                          <a:spcPts val="0"/>
                        </a:spcBef>
                        <a:spcAft>
                          <a:spcPts val="0"/>
                        </a:spcAft>
                        <a:buNone/>
                      </a:pPr>
                      <a:r>
                        <a:rPr lang="en" sz="900" b="1" i="0" u="none" strike="noStrike" cap="none" dirty="0">
                          <a:solidFill>
                            <a:srgbClr val="000000"/>
                          </a:solidFill>
                          <a:latin typeface="Arial"/>
                          <a:ea typeface="Arial"/>
                          <a:cs typeface="Arial"/>
                          <a:sym typeface="Arial"/>
                        </a:rPr>
                        <a:t>Summary of student engagement at PASS:</a:t>
                      </a:r>
                      <a:endParaRPr sz="1700" u="none" strike="noStrike" cap="none" dirty="0"/>
                    </a:p>
                    <a:p>
                      <a:pPr marL="0" marR="0" lvl="0" indent="0" algn="l" rtl="0">
                        <a:spcBef>
                          <a:spcPts val="0"/>
                        </a:spcBef>
                        <a:spcAft>
                          <a:spcPts val="0"/>
                        </a:spcAft>
                        <a:buNone/>
                      </a:pPr>
                      <a:br>
                        <a:rPr lang="en" sz="1700" u="none" strike="noStrike" cap="none" dirty="0"/>
                      </a:br>
                      <a:endParaRPr sz="1700" u="none" strike="noStrike" cap="none" dirty="0"/>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87225">
                <a:tc gridSpan="3">
                  <a:txBody>
                    <a:bodyPr/>
                    <a:lstStyle/>
                    <a:p>
                      <a:pPr marL="0" marR="0" lvl="0" indent="0" algn="l" rtl="0">
                        <a:spcBef>
                          <a:spcPts val="0"/>
                        </a:spcBef>
                        <a:spcAft>
                          <a:spcPts val="0"/>
                        </a:spcAft>
                        <a:buNone/>
                      </a:pPr>
                      <a:r>
                        <a:rPr lang="en" sz="900" b="1" i="0" u="none" strike="noStrike" cap="none" dirty="0">
                          <a:solidFill>
                            <a:srgbClr val="000000"/>
                          </a:solidFill>
                          <a:latin typeface="Arial"/>
                          <a:ea typeface="Arial"/>
                          <a:cs typeface="Arial"/>
                          <a:sym typeface="Arial"/>
                        </a:rPr>
                        <a:t>Reason for suspension and ways to avoid future suspensions:</a:t>
                      </a:r>
                      <a:endParaRPr sz="1700" u="none" strike="noStrike" cap="none" dirty="0"/>
                    </a:p>
                    <a:p>
                      <a:pPr marL="0" marR="0" lvl="0" indent="0" algn="l" rtl="0">
                        <a:spcBef>
                          <a:spcPts val="0"/>
                        </a:spcBef>
                        <a:spcAft>
                          <a:spcPts val="0"/>
                        </a:spcAft>
                        <a:buNone/>
                      </a:pPr>
                      <a:br>
                        <a:rPr lang="en" sz="1700" u="none" strike="noStrike" cap="none" dirty="0"/>
                      </a:br>
                      <a:endParaRPr sz="1700" u="none" strike="noStrike" cap="none" dirty="0"/>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13825">
                <a:tc>
                  <a:txBody>
                    <a:bodyPr/>
                    <a:lstStyle/>
                    <a:p>
                      <a:pPr marL="0" marR="0" lvl="0" indent="0" algn="l" rtl="0">
                        <a:spcBef>
                          <a:spcPts val="0"/>
                        </a:spcBef>
                        <a:spcAft>
                          <a:spcPts val="0"/>
                        </a:spcAft>
                        <a:buNone/>
                      </a:pPr>
                      <a:r>
                        <a:rPr lang="en" sz="900" b="1" i="0" u="none" strike="noStrike" cap="none">
                          <a:solidFill>
                            <a:srgbClr val="000000"/>
                          </a:solidFill>
                          <a:latin typeface="Arial"/>
                          <a:ea typeface="Arial"/>
                          <a:cs typeface="Arial"/>
                          <a:sym typeface="Arial"/>
                        </a:rPr>
                        <a:t>Identified in school supports to use in the future:</a:t>
                      </a:r>
                      <a:endParaRPr sz="1700" u="none" strike="noStrike" cap="none"/>
                    </a:p>
                    <a:p>
                      <a:pPr marL="0" marR="0" lvl="0" indent="-57150" algn="l" rtl="0">
                        <a:spcBef>
                          <a:spcPts val="0"/>
                        </a:spcBef>
                        <a:spcAft>
                          <a:spcPts val="0"/>
                        </a:spcAft>
                        <a:buClr>
                          <a:srgbClr val="000000"/>
                        </a:buClr>
                        <a:buSzPts val="900"/>
                        <a:buFont typeface="Arial"/>
                        <a:buChar char="•"/>
                      </a:pPr>
                      <a:br>
                        <a:rPr lang="en" sz="900" b="0" i="0" u="none" strike="noStrike" cap="none">
                          <a:solidFill>
                            <a:srgbClr val="000000"/>
                          </a:solidFill>
                          <a:latin typeface="Arial"/>
                          <a:ea typeface="Arial"/>
                          <a:cs typeface="Arial"/>
                          <a:sym typeface="Arial"/>
                        </a:rPr>
                      </a:br>
                      <a:endParaRPr sz="9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br>
                        <a:rPr lang="en" sz="1700" u="none" strike="noStrike" cap="none"/>
                      </a:br>
                      <a:endParaRPr sz="1700" u="none" strike="noStrike" cap="none"/>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gridSpan="2">
                  <a:txBody>
                    <a:bodyPr/>
                    <a:lstStyle/>
                    <a:p>
                      <a:pPr marL="0" marR="0" lvl="0" indent="0" algn="l" rtl="0">
                        <a:spcBef>
                          <a:spcPts val="0"/>
                        </a:spcBef>
                        <a:spcAft>
                          <a:spcPts val="0"/>
                        </a:spcAft>
                        <a:buNone/>
                      </a:pPr>
                      <a:r>
                        <a:rPr lang="en" sz="900" b="1" i="0" u="none" strike="noStrike" cap="none" dirty="0">
                          <a:solidFill>
                            <a:srgbClr val="000000"/>
                          </a:solidFill>
                          <a:latin typeface="Arial"/>
                          <a:ea typeface="Arial"/>
                          <a:cs typeface="Arial"/>
                          <a:sym typeface="Arial"/>
                        </a:rPr>
                        <a:t>How the school can support me moving forward:</a:t>
                      </a:r>
                      <a:r>
                        <a:rPr lang="en" sz="900" b="0" i="0" u="none" strike="noStrike" cap="none" dirty="0">
                          <a:solidFill>
                            <a:srgbClr val="000000"/>
                          </a:solidFill>
                          <a:latin typeface="Arial"/>
                          <a:ea typeface="Arial"/>
                          <a:cs typeface="Arial"/>
                          <a:sym typeface="Arial"/>
                        </a:rPr>
                        <a:t> </a:t>
                      </a:r>
                      <a:endParaRPr sz="1700" u="none" strike="noStrike" cap="none" dirty="0"/>
                    </a:p>
                    <a:p>
                      <a:pPr marL="0" marR="0" lvl="0" indent="-57150" algn="l" rtl="0">
                        <a:spcBef>
                          <a:spcPts val="0"/>
                        </a:spcBef>
                        <a:spcAft>
                          <a:spcPts val="0"/>
                        </a:spcAft>
                        <a:buClr>
                          <a:srgbClr val="000000"/>
                        </a:buClr>
                        <a:buSzPts val="900"/>
                        <a:buFont typeface="Arial"/>
                        <a:buChar char="•"/>
                      </a:pPr>
                      <a:br>
                        <a:rPr lang="en" sz="900" b="0" i="0" u="none" strike="noStrike" cap="none" dirty="0">
                          <a:solidFill>
                            <a:srgbClr val="000000"/>
                          </a:solidFill>
                          <a:latin typeface="Arial"/>
                          <a:ea typeface="Arial"/>
                          <a:cs typeface="Arial"/>
                          <a:sym typeface="Arial"/>
                        </a:rPr>
                      </a:br>
                      <a:endParaRPr sz="9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br>
                        <a:rPr lang="en" sz="1700" u="none" strike="noStrike" cap="none" dirty="0"/>
                      </a:br>
                      <a:endParaRPr sz="1700" u="none" strike="noStrike" cap="none" dirty="0"/>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3"/>
                  </a:ext>
                </a:extLst>
              </a:tr>
              <a:tr h="642275">
                <a:tc gridSpan="3">
                  <a:txBody>
                    <a:bodyPr/>
                    <a:lstStyle/>
                    <a:p>
                      <a:pPr marL="0" marR="0" lvl="0" indent="0" algn="l" rtl="0">
                        <a:spcBef>
                          <a:spcPts val="0"/>
                        </a:spcBef>
                        <a:spcAft>
                          <a:spcPts val="0"/>
                        </a:spcAft>
                        <a:buNone/>
                      </a:pPr>
                      <a:r>
                        <a:rPr lang="en" sz="900" b="1" i="0" u="none" strike="noStrike" cap="none">
                          <a:solidFill>
                            <a:srgbClr val="000000"/>
                          </a:solidFill>
                          <a:latin typeface="Arial"/>
                          <a:ea typeface="Arial"/>
                          <a:cs typeface="Arial"/>
                          <a:sym typeface="Arial"/>
                        </a:rPr>
                        <a:t>Identified out of school supports to use in the future:</a:t>
                      </a:r>
                      <a:endParaRPr sz="1700" u="none" strike="noStrike" cap="none"/>
                    </a:p>
                    <a:p>
                      <a:pPr marL="0" marR="0" lvl="0" indent="-57150" algn="l" rtl="0">
                        <a:spcBef>
                          <a:spcPts val="0"/>
                        </a:spcBef>
                        <a:spcAft>
                          <a:spcPts val="0"/>
                        </a:spcAft>
                        <a:buClr>
                          <a:srgbClr val="000000"/>
                        </a:buClr>
                        <a:buSzPts val="900"/>
                        <a:buFont typeface="Arial"/>
                        <a:buChar char="•"/>
                      </a:pPr>
                      <a:br>
                        <a:rPr lang="en" sz="900" b="0" i="0" u="none" strike="noStrike" cap="none">
                          <a:solidFill>
                            <a:srgbClr val="000000"/>
                          </a:solidFill>
                          <a:latin typeface="Arial"/>
                          <a:ea typeface="Arial"/>
                          <a:cs typeface="Arial"/>
                          <a:sym typeface="Arial"/>
                        </a:rPr>
                      </a:br>
                      <a:endParaRPr sz="900" b="0" i="0" u="none" strike="noStrike" cap="none">
                        <a:solidFill>
                          <a:srgbClr val="000000"/>
                        </a:solidFill>
                        <a:latin typeface="Arial"/>
                        <a:ea typeface="Arial"/>
                        <a:cs typeface="Arial"/>
                        <a:sym typeface="Arial"/>
                      </a:endParaRPr>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87225">
                <a:tc gridSpan="3">
                  <a:txBody>
                    <a:bodyPr/>
                    <a:lstStyle/>
                    <a:p>
                      <a:pPr marL="0" marR="0" lvl="0" indent="0" algn="l" rtl="0">
                        <a:spcBef>
                          <a:spcPts val="0"/>
                        </a:spcBef>
                        <a:spcAft>
                          <a:spcPts val="0"/>
                        </a:spcAft>
                        <a:buNone/>
                      </a:pPr>
                      <a:r>
                        <a:rPr lang="en" sz="900" b="1" i="0" u="none" strike="noStrike" cap="none" dirty="0">
                          <a:solidFill>
                            <a:srgbClr val="000000"/>
                          </a:solidFill>
                          <a:latin typeface="Arial"/>
                          <a:ea typeface="Arial"/>
                          <a:cs typeface="Arial"/>
                          <a:sym typeface="Arial"/>
                        </a:rPr>
                        <a:t>PASS staff concerns for re-entry:</a:t>
                      </a:r>
                      <a:endParaRPr sz="1700" u="none" strike="noStrike" cap="none" dirty="0"/>
                    </a:p>
                    <a:p>
                      <a:pPr marL="0" marR="0" lvl="0" indent="0" algn="l" rtl="0">
                        <a:spcBef>
                          <a:spcPts val="0"/>
                        </a:spcBef>
                        <a:spcAft>
                          <a:spcPts val="0"/>
                        </a:spcAft>
                        <a:buNone/>
                      </a:pPr>
                      <a:br>
                        <a:rPr lang="en" sz="1700" u="none" strike="noStrike" cap="none" dirty="0"/>
                      </a:br>
                      <a:endParaRPr sz="1700" u="none" strike="noStrike" cap="none" dirty="0"/>
                    </a:p>
                  </a:txBody>
                  <a:tcPr marL="52200" marR="52200" marT="58000" marB="580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11700" y="105494"/>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u="sng"/>
              <a:t>PASS Impact - Student Feedback</a:t>
            </a:r>
            <a:endParaRPr u="sng"/>
          </a:p>
        </p:txBody>
      </p:sp>
      <p:sp>
        <p:nvSpPr>
          <p:cNvPr id="240" name="Google Shape;240;p38"/>
          <p:cNvSpPr txBox="1">
            <a:spLocks noGrp="1"/>
          </p:cNvSpPr>
          <p:nvPr>
            <p:ph type="body" idx="1"/>
          </p:nvPr>
        </p:nvSpPr>
        <p:spPr>
          <a:xfrm>
            <a:off x="311700" y="1029199"/>
            <a:ext cx="3341700" cy="4406100"/>
          </a:xfrm>
          <a:prstGeom prst="rect">
            <a:avLst/>
          </a:prstGeom>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200" b="1">
                <a:solidFill>
                  <a:srgbClr val="000000"/>
                </a:solidFill>
                <a:latin typeface="Economica"/>
                <a:ea typeface="Economica"/>
                <a:cs typeface="Economica"/>
                <a:sym typeface="Economica"/>
              </a:rPr>
              <a:t>Total Students Served</a:t>
            </a:r>
            <a:r>
              <a:rPr lang="en" sz="5200">
                <a:solidFill>
                  <a:srgbClr val="000000"/>
                </a:solidFill>
                <a:latin typeface="Economica"/>
                <a:ea typeface="Economica"/>
                <a:cs typeface="Economica"/>
                <a:sym typeface="Economica"/>
              </a:rPr>
              <a:t>: 2,000+</a:t>
            </a:r>
            <a:endParaRPr sz="5200" b="1">
              <a:solidFill>
                <a:srgbClr val="000000"/>
              </a:solidFill>
              <a:latin typeface="Economica"/>
              <a:ea typeface="Economica"/>
              <a:cs typeface="Economica"/>
              <a:sym typeface="Economica"/>
            </a:endParaRPr>
          </a:p>
          <a:p>
            <a:pPr marL="0" lvl="0" indent="0" algn="l" rtl="0">
              <a:spcBef>
                <a:spcPts val="1000"/>
              </a:spcBef>
              <a:spcAft>
                <a:spcPts val="0"/>
              </a:spcAft>
              <a:buNone/>
            </a:pPr>
            <a:r>
              <a:rPr lang="en" sz="5200" b="1" u="sng">
                <a:solidFill>
                  <a:srgbClr val="000000"/>
                </a:solidFill>
                <a:latin typeface="Economica"/>
                <a:ea typeface="Economica"/>
                <a:cs typeface="Economica"/>
                <a:sym typeface="Economica"/>
              </a:rPr>
              <a:t>2024 -2025 Data</a:t>
            </a:r>
            <a:endParaRPr sz="5200" b="1" u="sng">
              <a:solidFill>
                <a:srgbClr val="000000"/>
              </a:solidFill>
              <a:latin typeface="Economica"/>
              <a:ea typeface="Economica"/>
              <a:cs typeface="Economica"/>
              <a:sym typeface="Economica"/>
            </a:endParaRPr>
          </a:p>
          <a:p>
            <a:pPr marL="0" lvl="0" indent="0" algn="l" rtl="0">
              <a:spcBef>
                <a:spcPts val="0"/>
              </a:spcBef>
              <a:spcAft>
                <a:spcPts val="0"/>
              </a:spcAft>
              <a:buNone/>
            </a:pPr>
            <a:r>
              <a:rPr lang="en" sz="5200" b="1">
                <a:latin typeface="Economica"/>
                <a:ea typeface="Economica"/>
                <a:cs typeface="Economica"/>
                <a:sym typeface="Economica"/>
              </a:rPr>
              <a:t>Students: </a:t>
            </a:r>
            <a:r>
              <a:rPr lang="en" sz="5200">
                <a:latin typeface="Economica"/>
                <a:ea typeface="Economica"/>
                <a:cs typeface="Economica"/>
                <a:sym typeface="Economica"/>
              </a:rPr>
              <a:t>363 referrals</a:t>
            </a:r>
            <a:endParaRPr sz="5200">
              <a:latin typeface="Economica"/>
              <a:ea typeface="Economica"/>
              <a:cs typeface="Economica"/>
              <a:sym typeface="Economica"/>
            </a:endParaRPr>
          </a:p>
          <a:p>
            <a:pPr marL="0" lvl="0" indent="0" algn="l" rtl="0">
              <a:spcBef>
                <a:spcPts val="1000"/>
              </a:spcBef>
              <a:spcAft>
                <a:spcPts val="0"/>
              </a:spcAft>
              <a:buClr>
                <a:schemeClr val="dk1"/>
              </a:buClr>
              <a:buSzPts val="275"/>
              <a:buFont typeface="Arial"/>
              <a:buNone/>
            </a:pPr>
            <a:r>
              <a:rPr lang="en" sz="5200" b="1">
                <a:latin typeface="Economica"/>
                <a:ea typeface="Economica"/>
                <a:cs typeface="Economica"/>
                <a:sym typeface="Economica"/>
              </a:rPr>
              <a:t>Average Suspension</a:t>
            </a:r>
            <a:r>
              <a:rPr lang="en" sz="5200">
                <a:latin typeface="Economica"/>
                <a:ea typeface="Economica"/>
                <a:cs typeface="Economica"/>
                <a:sym typeface="Economica"/>
              </a:rPr>
              <a:t>: 2.76 Days</a:t>
            </a:r>
            <a:endParaRPr sz="5200" b="1">
              <a:latin typeface="Economica"/>
              <a:ea typeface="Economica"/>
              <a:cs typeface="Economica"/>
              <a:sym typeface="Economica"/>
            </a:endParaRPr>
          </a:p>
          <a:p>
            <a:pPr marL="0" lvl="0" indent="0" algn="l" rtl="0">
              <a:spcBef>
                <a:spcPts val="1000"/>
              </a:spcBef>
              <a:spcAft>
                <a:spcPts val="0"/>
              </a:spcAft>
              <a:buNone/>
            </a:pPr>
            <a:r>
              <a:rPr lang="en" sz="5200" b="1">
                <a:solidFill>
                  <a:srgbClr val="000000"/>
                </a:solidFill>
                <a:latin typeface="Economica"/>
                <a:ea typeface="Economica"/>
                <a:cs typeface="Economica"/>
                <a:sym typeface="Economica"/>
              </a:rPr>
              <a:t>Infractions Categories</a:t>
            </a:r>
            <a:r>
              <a:rPr lang="en" sz="5200">
                <a:solidFill>
                  <a:srgbClr val="000000"/>
                </a:solidFill>
                <a:latin typeface="Economica"/>
                <a:ea typeface="Economica"/>
                <a:cs typeface="Economica"/>
                <a:sym typeface="Economica"/>
              </a:rPr>
              <a:t>:</a:t>
            </a:r>
            <a:endParaRPr sz="5200">
              <a:solidFill>
                <a:srgbClr val="000000"/>
              </a:solidFill>
              <a:latin typeface="Economica"/>
              <a:ea typeface="Economica"/>
              <a:cs typeface="Economica"/>
              <a:sym typeface="Economica"/>
            </a:endParaRPr>
          </a:p>
          <a:p>
            <a:pPr marL="457200" lvl="0" indent="-311150" algn="l" rtl="0">
              <a:spcBef>
                <a:spcPts val="0"/>
              </a:spcBef>
              <a:spcAft>
                <a:spcPts val="0"/>
              </a:spcAft>
              <a:buClr>
                <a:srgbClr val="000000"/>
              </a:buClr>
              <a:buSzPct val="100000"/>
              <a:buFont typeface="Economica"/>
              <a:buChar char="●"/>
            </a:pPr>
            <a:r>
              <a:rPr lang="en" sz="5200">
                <a:solidFill>
                  <a:srgbClr val="000000"/>
                </a:solidFill>
                <a:latin typeface="Economica"/>
                <a:ea typeface="Economica"/>
                <a:cs typeface="Economica"/>
                <a:sym typeface="Economica"/>
              </a:rPr>
              <a:t>Substance Use 58.4%</a:t>
            </a:r>
            <a:endParaRPr sz="5200">
              <a:solidFill>
                <a:srgbClr val="000000"/>
              </a:solidFill>
              <a:latin typeface="Economica"/>
              <a:ea typeface="Economica"/>
              <a:cs typeface="Economica"/>
              <a:sym typeface="Economica"/>
            </a:endParaRPr>
          </a:p>
          <a:p>
            <a:pPr marL="457200" lvl="0" indent="-311150" algn="l" rtl="0">
              <a:spcBef>
                <a:spcPts val="0"/>
              </a:spcBef>
              <a:spcAft>
                <a:spcPts val="0"/>
              </a:spcAft>
              <a:buClr>
                <a:srgbClr val="000000"/>
              </a:buClr>
              <a:buSzPct val="100000"/>
              <a:buFont typeface="Economica"/>
              <a:buChar char="●"/>
            </a:pPr>
            <a:r>
              <a:rPr lang="en" sz="5200">
                <a:solidFill>
                  <a:srgbClr val="000000"/>
                </a:solidFill>
                <a:latin typeface="Economica"/>
                <a:ea typeface="Economica"/>
                <a:cs typeface="Economica"/>
                <a:sym typeface="Economica"/>
              </a:rPr>
              <a:t>Mental Health 6.6%</a:t>
            </a:r>
            <a:endParaRPr sz="5200">
              <a:solidFill>
                <a:srgbClr val="000000"/>
              </a:solidFill>
              <a:latin typeface="Economica"/>
              <a:ea typeface="Economica"/>
              <a:cs typeface="Economica"/>
              <a:sym typeface="Economica"/>
            </a:endParaRPr>
          </a:p>
          <a:p>
            <a:pPr marL="457200" lvl="0" indent="-311150" algn="l" rtl="0">
              <a:spcBef>
                <a:spcPts val="0"/>
              </a:spcBef>
              <a:spcAft>
                <a:spcPts val="0"/>
              </a:spcAft>
              <a:buClr>
                <a:srgbClr val="000000"/>
              </a:buClr>
              <a:buSzPct val="100000"/>
              <a:buFont typeface="Economica"/>
              <a:buChar char="●"/>
            </a:pPr>
            <a:r>
              <a:rPr lang="en" sz="5200">
                <a:solidFill>
                  <a:srgbClr val="000000"/>
                </a:solidFill>
                <a:latin typeface="Economica"/>
                <a:ea typeface="Economica"/>
                <a:cs typeface="Economica"/>
                <a:sym typeface="Economica"/>
              </a:rPr>
              <a:t>Violence/Threats 12.9%</a:t>
            </a:r>
            <a:endParaRPr sz="5200">
              <a:solidFill>
                <a:srgbClr val="000000"/>
              </a:solidFill>
              <a:latin typeface="Economica"/>
              <a:ea typeface="Economica"/>
              <a:cs typeface="Economica"/>
              <a:sym typeface="Economica"/>
            </a:endParaRPr>
          </a:p>
          <a:p>
            <a:pPr marL="457200" lvl="0" indent="-311150" algn="l" rtl="0">
              <a:spcBef>
                <a:spcPts val="0"/>
              </a:spcBef>
              <a:spcAft>
                <a:spcPts val="0"/>
              </a:spcAft>
              <a:buClr>
                <a:srgbClr val="000000"/>
              </a:buClr>
              <a:buSzPct val="100000"/>
              <a:buFont typeface="Economica"/>
              <a:buChar char="●"/>
            </a:pPr>
            <a:r>
              <a:rPr lang="en" sz="5200">
                <a:solidFill>
                  <a:srgbClr val="000000"/>
                </a:solidFill>
                <a:latin typeface="Economica"/>
                <a:ea typeface="Economica"/>
                <a:cs typeface="Economica"/>
                <a:sym typeface="Economica"/>
              </a:rPr>
              <a:t>Skipping Class/Truancy 2.8%</a:t>
            </a:r>
            <a:endParaRPr sz="5200">
              <a:solidFill>
                <a:srgbClr val="000000"/>
              </a:solidFill>
              <a:latin typeface="Economica"/>
              <a:ea typeface="Economica"/>
              <a:cs typeface="Economica"/>
              <a:sym typeface="Economica"/>
            </a:endParaRPr>
          </a:p>
          <a:p>
            <a:pPr marL="457200" lvl="0" indent="-311150" algn="l" rtl="0">
              <a:spcBef>
                <a:spcPts val="0"/>
              </a:spcBef>
              <a:spcAft>
                <a:spcPts val="0"/>
              </a:spcAft>
              <a:buClr>
                <a:srgbClr val="000000"/>
              </a:buClr>
              <a:buSzPct val="100000"/>
              <a:buFont typeface="Economica"/>
              <a:buChar char="●"/>
            </a:pPr>
            <a:r>
              <a:rPr lang="en" sz="5200">
                <a:solidFill>
                  <a:srgbClr val="000000"/>
                </a:solidFill>
                <a:latin typeface="Economica"/>
                <a:ea typeface="Economica"/>
                <a:cs typeface="Economica"/>
                <a:sym typeface="Economica"/>
              </a:rPr>
              <a:t>Refusal to listen / do work 1.9%</a:t>
            </a:r>
            <a:endParaRPr sz="5200">
              <a:solidFill>
                <a:srgbClr val="000000"/>
              </a:solidFill>
              <a:latin typeface="Economica"/>
              <a:ea typeface="Economica"/>
              <a:cs typeface="Economica"/>
              <a:sym typeface="Economica"/>
            </a:endParaRPr>
          </a:p>
          <a:p>
            <a:pPr marL="457200" lvl="0" indent="-311150" algn="l" rtl="0">
              <a:spcBef>
                <a:spcPts val="0"/>
              </a:spcBef>
              <a:spcAft>
                <a:spcPts val="0"/>
              </a:spcAft>
              <a:buClr>
                <a:srgbClr val="000000"/>
              </a:buClr>
              <a:buSzPct val="100000"/>
              <a:buFont typeface="Economica"/>
              <a:buChar char="●"/>
            </a:pPr>
            <a:r>
              <a:rPr lang="en" sz="5200">
                <a:solidFill>
                  <a:srgbClr val="000000"/>
                </a:solidFill>
                <a:latin typeface="Economica"/>
                <a:ea typeface="Economica"/>
                <a:cs typeface="Economica"/>
                <a:sym typeface="Economica"/>
              </a:rPr>
              <a:t>Vandalism / Destruction / Theft 3.3%</a:t>
            </a:r>
            <a:endParaRPr sz="5200">
              <a:solidFill>
                <a:srgbClr val="000000"/>
              </a:solidFill>
              <a:latin typeface="Economica"/>
              <a:ea typeface="Economica"/>
              <a:cs typeface="Economica"/>
              <a:sym typeface="Economica"/>
            </a:endParaRPr>
          </a:p>
          <a:p>
            <a:pPr marL="457200" lvl="0" indent="-311150" algn="l" rtl="0">
              <a:spcBef>
                <a:spcPts val="0"/>
              </a:spcBef>
              <a:spcAft>
                <a:spcPts val="0"/>
              </a:spcAft>
              <a:buClr>
                <a:srgbClr val="000000"/>
              </a:buClr>
              <a:buSzPct val="100000"/>
              <a:buFont typeface="Economica"/>
              <a:buChar char="●"/>
            </a:pPr>
            <a:r>
              <a:rPr lang="en" sz="5200">
                <a:solidFill>
                  <a:srgbClr val="000000"/>
                </a:solidFill>
                <a:latin typeface="Economica"/>
                <a:ea typeface="Economica"/>
                <a:cs typeface="Economica"/>
                <a:sym typeface="Economica"/>
              </a:rPr>
              <a:t>Other (includes referrals for non suspensions) 14%</a:t>
            </a:r>
            <a:endParaRPr sz="5200">
              <a:solidFill>
                <a:srgbClr val="000000"/>
              </a:solidFill>
              <a:latin typeface="Economica"/>
              <a:ea typeface="Economica"/>
              <a:cs typeface="Economica"/>
              <a:sym typeface="Economica"/>
            </a:endParaRPr>
          </a:p>
          <a:p>
            <a:pPr marL="0" lvl="0" indent="0" algn="l" rtl="0">
              <a:spcBef>
                <a:spcPts val="1000"/>
              </a:spcBef>
              <a:spcAft>
                <a:spcPts val="0"/>
              </a:spcAft>
              <a:buNone/>
            </a:pPr>
            <a:r>
              <a:rPr lang="en" sz="5200" b="1">
                <a:latin typeface="Economica"/>
                <a:ea typeface="Economica"/>
                <a:cs typeface="Economica"/>
                <a:sym typeface="Economica"/>
              </a:rPr>
              <a:t>Clinical Referrals made:</a:t>
            </a:r>
            <a:r>
              <a:rPr lang="en" sz="5200">
                <a:latin typeface="Economica"/>
                <a:ea typeface="Economica"/>
                <a:cs typeface="Economica"/>
                <a:sym typeface="Economica"/>
              </a:rPr>
              <a:t> 12%, 7% Considering</a:t>
            </a:r>
            <a:endParaRPr sz="5200">
              <a:latin typeface="Economica"/>
              <a:ea typeface="Economica"/>
              <a:cs typeface="Economica"/>
              <a:sym typeface="Economica"/>
            </a:endParaRPr>
          </a:p>
          <a:p>
            <a:pPr marL="0" lvl="0" indent="0" algn="l" rtl="0">
              <a:spcBef>
                <a:spcPts val="1000"/>
              </a:spcBef>
              <a:spcAft>
                <a:spcPts val="0"/>
              </a:spcAft>
              <a:buNone/>
            </a:pPr>
            <a:r>
              <a:rPr lang="en" sz="5200" b="1">
                <a:latin typeface="Economica"/>
                <a:ea typeface="Economica"/>
                <a:cs typeface="Economica"/>
                <a:sym typeface="Economica"/>
              </a:rPr>
              <a:t>Students with existing services:</a:t>
            </a:r>
            <a:r>
              <a:rPr lang="en" sz="5200">
                <a:latin typeface="Economica"/>
                <a:ea typeface="Economica"/>
                <a:cs typeface="Economica"/>
                <a:sym typeface="Economica"/>
              </a:rPr>
              <a:t> 11.8, 3% on Waitlist</a:t>
            </a:r>
            <a:endParaRPr sz="5200">
              <a:latin typeface="Economica"/>
              <a:ea typeface="Economica"/>
              <a:cs typeface="Economica"/>
              <a:sym typeface="Economica"/>
            </a:endParaRPr>
          </a:p>
          <a:p>
            <a:pPr marL="0" lvl="0" indent="0" algn="l" rtl="0">
              <a:spcBef>
                <a:spcPts val="1000"/>
              </a:spcBef>
              <a:spcAft>
                <a:spcPts val="0"/>
              </a:spcAft>
              <a:buNone/>
            </a:pPr>
            <a:r>
              <a:rPr lang="en" sz="5200" b="1">
                <a:latin typeface="Economica"/>
                <a:ea typeface="Economica"/>
                <a:cs typeface="Economica"/>
                <a:sym typeface="Economica"/>
              </a:rPr>
              <a:t>Students with IEP and/or 504</a:t>
            </a:r>
            <a:r>
              <a:rPr lang="en" sz="5200">
                <a:latin typeface="Economica"/>
                <a:ea typeface="Economica"/>
                <a:cs typeface="Economica"/>
                <a:sym typeface="Economica"/>
              </a:rPr>
              <a:t>: 49.3%</a:t>
            </a:r>
            <a:endParaRPr sz="5200">
              <a:latin typeface="Economica"/>
              <a:ea typeface="Economica"/>
              <a:cs typeface="Economica"/>
              <a:sym typeface="Economica"/>
            </a:endParaRPr>
          </a:p>
          <a:p>
            <a:pPr marL="0" lvl="0" indent="0" algn="l" rtl="0">
              <a:spcBef>
                <a:spcPts val="1000"/>
              </a:spcBef>
              <a:spcAft>
                <a:spcPts val="0"/>
              </a:spcAft>
              <a:buNone/>
            </a:pPr>
            <a:r>
              <a:rPr lang="en" sz="5200" b="1">
                <a:latin typeface="Economica"/>
                <a:ea typeface="Economica"/>
                <a:cs typeface="Economica"/>
                <a:sym typeface="Economica"/>
              </a:rPr>
              <a:t>Students scoring 3 or higher on CRAFFT</a:t>
            </a:r>
            <a:r>
              <a:rPr lang="en" sz="5200">
                <a:latin typeface="Economica"/>
                <a:ea typeface="Economica"/>
                <a:cs typeface="Economica"/>
                <a:sym typeface="Economica"/>
              </a:rPr>
              <a:t>: 54.5%</a:t>
            </a:r>
            <a:endParaRPr sz="5200">
              <a:latin typeface="Economica"/>
              <a:ea typeface="Economica"/>
              <a:cs typeface="Economica"/>
              <a:sym typeface="Economica"/>
            </a:endParaRPr>
          </a:p>
          <a:p>
            <a:pPr marL="0" lvl="0" indent="0" algn="l" rtl="0">
              <a:spcBef>
                <a:spcPts val="1000"/>
              </a:spcBef>
              <a:spcAft>
                <a:spcPts val="0"/>
              </a:spcAft>
              <a:buNone/>
            </a:pPr>
            <a:r>
              <a:rPr lang="en" sz="5200" b="1">
                <a:latin typeface="Economica"/>
                <a:ea typeface="Economica"/>
                <a:cs typeface="Economica"/>
                <a:sym typeface="Economica"/>
              </a:rPr>
              <a:t>Students scoring 3 or higher on ACEs:</a:t>
            </a:r>
            <a:r>
              <a:rPr lang="en" sz="5200">
                <a:latin typeface="Economica"/>
                <a:ea typeface="Economica"/>
                <a:cs typeface="Economica"/>
                <a:sym typeface="Economica"/>
              </a:rPr>
              <a:t> 35.9%</a:t>
            </a:r>
            <a:endParaRPr sz="5200">
              <a:latin typeface="Economica"/>
              <a:ea typeface="Economica"/>
              <a:cs typeface="Economica"/>
              <a:sym typeface="Economica"/>
            </a:endParaRPr>
          </a:p>
          <a:p>
            <a:pPr marL="0" lvl="0" indent="0" algn="l" rtl="0">
              <a:spcBef>
                <a:spcPts val="1000"/>
              </a:spcBef>
              <a:spcAft>
                <a:spcPts val="0"/>
              </a:spcAft>
              <a:buNone/>
            </a:pPr>
            <a:endParaRPr sz="5200">
              <a:latin typeface="Economica"/>
              <a:ea typeface="Economica"/>
              <a:cs typeface="Economica"/>
              <a:sym typeface="Economica"/>
            </a:endParaRPr>
          </a:p>
          <a:p>
            <a:pPr marL="0" lvl="0" indent="0" algn="l" rtl="0">
              <a:lnSpc>
                <a:spcPct val="100000"/>
              </a:lnSpc>
              <a:spcBef>
                <a:spcPts val="1000"/>
              </a:spcBef>
              <a:spcAft>
                <a:spcPts val="0"/>
              </a:spcAft>
              <a:buNone/>
            </a:pPr>
            <a:endParaRPr sz="5200">
              <a:solidFill>
                <a:srgbClr val="000000"/>
              </a:solidFill>
              <a:latin typeface="Economica"/>
              <a:ea typeface="Economica"/>
              <a:cs typeface="Economica"/>
              <a:sym typeface="Economica"/>
            </a:endParaRPr>
          </a:p>
          <a:p>
            <a:pPr marL="0" lvl="0" indent="0" algn="l" rtl="0">
              <a:spcBef>
                <a:spcPts val="1000"/>
              </a:spcBef>
              <a:spcAft>
                <a:spcPts val="0"/>
              </a:spcAft>
              <a:buNone/>
            </a:pPr>
            <a:endParaRPr sz="1100">
              <a:solidFill>
                <a:srgbClr val="222222"/>
              </a:solidFill>
              <a:latin typeface="Verdana"/>
              <a:ea typeface="Verdana"/>
              <a:cs typeface="Verdana"/>
              <a:sym typeface="Verdana"/>
            </a:endParaRPr>
          </a:p>
          <a:p>
            <a:pPr marL="0" lvl="0" indent="0" algn="l" rtl="0">
              <a:spcBef>
                <a:spcPts val="1000"/>
              </a:spcBef>
              <a:spcAft>
                <a:spcPts val="0"/>
              </a:spcAft>
              <a:buNone/>
            </a:pPr>
            <a:endParaRPr sz="1100">
              <a:solidFill>
                <a:srgbClr val="222222"/>
              </a:solidFill>
              <a:latin typeface="Verdana"/>
              <a:ea typeface="Verdana"/>
              <a:cs typeface="Verdana"/>
              <a:sym typeface="Verdana"/>
            </a:endParaRPr>
          </a:p>
          <a:p>
            <a:pPr marL="0" lvl="0" indent="0" algn="l" rtl="0">
              <a:spcBef>
                <a:spcPts val="1000"/>
              </a:spcBef>
              <a:spcAft>
                <a:spcPts val="1200"/>
              </a:spcAft>
              <a:buNone/>
            </a:pPr>
            <a:endParaRPr/>
          </a:p>
        </p:txBody>
      </p:sp>
      <p:sp>
        <p:nvSpPr>
          <p:cNvPr id="241" name="Google Shape;241;p38"/>
          <p:cNvSpPr txBox="1"/>
          <p:nvPr/>
        </p:nvSpPr>
        <p:spPr>
          <a:xfrm>
            <a:off x="4072150" y="961625"/>
            <a:ext cx="4596600" cy="354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300" b="1" u="sng">
                <a:solidFill>
                  <a:schemeClr val="dk1"/>
                </a:solidFill>
                <a:latin typeface="Economica"/>
                <a:ea typeface="Economica"/>
                <a:cs typeface="Economica"/>
                <a:sym typeface="Economica"/>
              </a:rPr>
              <a:t>Student Survey</a:t>
            </a:r>
            <a:endParaRPr sz="1300" i="1" u="sng">
              <a:solidFill>
                <a:schemeClr val="dk1"/>
              </a:solidFill>
              <a:highlight>
                <a:schemeClr val="lt1"/>
              </a:highlight>
              <a:latin typeface="Economica"/>
              <a:ea typeface="Economica"/>
              <a:cs typeface="Economica"/>
              <a:sym typeface="Economica"/>
            </a:endParaRPr>
          </a:p>
          <a:p>
            <a:pPr marL="457200" lvl="0" indent="-311150" algn="l" rtl="0">
              <a:lnSpc>
                <a:spcPct val="115000"/>
              </a:lnSpc>
              <a:spcBef>
                <a:spcPts val="300"/>
              </a:spcBef>
              <a:spcAft>
                <a:spcPts val="0"/>
              </a:spcAft>
              <a:buClr>
                <a:schemeClr val="dk1"/>
              </a:buClr>
              <a:buSzPts val="1300"/>
              <a:buFont typeface="Economica"/>
              <a:buChar char="●"/>
            </a:pPr>
            <a:r>
              <a:rPr lang="en" sz="1300" b="1">
                <a:solidFill>
                  <a:schemeClr val="dk1"/>
                </a:solidFill>
                <a:highlight>
                  <a:schemeClr val="lt1"/>
                </a:highlight>
                <a:latin typeface="Economica"/>
                <a:ea typeface="Economica"/>
                <a:cs typeface="Economica"/>
                <a:sym typeface="Economica"/>
              </a:rPr>
              <a:t>85.7% </a:t>
            </a:r>
            <a:r>
              <a:rPr lang="en" sz="1300">
                <a:solidFill>
                  <a:schemeClr val="dk1"/>
                </a:solidFill>
                <a:highlight>
                  <a:schemeClr val="lt1"/>
                </a:highlight>
                <a:latin typeface="Economica"/>
                <a:ea typeface="Economica"/>
                <a:cs typeface="Economica"/>
                <a:sym typeface="Economica"/>
              </a:rPr>
              <a:t>found it a positive alternative</a:t>
            </a:r>
            <a:endParaRPr sz="1300">
              <a:solidFill>
                <a:schemeClr val="dk1"/>
              </a:solidFill>
              <a:highlight>
                <a:schemeClr val="lt1"/>
              </a:highlight>
              <a:latin typeface="Economica"/>
              <a:ea typeface="Economica"/>
              <a:cs typeface="Economica"/>
              <a:sym typeface="Economica"/>
            </a:endParaRPr>
          </a:p>
          <a:p>
            <a:pPr marL="457200" lvl="0" indent="-311150" algn="l" rtl="0">
              <a:lnSpc>
                <a:spcPct val="115000"/>
              </a:lnSpc>
              <a:spcBef>
                <a:spcPts val="0"/>
              </a:spcBef>
              <a:spcAft>
                <a:spcPts val="0"/>
              </a:spcAft>
              <a:buClr>
                <a:schemeClr val="dk1"/>
              </a:buClr>
              <a:buSzPts val="1300"/>
              <a:buFont typeface="Economica"/>
              <a:buChar char="●"/>
            </a:pPr>
            <a:r>
              <a:rPr lang="en" sz="1300" b="1">
                <a:solidFill>
                  <a:schemeClr val="dk1"/>
                </a:solidFill>
                <a:highlight>
                  <a:schemeClr val="lt1"/>
                </a:highlight>
                <a:latin typeface="Economica"/>
                <a:ea typeface="Economica"/>
                <a:cs typeface="Economica"/>
                <a:sym typeface="Economica"/>
              </a:rPr>
              <a:t>95%</a:t>
            </a:r>
            <a:r>
              <a:rPr lang="en" sz="1300">
                <a:solidFill>
                  <a:schemeClr val="dk1"/>
                </a:solidFill>
                <a:highlight>
                  <a:schemeClr val="lt1"/>
                </a:highlight>
                <a:latin typeface="Economica"/>
                <a:ea typeface="Economica"/>
                <a:cs typeface="Economica"/>
                <a:sym typeface="Economica"/>
              </a:rPr>
              <a:t> would attend again</a:t>
            </a:r>
            <a:endParaRPr sz="1300">
              <a:solidFill>
                <a:schemeClr val="dk1"/>
              </a:solidFill>
              <a:highlight>
                <a:schemeClr val="lt1"/>
              </a:highlight>
              <a:latin typeface="Economica"/>
              <a:ea typeface="Economica"/>
              <a:cs typeface="Economica"/>
              <a:sym typeface="Economica"/>
            </a:endParaRPr>
          </a:p>
          <a:p>
            <a:pPr marL="457200" lvl="0" indent="-311150" algn="l" rtl="0">
              <a:lnSpc>
                <a:spcPct val="115000"/>
              </a:lnSpc>
              <a:spcBef>
                <a:spcPts val="0"/>
              </a:spcBef>
              <a:spcAft>
                <a:spcPts val="0"/>
              </a:spcAft>
              <a:buClr>
                <a:schemeClr val="dk1"/>
              </a:buClr>
              <a:buSzPts val="1300"/>
              <a:buFont typeface="Economica"/>
              <a:buChar char="●"/>
            </a:pPr>
            <a:r>
              <a:rPr lang="en" sz="1300" b="1">
                <a:solidFill>
                  <a:schemeClr val="dk1"/>
                </a:solidFill>
                <a:highlight>
                  <a:schemeClr val="lt1"/>
                </a:highlight>
                <a:latin typeface="Economica"/>
                <a:ea typeface="Economica"/>
                <a:cs typeface="Economica"/>
                <a:sym typeface="Economica"/>
              </a:rPr>
              <a:t>60%</a:t>
            </a:r>
            <a:r>
              <a:rPr lang="en" sz="1300">
                <a:solidFill>
                  <a:schemeClr val="dk1"/>
                </a:solidFill>
                <a:highlight>
                  <a:schemeClr val="lt1"/>
                </a:highlight>
                <a:latin typeface="Economica"/>
                <a:ea typeface="Economica"/>
                <a:cs typeface="Economica"/>
                <a:sym typeface="Economica"/>
              </a:rPr>
              <a:t> felt ready to return to school </a:t>
            </a:r>
            <a:endParaRPr sz="1300" b="1">
              <a:latin typeface="Economica"/>
              <a:ea typeface="Economica"/>
              <a:cs typeface="Economica"/>
              <a:sym typeface="Economica"/>
            </a:endParaRPr>
          </a:p>
          <a:p>
            <a:pPr marL="0" lvl="0" indent="0" algn="ctr" rtl="0">
              <a:spcBef>
                <a:spcPts val="300"/>
              </a:spcBef>
              <a:spcAft>
                <a:spcPts val="0"/>
              </a:spcAft>
              <a:buClr>
                <a:schemeClr val="dk1"/>
              </a:buClr>
              <a:buSzPts val="1100"/>
              <a:buFont typeface="Arial"/>
              <a:buNone/>
            </a:pPr>
            <a:endParaRPr b="1">
              <a:latin typeface="Economica"/>
              <a:ea typeface="Economica"/>
              <a:cs typeface="Economica"/>
              <a:sym typeface="Economica"/>
            </a:endParaRPr>
          </a:p>
          <a:p>
            <a:pPr marL="0" lvl="0" indent="0" algn="ctr" rtl="0">
              <a:spcBef>
                <a:spcPts val="300"/>
              </a:spcBef>
              <a:spcAft>
                <a:spcPts val="0"/>
              </a:spcAft>
              <a:buClr>
                <a:schemeClr val="dk1"/>
              </a:buClr>
              <a:buSzPts val="1100"/>
              <a:buFont typeface="Arial"/>
              <a:buNone/>
            </a:pPr>
            <a:endParaRPr b="1">
              <a:latin typeface="Economica"/>
              <a:ea typeface="Economica"/>
              <a:cs typeface="Economica"/>
              <a:sym typeface="Economica"/>
            </a:endParaRPr>
          </a:p>
          <a:p>
            <a:pPr marL="0" lvl="0" indent="0" algn="l" rtl="0">
              <a:spcBef>
                <a:spcPts val="300"/>
              </a:spcBef>
              <a:spcAft>
                <a:spcPts val="0"/>
              </a:spcAft>
              <a:buClr>
                <a:schemeClr val="dk1"/>
              </a:buClr>
              <a:buSzPts val="1100"/>
              <a:buFont typeface="Arial"/>
              <a:buNone/>
            </a:pPr>
            <a:r>
              <a:rPr lang="en" b="1">
                <a:latin typeface="Economica"/>
                <a:ea typeface="Economica"/>
                <a:cs typeface="Economica"/>
                <a:sym typeface="Economica"/>
              </a:rPr>
              <a:t>Reviews</a:t>
            </a:r>
            <a:r>
              <a:rPr lang="en" b="1">
                <a:latin typeface="Open Sans"/>
                <a:ea typeface="Open Sans"/>
                <a:cs typeface="Open Sans"/>
                <a:sym typeface="Open Sans"/>
              </a:rPr>
              <a:t>:</a:t>
            </a:r>
            <a:r>
              <a:rPr lang="en" sz="1300" b="1">
                <a:solidFill>
                  <a:srgbClr val="222222"/>
                </a:solidFill>
              </a:rPr>
              <a:t> </a:t>
            </a:r>
            <a:r>
              <a:rPr lang="en" sz="1300">
                <a:solidFill>
                  <a:schemeClr val="dk1"/>
                </a:solidFill>
                <a:latin typeface="Economica"/>
                <a:ea typeface="Economica"/>
                <a:cs typeface="Economica"/>
                <a:sym typeface="Economica"/>
              </a:rPr>
              <a:t>What did you enjoy most about the PASS Program?</a:t>
            </a:r>
            <a:endParaRPr sz="1300">
              <a:solidFill>
                <a:schemeClr val="dk1"/>
              </a:solidFill>
              <a:latin typeface="Economica"/>
              <a:ea typeface="Economica"/>
              <a:cs typeface="Economica"/>
              <a:sym typeface="Economica"/>
            </a:endParaRPr>
          </a:p>
          <a:p>
            <a:pPr marL="0" lvl="0" indent="0" algn="ctr" rtl="0">
              <a:spcBef>
                <a:spcPts val="300"/>
              </a:spcBef>
              <a:spcAft>
                <a:spcPts val="0"/>
              </a:spcAft>
              <a:buClr>
                <a:schemeClr val="dk1"/>
              </a:buClr>
              <a:buSzPts val="1100"/>
              <a:buFont typeface="Arial"/>
              <a:buNone/>
            </a:pPr>
            <a:endParaRPr sz="1300">
              <a:solidFill>
                <a:schemeClr val="dk1"/>
              </a:solidFill>
              <a:latin typeface="Economica"/>
              <a:ea typeface="Economica"/>
              <a:cs typeface="Economica"/>
              <a:sym typeface="Economica"/>
            </a:endParaRPr>
          </a:p>
          <a:p>
            <a:pPr marL="457200" lvl="0" indent="0" algn="ctr" rtl="0">
              <a:lnSpc>
                <a:spcPct val="115000"/>
              </a:lnSpc>
              <a:spcBef>
                <a:spcPts val="300"/>
              </a:spcBef>
              <a:spcAft>
                <a:spcPts val="0"/>
              </a:spcAft>
              <a:buNone/>
            </a:pPr>
            <a:r>
              <a:rPr lang="en" sz="1300" i="1">
                <a:solidFill>
                  <a:schemeClr val="dk1"/>
                </a:solidFill>
                <a:highlight>
                  <a:srgbClr val="FFFFFF"/>
                </a:highlight>
                <a:latin typeface="Economica"/>
                <a:ea typeface="Economica"/>
                <a:cs typeface="Economica"/>
                <a:sym typeface="Economica"/>
              </a:rPr>
              <a:t>“The friendly staff and good, calm work environment”</a:t>
            </a:r>
            <a:endParaRPr sz="130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0"/>
              </a:spcAft>
              <a:buNone/>
            </a:pPr>
            <a:r>
              <a:rPr lang="en" sz="1300" i="1">
                <a:solidFill>
                  <a:schemeClr val="dk1"/>
                </a:solidFill>
                <a:highlight>
                  <a:srgbClr val="FFFFFF"/>
                </a:highlight>
                <a:latin typeface="Economica"/>
                <a:ea typeface="Economica"/>
                <a:cs typeface="Economica"/>
                <a:sym typeface="Economica"/>
              </a:rPr>
              <a:t>“Sharing in groups because I got to know some of the kids in the program better”</a:t>
            </a:r>
            <a:endParaRPr sz="130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0"/>
              </a:spcAft>
              <a:buNone/>
            </a:pPr>
            <a:r>
              <a:rPr lang="en" sz="1300" i="1">
                <a:solidFill>
                  <a:srgbClr val="202124"/>
                </a:solidFill>
                <a:latin typeface="Economica"/>
                <a:ea typeface="Economica"/>
                <a:cs typeface="Economica"/>
                <a:sym typeface="Economica"/>
              </a:rPr>
              <a:t>“The staff was very comfortable to be around, the activities I did were very helpful and applicable to my life. Overall I enjoyed everything about the pass program.”</a:t>
            </a:r>
            <a:endParaRPr sz="1300" i="1">
              <a:solidFill>
                <a:srgbClr val="202124"/>
              </a:solidFill>
              <a:latin typeface="Economica"/>
              <a:ea typeface="Economica"/>
              <a:cs typeface="Economica"/>
              <a:sym typeface="Economica"/>
            </a:endParaRPr>
          </a:p>
          <a:p>
            <a:pPr marL="0" lvl="0" indent="0" algn="ctr" rtl="0">
              <a:lnSpc>
                <a:spcPct val="115000"/>
              </a:lnSpc>
              <a:spcBef>
                <a:spcPts val="300"/>
              </a:spcBef>
              <a:spcAft>
                <a:spcPts val="0"/>
              </a:spcAft>
              <a:buNone/>
            </a:pPr>
            <a:r>
              <a:rPr lang="en" sz="1300" i="1">
                <a:solidFill>
                  <a:schemeClr val="dk1"/>
                </a:solidFill>
                <a:highlight>
                  <a:srgbClr val="FFFFFF"/>
                </a:highlight>
                <a:latin typeface="Economica"/>
                <a:ea typeface="Economica"/>
                <a:cs typeface="Economica"/>
                <a:sym typeface="Economica"/>
              </a:rPr>
              <a:t>“I liked how the staff actually treated us like real people”</a:t>
            </a:r>
            <a:endParaRPr sz="130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0"/>
              </a:spcAft>
              <a:buNone/>
            </a:pPr>
            <a:r>
              <a:rPr lang="en" sz="1300" i="1">
                <a:solidFill>
                  <a:schemeClr val="dk1"/>
                </a:solidFill>
                <a:highlight>
                  <a:srgbClr val="FFFFFF"/>
                </a:highlight>
                <a:latin typeface="Economica"/>
                <a:ea typeface="Economica"/>
                <a:cs typeface="Economica"/>
                <a:sym typeface="Economica"/>
              </a:rPr>
              <a:t>“I enjoyed being able to talk to the other students and to be able to build a relationship with the counselors”.</a:t>
            </a:r>
            <a:endParaRPr sz="130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0"/>
              </a:spcAft>
              <a:buNone/>
            </a:pPr>
            <a:r>
              <a:rPr lang="en" sz="1300" i="1">
                <a:solidFill>
                  <a:schemeClr val="dk1"/>
                </a:solidFill>
                <a:highlight>
                  <a:srgbClr val="FFFFFF"/>
                </a:highlight>
                <a:latin typeface="Economica"/>
                <a:ea typeface="Economica"/>
                <a:cs typeface="Economica"/>
                <a:sym typeface="Economica"/>
              </a:rPr>
              <a:t>“how inclusive and understanding the staff and other students were”.</a:t>
            </a:r>
            <a:endParaRPr sz="130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0"/>
              </a:spcAft>
              <a:buNone/>
            </a:pPr>
            <a:endParaRPr sz="105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0"/>
              </a:spcAft>
              <a:buNone/>
            </a:pPr>
            <a:endParaRPr sz="105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0"/>
              </a:spcAft>
              <a:buNone/>
            </a:pPr>
            <a:endParaRPr sz="1050" i="1">
              <a:solidFill>
                <a:schemeClr val="dk1"/>
              </a:solidFill>
              <a:highlight>
                <a:srgbClr val="FFFFFF"/>
              </a:highlight>
              <a:latin typeface="Economica"/>
              <a:ea typeface="Economica"/>
              <a:cs typeface="Economica"/>
              <a:sym typeface="Economica"/>
            </a:endParaRPr>
          </a:p>
          <a:p>
            <a:pPr marL="228600" lvl="0" indent="0" algn="l" rtl="0">
              <a:spcBef>
                <a:spcPts val="300"/>
              </a:spcBef>
              <a:spcAft>
                <a:spcPts val="0"/>
              </a:spcAft>
              <a:buClr>
                <a:schemeClr val="dk1"/>
              </a:buClr>
              <a:buSzPts val="1100"/>
              <a:buFont typeface="Arial"/>
              <a:buNone/>
            </a:pPr>
            <a:endParaRPr sz="1100">
              <a:solidFill>
                <a:schemeClr val="dk1"/>
              </a:solidFill>
              <a:latin typeface="Times New Roman"/>
              <a:ea typeface="Times New Roman"/>
              <a:cs typeface="Times New Roman"/>
              <a:sym typeface="Times New Roman"/>
            </a:endParaRPr>
          </a:p>
          <a:p>
            <a:pPr marL="0" lvl="0" indent="0" algn="ctr" rtl="0">
              <a:lnSpc>
                <a:spcPct val="115000"/>
              </a:lnSpc>
              <a:spcBef>
                <a:spcPts val="300"/>
              </a:spcBef>
              <a:spcAft>
                <a:spcPts val="0"/>
              </a:spcAft>
              <a:buNone/>
            </a:pPr>
            <a:endParaRPr sz="1150" i="1">
              <a:solidFill>
                <a:schemeClr val="dk1"/>
              </a:solidFill>
              <a:highlight>
                <a:srgbClr val="FFFFFF"/>
              </a:highlight>
              <a:latin typeface="Economica"/>
              <a:ea typeface="Economica"/>
              <a:cs typeface="Economica"/>
              <a:sym typeface="Economica"/>
            </a:endParaRPr>
          </a:p>
          <a:p>
            <a:pPr marL="0" lvl="0" indent="0" algn="ctr" rtl="0">
              <a:lnSpc>
                <a:spcPct val="115000"/>
              </a:lnSpc>
              <a:spcBef>
                <a:spcPts val="300"/>
              </a:spcBef>
              <a:spcAft>
                <a:spcPts val="300"/>
              </a:spcAft>
              <a:buNone/>
            </a:pPr>
            <a:endParaRPr sz="1150" i="1">
              <a:solidFill>
                <a:schemeClr val="dk1"/>
              </a:solidFill>
              <a:highlight>
                <a:srgbClr val="FFFFFF"/>
              </a:highlight>
              <a:latin typeface="Economica"/>
              <a:ea typeface="Economica"/>
              <a:cs typeface="Economica"/>
              <a:sym typeface="Economic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7" name="Google Shape;247;p39">
            <a:extLst>
              <a:ext uri="{C183D7F6-B498-43B3-948B-1728B52AA6E4}">
                <adec:decorative xmlns:adec="http://schemas.microsoft.com/office/drawing/2017/decorative" val="1"/>
              </a:ext>
            </a:extLst>
          </p:cNvPr>
          <p:cNvPicPr preferRelativeResize="0"/>
          <p:nvPr/>
        </p:nvPicPr>
        <p:blipFill rotWithShape="1">
          <a:blip r:embed="rId3">
            <a:alphaModFix/>
          </a:blip>
          <a:srcRect r="9354" b="4251"/>
          <a:stretch/>
        </p:blipFill>
        <p:spPr>
          <a:xfrm>
            <a:off x="0" y="2857500"/>
            <a:ext cx="2591122" cy="2857499"/>
          </a:xfrm>
          <a:prstGeom prst="rect">
            <a:avLst/>
          </a:prstGeom>
          <a:noFill/>
          <a:ln>
            <a:noFill/>
          </a:ln>
        </p:spPr>
      </p:pic>
      <p:pic>
        <p:nvPicPr>
          <p:cNvPr id="248" name="Google Shape;248;p39">
            <a:extLst>
              <a:ext uri="{C183D7F6-B498-43B3-948B-1728B52AA6E4}">
                <adec:decorative xmlns:adec="http://schemas.microsoft.com/office/drawing/2017/decorative" val="1"/>
              </a:ext>
            </a:extLst>
          </p:cNvPr>
          <p:cNvPicPr preferRelativeResize="0"/>
          <p:nvPr/>
        </p:nvPicPr>
        <p:blipFill rotWithShape="1">
          <a:blip r:embed="rId4">
            <a:alphaModFix/>
          </a:blip>
          <a:srcRect l="5132" t="25838"/>
          <a:stretch/>
        </p:blipFill>
        <p:spPr>
          <a:xfrm>
            <a:off x="2422125" y="1877625"/>
            <a:ext cx="4296852" cy="3837373"/>
          </a:xfrm>
          <a:prstGeom prst="rect">
            <a:avLst/>
          </a:prstGeom>
          <a:noFill/>
          <a:ln>
            <a:noFill/>
          </a:ln>
        </p:spPr>
      </p:pic>
      <p:pic>
        <p:nvPicPr>
          <p:cNvPr id="246" name="Google Shape;246;p39">
            <a:extLst>
              <a:ext uri="{C183D7F6-B498-43B3-948B-1728B52AA6E4}">
                <adec:decorative xmlns:adec="http://schemas.microsoft.com/office/drawing/2017/decorative" val="1"/>
              </a:ext>
            </a:extLst>
          </p:cNvPr>
          <p:cNvPicPr preferRelativeResize="0"/>
          <p:nvPr/>
        </p:nvPicPr>
        <p:blipFill rotWithShape="1">
          <a:blip r:embed="rId5">
            <a:alphaModFix/>
          </a:blip>
          <a:srcRect l="10794" t="11065" r="29924" b="44813"/>
          <a:stretch/>
        </p:blipFill>
        <p:spPr>
          <a:xfrm>
            <a:off x="4662975" y="0"/>
            <a:ext cx="2055997" cy="1877624"/>
          </a:xfrm>
          <a:prstGeom prst="rect">
            <a:avLst/>
          </a:prstGeom>
          <a:noFill/>
          <a:ln>
            <a:noFill/>
          </a:ln>
        </p:spPr>
      </p:pic>
      <p:pic>
        <p:nvPicPr>
          <p:cNvPr id="249" name="Google Shape;249;p39">
            <a:extLst>
              <a:ext uri="{C183D7F6-B498-43B3-948B-1728B52AA6E4}">
                <adec:decorative xmlns:adec="http://schemas.microsoft.com/office/drawing/2017/decorative" val="1"/>
              </a:ext>
            </a:extLst>
          </p:cNvPr>
          <p:cNvPicPr preferRelativeResize="0"/>
          <p:nvPr/>
        </p:nvPicPr>
        <p:blipFill rotWithShape="1">
          <a:blip r:embed="rId6">
            <a:alphaModFix/>
          </a:blip>
          <a:srcRect l="14755" t="14342" r="8392" b="11417"/>
          <a:stretch/>
        </p:blipFill>
        <p:spPr>
          <a:xfrm>
            <a:off x="2422125" y="0"/>
            <a:ext cx="2591126" cy="1877626"/>
          </a:xfrm>
          <a:prstGeom prst="rect">
            <a:avLst/>
          </a:prstGeom>
          <a:noFill/>
          <a:ln>
            <a:noFill/>
          </a:ln>
        </p:spPr>
      </p:pic>
      <p:pic>
        <p:nvPicPr>
          <p:cNvPr id="250" name="Google Shape;250;p39">
            <a:extLst>
              <a:ext uri="{C183D7F6-B498-43B3-948B-1728B52AA6E4}">
                <adec:decorative xmlns:adec="http://schemas.microsoft.com/office/drawing/2017/decorative" val="1"/>
              </a:ext>
            </a:extLst>
          </p:cNvPr>
          <p:cNvPicPr preferRelativeResize="0"/>
          <p:nvPr/>
        </p:nvPicPr>
        <p:blipFill rotWithShape="1">
          <a:blip r:embed="rId7">
            <a:alphaModFix/>
          </a:blip>
          <a:srcRect l="11560" t="14669" r="14715" b="10903"/>
          <a:stretch/>
        </p:blipFill>
        <p:spPr>
          <a:xfrm>
            <a:off x="6721875" y="0"/>
            <a:ext cx="2422125" cy="2958099"/>
          </a:xfrm>
          <a:prstGeom prst="rect">
            <a:avLst/>
          </a:prstGeom>
          <a:noFill/>
          <a:ln>
            <a:noFill/>
          </a:ln>
        </p:spPr>
      </p:pic>
      <p:pic>
        <p:nvPicPr>
          <p:cNvPr id="251" name="Google Shape;251;p39">
            <a:extLst>
              <a:ext uri="{C183D7F6-B498-43B3-948B-1728B52AA6E4}">
                <adec:decorative xmlns:adec="http://schemas.microsoft.com/office/drawing/2017/decorative" val="1"/>
              </a:ext>
            </a:extLst>
          </p:cNvPr>
          <p:cNvPicPr preferRelativeResize="0"/>
          <p:nvPr/>
        </p:nvPicPr>
        <p:blipFill rotWithShape="1">
          <a:blip r:embed="rId8">
            <a:alphaModFix/>
          </a:blip>
          <a:srcRect l="15581" t="10945" r="14766" b="15498"/>
          <a:stretch/>
        </p:blipFill>
        <p:spPr>
          <a:xfrm>
            <a:off x="6724750" y="2958100"/>
            <a:ext cx="2422125" cy="2756901"/>
          </a:xfrm>
          <a:prstGeom prst="rect">
            <a:avLst/>
          </a:prstGeom>
          <a:noFill/>
          <a:ln>
            <a:noFill/>
          </a:ln>
        </p:spPr>
      </p:pic>
      <p:pic>
        <p:nvPicPr>
          <p:cNvPr id="252" name="Google Shape;252;p39">
            <a:extLst>
              <a:ext uri="{C183D7F6-B498-43B3-948B-1728B52AA6E4}">
                <adec:decorative xmlns:adec="http://schemas.microsoft.com/office/drawing/2017/decorative" val="1"/>
              </a:ext>
            </a:extLst>
          </p:cNvPr>
          <p:cNvPicPr preferRelativeResize="0"/>
          <p:nvPr/>
        </p:nvPicPr>
        <p:blipFill rotWithShape="1">
          <a:blip r:embed="rId9">
            <a:alphaModFix/>
          </a:blip>
          <a:srcRect l="5112" t="7271" r="15741" b="12555"/>
          <a:stretch/>
        </p:blipFill>
        <p:spPr>
          <a:xfrm>
            <a:off x="-2900" y="0"/>
            <a:ext cx="2422125" cy="2857500"/>
          </a:xfrm>
          <a:prstGeom prst="rect">
            <a:avLst/>
          </a:prstGeom>
          <a:noFill/>
          <a:ln>
            <a:noFill/>
          </a:ln>
        </p:spPr>
      </p:pic>
      <p:sp>
        <p:nvSpPr>
          <p:cNvPr id="2" name="Title 1">
            <a:extLst>
              <a:ext uri="{FF2B5EF4-FFF2-40B4-BE49-F238E27FC236}">
                <a16:creationId xmlns:a16="http://schemas.microsoft.com/office/drawing/2014/main" id="{7F927074-E869-2D7E-3085-9621AEB2799B}"/>
              </a:ext>
              <a:ext uri="{C183D7F6-B498-43B3-948B-1728B52AA6E4}">
                <adec:decorative xmlns:adec="http://schemas.microsoft.com/office/drawing/2017/decorative" val="1"/>
              </a:ext>
            </a:extLst>
          </p:cNvPr>
          <p:cNvSpPr>
            <a:spLocks noGrp="1"/>
          </p:cNvSpPr>
          <p:nvPr>
            <p:ph type="title" idx="4294967295"/>
          </p:nvPr>
        </p:nvSpPr>
        <p:spPr>
          <a:xfrm>
            <a:off x="311700" y="-923700"/>
            <a:ext cx="8520600" cy="923700"/>
          </a:xfrm>
        </p:spPr>
        <p:txBody>
          <a:bodyPr spcFirstLastPara="1" wrap="square" lIns="91425" tIns="91425" rIns="91425" bIns="91425" anchor="b" anchorCtr="0">
            <a:normAutofit/>
          </a:bodyPr>
          <a:lstStyle/>
          <a:p>
            <a:r>
              <a:rPr lang="en-US" dirty="0"/>
              <a:t>A message to PASS 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0" title="Videoshop_2025-05-28_13-27-41-066.MOV">
            <a:hlinkClick r:id="rId3"/>
          </p:cNvPr>
          <p:cNvPicPr preferRelativeResize="0"/>
          <p:nvPr/>
        </p:nvPicPr>
        <p:blipFill>
          <a:blip r:embed="rId4">
            <a:alphaModFix/>
          </a:blip>
          <a:stretch>
            <a:fillRect/>
          </a:stretch>
        </p:blipFill>
        <p:spPr>
          <a:xfrm>
            <a:off x="3429000" y="0"/>
            <a:ext cx="5715001" cy="5715001"/>
          </a:xfrm>
          <a:prstGeom prst="rect">
            <a:avLst/>
          </a:prstGeom>
          <a:noFill/>
          <a:ln>
            <a:noFill/>
          </a:ln>
        </p:spPr>
      </p:pic>
      <p:sp>
        <p:nvSpPr>
          <p:cNvPr id="258" name="Google Shape;258;p40"/>
          <p:cNvSpPr txBox="1">
            <a:spLocks noGrp="1"/>
          </p:cNvSpPr>
          <p:nvPr>
            <p:ph type="title"/>
          </p:nvPr>
        </p:nvSpPr>
        <p:spPr>
          <a:xfrm>
            <a:off x="224300" y="227844"/>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t>District Feedback</a:t>
            </a:r>
            <a:endParaRPr sz="4000" u="sng"/>
          </a:p>
        </p:txBody>
      </p:sp>
      <p:sp>
        <p:nvSpPr>
          <p:cNvPr id="259" name="Google Shape;259;p40"/>
          <p:cNvSpPr txBox="1"/>
          <p:nvPr/>
        </p:nvSpPr>
        <p:spPr>
          <a:xfrm>
            <a:off x="279625" y="1415650"/>
            <a:ext cx="2883600" cy="38187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Midyear District Surveys </a:t>
            </a:r>
            <a:endParaRPr sz="1500" dirty="0">
              <a:solidFill>
                <a:schemeClr val="dk1"/>
              </a:solidFill>
              <a:latin typeface="Open Sans"/>
              <a:ea typeface="Open Sans"/>
              <a:cs typeface="Open Sans"/>
              <a:sym typeface="Open Sans"/>
            </a:endParaRPr>
          </a:p>
          <a:p>
            <a:pPr marL="457200" lvl="0" indent="-323850" algn="l" rtl="0">
              <a:lnSpc>
                <a:spcPct val="115000"/>
              </a:lnSpc>
              <a:spcBef>
                <a:spcPts val="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Annual Site Visits</a:t>
            </a:r>
            <a:endParaRPr sz="1500" dirty="0">
              <a:solidFill>
                <a:schemeClr val="dk1"/>
              </a:solidFill>
              <a:latin typeface="Open Sans"/>
              <a:ea typeface="Open Sans"/>
              <a:cs typeface="Open Sans"/>
              <a:sym typeface="Open Sans"/>
            </a:endParaRPr>
          </a:p>
          <a:p>
            <a:pPr marL="457200" lvl="0" indent="-323850" algn="l" rtl="0">
              <a:lnSpc>
                <a:spcPct val="115000"/>
              </a:lnSpc>
              <a:spcBef>
                <a:spcPts val="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Allows for personalized feedback and individualized support</a:t>
            </a:r>
            <a:endParaRPr sz="1500" dirty="0">
              <a:solidFill>
                <a:schemeClr val="dk1"/>
              </a:solidFill>
              <a:latin typeface="Open Sans"/>
              <a:ea typeface="Open Sans"/>
              <a:cs typeface="Open Sans"/>
              <a:sym typeface="Open Sans"/>
            </a:endParaRPr>
          </a:p>
          <a:p>
            <a:pPr marL="457200" lvl="0" indent="-323850" algn="l" rtl="0">
              <a:lnSpc>
                <a:spcPct val="115000"/>
              </a:lnSpc>
              <a:spcBef>
                <a:spcPts val="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Daily communication between schools and on-site staff</a:t>
            </a:r>
            <a:endParaRPr sz="15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5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500" dirty="0">
                <a:solidFill>
                  <a:schemeClr val="dk1"/>
                </a:solidFill>
                <a:latin typeface="Open Sans"/>
                <a:ea typeface="Open Sans"/>
                <a:cs typeface="Open Sans"/>
                <a:sym typeface="Open Sans"/>
              </a:rPr>
              <a:t>Video </a:t>
            </a:r>
            <a:r>
              <a:rPr lang="en" sz="1500" u="sng" dirty="0">
                <a:solidFill>
                  <a:schemeClr val="hlink"/>
                </a:solidFill>
                <a:latin typeface="Open Sans"/>
                <a:ea typeface="Open Sans"/>
                <a:cs typeface="Open Sans"/>
                <a:sym typeface="Open Sans"/>
                <a:hlinkClick r:id="rId5"/>
              </a:rPr>
              <a:t>Link</a:t>
            </a:r>
            <a:endParaRPr sz="1500" dirty="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3"/>
        <p:cNvGrpSpPr/>
        <p:nvPr/>
      </p:nvGrpSpPr>
      <p:grpSpPr>
        <a:xfrm>
          <a:off x="0" y="0"/>
          <a:ext cx="0" cy="0"/>
          <a:chOff x="0" y="0"/>
          <a:chExt cx="0" cy="0"/>
        </a:xfrm>
      </p:grpSpPr>
      <p:pic>
        <p:nvPicPr>
          <p:cNvPr id="265" name="Google Shape;265;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2800" y="2134650"/>
            <a:ext cx="1883751" cy="703200"/>
          </a:xfrm>
          <a:prstGeom prst="rect">
            <a:avLst/>
          </a:prstGeom>
          <a:noFill/>
          <a:ln>
            <a:noFill/>
          </a:ln>
        </p:spPr>
      </p:pic>
      <p:pic>
        <p:nvPicPr>
          <p:cNvPr id="266" name="Google Shape;266;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46150" y="3218325"/>
            <a:ext cx="2001273" cy="928875"/>
          </a:xfrm>
          <a:prstGeom prst="rect">
            <a:avLst/>
          </a:prstGeom>
          <a:noFill/>
          <a:ln>
            <a:noFill/>
          </a:ln>
        </p:spPr>
      </p:pic>
      <p:sp>
        <p:nvSpPr>
          <p:cNvPr id="267" name="Google Shape;267;p41">
            <a:extLst>
              <a:ext uri="{C183D7F6-B498-43B3-948B-1728B52AA6E4}">
                <adec:decorative xmlns:adec="http://schemas.microsoft.com/office/drawing/2017/decorative" val="1"/>
              </a:ext>
            </a:extLst>
          </p:cNvPr>
          <p:cNvSpPr txBox="1"/>
          <p:nvPr/>
        </p:nvSpPr>
        <p:spPr>
          <a:xfrm>
            <a:off x="3086450" y="1014263"/>
            <a:ext cx="5239800" cy="11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conomica"/>
                <a:ea typeface="Economica"/>
                <a:cs typeface="Economica"/>
                <a:sym typeface="Economica"/>
              </a:rPr>
              <a:t>Since 1837, Children’s Friend and Family Services has committed itself to a sustainable, long term vision of creating and cultivating a community of loving, caring, capable families. Throughout the years, we have been partnering with families in the face of difficulties, loss, trauma, and mental illness.</a:t>
            </a:r>
            <a:endParaRPr sz="1200">
              <a:solidFill>
                <a:schemeClr val="dk1"/>
              </a:solidFill>
              <a:latin typeface="Economica"/>
              <a:ea typeface="Economica"/>
              <a:cs typeface="Economica"/>
              <a:sym typeface="Economica"/>
            </a:endParaRPr>
          </a:p>
        </p:txBody>
      </p:sp>
      <p:sp>
        <p:nvSpPr>
          <p:cNvPr id="268" name="Google Shape;268;p41">
            <a:extLst>
              <a:ext uri="{C183D7F6-B498-43B3-948B-1728B52AA6E4}">
                <adec:decorative xmlns:adec="http://schemas.microsoft.com/office/drawing/2017/decorative" val="1"/>
              </a:ext>
            </a:extLst>
          </p:cNvPr>
          <p:cNvSpPr txBox="1"/>
          <p:nvPr/>
        </p:nvSpPr>
        <p:spPr>
          <a:xfrm>
            <a:off x="3086450" y="1293375"/>
            <a:ext cx="5418300" cy="215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900"/>
              </a:spcBef>
              <a:spcAft>
                <a:spcPts val="0"/>
              </a:spcAft>
              <a:buClr>
                <a:schemeClr val="dk1"/>
              </a:buClr>
              <a:buSzPts val="1100"/>
              <a:buFont typeface="Arial"/>
              <a:buNone/>
            </a:pPr>
            <a:r>
              <a:rPr lang="en" sz="1200">
                <a:solidFill>
                  <a:schemeClr val="dk1"/>
                </a:solidFill>
                <a:latin typeface="Economica"/>
                <a:ea typeface="Economica"/>
                <a:cs typeface="Economica"/>
                <a:sym typeface="Economica"/>
              </a:rPr>
              <a:t>Founded in 1975, the Northshore Education Consortium was one of the first regional collaboratives in Massachusetts and is the largest provider of intensive special education services to children and youth with emotional, behavioral, and developmental disabilities on the North Shore. In addition to special education programs, NEC runs the Northshore Recovery High School, for students who have struggled with substance abuse disorders, and provides a wide range of Training and Professional Development for parents, teachers, and other specialists from area school districts.</a:t>
            </a:r>
            <a:endParaRPr sz="1200">
              <a:solidFill>
                <a:schemeClr val="dk1"/>
              </a:solidFill>
              <a:latin typeface="Economica"/>
              <a:ea typeface="Economica"/>
              <a:cs typeface="Economica"/>
              <a:sym typeface="Economica"/>
            </a:endParaRPr>
          </a:p>
          <a:p>
            <a:pPr marL="0" lvl="0" indent="0" algn="l" rtl="0">
              <a:spcBef>
                <a:spcPts val="4600"/>
              </a:spcBef>
              <a:spcAft>
                <a:spcPts val="0"/>
              </a:spcAft>
              <a:buNone/>
            </a:pPr>
            <a:endParaRPr>
              <a:solidFill>
                <a:schemeClr val="dk1"/>
              </a:solidFill>
              <a:latin typeface="Open Sans"/>
              <a:ea typeface="Open Sans"/>
              <a:cs typeface="Open Sans"/>
              <a:sym typeface="Open Sans"/>
            </a:endParaRPr>
          </a:p>
        </p:txBody>
      </p:sp>
      <p:sp>
        <p:nvSpPr>
          <p:cNvPr id="269" name="Google Shape;269;p41">
            <a:extLst>
              <a:ext uri="{C183D7F6-B498-43B3-948B-1728B52AA6E4}">
                <adec:decorative xmlns:adec="http://schemas.microsoft.com/office/drawing/2017/decorative" val="1"/>
              </a:ext>
            </a:extLst>
          </p:cNvPr>
          <p:cNvSpPr txBox="1"/>
          <p:nvPr/>
        </p:nvSpPr>
        <p:spPr>
          <a:xfrm>
            <a:off x="3086450" y="3523475"/>
            <a:ext cx="5505300" cy="703200"/>
          </a:xfrm>
          <a:prstGeom prst="rect">
            <a:avLst/>
          </a:prstGeom>
          <a:noFill/>
          <a:ln>
            <a:noFill/>
          </a:ln>
        </p:spPr>
        <p:txBody>
          <a:bodyPr spcFirstLastPara="1" wrap="square" lIns="91425" tIns="91425" rIns="91425" bIns="91425" anchor="t" anchorCtr="0">
            <a:noAutofit/>
          </a:bodyPr>
          <a:lstStyle/>
          <a:p>
            <a:pPr marL="57150" lvl="0" indent="0" algn="l" rtl="0">
              <a:spcBef>
                <a:spcPts val="0"/>
              </a:spcBef>
              <a:spcAft>
                <a:spcPts val="0"/>
              </a:spcAft>
              <a:buNone/>
            </a:pPr>
            <a:r>
              <a:rPr lang="en" sz="1200">
                <a:solidFill>
                  <a:schemeClr val="dk1"/>
                </a:solidFill>
                <a:latin typeface="Economica"/>
                <a:ea typeface="Economica"/>
                <a:cs typeface="Economica"/>
                <a:sym typeface="Economica"/>
              </a:rPr>
              <a:t>Our Y welcomes all. We strengthen communities, educate and nurture children and promote healthy living in spirit, mind, and body.</a:t>
            </a:r>
            <a:endParaRPr sz="1200">
              <a:solidFill>
                <a:schemeClr val="dk1"/>
              </a:solidFill>
              <a:latin typeface="Economica"/>
              <a:ea typeface="Economica"/>
              <a:cs typeface="Economica"/>
              <a:sym typeface="Economica"/>
            </a:endParaRPr>
          </a:p>
        </p:txBody>
      </p:sp>
      <p:sp>
        <p:nvSpPr>
          <p:cNvPr id="270" name="Google Shape;270;p41">
            <a:extLst>
              <a:ext uri="{C183D7F6-B498-43B3-948B-1728B52AA6E4}">
                <adec:decorative xmlns:adec="http://schemas.microsoft.com/office/drawing/2017/decorative" val="1"/>
              </a:ext>
            </a:extLst>
          </p:cNvPr>
          <p:cNvSpPr txBox="1"/>
          <p:nvPr/>
        </p:nvSpPr>
        <p:spPr>
          <a:xfrm>
            <a:off x="1545250" y="149153"/>
            <a:ext cx="5850000" cy="70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u="sng">
                <a:solidFill>
                  <a:schemeClr val="dk1"/>
                </a:solidFill>
                <a:latin typeface="Economica"/>
                <a:ea typeface="Economica"/>
                <a:cs typeface="Economica"/>
                <a:sym typeface="Economica"/>
              </a:rPr>
              <a:t>PASS Collaboration Partnership:</a:t>
            </a:r>
            <a:endParaRPr sz="2400">
              <a:solidFill>
                <a:schemeClr val="dk1"/>
              </a:solidFill>
              <a:latin typeface="Economica"/>
              <a:ea typeface="Economica"/>
              <a:cs typeface="Economica"/>
              <a:sym typeface="Economica"/>
            </a:endParaRPr>
          </a:p>
        </p:txBody>
      </p:sp>
      <p:pic>
        <p:nvPicPr>
          <p:cNvPr id="264" name="Google Shape;264;p4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59450" y="891950"/>
            <a:ext cx="1908607" cy="928877"/>
          </a:xfrm>
          <a:prstGeom prst="rect">
            <a:avLst/>
          </a:prstGeom>
          <a:noFill/>
          <a:ln>
            <a:noFill/>
          </a:ln>
        </p:spPr>
      </p:pic>
      <p:pic>
        <p:nvPicPr>
          <p:cNvPr id="271" name="Google Shape;271;p4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86500" y="4338125"/>
            <a:ext cx="1116339" cy="1166700"/>
          </a:xfrm>
          <a:prstGeom prst="rect">
            <a:avLst/>
          </a:prstGeom>
          <a:noFill/>
          <a:ln>
            <a:noFill/>
          </a:ln>
        </p:spPr>
      </p:pic>
      <p:sp>
        <p:nvSpPr>
          <p:cNvPr id="272" name="Google Shape;272;p41">
            <a:extLst>
              <a:ext uri="{C183D7F6-B498-43B3-948B-1728B52AA6E4}">
                <adec:decorative xmlns:adec="http://schemas.microsoft.com/office/drawing/2017/decorative" val="1"/>
              </a:ext>
            </a:extLst>
          </p:cNvPr>
          <p:cNvSpPr txBox="1"/>
          <p:nvPr/>
        </p:nvSpPr>
        <p:spPr>
          <a:xfrm>
            <a:off x="3086450" y="4300675"/>
            <a:ext cx="5164500" cy="8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conomica"/>
                <a:ea typeface="Economica"/>
                <a:cs typeface="Economica"/>
                <a:sym typeface="Economica"/>
              </a:rPr>
              <a:t>Essex County Outreach is a collaborative effort involving all 34 police departments within Essex County, as well as the sheriff’s department. Together, we work with social service partners to assist individuals with substance use disorder (SUD), mental or behavioral health challenges, high-risk circumstances, and harm reduction goals. Additionally, we aim to provide resources and supports to families, loved ones, and further supports for impacted children and families, including those who have lost a loved one due to substance use disorder.</a:t>
            </a:r>
            <a:endParaRPr sz="1800">
              <a:solidFill>
                <a:schemeClr val="dk1"/>
              </a:solidFill>
              <a:latin typeface="Open Sans"/>
              <a:ea typeface="Open Sans"/>
              <a:cs typeface="Open Sans"/>
              <a:sym typeface="Open Sans"/>
            </a:endParaRPr>
          </a:p>
        </p:txBody>
      </p:sp>
      <p:sp>
        <p:nvSpPr>
          <p:cNvPr id="273" name="Google Shape;273;p41">
            <a:extLst>
              <a:ext uri="{C183D7F6-B498-43B3-948B-1728B52AA6E4}">
                <adec:decorative xmlns:adec="http://schemas.microsoft.com/office/drawing/2017/decorative" val="1"/>
              </a:ext>
            </a:extLst>
          </p:cNvPr>
          <p:cNvSpPr txBox="1">
            <a:spLocks noGrp="1"/>
          </p:cNvSpPr>
          <p:nvPr>
            <p:ph type="title"/>
          </p:nvPr>
        </p:nvSpPr>
        <p:spPr>
          <a:xfrm>
            <a:off x="471875" y="1905000"/>
            <a:ext cx="2315700" cy="1112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txBox="1">
            <a:spLocks noGrp="1"/>
          </p:cNvSpPr>
          <p:nvPr>
            <p:ph type="ctrTitle"/>
          </p:nvPr>
        </p:nvSpPr>
        <p:spPr>
          <a:xfrm>
            <a:off x="3044700" y="1604723"/>
            <a:ext cx="3054600" cy="3079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Questions? </a:t>
            </a:r>
            <a:endParaRPr/>
          </a:p>
          <a:p>
            <a:pPr marL="0" lvl="0" indent="0" algn="l" rtl="0">
              <a:spcBef>
                <a:spcPts val="0"/>
              </a:spcBef>
              <a:spcAft>
                <a:spcPts val="0"/>
              </a:spcAft>
              <a:buNone/>
            </a:pPr>
            <a:endParaRPr/>
          </a:p>
          <a:p>
            <a:pPr marL="0" lvl="0" indent="0" algn="l" rtl="0">
              <a:spcBef>
                <a:spcPts val="0"/>
              </a:spcBef>
              <a:spcAft>
                <a:spcPts val="0"/>
              </a:spcAft>
              <a:buNone/>
            </a:pPr>
            <a:r>
              <a:rPr lang="en"/>
              <a:t>Thank you!</a:t>
            </a:r>
            <a:endParaRPr/>
          </a:p>
          <a:p>
            <a:pPr marL="0" lvl="0" indent="0" algn="l" rtl="0">
              <a:spcBef>
                <a:spcPts val="0"/>
              </a:spcBef>
              <a:spcAft>
                <a:spcPts val="0"/>
              </a:spcAft>
              <a:buNone/>
            </a:pP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115078"/>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t>PASS History</a:t>
            </a:r>
            <a:endParaRPr sz="4000" u="sng"/>
          </a:p>
        </p:txBody>
      </p:sp>
      <p:sp>
        <p:nvSpPr>
          <p:cNvPr id="92" name="Google Shape;92;p18"/>
          <p:cNvSpPr txBox="1">
            <a:spLocks noGrp="1"/>
          </p:cNvSpPr>
          <p:nvPr>
            <p:ph type="body" idx="1"/>
          </p:nvPr>
        </p:nvSpPr>
        <p:spPr>
          <a:xfrm>
            <a:off x="311700" y="1101050"/>
            <a:ext cx="8520600" cy="4220700"/>
          </a:xfrm>
          <a:prstGeom prst="rect">
            <a:avLst/>
          </a:prstGeom>
        </p:spPr>
        <p:txBody>
          <a:bodyPr spcFirstLastPara="1" wrap="square" lIns="91425" tIns="91425" rIns="91425" bIns="91425" anchor="t" anchorCtr="0">
            <a:normAutofit/>
          </a:bodyPr>
          <a:lstStyle/>
          <a:p>
            <a:pPr marL="457200" lvl="0" indent="-342900" algn="l" rtl="0">
              <a:lnSpc>
                <a:spcPct val="130000"/>
              </a:lnSpc>
              <a:spcBef>
                <a:spcPts val="1000"/>
              </a:spcBef>
              <a:spcAft>
                <a:spcPts val="0"/>
              </a:spcAft>
              <a:buSzPts val="1800"/>
              <a:buFont typeface="Economica"/>
              <a:buChar char="●"/>
            </a:pPr>
            <a:r>
              <a:rPr lang="en" sz="1500">
                <a:latin typeface="Economica"/>
                <a:ea typeface="Economica"/>
                <a:cs typeface="Economica"/>
                <a:sym typeface="Economica"/>
              </a:rPr>
              <a:t>RHS has had ongoing support with the YMCA for the last few years.  Looking for ways to expand this relationship and extend services to more families.</a:t>
            </a:r>
            <a:endParaRPr sz="1500">
              <a:latin typeface="Economica"/>
              <a:ea typeface="Economica"/>
              <a:cs typeface="Economica"/>
              <a:sym typeface="Economica"/>
            </a:endParaRPr>
          </a:p>
          <a:p>
            <a:pPr marL="457200" lvl="0" indent="-342900" algn="l" rtl="0">
              <a:lnSpc>
                <a:spcPct val="130000"/>
              </a:lnSpc>
              <a:spcBef>
                <a:spcPts val="0"/>
              </a:spcBef>
              <a:spcAft>
                <a:spcPts val="0"/>
              </a:spcAft>
              <a:buSzPts val="1800"/>
              <a:buFont typeface="Economica"/>
              <a:buChar char="●"/>
            </a:pPr>
            <a:r>
              <a:rPr lang="en" sz="1500">
                <a:latin typeface="Economica"/>
                <a:ea typeface="Economica"/>
                <a:cs typeface="Economica"/>
                <a:sym typeface="Economica"/>
              </a:rPr>
              <a:t>Convened meeting with YMCA, JRI (CFFS), HGC (Healthy Gloucester Collaborative), Beverly Public Schools, Gloucester Public Schools, Peabody Public Schools and Ipswich Public Schools</a:t>
            </a:r>
            <a:endParaRPr sz="1500">
              <a:latin typeface="Economica"/>
              <a:ea typeface="Economica"/>
              <a:cs typeface="Economica"/>
              <a:sym typeface="Economica"/>
            </a:endParaRPr>
          </a:p>
          <a:p>
            <a:pPr marL="457200" lvl="0" indent="-342900" algn="l" rtl="0">
              <a:lnSpc>
                <a:spcPct val="130000"/>
              </a:lnSpc>
              <a:spcBef>
                <a:spcPts val="0"/>
              </a:spcBef>
              <a:spcAft>
                <a:spcPts val="0"/>
              </a:spcAft>
              <a:buSzPts val="1800"/>
              <a:buFont typeface="Economica"/>
              <a:buChar char="●"/>
            </a:pPr>
            <a:r>
              <a:rPr lang="en" sz="1500">
                <a:latin typeface="Economica"/>
                <a:ea typeface="Economica"/>
                <a:cs typeface="Economica"/>
                <a:sym typeface="Economica"/>
              </a:rPr>
              <a:t>Initiated by NEC and high school administrators from districts to address substance use in the schools </a:t>
            </a:r>
            <a:endParaRPr sz="1500">
              <a:latin typeface="Economica"/>
              <a:ea typeface="Economica"/>
              <a:cs typeface="Economica"/>
              <a:sym typeface="Economica"/>
            </a:endParaRPr>
          </a:p>
          <a:p>
            <a:pPr marL="457200" lvl="0" indent="-342900" algn="l" rtl="0">
              <a:lnSpc>
                <a:spcPct val="130000"/>
              </a:lnSpc>
              <a:spcBef>
                <a:spcPts val="0"/>
              </a:spcBef>
              <a:spcAft>
                <a:spcPts val="0"/>
              </a:spcAft>
              <a:buSzPts val="1800"/>
              <a:buFont typeface="Economica"/>
              <a:buChar char="●"/>
            </a:pPr>
            <a:r>
              <a:rPr lang="en" sz="1500">
                <a:latin typeface="Economica"/>
                <a:ea typeface="Economica"/>
                <a:cs typeface="Economica"/>
                <a:sym typeface="Economica"/>
              </a:rPr>
              <a:t>Met monthly throughout the Fall 2017 to discuss options and look at handbooks/policies</a:t>
            </a:r>
            <a:endParaRPr sz="1500">
              <a:latin typeface="Economica"/>
              <a:ea typeface="Economica"/>
              <a:cs typeface="Economica"/>
              <a:sym typeface="Economica"/>
            </a:endParaRPr>
          </a:p>
          <a:p>
            <a:pPr marL="457200" lvl="0" indent="-342900" algn="l" rtl="0">
              <a:lnSpc>
                <a:spcPct val="130000"/>
              </a:lnSpc>
              <a:spcBef>
                <a:spcPts val="0"/>
              </a:spcBef>
              <a:spcAft>
                <a:spcPts val="0"/>
              </a:spcAft>
              <a:buSzPts val="1800"/>
              <a:buFont typeface="Economica"/>
              <a:buChar char="●"/>
            </a:pPr>
            <a:r>
              <a:rPr lang="en" sz="1500">
                <a:latin typeface="Economica"/>
                <a:ea typeface="Economica"/>
                <a:cs typeface="Economica"/>
                <a:sym typeface="Economica"/>
              </a:rPr>
              <a:t>The meetings were initiated by high school administrators who were becoming increasingly frustrated by the lack of resources around changing behaviors of suspended students. (Discipline/suspension data was being scrutinized by DESE and other entities)</a:t>
            </a:r>
            <a:endParaRPr sz="1500">
              <a:latin typeface="Economica"/>
              <a:ea typeface="Economica"/>
              <a:cs typeface="Economica"/>
              <a:sym typeface="Economica"/>
            </a:endParaRPr>
          </a:p>
          <a:p>
            <a:pPr marL="457200" lvl="0" indent="-323850" algn="l" rtl="0">
              <a:lnSpc>
                <a:spcPct val="130000"/>
              </a:lnSpc>
              <a:spcBef>
                <a:spcPts val="0"/>
              </a:spcBef>
              <a:spcAft>
                <a:spcPts val="0"/>
              </a:spcAft>
              <a:buSzPts val="1500"/>
              <a:buFont typeface="Economica"/>
              <a:buChar char="●"/>
            </a:pPr>
            <a:r>
              <a:rPr lang="en" sz="1500">
                <a:latin typeface="Economica"/>
                <a:ea typeface="Economica"/>
                <a:cs typeface="Economica"/>
                <a:sym typeface="Economica"/>
              </a:rPr>
              <a:t>Districts agreed that their current in-school suspension was mostly ineffective and out of school suspension results in students not accessing their education and negatively impacts student achievement/engagement.  </a:t>
            </a:r>
            <a:endParaRPr sz="1500">
              <a:latin typeface="Economica"/>
              <a:ea typeface="Economica"/>
              <a:cs typeface="Economica"/>
              <a:sym typeface="Economica"/>
            </a:endParaRPr>
          </a:p>
          <a:p>
            <a:pPr marL="457200" lvl="0" indent="0" algn="l" rtl="0">
              <a:lnSpc>
                <a:spcPct val="130000"/>
              </a:lnSpc>
              <a:spcBef>
                <a:spcPts val="1000"/>
              </a:spcBef>
              <a:spcAft>
                <a:spcPts val="0"/>
              </a:spcAft>
              <a:buNone/>
            </a:pPr>
            <a:endParaRPr sz="2300">
              <a:latin typeface="Economica"/>
              <a:ea typeface="Economica"/>
              <a:cs typeface="Economica"/>
              <a:sym typeface="Economi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351028"/>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n" sz="4000" u="sng" dirty="0"/>
              <a:t>PASS History</a:t>
            </a:r>
            <a:r>
              <a:rPr lang="en" sz="4000" u="sng" dirty="0">
                <a:solidFill>
                  <a:schemeClr val="bg1"/>
                </a:solidFill>
              </a:rPr>
              <a:t>.</a:t>
            </a:r>
            <a:endParaRPr dirty="0">
              <a:solidFill>
                <a:schemeClr val="bg1"/>
              </a:solidFill>
            </a:endParaRPr>
          </a:p>
        </p:txBody>
      </p:sp>
      <p:sp>
        <p:nvSpPr>
          <p:cNvPr id="98" name="Google Shape;98;p19"/>
          <p:cNvSpPr txBox="1">
            <a:spLocks noGrp="1"/>
          </p:cNvSpPr>
          <p:nvPr>
            <p:ph type="body" idx="1"/>
          </p:nvPr>
        </p:nvSpPr>
        <p:spPr>
          <a:xfrm>
            <a:off x="311700" y="1361361"/>
            <a:ext cx="8520600" cy="3726600"/>
          </a:xfrm>
          <a:prstGeom prst="rect">
            <a:avLst/>
          </a:prstGeom>
        </p:spPr>
        <p:txBody>
          <a:bodyPr spcFirstLastPara="1" wrap="square" lIns="91425" tIns="91425" rIns="91425" bIns="91425" anchor="t" anchorCtr="0">
            <a:normAutofit/>
          </a:bodyPr>
          <a:lstStyle/>
          <a:p>
            <a:pPr marL="457200" lvl="0" indent="-342900" algn="l" rtl="0">
              <a:lnSpc>
                <a:spcPct val="130000"/>
              </a:lnSpc>
              <a:spcBef>
                <a:spcPts val="1000"/>
              </a:spcBef>
              <a:spcAft>
                <a:spcPts val="0"/>
              </a:spcAft>
              <a:buSzPts val="1800"/>
              <a:buFont typeface="Economica"/>
              <a:buChar char="●"/>
            </a:pPr>
            <a:r>
              <a:rPr lang="en" sz="1500">
                <a:latin typeface="Economica"/>
                <a:ea typeface="Economica"/>
                <a:cs typeface="Economica"/>
                <a:sym typeface="Economica"/>
              </a:rPr>
              <a:t>Data shows that students who struggle  with Mental Health and/or Substance Use Disorders tend to get suspended more often and rarely get the intervention and support they need to remain in school. </a:t>
            </a:r>
            <a:endParaRPr sz="1500">
              <a:latin typeface="Economica"/>
              <a:ea typeface="Economica"/>
              <a:cs typeface="Economica"/>
              <a:sym typeface="Economica"/>
            </a:endParaRPr>
          </a:p>
          <a:p>
            <a:pPr marL="457200" lvl="0" indent="-342900" algn="l" rtl="0">
              <a:lnSpc>
                <a:spcPct val="130000"/>
              </a:lnSpc>
              <a:spcBef>
                <a:spcPts val="0"/>
              </a:spcBef>
              <a:spcAft>
                <a:spcPts val="0"/>
              </a:spcAft>
              <a:buSzPts val="1800"/>
              <a:buFont typeface="Economica"/>
              <a:buChar char="●"/>
            </a:pPr>
            <a:r>
              <a:rPr lang="en" sz="1500">
                <a:latin typeface="Economica"/>
                <a:ea typeface="Economica"/>
                <a:cs typeface="Economica"/>
                <a:sym typeface="Economica"/>
              </a:rPr>
              <a:t>Three tiers of interventions emerged, </a:t>
            </a:r>
            <a:r>
              <a:rPr lang="en" sz="1500" b="1">
                <a:latin typeface="Economica"/>
                <a:ea typeface="Economica"/>
                <a:cs typeface="Economica"/>
                <a:sym typeface="Economica"/>
              </a:rPr>
              <a:t>Professional Development </a:t>
            </a:r>
            <a:r>
              <a:rPr lang="en" sz="1500">
                <a:latin typeface="Economica"/>
                <a:ea typeface="Economica"/>
                <a:cs typeface="Economica"/>
                <a:sym typeface="Economica"/>
              </a:rPr>
              <a:t>for all staff, </a:t>
            </a:r>
            <a:r>
              <a:rPr lang="en" sz="1500" b="1">
                <a:latin typeface="Economica"/>
                <a:ea typeface="Economica"/>
                <a:cs typeface="Economica"/>
                <a:sym typeface="Economica"/>
              </a:rPr>
              <a:t>Policy/Handbook review</a:t>
            </a:r>
            <a:r>
              <a:rPr lang="en" sz="1500">
                <a:latin typeface="Economica"/>
                <a:ea typeface="Economica"/>
                <a:cs typeface="Economica"/>
                <a:sym typeface="Economica"/>
              </a:rPr>
              <a:t>, and then making </a:t>
            </a:r>
            <a:r>
              <a:rPr lang="en" sz="1500" b="1">
                <a:latin typeface="Economica"/>
                <a:ea typeface="Economica"/>
                <a:cs typeface="Economica"/>
                <a:sym typeface="Economica"/>
              </a:rPr>
              <a:t>Student Suspension Meaningful</a:t>
            </a:r>
            <a:r>
              <a:rPr lang="en" sz="1500">
                <a:latin typeface="Economica"/>
                <a:ea typeface="Economica"/>
                <a:cs typeface="Economica"/>
                <a:sym typeface="Economica"/>
              </a:rPr>
              <a:t>. </a:t>
            </a:r>
            <a:endParaRPr sz="1500">
              <a:latin typeface="Economica"/>
              <a:ea typeface="Economica"/>
              <a:cs typeface="Economica"/>
              <a:sym typeface="Economica"/>
            </a:endParaRPr>
          </a:p>
          <a:p>
            <a:pPr marL="457200" lvl="0" indent="-342900" algn="l" rtl="0">
              <a:lnSpc>
                <a:spcPct val="130000"/>
              </a:lnSpc>
              <a:spcBef>
                <a:spcPts val="0"/>
              </a:spcBef>
              <a:spcAft>
                <a:spcPts val="0"/>
              </a:spcAft>
              <a:buSzPts val="1800"/>
              <a:buFont typeface="Economica"/>
              <a:buChar char="●"/>
            </a:pPr>
            <a:r>
              <a:rPr lang="en" sz="1500">
                <a:latin typeface="Economica"/>
                <a:ea typeface="Economica"/>
                <a:cs typeface="Economica"/>
                <a:sym typeface="Economica"/>
              </a:rPr>
              <a:t>In the spring of 2018, a Pilot Program was launched to address the Suspension Issue and created a therapeutic program providing clinical support, psychoeducational groups, academic support, and pro social skill time.  </a:t>
            </a:r>
            <a:endParaRPr sz="1500">
              <a:latin typeface="Economica"/>
              <a:ea typeface="Economica"/>
              <a:cs typeface="Economica"/>
              <a:sym typeface="Economica"/>
            </a:endParaRPr>
          </a:p>
          <a:p>
            <a:pPr marL="457200" lvl="0" indent="-342900" algn="l" rtl="0">
              <a:lnSpc>
                <a:spcPct val="130000"/>
              </a:lnSpc>
              <a:spcBef>
                <a:spcPts val="0"/>
              </a:spcBef>
              <a:spcAft>
                <a:spcPts val="0"/>
              </a:spcAft>
              <a:buSzPts val="1800"/>
              <a:buFont typeface="Economica"/>
              <a:buChar char="●"/>
            </a:pPr>
            <a:r>
              <a:rPr lang="en" sz="1500">
                <a:latin typeface="Economica"/>
                <a:ea typeface="Economica"/>
                <a:cs typeface="Economica"/>
                <a:sym typeface="Economica"/>
              </a:rPr>
              <a:t>Following a successful pilot, PASS Year 1 started in the fall 2018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120519"/>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t>PASS Program Overview</a:t>
            </a:r>
            <a:endParaRPr sz="4000" u="sng"/>
          </a:p>
        </p:txBody>
      </p:sp>
      <p:sp>
        <p:nvSpPr>
          <p:cNvPr id="104" name="Google Shape;104;p20"/>
          <p:cNvSpPr txBox="1">
            <a:spLocks noGrp="1"/>
          </p:cNvSpPr>
          <p:nvPr>
            <p:ph type="body" idx="1"/>
          </p:nvPr>
        </p:nvSpPr>
        <p:spPr>
          <a:xfrm>
            <a:off x="311700" y="1149036"/>
            <a:ext cx="8520600" cy="4188000"/>
          </a:xfrm>
          <a:prstGeom prst="rect">
            <a:avLst/>
          </a:prstGeom>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None/>
            </a:pPr>
            <a:r>
              <a:rPr lang="en" sz="1400" b="1">
                <a:solidFill>
                  <a:srgbClr val="222222"/>
                </a:solidFill>
                <a:highlight>
                  <a:srgbClr val="FFFFFF"/>
                </a:highlight>
                <a:latin typeface="Economica"/>
                <a:ea typeface="Economica"/>
                <a:cs typeface="Economica"/>
                <a:sym typeface="Economica"/>
              </a:rPr>
              <a:t>Partners:</a:t>
            </a:r>
            <a:r>
              <a:rPr lang="en" sz="1400">
                <a:solidFill>
                  <a:srgbClr val="222222"/>
                </a:solidFill>
                <a:highlight>
                  <a:srgbClr val="FFFFFF"/>
                </a:highlight>
                <a:latin typeface="Economica"/>
                <a:ea typeface="Economica"/>
                <a:cs typeface="Economica"/>
                <a:sym typeface="Economica"/>
              </a:rPr>
              <a:t> Northshore Education Consortium (NEC), YMCA of the North Shore (YNS), Justice Resource Institute (JRI) - Children’s Friend and Family Services, &amp; Essex County Outreach (ECO)</a:t>
            </a:r>
            <a:endParaRPr sz="1400">
              <a:solidFill>
                <a:srgbClr val="222222"/>
              </a:solidFill>
              <a:highlight>
                <a:srgbClr val="FFFFFF"/>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rgbClr val="FFFFFF"/>
                </a:highlight>
                <a:latin typeface="Economica"/>
                <a:ea typeface="Economica"/>
                <a:cs typeface="Economica"/>
                <a:sym typeface="Economica"/>
              </a:rPr>
              <a:t>YNS and NEC set policy, operate the program and provide fiscal management, JRI delivers client/family-centered services, and ECO provides recovery coaching.</a:t>
            </a:r>
            <a:endParaRPr sz="1400">
              <a:solidFill>
                <a:srgbClr val="222222"/>
              </a:solidFill>
              <a:highlight>
                <a:srgbClr val="FFFFFF"/>
              </a:highlight>
              <a:latin typeface="Economica"/>
              <a:ea typeface="Economica"/>
              <a:cs typeface="Economica"/>
              <a:sym typeface="Economica"/>
            </a:endParaRPr>
          </a:p>
          <a:p>
            <a:pPr marL="571500" lvl="0" indent="0" algn="l" rtl="0">
              <a:lnSpc>
                <a:spcPct val="100000"/>
              </a:lnSpc>
              <a:spcBef>
                <a:spcPts val="0"/>
              </a:spcBef>
              <a:spcAft>
                <a:spcPts val="0"/>
              </a:spcAft>
              <a:buNone/>
            </a:pPr>
            <a:endParaRPr sz="1400" b="1">
              <a:solidFill>
                <a:srgbClr val="222222"/>
              </a:solidFill>
              <a:highlight>
                <a:srgbClr val="FFFFFF"/>
              </a:highlight>
              <a:latin typeface="Economica"/>
              <a:ea typeface="Economica"/>
              <a:cs typeface="Economica"/>
              <a:sym typeface="Economica"/>
            </a:endParaRPr>
          </a:p>
          <a:p>
            <a:pPr marL="0" lvl="0" indent="0" algn="l" rtl="0">
              <a:lnSpc>
                <a:spcPct val="100000"/>
              </a:lnSpc>
              <a:spcBef>
                <a:spcPts val="0"/>
              </a:spcBef>
              <a:spcAft>
                <a:spcPts val="0"/>
              </a:spcAft>
              <a:buNone/>
            </a:pPr>
            <a:r>
              <a:rPr lang="en" sz="1400" b="1">
                <a:solidFill>
                  <a:srgbClr val="222222"/>
                </a:solidFill>
                <a:highlight>
                  <a:srgbClr val="FFFFFF"/>
                </a:highlight>
                <a:latin typeface="Economica"/>
                <a:ea typeface="Economica"/>
                <a:cs typeface="Economica"/>
                <a:sym typeface="Economica"/>
              </a:rPr>
              <a:t>Districts:</a:t>
            </a:r>
            <a:r>
              <a:rPr lang="en" sz="1400">
                <a:solidFill>
                  <a:srgbClr val="222222"/>
                </a:solidFill>
                <a:highlight>
                  <a:srgbClr val="FFFFFF"/>
                </a:highlight>
                <a:latin typeface="Economica"/>
                <a:ea typeface="Economica"/>
                <a:cs typeface="Economica"/>
                <a:sym typeface="Economica"/>
              </a:rPr>
              <a:t> 12 Districts, 17 schools</a:t>
            </a:r>
            <a:endParaRPr sz="1400">
              <a:solidFill>
                <a:srgbClr val="222222"/>
              </a:solidFill>
              <a:highlight>
                <a:srgbClr val="FFFFFF"/>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rgbClr val="FFFFFF"/>
                </a:highlight>
                <a:latin typeface="Economica"/>
                <a:ea typeface="Economica"/>
                <a:cs typeface="Economica"/>
                <a:sym typeface="Economica"/>
              </a:rPr>
              <a:t>Beverly, Salem (Salem High School, Salem Prep High School, New Liberty Innovation School), Salem Charter Academy, Ipswich, Lynn (Lynn Classical, Lynn English, and Lynn Tech), Northshore Recovery High School, Georgetown, Newburyport, Saugus, Greater Lawrence Tech, Northshore Academy, &amp; Triton High School</a:t>
            </a:r>
            <a:endParaRPr sz="1400">
              <a:solidFill>
                <a:srgbClr val="222222"/>
              </a:solidFill>
              <a:highlight>
                <a:srgbClr val="FFFFFF"/>
              </a:highlight>
              <a:latin typeface="Economica"/>
              <a:ea typeface="Economica"/>
              <a:cs typeface="Economica"/>
              <a:sym typeface="Economica"/>
            </a:endParaRPr>
          </a:p>
          <a:p>
            <a:pPr marL="0" lvl="0" indent="0" algn="l" rtl="0">
              <a:lnSpc>
                <a:spcPct val="100000"/>
              </a:lnSpc>
              <a:spcBef>
                <a:spcPts val="0"/>
              </a:spcBef>
              <a:spcAft>
                <a:spcPts val="0"/>
              </a:spcAft>
              <a:buNone/>
            </a:pPr>
            <a:endParaRPr sz="1400">
              <a:solidFill>
                <a:srgbClr val="222222"/>
              </a:solidFill>
              <a:highlight>
                <a:srgbClr val="FFFFFF"/>
              </a:highlight>
              <a:latin typeface="Economica"/>
              <a:ea typeface="Economica"/>
              <a:cs typeface="Economica"/>
              <a:sym typeface="Economica"/>
            </a:endParaRPr>
          </a:p>
          <a:p>
            <a:pPr marL="0" lvl="0" indent="0" algn="l" rtl="0">
              <a:lnSpc>
                <a:spcPct val="100000"/>
              </a:lnSpc>
              <a:spcBef>
                <a:spcPts val="0"/>
              </a:spcBef>
              <a:spcAft>
                <a:spcPts val="0"/>
              </a:spcAft>
              <a:buNone/>
            </a:pPr>
            <a:r>
              <a:rPr lang="en" sz="1400" b="1">
                <a:solidFill>
                  <a:srgbClr val="222222"/>
                </a:solidFill>
                <a:highlight>
                  <a:srgbClr val="FFFFFF"/>
                </a:highlight>
                <a:latin typeface="Economica"/>
                <a:ea typeface="Economica"/>
                <a:cs typeface="Economica"/>
                <a:sym typeface="Economica"/>
              </a:rPr>
              <a:t>On-Site Staff:</a:t>
            </a:r>
            <a:endParaRPr sz="1400" b="1">
              <a:solidFill>
                <a:srgbClr val="222222"/>
              </a:solidFill>
              <a:highlight>
                <a:srgbClr val="FFFFFF"/>
              </a:highlight>
              <a:latin typeface="Economica"/>
              <a:ea typeface="Economica"/>
              <a:cs typeface="Economica"/>
              <a:sym typeface="Economica"/>
            </a:endParaRPr>
          </a:p>
          <a:p>
            <a:pPr marL="457200" lvl="0" indent="-317500" algn="l" rtl="0">
              <a:lnSpc>
                <a:spcPct val="100000"/>
              </a:lnSpc>
              <a:spcBef>
                <a:spcPts val="1000"/>
              </a:spcBef>
              <a:spcAft>
                <a:spcPts val="0"/>
              </a:spcAft>
              <a:buClr>
                <a:srgbClr val="222222"/>
              </a:buClr>
              <a:buSzPts val="1400"/>
              <a:buFont typeface="Economica"/>
              <a:buChar char="●"/>
            </a:pPr>
            <a:r>
              <a:rPr lang="en" sz="1400">
                <a:solidFill>
                  <a:srgbClr val="222222"/>
                </a:solidFill>
                <a:highlight>
                  <a:srgbClr val="FFFFFF"/>
                </a:highlight>
                <a:latin typeface="Economica"/>
                <a:ea typeface="Economica"/>
                <a:cs typeface="Economica"/>
                <a:sym typeface="Economica"/>
              </a:rPr>
              <a:t>Ariana Dembro, </a:t>
            </a:r>
            <a:r>
              <a:rPr lang="en" sz="1400" i="1">
                <a:solidFill>
                  <a:srgbClr val="222222"/>
                </a:solidFill>
                <a:highlight>
                  <a:srgbClr val="FFFFFF"/>
                </a:highlight>
                <a:latin typeface="Economica"/>
                <a:ea typeface="Economica"/>
                <a:cs typeface="Economica"/>
                <a:sym typeface="Economica"/>
              </a:rPr>
              <a:t>Program Director</a:t>
            </a:r>
            <a:endParaRPr sz="1400" i="1">
              <a:solidFill>
                <a:srgbClr val="222222"/>
              </a:solidFill>
              <a:highlight>
                <a:srgbClr val="FFFFFF"/>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rgbClr val="FFFFFF"/>
                </a:highlight>
                <a:latin typeface="Economica"/>
                <a:ea typeface="Economica"/>
                <a:cs typeface="Economica"/>
                <a:sym typeface="Economica"/>
              </a:rPr>
              <a:t>Siddi Kallon, LMHC, </a:t>
            </a:r>
            <a:r>
              <a:rPr lang="en" sz="1400" i="1">
                <a:solidFill>
                  <a:srgbClr val="222222"/>
                </a:solidFill>
                <a:highlight>
                  <a:schemeClr val="lt1"/>
                </a:highlight>
                <a:latin typeface="Economica"/>
                <a:ea typeface="Economica"/>
                <a:cs typeface="Economica"/>
                <a:sym typeface="Economica"/>
              </a:rPr>
              <a:t>Outpatient Therapist</a:t>
            </a:r>
            <a:endParaRPr sz="1400" i="1">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Wyatt Brennan, </a:t>
            </a:r>
            <a:r>
              <a:rPr lang="en" sz="1400" i="1">
                <a:solidFill>
                  <a:srgbClr val="222222"/>
                </a:solidFill>
                <a:highlight>
                  <a:schemeClr val="lt1"/>
                </a:highlight>
                <a:latin typeface="Economica"/>
                <a:ea typeface="Economica"/>
                <a:cs typeface="Economica"/>
                <a:sym typeface="Economica"/>
              </a:rPr>
              <a:t>Student Coordinator</a:t>
            </a:r>
            <a:endParaRPr sz="1400" i="1">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Greg Morales-Jones, </a:t>
            </a:r>
            <a:r>
              <a:rPr lang="en" sz="1400" i="1">
                <a:solidFill>
                  <a:srgbClr val="222222"/>
                </a:solidFill>
                <a:highlight>
                  <a:schemeClr val="lt1"/>
                </a:highlight>
                <a:latin typeface="Economica"/>
                <a:ea typeface="Economica"/>
                <a:cs typeface="Economica"/>
                <a:sym typeface="Economica"/>
              </a:rPr>
              <a:t>Therapeutic Mentor</a:t>
            </a:r>
            <a:endParaRPr sz="1400" i="1">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Faith Brock, </a:t>
            </a:r>
            <a:r>
              <a:rPr lang="en" sz="1400" i="1">
                <a:solidFill>
                  <a:srgbClr val="222222"/>
                </a:solidFill>
                <a:highlight>
                  <a:schemeClr val="lt1"/>
                </a:highlight>
                <a:latin typeface="Economica"/>
                <a:ea typeface="Economica"/>
                <a:cs typeface="Economica"/>
                <a:sym typeface="Economica"/>
              </a:rPr>
              <a:t>Recovery Coach (M-W)</a:t>
            </a:r>
            <a:endParaRPr sz="1400" i="1">
              <a:solidFill>
                <a:srgbClr val="222222"/>
              </a:solidFill>
              <a:highlight>
                <a:schemeClr val="lt1"/>
              </a:highlight>
              <a:latin typeface="Economica"/>
              <a:ea typeface="Economica"/>
              <a:cs typeface="Economica"/>
              <a:sym typeface="Economica"/>
            </a:endParaRPr>
          </a:p>
          <a:p>
            <a:pPr marL="0" lvl="0" indent="0" algn="l" rtl="0">
              <a:lnSpc>
                <a:spcPct val="100000"/>
              </a:lnSpc>
              <a:spcBef>
                <a:spcPts val="0"/>
              </a:spcBef>
              <a:spcAft>
                <a:spcPts val="0"/>
              </a:spcAft>
              <a:buNone/>
            </a:pPr>
            <a:endParaRPr sz="1400" i="1">
              <a:solidFill>
                <a:srgbClr val="222222"/>
              </a:solidFill>
              <a:highlight>
                <a:schemeClr val="lt1"/>
              </a:highlight>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r>
              <a:rPr lang="en" sz="1400" b="1">
                <a:solidFill>
                  <a:srgbClr val="222222"/>
                </a:solidFill>
                <a:highlight>
                  <a:srgbClr val="FFFFFF"/>
                </a:highlight>
                <a:latin typeface="Economica"/>
                <a:ea typeface="Economica"/>
                <a:cs typeface="Economica"/>
                <a:sym typeface="Economica"/>
              </a:rPr>
              <a:t>Funding:</a:t>
            </a:r>
            <a:endParaRPr sz="1100" b="1"/>
          </a:p>
          <a:p>
            <a:pPr marL="457200" lvl="0" indent="-317500" algn="l" rtl="0">
              <a:spcBef>
                <a:spcPts val="800"/>
              </a:spcBef>
              <a:spcAft>
                <a:spcPts val="0"/>
              </a:spcAft>
              <a:buClr>
                <a:srgbClr val="222222"/>
              </a:buClr>
              <a:buSzPts val="1400"/>
              <a:buFont typeface="Economica"/>
              <a:buChar char="●"/>
            </a:pPr>
            <a:r>
              <a:rPr lang="en" sz="1400">
                <a:solidFill>
                  <a:srgbClr val="222222"/>
                </a:solidFill>
                <a:highlight>
                  <a:srgbClr val="FFFFFF"/>
                </a:highlight>
                <a:latin typeface="Economica"/>
                <a:ea typeface="Economica"/>
                <a:cs typeface="Economica"/>
                <a:sym typeface="Economica"/>
              </a:rPr>
              <a:t>BSAS/DPH Grant: School/Community Based Targeted Intervention Services. </a:t>
            </a:r>
            <a:endParaRPr sz="1400">
              <a:solidFill>
                <a:srgbClr val="222222"/>
              </a:solidFill>
              <a:highlight>
                <a:srgbClr val="FFFFFF"/>
              </a:highlight>
              <a:latin typeface="Economica"/>
              <a:ea typeface="Economica"/>
              <a:cs typeface="Economica"/>
              <a:sym typeface="Economica"/>
            </a:endParaRPr>
          </a:p>
          <a:p>
            <a:pPr marL="457200" lvl="0" indent="-317500" algn="l" rtl="0">
              <a:spcBef>
                <a:spcPts val="0"/>
              </a:spcBef>
              <a:spcAft>
                <a:spcPts val="0"/>
              </a:spcAft>
              <a:buClr>
                <a:srgbClr val="222222"/>
              </a:buClr>
              <a:buSzPts val="1400"/>
              <a:buFont typeface="Economica"/>
              <a:buChar char="●"/>
            </a:pPr>
            <a:r>
              <a:rPr lang="en" sz="1400">
                <a:solidFill>
                  <a:srgbClr val="222222"/>
                </a:solidFill>
                <a:highlight>
                  <a:srgbClr val="FFFFFF"/>
                </a:highlight>
                <a:latin typeface="Economica"/>
                <a:ea typeface="Economica"/>
                <a:cs typeface="Economica"/>
                <a:sym typeface="Economica"/>
              </a:rPr>
              <a:t>BSAS/ MA Alliance of YMCAs Grant</a:t>
            </a:r>
            <a:endParaRPr sz="1400">
              <a:solidFill>
                <a:srgbClr val="222222"/>
              </a:solidFill>
              <a:highlight>
                <a:srgbClr val="FFFFFF"/>
              </a:highlight>
              <a:latin typeface="Economica"/>
              <a:ea typeface="Economica"/>
              <a:cs typeface="Economica"/>
              <a:sym typeface="Economica"/>
            </a:endParaRPr>
          </a:p>
          <a:p>
            <a:pPr marL="457200" lvl="0" indent="-317500" algn="l" rtl="0">
              <a:spcBef>
                <a:spcPts val="0"/>
              </a:spcBef>
              <a:spcAft>
                <a:spcPts val="0"/>
              </a:spcAft>
              <a:buClr>
                <a:srgbClr val="222222"/>
              </a:buClr>
              <a:buSzPts val="1400"/>
              <a:buFont typeface="Economica"/>
              <a:buChar char="●"/>
            </a:pPr>
            <a:r>
              <a:rPr lang="en" sz="1400">
                <a:solidFill>
                  <a:srgbClr val="222222"/>
                </a:solidFill>
                <a:highlight>
                  <a:srgbClr val="FFFFFF"/>
                </a:highlight>
                <a:latin typeface="Economica"/>
                <a:ea typeface="Economica"/>
                <a:cs typeface="Economica"/>
                <a:sym typeface="Economica"/>
              </a:rPr>
              <a:t>School Contracts: Based on utilization</a:t>
            </a:r>
            <a:endParaRPr sz="1400">
              <a:solidFill>
                <a:srgbClr val="222222"/>
              </a:solidFill>
              <a:highlight>
                <a:srgbClr val="FFFFFF"/>
              </a:highlight>
              <a:latin typeface="Economica"/>
              <a:ea typeface="Economica"/>
              <a:cs typeface="Economica"/>
              <a:sym typeface="Economic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120519"/>
            <a:ext cx="8520600" cy="923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000" u="sng"/>
              <a:t>PASS Program Evolution</a:t>
            </a:r>
            <a:endParaRPr sz="4000" u="sng"/>
          </a:p>
        </p:txBody>
      </p:sp>
      <p:sp>
        <p:nvSpPr>
          <p:cNvPr id="110" name="Google Shape;110;p21"/>
          <p:cNvSpPr txBox="1">
            <a:spLocks noGrp="1"/>
          </p:cNvSpPr>
          <p:nvPr>
            <p:ph type="body" idx="1"/>
          </p:nvPr>
        </p:nvSpPr>
        <p:spPr>
          <a:xfrm>
            <a:off x="311700" y="1105411"/>
            <a:ext cx="8520600" cy="4188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400" b="1">
                <a:solidFill>
                  <a:srgbClr val="222222"/>
                </a:solidFill>
                <a:highlight>
                  <a:schemeClr val="lt1"/>
                </a:highlight>
                <a:latin typeface="Economica"/>
                <a:ea typeface="Economica"/>
                <a:cs typeface="Economica"/>
                <a:sym typeface="Economica"/>
              </a:rPr>
              <a:t>Original Program: </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Districts now have a place to send a student they believe may need some social/emotional support and would benefit from a therapeutic environment where they are also able to access their academics.</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PASS is designed as a program to serve as an early-intervention model for students who are getting suspended for non-violent offenses,  since typically those are the students most likely to be struggling with substance use disorder, depression, anxiety and trauma.</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Since the students are receiving psychoeducational support, in both group and individually, PASS in not counted as an Out-of-School Suspension or an In-School Suspension.</a:t>
            </a:r>
            <a:endParaRPr sz="1400">
              <a:solidFill>
                <a:srgbClr val="222222"/>
              </a:solidFill>
              <a:highlight>
                <a:schemeClr val="lt1"/>
              </a:highlight>
              <a:latin typeface="Economica"/>
              <a:ea typeface="Economica"/>
              <a:cs typeface="Economica"/>
              <a:sym typeface="Economica"/>
            </a:endParaRPr>
          </a:p>
          <a:p>
            <a:pPr marL="914400" lvl="1" indent="-317500" algn="l" rtl="0">
              <a:lnSpc>
                <a:spcPct val="100000"/>
              </a:lnSpc>
              <a:spcBef>
                <a:spcPts val="0"/>
              </a:spcBef>
              <a:spcAft>
                <a:spcPts val="0"/>
              </a:spcAft>
              <a:buClr>
                <a:srgbClr val="222222"/>
              </a:buClr>
              <a:buSzPts val="1400"/>
              <a:buFont typeface="Economica"/>
              <a:buChar char="○"/>
            </a:pPr>
            <a:r>
              <a:rPr lang="en">
                <a:solidFill>
                  <a:srgbClr val="222222"/>
                </a:solidFill>
                <a:highlight>
                  <a:schemeClr val="lt1"/>
                </a:highlight>
                <a:latin typeface="Economica"/>
                <a:ea typeface="Economica"/>
                <a:cs typeface="Economica"/>
                <a:sym typeface="Economica"/>
              </a:rPr>
              <a:t>This is beneficial for end of year district reporting as well as for students applying for college.</a:t>
            </a:r>
            <a:endParaRPr>
              <a:solidFill>
                <a:srgbClr val="222222"/>
              </a:solidFill>
              <a:highlight>
                <a:schemeClr val="lt1"/>
              </a:highlight>
              <a:latin typeface="Economica"/>
              <a:ea typeface="Economica"/>
              <a:cs typeface="Economica"/>
              <a:sym typeface="Economica"/>
            </a:endParaRPr>
          </a:p>
          <a:p>
            <a:pPr marL="914400" lvl="1" indent="-317500" algn="l" rtl="0">
              <a:lnSpc>
                <a:spcPct val="100000"/>
              </a:lnSpc>
              <a:spcBef>
                <a:spcPts val="0"/>
              </a:spcBef>
              <a:spcAft>
                <a:spcPts val="0"/>
              </a:spcAft>
              <a:buClr>
                <a:srgbClr val="222222"/>
              </a:buClr>
              <a:buSzPts val="1400"/>
              <a:buFont typeface="Economica"/>
              <a:buChar char="○"/>
            </a:pPr>
            <a:r>
              <a:rPr lang="en">
                <a:solidFill>
                  <a:srgbClr val="222222"/>
                </a:solidFill>
                <a:highlight>
                  <a:schemeClr val="lt1"/>
                </a:highlight>
                <a:latin typeface="Economica"/>
                <a:ea typeface="Economica"/>
                <a:cs typeface="Economica"/>
                <a:sym typeface="Economica"/>
              </a:rPr>
              <a:t>Students who agree to attend get their suspension cut in half.</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Students have the opportunity to sign on for additional services on demand with JRI or a with a more appropriate referral as needed.</a:t>
            </a:r>
            <a:endParaRPr sz="1400">
              <a:solidFill>
                <a:srgbClr val="222222"/>
              </a:solidFill>
              <a:highlight>
                <a:schemeClr val="lt1"/>
              </a:highlight>
              <a:latin typeface="Economica"/>
              <a:ea typeface="Economica"/>
              <a:cs typeface="Economica"/>
              <a:sym typeface="Economica"/>
            </a:endParaRPr>
          </a:p>
          <a:p>
            <a:pPr marL="0" lvl="0" indent="0" algn="l" rtl="0">
              <a:lnSpc>
                <a:spcPct val="100000"/>
              </a:lnSpc>
              <a:spcBef>
                <a:spcPts val="0"/>
              </a:spcBef>
              <a:spcAft>
                <a:spcPts val="0"/>
              </a:spcAft>
              <a:buNone/>
            </a:pPr>
            <a:endParaRPr sz="1400">
              <a:solidFill>
                <a:srgbClr val="222222"/>
              </a:solidFill>
              <a:highlight>
                <a:schemeClr val="lt1"/>
              </a:highlight>
              <a:latin typeface="Economica"/>
              <a:ea typeface="Economica"/>
              <a:cs typeface="Economica"/>
              <a:sym typeface="Economica"/>
            </a:endParaRPr>
          </a:p>
          <a:p>
            <a:pPr marL="0" lvl="0" indent="0" algn="l" rtl="0">
              <a:lnSpc>
                <a:spcPct val="100000"/>
              </a:lnSpc>
              <a:spcBef>
                <a:spcPts val="0"/>
              </a:spcBef>
              <a:spcAft>
                <a:spcPts val="0"/>
              </a:spcAft>
              <a:buNone/>
            </a:pPr>
            <a:endParaRPr sz="1400">
              <a:solidFill>
                <a:srgbClr val="222222"/>
              </a:solidFill>
              <a:highlight>
                <a:schemeClr val="lt1"/>
              </a:highlight>
              <a:latin typeface="Economica"/>
              <a:ea typeface="Economica"/>
              <a:cs typeface="Economica"/>
              <a:sym typeface="Economica"/>
            </a:endParaRPr>
          </a:p>
          <a:p>
            <a:pPr marL="0" lvl="0" indent="0" algn="l" rtl="0">
              <a:lnSpc>
                <a:spcPct val="100000"/>
              </a:lnSpc>
              <a:spcBef>
                <a:spcPts val="0"/>
              </a:spcBef>
              <a:spcAft>
                <a:spcPts val="0"/>
              </a:spcAft>
              <a:buNone/>
            </a:pPr>
            <a:r>
              <a:rPr lang="en" sz="1400" b="1">
                <a:solidFill>
                  <a:srgbClr val="222222"/>
                </a:solidFill>
                <a:highlight>
                  <a:schemeClr val="lt1"/>
                </a:highlight>
                <a:latin typeface="Economica"/>
                <a:ea typeface="Economica"/>
                <a:cs typeface="Economica"/>
                <a:sym typeface="Economica"/>
              </a:rPr>
              <a:t>Current Program: </a:t>
            </a:r>
            <a:r>
              <a:rPr lang="en" sz="1400">
                <a:solidFill>
                  <a:srgbClr val="222222"/>
                </a:solidFill>
                <a:highlight>
                  <a:schemeClr val="lt1"/>
                </a:highlight>
                <a:latin typeface="Economica"/>
                <a:ea typeface="Economica"/>
                <a:cs typeface="Economica"/>
                <a:sym typeface="Economica"/>
              </a:rPr>
              <a:t>Evolving to address changing district and student needs. </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More students experiencing anxiety and depression.</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More students struggling with academics and are at risk of failing.</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School suspension is no longer needed for a referral. </a:t>
            </a:r>
            <a:endParaRPr sz="1400">
              <a:solidFill>
                <a:srgbClr val="222222"/>
              </a:solidFill>
              <a:highlight>
                <a:schemeClr val="lt1"/>
              </a:highlight>
              <a:latin typeface="Economica"/>
              <a:ea typeface="Economica"/>
              <a:cs typeface="Economica"/>
              <a:sym typeface="Economica"/>
            </a:endParaRPr>
          </a:p>
          <a:p>
            <a:pPr marL="457200" lvl="0" indent="-317500" algn="l" rtl="0">
              <a:lnSpc>
                <a:spcPct val="100000"/>
              </a:lnSpc>
              <a:spcBef>
                <a:spcPts val="0"/>
              </a:spcBef>
              <a:spcAft>
                <a:spcPts val="0"/>
              </a:spcAft>
              <a:buClr>
                <a:srgbClr val="222222"/>
              </a:buClr>
              <a:buSzPts val="1400"/>
              <a:buFont typeface="Economica"/>
              <a:buChar char="●"/>
            </a:pPr>
            <a:r>
              <a:rPr lang="en" sz="1400">
                <a:solidFill>
                  <a:srgbClr val="222222"/>
                </a:solidFill>
                <a:highlight>
                  <a:schemeClr val="lt1"/>
                </a:highlight>
                <a:latin typeface="Economica"/>
                <a:ea typeface="Economica"/>
                <a:cs typeface="Economica"/>
                <a:sym typeface="Economica"/>
              </a:rPr>
              <a:t>PASS offers an opportunity to be in person while providing academic support in a therapeutic environment.</a:t>
            </a:r>
            <a:endParaRPr sz="1200">
              <a:latin typeface="Economica"/>
              <a:ea typeface="Economica"/>
              <a:cs typeface="Economica"/>
              <a:sym typeface="Economi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2">
            <a:extLst>
              <a:ext uri="{C183D7F6-B498-43B3-948B-1728B52AA6E4}">
                <adec:decorative xmlns:adec="http://schemas.microsoft.com/office/drawing/2017/decorative" val="1"/>
              </a:ext>
            </a:extLst>
          </p:cNvPr>
          <p:cNvSpPr txBox="1">
            <a:spLocks noGrp="1"/>
          </p:cNvSpPr>
          <p:nvPr>
            <p:ph type="subTitle" idx="1"/>
          </p:nvPr>
        </p:nvSpPr>
        <p:spPr>
          <a:xfrm>
            <a:off x="265500" y="1429825"/>
            <a:ext cx="4045200" cy="2467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600"/>
              <a:t>100 Cummings Center</a:t>
            </a:r>
            <a:endParaRPr sz="1600"/>
          </a:p>
          <a:p>
            <a:pPr marL="0" lvl="0" indent="0" algn="ctr" rtl="0">
              <a:spcBef>
                <a:spcPts val="0"/>
              </a:spcBef>
              <a:spcAft>
                <a:spcPts val="0"/>
              </a:spcAft>
              <a:buNone/>
            </a:pPr>
            <a:r>
              <a:rPr lang="en" sz="1600"/>
              <a:t>Suite 521 E/F, Beverly MA, 01915</a:t>
            </a:r>
            <a:endParaRPr sz="1600"/>
          </a:p>
          <a:p>
            <a:pPr marL="0" lvl="0" indent="0" algn="l" rtl="0">
              <a:spcBef>
                <a:spcPts val="0"/>
              </a:spcBef>
              <a:spcAft>
                <a:spcPts val="0"/>
              </a:spcAft>
              <a:buNone/>
            </a:pPr>
            <a:endParaRPr sz="1800"/>
          </a:p>
          <a:p>
            <a:pPr marL="0" lvl="0" indent="0" algn="l" rtl="0">
              <a:spcBef>
                <a:spcPts val="0"/>
              </a:spcBef>
              <a:spcAft>
                <a:spcPts val="0"/>
              </a:spcAft>
              <a:buNone/>
            </a:pPr>
            <a:r>
              <a:rPr lang="en" sz="1600" b="1"/>
              <a:t>Highlights:</a:t>
            </a:r>
            <a:endParaRPr sz="1600" b="1"/>
          </a:p>
          <a:p>
            <a:pPr marL="457200" lvl="0" indent="-330200" algn="l" rtl="0">
              <a:spcBef>
                <a:spcPts val="0"/>
              </a:spcBef>
              <a:spcAft>
                <a:spcPts val="0"/>
              </a:spcAft>
              <a:buSzPts val="1600"/>
              <a:buChar char="●"/>
            </a:pPr>
            <a:r>
              <a:rPr lang="en" sz="1600"/>
              <a:t>Ample space for pro-social activities</a:t>
            </a:r>
            <a:endParaRPr sz="1600"/>
          </a:p>
          <a:p>
            <a:pPr marL="457200" lvl="0" indent="-330200" algn="l" rtl="0">
              <a:spcBef>
                <a:spcPts val="0"/>
              </a:spcBef>
              <a:spcAft>
                <a:spcPts val="0"/>
              </a:spcAft>
              <a:buSzPts val="1600"/>
              <a:buChar char="●"/>
            </a:pPr>
            <a:r>
              <a:rPr lang="en" sz="1600"/>
              <a:t>Opportunities in the larger Cummings Center location for individual growth</a:t>
            </a:r>
            <a:endParaRPr sz="1600"/>
          </a:p>
          <a:p>
            <a:pPr marL="457200" lvl="0" indent="-330200" algn="l" rtl="0">
              <a:spcBef>
                <a:spcPts val="0"/>
              </a:spcBef>
              <a:spcAft>
                <a:spcPts val="0"/>
              </a:spcAft>
              <a:buSzPts val="1600"/>
              <a:buChar char="●"/>
            </a:pPr>
            <a:r>
              <a:rPr lang="en" sz="1600"/>
              <a:t>Multiple therapeutic counseling rooms</a:t>
            </a:r>
            <a:endParaRPr sz="1600"/>
          </a:p>
          <a:p>
            <a:pPr marL="457200" lvl="0" indent="-330200" algn="l" rtl="0">
              <a:spcBef>
                <a:spcPts val="0"/>
              </a:spcBef>
              <a:spcAft>
                <a:spcPts val="0"/>
              </a:spcAft>
              <a:buSzPts val="1600"/>
              <a:buChar char="●"/>
            </a:pPr>
            <a:r>
              <a:rPr lang="en" sz="1600"/>
              <a:t>Secluded facility to limit distractions or interruptions </a:t>
            </a:r>
            <a:endParaRPr sz="1600"/>
          </a:p>
        </p:txBody>
      </p:sp>
      <p:sp>
        <p:nvSpPr>
          <p:cNvPr id="115" name="Google Shape;115;p22">
            <a:extLst>
              <a:ext uri="{C183D7F6-B498-43B3-948B-1728B52AA6E4}">
                <adec:decorative xmlns:adec="http://schemas.microsoft.com/office/drawing/2017/decorative" val="1"/>
              </a:ext>
            </a:extLst>
          </p:cNvPr>
          <p:cNvSpPr txBox="1">
            <a:spLocks noGrp="1"/>
          </p:cNvSpPr>
          <p:nvPr>
            <p:ph type="title"/>
          </p:nvPr>
        </p:nvSpPr>
        <p:spPr>
          <a:xfrm>
            <a:off x="265500" y="-59533"/>
            <a:ext cx="4045200" cy="1136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u="sng">
                <a:solidFill>
                  <a:schemeClr val="dk1"/>
                </a:solidFill>
              </a:rPr>
              <a:t>Our Temporary Facility </a:t>
            </a:r>
            <a:endParaRPr sz="4000" u="sng">
              <a:solidFill>
                <a:schemeClr val="dk1"/>
              </a:solidFill>
            </a:endParaRPr>
          </a:p>
        </p:txBody>
      </p:sp>
      <p:pic>
        <p:nvPicPr>
          <p:cNvPr id="117" name="Google Shape;117;p2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4028200"/>
            <a:ext cx="2249075" cy="1686801"/>
          </a:xfrm>
          <a:prstGeom prst="rect">
            <a:avLst/>
          </a:prstGeom>
          <a:noFill/>
          <a:ln>
            <a:noFill/>
          </a:ln>
        </p:spPr>
      </p:pic>
      <p:pic>
        <p:nvPicPr>
          <p:cNvPr id="118" name="Google Shape;118;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249075" y="4028200"/>
            <a:ext cx="2779849" cy="1686801"/>
          </a:xfrm>
          <a:prstGeom prst="rect">
            <a:avLst/>
          </a:prstGeom>
          <a:noFill/>
          <a:ln>
            <a:noFill/>
          </a:ln>
        </p:spPr>
      </p:pic>
      <p:pic>
        <p:nvPicPr>
          <p:cNvPr id="119" name="Google Shape;119;p2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028933" y="4028200"/>
            <a:ext cx="2249067" cy="1686801"/>
          </a:xfrm>
          <a:prstGeom prst="rect">
            <a:avLst/>
          </a:prstGeom>
          <a:noFill/>
          <a:ln>
            <a:noFill/>
          </a:ln>
        </p:spPr>
      </p:pic>
      <p:pic>
        <p:nvPicPr>
          <p:cNvPr id="120" name="Google Shape;120;p22">
            <a:extLst>
              <a:ext uri="{C183D7F6-B498-43B3-948B-1728B52AA6E4}">
                <adec:decorative xmlns:adec="http://schemas.microsoft.com/office/drawing/2017/decorative" val="1"/>
              </a:ext>
            </a:extLst>
          </p:cNvPr>
          <p:cNvPicPr preferRelativeResize="0"/>
          <p:nvPr/>
        </p:nvPicPr>
        <p:blipFill rotWithShape="1">
          <a:blip r:embed="rId6">
            <a:alphaModFix/>
          </a:blip>
          <a:srcRect r="15888"/>
          <a:stretch/>
        </p:blipFill>
        <p:spPr>
          <a:xfrm>
            <a:off x="7278000" y="4039675"/>
            <a:ext cx="1866000" cy="1663823"/>
          </a:xfrm>
          <a:prstGeom prst="rect">
            <a:avLst/>
          </a:prstGeom>
          <a:noFill/>
          <a:ln>
            <a:noFill/>
          </a:ln>
        </p:spPr>
      </p:pic>
      <p:sp>
        <p:nvSpPr>
          <p:cNvPr id="121" name="Google Shape;121;p22">
            <a:extLst>
              <a:ext uri="{C183D7F6-B498-43B3-948B-1728B52AA6E4}">
                <adec:decorative xmlns:adec="http://schemas.microsoft.com/office/drawing/2017/decorative" val="1"/>
              </a:ext>
            </a:extLst>
          </p:cNvPr>
          <p:cNvSpPr txBox="1">
            <a:spLocks noGrp="1"/>
          </p:cNvSpPr>
          <p:nvPr>
            <p:ph type="title"/>
          </p:nvPr>
        </p:nvSpPr>
        <p:spPr>
          <a:xfrm>
            <a:off x="4812350" y="270092"/>
            <a:ext cx="4045200" cy="113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080" u="sng">
                <a:solidFill>
                  <a:schemeClr val="dk1"/>
                </a:solidFill>
              </a:rPr>
              <a:t>McPherson Youth Center Renovation</a:t>
            </a:r>
            <a:endParaRPr sz="3080" u="sng">
              <a:solidFill>
                <a:schemeClr val="dk1"/>
              </a:solidFill>
            </a:endParaRPr>
          </a:p>
        </p:txBody>
      </p:sp>
      <p:sp>
        <p:nvSpPr>
          <p:cNvPr id="122" name="Google Shape;122;p22">
            <a:extLst>
              <a:ext uri="{C183D7F6-B498-43B3-948B-1728B52AA6E4}">
                <adec:decorative xmlns:adec="http://schemas.microsoft.com/office/drawing/2017/decorative" val="1"/>
              </a:ext>
            </a:extLst>
          </p:cNvPr>
          <p:cNvSpPr txBox="1"/>
          <p:nvPr/>
        </p:nvSpPr>
        <p:spPr>
          <a:xfrm>
            <a:off x="5028925" y="1503025"/>
            <a:ext cx="3766200" cy="2321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Economica"/>
              <a:buChar char="●"/>
            </a:pPr>
            <a:r>
              <a:rPr lang="en" sz="1600">
                <a:solidFill>
                  <a:schemeClr val="dk1"/>
                </a:solidFill>
                <a:latin typeface="Economica"/>
                <a:ea typeface="Economica"/>
                <a:cs typeface="Economica"/>
                <a:sym typeface="Economica"/>
              </a:rPr>
              <a:t>City of Beverly building under renovation until 2026. </a:t>
            </a:r>
            <a:endParaRPr sz="1600">
              <a:solidFill>
                <a:schemeClr val="dk1"/>
              </a:solidFill>
              <a:latin typeface="Economica"/>
              <a:ea typeface="Economica"/>
              <a:cs typeface="Economica"/>
              <a:sym typeface="Economica"/>
            </a:endParaRPr>
          </a:p>
          <a:p>
            <a:pPr marL="457200" lvl="0" indent="-330200" algn="l" rtl="0">
              <a:spcBef>
                <a:spcPts val="0"/>
              </a:spcBef>
              <a:spcAft>
                <a:spcPts val="0"/>
              </a:spcAft>
              <a:buClr>
                <a:schemeClr val="dk1"/>
              </a:buClr>
              <a:buSzPts val="1600"/>
              <a:buFont typeface="Economica"/>
              <a:buChar char="●"/>
            </a:pPr>
            <a:r>
              <a:rPr lang="en" sz="1600">
                <a:solidFill>
                  <a:schemeClr val="dk1"/>
                </a:solidFill>
                <a:latin typeface="Economica"/>
                <a:ea typeface="Economica"/>
                <a:cs typeface="Economica"/>
                <a:sym typeface="Economica"/>
              </a:rPr>
              <a:t>Was used exclusively utilized for PASS between 8:30 AM- 2:30 PM. </a:t>
            </a:r>
            <a:endParaRPr sz="1600">
              <a:solidFill>
                <a:schemeClr val="dk1"/>
              </a:solidFill>
              <a:latin typeface="Economica"/>
              <a:ea typeface="Economica"/>
              <a:cs typeface="Economica"/>
              <a:sym typeface="Economica"/>
            </a:endParaRPr>
          </a:p>
          <a:p>
            <a:pPr marL="457200" lvl="0" indent="-330200" algn="l" rtl="0">
              <a:spcBef>
                <a:spcPts val="0"/>
              </a:spcBef>
              <a:spcAft>
                <a:spcPts val="0"/>
              </a:spcAft>
              <a:buClr>
                <a:schemeClr val="dk1"/>
              </a:buClr>
              <a:buSzPts val="1600"/>
              <a:buFont typeface="Economica"/>
              <a:buChar char="●"/>
            </a:pPr>
            <a:r>
              <a:rPr lang="en" sz="1600">
                <a:solidFill>
                  <a:schemeClr val="dk1"/>
                </a:solidFill>
                <a:latin typeface="Economica"/>
                <a:ea typeface="Economica"/>
                <a:cs typeface="Economica"/>
                <a:sym typeface="Economica"/>
              </a:rPr>
              <a:t>At 3:00 PM it becomes a Drop-In Teen Center operated by the YMCA.</a:t>
            </a:r>
            <a:endParaRPr sz="1600">
              <a:solidFill>
                <a:schemeClr val="dk1"/>
              </a:solidFill>
              <a:latin typeface="Economica"/>
              <a:ea typeface="Economica"/>
              <a:cs typeface="Economica"/>
              <a:sym typeface="Economica"/>
            </a:endParaRPr>
          </a:p>
          <a:p>
            <a:pPr marL="457200" lvl="0" indent="-330200" algn="l" rtl="0">
              <a:spcBef>
                <a:spcPts val="0"/>
              </a:spcBef>
              <a:spcAft>
                <a:spcPts val="0"/>
              </a:spcAft>
              <a:buClr>
                <a:schemeClr val="dk1"/>
              </a:buClr>
              <a:buSzPts val="1600"/>
              <a:buFont typeface="Economica"/>
              <a:buChar char="●"/>
            </a:pPr>
            <a:r>
              <a:rPr lang="en" sz="1600">
                <a:solidFill>
                  <a:schemeClr val="dk1"/>
                </a:solidFill>
                <a:latin typeface="Economica"/>
                <a:ea typeface="Economica"/>
                <a:cs typeface="Economica"/>
                <a:sym typeface="Economica"/>
              </a:rPr>
              <a:t>New facility will include increased meeting space and an indoor half basketball court</a:t>
            </a:r>
            <a:endParaRPr sz="1800">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1133700" y="669625"/>
            <a:ext cx="2308800" cy="774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400" u="sng">
                <a:solidFill>
                  <a:schemeClr val="dk1"/>
                </a:solidFill>
              </a:rPr>
              <a:t>Group Space</a:t>
            </a:r>
            <a:endParaRPr sz="4400" u="sng">
              <a:solidFill>
                <a:schemeClr val="dk1"/>
              </a:solidFill>
            </a:endParaRPr>
          </a:p>
        </p:txBody>
      </p:sp>
      <p:sp>
        <p:nvSpPr>
          <p:cNvPr id="128" name="Google Shape;128;p23"/>
          <p:cNvSpPr txBox="1">
            <a:spLocks noGrp="1"/>
          </p:cNvSpPr>
          <p:nvPr>
            <p:ph type="subTitle" idx="1"/>
          </p:nvPr>
        </p:nvSpPr>
        <p:spPr>
          <a:xfrm>
            <a:off x="265500" y="1650482"/>
            <a:ext cx="40452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000"/>
              <a:t>This is a space where students and staff come together at the beginning and end of the day.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1600" b="1"/>
              <a:t>Highlights: </a:t>
            </a:r>
            <a:endParaRPr sz="1600" b="1"/>
          </a:p>
          <a:p>
            <a:pPr marL="457200" lvl="0" indent="-330200" algn="l" rtl="0">
              <a:spcBef>
                <a:spcPts val="0"/>
              </a:spcBef>
              <a:spcAft>
                <a:spcPts val="0"/>
              </a:spcAft>
              <a:buSzPts val="1600"/>
              <a:buChar char="●"/>
            </a:pPr>
            <a:r>
              <a:rPr lang="en" sz="1600"/>
              <a:t>Fidget toys </a:t>
            </a:r>
            <a:endParaRPr sz="1600"/>
          </a:p>
          <a:p>
            <a:pPr marL="457200" lvl="0" indent="-330200" algn="l" rtl="0">
              <a:spcBef>
                <a:spcPts val="0"/>
              </a:spcBef>
              <a:spcAft>
                <a:spcPts val="0"/>
              </a:spcAft>
              <a:buSzPts val="1600"/>
              <a:buChar char="●"/>
            </a:pPr>
            <a:r>
              <a:rPr lang="en" sz="1600"/>
              <a:t>Inclusive space for ALL</a:t>
            </a:r>
            <a:endParaRPr sz="1600"/>
          </a:p>
          <a:p>
            <a:pPr marL="457200" lvl="0" indent="-330200" algn="l" rtl="0">
              <a:spcBef>
                <a:spcPts val="0"/>
              </a:spcBef>
              <a:spcAft>
                <a:spcPts val="0"/>
              </a:spcAft>
              <a:buSzPts val="1600"/>
              <a:buChar char="●"/>
            </a:pPr>
            <a:r>
              <a:rPr lang="en" sz="1600"/>
              <a:t>Alternative seating</a:t>
            </a:r>
            <a:endParaRPr sz="1600"/>
          </a:p>
          <a:p>
            <a:pPr marL="457200" lvl="0" indent="-330200" algn="l" rtl="0">
              <a:spcBef>
                <a:spcPts val="0"/>
              </a:spcBef>
              <a:spcAft>
                <a:spcPts val="0"/>
              </a:spcAft>
              <a:buSzPts val="1600"/>
              <a:buChar char="●"/>
            </a:pPr>
            <a:r>
              <a:rPr lang="en" sz="1600"/>
              <a:t>Messages to PASS on </a:t>
            </a:r>
            <a:endParaRPr sz="1600"/>
          </a:p>
          <a:p>
            <a:pPr marL="457200" lvl="0" indent="-330200" algn="l" rtl="0">
              <a:spcBef>
                <a:spcPts val="0"/>
              </a:spcBef>
              <a:spcAft>
                <a:spcPts val="0"/>
              </a:spcAft>
              <a:buSzPts val="1600"/>
              <a:buChar char="●"/>
            </a:pPr>
            <a:r>
              <a:rPr lang="en" sz="1600"/>
              <a:t>Snacks</a:t>
            </a:r>
            <a:endParaRPr sz="1600"/>
          </a:p>
          <a:p>
            <a:pPr marL="457200" lvl="0" indent="-330200" algn="l" rtl="0">
              <a:spcBef>
                <a:spcPts val="0"/>
              </a:spcBef>
              <a:spcAft>
                <a:spcPts val="0"/>
              </a:spcAft>
              <a:buSzPts val="1600"/>
              <a:buChar char="●"/>
            </a:pPr>
            <a:r>
              <a:rPr lang="en" sz="1600"/>
              <a:t>Water</a:t>
            </a:r>
            <a:endParaRPr sz="1600"/>
          </a:p>
          <a:p>
            <a:pPr marL="457200" lvl="0" indent="0" algn="ctr" rtl="0">
              <a:spcBef>
                <a:spcPts val="0"/>
              </a:spcBef>
              <a:spcAft>
                <a:spcPts val="0"/>
              </a:spcAft>
              <a:buNone/>
            </a:pPr>
            <a:endParaRPr sz="2000"/>
          </a:p>
          <a:p>
            <a:pPr marL="0" lvl="0" indent="0" algn="ctr" rtl="0">
              <a:spcBef>
                <a:spcPts val="0"/>
              </a:spcBef>
              <a:spcAft>
                <a:spcPts val="0"/>
              </a:spcAft>
              <a:buNone/>
            </a:pPr>
            <a:r>
              <a:rPr lang="en"/>
              <a:t> </a:t>
            </a:r>
            <a:endParaRPr/>
          </a:p>
        </p:txBody>
      </p:sp>
      <p:pic>
        <p:nvPicPr>
          <p:cNvPr id="129" name="Google Shape;129;p23" descr="A couch in front of a wall with pictures on it&#10;"/>
          <p:cNvPicPr preferRelativeResize="0"/>
          <p:nvPr/>
        </p:nvPicPr>
        <p:blipFill rotWithShape="1">
          <a:blip r:embed="rId3">
            <a:alphaModFix/>
          </a:blip>
          <a:srcRect l="-2190" t="18169" r="2190" b="40814"/>
          <a:stretch/>
        </p:blipFill>
        <p:spPr>
          <a:xfrm>
            <a:off x="4852775" y="362750"/>
            <a:ext cx="4057651" cy="1387750"/>
          </a:xfrm>
          <a:prstGeom prst="rect">
            <a:avLst/>
          </a:prstGeom>
          <a:noFill/>
          <a:ln>
            <a:noFill/>
          </a:ln>
        </p:spPr>
      </p:pic>
      <p:pic>
        <p:nvPicPr>
          <p:cNvPr id="130" name="Google Shape;130;p23" descr="A couch and a rug"/>
          <p:cNvPicPr preferRelativeResize="0"/>
          <p:nvPr/>
        </p:nvPicPr>
        <p:blipFill>
          <a:blip r:embed="rId4">
            <a:alphaModFix/>
          </a:blip>
          <a:stretch>
            <a:fillRect/>
          </a:stretch>
        </p:blipFill>
        <p:spPr>
          <a:xfrm>
            <a:off x="4702350" y="2176350"/>
            <a:ext cx="2308800" cy="3078400"/>
          </a:xfrm>
          <a:prstGeom prst="rect">
            <a:avLst/>
          </a:prstGeom>
          <a:noFill/>
          <a:ln>
            <a:noFill/>
          </a:ln>
        </p:spPr>
      </p:pic>
      <p:pic>
        <p:nvPicPr>
          <p:cNvPr id="131" name="Google Shape;131;p23" descr="Chairs and a rug"/>
          <p:cNvPicPr preferRelativeResize="0"/>
          <p:nvPr/>
        </p:nvPicPr>
        <p:blipFill>
          <a:blip r:embed="rId5">
            <a:alphaModFix/>
          </a:blip>
          <a:stretch>
            <a:fillRect/>
          </a:stretch>
        </p:blipFill>
        <p:spPr>
          <a:xfrm>
            <a:off x="7082375" y="2139975"/>
            <a:ext cx="2001600" cy="31147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274950" y="198122"/>
            <a:ext cx="4045200" cy="886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u="sng">
                <a:solidFill>
                  <a:schemeClr val="dk1"/>
                </a:solidFill>
              </a:rPr>
              <a:t>“Kitchen” Area</a:t>
            </a:r>
            <a:endParaRPr sz="4000" u="sng">
              <a:solidFill>
                <a:schemeClr val="dk1"/>
              </a:solidFill>
            </a:endParaRPr>
          </a:p>
        </p:txBody>
      </p:sp>
      <p:sp>
        <p:nvSpPr>
          <p:cNvPr id="137" name="Google Shape;137;p24"/>
          <p:cNvSpPr txBox="1">
            <a:spLocks noGrp="1"/>
          </p:cNvSpPr>
          <p:nvPr>
            <p:ph type="subTitle" idx="1"/>
          </p:nvPr>
        </p:nvSpPr>
        <p:spPr>
          <a:xfrm>
            <a:off x="312875" y="1084789"/>
            <a:ext cx="4045200" cy="42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Breakfast, snacks, and lunch are provided</a:t>
            </a:r>
            <a:endParaRPr/>
          </a:p>
          <a:p>
            <a:pPr marL="0" lvl="0" indent="0" algn="ctr" rtl="0">
              <a:spcBef>
                <a:spcPts val="0"/>
              </a:spcBef>
              <a:spcAft>
                <a:spcPts val="0"/>
              </a:spcAft>
              <a:buNone/>
            </a:pPr>
            <a:endParaRPr/>
          </a:p>
          <a:p>
            <a:pPr marL="0" lvl="0" indent="0" algn="ctr" rtl="0">
              <a:spcBef>
                <a:spcPts val="0"/>
              </a:spcBef>
              <a:spcAft>
                <a:spcPts val="0"/>
              </a:spcAft>
              <a:buNone/>
            </a:pPr>
            <a:r>
              <a:rPr lang="en" sz="1800"/>
              <a:t>The PASS program provides students with many lunch choices that they can make themselves or staff will make it for them. </a:t>
            </a:r>
            <a:endParaRPr sz="1400"/>
          </a:p>
          <a:p>
            <a:pPr marL="0" lvl="0" indent="0" algn="l" rtl="0">
              <a:lnSpc>
                <a:spcPct val="100000"/>
              </a:lnSpc>
              <a:spcBef>
                <a:spcPts val="0"/>
              </a:spcBef>
              <a:spcAft>
                <a:spcPts val="0"/>
              </a:spcAft>
              <a:buNone/>
            </a:pPr>
            <a:endParaRPr sz="1400"/>
          </a:p>
          <a:p>
            <a:pPr marL="0" lvl="0" indent="0" algn="ctr" rtl="0">
              <a:spcBef>
                <a:spcPts val="0"/>
              </a:spcBef>
              <a:spcAft>
                <a:spcPts val="0"/>
              </a:spcAft>
              <a:buNone/>
            </a:pPr>
            <a:r>
              <a:rPr lang="en" sz="1800"/>
              <a:t>Our space is equipped with a microwave, air fryer, griddle, keurig (non-caffeinated), and refrigerator for student’s use.</a:t>
            </a:r>
            <a:endParaRPr sz="1800"/>
          </a:p>
          <a:p>
            <a:pPr marL="0" lvl="0" indent="0" algn="l" rtl="0">
              <a:spcBef>
                <a:spcPts val="0"/>
              </a:spcBef>
              <a:spcAft>
                <a:spcPts val="0"/>
              </a:spcAft>
              <a:buNone/>
            </a:pPr>
            <a:r>
              <a:rPr lang="en" sz="1600" b="1"/>
              <a:t>Highlights</a:t>
            </a:r>
            <a:r>
              <a:rPr lang="en" sz="1800" b="1"/>
              <a:t>:</a:t>
            </a:r>
            <a:endParaRPr sz="1800" b="1"/>
          </a:p>
          <a:p>
            <a:pPr marL="457200" lvl="0" indent="-330200" algn="l" rtl="0">
              <a:spcBef>
                <a:spcPts val="0"/>
              </a:spcBef>
              <a:spcAft>
                <a:spcPts val="0"/>
              </a:spcAft>
              <a:buSzPts val="1600"/>
              <a:buChar char="●"/>
            </a:pPr>
            <a:r>
              <a:rPr lang="en" sz="1600"/>
              <a:t>Food &amp; Drink always free and available </a:t>
            </a:r>
            <a:endParaRPr sz="1600"/>
          </a:p>
          <a:p>
            <a:pPr marL="457200" lvl="0" indent="-330200" algn="l" rtl="0">
              <a:spcBef>
                <a:spcPts val="0"/>
              </a:spcBef>
              <a:spcAft>
                <a:spcPts val="0"/>
              </a:spcAft>
              <a:buSzPts val="1600"/>
              <a:buChar char="●"/>
            </a:pPr>
            <a:r>
              <a:rPr lang="en" sz="1600"/>
              <a:t>Common area </a:t>
            </a:r>
            <a:endParaRPr sz="1600"/>
          </a:p>
          <a:p>
            <a:pPr marL="457200" lvl="0" indent="-330200" algn="l" rtl="0">
              <a:spcBef>
                <a:spcPts val="0"/>
              </a:spcBef>
              <a:spcAft>
                <a:spcPts val="0"/>
              </a:spcAft>
              <a:buSzPts val="1600"/>
              <a:buChar char="●"/>
            </a:pPr>
            <a:r>
              <a:rPr lang="en" sz="1600"/>
              <a:t>Life skills : cooking, social skills, cleaning </a:t>
            </a:r>
            <a:endParaRPr sz="1600"/>
          </a:p>
        </p:txBody>
      </p:sp>
      <p:pic>
        <p:nvPicPr>
          <p:cNvPr id="138" name="Google Shape;138;p24" descr="A room with a table, microwave, toaster, and coffee maker"/>
          <p:cNvPicPr preferRelativeResize="0"/>
          <p:nvPr/>
        </p:nvPicPr>
        <p:blipFill>
          <a:blip r:embed="rId3">
            <a:alphaModFix/>
          </a:blip>
          <a:stretch>
            <a:fillRect/>
          </a:stretch>
        </p:blipFill>
        <p:spPr>
          <a:xfrm>
            <a:off x="5143350" y="381000"/>
            <a:ext cx="3424773" cy="4566374"/>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17</TotalTime>
  <Words>3106</Words>
  <Application>Microsoft Office PowerPoint</Application>
  <PresentationFormat>On-screen Show (16:10)</PresentationFormat>
  <Paragraphs>367</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Times New Roman</vt:lpstr>
      <vt:lpstr>Economica</vt:lpstr>
      <vt:lpstr>Open Sans</vt:lpstr>
      <vt:lpstr>Verdana</vt:lpstr>
      <vt:lpstr>Trebuchet MS</vt:lpstr>
      <vt:lpstr>Luxe</vt:lpstr>
      <vt:lpstr>PASS: Positive Alternative to Student Support</vt:lpstr>
      <vt:lpstr>Presenters</vt:lpstr>
      <vt:lpstr>PASS History</vt:lpstr>
      <vt:lpstr>PASS History.</vt:lpstr>
      <vt:lpstr>PASS Program Overview</vt:lpstr>
      <vt:lpstr>PASS Program Evolution</vt:lpstr>
      <vt:lpstr>Our Temporary Facility </vt:lpstr>
      <vt:lpstr>Group Space</vt:lpstr>
      <vt:lpstr>“Kitchen” Area</vt:lpstr>
      <vt:lpstr>Art Space</vt:lpstr>
      <vt:lpstr>Game Space</vt:lpstr>
      <vt:lpstr>Referral Process</vt:lpstr>
      <vt:lpstr>Intake Packet </vt:lpstr>
      <vt:lpstr>Transportation</vt:lpstr>
      <vt:lpstr>Daily Schedule</vt:lpstr>
      <vt:lpstr>Rotating Psychoeducational Therapeutic Groups</vt:lpstr>
      <vt:lpstr>Academics</vt:lpstr>
      <vt:lpstr>Project Based Learning &amp; Life Skills</vt:lpstr>
      <vt:lpstr>Individual Counseling:</vt:lpstr>
      <vt:lpstr>Services/ Referrals Supported Through PASS</vt:lpstr>
      <vt:lpstr>Therapeutic Recreation Time</vt:lpstr>
      <vt:lpstr>Re-Entry Plan</vt:lpstr>
      <vt:lpstr>PASS Impact - Student Feedback</vt:lpstr>
      <vt:lpstr>A message to PASS on</vt:lpstr>
      <vt:lpstr>District Feedback</vt:lpstr>
      <vt:lpstr>.</vt:lpstr>
      <vt:lpstr>Questions?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 Positive Alternative to Student Support</dc:title>
  <dc:creator>DESE</dc:creator>
  <cp:lastModifiedBy>Zou, Dong (EOE)</cp:lastModifiedBy>
  <cp:revision>2</cp:revision>
  <dcterms:modified xsi:type="dcterms:W3CDTF">2025-06-04T21:15:37Z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Jun 4 2025 12:00AM</vt:lpwstr>
  </property>
</Properties>
</file>