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46"/>
  </p:notesMasterIdLst>
  <p:sldIdLst>
    <p:sldId id="256" r:id="rId5"/>
    <p:sldId id="283" r:id="rId6"/>
    <p:sldId id="257" r:id="rId7"/>
    <p:sldId id="272" r:id="rId8"/>
    <p:sldId id="284" r:id="rId9"/>
    <p:sldId id="285" r:id="rId10"/>
    <p:sldId id="286" r:id="rId11"/>
    <p:sldId id="262" r:id="rId12"/>
    <p:sldId id="265" r:id="rId13"/>
    <p:sldId id="304" r:id="rId14"/>
    <p:sldId id="267" r:id="rId15"/>
    <p:sldId id="268" r:id="rId16"/>
    <p:sldId id="269" r:id="rId17"/>
    <p:sldId id="270" r:id="rId18"/>
    <p:sldId id="266" r:id="rId19"/>
    <p:sldId id="305" r:id="rId20"/>
    <p:sldId id="276" r:id="rId21"/>
    <p:sldId id="274" r:id="rId22"/>
    <p:sldId id="275" r:id="rId23"/>
    <p:sldId id="278" r:id="rId24"/>
    <p:sldId id="306" r:id="rId25"/>
    <p:sldId id="282" r:id="rId26"/>
    <p:sldId id="279" r:id="rId27"/>
    <p:sldId id="280" r:id="rId28"/>
    <p:sldId id="281" r:id="rId29"/>
    <p:sldId id="292" r:id="rId30"/>
    <p:sldId id="298" r:id="rId31"/>
    <p:sldId id="297" r:id="rId32"/>
    <p:sldId id="303" r:id="rId33"/>
    <p:sldId id="302" r:id="rId34"/>
    <p:sldId id="287" r:id="rId35"/>
    <p:sldId id="288" r:id="rId36"/>
    <p:sldId id="290" r:id="rId37"/>
    <p:sldId id="293" r:id="rId38"/>
    <p:sldId id="294" r:id="rId39"/>
    <p:sldId id="295" r:id="rId40"/>
    <p:sldId id="296" r:id="rId41"/>
    <p:sldId id="307" r:id="rId42"/>
    <p:sldId id="300" r:id="rId43"/>
    <p:sldId id="291" r:id="rId44"/>
    <p:sldId id="308"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4782"/>
    <a:srgbClr val="EFBC49"/>
    <a:srgbClr val="347AB6"/>
    <a:srgbClr val="B5DFF3"/>
    <a:srgbClr val="EFF8FE"/>
    <a:srgbClr val="F3F3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B52712-D90D-4FFB-84AD-A006E819F05E}" v="4" dt="2025-11-12T17:57:06.5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57"/>
    <p:restoredTop sz="96301"/>
  </p:normalViewPr>
  <p:slideViewPr>
    <p:cSldViewPr snapToGrid="0">
      <p:cViewPr varScale="1">
        <p:scale>
          <a:sx n="103" d="100"/>
          <a:sy n="103" d="100"/>
        </p:scale>
        <p:origin x="150" y="180"/>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407B44-A9F9-6344-868B-44BA300F2CC7}" type="datetimeFigureOut">
              <a:rPr lang="en-US" smtClean="0"/>
              <a:t>11/14/2025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6DB38A-5D4A-D140-AE31-7200571C691E}" type="slidenum">
              <a:rPr lang="en-US" smtClean="0"/>
              <a:t>‹#›</a:t>
            </a:fld>
            <a:endParaRPr lang="en-US"/>
          </a:p>
        </p:txBody>
      </p:sp>
    </p:spTree>
    <p:extLst>
      <p:ext uri="{BB962C8B-B14F-4D97-AF65-F5344CB8AC3E}">
        <p14:creationId xmlns:p14="http://schemas.microsoft.com/office/powerpoint/2010/main" val="20288729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6DB38A-5D4A-D140-AE31-7200571C691E}" type="slidenum">
              <a:rPr lang="en-US" smtClean="0"/>
              <a:t>1</a:t>
            </a:fld>
            <a:endParaRPr lang="en-US"/>
          </a:p>
        </p:txBody>
      </p:sp>
    </p:spTree>
    <p:extLst>
      <p:ext uri="{BB962C8B-B14F-4D97-AF65-F5344CB8AC3E}">
        <p14:creationId xmlns:p14="http://schemas.microsoft.com/office/powerpoint/2010/main" val="36123395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38989a48443_0_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Greg</a:t>
            </a:r>
            <a:endParaRPr/>
          </a:p>
          <a:p>
            <a:pPr marL="0" lvl="0" indent="0" algn="l" rtl="0">
              <a:spcBef>
                <a:spcPts val="0"/>
              </a:spcBef>
              <a:spcAft>
                <a:spcPts val="0"/>
              </a:spcAft>
              <a:buNone/>
            </a:pPr>
            <a:endParaRPr/>
          </a:p>
        </p:txBody>
      </p:sp>
      <p:sp>
        <p:nvSpPr>
          <p:cNvPr id="261" name="Google Shape;261;g38989a48443_0_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38989a48443_0_5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Greg</a:t>
            </a:r>
            <a:endParaRPr/>
          </a:p>
          <a:p>
            <a:pPr marL="0" lvl="0" indent="0" algn="l" rtl="0">
              <a:spcBef>
                <a:spcPts val="0"/>
              </a:spcBef>
              <a:spcAft>
                <a:spcPts val="0"/>
              </a:spcAft>
              <a:buNone/>
            </a:pPr>
            <a:endParaRPr/>
          </a:p>
        </p:txBody>
      </p:sp>
      <p:sp>
        <p:nvSpPr>
          <p:cNvPr id="271" name="Google Shape;271;g38989a48443_0_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38989a48443_0_10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Greg</a:t>
            </a:r>
            <a:endParaRPr/>
          </a:p>
          <a:p>
            <a:pPr marL="0" lvl="0" indent="0" algn="l" rtl="0">
              <a:spcBef>
                <a:spcPts val="0"/>
              </a:spcBef>
              <a:spcAft>
                <a:spcPts val="0"/>
              </a:spcAft>
              <a:buNone/>
            </a:pPr>
            <a:endParaRPr/>
          </a:p>
        </p:txBody>
      </p:sp>
      <p:sp>
        <p:nvSpPr>
          <p:cNvPr id="281" name="Google Shape;281;g38989a48443_0_1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3898cedabe1_0_1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 name="Google Shape;328;g3898cedabe1_0_1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AJ</a:t>
            </a:r>
            <a:endParaRPr/>
          </a:p>
        </p:txBody>
      </p:sp>
      <p:sp>
        <p:nvSpPr>
          <p:cNvPr id="329" name="Google Shape;329;g3898cedabe1_0_17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37C131-17F6-08BC-3611-61EA047E8B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7FB100-ACD2-B078-03D4-B53CC684E0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35A977-C6CF-5F0C-E726-CE77D91561A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8E72BE4-C560-3276-F5A7-5EBCA2DF655B}"/>
              </a:ext>
            </a:extLst>
          </p:cNvPr>
          <p:cNvSpPr>
            <a:spLocks noGrp="1"/>
          </p:cNvSpPr>
          <p:nvPr>
            <p:ph type="sldNum" sz="quarter" idx="5"/>
          </p:nvPr>
        </p:nvSpPr>
        <p:spPr/>
        <p:txBody>
          <a:bodyPr/>
          <a:lstStyle/>
          <a:p>
            <a:fld id="{9B6DB38A-5D4A-D140-AE31-7200571C691E}" type="slidenum">
              <a:rPr lang="en-US" smtClean="0"/>
              <a:t>19</a:t>
            </a:fld>
            <a:endParaRPr lang="en-US"/>
          </a:p>
        </p:txBody>
      </p:sp>
    </p:spTree>
    <p:extLst>
      <p:ext uri="{BB962C8B-B14F-4D97-AF65-F5344CB8AC3E}">
        <p14:creationId xmlns:p14="http://schemas.microsoft.com/office/powerpoint/2010/main" val="38907044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5D6A06-54DF-0281-4248-BA9D779994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F2812C-519E-0C2F-CA70-E0108831D6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04D590-AB62-094E-B2C1-8E138217BA9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51251C1-454C-DB59-AED9-C4FAF98A824C}"/>
              </a:ext>
            </a:extLst>
          </p:cNvPr>
          <p:cNvSpPr>
            <a:spLocks noGrp="1"/>
          </p:cNvSpPr>
          <p:nvPr>
            <p:ph type="sldNum" sz="quarter" idx="5"/>
          </p:nvPr>
        </p:nvSpPr>
        <p:spPr/>
        <p:txBody>
          <a:bodyPr/>
          <a:lstStyle/>
          <a:p>
            <a:fld id="{9B6DB38A-5D4A-D140-AE31-7200571C691E}" type="slidenum">
              <a:rPr lang="en-US" smtClean="0"/>
              <a:t>22</a:t>
            </a:fld>
            <a:endParaRPr lang="en-US"/>
          </a:p>
        </p:txBody>
      </p:sp>
    </p:spTree>
    <p:extLst>
      <p:ext uri="{BB962C8B-B14F-4D97-AF65-F5344CB8AC3E}">
        <p14:creationId xmlns:p14="http://schemas.microsoft.com/office/powerpoint/2010/main" val="39907645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a:extLst>
            <a:ext uri="{FF2B5EF4-FFF2-40B4-BE49-F238E27FC236}">
              <a16:creationId xmlns:a16="http://schemas.microsoft.com/office/drawing/2014/main" id="{263263C6-FB51-9018-713C-6388ED47D82F}"/>
            </a:ext>
          </a:extLst>
        </p:cNvPr>
        <p:cNvGrpSpPr/>
        <p:nvPr/>
      </p:nvGrpSpPr>
      <p:grpSpPr>
        <a:xfrm>
          <a:off x="0" y="0"/>
          <a:ext cx="0" cy="0"/>
          <a:chOff x="0" y="0"/>
          <a:chExt cx="0" cy="0"/>
        </a:xfrm>
      </p:grpSpPr>
      <p:sp>
        <p:nvSpPr>
          <p:cNvPr id="327" name="Google Shape;327;g3898cedabe1_0_177:notes">
            <a:extLst>
              <a:ext uri="{FF2B5EF4-FFF2-40B4-BE49-F238E27FC236}">
                <a16:creationId xmlns:a16="http://schemas.microsoft.com/office/drawing/2014/main" id="{E1F29966-7757-9369-79B5-EF59899E91C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 name="Google Shape;328;g3898cedabe1_0_177:notes">
            <a:extLst>
              <a:ext uri="{FF2B5EF4-FFF2-40B4-BE49-F238E27FC236}">
                <a16:creationId xmlns:a16="http://schemas.microsoft.com/office/drawing/2014/main" id="{2BDE6A00-CC71-BC44-CDD1-12E79A460D02}"/>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AJ</a:t>
            </a:r>
            <a:endParaRPr/>
          </a:p>
        </p:txBody>
      </p:sp>
      <p:sp>
        <p:nvSpPr>
          <p:cNvPr id="329" name="Google Shape;329;g3898cedabe1_0_177:notes">
            <a:extLst>
              <a:ext uri="{FF2B5EF4-FFF2-40B4-BE49-F238E27FC236}">
                <a16:creationId xmlns:a16="http://schemas.microsoft.com/office/drawing/2014/main" id="{88F44FD8-D558-646A-C6E2-B5A64F72FC10}"/>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extLst>
      <p:ext uri="{BB962C8B-B14F-4D97-AF65-F5344CB8AC3E}">
        <p14:creationId xmlns:p14="http://schemas.microsoft.com/office/powerpoint/2010/main" val="6115554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38995b08c23_0_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8" name="Google Shape;508;g38995b08c23_0_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AJ - turn &amp; talk</a:t>
            </a:r>
            <a:endParaRPr/>
          </a:p>
        </p:txBody>
      </p:sp>
      <p:sp>
        <p:nvSpPr>
          <p:cNvPr id="509" name="Google Shape;509;g38995b08c23_0_6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368f72df9dc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7" name="Google Shape;517;g368f72df9dc_0_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AJ - turn &amp; talk</a:t>
            </a:r>
            <a:endParaRPr/>
          </a:p>
        </p:txBody>
      </p:sp>
      <p:sp>
        <p:nvSpPr>
          <p:cNvPr id="518" name="Google Shape;518;g368f72df9dc_0_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368f72df9dc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5" name="Google Shape;535;g368f72df9dc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AJ - turn &amp; talk</a:t>
            </a:r>
            <a:endParaRPr/>
          </a:p>
        </p:txBody>
      </p:sp>
      <p:sp>
        <p:nvSpPr>
          <p:cNvPr id="536" name="Google Shape;536;g368f72df9dc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38989a48443_0_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g38989a48443_0_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Greg</a:t>
            </a:r>
            <a:endParaRPr/>
          </a:p>
        </p:txBody>
      </p:sp>
      <p:sp>
        <p:nvSpPr>
          <p:cNvPr id="300" name="Google Shape;300;g38989a48443_0_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38995b08c23_0_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7" name="Google Shape;427;g38995b08c23_0_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Greg - Prompt Example Goes HERE</a:t>
            </a:r>
            <a:endParaRPr/>
          </a:p>
        </p:txBody>
      </p:sp>
      <p:sp>
        <p:nvSpPr>
          <p:cNvPr id="428" name="Google Shape;428;g38995b08c23_0_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3898cedabe1_0_4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4" name="Google Shape;434;g3898cedabe1_0_4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AJ</a:t>
            </a:r>
            <a:endParaRPr/>
          </a:p>
        </p:txBody>
      </p:sp>
      <p:sp>
        <p:nvSpPr>
          <p:cNvPr id="435" name="Google Shape;435;g3898cedabe1_0_4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3898cedabe1_0_4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3" name="Google Shape;443;g3898cedabe1_0_4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AJ</a:t>
            </a:r>
            <a:endParaRPr/>
          </a:p>
        </p:txBody>
      </p:sp>
      <p:sp>
        <p:nvSpPr>
          <p:cNvPr id="444" name="Google Shape;444;g3898cedabe1_0_4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3898cedabe1_0_4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4" name="Google Shape;454;g3898cedabe1_0_4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AJ</a:t>
            </a:r>
            <a:endParaRPr/>
          </a:p>
        </p:txBody>
      </p:sp>
      <p:sp>
        <p:nvSpPr>
          <p:cNvPr id="455" name="Google Shape;455;g3898cedabe1_0_4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a:extLst>
            <a:ext uri="{FF2B5EF4-FFF2-40B4-BE49-F238E27FC236}">
              <a16:creationId xmlns:a16="http://schemas.microsoft.com/office/drawing/2014/main" id="{FF40EAB6-A85B-1670-14A9-59A3590518EF}"/>
            </a:ext>
          </a:extLst>
        </p:cNvPr>
        <p:cNvGrpSpPr/>
        <p:nvPr/>
      </p:nvGrpSpPr>
      <p:grpSpPr>
        <a:xfrm>
          <a:off x="0" y="0"/>
          <a:ext cx="0" cy="0"/>
          <a:chOff x="0" y="0"/>
          <a:chExt cx="0" cy="0"/>
        </a:xfrm>
      </p:grpSpPr>
      <p:sp>
        <p:nvSpPr>
          <p:cNvPr id="426" name="Google Shape;426;g38995b08c23_0_35:notes">
            <a:extLst>
              <a:ext uri="{FF2B5EF4-FFF2-40B4-BE49-F238E27FC236}">
                <a16:creationId xmlns:a16="http://schemas.microsoft.com/office/drawing/2014/main" id="{C6297A32-ED72-17F6-C12A-2FD0D507D1E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7" name="Google Shape;427;g38995b08c23_0_35:notes">
            <a:extLst>
              <a:ext uri="{FF2B5EF4-FFF2-40B4-BE49-F238E27FC236}">
                <a16:creationId xmlns:a16="http://schemas.microsoft.com/office/drawing/2014/main" id="{3A841BC1-4FDE-7FE5-C3D3-408B430041C1}"/>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Greg - Prompt Example Goes HERE</a:t>
            </a:r>
            <a:endParaRPr/>
          </a:p>
        </p:txBody>
      </p:sp>
      <p:sp>
        <p:nvSpPr>
          <p:cNvPr id="428" name="Google Shape;428;g38995b08c23_0_35:notes">
            <a:extLst>
              <a:ext uri="{FF2B5EF4-FFF2-40B4-BE49-F238E27FC236}">
                <a16:creationId xmlns:a16="http://schemas.microsoft.com/office/drawing/2014/main" id="{D4DA491C-3E3B-4B40-30D6-423C9906B136}"/>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extLst>
      <p:ext uri="{BB962C8B-B14F-4D97-AF65-F5344CB8AC3E}">
        <p14:creationId xmlns:p14="http://schemas.microsoft.com/office/powerpoint/2010/main" val="31271818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a:extLst>
            <a:ext uri="{FF2B5EF4-FFF2-40B4-BE49-F238E27FC236}">
              <a16:creationId xmlns:a16="http://schemas.microsoft.com/office/drawing/2014/main" id="{B2D9ACC3-210F-7EF8-5C4B-F519CD75B277}"/>
            </a:ext>
          </a:extLst>
        </p:cNvPr>
        <p:cNvGrpSpPr/>
        <p:nvPr/>
      </p:nvGrpSpPr>
      <p:grpSpPr>
        <a:xfrm>
          <a:off x="0" y="0"/>
          <a:ext cx="0" cy="0"/>
          <a:chOff x="0" y="0"/>
          <a:chExt cx="0" cy="0"/>
        </a:xfrm>
      </p:grpSpPr>
      <p:sp>
        <p:nvSpPr>
          <p:cNvPr id="196" name="Google Shape;196;p5:notes">
            <a:extLst>
              <a:ext uri="{FF2B5EF4-FFF2-40B4-BE49-F238E27FC236}">
                <a16:creationId xmlns:a16="http://schemas.microsoft.com/office/drawing/2014/main" id="{C192F86C-4957-8497-EFF2-A2624461684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p5:notes">
            <a:extLst>
              <a:ext uri="{FF2B5EF4-FFF2-40B4-BE49-F238E27FC236}">
                <a16:creationId xmlns:a16="http://schemas.microsoft.com/office/drawing/2014/main" id="{F6DFFF9A-CE29-796C-A549-7BC5BEE2410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https://www.doe.mass.edu/edtech/ai/default.html</a:t>
            </a:r>
            <a:endParaRPr/>
          </a:p>
        </p:txBody>
      </p:sp>
      <p:sp>
        <p:nvSpPr>
          <p:cNvPr id="198" name="Google Shape;198;p5:notes">
            <a:extLst>
              <a:ext uri="{FF2B5EF4-FFF2-40B4-BE49-F238E27FC236}">
                <a16:creationId xmlns:a16="http://schemas.microsoft.com/office/drawing/2014/main" id="{E57FB15D-9DFC-D75C-2046-DB00FE936A08}"/>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extLst>
      <p:ext uri="{BB962C8B-B14F-4D97-AF65-F5344CB8AC3E}">
        <p14:creationId xmlns:p14="http://schemas.microsoft.com/office/powerpoint/2010/main" val="5515238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5" name="Google Shape;505;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6" name="Google Shape;506;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38989a48443_0_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g38989a48443_0_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Greg - shows an Agent in Action</a:t>
            </a:r>
            <a:endParaRPr/>
          </a:p>
          <a:p>
            <a:pPr marL="0" lvl="0" indent="0" algn="l" rtl="0">
              <a:spcBef>
                <a:spcPts val="0"/>
              </a:spcBef>
              <a:spcAft>
                <a:spcPts val="0"/>
              </a:spcAft>
              <a:buNone/>
            </a:pPr>
            <a:r>
              <a:rPr lang="en-US"/>
              <a:t>Manus </a:t>
            </a:r>
            <a:endParaRPr/>
          </a:p>
        </p:txBody>
      </p:sp>
      <p:sp>
        <p:nvSpPr>
          <p:cNvPr id="308" name="Google Shape;308;g38989a48443_0_8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 name="Google Shape;328;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AJ</a:t>
            </a:r>
            <a:endParaRPr/>
          </a:p>
        </p:txBody>
      </p:sp>
      <p:sp>
        <p:nvSpPr>
          <p:cNvPr id="329" name="Google Shape;329;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0" name="Google Shape;340;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AJ</a:t>
            </a:r>
            <a:endParaRPr/>
          </a:p>
          <a:p>
            <a:pPr marL="0" lvl="0" indent="0" algn="l" rtl="0">
              <a:spcBef>
                <a:spcPts val="0"/>
              </a:spcBef>
              <a:spcAft>
                <a:spcPts val="0"/>
              </a:spcAft>
              <a:buNone/>
            </a:pPr>
            <a:endParaRPr/>
          </a:p>
        </p:txBody>
      </p:sp>
      <p:sp>
        <p:nvSpPr>
          <p:cNvPr id="341" name="Google Shape;341;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https://www.doe.mass.edu/edtech/ai/default.html</a:t>
            </a:r>
            <a:endParaRPr/>
          </a:p>
        </p:txBody>
      </p:sp>
      <p:sp>
        <p:nvSpPr>
          <p:cNvPr id="198" name="Google Shape;198;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3" name="Google Shape;23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38989a48443_0_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Greg</a:t>
            </a:r>
            <a:endParaRPr/>
          </a:p>
        </p:txBody>
      </p:sp>
      <p:sp>
        <p:nvSpPr>
          <p:cNvPr id="242" name="Google Shape;242;g38989a48443_0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38989a48443_0_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Greg</a:t>
            </a:r>
            <a:endParaRPr/>
          </a:p>
        </p:txBody>
      </p:sp>
      <p:sp>
        <p:nvSpPr>
          <p:cNvPr id="251" name="Google Shape;251;g38989a48443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71C12EC-2D98-F919-775B-ABB3C3BE6A24}"/>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C5E8125-6C10-B68E-7EEC-29F87A03ED17}"/>
              </a:ext>
            </a:extLst>
          </p:cNvPr>
          <p:cNvSpPr>
            <a:spLocks noGrp="1"/>
          </p:cNvSpPr>
          <p:nvPr>
            <p:ph type="ctrTitle"/>
          </p:nvPr>
        </p:nvSpPr>
        <p:spPr>
          <a:xfrm>
            <a:off x="342900" y="1377519"/>
            <a:ext cx="10079182" cy="2560638"/>
          </a:xfrm>
        </p:spPr>
        <p:txBody>
          <a:bodyPr anchor="b">
            <a:normAutofit/>
          </a:bodyPr>
          <a:lstStyle>
            <a:lvl1pPr algn="l">
              <a:defRPr sz="8000" spc="-15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E2A40F4C-9107-5A14-480E-3D44D062E317}"/>
              </a:ext>
            </a:extLst>
          </p:cNvPr>
          <p:cNvSpPr>
            <a:spLocks noGrp="1"/>
          </p:cNvSpPr>
          <p:nvPr>
            <p:ph type="subTitle" idx="1"/>
          </p:nvPr>
        </p:nvSpPr>
        <p:spPr>
          <a:xfrm>
            <a:off x="342900" y="3938157"/>
            <a:ext cx="10079182" cy="1558636"/>
          </a:xfrm>
        </p:spPr>
        <p:txBody>
          <a:bodyPr/>
          <a:lstStyle>
            <a:lvl1pPr marL="0" indent="0" algn="l">
              <a:buNone/>
              <a:defRPr sz="2400">
                <a:solidFill>
                  <a:srgbClr val="B5DFF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91B62B64-39B8-E038-D8C3-7C98BA27DF68}"/>
              </a:ext>
              <a:ext uri="{C183D7F6-B498-43B3-948B-1728B52AA6E4}">
                <adec:decorative xmlns:adec="http://schemas.microsoft.com/office/drawing/2017/decorative" val="1"/>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4027765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104FB5-1528-7DE1-824E-7AD7C56D3D94}"/>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ED18CC6B-1A29-147F-7B0A-F77C6FF31202}"/>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1"/>
                </a:solidFill>
              </a:defRPr>
            </a:lvl1pPr>
          </a:lstStyle>
          <a:p>
            <a:fld id="{68A8D22E-6BC5-9E47-900C-2BB94685D9F5}" type="slidenum">
              <a:rPr lang="en-US" smtClean="0"/>
              <a:pPr/>
              <a:t>‹#›</a:t>
            </a:fld>
            <a:endParaRPr lang="en-US"/>
          </a:p>
        </p:txBody>
      </p:sp>
      <p:sp>
        <p:nvSpPr>
          <p:cNvPr id="3" name="Media Placeholder 2">
            <a:extLst>
              <a:ext uri="{FF2B5EF4-FFF2-40B4-BE49-F238E27FC236}">
                <a16:creationId xmlns:a16="http://schemas.microsoft.com/office/drawing/2014/main" id="{DDD5255E-B6EB-D6A8-9BA3-425DEF917F6C}"/>
              </a:ext>
            </a:extLst>
          </p:cNvPr>
          <p:cNvSpPr>
            <a:spLocks noGrp="1"/>
          </p:cNvSpPr>
          <p:nvPr>
            <p:ph type="media" sz="quarter" idx="13"/>
          </p:nvPr>
        </p:nvSpPr>
        <p:spPr>
          <a:xfrm>
            <a:off x="1205344" y="1225550"/>
            <a:ext cx="5808520" cy="4313238"/>
          </a:xfrm>
          <a:effectLst>
            <a:outerShdw blurRad="971965" dist="50800" dir="5400000" algn="ctr" rotWithShape="0">
              <a:srgbClr val="000000">
                <a:alpha val="30037"/>
              </a:srgbClr>
            </a:outerShdw>
          </a:effectLst>
        </p:spPr>
        <p:txBody>
          <a:bodyPr/>
          <a:lstStyle/>
          <a:p>
            <a:endParaRPr lang="en-US"/>
          </a:p>
        </p:txBody>
      </p:sp>
      <p:sp>
        <p:nvSpPr>
          <p:cNvPr id="7" name="Text Placeholder 6">
            <a:extLst>
              <a:ext uri="{FF2B5EF4-FFF2-40B4-BE49-F238E27FC236}">
                <a16:creationId xmlns:a16="http://schemas.microsoft.com/office/drawing/2014/main" id="{284B1204-54A6-51D2-01E0-4E74F28405BA}"/>
              </a:ext>
            </a:extLst>
          </p:cNvPr>
          <p:cNvSpPr>
            <a:spLocks noGrp="1"/>
          </p:cNvSpPr>
          <p:nvPr>
            <p:ph type="body" sz="quarter" idx="14"/>
          </p:nvPr>
        </p:nvSpPr>
        <p:spPr>
          <a:xfrm>
            <a:off x="7065963" y="2160588"/>
            <a:ext cx="3979862" cy="2557462"/>
          </a:xfrm>
        </p:spPr>
        <p:txBody>
          <a:bodyPr>
            <a:norm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699335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E0C3C95-C45D-6F6C-F3B4-EDA7F22D49AB}"/>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5517572-01C8-067A-8789-AB91C0E3ABDB}"/>
              </a:ext>
            </a:extLst>
          </p:cNvPr>
          <p:cNvSpPr>
            <a:spLocks noGrp="1"/>
          </p:cNvSpPr>
          <p:nvPr>
            <p:ph type="title"/>
          </p:nvPr>
        </p:nvSpPr>
        <p:spPr>
          <a:xfrm>
            <a:off x="226719" y="457200"/>
            <a:ext cx="4241372" cy="1766454"/>
          </a:xfrm>
        </p:spPr>
        <p:txBody>
          <a:bodyPr anchor="b">
            <a:noAutofit/>
          </a:bodyPr>
          <a:lstStyle>
            <a:lvl1pPr>
              <a:defRPr sz="4000">
                <a:solidFill>
                  <a:srgbClr val="F3F3F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4A3145C-FA19-7026-C5AB-48F43A10CBAB}"/>
              </a:ext>
            </a:extLst>
          </p:cNvPr>
          <p:cNvSpPr>
            <a:spLocks noGrp="1"/>
          </p:cNvSpPr>
          <p:nvPr>
            <p:ph idx="1"/>
          </p:nvPr>
        </p:nvSpPr>
        <p:spPr>
          <a:xfrm>
            <a:off x="4810991" y="457200"/>
            <a:ext cx="7145480" cy="5917045"/>
          </a:xfrm>
        </p:spPr>
        <p:txBody>
          <a:bodyPr/>
          <a:lstStyle>
            <a:lvl1pPr>
              <a:defRPr sz="3200">
                <a:solidFill>
                  <a:srgbClr val="002060"/>
                </a:solidFill>
              </a:defRPr>
            </a:lvl1pPr>
            <a:lvl2pPr>
              <a:defRPr sz="2800">
                <a:solidFill>
                  <a:srgbClr val="002060"/>
                </a:solidFill>
              </a:defRPr>
            </a:lvl2pPr>
            <a:lvl3pPr>
              <a:defRPr sz="2400">
                <a:solidFill>
                  <a:srgbClr val="002060"/>
                </a:solidFill>
              </a:defRPr>
            </a:lvl3pPr>
            <a:lvl4pPr>
              <a:defRPr sz="2000">
                <a:solidFill>
                  <a:srgbClr val="002060"/>
                </a:solidFill>
              </a:defRPr>
            </a:lvl4pPr>
            <a:lvl5pPr>
              <a:defRPr sz="2000">
                <a:solidFill>
                  <a:srgbClr val="002060"/>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2AB479-7080-3079-7222-061618924C6C}"/>
              </a:ext>
            </a:extLst>
          </p:cNvPr>
          <p:cNvSpPr>
            <a:spLocks noGrp="1"/>
          </p:cNvSpPr>
          <p:nvPr>
            <p:ph type="body" sz="half" idx="2"/>
          </p:nvPr>
        </p:nvSpPr>
        <p:spPr>
          <a:xfrm>
            <a:off x="226719" y="2223654"/>
            <a:ext cx="4241372" cy="3645333"/>
          </a:xfrm>
        </p:spPr>
        <p:txBody>
          <a:bodyPr/>
          <a:lstStyle>
            <a:lvl1pPr marL="0" indent="0">
              <a:buNone/>
              <a:defRPr sz="1800">
                <a:solidFill>
                  <a:srgbClr val="F3F3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3DDFEF70-0FA1-AE31-1D91-F74EBED2AFC9}"/>
              </a:ext>
              <a:ext uri="{C183D7F6-B498-43B3-948B-1728B52AA6E4}">
                <adec:decorative xmlns:adec="http://schemas.microsoft.com/office/drawing/2017/decorative" val="1"/>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18985437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FBC82F-33C1-E184-14B2-3E5429080CA0}"/>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5517572-01C8-067A-8789-AB91C0E3ABDB}"/>
              </a:ext>
            </a:extLst>
          </p:cNvPr>
          <p:cNvSpPr>
            <a:spLocks noGrp="1"/>
          </p:cNvSpPr>
          <p:nvPr>
            <p:ph type="title"/>
          </p:nvPr>
        </p:nvSpPr>
        <p:spPr>
          <a:xfrm>
            <a:off x="226719" y="457200"/>
            <a:ext cx="4241372" cy="1766454"/>
          </a:xfrm>
        </p:spPr>
        <p:txBody>
          <a:bodyPr anchor="b">
            <a:noAutofit/>
          </a:bodyPr>
          <a:lstStyle>
            <a:lvl1pPr>
              <a:defRPr sz="4000">
                <a:solidFill>
                  <a:srgbClr val="F3F3F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4A3145C-FA19-7026-C5AB-48F43A10CBAB}"/>
              </a:ext>
            </a:extLst>
          </p:cNvPr>
          <p:cNvSpPr>
            <a:spLocks noGrp="1"/>
          </p:cNvSpPr>
          <p:nvPr>
            <p:ph idx="1"/>
          </p:nvPr>
        </p:nvSpPr>
        <p:spPr>
          <a:xfrm>
            <a:off x="4810991" y="457200"/>
            <a:ext cx="7145480" cy="5917045"/>
          </a:xfrm>
        </p:spPr>
        <p:txBody>
          <a:bodyPr/>
          <a:lstStyle>
            <a:lvl1pPr>
              <a:defRPr sz="3200">
                <a:solidFill>
                  <a:srgbClr val="F3F3F3"/>
                </a:solidFill>
              </a:defRPr>
            </a:lvl1pPr>
            <a:lvl2pPr>
              <a:defRPr sz="2800">
                <a:solidFill>
                  <a:srgbClr val="F3F3F3"/>
                </a:solidFill>
              </a:defRPr>
            </a:lvl2pPr>
            <a:lvl3pPr>
              <a:defRPr sz="2400">
                <a:solidFill>
                  <a:srgbClr val="F3F3F3"/>
                </a:solidFill>
              </a:defRPr>
            </a:lvl3pPr>
            <a:lvl4pPr>
              <a:defRPr sz="2000">
                <a:solidFill>
                  <a:srgbClr val="F3F3F3"/>
                </a:solidFill>
              </a:defRPr>
            </a:lvl4pPr>
            <a:lvl5pPr>
              <a:defRPr sz="2000">
                <a:solidFill>
                  <a:srgbClr val="F3F3F3"/>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2AB479-7080-3079-7222-061618924C6C}"/>
              </a:ext>
            </a:extLst>
          </p:cNvPr>
          <p:cNvSpPr>
            <a:spLocks noGrp="1"/>
          </p:cNvSpPr>
          <p:nvPr>
            <p:ph type="body" sz="half" idx="2"/>
          </p:nvPr>
        </p:nvSpPr>
        <p:spPr>
          <a:xfrm>
            <a:off x="226719" y="2223654"/>
            <a:ext cx="4241372" cy="3645333"/>
          </a:xfrm>
        </p:spPr>
        <p:txBody>
          <a:bodyPr>
            <a:normAutofit/>
          </a:bodyPr>
          <a:lstStyle>
            <a:lvl1pPr marL="0" indent="0">
              <a:buNone/>
              <a:defRPr sz="1800">
                <a:solidFill>
                  <a:srgbClr val="B5DF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3DDFEF70-0FA1-AE31-1D91-F74EBED2AFC9}"/>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rgbClr val="F3F3F3"/>
                </a:solidFill>
              </a:defRPr>
            </a:lvl1pPr>
          </a:lstStyle>
          <a:p>
            <a:fld id="{68A8D22E-6BC5-9E47-900C-2BB94685D9F5}" type="slidenum">
              <a:rPr lang="en-US" smtClean="0"/>
              <a:pPr/>
              <a:t>‹#›</a:t>
            </a:fld>
            <a:endParaRPr lang="en-US"/>
          </a:p>
        </p:txBody>
      </p:sp>
    </p:spTree>
    <p:extLst>
      <p:ext uri="{BB962C8B-B14F-4D97-AF65-F5344CB8AC3E}">
        <p14:creationId xmlns:p14="http://schemas.microsoft.com/office/powerpoint/2010/main" val="28197530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A551A6A-4D8B-5122-0AE6-EB1794A93738}"/>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5517572-01C8-067A-8789-AB91C0E3ABDB}"/>
              </a:ext>
            </a:extLst>
          </p:cNvPr>
          <p:cNvSpPr>
            <a:spLocks noGrp="1"/>
          </p:cNvSpPr>
          <p:nvPr>
            <p:ph type="title"/>
          </p:nvPr>
        </p:nvSpPr>
        <p:spPr>
          <a:xfrm>
            <a:off x="226719" y="457200"/>
            <a:ext cx="4241372" cy="1766454"/>
          </a:xfrm>
        </p:spPr>
        <p:txBody>
          <a:bodyPr anchor="b">
            <a:noAutofit/>
          </a:bodyPr>
          <a:lstStyle>
            <a:lvl1pPr>
              <a:defRPr sz="4000">
                <a:solidFill>
                  <a:srgbClr val="1E4782"/>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D4A3145C-FA19-7026-C5AB-48F43A10CBAB}"/>
              </a:ext>
            </a:extLst>
          </p:cNvPr>
          <p:cNvSpPr>
            <a:spLocks noGrp="1"/>
          </p:cNvSpPr>
          <p:nvPr>
            <p:ph idx="1"/>
          </p:nvPr>
        </p:nvSpPr>
        <p:spPr>
          <a:xfrm>
            <a:off x="4810991" y="457200"/>
            <a:ext cx="7145480" cy="5917045"/>
          </a:xfrm>
        </p:spPr>
        <p:txBody>
          <a:bodyPr/>
          <a:lstStyle>
            <a:lvl1pPr>
              <a:defRPr sz="3200">
                <a:solidFill>
                  <a:srgbClr val="1E4782"/>
                </a:solidFill>
              </a:defRPr>
            </a:lvl1pPr>
            <a:lvl2pPr>
              <a:defRPr sz="2800">
                <a:solidFill>
                  <a:srgbClr val="1E4782"/>
                </a:solidFill>
              </a:defRPr>
            </a:lvl2pPr>
            <a:lvl3pPr>
              <a:defRPr sz="2400">
                <a:solidFill>
                  <a:srgbClr val="1E4782"/>
                </a:solidFill>
              </a:defRPr>
            </a:lvl3pPr>
            <a:lvl4pPr>
              <a:defRPr sz="2000">
                <a:solidFill>
                  <a:srgbClr val="1E4782"/>
                </a:solidFill>
              </a:defRPr>
            </a:lvl4pPr>
            <a:lvl5pPr>
              <a:defRPr sz="2000">
                <a:solidFill>
                  <a:srgbClr val="1E478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2AB479-7080-3079-7222-061618924C6C}"/>
              </a:ext>
            </a:extLst>
          </p:cNvPr>
          <p:cNvSpPr>
            <a:spLocks noGrp="1"/>
          </p:cNvSpPr>
          <p:nvPr>
            <p:ph type="body" sz="half" idx="2"/>
          </p:nvPr>
        </p:nvSpPr>
        <p:spPr>
          <a:xfrm>
            <a:off x="226719" y="2223654"/>
            <a:ext cx="4241372" cy="3645333"/>
          </a:xfrm>
        </p:spPr>
        <p:txBody>
          <a:bodyPr>
            <a:normAutofit/>
          </a:bodyPr>
          <a:lstStyle>
            <a:lvl1pPr marL="0" indent="0">
              <a:buNone/>
              <a:defRPr sz="1800">
                <a:solidFill>
                  <a:srgbClr val="1E478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a:extLst>
              <a:ext uri="{FF2B5EF4-FFF2-40B4-BE49-F238E27FC236}">
                <a16:creationId xmlns:a16="http://schemas.microsoft.com/office/drawing/2014/main" id="{3DDFEF70-0FA1-AE31-1D91-F74EBED2AFC9}"/>
              </a:ext>
              <a:ext uri="{C183D7F6-B498-43B3-948B-1728B52AA6E4}">
                <adec:decorative xmlns:adec="http://schemas.microsoft.com/office/drawing/2017/decorative" val="1"/>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5138376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314DC0-7B3E-82EE-9AE7-6F09AEE4343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rgbClr val="1E4782"/>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BE88C4DB-A75F-261D-A14A-6501C47852CB}"/>
              </a:ext>
            </a:extLst>
          </p:cNvPr>
          <p:cNvSpPr>
            <a:spLocks noGrp="1"/>
          </p:cNvSpPr>
          <p:nvPr>
            <p:ph type="pic" idx="1"/>
          </p:nvPr>
        </p:nvSpPr>
        <p:spPr>
          <a:xfrm>
            <a:off x="-72736" y="-72737"/>
            <a:ext cx="7579662" cy="703464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 uri="{C183D7F6-B498-43B3-948B-1728B52AA6E4}">
                <adec:decorative xmlns:adec="http://schemas.microsoft.com/office/drawing/2017/decorative" val="1"/>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24600504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314DC0-7B3E-82EE-9AE7-6F09AEE4343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rgbClr val="1E4782"/>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a:extLst>
              <a:ext uri="{FF2B5EF4-FFF2-40B4-BE49-F238E27FC236}">
                <a16:creationId xmlns:a16="http://schemas.microsoft.com/office/drawing/2014/main" id="{78E712A2-6D32-69E0-1A42-A7AF4D4DECFC}"/>
              </a:ext>
              <a:ext uri="{C183D7F6-B498-43B3-948B-1728B52AA6E4}">
                <adec:decorative xmlns:adec="http://schemas.microsoft.com/office/drawing/2017/decorative" val="1"/>
              </a:ext>
            </a:extLst>
          </p:cNvPr>
          <p:cNvSpPr>
            <a:spLocks noGrp="1"/>
          </p:cNvSpPr>
          <p:nvPr>
            <p:ph type="sldNum" sz="quarter" idx="12"/>
          </p:nvPr>
        </p:nvSpPr>
        <p:spPr/>
        <p:txBody>
          <a:bodyPr/>
          <a:lstStyle/>
          <a:p>
            <a:fld id="{68A8D22E-6BC5-9E47-900C-2BB94685D9F5}" type="slidenum">
              <a:rPr lang="en-US" smtClean="0"/>
              <a:t>‹#›</a:t>
            </a:fld>
            <a:endParaRPr lang="en-US"/>
          </a:p>
        </p:txBody>
      </p:sp>
      <p:sp>
        <p:nvSpPr>
          <p:cNvPr id="6" name="Chart Placeholder 5">
            <a:extLst>
              <a:ext uri="{FF2B5EF4-FFF2-40B4-BE49-F238E27FC236}">
                <a16:creationId xmlns:a16="http://schemas.microsoft.com/office/drawing/2014/main" id="{1F3FA896-C43D-31E8-81CC-112E026C8772}"/>
              </a:ext>
            </a:extLst>
          </p:cNvPr>
          <p:cNvSpPr>
            <a:spLocks noGrp="1"/>
          </p:cNvSpPr>
          <p:nvPr>
            <p:ph type="chart" sz="quarter" idx="13"/>
          </p:nvPr>
        </p:nvSpPr>
        <p:spPr>
          <a:xfrm>
            <a:off x="0" y="0"/>
            <a:ext cx="7481888" cy="6858000"/>
          </a:xfrm>
        </p:spPr>
        <p:txBody>
          <a:bodyPr/>
          <a:lstStyle/>
          <a:p>
            <a:endParaRPr lang="en-US" dirty="0"/>
          </a:p>
        </p:txBody>
      </p:sp>
    </p:spTree>
    <p:extLst>
      <p:ext uri="{BB962C8B-B14F-4D97-AF65-F5344CB8AC3E}">
        <p14:creationId xmlns:p14="http://schemas.microsoft.com/office/powerpoint/2010/main" val="3510268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314DC0-7B3E-82EE-9AE7-6F09AEE43431}"/>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chemeClr val="bg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E88C4DB-A75F-261D-A14A-6501C47852CB}"/>
              </a:ext>
            </a:extLst>
          </p:cNvPr>
          <p:cNvSpPr>
            <a:spLocks noGrp="1"/>
          </p:cNvSpPr>
          <p:nvPr>
            <p:ph type="pic" idx="1"/>
          </p:nvPr>
        </p:nvSpPr>
        <p:spPr>
          <a:xfrm>
            <a:off x="-72736" y="-72737"/>
            <a:ext cx="7579662" cy="703464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normAutofit/>
          </a:bodyPr>
          <a:lstStyle>
            <a:lvl1pPr marL="0" indent="0">
              <a:buNone/>
              <a:defRPr sz="1800">
                <a:solidFill>
                  <a:srgbClr val="B5DF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rgbClr val="B5DFF3"/>
                </a:solidFill>
              </a:defRPr>
            </a:lvl1pPr>
          </a:lstStyle>
          <a:p>
            <a:fld id="{68A8D22E-6BC5-9E47-900C-2BB94685D9F5}" type="slidenum">
              <a:rPr lang="en-US" smtClean="0"/>
              <a:pPr/>
              <a:t>‹#›</a:t>
            </a:fld>
            <a:endParaRPr lang="en-US"/>
          </a:p>
        </p:txBody>
      </p:sp>
    </p:spTree>
    <p:extLst>
      <p:ext uri="{BB962C8B-B14F-4D97-AF65-F5344CB8AC3E}">
        <p14:creationId xmlns:p14="http://schemas.microsoft.com/office/powerpoint/2010/main" val="36072852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rt with Caption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314DC0-7B3E-82EE-9AE7-6F09AEE43431}"/>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lstStyle>
            <a:lvl1pPr marL="0" indent="0">
              <a:buNone/>
              <a:defRPr sz="1800">
                <a:solidFill>
                  <a:srgbClr val="B5DF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rgbClr val="B5DFF3"/>
                </a:solidFill>
              </a:defRPr>
            </a:lvl1pPr>
          </a:lstStyle>
          <a:p>
            <a:fld id="{68A8D22E-6BC5-9E47-900C-2BB94685D9F5}" type="slidenum">
              <a:rPr lang="en-US" smtClean="0"/>
              <a:pPr/>
              <a:t>‹#›</a:t>
            </a:fld>
            <a:endParaRPr lang="en-US"/>
          </a:p>
        </p:txBody>
      </p:sp>
      <p:sp>
        <p:nvSpPr>
          <p:cNvPr id="6" name="Chart Placeholder 5">
            <a:extLst>
              <a:ext uri="{FF2B5EF4-FFF2-40B4-BE49-F238E27FC236}">
                <a16:creationId xmlns:a16="http://schemas.microsoft.com/office/drawing/2014/main" id="{E0F6B8AA-CDAC-6F83-437E-9F75F81B74DF}"/>
              </a:ext>
            </a:extLst>
          </p:cNvPr>
          <p:cNvSpPr>
            <a:spLocks noGrp="1"/>
          </p:cNvSpPr>
          <p:nvPr>
            <p:ph type="chart" sz="quarter" idx="13"/>
          </p:nvPr>
        </p:nvSpPr>
        <p:spPr>
          <a:xfrm>
            <a:off x="0" y="0"/>
            <a:ext cx="7491413" cy="6858000"/>
          </a:xfrm>
        </p:spPr>
        <p:txBody>
          <a:bodyPr/>
          <a:lstStyle/>
          <a:p>
            <a:endParaRPr lang="en-US"/>
          </a:p>
        </p:txBody>
      </p:sp>
    </p:spTree>
    <p:extLst>
      <p:ext uri="{BB962C8B-B14F-4D97-AF65-F5344CB8AC3E}">
        <p14:creationId xmlns:p14="http://schemas.microsoft.com/office/powerpoint/2010/main" val="15737546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314DC0-7B3E-82EE-9AE7-6F09AEE43431}"/>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chemeClr val="bg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E88C4DB-A75F-261D-A14A-6501C47852CB}"/>
              </a:ext>
            </a:extLst>
          </p:cNvPr>
          <p:cNvSpPr>
            <a:spLocks noGrp="1"/>
          </p:cNvSpPr>
          <p:nvPr>
            <p:ph type="pic" idx="1"/>
          </p:nvPr>
        </p:nvSpPr>
        <p:spPr>
          <a:xfrm>
            <a:off x="-72736" y="-72737"/>
            <a:ext cx="7579662" cy="703464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8B05FC-4AD4-576E-E903-D583F4122327}"/>
              </a:ext>
              <a:ext uri="{C183D7F6-B498-43B3-948B-1728B52AA6E4}">
                <adec:decorative xmlns:adec="http://schemas.microsoft.com/office/drawing/2017/decorative" val="1"/>
              </a:ext>
            </a:extLst>
          </p:cNvPr>
          <p:cNvSpPr>
            <a:spLocks noGrp="1"/>
          </p:cNvSpPr>
          <p:nvPr>
            <p:ph type="body" sz="half" idx="2"/>
          </p:nvPr>
        </p:nvSpPr>
        <p:spPr>
          <a:xfrm>
            <a:off x="7666253" y="3273135"/>
            <a:ext cx="4366420" cy="3101109"/>
          </a:xfrm>
        </p:spPr>
        <p:txBody>
          <a:bodyPr>
            <a:normAutofit/>
          </a:bodyPr>
          <a:lstStyle>
            <a:lvl1pPr marL="0" indent="0">
              <a:buNone/>
              <a:defRPr sz="1800">
                <a:solidFill>
                  <a:srgbClr val="F3F3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Lst>
          </p:cNvPr>
          <p:cNvSpPr>
            <a:spLocks noGrp="1"/>
          </p:cNvSpPr>
          <p:nvPr>
            <p:ph type="sldNum" sz="quarter" idx="12"/>
          </p:nvPr>
        </p:nvSpPr>
        <p:spPr/>
        <p:txBody>
          <a:bodyPr/>
          <a:lstStyle>
            <a:lvl1pPr>
              <a:defRPr>
                <a:solidFill>
                  <a:srgbClr val="F3F3F3"/>
                </a:solidFill>
              </a:defRPr>
            </a:lvl1pPr>
          </a:lstStyle>
          <a:p>
            <a:fld id="{68A8D22E-6BC5-9E47-900C-2BB94685D9F5}" type="slidenum">
              <a:rPr lang="en-US" smtClean="0"/>
              <a:pPr/>
              <a:t>‹#›</a:t>
            </a:fld>
            <a:endParaRPr lang="en-US"/>
          </a:p>
        </p:txBody>
      </p:sp>
    </p:spTree>
    <p:extLst>
      <p:ext uri="{BB962C8B-B14F-4D97-AF65-F5344CB8AC3E}">
        <p14:creationId xmlns:p14="http://schemas.microsoft.com/office/powerpoint/2010/main" val="38338124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rt with Caption 3">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314DC0-7B3E-82EE-9AE7-6F09AEE43431}"/>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normAutofit/>
          </a:bodyPr>
          <a:lstStyle>
            <a:lvl1pPr marL="0" indent="0">
              <a:buNone/>
              <a:defRPr sz="1800">
                <a:solidFill>
                  <a:srgbClr val="F3F3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rgbClr val="F3F3F3"/>
                </a:solidFill>
              </a:defRPr>
            </a:lvl1pPr>
          </a:lstStyle>
          <a:p>
            <a:fld id="{68A8D22E-6BC5-9E47-900C-2BB94685D9F5}" type="slidenum">
              <a:rPr lang="en-US" smtClean="0"/>
              <a:pPr/>
              <a:t>‹#›</a:t>
            </a:fld>
            <a:endParaRPr lang="en-US"/>
          </a:p>
        </p:txBody>
      </p:sp>
      <p:sp>
        <p:nvSpPr>
          <p:cNvPr id="6" name="Chart Placeholder 5">
            <a:extLst>
              <a:ext uri="{FF2B5EF4-FFF2-40B4-BE49-F238E27FC236}">
                <a16:creationId xmlns:a16="http://schemas.microsoft.com/office/drawing/2014/main" id="{E30A28D6-B250-1721-F3F0-F1B691207974}"/>
              </a:ext>
            </a:extLst>
          </p:cNvPr>
          <p:cNvSpPr>
            <a:spLocks noGrp="1"/>
          </p:cNvSpPr>
          <p:nvPr>
            <p:ph type="chart" sz="quarter" idx="13"/>
          </p:nvPr>
        </p:nvSpPr>
        <p:spPr>
          <a:xfrm>
            <a:off x="0" y="0"/>
            <a:ext cx="7491413" cy="6858000"/>
          </a:xfrm>
        </p:spPr>
        <p:txBody>
          <a:bodyPr/>
          <a:lstStyle/>
          <a:p>
            <a:endParaRPr lang="en-US"/>
          </a:p>
        </p:txBody>
      </p:sp>
    </p:spTree>
    <p:extLst>
      <p:ext uri="{BB962C8B-B14F-4D97-AF65-F5344CB8AC3E}">
        <p14:creationId xmlns:p14="http://schemas.microsoft.com/office/powerpoint/2010/main" val="3796512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08407E5-4EC1-8D13-A0A6-462CA2ABE171}"/>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A3A9466-4760-97A7-0A3A-91898B0FD2FE}"/>
              </a:ext>
            </a:extLst>
          </p:cNvPr>
          <p:cNvSpPr>
            <a:spLocks noGrp="1"/>
          </p:cNvSpPr>
          <p:nvPr>
            <p:ph type="title"/>
          </p:nvPr>
        </p:nvSpPr>
        <p:spPr>
          <a:xfrm>
            <a:off x="173179" y="308699"/>
            <a:ext cx="10515600" cy="861002"/>
          </a:xfrm>
        </p:spPr>
        <p:txBody>
          <a:bodyPr/>
          <a:lstStyle>
            <a:lvl1pPr>
              <a:defRPr>
                <a:solidFill>
                  <a:srgbClr val="1E478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269822F-DB6A-0064-8712-F4C731FBC8C5}"/>
              </a:ext>
            </a:extLst>
          </p:cNvPr>
          <p:cNvSpPr>
            <a:spLocks noGrp="1"/>
          </p:cNvSpPr>
          <p:nvPr>
            <p:ph idx="1"/>
          </p:nvPr>
        </p:nvSpPr>
        <p:spPr>
          <a:xfrm>
            <a:off x="173179" y="1591254"/>
            <a:ext cx="11890665" cy="441469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50831B1-13C1-9512-7793-9D8A95B9EFDA}"/>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1"/>
                </a:solidFill>
              </a:defRPr>
            </a:lvl1pPr>
          </a:lstStyle>
          <a:p>
            <a:fld id="{68A8D22E-6BC5-9E47-900C-2BB94685D9F5}" type="slidenum">
              <a:rPr lang="en-US" smtClean="0"/>
              <a:pPr/>
              <a:t>‹#›</a:t>
            </a:fld>
            <a:endParaRPr lang="en-US"/>
          </a:p>
        </p:txBody>
      </p:sp>
    </p:spTree>
    <p:extLst>
      <p:ext uri="{BB962C8B-B14F-4D97-AF65-F5344CB8AC3E}">
        <p14:creationId xmlns:p14="http://schemas.microsoft.com/office/powerpoint/2010/main" val="1541371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08407E5-4EC1-8D13-A0A6-462CA2ABE171}"/>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A3A9466-4760-97A7-0A3A-91898B0FD2FE}"/>
              </a:ext>
            </a:extLst>
          </p:cNvPr>
          <p:cNvSpPr>
            <a:spLocks noGrp="1"/>
          </p:cNvSpPr>
          <p:nvPr>
            <p:ph type="title"/>
          </p:nvPr>
        </p:nvSpPr>
        <p:spPr>
          <a:xfrm>
            <a:off x="173179" y="308699"/>
            <a:ext cx="10515600" cy="861002"/>
          </a:xfrm>
        </p:spPr>
        <p:txBody>
          <a:bodyPr/>
          <a:lstStyle>
            <a:lvl1pPr>
              <a:defRPr>
                <a:solidFill>
                  <a:srgbClr val="F3F3F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269822F-DB6A-0064-8712-F4C731FBC8C5}"/>
              </a:ext>
            </a:extLst>
          </p:cNvPr>
          <p:cNvSpPr>
            <a:spLocks noGrp="1"/>
          </p:cNvSpPr>
          <p:nvPr>
            <p:ph idx="1"/>
          </p:nvPr>
        </p:nvSpPr>
        <p:spPr>
          <a:xfrm>
            <a:off x="173179" y="1591254"/>
            <a:ext cx="11890665" cy="44146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50831B1-13C1-9512-7793-9D8A95B9EFDA}"/>
              </a:ext>
              <a:ext uri="{C183D7F6-B498-43B3-948B-1728B52AA6E4}">
                <adec:decorative xmlns:adec="http://schemas.microsoft.com/office/drawing/2017/decorative" val="1"/>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2747185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08407E5-4EC1-8D13-A0A6-462CA2ABE171}"/>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A3A9466-4760-97A7-0A3A-91898B0FD2FE}"/>
              </a:ext>
            </a:extLst>
          </p:cNvPr>
          <p:cNvSpPr>
            <a:spLocks noGrp="1"/>
          </p:cNvSpPr>
          <p:nvPr>
            <p:ph type="title"/>
          </p:nvPr>
        </p:nvSpPr>
        <p:spPr>
          <a:xfrm>
            <a:off x="173179" y="308699"/>
            <a:ext cx="10515600" cy="861002"/>
          </a:xfrm>
        </p:spPr>
        <p:txBody>
          <a:bodyPr/>
          <a:lstStyle>
            <a:lvl1pPr>
              <a:defRPr>
                <a:solidFill>
                  <a:srgbClr val="F3F3F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269822F-DB6A-0064-8712-F4C731FBC8C5}"/>
              </a:ext>
            </a:extLst>
          </p:cNvPr>
          <p:cNvSpPr>
            <a:spLocks noGrp="1"/>
          </p:cNvSpPr>
          <p:nvPr>
            <p:ph idx="1"/>
          </p:nvPr>
        </p:nvSpPr>
        <p:spPr>
          <a:xfrm>
            <a:off x="173179" y="1591254"/>
            <a:ext cx="11890665" cy="441469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50831B1-13C1-9512-7793-9D8A95B9EFDA}"/>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1"/>
                </a:solidFill>
              </a:defRPr>
            </a:lvl1pPr>
          </a:lstStyle>
          <a:p>
            <a:fld id="{68A8D22E-6BC5-9E47-900C-2BB94685D9F5}" type="slidenum">
              <a:rPr lang="en-US" smtClean="0"/>
              <a:pPr/>
              <a:t>‹#›</a:t>
            </a:fld>
            <a:endParaRPr lang="en-US"/>
          </a:p>
        </p:txBody>
      </p:sp>
    </p:spTree>
    <p:extLst>
      <p:ext uri="{BB962C8B-B14F-4D97-AF65-F5344CB8AC3E}">
        <p14:creationId xmlns:p14="http://schemas.microsoft.com/office/powerpoint/2010/main" val="2415243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975CF-B5C5-ED8A-88A0-8AE47B405E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C90DD9-4BCC-D20C-9CD3-C61570FC11E1}"/>
              </a:ext>
            </a:extLst>
          </p:cNvPr>
          <p:cNvSpPr>
            <a:spLocks noGrp="1"/>
          </p:cNvSpPr>
          <p:nvPr>
            <p:ph sz="half" idx="1"/>
          </p:nvPr>
        </p:nvSpPr>
        <p:spPr>
          <a:xfrm>
            <a:off x="152398" y="1340426"/>
            <a:ext cx="5181600" cy="49668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6FA598-F2AA-D757-9BAF-844B64AEC9B3}"/>
              </a:ext>
            </a:extLst>
          </p:cNvPr>
          <p:cNvSpPr>
            <a:spLocks noGrp="1"/>
          </p:cNvSpPr>
          <p:nvPr>
            <p:ph sz="half" idx="2"/>
          </p:nvPr>
        </p:nvSpPr>
        <p:spPr>
          <a:xfrm>
            <a:off x="5486398" y="1340426"/>
            <a:ext cx="5181600" cy="49668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6A8255EE-1863-610E-AAE1-EE332FFAC871}"/>
              </a:ext>
              <a:ext uri="{C183D7F6-B498-43B3-948B-1728B52AA6E4}">
                <adec:decorative xmlns:adec="http://schemas.microsoft.com/office/drawing/2017/decorative" val="1"/>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574146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0FAF1-FDD2-DEBC-6AA4-EC4CCBD26AC6}"/>
              </a:ext>
            </a:extLst>
          </p:cNvPr>
          <p:cNvSpPr>
            <a:spLocks noGrp="1"/>
          </p:cNvSpPr>
          <p:nvPr>
            <p:ph type="title"/>
          </p:nvPr>
        </p:nvSpPr>
        <p:spPr>
          <a:xfrm>
            <a:off x="19554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93BFBA8-CEF2-8E5D-9095-7FA8144CBA6B}"/>
              </a:ext>
            </a:extLst>
          </p:cNvPr>
          <p:cNvSpPr>
            <a:spLocks noGrp="1"/>
          </p:cNvSpPr>
          <p:nvPr>
            <p:ph type="body" idx="1"/>
          </p:nvPr>
        </p:nvSpPr>
        <p:spPr>
          <a:xfrm>
            <a:off x="19554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25D4F3-A1B5-B917-5F54-AF19B274D4BE}"/>
              </a:ext>
            </a:extLst>
          </p:cNvPr>
          <p:cNvSpPr>
            <a:spLocks noGrp="1"/>
          </p:cNvSpPr>
          <p:nvPr>
            <p:ph sz="half" idx="2"/>
          </p:nvPr>
        </p:nvSpPr>
        <p:spPr>
          <a:xfrm>
            <a:off x="195548" y="2505075"/>
            <a:ext cx="5157787" cy="3771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2E01150-5393-D283-E33B-3609AA2ABA7A}"/>
              </a:ext>
            </a:extLst>
          </p:cNvPr>
          <p:cNvSpPr>
            <a:spLocks noGrp="1"/>
          </p:cNvSpPr>
          <p:nvPr>
            <p:ph type="body" sz="quarter" idx="3"/>
          </p:nvPr>
        </p:nvSpPr>
        <p:spPr>
          <a:xfrm>
            <a:off x="552796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6017DC-0538-D4B7-3886-13292A469D67}"/>
              </a:ext>
            </a:extLst>
          </p:cNvPr>
          <p:cNvSpPr>
            <a:spLocks noGrp="1"/>
          </p:cNvSpPr>
          <p:nvPr>
            <p:ph sz="quarter" idx="4"/>
          </p:nvPr>
        </p:nvSpPr>
        <p:spPr>
          <a:xfrm>
            <a:off x="5527960" y="2505075"/>
            <a:ext cx="5183188" cy="3771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7D6DB7D3-E745-25B4-373D-DBC63B595AC0}"/>
              </a:ext>
              <a:ext uri="{C183D7F6-B498-43B3-948B-1728B52AA6E4}">
                <adec:decorative xmlns:adec="http://schemas.microsoft.com/office/drawing/2017/decorative" val="1"/>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436214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104FB5-1528-7DE1-824E-7AD7C56D3D9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ED18CC6B-1A29-147F-7B0A-F77C6FF31202}"/>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rgbClr val="F3F3F3"/>
                </a:solidFill>
              </a:defRPr>
            </a:lvl1pPr>
          </a:lstStyle>
          <a:p>
            <a:fld id="{68A8D22E-6BC5-9E47-900C-2BB94685D9F5}" type="slidenum">
              <a:rPr lang="en-US" smtClean="0"/>
              <a:pPr/>
              <a:t>‹#›</a:t>
            </a:fld>
            <a:endParaRPr lang="en-US"/>
          </a:p>
        </p:txBody>
      </p:sp>
      <p:sp>
        <p:nvSpPr>
          <p:cNvPr id="8" name="Picture Placeholder 7">
            <a:extLst>
              <a:ext uri="{FF2B5EF4-FFF2-40B4-BE49-F238E27FC236}">
                <a16:creationId xmlns:a16="http://schemas.microsoft.com/office/drawing/2014/main" id="{280D6B9D-B233-5155-818B-A43B24A7784B}"/>
              </a:ext>
            </a:extLst>
          </p:cNvPr>
          <p:cNvSpPr>
            <a:spLocks noGrp="1"/>
          </p:cNvSpPr>
          <p:nvPr>
            <p:ph type="pic" sz="quarter" idx="13"/>
          </p:nvPr>
        </p:nvSpPr>
        <p:spPr>
          <a:xfrm>
            <a:off x="1444625" y="726643"/>
            <a:ext cx="4572000" cy="5257800"/>
          </a:xfrm>
          <a:effectLst>
            <a:outerShdw blurRad="795598" dist="50800" dir="5400000" algn="ctr" rotWithShape="0">
              <a:srgbClr val="000000">
                <a:alpha val="29550"/>
              </a:srgbClr>
            </a:outerShdw>
          </a:effectLst>
        </p:spPr>
        <p:txBody>
          <a:bodyPr/>
          <a:lstStyle/>
          <a:p>
            <a:endParaRPr lang="en-US"/>
          </a:p>
        </p:txBody>
      </p:sp>
      <p:sp>
        <p:nvSpPr>
          <p:cNvPr id="10" name="Text Placeholder 9">
            <a:extLst>
              <a:ext uri="{FF2B5EF4-FFF2-40B4-BE49-F238E27FC236}">
                <a16:creationId xmlns:a16="http://schemas.microsoft.com/office/drawing/2014/main" id="{B0AF9B5C-EFE8-56ED-DF3C-AD835C9AFCF6}"/>
              </a:ext>
            </a:extLst>
          </p:cNvPr>
          <p:cNvSpPr>
            <a:spLocks noGrp="1"/>
          </p:cNvSpPr>
          <p:nvPr>
            <p:ph type="body" sz="quarter" idx="14"/>
          </p:nvPr>
        </p:nvSpPr>
        <p:spPr>
          <a:xfrm>
            <a:off x="6096000" y="1839913"/>
            <a:ext cx="4606925" cy="2857500"/>
          </a:xfrm>
        </p:spPr>
        <p:txBody>
          <a:bodyPr>
            <a:normAutofit/>
          </a:bodyPr>
          <a:lstStyle>
            <a:lvl1pPr marL="0" indent="0">
              <a:buNone/>
              <a:defRPr sz="2000" spc="0"/>
            </a:lvl1pPr>
          </a:lstStyle>
          <a:p>
            <a:pPr lvl="0"/>
            <a:r>
              <a:rPr lang="en-US"/>
              <a:t>Click to edit Master text styles</a:t>
            </a:r>
          </a:p>
        </p:txBody>
      </p:sp>
    </p:spTree>
    <p:extLst>
      <p:ext uri="{BB962C8B-B14F-4D97-AF65-F5344CB8AC3E}">
        <p14:creationId xmlns:p14="http://schemas.microsoft.com/office/powerpoint/2010/main" val="3502922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104FB5-1528-7DE1-824E-7AD7C56D3D94}"/>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ED18CC6B-1A29-147F-7B0A-F77C6FF31202}"/>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rgbClr val="F3F3F3"/>
                </a:solidFill>
              </a:defRPr>
            </a:lvl1pPr>
          </a:lstStyle>
          <a:p>
            <a:fld id="{68A8D22E-6BC5-9E47-900C-2BB94685D9F5}" type="slidenum">
              <a:rPr lang="en-US" smtClean="0"/>
              <a:pPr/>
              <a:t>‹#›</a:t>
            </a:fld>
            <a:endParaRPr lang="en-US"/>
          </a:p>
        </p:txBody>
      </p:sp>
      <p:sp>
        <p:nvSpPr>
          <p:cNvPr id="8" name="Picture Placeholder 7">
            <a:extLst>
              <a:ext uri="{FF2B5EF4-FFF2-40B4-BE49-F238E27FC236}">
                <a16:creationId xmlns:a16="http://schemas.microsoft.com/office/drawing/2014/main" id="{280D6B9D-B233-5155-818B-A43B24A7784B}"/>
              </a:ext>
            </a:extLst>
          </p:cNvPr>
          <p:cNvSpPr>
            <a:spLocks noGrp="1"/>
          </p:cNvSpPr>
          <p:nvPr>
            <p:ph type="pic" sz="quarter" idx="13"/>
          </p:nvPr>
        </p:nvSpPr>
        <p:spPr>
          <a:xfrm>
            <a:off x="1444625" y="726643"/>
            <a:ext cx="4572000" cy="5257800"/>
          </a:xfrm>
          <a:effectLst>
            <a:outerShdw blurRad="776969" dir="720000" algn="ctr" rotWithShape="0">
              <a:srgbClr val="000000">
                <a:alpha val="30000"/>
              </a:srgbClr>
            </a:outerShdw>
          </a:effectLst>
        </p:spPr>
        <p:txBody>
          <a:bodyPr/>
          <a:lstStyle/>
          <a:p>
            <a:endParaRPr lang="en-US"/>
          </a:p>
        </p:txBody>
      </p:sp>
      <p:sp>
        <p:nvSpPr>
          <p:cNvPr id="10" name="Text Placeholder 9">
            <a:extLst>
              <a:ext uri="{FF2B5EF4-FFF2-40B4-BE49-F238E27FC236}">
                <a16:creationId xmlns:a16="http://schemas.microsoft.com/office/drawing/2014/main" id="{B0AF9B5C-EFE8-56ED-DF3C-AD835C9AFCF6}"/>
              </a:ext>
            </a:extLst>
          </p:cNvPr>
          <p:cNvSpPr>
            <a:spLocks noGrp="1"/>
          </p:cNvSpPr>
          <p:nvPr>
            <p:ph type="body" sz="quarter" idx="14"/>
          </p:nvPr>
        </p:nvSpPr>
        <p:spPr>
          <a:xfrm>
            <a:off x="6096000" y="1839913"/>
            <a:ext cx="4606925" cy="2857500"/>
          </a:xfrm>
        </p:spPr>
        <p:txBody>
          <a:bodyPr>
            <a:normAutofit/>
          </a:bodyPr>
          <a:lstStyle>
            <a:lvl1pPr marL="0" indent="0">
              <a:buNone/>
              <a:defRPr sz="2000" spc="0"/>
            </a:lvl1pPr>
          </a:lstStyle>
          <a:p>
            <a:pPr lvl="0"/>
            <a:r>
              <a:rPr lang="en-US"/>
              <a:t>Click to edit Master text styles</a:t>
            </a:r>
          </a:p>
        </p:txBody>
      </p:sp>
    </p:spTree>
    <p:extLst>
      <p:ext uri="{BB962C8B-B14F-4D97-AF65-F5344CB8AC3E}">
        <p14:creationId xmlns:p14="http://schemas.microsoft.com/office/powerpoint/2010/main" val="2606675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104FB5-1528-7DE1-824E-7AD7C56D3D94}"/>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ED18CC6B-1A29-147F-7B0A-F77C6FF31202}"/>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1"/>
                </a:solidFill>
              </a:defRPr>
            </a:lvl1pPr>
          </a:lstStyle>
          <a:p>
            <a:fld id="{68A8D22E-6BC5-9E47-900C-2BB94685D9F5}" type="slidenum">
              <a:rPr lang="en-US" smtClean="0"/>
              <a:pPr/>
              <a:t>‹#›</a:t>
            </a:fld>
            <a:endParaRPr lang="en-US"/>
          </a:p>
        </p:txBody>
      </p:sp>
      <p:sp>
        <p:nvSpPr>
          <p:cNvPr id="3" name="Media Placeholder 2">
            <a:extLst>
              <a:ext uri="{FF2B5EF4-FFF2-40B4-BE49-F238E27FC236}">
                <a16:creationId xmlns:a16="http://schemas.microsoft.com/office/drawing/2014/main" id="{DDD5255E-B6EB-D6A8-9BA3-425DEF917F6C}"/>
              </a:ext>
            </a:extLst>
          </p:cNvPr>
          <p:cNvSpPr>
            <a:spLocks noGrp="1"/>
          </p:cNvSpPr>
          <p:nvPr>
            <p:ph type="media" sz="quarter" idx="13"/>
          </p:nvPr>
        </p:nvSpPr>
        <p:spPr>
          <a:xfrm>
            <a:off x="1205344" y="1225550"/>
            <a:ext cx="5808520" cy="4313238"/>
          </a:xfrm>
          <a:effectLst>
            <a:outerShdw blurRad="793118" dist="50800" dir="5400000" algn="ctr" rotWithShape="0">
              <a:srgbClr val="000000">
                <a:alpha val="30216"/>
              </a:srgbClr>
            </a:outerShdw>
          </a:effectLst>
        </p:spPr>
        <p:txBody>
          <a:bodyPr/>
          <a:lstStyle/>
          <a:p>
            <a:endParaRPr lang="en-US"/>
          </a:p>
        </p:txBody>
      </p:sp>
      <p:sp>
        <p:nvSpPr>
          <p:cNvPr id="7" name="Text Placeholder 6">
            <a:extLst>
              <a:ext uri="{FF2B5EF4-FFF2-40B4-BE49-F238E27FC236}">
                <a16:creationId xmlns:a16="http://schemas.microsoft.com/office/drawing/2014/main" id="{284B1204-54A6-51D2-01E0-4E74F28405BA}"/>
              </a:ext>
            </a:extLst>
          </p:cNvPr>
          <p:cNvSpPr>
            <a:spLocks noGrp="1"/>
          </p:cNvSpPr>
          <p:nvPr>
            <p:ph type="body" sz="quarter" idx="14"/>
          </p:nvPr>
        </p:nvSpPr>
        <p:spPr>
          <a:xfrm>
            <a:off x="7065963" y="2160588"/>
            <a:ext cx="3979862" cy="2557462"/>
          </a:xfrm>
        </p:spPr>
        <p:txBody>
          <a:bodyPr>
            <a:norm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1194448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1D4DCB4-D71E-80F2-CD14-980FA57C2A14}"/>
              </a:ext>
              <a:ext uri="{C183D7F6-B498-43B3-948B-1728B52AA6E4}">
                <adec:decorative xmlns:adec="http://schemas.microsoft.com/office/drawing/2017/decorative" val="1"/>
              </a:ext>
            </a:extLst>
          </p:cNvPr>
          <p:cNvPicPr>
            <a:picLocks noChangeAspect="1"/>
          </p:cNvPicPr>
          <p:nvPr userDrawn="1"/>
        </p:nvPicPr>
        <p:blipFill>
          <a:blip r:embed="rId21"/>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2C3549BF-250F-BA79-3611-D06653B9620F}"/>
              </a:ext>
            </a:extLst>
          </p:cNvPr>
          <p:cNvSpPr>
            <a:spLocks noGrp="1"/>
          </p:cNvSpPr>
          <p:nvPr>
            <p:ph type="title"/>
          </p:nvPr>
        </p:nvSpPr>
        <p:spPr>
          <a:xfrm>
            <a:off x="173180" y="365126"/>
            <a:ext cx="10515600" cy="86100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EDC57C9-737B-B6D6-1314-78C22CCF953B}"/>
              </a:ext>
            </a:extLst>
          </p:cNvPr>
          <p:cNvSpPr>
            <a:spLocks noGrp="1"/>
          </p:cNvSpPr>
          <p:nvPr>
            <p:ph type="body" idx="1"/>
          </p:nvPr>
        </p:nvSpPr>
        <p:spPr>
          <a:xfrm>
            <a:off x="173180" y="1340427"/>
            <a:ext cx="10515600" cy="4836536"/>
          </a:xfrm>
          <a:prstGeom prst="rect">
            <a:avLst/>
          </a:prstGeom>
        </p:spPr>
        <p:txBody>
          <a:bodyPr vert="horz" lIns="91440" tIns="45720" rIns="91440" bIns="45720" rtlCol="0">
            <a:normAutofit/>
          </a:bodyPr>
          <a:lstStyle/>
          <a:p>
            <a:pPr lvl="0"/>
            <a:r>
              <a:rPr lang="en-US"/>
              <a:t>Click to edit Master text style</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779BD77-56B0-2B84-ADB2-A2EE1F0E50C4}"/>
              </a:ext>
              <a:ext uri="{C183D7F6-B498-43B3-948B-1728B52AA6E4}">
                <adec:decorative xmlns:adec="http://schemas.microsoft.com/office/drawing/2017/decorative" val="1"/>
              </a:ext>
            </a:extLst>
          </p:cNvPr>
          <p:cNvSpPr>
            <a:spLocks noGrp="1"/>
          </p:cNvSpPr>
          <p:nvPr>
            <p:ph type="sldNum" sz="quarter" idx="4"/>
          </p:nvPr>
        </p:nvSpPr>
        <p:spPr>
          <a:xfrm>
            <a:off x="9632372" y="6492875"/>
            <a:ext cx="2324099" cy="246495"/>
          </a:xfrm>
          <a:prstGeom prst="rect">
            <a:avLst/>
          </a:prstGeom>
        </p:spPr>
        <p:txBody>
          <a:bodyPr vert="horz" lIns="91440" tIns="45720" rIns="91440" bIns="45720" rtlCol="0" anchor="ctr"/>
          <a:lstStyle>
            <a:lvl1pPr algn="r">
              <a:defRPr sz="1400" b="1" i="0">
                <a:solidFill>
                  <a:srgbClr val="1E4782"/>
                </a:solidFill>
                <a:latin typeface="Arial" panose="020B0604020202020204" pitchFamily="34" charset="0"/>
                <a:cs typeface="Arial" panose="020B0604020202020204" pitchFamily="34" charset="0"/>
              </a:defRPr>
            </a:lvl1pPr>
          </a:lstStyle>
          <a:p>
            <a:fld id="{68A8D22E-6BC5-9E47-900C-2BB94685D9F5}" type="slidenum">
              <a:rPr lang="en-US" smtClean="0"/>
              <a:pPr/>
              <a:t>‹#›</a:t>
            </a:fld>
            <a:endParaRPr lang="en-US"/>
          </a:p>
        </p:txBody>
      </p:sp>
    </p:spTree>
    <p:extLst>
      <p:ext uri="{BB962C8B-B14F-4D97-AF65-F5344CB8AC3E}">
        <p14:creationId xmlns:p14="http://schemas.microsoft.com/office/powerpoint/2010/main" val="4699918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7" r:id="rId3"/>
    <p:sldLayoutId id="2147483668" r:id="rId4"/>
    <p:sldLayoutId id="2147483652" r:id="rId5"/>
    <p:sldLayoutId id="2147483653" r:id="rId6"/>
    <p:sldLayoutId id="2147483655" r:id="rId7"/>
    <p:sldLayoutId id="2147483665" r:id="rId8"/>
    <p:sldLayoutId id="2147483664" r:id="rId9"/>
    <p:sldLayoutId id="2147483666" r:id="rId10"/>
    <p:sldLayoutId id="2147483656" r:id="rId11"/>
    <p:sldLayoutId id="2147483660" r:id="rId12"/>
    <p:sldLayoutId id="2147483661" r:id="rId13"/>
    <p:sldLayoutId id="2147483657" r:id="rId14"/>
    <p:sldLayoutId id="2147483669" r:id="rId15"/>
    <p:sldLayoutId id="2147483662" r:id="rId16"/>
    <p:sldLayoutId id="2147483670" r:id="rId17"/>
    <p:sldLayoutId id="2147483663" r:id="rId18"/>
    <p:sldLayoutId id="2147483671" r:id="rId19"/>
  </p:sldLayoutIdLst>
  <p:hf hdr="0" ftr="0" dt="0"/>
  <p:txStyles>
    <p:titleStyle>
      <a:lvl1pPr algn="l" defTabSz="914400" rtl="0" eaLnBrk="1" latinLnBrk="0" hangingPunct="1">
        <a:lnSpc>
          <a:spcPct val="90000"/>
        </a:lnSpc>
        <a:spcBef>
          <a:spcPct val="0"/>
        </a:spcBef>
        <a:buNone/>
        <a:defRPr sz="4400" b="1" i="0" kern="1200">
          <a:solidFill>
            <a:srgbClr val="347AB6"/>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E478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E478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E478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hyperlink" Target="mailto:andrea.j.cote@mass.gov"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hyperlink" Target="https://www.ed.gov/media/document/opepd-ai-dear-colleague-letter-7222025-110427.pdf" TargetMode="Externa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hyperlink" Target="https://www.setda.org/wp-content/uploads/2025/11/Improving-Professional-Learning-Systems-to-Better-Support-Todays-Educators-2.pdf" TargetMode="External"/><Relationship Id="rId3" Type="http://schemas.openxmlformats.org/officeDocument/2006/relationships/hyperlink" Target="https://fullscalelearning.org/?__hstc=18424166.c28c9af48411a3424592a1198c39834e.1761071348255.1761071348255.1761071348255.1&amp;__hssc=18424166.1.1761071348256&amp;__hsfp=1811316718" TargetMode="External"/><Relationship Id="rId7"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hyperlink" Target="http://google.org/" TargetMode="External"/><Relationship Id="rId5" Type="http://schemas.openxmlformats.org/officeDocument/2006/relationships/hyperlink" Target="https://learningforward.org/" TargetMode="External"/><Relationship Id="rId4" Type="http://schemas.openxmlformats.org/officeDocument/2006/relationships/hyperlink" Target="https://iste-ascd.org/"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34.png"/><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34.png"/><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34.png"/><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hyperlink" Target="http://doe.mass.edu/edtech/ai/"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hyperlink" Target="mailto:andrea.j.cote@mass.gov" TargetMode="Externa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hyperlink" Target="http://doe.mass.edu/edtech/ai/"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129;p22">
            <a:extLst>
              <a:ext uri="{FF2B5EF4-FFF2-40B4-BE49-F238E27FC236}">
                <a16:creationId xmlns:a16="http://schemas.microsoft.com/office/drawing/2014/main" id="{7738FCF2-829C-AF6C-415A-2B715B622D27}"/>
              </a:ext>
              <a:ext uri="{C183D7F6-B498-43B3-948B-1728B52AA6E4}">
                <adec:decorative xmlns:adec="http://schemas.microsoft.com/office/drawing/2017/decorative" val="1"/>
              </a:ext>
            </a:extLst>
          </p:cNvPr>
          <p:cNvSpPr/>
          <p:nvPr/>
        </p:nvSpPr>
        <p:spPr>
          <a:xfrm>
            <a:off x="0" y="254625"/>
            <a:ext cx="12192000" cy="2007600"/>
          </a:xfrm>
          <a:prstGeom prst="rect">
            <a:avLst/>
          </a:prstGeom>
          <a:solidFill>
            <a:schemeClr val="lt1"/>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1" name="Google Shape;130;p22" descr="DESE AI logo">
            <a:extLst>
              <a:ext uri="{FF2B5EF4-FFF2-40B4-BE49-F238E27FC236}">
                <a16:creationId xmlns:a16="http://schemas.microsoft.com/office/drawing/2014/main" id="{22594996-6CC2-F4E1-15AA-6B3127BF81F9}"/>
              </a:ext>
            </a:extLst>
          </p:cNvPr>
          <p:cNvPicPr preferRelativeResize="0"/>
          <p:nvPr/>
        </p:nvPicPr>
        <p:blipFill rotWithShape="1">
          <a:blip r:embed="rId3">
            <a:alphaModFix/>
          </a:blip>
          <a:srcRect l="546" t="2762" r="-454" b="-3039"/>
          <a:stretch/>
        </p:blipFill>
        <p:spPr>
          <a:xfrm>
            <a:off x="3065507" y="254766"/>
            <a:ext cx="6060986" cy="2007459"/>
          </a:xfrm>
          <a:prstGeom prst="rect">
            <a:avLst/>
          </a:prstGeom>
          <a:noFill/>
          <a:ln>
            <a:noFill/>
          </a:ln>
        </p:spPr>
      </p:pic>
      <p:sp>
        <p:nvSpPr>
          <p:cNvPr id="2" name="Title 1">
            <a:extLst>
              <a:ext uri="{FF2B5EF4-FFF2-40B4-BE49-F238E27FC236}">
                <a16:creationId xmlns:a16="http://schemas.microsoft.com/office/drawing/2014/main" id="{DBC6AB2B-9E86-B31F-8494-E95DE385C2EA}"/>
              </a:ext>
            </a:extLst>
          </p:cNvPr>
          <p:cNvSpPr>
            <a:spLocks noGrp="1"/>
          </p:cNvSpPr>
          <p:nvPr>
            <p:ph type="ctrTitle"/>
          </p:nvPr>
        </p:nvSpPr>
        <p:spPr/>
        <p:txBody>
          <a:bodyPr/>
          <a:lstStyle/>
          <a:p>
            <a:r>
              <a:rPr lang="en-US" dirty="0"/>
              <a:t>AI and Education</a:t>
            </a:r>
          </a:p>
        </p:txBody>
      </p:sp>
      <p:sp>
        <p:nvSpPr>
          <p:cNvPr id="3" name="Subtitle 2">
            <a:extLst>
              <a:ext uri="{FF2B5EF4-FFF2-40B4-BE49-F238E27FC236}">
                <a16:creationId xmlns:a16="http://schemas.microsoft.com/office/drawing/2014/main" id="{8141BCB3-4284-A57E-4AB3-04CB2D22AC2E}"/>
              </a:ext>
            </a:extLst>
          </p:cNvPr>
          <p:cNvSpPr>
            <a:spLocks noGrp="1"/>
          </p:cNvSpPr>
          <p:nvPr>
            <p:ph type="subTitle" idx="1"/>
          </p:nvPr>
        </p:nvSpPr>
        <p:spPr/>
        <p:txBody>
          <a:bodyPr>
            <a:normAutofit/>
          </a:bodyPr>
          <a:lstStyle/>
          <a:p>
            <a:r>
              <a:rPr lang="en-US" sz="1800" i="1" dirty="0"/>
              <a:t>Over the past three years, generative artificial intelligence (AI) tools have rapidly become accessible to students, educators, and school communities. These tools-ranging from large language models to image and audio generators-offer exciting opportunities as well as significant risks and challenges. This session will highlight DESE resources on this topic, uses of funds related to federal grants, and using AI in your role as a grant administrator.</a:t>
            </a:r>
          </a:p>
        </p:txBody>
      </p:sp>
      <p:sp>
        <p:nvSpPr>
          <p:cNvPr id="7" name="TextBox 6">
            <a:extLst>
              <a:ext uri="{FF2B5EF4-FFF2-40B4-BE49-F238E27FC236}">
                <a16:creationId xmlns:a16="http://schemas.microsoft.com/office/drawing/2014/main" id="{6B3CC2F9-79A4-2911-1AED-9EF46315BF8D}"/>
              </a:ext>
            </a:extLst>
          </p:cNvPr>
          <p:cNvSpPr txBox="1"/>
          <p:nvPr/>
        </p:nvSpPr>
        <p:spPr>
          <a:xfrm>
            <a:off x="2288417" y="5817049"/>
            <a:ext cx="6188148" cy="923330"/>
          </a:xfrm>
          <a:prstGeom prst="rect">
            <a:avLst/>
          </a:prstGeom>
          <a:noFill/>
        </p:spPr>
        <p:txBody>
          <a:bodyPr wrap="square">
            <a:spAutoFit/>
          </a:bodyPr>
          <a:lstStyle/>
          <a:p>
            <a:pPr rtl="0">
              <a:buNone/>
            </a:pPr>
            <a:r>
              <a:rPr lang="en-US" dirty="0">
                <a:solidFill>
                  <a:schemeClr val="bg1"/>
                </a:solidFill>
                <a:latin typeface="Arial" panose="020B0604020202020204" pitchFamily="34" charset="0"/>
                <a:cs typeface="Arial" panose="020B0604020202020204" pitchFamily="34" charset="0"/>
              </a:rPr>
              <a:t>November 2025</a:t>
            </a:r>
          </a:p>
          <a:p>
            <a:pPr rtl="0">
              <a:buNone/>
            </a:pPr>
            <a:r>
              <a:rPr lang="en-US" dirty="0">
                <a:solidFill>
                  <a:schemeClr val="bg1"/>
                </a:solidFill>
                <a:latin typeface="Arial" panose="020B0604020202020204" pitchFamily="34" charset="0"/>
                <a:cs typeface="Arial" panose="020B0604020202020204" pitchFamily="34" charset="0"/>
              </a:rPr>
              <a:t>AJ Coté - Office of Educational Technology</a:t>
            </a:r>
          </a:p>
          <a:p>
            <a:pPr rtl="0">
              <a:buNone/>
            </a:pPr>
            <a:r>
              <a:rPr lang="en-US" dirty="0">
                <a:solidFill>
                  <a:schemeClr val="bg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andrea.j.cote@mass.gov</a:t>
            </a:r>
            <a:endParaRPr lang="en-US" dirty="0">
              <a:solidFill>
                <a:schemeClr val="bg1"/>
              </a:solidFill>
              <a:latin typeface="Arial" panose="020B0604020202020204" pitchFamily="34" charset="0"/>
              <a:cs typeface="Arial" panose="020B0604020202020204" pitchFamily="34" charset="0"/>
            </a:endParaRPr>
          </a:p>
        </p:txBody>
      </p:sp>
      <p:pic>
        <p:nvPicPr>
          <p:cNvPr id="9" name="Picture 8" descr="Picture of AJ Cote">
            <a:extLst>
              <a:ext uri="{FF2B5EF4-FFF2-40B4-BE49-F238E27FC236}">
                <a16:creationId xmlns:a16="http://schemas.microsoft.com/office/drawing/2014/main" id="{C1411B01-4A80-CEBF-EBC3-E41CF7212BCC}"/>
              </a:ext>
            </a:extLst>
          </p:cNvPr>
          <p:cNvPicPr>
            <a:picLocks noChangeAspect="1"/>
          </p:cNvPicPr>
          <p:nvPr/>
        </p:nvPicPr>
        <p:blipFill>
          <a:blip r:embed="rId5"/>
          <a:stretch>
            <a:fillRect/>
          </a:stretch>
        </p:blipFill>
        <p:spPr>
          <a:xfrm>
            <a:off x="9645361" y="4236895"/>
            <a:ext cx="2519796" cy="251979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361068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32"/>
          <p:cNvSpPr txBox="1">
            <a:spLocks noGrp="1"/>
          </p:cNvSpPr>
          <p:nvPr>
            <p:ph type="title"/>
          </p:nvPr>
        </p:nvSpPr>
        <p:spPr>
          <a:xfrm>
            <a:off x="173179" y="308699"/>
            <a:ext cx="10515600" cy="861000"/>
          </a:xfrm>
          <a:prstGeom prst="rect">
            <a:avLst/>
          </a:prstGeom>
          <a:noFill/>
          <a:ln>
            <a:noFill/>
          </a:ln>
        </p:spPr>
        <p:txBody>
          <a:bodyPr spcFirstLastPara="1" wrap="square" lIns="91425" tIns="45700" rIns="91425" bIns="45700" anchor="ctr" anchorCtr="0">
            <a:normAutofit/>
          </a:bodyPr>
          <a:lstStyle/>
          <a:p>
            <a:pPr lvl="0">
              <a:spcBef>
                <a:spcPts val="0"/>
              </a:spcBef>
              <a:buClr>
                <a:srgbClr val="1E4782"/>
              </a:buClr>
              <a:buSzPts val="4400"/>
            </a:pPr>
            <a:r>
              <a:rPr lang="en-US" dirty="0">
                <a:latin typeface="Arial"/>
                <a:ea typeface="Arial"/>
                <a:cs typeface="Arial"/>
                <a:sym typeface="Arial"/>
              </a:rPr>
              <a:t>Principles for Ethical AI Use </a:t>
            </a:r>
            <a:endParaRPr dirty="0"/>
          </a:p>
        </p:txBody>
      </p:sp>
      <p:pic>
        <p:nvPicPr>
          <p:cNvPr id="246" name="Google Shape;246;p32" descr="Data Privacy and Security">
            <a:extLst>
              <a:ext uri="{C183D7F6-B498-43B3-948B-1728B52AA6E4}">
                <adec:decorative xmlns:adec="http://schemas.microsoft.com/office/drawing/2017/decorative" val="0"/>
              </a:ext>
            </a:extLst>
          </p:cNvPr>
          <p:cNvPicPr preferRelativeResize="0"/>
          <p:nvPr/>
        </p:nvPicPr>
        <p:blipFill rotWithShape="1">
          <a:blip r:embed="rId3">
            <a:alphaModFix/>
          </a:blip>
          <a:srcRect l="8386" t="64515" r="5945"/>
          <a:stretch/>
        </p:blipFill>
        <p:spPr>
          <a:xfrm>
            <a:off x="572700" y="1696575"/>
            <a:ext cx="11046599" cy="2672226"/>
          </a:xfrm>
          <a:prstGeom prst="rect">
            <a:avLst/>
          </a:prstGeom>
          <a:noFill/>
          <a:ln>
            <a:noFill/>
          </a:ln>
        </p:spPr>
      </p:pic>
      <p:sp>
        <p:nvSpPr>
          <p:cNvPr id="247" name="Google Shape;247;p32">
            <a:extLst>
              <a:ext uri="{C183D7F6-B498-43B3-948B-1728B52AA6E4}">
                <adec:decorative xmlns:adec="http://schemas.microsoft.com/office/drawing/2017/decorative" val="1"/>
              </a:ext>
            </a:extLst>
          </p:cNvPr>
          <p:cNvSpPr/>
          <p:nvPr/>
        </p:nvSpPr>
        <p:spPr>
          <a:xfrm>
            <a:off x="572700" y="1696567"/>
            <a:ext cx="11046600" cy="2672100"/>
          </a:xfrm>
          <a:prstGeom prst="rect">
            <a:avLst/>
          </a:prstGeom>
          <a:noFill/>
          <a:ln w="76200" cap="flat" cmpd="sng">
            <a:solidFill>
              <a:srgbClr val="EFBC4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48" name="Google Shape;248;p32">
            <a:extLst>
              <a:ext uri="{C183D7F6-B498-43B3-948B-1728B52AA6E4}">
                <adec:decorative xmlns:adec="http://schemas.microsoft.com/office/drawing/2017/decorative" val="1"/>
              </a:ext>
            </a:extLst>
          </p:cNvPr>
          <p:cNvSpPr/>
          <p:nvPr/>
        </p:nvSpPr>
        <p:spPr>
          <a:xfrm>
            <a:off x="3009900" y="1739900"/>
            <a:ext cx="8305800" cy="2565300"/>
          </a:xfrm>
          <a:prstGeom prst="rect">
            <a:avLst/>
          </a:prstGeom>
          <a:solidFill>
            <a:srgbClr val="FFFFFF">
              <a:alpha val="645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45" name="Google Shape;245;p32"/>
          <p:cNvSpPr txBox="1">
            <a:spLocks noGrp="1"/>
          </p:cNvSpPr>
          <p:nvPr>
            <p:ph type="sldNum" idx="12"/>
          </p:nvPr>
        </p:nvSpPr>
        <p:spPr>
          <a:xfrm>
            <a:off x="9632372" y="6492875"/>
            <a:ext cx="2324100" cy="2466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33"/>
          <p:cNvSpPr txBox="1">
            <a:spLocks noGrp="1"/>
          </p:cNvSpPr>
          <p:nvPr>
            <p:ph type="title"/>
          </p:nvPr>
        </p:nvSpPr>
        <p:spPr>
          <a:xfrm>
            <a:off x="173179" y="308699"/>
            <a:ext cx="10515600" cy="861000"/>
          </a:xfrm>
          <a:prstGeom prst="rect">
            <a:avLst/>
          </a:prstGeom>
          <a:noFill/>
          <a:ln>
            <a:noFill/>
          </a:ln>
        </p:spPr>
        <p:txBody>
          <a:bodyPr spcFirstLastPara="1" wrap="square" lIns="91425" tIns="45700" rIns="91425" bIns="45700" anchor="ctr" anchorCtr="0">
            <a:normAutofit/>
          </a:bodyPr>
          <a:lstStyle/>
          <a:p>
            <a:pPr lvl="0">
              <a:spcBef>
                <a:spcPts val="0"/>
              </a:spcBef>
              <a:buClr>
                <a:srgbClr val="1E4782"/>
              </a:buClr>
              <a:buSzPts val="4400"/>
            </a:pPr>
            <a:r>
              <a:rPr lang="en-US" dirty="0">
                <a:latin typeface="Arial"/>
                <a:ea typeface="Arial"/>
                <a:cs typeface="Arial"/>
                <a:sym typeface="Arial"/>
              </a:rPr>
              <a:t>Principles for Ethical AI Use   </a:t>
            </a:r>
            <a:endParaRPr dirty="0"/>
          </a:p>
        </p:txBody>
      </p:sp>
      <p:pic>
        <p:nvPicPr>
          <p:cNvPr id="255" name="Google Shape;255;p33" descr="Transparency and Accountability"/>
          <p:cNvPicPr preferRelativeResize="0"/>
          <p:nvPr/>
        </p:nvPicPr>
        <p:blipFill rotWithShape="1">
          <a:blip r:embed="rId3">
            <a:alphaModFix/>
          </a:blip>
          <a:srcRect l="8386" t="64515" r="5945"/>
          <a:stretch/>
        </p:blipFill>
        <p:spPr>
          <a:xfrm>
            <a:off x="572700" y="1696575"/>
            <a:ext cx="11046599" cy="2672226"/>
          </a:xfrm>
          <a:prstGeom prst="rect">
            <a:avLst/>
          </a:prstGeom>
          <a:noFill/>
          <a:ln>
            <a:noFill/>
          </a:ln>
        </p:spPr>
      </p:pic>
      <p:sp>
        <p:nvSpPr>
          <p:cNvPr id="256" name="Google Shape;256;p33">
            <a:extLst>
              <a:ext uri="{C183D7F6-B498-43B3-948B-1728B52AA6E4}">
                <adec:decorative xmlns:adec="http://schemas.microsoft.com/office/drawing/2017/decorative" val="1"/>
              </a:ext>
            </a:extLst>
          </p:cNvPr>
          <p:cNvSpPr/>
          <p:nvPr/>
        </p:nvSpPr>
        <p:spPr>
          <a:xfrm>
            <a:off x="572700" y="1696567"/>
            <a:ext cx="11046600" cy="2672100"/>
          </a:xfrm>
          <a:prstGeom prst="rect">
            <a:avLst/>
          </a:prstGeom>
          <a:noFill/>
          <a:ln w="76200" cap="flat" cmpd="sng">
            <a:solidFill>
              <a:srgbClr val="EFBC4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57" name="Google Shape;257;p33">
            <a:extLst>
              <a:ext uri="{C183D7F6-B498-43B3-948B-1728B52AA6E4}">
                <adec:decorative xmlns:adec="http://schemas.microsoft.com/office/drawing/2017/decorative" val="1"/>
              </a:ext>
            </a:extLst>
          </p:cNvPr>
          <p:cNvSpPr/>
          <p:nvPr/>
        </p:nvSpPr>
        <p:spPr>
          <a:xfrm>
            <a:off x="5003800" y="1739900"/>
            <a:ext cx="6312000" cy="2565300"/>
          </a:xfrm>
          <a:prstGeom prst="rect">
            <a:avLst/>
          </a:prstGeom>
          <a:solidFill>
            <a:srgbClr val="FFFFFF">
              <a:alpha val="645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58" name="Google Shape;258;p33">
            <a:extLst>
              <a:ext uri="{C183D7F6-B498-43B3-948B-1728B52AA6E4}">
                <adec:decorative xmlns:adec="http://schemas.microsoft.com/office/drawing/2017/decorative" val="1"/>
              </a:ext>
            </a:extLst>
          </p:cNvPr>
          <p:cNvSpPr/>
          <p:nvPr/>
        </p:nvSpPr>
        <p:spPr>
          <a:xfrm>
            <a:off x="685800" y="1750050"/>
            <a:ext cx="2057400" cy="2565300"/>
          </a:xfrm>
          <a:prstGeom prst="rect">
            <a:avLst/>
          </a:prstGeom>
          <a:solidFill>
            <a:srgbClr val="FFFFFF">
              <a:alpha val="645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54" name="Google Shape;254;p33"/>
          <p:cNvSpPr txBox="1">
            <a:spLocks noGrp="1"/>
          </p:cNvSpPr>
          <p:nvPr>
            <p:ph type="sldNum" idx="12"/>
          </p:nvPr>
        </p:nvSpPr>
        <p:spPr>
          <a:xfrm>
            <a:off x="9632372" y="6492875"/>
            <a:ext cx="2324100" cy="2466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34"/>
          <p:cNvSpPr txBox="1">
            <a:spLocks noGrp="1"/>
          </p:cNvSpPr>
          <p:nvPr>
            <p:ph type="title"/>
          </p:nvPr>
        </p:nvSpPr>
        <p:spPr>
          <a:xfrm>
            <a:off x="173179" y="308699"/>
            <a:ext cx="10515600" cy="861000"/>
          </a:xfrm>
          <a:prstGeom prst="rect">
            <a:avLst/>
          </a:prstGeom>
          <a:noFill/>
          <a:ln>
            <a:noFill/>
          </a:ln>
        </p:spPr>
        <p:txBody>
          <a:bodyPr spcFirstLastPara="1" wrap="square" lIns="91425" tIns="45700" rIns="91425" bIns="45700" anchor="ctr" anchorCtr="0">
            <a:normAutofit/>
          </a:bodyPr>
          <a:lstStyle/>
          <a:p>
            <a:pPr lvl="0">
              <a:spcBef>
                <a:spcPts val="0"/>
              </a:spcBef>
              <a:buClr>
                <a:srgbClr val="1E4782"/>
              </a:buClr>
              <a:buSzPts val="4400"/>
            </a:pPr>
            <a:r>
              <a:rPr lang="en-US" dirty="0">
                <a:latin typeface="Arial"/>
                <a:ea typeface="Arial"/>
                <a:cs typeface="Arial"/>
                <a:sym typeface="Arial"/>
              </a:rPr>
              <a:t>Principles for Ethical AI Use (cont.)   </a:t>
            </a:r>
            <a:endParaRPr dirty="0"/>
          </a:p>
        </p:txBody>
      </p:sp>
      <p:pic>
        <p:nvPicPr>
          <p:cNvPr id="265" name="Google Shape;265;p34" descr="Bias Awarness and Mitigation"/>
          <p:cNvPicPr preferRelativeResize="0"/>
          <p:nvPr/>
        </p:nvPicPr>
        <p:blipFill rotWithShape="1">
          <a:blip r:embed="rId3">
            <a:alphaModFix/>
          </a:blip>
          <a:srcRect l="8386" t="64515" r="5945"/>
          <a:stretch/>
        </p:blipFill>
        <p:spPr>
          <a:xfrm>
            <a:off x="572700" y="1696575"/>
            <a:ext cx="11046599" cy="2672226"/>
          </a:xfrm>
          <a:prstGeom prst="rect">
            <a:avLst/>
          </a:prstGeom>
          <a:noFill/>
          <a:ln>
            <a:noFill/>
          </a:ln>
        </p:spPr>
      </p:pic>
      <p:sp>
        <p:nvSpPr>
          <p:cNvPr id="266" name="Google Shape;266;p34">
            <a:extLst>
              <a:ext uri="{C183D7F6-B498-43B3-948B-1728B52AA6E4}">
                <adec:decorative xmlns:adec="http://schemas.microsoft.com/office/drawing/2017/decorative" val="1"/>
              </a:ext>
            </a:extLst>
          </p:cNvPr>
          <p:cNvSpPr/>
          <p:nvPr/>
        </p:nvSpPr>
        <p:spPr>
          <a:xfrm>
            <a:off x="572700" y="1696567"/>
            <a:ext cx="11046600" cy="2672100"/>
          </a:xfrm>
          <a:prstGeom prst="rect">
            <a:avLst/>
          </a:prstGeom>
          <a:noFill/>
          <a:ln w="76200" cap="flat" cmpd="sng">
            <a:solidFill>
              <a:srgbClr val="EFBC4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7" name="Google Shape;267;p34">
            <a:extLst>
              <a:ext uri="{C183D7F6-B498-43B3-948B-1728B52AA6E4}">
                <adec:decorative xmlns:adec="http://schemas.microsoft.com/office/drawing/2017/decorative" val="1"/>
              </a:ext>
            </a:extLst>
          </p:cNvPr>
          <p:cNvSpPr/>
          <p:nvPr/>
        </p:nvSpPr>
        <p:spPr>
          <a:xfrm>
            <a:off x="7124700" y="1739900"/>
            <a:ext cx="4191000" cy="2565300"/>
          </a:xfrm>
          <a:prstGeom prst="rect">
            <a:avLst/>
          </a:prstGeom>
          <a:solidFill>
            <a:srgbClr val="FFFFFF">
              <a:alpha val="645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68" name="Google Shape;268;p34">
            <a:extLst>
              <a:ext uri="{C183D7F6-B498-43B3-948B-1728B52AA6E4}">
                <adec:decorative xmlns:adec="http://schemas.microsoft.com/office/drawing/2017/decorative" val="1"/>
              </a:ext>
            </a:extLst>
          </p:cNvPr>
          <p:cNvSpPr/>
          <p:nvPr/>
        </p:nvSpPr>
        <p:spPr>
          <a:xfrm>
            <a:off x="685800" y="1750050"/>
            <a:ext cx="3924300" cy="2565300"/>
          </a:xfrm>
          <a:prstGeom prst="rect">
            <a:avLst/>
          </a:prstGeom>
          <a:solidFill>
            <a:srgbClr val="FFFFFF">
              <a:alpha val="645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64" name="Google Shape;264;p34"/>
          <p:cNvSpPr txBox="1">
            <a:spLocks noGrp="1"/>
          </p:cNvSpPr>
          <p:nvPr>
            <p:ph type="sldNum" idx="12"/>
          </p:nvPr>
        </p:nvSpPr>
        <p:spPr>
          <a:xfrm>
            <a:off x="9632372" y="6492875"/>
            <a:ext cx="2324100" cy="2466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35"/>
          <p:cNvSpPr txBox="1">
            <a:spLocks noGrp="1"/>
          </p:cNvSpPr>
          <p:nvPr>
            <p:ph type="title"/>
          </p:nvPr>
        </p:nvSpPr>
        <p:spPr>
          <a:xfrm>
            <a:off x="173179" y="308699"/>
            <a:ext cx="10515600" cy="861000"/>
          </a:xfrm>
          <a:prstGeom prst="rect">
            <a:avLst/>
          </a:prstGeom>
          <a:noFill/>
          <a:ln>
            <a:noFill/>
          </a:ln>
        </p:spPr>
        <p:txBody>
          <a:bodyPr spcFirstLastPara="1" wrap="square" lIns="91425" tIns="45700" rIns="91425" bIns="45700" anchor="ctr" anchorCtr="0">
            <a:normAutofit/>
          </a:bodyPr>
          <a:lstStyle/>
          <a:p>
            <a:pPr lvl="0">
              <a:spcBef>
                <a:spcPts val="0"/>
              </a:spcBef>
              <a:buClr>
                <a:srgbClr val="1E4782"/>
              </a:buClr>
              <a:buSzPts val="4400"/>
            </a:pPr>
            <a:r>
              <a:rPr lang="en-US" dirty="0">
                <a:latin typeface="Arial"/>
                <a:ea typeface="Arial"/>
                <a:cs typeface="Arial"/>
                <a:sym typeface="Arial"/>
              </a:rPr>
              <a:t>Principles for Ethical AI Use (cont.)  </a:t>
            </a:r>
            <a:endParaRPr dirty="0"/>
          </a:p>
        </p:txBody>
      </p:sp>
      <p:pic>
        <p:nvPicPr>
          <p:cNvPr id="275" name="Google Shape;275;p35" descr="Human Oversight and Educator Judgement"/>
          <p:cNvPicPr preferRelativeResize="0"/>
          <p:nvPr/>
        </p:nvPicPr>
        <p:blipFill rotWithShape="1">
          <a:blip r:embed="rId3">
            <a:alphaModFix/>
          </a:blip>
          <a:srcRect l="8386" t="64515" r="5945"/>
          <a:stretch/>
        </p:blipFill>
        <p:spPr>
          <a:xfrm>
            <a:off x="572700" y="1696575"/>
            <a:ext cx="11046599" cy="2672226"/>
          </a:xfrm>
          <a:prstGeom prst="rect">
            <a:avLst/>
          </a:prstGeom>
          <a:noFill/>
          <a:ln>
            <a:noFill/>
          </a:ln>
        </p:spPr>
      </p:pic>
      <p:sp>
        <p:nvSpPr>
          <p:cNvPr id="276" name="Google Shape;276;p35">
            <a:extLst>
              <a:ext uri="{C183D7F6-B498-43B3-948B-1728B52AA6E4}">
                <adec:decorative xmlns:adec="http://schemas.microsoft.com/office/drawing/2017/decorative" val="1"/>
              </a:ext>
            </a:extLst>
          </p:cNvPr>
          <p:cNvSpPr/>
          <p:nvPr/>
        </p:nvSpPr>
        <p:spPr>
          <a:xfrm>
            <a:off x="572700" y="1696567"/>
            <a:ext cx="11046600" cy="2672100"/>
          </a:xfrm>
          <a:prstGeom prst="rect">
            <a:avLst/>
          </a:prstGeom>
          <a:noFill/>
          <a:ln w="76200" cap="flat" cmpd="sng">
            <a:solidFill>
              <a:srgbClr val="EFBC4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7" name="Google Shape;277;p35">
            <a:extLst>
              <a:ext uri="{C183D7F6-B498-43B3-948B-1728B52AA6E4}">
                <adec:decorative xmlns:adec="http://schemas.microsoft.com/office/drawing/2017/decorative" val="1"/>
              </a:ext>
            </a:extLst>
          </p:cNvPr>
          <p:cNvSpPr/>
          <p:nvPr/>
        </p:nvSpPr>
        <p:spPr>
          <a:xfrm>
            <a:off x="9144000" y="1739900"/>
            <a:ext cx="2171700" cy="2565300"/>
          </a:xfrm>
          <a:prstGeom prst="rect">
            <a:avLst/>
          </a:prstGeom>
          <a:solidFill>
            <a:srgbClr val="FFFFFF">
              <a:alpha val="645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8" name="Google Shape;278;p35">
            <a:extLst>
              <a:ext uri="{C183D7F6-B498-43B3-948B-1728B52AA6E4}">
                <adec:decorative xmlns:adec="http://schemas.microsoft.com/office/drawing/2017/decorative" val="1"/>
              </a:ext>
            </a:extLst>
          </p:cNvPr>
          <p:cNvSpPr/>
          <p:nvPr/>
        </p:nvSpPr>
        <p:spPr>
          <a:xfrm>
            <a:off x="685800" y="1750050"/>
            <a:ext cx="6121500" cy="2565300"/>
          </a:xfrm>
          <a:prstGeom prst="rect">
            <a:avLst/>
          </a:prstGeom>
          <a:solidFill>
            <a:srgbClr val="FFFFFF">
              <a:alpha val="645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4" name="Google Shape;274;p35"/>
          <p:cNvSpPr txBox="1">
            <a:spLocks noGrp="1"/>
          </p:cNvSpPr>
          <p:nvPr>
            <p:ph type="sldNum" idx="12"/>
          </p:nvPr>
        </p:nvSpPr>
        <p:spPr>
          <a:xfrm>
            <a:off x="9632372" y="6492875"/>
            <a:ext cx="2324100" cy="2466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36"/>
          <p:cNvSpPr txBox="1">
            <a:spLocks noGrp="1"/>
          </p:cNvSpPr>
          <p:nvPr>
            <p:ph type="title"/>
          </p:nvPr>
        </p:nvSpPr>
        <p:spPr>
          <a:xfrm>
            <a:off x="173179" y="308699"/>
            <a:ext cx="10515600" cy="861000"/>
          </a:xfrm>
          <a:prstGeom prst="rect">
            <a:avLst/>
          </a:prstGeom>
          <a:noFill/>
          <a:ln>
            <a:noFill/>
          </a:ln>
        </p:spPr>
        <p:txBody>
          <a:bodyPr spcFirstLastPara="1" wrap="square" lIns="91425" tIns="45700" rIns="91425" bIns="45700" anchor="ctr" anchorCtr="0">
            <a:normAutofit/>
          </a:bodyPr>
          <a:lstStyle/>
          <a:p>
            <a:pPr lvl="0">
              <a:spcBef>
                <a:spcPts val="0"/>
              </a:spcBef>
              <a:buClr>
                <a:srgbClr val="1E4782"/>
              </a:buClr>
              <a:buSzPts val="4400"/>
            </a:pPr>
            <a:r>
              <a:rPr lang="en-US" dirty="0">
                <a:latin typeface="Arial"/>
                <a:ea typeface="Arial"/>
                <a:cs typeface="Arial"/>
                <a:sym typeface="Arial"/>
              </a:rPr>
              <a:t>Principles for Ethical AI Use (cont.)    </a:t>
            </a:r>
            <a:endParaRPr dirty="0"/>
          </a:p>
        </p:txBody>
      </p:sp>
      <p:pic>
        <p:nvPicPr>
          <p:cNvPr id="285" name="Google Shape;285;p36" descr="Academic Integrity "/>
          <p:cNvPicPr preferRelativeResize="0"/>
          <p:nvPr/>
        </p:nvPicPr>
        <p:blipFill rotWithShape="1">
          <a:blip r:embed="rId3">
            <a:alphaModFix/>
          </a:blip>
          <a:srcRect l="8386" t="64515" r="5945"/>
          <a:stretch/>
        </p:blipFill>
        <p:spPr>
          <a:xfrm>
            <a:off x="572700" y="1696575"/>
            <a:ext cx="11046599" cy="2672226"/>
          </a:xfrm>
          <a:prstGeom prst="rect">
            <a:avLst/>
          </a:prstGeom>
          <a:noFill/>
          <a:ln>
            <a:noFill/>
          </a:ln>
        </p:spPr>
      </p:pic>
      <p:sp>
        <p:nvSpPr>
          <p:cNvPr id="286" name="Google Shape;286;p36">
            <a:extLst>
              <a:ext uri="{C183D7F6-B498-43B3-948B-1728B52AA6E4}">
                <adec:decorative xmlns:adec="http://schemas.microsoft.com/office/drawing/2017/decorative" val="1"/>
              </a:ext>
            </a:extLst>
          </p:cNvPr>
          <p:cNvSpPr/>
          <p:nvPr/>
        </p:nvSpPr>
        <p:spPr>
          <a:xfrm>
            <a:off x="572700" y="1696567"/>
            <a:ext cx="11046600" cy="2672100"/>
          </a:xfrm>
          <a:prstGeom prst="rect">
            <a:avLst/>
          </a:prstGeom>
          <a:noFill/>
          <a:ln w="76200" cap="flat" cmpd="sng">
            <a:solidFill>
              <a:srgbClr val="EFBC4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7" name="Google Shape;287;p36">
            <a:extLst>
              <a:ext uri="{C183D7F6-B498-43B3-948B-1728B52AA6E4}">
                <adec:decorative xmlns:adec="http://schemas.microsoft.com/office/drawing/2017/decorative" val="1"/>
              </a:ext>
            </a:extLst>
          </p:cNvPr>
          <p:cNvSpPr/>
          <p:nvPr/>
        </p:nvSpPr>
        <p:spPr>
          <a:xfrm>
            <a:off x="685800" y="1750050"/>
            <a:ext cx="8343900" cy="2565300"/>
          </a:xfrm>
          <a:prstGeom prst="rect">
            <a:avLst/>
          </a:prstGeom>
          <a:solidFill>
            <a:srgbClr val="FFFFFF">
              <a:alpha val="645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84" name="Google Shape;284;p36"/>
          <p:cNvSpPr txBox="1">
            <a:spLocks noGrp="1"/>
          </p:cNvSpPr>
          <p:nvPr>
            <p:ph type="sldNum" idx="12"/>
          </p:nvPr>
        </p:nvSpPr>
        <p:spPr>
          <a:xfrm>
            <a:off x="9632372" y="6492875"/>
            <a:ext cx="2324100" cy="2466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53"/>
          <p:cNvSpPr txBox="1">
            <a:spLocks noGrp="1"/>
          </p:cNvSpPr>
          <p:nvPr>
            <p:ph type="title"/>
          </p:nvPr>
        </p:nvSpPr>
        <p:spPr>
          <a:xfrm>
            <a:off x="279506" y="436010"/>
            <a:ext cx="10515600" cy="861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47AB6"/>
              </a:buClr>
              <a:buSzPts val="4400"/>
              <a:buFont typeface="Arial"/>
              <a:buNone/>
            </a:pPr>
            <a:r>
              <a:rPr lang="en-US" dirty="0">
                <a:latin typeface="Arial"/>
                <a:ea typeface="Arial"/>
                <a:cs typeface="Arial"/>
                <a:sym typeface="Arial"/>
              </a:rPr>
              <a:t>AI Literacy </a:t>
            </a:r>
            <a:r>
              <a:rPr lang="en-US" b="0" dirty="0">
                <a:latin typeface="Arial"/>
                <a:ea typeface="Arial"/>
                <a:cs typeface="Arial"/>
                <a:sym typeface="Arial"/>
              </a:rPr>
              <a:t>Resource: Principles</a:t>
            </a:r>
            <a:endParaRPr b="0" dirty="0"/>
          </a:p>
        </p:txBody>
      </p:sp>
      <p:pic>
        <p:nvPicPr>
          <p:cNvPr id="332" name="Google Shape;332;p53" descr="Icons illustrating five Principles of AI literacy. Principle 1: Grasp the fundamentals - Smart choices about AI begin with a clear grasp of its basic mechanics. Principle 2: Center Human Intelligence - Let human insight and agency steer every engagement with AI. Principle 3: Guide &amp; Judge AI - Skillfully craft inputs&#10;and rigorously critique outputs. Principle 4: Prioritize People - Protect privacy, dignity, and integrity over efficiency or convenience. Principle 5: Explore AI’s Impacts - Cultivate knowledge of how AI is influencing schools and society.&#10;"/>
          <p:cNvPicPr preferRelativeResize="0"/>
          <p:nvPr/>
        </p:nvPicPr>
        <p:blipFill rotWithShape="1">
          <a:blip r:embed="rId3">
            <a:alphaModFix/>
          </a:blip>
          <a:srcRect/>
          <a:stretch/>
        </p:blipFill>
        <p:spPr>
          <a:xfrm>
            <a:off x="280553" y="1416081"/>
            <a:ext cx="11630892" cy="3802621"/>
          </a:xfrm>
          <a:prstGeom prst="rect">
            <a:avLst/>
          </a:prstGeom>
          <a:noFill/>
          <a:ln>
            <a:noFill/>
          </a:ln>
          <a:effectLst>
            <a:outerShdw blurRad="292100" dist="139700" dir="2700000" algn="tl" rotWithShape="0">
              <a:srgbClr val="333333">
                <a:alpha val="64709"/>
              </a:srgbClr>
            </a:outerShdw>
          </a:effectLst>
        </p:spPr>
      </p:pic>
      <p:sp>
        <p:nvSpPr>
          <p:cNvPr id="2" name="Google Shape;284;p36">
            <a:extLst>
              <a:ext uri="{FF2B5EF4-FFF2-40B4-BE49-F238E27FC236}">
                <a16:creationId xmlns:a16="http://schemas.microsoft.com/office/drawing/2014/main" id="{50F10420-C9D8-732E-862F-6A26DBAC6AA1}"/>
              </a:ext>
            </a:extLst>
          </p:cNvPr>
          <p:cNvSpPr txBox="1">
            <a:spLocks noGrp="1"/>
          </p:cNvSpPr>
          <p:nvPr>
            <p:ph type="sldNum" idx="12"/>
          </p:nvPr>
        </p:nvSpPr>
        <p:spPr>
          <a:xfrm>
            <a:off x="9632372" y="6492875"/>
            <a:ext cx="2324100" cy="2466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2A4A1-FCDF-0852-5011-261FA2470FCC}"/>
              </a:ext>
            </a:extLst>
          </p:cNvPr>
          <p:cNvSpPr>
            <a:spLocks noGrp="1"/>
          </p:cNvSpPr>
          <p:nvPr>
            <p:ph type="ctrTitle"/>
          </p:nvPr>
        </p:nvSpPr>
        <p:spPr>
          <a:xfrm>
            <a:off x="342899" y="1377519"/>
            <a:ext cx="10865427" cy="2560638"/>
          </a:xfrm>
        </p:spPr>
        <p:txBody>
          <a:bodyPr>
            <a:normAutofit/>
          </a:bodyPr>
          <a:lstStyle/>
          <a:p>
            <a:r>
              <a:rPr lang="en-US" sz="7200" dirty="0"/>
              <a:t>AI &amp; Federal Fund Use</a:t>
            </a:r>
          </a:p>
        </p:txBody>
      </p:sp>
    </p:spTree>
    <p:extLst>
      <p:ext uri="{BB962C8B-B14F-4D97-AF65-F5344CB8AC3E}">
        <p14:creationId xmlns:p14="http://schemas.microsoft.com/office/powerpoint/2010/main" val="30485265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17D1AE-CACF-8439-A6A2-32E5329033B9}"/>
              </a:ext>
            </a:extLst>
          </p:cNvPr>
          <p:cNvSpPr>
            <a:spLocks noGrp="1"/>
          </p:cNvSpPr>
          <p:nvPr>
            <p:ph type="title"/>
          </p:nvPr>
        </p:nvSpPr>
        <p:spPr>
          <a:xfrm>
            <a:off x="173179" y="308699"/>
            <a:ext cx="10515600" cy="861002"/>
          </a:xfrm>
        </p:spPr>
        <p:txBody>
          <a:bodyPr/>
          <a:lstStyle/>
          <a:p>
            <a:r>
              <a:rPr lang="en-US" dirty="0"/>
              <a:t>Title Funds, IDEA, &amp; AI</a:t>
            </a:r>
          </a:p>
        </p:txBody>
      </p:sp>
      <p:sp>
        <p:nvSpPr>
          <p:cNvPr id="7" name="Content Placeholder 6">
            <a:extLst>
              <a:ext uri="{FF2B5EF4-FFF2-40B4-BE49-F238E27FC236}">
                <a16:creationId xmlns:a16="http://schemas.microsoft.com/office/drawing/2014/main" id="{27BD1381-B52A-2B65-3F6B-AF71F321E853}"/>
              </a:ext>
            </a:extLst>
          </p:cNvPr>
          <p:cNvSpPr>
            <a:spLocks noGrp="1"/>
          </p:cNvSpPr>
          <p:nvPr>
            <p:ph idx="1"/>
          </p:nvPr>
        </p:nvSpPr>
        <p:spPr>
          <a:xfrm>
            <a:off x="173179" y="1591254"/>
            <a:ext cx="11890665" cy="4414692"/>
          </a:xfrm>
        </p:spPr>
        <p:txBody>
          <a:bodyPr/>
          <a:lstStyle/>
          <a:p>
            <a:pPr>
              <a:lnSpc>
                <a:spcPct val="150000"/>
              </a:lnSpc>
            </a:pPr>
            <a:r>
              <a:rPr lang="en-US" dirty="0"/>
              <a:t>Title I, Part A (Improving Basic Programs) </a:t>
            </a:r>
          </a:p>
          <a:p>
            <a:pPr>
              <a:lnSpc>
                <a:spcPct val="150000"/>
              </a:lnSpc>
            </a:pPr>
            <a:r>
              <a:rPr lang="en-US" dirty="0"/>
              <a:t>Title II, Part A (Supporting Effective Instruction)</a:t>
            </a:r>
          </a:p>
          <a:p>
            <a:pPr>
              <a:lnSpc>
                <a:spcPct val="150000"/>
              </a:lnSpc>
            </a:pPr>
            <a:r>
              <a:rPr lang="en-US" dirty="0"/>
              <a:t>Title III, Part A (English Learners)</a:t>
            </a:r>
          </a:p>
          <a:p>
            <a:pPr>
              <a:lnSpc>
                <a:spcPct val="150000"/>
              </a:lnSpc>
            </a:pPr>
            <a:r>
              <a:rPr lang="en-US" dirty="0"/>
              <a:t>Title IV, Part A (Student Support and Academic Enrichment)</a:t>
            </a:r>
          </a:p>
          <a:p>
            <a:pPr>
              <a:lnSpc>
                <a:spcPct val="150000"/>
              </a:lnSpc>
            </a:pPr>
            <a:r>
              <a:rPr lang="en-US" dirty="0"/>
              <a:t>Individuals with Disabilities Education Act (IDEA)</a:t>
            </a:r>
          </a:p>
          <a:p>
            <a:endParaRPr lang="en-US" dirty="0"/>
          </a:p>
          <a:p>
            <a:endParaRPr lang="en-US" dirty="0"/>
          </a:p>
        </p:txBody>
      </p:sp>
      <p:sp>
        <p:nvSpPr>
          <p:cNvPr id="5" name="Slide Number Placeholder 4">
            <a:extLst>
              <a:ext uri="{FF2B5EF4-FFF2-40B4-BE49-F238E27FC236}">
                <a16:creationId xmlns:a16="http://schemas.microsoft.com/office/drawing/2014/main" id="{DA06FB5D-1633-A70C-4B44-01C2E4B425E4}"/>
              </a:ext>
            </a:extLst>
          </p:cNvPr>
          <p:cNvSpPr>
            <a:spLocks noGrp="1"/>
          </p:cNvSpPr>
          <p:nvPr>
            <p:ph type="sldNum" sz="quarter" idx="12"/>
          </p:nvPr>
        </p:nvSpPr>
        <p:spPr>
          <a:xfrm>
            <a:off x="9632372" y="6492875"/>
            <a:ext cx="2324099" cy="246495"/>
          </a:xfrm>
        </p:spPr>
        <p:txBody>
          <a:bodyPr/>
          <a:lstStyle/>
          <a:p>
            <a:fld id="{68A8D22E-6BC5-9E47-900C-2BB94685D9F5}" type="slidenum">
              <a:rPr lang="en-US" smtClean="0"/>
              <a:pPr/>
              <a:t>17</a:t>
            </a:fld>
            <a:endParaRPr lang="en-US"/>
          </a:p>
        </p:txBody>
      </p:sp>
    </p:spTree>
    <p:extLst>
      <p:ext uri="{BB962C8B-B14F-4D97-AF65-F5344CB8AC3E}">
        <p14:creationId xmlns:p14="http://schemas.microsoft.com/office/powerpoint/2010/main" val="36672026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5B8C8F-371A-917A-4F62-E5C31ECEF2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4E82E7-A024-A917-264D-4CCC1A35A506}"/>
              </a:ext>
            </a:extLst>
          </p:cNvPr>
          <p:cNvSpPr>
            <a:spLocks noGrp="1"/>
          </p:cNvSpPr>
          <p:nvPr>
            <p:ph type="title"/>
          </p:nvPr>
        </p:nvSpPr>
        <p:spPr/>
        <p:txBody>
          <a:bodyPr/>
          <a:lstStyle/>
          <a:p>
            <a:r>
              <a:rPr lang="en-US" dirty="0"/>
              <a:t>Federal Fund Use &amp; AI</a:t>
            </a:r>
          </a:p>
        </p:txBody>
      </p:sp>
      <p:sp>
        <p:nvSpPr>
          <p:cNvPr id="3" name="Content Placeholder 2">
            <a:extLst>
              <a:ext uri="{FF2B5EF4-FFF2-40B4-BE49-F238E27FC236}">
                <a16:creationId xmlns:a16="http://schemas.microsoft.com/office/drawing/2014/main" id="{0C6F4258-CC66-4E15-97FA-9A1AF388C3B5}"/>
              </a:ext>
            </a:extLst>
          </p:cNvPr>
          <p:cNvSpPr>
            <a:spLocks noGrp="1"/>
          </p:cNvSpPr>
          <p:nvPr>
            <p:ph idx="1"/>
          </p:nvPr>
        </p:nvSpPr>
        <p:spPr>
          <a:xfrm>
            <a:off x="173179" y="1591254"/>
            <a:ext cx="6596681" cy="4414692"/>
          </a:xfrm>
        </p:spPr>
        <p:txBody>
          <a:bodyPr>
            <a:normAutofit/>
          </a:bodyPr>
          <a:lstStyle/>
          <a:p>
            <a:r>
              <a:rPr lang="en-US" dirty="0">
                <a:hlinkClick r:id="rId2"/>
              </a:rPr>
              <a:t>July 22, 2025, Dear Colleague Letter</a:t>
            </a:r>
            <a:endParaRPr lang="en-US" dirty="0"/>
          </a:p>
          <a:p>
            <a:r>
              <a:rPr lang="en-US" dirty="0"/>
              <a:t>Focus on Accountability and Ethics</a:t>
            </a:r>
          </a:p>
          <a:p>
            <a:r>
              <a:rPr lang="en-US" dirty="0"/>
              <a:t>Principles for Responsible Use, including being:</a:t>
            </a:r>
          </a:p>
          <a:p>
            <a:pPr lvl="1"/>
            <a:r>
              <a:rPr lang="en-US" dirty="0"/>
              <a:t>Educator-led </a:t>
            </a:r>
          </a:p>
          <a:p>
            <a:pPr lvl="1"/>
            <a:r>
              <a:rPr lang="en-US" dirty="0"/>
              <a:t>Data-protective</a:t>
            </a:r>
          </a:p>
          <a:p>
            <a:pPr lvl="1"/>
            <a:r>
              <a:rPr lang="en-US" dirty="0"/>
              <a:t>Transparent and explainable</a:t>
            </a:r>
          </a:p>
          <a:p>
            <a:pPr lvl="1"/>
            <a:r>
              <a:rPr lang="en-US" dirty="0"/>
              <a:t>Accessible</a:t>
            </a:r>
          </a:p>
          <a:p>
            <a:pPr lvl="1"/>
            <a:r>
              <a:rPr lang="en-US" dirty="0"/>
              <a:t>Ethical</a:t>
            </a:r>
          </a:p>
        </p:txBody>
      </p:sp>
      <p:pic>
        <p:nvPicPr>
          <p:cNvPr id="9" name="Picture 8" descr="Dear Colleague Letter from the Secretary of Education, July 22, 2025">
            <a:extLst>
              <a:ext uri="{FF2B5EF4-FFF2-40B4-BE49-F238E27FC236}">
                <a16:creationId xmlns:a16="http://schemas.microsoft.com/office/drawing/2014/main" id="{B69E9E10-9675-8143-7EB4-A5B087BC8FAB}"/>
              </a:ext>
            </a:extLst>
          </p:cNvPr>
          <p:cNvPicPr>
            <a:picLocks noChangeAspect="1"/>
          </p:cNvPicPr>
          <p:nvPr/>
        </p:nvPicPr>
        <p:blipFill>
          <a:blip r:embed="rId3"/>
          <a:stretch>
            <a:fillRect/>
          </a:stretch>
        </p:blipFill>
        <p:spPr>
          <a:xfrm>
            <a:off x="6769860" y="308699"/>
            <a:ext cx="4890813" cy="6329286"/>
          </a:xfrm>
          <a:prstGeom prst="rect">
            <a:avLst/>
          </a:prstGeom>
          <a:ln w="76200">
            <a:solidFill>
              <a:srgbClr val="EFBC49"/>
            </a:solidFill>
          </a:ln>
        </p:spPr>
      </p:pic>
      <p:sp>
        <p:nvSpPr>
          <p:cNvPr id="4" name="Slide Number Placeholder 3">
            <a:extLst>
              <a:ext uri="{FF2B5EF4-FFF2-40B4-BE49-F238E27FC236}">
                <a16:creationId xmlns:a16="http://schemas.microsoft.com/office/drawing/2014/main" id="{4A162CCE-79A5-0077-7523-CFFEDF1A8910}"/>
              </a:ext>
            </a:extLst>
          </p:cNvPr>
          <p:cNvSpPr>
            <a:spLocks noGrp="1"/>
          </p:cNvSpPr>
          <p:nvPr>
            <p:ph type="sldNum" sz="quarter" idx="12"/>
          </p:nvPr>
        </p:nvSpPr>
        <p:spPr/>
        <p:txBody>
          <a:bodyPr/>
          <a:lstStyle/>
          <a:p>
            <a:fld id="{68A8D22E-6BC5-9E47-900C-2BB94685D9F5}" type="slidenum">
              <a:rPr lang="en-US" smtClean="0"/>
              <a:pPr/>
              <a:t>18</a:t>
            </a:fld>
            <a:endParaRPr lang="en-US"/>
          </a:p>
        </p:txBody>
      </p:sp>
    </p:spTree>
    <p:extLst>
      <p:ext uri="{BB962C8B-B14F-4D97-AF65-F5344CB8AC3E}">
        <p14:creationId xmlns:p14="http://schemas.microsoft.com/office/powerpoint/2010/main" val="20536824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DD1FE-B56F-A176-9A86-A1F896A9D9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70B079-74E1-83AD-15F2-A7AADA9CE8C5}"/>
              </a:ext>
            </a:extLst>
          </p:cNvPr>
          <p:cNvSpPr>
            <a:spLocks noGrp="1"/>
          </p:cNvSpPr>
          <p:nvPr>
            <p:ph type="title"/>
          </p:nvPr>
        </p:nvSpPr>
        <p:spPr>
          <a:xfrm>
            <a:off x="226719" y="930113"/>
            <a:ext cx="4241372" cy="1293541"/>
          </a:xfrm>
        </p:spPr>
        <p:txBody>
          <a:bodyPr anchor="b">
            <a:noAutofit/>
          </a:bodyPr>
          <a:lstStyle/>
          <a:p>
            <a:r>
              <a:rPr lang="en-US" sz="4400" dirty="0"/>
              <a:t>Federal Fund Use &amp; AI </a:t>
            </a:r>
            <a:br>
              <a:rPr lang="en-US" sz="4400" dirty="0"/>
            </a:br>
            <a:r>
              <a:rPr lang="en-US" sz="4400" i="1" dirty="0"/>
              <a:t>Quick Look</a:t>
            </a:r>
          </a:p>
        </p:txBody>
      </p:sp>
      <p:pic>
        <p:nvPicPr>
          <p:cNvPr id="11" name="Picture 10" descr="Dear Colleague Letter from the Secretary of Education, July 22, 2025">
            <a:extLst>
              <a:ext uri="{FF2B5EF4-FFF2-40B4-BE49-F238E27FC236}">
                <a16:creationId xmlns:a16="http://schemas.microsoft.com/office/drawing/2014/main" id="{A72A0DA4-67A2-5E54-2CDF-2979D20C512C}"/>
              </a:ext>
            </a:extLst>
          </p:cNvPr>
          <p:cNvPicPr>
            <a:picLocks noChangeAspect="1"/>
          </p:cNvPicPr>
          <p:nvPr/>
        </p:nvPicPr>
        <p:blipFill>
          <a:blip r:embed="rId3"/>
          <a:stretch>
            <a:fillRect/>
          </a:stretch>
        </p:blipFill>
        <p:spPr>
          <a:xfrm>
            <a:off x="650741" y="2226252"/>
            <a:ext cx="3392173" cy="4389870"/>
          </a:xfrm>
          <a:prstGeom prst="rect">
            <a:avLst/>
          </a:prstGeom>
          <a:ln w="76200">
            <a:solidFill>
              <a:srgbClr val="EFBC49"/>
            </a:solidFill>
          </a:ln>
        </p:spPr>
      </p:pic>
      <p:graphicFrame>
        <p:nvGraphicFramePr>
          <p:cNvPr id="6" name="Table 5">
            <a:extLst>
              <a:ext uri="{FF2B5EF4-FFF2-40B4-BE49-F238E27FC236}">
                <a16:creationId xmlns:a16="http://schemas.microsoft.com/office/drawing/2014/main" id="{7CB6E7AE-1A31-8BEB-DD4A-5249EA8E2E0F}"/>
              </a:ext>
            </a:extLst>
          </p:cNvPr>
          <p:cNvGraphicFramePr>
            <a:graphicFrameLocks noGrp="1"/>
          </p:cNvGraphicFramePr>
          <p:nvPr>
            <p:extLst>
              <p:ext uri="{D42A27DB-BD31-4B8C-83A1-F6EECF244321}">
                <p14:modId xmlns:p14="http://schemas.microsoft.com/office/powerpoint/2010/main" val="3393303591"/>
              </p:ext>
            </p:extLst>
          </p:nvPr>
        </p:nvGraphicFramePr>
        <p:xfrm>
          <a:off x="4775342" y="59315"/>
          <a:ext cx="7416658" cy="6798686"/>
        </p:xfrm>
        <a:graphic>
          <a:graphicData uri="http://schemas.openxmlformats.org/drawingml/2006/table">
            <a:tbl>
              <a:tblPr firstRow="1" firstCol="1" bandRow="1">
                <a:tableStyleId>{1FECB4D8-DB02-4DC6-A0A2-4F2EBAE1DC90}</a:tableStyleId>
              </a:tblPr>
              <a:tblGrid>
                <a:gridCol w="1511158">
                  <a:extLst>
                    <a:ext uri="{9D8B030D-6E8A-4147-A177-3AD203B41FA5}">
                      <a16:colId xmlns:a16="http://schemas.microsoft.com/office/drawing/2014/main" val="251065427"/>
                    </a:ext>
                  </a:extLst>
                </a:gridCol>
                <a:gridCol w="5905500">
                  <a:extLst>
                    <a:ext uri="{9D8B030D-6E8A-4147-A177-3AD203B41FA5}">
                      <a16:colId xmlns:a16="http://schemas.microsoft.com/office/drawing/2014/main" val="1022330670"/>
                    </a:ext>
                  </a:extLst>
                </a:gridCol>
              </a:tblGrid>
              <a:tr h="283761">
                <a:tc>
                  <a:txBody>
                    <a:bodyPr/>
                    <a:lstStyle/>
                    <a:p>
                      <a:pPr marL="0" marR="0" algn="l" fontAlgn="ctr">
                        <a:lnSpc>
                          <a:spcPct val="100000"/>
                        </a:lnSpc>
                        <a:spcAft>
                          <a:spcPts val="800"/>
                        </a:spcAft>
                        <a:buNone/>
                      </a:pPr>
                      <a:r>
                        <a:rPr lang="en-US" sz="1200" b="1" i="0" u="none" strike="noStrike" dirty="0">
                          <a:effectLst/>
                          <a:latin typeface="Arial" panose="020B0604020202020204" pitchFamily="34" charset="0"/>
                          <a:cs typeface="Arial" panose="020B0604020202020204" pitchFamily="34" charset="0"/>
                        </a:rPr>
                        <a:t>Focus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4782"/>
                    </a:solidFill>
                  </a:tcPr>
                </a:tc>
                <a:tc>
                  <a:txBody>
                    <a:bodyPr/>
                    <a:lstStyle/>
                    <a:p>
                      <a:pPr marL="0" marR="0" lvl="0" indent="0" algn="l" defTabSz="914400" rtl="0" eaLnBrk="1" fontAlgn="ctr" latinLnBrk="0" hangingPunct="1">
                        <a:lnSpc>
                          <a:spcPct val="100000"/>
                        </a:lnSpc>
                        <a:spcBef>
                          <a:spcPts val="0"/>
                        </a:spcBef>
                        <a:spcAft>
                          <a:spcPts val="800"/>
                        </a:spcAft>
                        <a:buClrTx/>
                        <a:buSzTx/>
                        <a:buFont typeface="Arial" panose="020B0604020202020204" pitchFamily="34" charset="0"/>
                        <a:buNone/>
                        <a:tabLst/>
                        <a:defRPr/>
                      </a:pPr>
                      <a:r>
                        <a:rPr lang="en-US" sz="1200" b="1" u="none" strike="noStrike" dirty="0">
                          <a:effectLst/>
                          <a:latin typeface="Arial" panose="020B0604020202020204" pitchFamily="34" charset="0"/>
                          <a:cs typeface="Arial" panose="020B0604020202020204" pitchFamily="34" charset="0"/>
                        </a:rPr>
                        <a:t>Federal funds may be used for:</a:t>
                      </a:r>
                    </a:p>
                  </a:txBody>
                  <a:tcPr>
                    <a:lnL w="12700" cap="flat" cmpd="sng" algn="ctr">
                      <a:solidFill>
                        <a:schemeClr val="tx1"/>
                      </a:solidFill>
                      <a:prstDash val="solid"/>
                      <a:round/>
                      <a:headEnd type="none" w="med" len="med"/>
                      <a:tailEnd type="none" w="med" len="med"/>
                    </a:lnL>
                    <a:solidFill>
                      <a:srgbClr val="1E4782"/>
                    </a:solidFill>
                  </a:tcPr>
                </a:tc>
                <a:extLst>
                  <a:ext uri="{0D108BD9-81ED-4DB2-BD59-A6C34878D82A}">
                    <a16:rowId xmlns:a16="http://schemas.microsoft.com/office/drawing/2014/main" val="514396534"/>
                  </a:ext>
                </a:extLst>
              </a:tr>
              <a:tr h="2223517">
                <a:tc>
                  <a:txBody>
                    <a:bodyPr/>
                    <a:lstStyle/>
                    <a:p>
                      <a:pPr marL="0" marR="0" algn="l" fontAlgn="ctr">
                        <a:lnSpc>
                          <a:spcPct val="100000"/>
                        </a:lnSpc>
                        <a:spcAft>
                          <a:spcPts val="800"/>
                        </a:spcAft>
                        <a:buNone/>
                      </a:pPr>
                      <a:r>
                        <a:rPr lang="en-US" sz="1400" b="1" u="none" strike="noStrike" dirty="0">
                          <a:effectLst/>
                          <a:latin typeface="Arial" panose="020B0604020202020204" pitchFamily="34" charset="0"/>
                          <a:cs typeface="Arial" panose="020B0604020202020204" pitchFamily="34" charset="0"/>
                        </a:rPr>
                        <a:t>AI-Based </a:t>
                      </a:r>
                      <a:br>
                        <a:rPr lang="en-US" sz="1400" b="1" u="none" strike="noStrike" dirty="0">
                          <a:effectLst/>
                          <a:latin typeface="Arial" panose="020B0604020202020204" pitchFamily="34" charset="0"/>
                          <a:cs typeface="Arial" panose="020B0604020202020204" pitchFamily="34" charset="0"/>
                        </a:rPr>
                      </a:br>
                      <a:r>
                        <a:rPr lang="en-US" sz="1400" b="1" u="none" strike="noStrike" dirty="0">
                          <a:effectLst/>
                          <a:latin typeface="Arial" panose="020B0604020202020204" pitchFamily="34" charset="0"/>
                          <a:cs typeface="Arial" panose="020B0604020202020204" pitchFamily="34" charset="0"/>
                        </a:rPr>
                        <a:t>High-Quality Instructional Materials</a:t>
                      </a:r>
                      <a:endParaRPr lang="en-US" sz="2400" b="0" i="0" u="none" strike="noStrike" dirty="0">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indent="-171450" algn="l" fontAlgn="ctr">
                        <a:lnSpc>
                          <a:spcPct val="100000"/>
                        </a:lnSpc>
                        <a:spcAft>
                          <a:spcPts val="800"/>
                        </a:spcAft>
                        <a:buFont typeface="Arial" panose="020B0604020202020204" pitchFamily="34" charset="0"/>
                        <a:buChar char="•"/>
                      </a:pPr>
                      <a:r>
                        <a:rPr lang="en-US" sz="1400" b="1" u="none" strike="noStrike" dirty="0">
                          <a:effectLst/>
                          <a:latin typeface="Arial" panose="020B0604020202020204" pitchFamily="34" charset="0"/>
                          <a:cs typeface="Arial" panose="020B0604020202020204" pitchFamily="34" charset="0"/>
                        </a:rPr>
                        <a:t>Development and Procurement:</a:t>
                      </a:r>
                      <a:r>
                        <a:rPr lang="en-US" sz="1400" b="0" u="none" strike="noStrike" dirty="0">
                          <a:effectLst/>
                          <a:latin typeface="Arial" panose="020B0604020202020204" pitchFamily="34" charset="0"/>
                          <a:cs typeface="Arial" panose="020B0604020202020204" pitchFamily="34" charset="0"/>
                        </a:rPr>
                        <a:t> Developing or procuring AI-powered instructional tools that adapt to learner needs in real time.</a:t>
                      </a:r>
                    </a:p>
                    <a:p>
                      <a:pPr marL="171450" marR="0" indent="-171450" algn="l" fontAlgn="ctr">
                        <a:lnSpc>
                          <a:spcPct val="100000"/>
                        </a:lnSpc>
                        <a:spcAft>
                          <a:spcPts val="800"/>
                        </a:spcAft>
                        <a:buFont typeface="Arial" panose="020B0604020202020204" pitchFamily="34" charset="0"/>
                        <a:buChar char="•"/>
                      </a:pPr>
                      <a:r>
                        <a:rPr lang="en-US" sz="1400" b="1" u="none" strike="noStrike" dirty="0">
                          <a:effectLst/>
                          <a:latin typeface="Arial" panose="020B0604020202020204" pitchFamily="34" charset="0"/>
                          <a:cs typeface="Arial" panose="020B0604020202020204" pitchFamily="34" charset="0"/>
                        </a:rPr>
                        <a:t>Access Expansion:</a:t>
                      </a:r>
                      <a:r>
                        <a:rPr lang="en-US" sz="1400" b="0" u="none" strike="noStrike" dirty="0">
                          <a:effectLst/>
                          <a:latin typeface="Arial" panose="020B0604020202020204" pitchFamily="34" charset="0"/>
                          <a:cs typeface="Arial" panose="020B0604020202020204" pitchFamily="34" charset="0"/>
                        </a:rPr>
                        <a:t> Expanding access to high-quality, personalized learning materials across all subjects, grade levels, and learning environments.</a:t>
                      </a:r>
                    </a:p>
                    <a:p>
                      <a:pPr marL="171450" marR="0" indent="-171450" algn="l" fontAlgn="ctr">
                        <a:lnSpc>
                          <a:spcPct val="100000"/>
                        </a:lnSpc>
                        <a:spcAft>
                          <a:spcPts val="800"/>
                        </a:spcAft>
                        <a:buFont typeface="Arial" panose="020B0604020202020204" pitchFamily="34" charset="0"/>
                        <a:buChar char="•"/>
                      </a:pPr>
                      <a:r>
                        <a:rPr lang="en-US" sz="1400" b="1" u="none" strike="noStrike" dirty="0">
                          <a:effectLst/>
                          <a:latin typeface="Arial" panose="020B0604020202020204" pitchFamily="34" charset="0"/>
                          <a:cs typeface="Arial" panose="020B0604020202020204" pitchFamily="34" charset="0"/>
                        </a:rPr>
                        <a:t>Training:</a:t>
                      </a:r>
                      <a:r>
                        <a:rPr lang="en-US" sz="1400" b="0" u="none" strike="noStrike" dirty="0">
                          <a:effectLst/>
                          <a:latin typeface="Arial" panose="020B0604020202020204" pitchFamily="34" charset="0"/>
                          <a:cs typeface="Arial" panose="020B0604020202020204" pitchFamily="34" charset="0"/>
                        </a:rPr>
                        <a:t> Training educators, providers, and families to use AI tools effectively and responsibly.</a:t>
                      </a:r>
                      <a:endParaRPr lang="en-US" sz="1400" b="0" i="0" u="none" strike="noStrike" dirty="0">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86728951"/>
                  </a:ext>
                </a:extLst>
              </a:tr>
              <a:tr h="2067891">
                <a:tc>
                  <a:txBody>
                    <a:bodyPr/>
                    <a:lstStyle/>
                    <a:p>
                      <a:pPr marL="0" marR="0" algn="l" fontAlgn="ctr">
                        <a:lnSpc>
                          <a:spcPct val="100000"/>
                        </a:lnSpc>
                        <a:spcAft>
                          <a:spcPts val="800"/>
                        </a:spcAft>
                        <a:buNone/>
                      </a:pPr>
                      <a:r>
                        <a:rPr lang="en-US" sz="1400" b="1" u="none" strike="noStrike" dirty="0">
                          <a:effectLst/>
                          <a:latin typeface="Arial" panose="020B0604020202020204" pitchFamily="34" charset="0"/>
                          <a:cs typeface="Arial" panose="020B0604020202020204" pitchFamily="34" charset="0"/>
                        </a:rPr>
                        <a:t>AI-Enhanced High-Impact Tutoring</a:t>
                      </a:r>
                      <a:endParaRPr lang="en-US" sz="2400" b="0" i="0" u="none" strike="noStrike" dirty="0">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indent="-171450" algn="l" fontAlgn="ctr">
                        <a:lnSpc>
                          <a:spcPct val="100000"/>
                        </a:lnSpc>
                        <a:spcAft>
                          <a:spcPts val="800"/>
                        </a:spcAft>
                        <a:buFont typeface="Arial" panose="020B0604020202020204" pitchFamily="34" charset="0"/>
                        <a:buChar char="•"/>
                      </a:pPr>
                      <a:r>
                        <a:rPr lang="en-US" sz="1400" b="1" u="none" strike="noStrike" dirty="0">
                          <a:effectLst/>
                          <a:latin typeface="Arial" panose="020B0604020202020204" pitchFamily="34" charset="0"/>
                          <a:cs typeface="Arial" panose="020B0604020202020204" pitchFamily="34" charset="0"/>
                        </a:rPr>
                        <a:t>Intelligent Tutoring Systems:</a:t>
                      </a:r>
                      <a:r>
                        <a:rPr lang="en-US" sz="1400" b="0" u="none" strike="noStrike" dirty="0">
                          <a:effectLst/>
                          <a:latin typeface="Arial" panose="020B0604020202020204" pitchFamily="34" charset="0"/>
                          <a:cs typeface="Arial" panose="020B0604020202020204" pitchFamily="34" charset="0"/>
                        </a:rPr>
                        <a:t> These systems can provide individualized academic support with real-time assessment.</a:t>
                      </a:r>
                    </a:p>
                    <a:p>
                      <a:pPr marL="171450" marR="0" indent="-171450" algn="l" fontAlgn="ctr">
                        <a:lnSpc>
                          <a:spcPct val="100000"/>
                        </a:lnSpc>
                        <a:spcAft>
                          <a:spcPts val="800"/>
                        </a:spcAft>
                        <a:buFont typeface="Arial" panose="020B0604020202020204" pitchFamily="34" charset="0"/>
                        <a:buChar char="•"/>
                      </a:pPr>
                      <a:r>
                        <a:rPr lang="en-US" sz="1400" b="1" u="none" strike="noStrike" dirty="0">
                          <a:effectLst/>
                          <a:latin typeface="Arial" panose="020B0604020202020204" pitchFamily="34" charset="0"/>
                          <a:cs typeface="Arial" panose="020B0604020202020204" pitchFamily="34" charset="0"/>
                        </a:rPr>
                        <a:t>Hybrid Models:</a:t>
                      </a:r>
                      <a:r>
                        <a:rPr lang="en-US" sz="1400" b="0" u="none" strike="noStrike" dirty="0">
                          <a:effectLst/>
                          <a:latin typeface="Arial" panose="020B0604020202020204" pitchFamily="34" charset="0"/>
                          <a:cs typeface="Arial" panose="020B0604020202020204" pitchFamily="34" charset="0"/>
                        </a:rPr>
                        <a:t> Using AI-based learning platforms to complement human tutors.</a:t>
                      </a:r>
                    </a:p>
                    <a:p>
                      <a:pPr marL="171450" marR="0" indent="-171450" algn="l" fontAlgn="ctr">
                        <a:lnSpc>
                          <a:spcPct val="100000"/>
                        </a:lnSpc>
                        <a:spcAft>
                          <a:spcPts val="800"/>
                        </a:spcAft>
                        <a:buFont typeface="Arial" panose="020B0604020202020204" pitchFamily="34" charset="0"/>
                        <a:buChar char="•"/>
                      </a:pPr>
                      <a:r>
                        <a:rPr lang="en-US" sz="1400" b="1" u="none" strike="noStrike" dirty="0">
                          <a:effectLst/>
                          <a:latin typeface="Arial" panose="020B0604020202020204" pitchFamily="34" charset="0"/>
                          <a:cs typeface="Arial" panose="020B0604020202020204" pitchFamily="34" charset="0"/>
                        </a:rPr>
                        <a:t>Diagnostic and Scheduling Tools:</a:t>
                      </a:r>
                      <a:r>
                        <a:rPr lang="en-US" sz="1400" b="0" u="none" strike="noStrike" dirty="0">
                          <a:effectLst/>
                          <a:latin typeface="Arial" panose="020B0604020202020204" pitchFamily="34" charset="0"/>
                          <a:cs typeface="Arial" panose="020B0604020202020204" pitchFamily="34" charset="0"/>
                        </a:rPr>
                        <a:t> Using AI to match learners with tutoring services based on need.</a:t>
                      </a:r>
                      <a:endParaRPr lang="en-US" sz="1400" b="0" i="0" u="none" strike="noStrike" dirty="0">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663690513"/>
                  </a:ext>
                </a:extLst>
              </a:tr>
              <a:tr h="2223517">
                <a:tc>
                  <a:txBody>
                    <a:bodyPr/>
                    <a:lstStyle/>
                    <a:p>
                      <a:pPr marL="0" marR="0" algn="l" fontAlgn="ctr">
                        <a:lnSpc>
                          <a:spcPct val="100000"/>
                        </a:lnSpc>
                        <a:spcAft>
                          <a:spcPts val="800"/>
                        </a:spcAft>
                        <a:buNone/>
                      </a:pPr>
                      <a:r>
                        <a:rPr lang="en-US" sz="1400" b="1" u="none" strike="noStrike" dirty="0">
                          <a:effectLst/>
                          <a:latin typeface="Arial" panose="020B0604020202020204" pitchFamily="34" charset="0"/>
                          <a:cs typeface="Arial" panose="020B0604020202020204" pitchFamily="34" charset="0"/>
                        </a:rPr>
                        <a:t>AI for College and Career Pathway Exploration, Advising, and Navigation</a:t>
                      </a:r>
                      <a:endParaRPr lang="en-US" sz="2400" b="0" i="0" u="none" strike="noStrike" dirty="0">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indent="-171450" algn="l" fontAlgn="ctr">
                        <a:lnSpc>
                          <a:spcPct val="100000"/>
                        </a:lnSpc>
                        <a:spcAft>
                          <a:spcPts val="800"/>
                        </a:spcAft>
                        <a:buFont typeface="Arial" panose="020B0604020202020204" pitchFamily="34" charset="0"/>
                        <a:buChar char="•"/>
                      </a:pPr>
                      <a:r>
                        <a:rPr lang="en-US" sz="1400" b="1" u="none" strike="noStrike" dirty="0">
                          <a:effectLst/>
                          <a:latin typeface="Arial" panose="020B0604020202020204" pitchFamily="34" charset="0"/>
                          <a:cs typeface="Arial" panose="020B0604020202020204" pitchFamily="34" charset="0"/>
                        </a:rPr>
                        <a:t>Exploration Platforms:</a:t>
                      </a:r>
                      <a:r>
                        <a:rPr lang="en-US" sz="1400" b="0" u="none" strike="noStrike" dirty="0">
                          <a:effectLst/>
                          <a:latin typeface="Arial" panose="020B0604020202020204" pitchFamily="34" charset="0"/>
                          <a:cs typeface="Arial" panose="020B0604020202020204" pitchFamily="34" charset="0"/>
                        </a:rPr>
                        <a:t> Leveraging AI to help students identify career interests, explore pathways, and make informed choices.</a:t>
                      </a:r>
                    </a:p>
                    <a:p>
                      <a:pPr marL="171450" marR="0" indent="-171450" algn="l" fontAlgn="ctr">
                        <a:lnSpc>
                          <a:spcPct val="100000"/>
                        </a:lnSpc>
                        <a:spcAft>
                          <a:spcPts val="800"/>
                        </a:spcAft>
                        <a:buFont typeface="Arial" panose="020B0604020202020204" pitchFamily="34" charset="0"/>
                        <a:buChar char="•"/>
                      </a:pPr>
                      <a:r>
                        <a:rPr lang="en-US" sz="1400" b="1" u="none" strike="noStrike" dirty="0">
                          <a:effectLst/>
                          <a:latin typeface="Arial" panose="020B0604020202020204" pitchFamily="34" charset="0"/>
                          <a:cs typeface="Arial" panose="020B0604020202020204" pitchFamily="34" charset="0"/>
                        </a:rPr>
                        <a:t>Virtual Advising:</a:t>
                      </a:r>
                      <a:r>
                        <a:rPr lang="en-US" sz="1400" b="0" u="none" strike="noStrike" dirty="0">
                          <a:effectLst/>
                          <a:latin typeface="Arial" panose="020B0604020202020204" pitchFamily="34" charset="0"/>
                          <a:cs typeface="Arial" panose="020B0604020202020204" pitchFamily="34" charset="0"/>
                        </a:rPr>
                        <a:t> Systems that guide students through course planning, financial aid, and transitions to postsecondary education or careers.</a:t>
                      </a:r>
                    </a:p>
                    <a:p>
                      <a:pPr marL="171450" marR="0" indent="-171450" algn="l" fontAlgn="ctr">
                        <a:lnSpc>
                          <a:spcPct val="100000"/>
                        </a:lnSpc>
                        <a:spcAft>
                          <a:spcPts val="800"/>
                        </a:spcAft>
                        <a:buFont typeface="Arial" panose="020B0604020202020204" pitchFamily="34" charset="0"/>
                        <a:buChar char="•"/>
                      </a:pPr>
                      <a:r>
                        <a:rPr lang="en-US" sz="1400" b="1" u="none" strike="noStrike" dirty="0">
                          <a:effectLst/>
                          <a:latin typeface="Arial" panose="020B0604020202020204" pitchFamily="34" charset="0"/>
                          <a:cs typeface="Arial" panose="020B0604020202020204" pitchFamily="34" charset="0"/>
                        </a:rPr>
                        <a:t>Predictive Models:</a:t>
                      </a:r>
                      <a:r>
                        <a:rPr lang="en-US" sz="1400" b="0" u="none" strike="noStrike" dirty="0">
                          <a:effectLst/>
                          <a:latin typeface="Arial" panose="020B0604020202020204" pitchFamily="34" charset="0"/>
                          <a:cs typeface="Arial" panose="020B0604020202020204" pitchFamily="34" charset="0"/>
                        </a:rPr>
                        <a:t> Tools that support educators in identifying students who are in need of additional advising or support services.</a:t>
                      </a:r>
                      <a:endParaRPr lang="en-US" sz="1400" b="0" i="0" u="none" strike="noStrike" dirty="0">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54630657"/>
                  </a:ext>
                </a:extLst>
              </a:tr>
            </a:tbl>
          </a:graphicData>
        </a:graphic>
      </p:graphicFrame>
      <p:sp>
        <p:nvSpPr>
          <p:cNvPr id="4" name="Slide Number Placeholder 3">
            <a:extLst>
              <a:ext uri="{FF2B5EF4-FFF2-40B4-BE49-F238E27FC236}">
                <a16:creationId xmlns:a16="http://schemas.microsoft.com/office/drawing/2014/main" id="{070EF804-5277-E6BB-D55F-C74D9E939879}"/>
              </a:ext>
            </a:extLst>
          </p:cNvPr>
          <p:cNvSpPr>
            <a:spLocks noGrp="1"/>
          </p:cNvSpPr>
          <p:nvPr>
            <p:ph type="sldNum" sz="quarter" idx="12"/>
          </p:nvPr>
        </p:nvSpPr>
        <p:spPr>
          <a:xfrm>
            <a:off x="9632372" y="6492875"/>
            <a:ext cx="2324099" cy="246495"/>
          </a:xfrm>
        </p:spPr>
        <p:txBody>
          <a:bodyPr anchor="ctr">
            <a:normAutofit/>
          </a:bodyPr>
          <a:lstStyle/>
          <a:p>
            <a:pPr>
              <a:lnSpc>
                <a:spcPct val="90000"/>
              </a:lnSpc>
              <a:spcAft>
                <a:spcPts val="600"/>
              </a:spcAft>
            </a:pPr>
            <a:fld id="{68A8D22E-6BC5-9E47-900C-2BB94685D9F5}" type="slidenum">
              <a:rPr lang="en-US" sz="1100" smtClean="0"/>
              <a:pPr>
                <a:lnSpc>
                  <a:spcPct val="90000"/>
                </a:lnSpc>
                <a:spcAft>
                  <a:spcPts val="600"/>
                </a:spcAft>
              </a:pPr>
              <a:t>19</a:t>
            </a:fld>
            <a:endParaRPr lang="en-US" sz="1100"/>
          </a:p>
        </p:txBody>
      </p:sp>
    </p:spTree>
    <p:extLst>
      <p:ext uri="{BB962C8B-B14F-4D97-AF65-F5344CB8AC3E}">
        <p14:creationId xmlns:p14="http://schemas.microsoft.com/office/powerpoint/2010/main" val="19888712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4B18C-8162-E9F6-50C6-BC0F05195C85}"/>
              </a:ext>
            </a:extLst>
          </p:cNvPr>
          <p:cNvSpPr>
            <a:spLocks noGrp="1"/>
          </p:cNvSpPr>
          <p:nvPr>
            <p:ph type="title"/>
          </p:nvPr>
        </p:nvSpPr>
        <p:spPr>
          <a:xfrm>
            <a:off x="288170" y="-1282555"/>
            <a:ext cx="11668301" cy="861002"/>
          </a:xfrm>
        </p:spPr>
        <p:txBody>
          <a:bodyPr/>
          <a:lstStyle/>
          <a:p>
            <a:r>
              <a:rPr lang="en-US" dirty="0"/>
              <a:t>DESE Office of EdTech</a:t>
            </a:r>
          </a:p>
        </p:txBody>
      </p:sp>
      <p:pic>
        <p:nvPicPr>
          <p:cNvPr id="5" name="Google Shape;261;p45" descr="Office of Educational Technology - supportings LEAs through guidance, professional learning and research and innovation.">
            <a:extLst>
              <a:ext uri="{FF2B5EF4-FFF2-40B4-BE49-F238E27FC236}">
                <a16:creationId xmlns:a16="http://schemas.microsoft.com/office/drawing/2014/main" id="{7F478B4D-545D-1F44-A3CD-99E0FEC0D240}"/>
              </a:ext>
            </a:extLst>
          </p:cNvPr>
          <p:cNvPicPr preferRelativeResize="0"/>
          <p:nvPr/>
        </p:nvPicPr>
        <p:blipFill>
          <a:blip r:embed="rId2">
            <a:alphaModFix/>
          </a:blip>
          <a:stretch>
            <a:fillRect/>
          </a:stretch>
        </p:blipFill>
        <p:spPr>
          <a:xfrm>
            <a:off x="0" y="0"/>
            <a:ext cx="12192000" cy="6858000"/>
          </a:xfrm>
          <a:prstGeom prst="rect">
            <a:avLst/>
          </a:prstGeom>
          <a:noFill/>
          <a:ln>
            <a:noFill/>
          </a:ln>
        </p:spPr>
      </p:pic>
      <p:sp>
        <p:nvSpPr>
          <p:cNvPr id="4" name="Slide Number Placeholder 3">
            <a:extLst>
              <a:ext uri="{FF2B5EF4-FFF2-40B4-BE49-F238E27FC236}">
                <a16:creationId xmlns:a16="http://schemas.microsoft.com/office/drawing/2014/main" id="{557A6AA9-9DB6-04A7-6C73-69297CB03E13}"/>
              </a:ext>
            </a:extLst>
          </p:cNvPr>
          <p:cNvSpPr>
            <a:spLocks noGrp="1"/>
          </p:cNvSpPr>
          <p:nvPr>
            <p:ph type="sldNum" sz="quarter" idx="12"/>
          </p:nvPr>
        </p:nvSpPr>
        <p:spPr/>
        <p:txBody>
          <a:bodyPr/>
          <a:lstStyle/>
          <a:p>
            <a:fld id="{68A8D22E-6BC5-9E47-900C-2BB94685D9F5}" type="slidenum">
              <a:rPr lang="en-US" smtClean="0"/>
              <a:pPr/>
              <a:t>2</a:t>
            </a:fld>
            <a:endParaRPr lang="en-US"/>
          </a:p>
        </p:txBody>
      </p:sp>
    </p:spTree>
    <p:extLst>
      <p:ext uri="{BB962C8B-B14F-4D97-AF65-F5344CB8AC3E}">
        <p14:creationId xmlns:p14="http://schemas.microsoft.com/office/powerpoint/2010/main" val="6569548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9BFA4-F82F-F1E1-DEFC-747C97605D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DDD2F6-4307-C2FB-672E-0A9EBD6D6971}"/>
              </a:ext>
            </a:extLst>
          </p:cNvPr>
          <p:cNvSpPr>
            <a:spLocks noGrp="1"/>
          </p:cNvSpPr>
          <p:nvPr>
            <p:ph type="title"/>
          </p:nvPr>
        </p:nvSpPr>
        <p:spPr>
          <a:xfrm>
            <a:off x="173178" y="308699"/>
            <a:ext cx="11873509" cy="861002"/>
          </a:xfrm>
        </p:spPr>
        <p:txBody>
          <a:bodyPr>
            <a:normAutofit fontScale="90000"/>
          </a:bodyPr>
          <a:lstStyle/>
          <a:p>
            <a:r>
              <a:rPr lang="en-US" dirty="0"/>
              <a:t>Title I, Part A </a:t>
            </a:r>
            <a:br>
              <a:rPr lang="en-US" dirty="0"/>
            </a:br>
            <a:r>
              <a:rPr lang="en-US" sz="3100" i="1" dirty="0"/>
              <a:t>(Focus on Academic Support to Low-Achieving Students) </a:t>
            </a:r>
          </a:p>
        </p:txBody>
      </p:sp>
      <p:graphicFrame>
        <p:nvGraphicFramePr>
          <p:cNvPr id="5" name="Content Placeholder 4">
            <a:extLst>
              <a:ext uri="{FF2B5EF4-FFF2-40B4-BE49-F238E27FC236}">
                <a16:creationId xmlns:a16="http://schemas.microsoft.com/office/drawing/2014/main" id="{DE1FA34F-A793-0E2A-3582-28B8C4F2E5D9}"/>
              </a:ext>
            </a:extLst>
          </p:cNvPr>
          <p:cNvGraphicFramePr>
            <a:graphicFrameLocks noGrp="1"/>
          </p:cNvGraphicFramePr>
          <p:nvPr>
            <p:ph idx="1"/>
            <p:extLst>
              <p:ext uri="{D42A27DB-BD31-4B8C-83A1-F6EECF244321}">
                <p14:modId xmlns:p14="http://schemas.microsoft.com/office/powerpoint/2010/main" val="1170976538"/>
              </p:ext>
            </p:extLst>
          </p:nvPr>
        </p:nvGraphicFramePr>
        <p:xfrm>
          <a:off x="173178" y="1680628"/>
          <a:ext cx="11727782" cy="3930275"/>
        </p:xfrm>
        <a:graphic>
          <a:graphicData uri="http://schemas.openxmlformats.org/drawingml/2006/table">
            <a:tbl>
              <a:tblPr firstRow="1" firstCol="1" bandRow="1">
                <a:tableStyleId>{5C22544A-7EE6-4342-B048-85BDC9FD1C3A}</a:tableStyleId>
              </a:tblPr>
              <a:tblGrid>
                <a:gridCol w="1828800">
                  <a:extLst>
                    <a:ext uri="{9D8B030D-6E8A-4147-A177-3AD203B41FA5}">
                      <a16:colId xmlns:a16="http://schemas.microsoft.com/office/drawing/2014/main" val="1268405790"/>
                    </a:ext>
                  </a:extLst>
                </a:gridCol>
                <a:gridCol w="5360194">
                  <a:extLst>
                    <a:ext uri="{9D8B030D-6E8A-4147-A177-3AD203B41FA5}">
                      <a16:colId xmlns:a16="http://schemas.microsoft.com/office/drawing/2014/main" val="2178998546"/>
                    </a:ext>
                  </a:extLst>
                </a:gridCol>
                <a:gridCol w="4538788">
                  <a:extLst>
                    <a:ext uri="{9D8B030D-6E8A-4147-A177-3AD203B41FA5}">
                      <a16:colId xmlns:a16="http://schemas.microsoft.com/office/drawing/2014/main" val="1545159283"/>
                    </a:ext>
                  </a:extLst>
                </a:gridCol>
              </a:tblGrid>
              <a:tr h="247636">
                <a:tc>
                  <a:txBody>
                    <a:bodyPr/>
                    <a:lstStyle/>
                    <a:p>
                      <a:pPr marL="0" marR="0">
                        <a:lnSpc>
                          <a:spcPct val="115000"/>
                        </a:lnSpc>
                        <a:spcAft>
                          <a:spcPts val="800"/>
                        </a:spcAft>
                        <a:buNone/>
                      </a:pPr>
                      <a:r>
                        <a:rPr lang="en-US" sz="1200" b="1" kern="0" dirty="0">
                          <a:solidFill>
                            <a:schemeClr val="bg1"/>
                          </a:solidFill>
                          <a:effectLst/>
                          <a:latin typeface="Arial" panose="020B0604020202020204" pitchFamily="34" charset="0"/>
                          <a:cs typeface="Arial" panose="020B0604020202020204" pitchFamily="34" charset="0"/>
                        </a:rPr>
                        <a:t>AI Use Must Align With:</a:t>
                      </a:r>
                      <a:endParaRPr lang="en-US" sz="1200" b="1" kern="100" dirty="0">
                        <a:solidFill>
                          <a:schemeClr val="bg1"/>
                        </a:solidFill>
                        <a:effectLst/>
                        <a:latin typeface="Arial" panose="020B0604020202020204" pitchFamily="34" charset="0"/>
                        <a:ea typeface="+mn-ea"/>
                        <a:cs typeface="Arial" panose="020B0604020202020204" pitchFamily="34" charset="0"/>
                      </a:endParaRPr>
                    </a:p>
                  </a:txBody>
                  <a:tcPr>
                    <a:solidFill>
                      <a:srgbClr val="1E4782"/>
                    </a:solidFill>
                  </a:tcPr>
                </a:tc>
                <a:tc>
                  <a:txBody>
                    <a:bodyPr/>
                    <a:lstStyle/>
                    <a:p>
                      <a:pPr marL="0" marR="0">
                        <a:lnSpc>
                          <a:spcPct val="115000"/>
                        </a:lnSpc>
                        <a:spcAft>
                          <a:spcPts val="800"/>
                        </a:spcAft>
                        <a:buNone/>
                      </a:pPr>
                      <a:r>
                        <a:rPr lang="en-US" sz="1200" b="1" kern="0" dirty="0">
                          <a:solidFill>
                            <a:schemeClr val="bg1"/>
                          </a:solidFill>
                          <a:effectLst/>
                          <a:latin typeface="Arial" panose="020B0604020202020204" pitchFamily="34" charset="0"/>
                          <a:cs typeface="Arial" panose="020B0604020202020204" pitchFamily="34" charset="0"/>
                        </a:rPr>
                        <a:t>Examples</a:t>
                      </a:r>
                      <a:endParaRPr lang="en-US" sz="1200" b="1" kern="100" dirty="0">
                        <a:solidFill>
                          <a:schemeClr val="bg1"/>
                        </a:solidFill>
                        <a:effectLst/>
                        <a:latin typeface="Arial" panose="020B0604020202020204" pitchFamily="34" charset="0"/>
                        <a:ea typeface="+mn-ea"/>
                        <a:cs typeface="Arial" panose="020B0604020202020204" pitchFamily="34" charset="0"/>
                      </a:endParaRPr>
                    </a:p>
                  </a:txBody>
                  <a:tcPr>
                    <a:solidFill>
                      <a:srgbClr val="1E4782"/>
                    </a:solidFill>
                  </a:tcPr>
                </a:tc>
                <a:tc>
                  <a:txBody>
                    <a:bodyPr/>
                    <a:lstStyle/>
                    <a:p>
                      <a:pPr marL="0" marR="0">
                        <a:lnSpc>
                          <a:spcPct val="115000"/>
                        </a:lnSpc>
                        <a:spcAft>
                          <a:spcPts val="800"/>
                        </a:spcAft>
                        <a:buNone/>
                      </a:pPr>
                      <a:r>
                        <a:rPr lang="en-US" sz="1200" b="1" kern="0" dirty="0">
                          <a:solidFill>
                            <a:schemeClr val="bg1"/>
                          </a:solidFill>
                          <a:effectLst/>
                          <a:latin typeface="Arial" panose="020B0604020202020204" pitchFamily="34" charset="0"/>
                          <a:cs typeface="Arial" panose="020B0604020202020204" pitchFamily="34" charset="0"/>
                        </a:rPr>
                        <a:t>Key Allowability Criteria</a:t>
                      </a:r>
                      <a:endParaRPr lang="en-US" sz="1200" b="1" kern="100" dirty="0">
                        <a:solidFill>
                          <a:schemeClr val="bg1"/>
                        </a:solidFill>
                        <a:effectLst/>
                        <a:latin typeface="Arial" panose="020B0604020202020204" pitchFamily="34" charset="0"/>
                        <a:ea typeface="+mn-ea"/>
                        <a:cs typeface="Arial" panose="020B0604020202020204" pitchFamily="34" charset="0"/>
                      </a:endParaRPr>
                    </a:p>
                  </a:txBody>
                  <a:tcPr>
                    <a:solidFill>
                      <a:srgbClr val="1E4782"/>
                    </a:solidFill>
                  </a:tcPr>
                </a:tc>
                <a:extLst>
                  <a:ext uri="{0D108BD9-81ED-4DB2-BD59-A6C34878D82A}">
                    <a16:rowId xmlns:a16="http://schemas.microsoft.com/office/drawing/2014/main" val="1612426062"/>
                  </a:ext>
                </a:extLst>
              </a:tr>
              <a:tr h="1249822">
                <a:tc>
                  <a:txBody>
                    <a:bodyPr/>
                    <a:lstStyle/>
                    <a:p>
                      <a:pPr marL="0" marR="0">
                        <a:lnSpc>
                          <a:spcPct val="115000"/>
                        </a:lnSpc>
                        <a:spcAft>
                          <a:spcPts val="800"/>
                        </a:spcAft>
                        <a:buNone/>
                      </a:pPr>
                      <a:r>
                        <a:rPr lang="en-US" sz="1200" kern="0" dirty="0">
                          <a:solidFill>
                            <a:schemeClr val="bg1"/>
                          </a:solidFill>
                          <a:effectLst/>
                          <a:latin typeface="Arial" panose="020B0604020202020204" pitchFamily="34" charset="0"/>
                          <a:cs typeface="Arial" panose="020B0604020202020204" pitchFamily="34" charset="0"/>
                        </a:rPr>
                        <a:t>Supplemental Academic Services</a:t>
                      </a:r>
                      <a:endParaRPr lang="en-US" sz="1200" kern="100" dirty="0">
                        <a:solidFill>
                          <a:schemeClr val="bg1"/>
                        </a:solidFill>
                        <a:effectLst/>
                        <a:latin typeface="Arial" panose="020B0604020202020204" pitchFamily="34" charset="0"/>
                        <a:ea typeface="+mn-ea"/>
                        <a:cs typeface="Arial" panose="020B0604020202020204" pitchFamily="34" charset="0"/>
                      </a:endParaRPr>
                    </a:p>
                  </a:txBody>
                  <a:tcPr>
                    <a:solidFill>
                      <a:srgbClr val="1E4782"/>
                    </a:solidFill>
                  </a:tcPr>
                </a:tc>
                <a:tc>
                  <a:txBody>
                    <a:bodyPr/>
                    <a:lstStyle/>
                    <a:p>
                      <a:pPr marL="0" marR="0">
                        <a:lnSpc>
                          <a:spcPct val="115000"/>
                        </a:lnSpc>
                        <a:spcAft>
                          <a:spcPts val="800"/>
                        </a:spcAft>
                        <a:buNone/>
                      </a:pPr>
                      <a:r>
                        <a:rPr lang="en-US" sz="1400" b="1" kern="0" dirty="0">
                          <a:solidFill>
                            <a:schemeClr val="tx1"/>
                          </a:solidFill>
                          <a:effectLst/>
                          <a:latin typeface="Arial" panose="020B0604020202020204" pitchFamily="34" charset="0"/>
                          <a:cs typeface="Arial" panose="020B0604020202020204" pitchFamily="34" charset="0"/>
                        </a:rPr>
                        <a:t>Purchasing AI-powered instructional software/licenses specifically for use by participating Title I students </a:t>
                      </a:r>
                      <a:r>
                        <a:rPr lang="en-US" sz="1400" kern="0" dirty="0">
                          <a:solidFill>
                            <a:schemeClr val="tx1"/>
                          </a:solidFill>
                          <a:effectLst/>
                          <a:latin typeface="Arial" panose="020B0604020202020204" pitchFamily="34" charset="0"/>
                          <a:cs typeface="Arial" panose="020B0604020202020204" pitchFamily="34" charset="0"/>
                        </a:rPr>
                        <a:t>to accelerate their achievement.</a:t>
                      </a:r>
                      <a:endParaRPr lang="en-US" sz="1400" kern="100" dirty="0">
                        <a:solidFill>
                          <a:schemeClr val="tx1"/>
                        </a:solidFill>
                        <a:effectLst/>
                        <a:latin typeface="Arial" panose="020B0604020202020204" pitchFamily="34" charset="0"/>
                        <a:ea typeface="+mn-ea"/>
                        <a:cs typeface="Arial" panose="020B0604020202020204" pitchFamily="34" charset="0"/>
                      </a:endParaRPr>
                    </a:p>
                  </a:txBody>
                  <a:tcPr/>
                </a:tc>
                <a:tc>
                  <a:txBody>
                    <a:bodyPr/>
                    <a:lstStyle/>
                    <a:p>
                      <a:pPr marL="0" marR="0">
                        <a:lnSpc>
                          <a:spcPct val="115000"/>
                        </a:lnSpc>
                        <a:spcAft>
                          <a:spcPts val="800"/>
                        </a:spcAft>
                        <a:buNone/>
                      </a:pPr>
                      <a:r>
                        <a:rPr lang="en-US" sz="1400" b="1" kern="0" dirty="0">
                          <a:solidFill>
                            <a:schemeClr val="tx1"/>
                          </a:solidFill>
                          <a:effectLst/>
                          <a:latin typeface="Arial" panose="020B0604020202020204" pitchFamily="34" charset="0"/>
                          <a:cs typeface="Arial" panose="020B0604020202020204" pitchFamily="34" charset="0"/>
                        </a:rPr>
                        <a:t>AI-based tutoring systems for</a:t>
                      </a:r>
                      <a:r>
                        <a:rPr lang="en-US" sz="1400" kern="0" dirty="0">
                          <a:solidFill>
                            <a:schemeClr val="tx1"/>
                          </a:solidFill>
                          <a:effectLst/>
                          <a:latin typeface="Arial" panose="020B0604020202020204" pitchFamily="34" charset="0"/>
                          <a:cs typeface="Arial" panose="020B0604020202020204" pitchFamily="34" charset="0"/>
                        </a:rPr>
                        <a:t> Title I students.</a:t>
                      </a:r>
                      <a:endParaRPr lang="en-US" sz="1400" kern="100" dirty="0">
                        <a:solidFill>
                          <a:schemeClr val="tx1"/>
                        </a:solidFill>
                        <a:effectLst/>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1671587189"/>
                  </a:ext>
                </a:extLst>
              </a:tr>
              <a:tr h="940566">
                <a:tc>
                  <a:txBody>
                    <a:bodyPr/>
                    <a:lstStyle/>
                    <a:p>
                      <a:pPr marL="0" marR="0">
                        <a:lnSpc>
                          <a:spcPct val="115000"/>
                        </a:lnSpc>
                        <a:spcAft>
                          <a:spcPts val="800"/>
                        </a:spcAft>
                        <a:buNone/>
                      </a:pPr>
                      <a:r>
                        <a:rPr lang="en-US" sz="1200" kern="0" dirty="0">
                          <a:solidFill>
                            <a:schemeClr val="bg1"/>
                          </a:solidFill>
                          <a:effectLst/>
                          <a:latin typeface="Arial" panose="020B0604020202020204" pitchFamily="34" charset="0"/>
                          <a:cs typeface="Arial" panose="020B0604020202020204" pitchFamily="34" charset="0"/>
                        </a:rPr>
                        <a:t>Professional Development (PD)</a:t>
                      </a:r>
                      <a:endParaRPr lang="en-US" sz="1200" kern="100" dirty="0">
                        <a:solidFill>
                          <a:schemeClr val="bg1"/>
                        </a:solidFill>
                        <a:effectLst/>
                        <a:latin typeface="Arial" panose="020B0604020202020204" pitchFamily="34" charset="0"/>
                        <a:ea typeface="+mn-ea"/>
                        <a:cs typeface="Arial" panose="020B0604020202020204" pitchFamily="34" charset="0"/>
                      </a:endParaRPr>
                    </a:p>
                  </a:txBody>
                  <a:tcPr>
                    <a:solidFill>
                      <a:srgbClr val="1E4782"/>
                    </a:solidFill>
                  </a:tcPr>
                </a:tc>
                <a:tc>
                  <a:txBody>
                    <a:bodyPr/>
                    <a:lstStyle/>
                    <a:p>
                      <a:pPr marL="0" marR="0">
                        <a:lnSpc>
                          <a:spcPct val="115000"/>
                        </a:lnSpc>
                        <a:spcAft>
                          <a:spcPts val="800"/>
                        </a:spcAft>
                        <a:buNone/>
                      </a:pPr>
                      <a:r>
                        <a:rPr lang="en-US" sz="1400" b="1" kern="0" dirty="0">
                          <a:solidFill>
                            <a:schemeClr val="tx1"/>
                          </a:solidFill>
                          <a:effectLst/>
                          <a:latin typeface="Arial" panose="020B0604020202020204" pitchFamily="34" charset="0"/>
                          <a:cs typeface="Arial" panose="020B0604020202020204" pitchFamily="34" charset="0"/>
                        </a:rPr>
                        <a:t>Funding stipends or contracted services </a:t>
                      </a:r>
                      <a:r>
                        <a:rPr lang="en-US" sz="1400" kern="0" dirty="0">
                          <a:solidFill>
                            <a:schemeClr val="tx1"/>
                          </a:solidFill>
                          <a:effectLst/>
                          <a:latin typeface="Arial" panose="020B0604020202020204" pitchFamily="34" charset="0"/>
                          <a:cs typeface="Arial" panose="020B0604020202020204" pitchFamily="34" charset="0"/>
                        </a:rPr>
                        <a:t>for PD on effectively integrating AI technology into curricula and instruction.</a:t>
                      </a:r>
                      <a:endParaRPr lang="en-US" sz="1400" kern="100" dirty="0">
                        <a:solidFill>
                          <a:schemeClr val="tx1"/>
                        </a:solidFill>
                        <a:effectLst/>
                        <a:latin typeface="Arial" panose="020B0604020202020204" pitchFamily="34" charset="0"/>
                        <a:ea typeface="+mn-ea"/>
                        <a:cs typeface="Arial" panose="020B0604020202020204" pitchFamily="34" charset="0"/>
                      </a:endParaRPr>
                    </a:p>
                  </a:txBody>
                  <a:tcPr/>
                </a:tc>
                <a:tc>
                  <a:txBody>
                    <a:bodyPr/>
                    <a:lstStyle/>
                    <a:p>
                      <a:pPr marL="0" marR="0">
                        <a:lnSpc>
                          <a:spcPct val="115000"/>
                        </a:lnSpc>
                        <a:spcAft>
                          <a:spcPts val="800"/>
                        </a:spcAft>
                        <a:buNone/>
                      </a:pPr>
                      <a:r>
                        <a:rPr lang="en-US" sz="1400" kern="0" dirty="0">
                          <a:solidFill>
                            <a:schemeClr val="tx1"/>
                          </a:solidFill>
                          <a:effectLst/>
                          <a:latin typeface="Arial" panose="020B0604020202020204" pitchFamily="34" charset="0"/>
                          <a:cs typeface="Arial" panose="020B0604020202020204" pitchFamily="34" charset="0"/>
                        </a:rPr>
                        <a:t>PD for teachers on using AI tools to analyze student data (while ensuring data privacy) </a:t>
                      </a:r>
                      <a:r>
                        <a:rPr lang="en-US" sz="1400" b="1" kern="0" dirty="0">
                          <a:solidFill>
                            <a:schemeClr val="tx1"/>
                          </a:solidFill>
                          <a:effectLst/>
                          <a:latin typeface="Arial" panose="020B0604020202020204" pitchFamily="34" charset="0"/>
                          <a:cs typeface="Arial" panose="020B0604020202020204" pitchFamily="34" charset="0"/>
                        </a:rPr>
                        <a:t>to improve instruction for Title I students.</a:t>
                      </a:r>
                      <a:endParaRPr lang="en-US" sz="1400" b="1" kern="100" dirty="0">
                        <a:solidFill>
                          <a:schemeClr val="tx1"/>
                        </a:solidFill>
                        <a:effectLst/>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1081357302"/>
                  </a:ext>
                </a:extLst>
              </a:tr>
              <a:tr h="1245666">
                <a:tc>
                  <a:txBody>
                    <a:bodyPr/>
                    <a:lstStyle/>
                    <a:p>
                      <a:pPr marL="0" marR="0">
                        <a:lnSpc>
                          <a:spcPct val="115000"/>
                        </a:lnSpc>
                        <a:spcAft>
                          <a:spcPts val="800"/>
                        </a:spcAft>
                        <a:buNone/>
                      </a:pPr>
                      <a:r>
                        <a:rPr lang="en-US" sz="1200" kern="0" dirty="0">
                          <a:solidFill>
                            <a:schemeClr val="bg1"/>
                          </a:solidFill>
                          <a:effectLst/>
                          <a:latin typeface="Arial" panose="020B0604020202020204" pitchFamily="34" charset="0"/>
                          <a:cs typeface="Arial" panose="020B0604020202020204" pitchFamily="34" charset="0"/>
                        </a:rPr>
                        <a:t>Technology Purchase</a:t>
                      </a:r>
                      <a:endParaRPr lang="en-US" sz="1200" kern="100" dirty="0">
                        <a:solidFill>
                          <a:schemeClr val="bg1"/>
                        </a:solidFill>
                        <a:effectLst/>
                        <a:latin typeface="Arial" panose="020B0604020202020204" pitchFamily="34" charset="0"/>
                        <a:ea typeface="+mn-ea"/>
                        <a:cs typeface="Arial" panose="020B0604020202020204" pitchFamily="34" charset="0"/>
                      </a:endParaRPr>
                    </a:p>
                  </a:txBody>
                  <a:tcPr>
                    <a:solidFill>
                      <a:srgbClr val="1E4782"/>
                    </a:solidFill>
                  </a:tcPr>
                </a:tc>
                <a:tc>
                  <a:txBody>
                    <a:bodyPr/>
                    <a:lstStyle/>
                    <a:p>
                      <a:pPr marL="0" marR="0">
                        <a:lnSpc>
                          <a:spcPct val="115000"/>
                        </a:lnSpc>
                        <a:spcAft>
                          <a:spcPts val="800"/>
                        </a:spcAft>
                        <a:buNone/>
                      </a:pPr>
                      <a:r>
                        <a:rPr lang="en-US" sz="1400" b="1" kern="0" dirty="0">
                          <a:solidFill>
                            <a:schemeClr val="tx1"/>
                          </a:solidFill>
                          <a:effectLst/>
                          <a:latin typeface="Arial" panose="020B0604020202020204" pitchFamily="34" charset="0"/>
                          <a:cs typeface="Arial" panose="020B0604020202020204" pitchFamily="34" charset="0"/>
                        </a:rPr>
                        <a:t>Purchasing computers and AI-enabled software/licenses </a:t>
                      </a:r>
                      <a:r>
                        <a:rPr lang="en-US" sz="1400" kern="0" dirty="0">
                          <a:solidFill>
                            <a:schemeClr val="tx1"/>
                          </a:solidFill>
                          <a:effectLst/>
                          <a:latin typeface="Arial" panose="020B0604020202020204" pitchFamily="34" charset="0"/>
                          <a:cs typeface="Arial" panose="020B0604020202020204" pitchFamily="34" charset="0"/>
                        </a:rPr>
                        <a:t>for use by Title I students.</a:t>
                      </a:r>
                      <a:endParaRPr lang="en-US" sz="1400" kern="100" dirty="0">
                        <a:solidFill>
                          <a:schemeClr val="tx1"/>
                        </a:solidFill>
                        <a:effectLst/>
                        <a:latin typeface="Arial" panose="020B0604020202020204" pitchFamily="34" charset="0"/>
                        <a:ea typeface="+mn-ea"/>
                        <a:cs typeface="Arial" panose="020B0604020202020204" pitchFamily="34" charset="0"/>
                      </a:endParaRPr>
                    </a:p>
                  </a:txBody>
                  <a:tcPr/>
                </a:tc>
                <a:tc>
                  <a:txBody>
                    <a:bodyPr/>
                    <a:lstStyle/>
                    <a:p>
                      <a:pPr marL="0" marR="0">
                        <a:lnSpc>
                          <a:spcPct val="115000"/>
                        </a:lnSpc>
                        <a:spcAft>
                          <a:spcPts val="800"/>
                        </a:spcAft>
                        <a:buNone/>
                      </a:pPr>
                      <a:r>
                        <a:rPr lang="en-US" sz="1400" kern="0" dirty="0">
                          <a:solidFill>
                            <a:schemeClr val="tx1"/>
                          </a:solidFill>
                          <a:effectLst/>
                          <a:latin typeface="Arial" panose="020B0604020202020204" pitchFamily="34" charset="0"/>
                          <a:cs typeface="Arial" panose="020B0604020202020204" pitchFamily="34" charset="0"/>
                        </a:rPr>
                        <a:t>Any purchase of equipment must be used for Title I programs.</a:t>
                      </a:r>
                      <a:endParaRPr lang="en-US" sz="1400" kern="100" dirty="0">
                        <a:solidFill>
                          <a:schemeClr val="tx1"/>
                        </a:solidFill>
                        <a:effectLst/>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4039265232"/>
                  </a:ext>
                </a:extLst>
              </a:tr>
            </a:tbl>
          </a:graphicData>
        </a:graphic>
      </p:graphicFrame>
      <p:sp>
        <p:nvSpPr>
          <p:cNvPr id="7" name="TextBox 6">
            <a:extLst>
              <a:ext uri="{FF2B5EF4-FFF2-40B4-BE49-F238E27FC236}">
                <a16:creationId xmlns:a16="http://schemas.microsoft.com/office/drawing/2014/main" id="{1E143DE8-D0E6-4C36-A1CE-B961974ADBD5}"/>
              </a:ext>
            </a:extLst>
          </p:cNvPr>
          <p:cNvSpPr txBox="1"/>
          <p:nvPr/>
        </p:nvSpPr>
        <p:spPr>
          <a:xfrm>
            <a:off x="772999" y="5688299"/>
            <a:ext cx="10768126" cy="584775"/>
          </a:xfrm>
          <a:prstGeom prst="rect">
            <a:avLst/>
          </a:prstGeom>
          <a:noFill/>
        </p:spPr>
        <p:txBody>
          <a:bodyPr wrap="square">
            <a:spAutoFit/>
          </a:bodyPr>
          <a:lstStyle/>
          <a:p>
            <a:r>
              <a:rPr lang="en-US" sz="1600" i="1" kern="0" dirty="0">
                <a:effectLst/>
                <a:latin typeface="Arial" panose="020B0604020202020204" pitchFamily="34" charset="0"/>
                <a:ea typeface="Times New Roman" panose="02020603050405020304" pitchFamily="18" charset="0"/>
                <a:cs typeface="Arial" panose="020B0604020202020204" pitchFamily="34" charset="0"/>
              </a:rPr>
              <a:t>*In a Targeted Assistance program, Title I funds may only be spent on the identified Title I students and their teachers. In a Schoolwide program, Title I funds may be spent on any and all students and teachers in the school</a:t>
            </a:r>
            <a:r>
              <a:rPr lang="en-US" sz="1600" i="1" kern="0" dirty="0">
                <a:latin typeface="Arial" panose="020B0604020202020204" pitchFamily="34" charset="0"/>
                <a:ea typeface="Times New Roman" panose="02020603050405020304" pitchFamily="18" charset="0"/>
                <a:cs typeface="Arial" panose="020B0604020202020204" pitchFamily="34" charset="0"/>
              </a:rPr>
              <a:t>.</a:t>
            </a:r>
            <a:endParaRPr lang="en-US" sz="1600" i="1"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FC5B5881-2E63-C707-ADD9-6038AAFB90EF}"/>
              </a:ext>
            </a:extLst>
          </p:cNvPr>
          <p:cNvSpPr>
            <a:spLocks noGrp="1"/>
          </p:cNvSpPr>
          <p:nvPr>
            <p:ph type="sldNum" sz="quarter" idx="12"/>
          </p:nvPr>
        </p:nvSpPr>
        <p:spPr/>
        <p:txBody>
          <a:bodyPr/>
          <a:lstStyle/>
          <a:p>
            <a:fld id="{68A8D22E-6BC5-9E47-900C-2BB94685D9F5}" type="slidenum">
              <a:rPr lang="en-US" smtClean="0"/>
              <a:t>20</a:t>
            </a:fld>
            <a:endParaRPr lang="en-US"/>
          </a:p>
        </p:txBody>
      </p:sp>
    </p:spTree>
    <p:extLst>
      <p:ext uri="{BB962C8B-B14F-4D97-AF65-F5344CB8AC3E}">
        <p14:creationId xmlns:p14="http://schemas.microsoft.com/office/powerpoint/2010/main" val="32986545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0B408-7959-15BB-04AB-A1B7165BC8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ECB164-4336-29C0-B7AB-B8D42CA580FD}"/>
              </a:ext>
            </a:extLst>
          </p:cNvPr>
          <p:cNvSpPr>
            <a:spLocks noGrp="1"/>
          </p:cNvSpPr>
          <p:nvPr>
            <p:ph type="title"/>
          </p:nvPr>
        </p:nvSpPr>
        <p:spPr>
          <a:xfrm>
            <a:off x="173178" y="308699"/>
            <a:ext cx="11873509" cy="861002"/>
          </a:xfrm>
        </p:spPr>
        <p:txBody>
          <a:bodyPr>
            <a:normAutofit fontScale="90000"/>
          </a:bodyPr>
          <a:lstStyle/>
          <a:p>
            <a:r>
              <a:rPr lang="en-US" dirty="0"/>
              <a:t>Title II, Part A </a:t>
            </a:r>
            <a:br>
              <a:rPr lang="en-US" dirty="0"/>
            </a:br>
            <a:r>
              <a:rPr lang="en-US" sz="3100" dirty="0"/>
              <a:t>(</a:t>
            </a:r>
            <a:r>
              <a:rPr lang="en-US" sz="3100" i="1" dirty="0"/>
              <a:t>Focus on Educator Capacity</a:t>
            </a:r>
            <a:r>
              <a:rPr lang="en-US" sz="3100" dirty="0"/>
              <a:t>)</a:t>
            </a:r>
          </a:p>
        </p:txBody>
      </p:sp>
      <p:graphicFrame>
        <p:nvGraphicFramePr>
          <p:cNvPr id="5" name="Content Placeholder 4">
            <a:extLst>
              <a:ext uri="{FF2B5EF4-FFF2-40B4-BE49-F238E27FC236}">
                <a16:creationId xmlns:a16="http://schemas.microsoft.com/office/drawing/2014/main" id="{47A7AB74-A428-E7CE-D0EA-C191354C6F6D}"/>
              </a:ext>
            </a:extLst>
          </p:cNvPr>
          <p:cNvGraphicFramePr>
            <a:graphicFrameLocks noGrp="1"/>
          </p:cNvGraphicFramePr>
          <p:nvPr>
            <p:ph idx="1"/>
            <p:extLst>
              <p:ext uri="{D42A27DB-BD31-4B8C-83A1-F6EECF244321}">
                <p14:modId xmlns:p14="http://schemas.microsoft.com/office/powerpoint/2010/main" val="3416840749"/>
              </p:ext>
            </p:extLst>
          </p:nvPr>
        </p:nvGraphicFramePr>
        <p:xfrm>
          <a:off x="246041" y="1566041"/>
          <a:ext cx="11727782" cy="4397806"/>
        </p:xfrm>
        <a:graphic>
          <a:graphicData uri="http://schemas.openxmlformats.org/drawingml/2006/table">
            <a:tbl>
              <a:tblPr firstRow="1" firstCol="1" bandRow="1">
                <a:tableStyleId>{5C22544A-7EE6-4342-B048-85BDC9FD1C3A}</a:tableStyleId>
              </a:tblPr>
              <a:tblGrid>
                <a:gridCol w="1828800">
                  <a:extLst>
                    <a:ext uri="{9D8B030D-6E8A-4147-A177-3AD203B41FA5}">
                      <a16:colId xmlns:a16="http://schemas.microsoft.com/office/drawing/2014/main" val="1268405790"/>
                    </a:ext>
                  </a:extLst>
                </a:gridCol>
                <a:gridCol w="5360194">
                  <a:extLst>
                    <a:ext uri="{9D8B030D-6E8A-4147-A177-3AD203B41FA5}">
                      <a16:colId xmlns:a16="http://schemas.microsoft.com/office/drawing/2014/main" val="2178998546"/>
                    </a:ext>
                  </a:extLst>
                </a:gridCol>
                <a:gridCol w="4538788">
                  <a:extLst>
                    <a:ext uri="{9D8B030D-6E8A-4147-A177-3AD203B41FA5}">
                      <a16:colId xmlns:a16="http://schemas.microsoft.com/office/drawing/2014/main" val="1545159283"/>
                    </a:ext>
                  </a:extLst>
                </a:gridCol>
              </a:tblGrid>
              <a:tr h="484670">
                <a:tc>
                  <a:txBody>
                    <a:bodyPr/>
                    <a:lstStyle/>
                    <a:p>
                      <a:pPr marL="0" marR="0">
                        <a:lnSpc>
                          <a:spcPct val="115000"/>
                        </a:lnSpc>
                        <a:spcAft>
                          <a:spcPts val="800"/>
                        </a:spcAft>
                        <a:buNone/>
                      </a:pPr>
                      <a:r>
                        <a:rPr lang="en-US" sz="1200" b="1" kern="0" dirty="0">
                          <a:effectLst/>
                          <a:latin typeface="Arial" panose="020B0604020202020204" pitchFamily="34" charset="0"/>
                          <a:cs typeface="Arial" panose="020B0604020202020204" pitchFamily="34" charset="0"/>
                        </a:rPr>
                        <a:t>AI Use Must Align With:</a:t>
                      </a:r>
                      <a:endParaRPr lang="en-US" sz="1200" b="1" kern="100" dirty="0">
                        <a:effectLst/>
                        <a:latin typeface="Arial" panose="020B0604020202020204" pitchFamily="34" charset="0"/>
                        <a:ea typeface="Aptos" panose="020B0004020202020204" pitchFamily="34" charset="0"/>
                        <a:cs typeface="Arial" panose="020B0604020202020204" pitchFamily="34" charset="0"/>
                      </a:endParaRPr>
                    </a:p>
                  </a:txBody>
                  <a:tcPr anchor="ctr">
                    <a:solidFill>
                      <a:srgbClr val="1E4782"/>
                    </a:solidFill>
                  </a:tcPr>
                </a:tc>
                <a:tc>
                  <a:txBody>
                    <a:bodyPr/>
                    <a:lstStyle/>
                    <a:p>
                      <a:pPr marL="0" marR="0">
                        <a:lnSpc>
                          <a:spcPct val="115000"/>
                        </a:lnSpc>
                        <a:spcAft>
                          <a:spcPts val="800"/>
                        </a:spcAft>
                        <a:buNone/>
                      </a:pPr>
                      <a:r>
                        <a:rPr lang="en-US" sz="1200" b="1" kern="0" dirty="0">
                          <a:effectLst/>
                          <a:latin typeface="Arial" panose="020B0604020202020204" pitchFamily="34" charset="0"/>
                          <a:cs typeface="Arial" panose="020B0604020202020204" pitchFamily="34" charset="0"/>
                        </a:rPr>
                        <a:t>Examples</a:t>
                      </a:r>
                      <a:endParaRPr lang="en-US" sz="1200" b="1" kern="100" dirty="0">
                        <a:effectLst/>
                        <a:latin typeface="Arial" panose="020B0604020202020204" pitchFamily="34" charset="0"/>
                        <a:ea typeface="Aptos" panose="020B0004020202020204" pitchFamily="34" charset="0"/>
                        <a:cs typeface="Arial" panose="020B0604020202020204" pitchFamily="34" charset="0"/>
                      </a:endParaRPr>
                    </a:p>
                  </a:txBody>
                  <a:tcPr anchor="ctr">
                    <a:solidFill>
                      <a:srgbClr val="1E4782"/>
                    </a:solidFill>
                  </a:tcPr>
                </a:tc>
                <a:tc>
                  <a:txBody>
                    <a:bodyPr/>
                    <a:lstStyle/>
                    <a:p>
                      <a:pPr marL="0" marR="0">
                        <a:lnSpc>
                          <a:spcPct val="115000"/>
                        </a:lnSpc>
                        <a:spcAft>
                          <a:spcPts val="800"/>
                        </a:spcAft>
                        <a:buNone/>
                      </a:pPr>
                      <a:r>
                        <a:rPr lang="en-US" sz="1200" b="1" kern="0" dirty="0">
                          <a:effectLst/>
                          <a:latin typeface="Arial" panose="020B0604020202020204" pitchFamily="34" charset="0"/>
                          <a:cs typeface="Arial" panose="020B0604020202020204" pitchFamily="34" charset="0"/>
                        </a:rPr>
                        <a:t>Key Allowability Criteria</a:t>
                      </a:r>
                      <a:endParaRPr lang="en-US" sz="1200" b="1" kern="100" dirty="0">
                        <a:effectLst/>
                        <a:latin typeface="Arial" panose="020B0604020202020204" pitchFamily="34" charset="0"/>
                        <a:ea typeface="Aptos" panose="020B0004020202020204" pitchFamily="34" charset="0"/>
                        <a:cs typeface="Arial" panose="020B0604020202020204" pitchFamily="34" charset="0"/>
                      </a:endParaRPr>
                    </a:p>
                  </a:txBody>
                  <a:tcPr anchor="ctr">
                    <a:solidFill>
                      <a:srgbClr val="1E4782"/>
                    </a:solidFill>
                  </a:tcPr>
                </a:tc>
                <a:extLst>
                  <a:ext uri="{0D108BD9-81ED-4DB2-BD59-A6C34878D82A}">
                    <a16:rowId xmlns:a16="http://schemas.microsoft.com/office/drawing/2014/main" val="1612426062"/>
                  </a:ext>
                </a:extLst>
              </a:tr>
              <a:tr h="877067">
                <a:tc>
                  <a:txBody>
                    <a:bodyPr/>
                    <a:lstStyle/>
                    <a:p>
                      <a:pPr marL="0" marR="0">
                        <a:lnSpc>
                          <a:spcPct val="115000"/>
                        </a:lnSpc>
                        <a:spcAft>
                          <a:spcPts val="800"/>
                        </a:spcAft>
                        <a:buNone/>
                      </a:pPr>
                      <a:r>
                        <a:rPr lang="en-US" sz="1200" b="1" kern="0" dirty="0">
                          <a:effectLst/>
                          <a:latin typeface="Arial" panose="020B0604020202020204" pitchFamily="34" charset="0"/>
                          <a:cs typeface="Arial" panose="020B0604020202020204" pitchFamily="34" charset="0"/>
                        </a:rPr>
                        <a:t>Professional Development (PD)</a:t>
                      </a:r>
                      <a:endParaRPr lang="en-US" sz="1200" b="1" kern="100" dirty="0">
                        <a:effectLst/>
                        <a:latin typeface="Arial" panose="020B0604020202020204" pitchFamily="34" charset="0"/>
                        <a:ea typeface="Aptos" panose="020B0004020202020204" pitchFamily="34" charset="0"/>
                        <a:cs typeface="Arial" panose="020B0604020202020204" pitchFamily="34" charset="0"/>
                      </a:endParaRPr>
                    </a:p>
                  </a:txBody>
                  <a:tcPr>
                    <a:solidFill>
                      <a:srgbClr val="1E4782"/>
                    </a:solidFill>
                  </a:tcPr>
                </a:tc>
                <a:tc>
                  <a:txBody>
                    <a:bodyPr/>
                    <a:lstStyle/>
                    <a:p>
                      <a:pPr marL="0" marR="0">
                        <a:lnSpc>
                          <a:spcPct val="115000"/>
                        </a:lnSpc>
                        <a:spcAft>
                          <a:spcPts val="800"/>
                        </a:spcAft>
                        <a:buNone/>
                      </a:pPr>
                      <a:r>
                        <a:rPr lang="en-US" sz="1400" b="0" kern="0" dirty="0">
                          <a:effectLst/>
                          <a:latin typeface="Arial" panose="020B0604020202020204" pitchFamily="34" charset="0"/>
                          <a:cs typeface="Arial" panose="020B0604020202020204" pitchFamily="34" charset="0"/>
                        </a:rPr>
                        <a:t>Funding high-quality, personalized, evidence-based PD </a:t>
                      </a:r>
                      <a:r>
                        <a:rPr lang="en-US" sz="1400" b="1" kern="0" dirty="0">
                          <a:effectLst/>
                          <a:latin typeface="Arial" panose="020B0604020202020204" pitchFamily="34" charset="0"/>
                          <a:cs typeface="Arial" panose="020B0604020202020204" pitchFamily="34" charset="0"/>
                        </a:rPr>
                        <a:t>for educators on AI integration into curriculum and instruction.</a:t>
                      </a:r>
                      <a:endParaRPr lang="en-US" sz="1400" b="1" kern="100" dirty="0">
                        <a:effectLst/>
                        <a:latin typeface="Arial" panose="020B0604020202020204" pitchFamily="34" charset="0"/>
                        <a:ea typeface="Aptos" panose="020B0004020202020204" pitchFamily="34" charset="0"/>
                        <a:cs typeface="Arial" panose="020B0604020202020204" pitchFamily="34" charset="0"/>
                      </a:endParaRPr>
                    </a:p>
                  </a:txBody>
                  <a:tcPr/>
                </a:tc>
                <a:tc>
                  <a:txBody>
                    <a:bodyPr/>
                    <a:lstStyle/>
                    <a:p>
                      <a:pPr marL="0" marR="0">
                        <a:lnSpc>
                          <a:spcPct val="115000"/>
                        </a:lnSpc>
                        <a:spcAft>
                          <a:spcPts val="800"/>
                        </a:spcAft>
                        <a:buNone/>
                      </a:pPr>
                      <a:r>
                        <a:rPr lang="en-US" sz="1400" b="1" kern="0" dirty="0">
                          <a:effectLst/>
                          <a:latin typeface="Arial" panose="020B0604020202020204" pitchFamily="34" charset="0"/>
                          <a:cs typeface="Arial" panose="020B0604020202020204" pitchFamily="34" charset="0"/>
                        </a:rPr>
                        <a:t>PD must be sustained, intensive, collaborative, job-embedded, data-driven, and classroom-focused.</a:t>
                      </a:r>
                      <a:endParaRPr lang="en-US" sz="1400" b="1" kern="100" dirty="0">
                        <a:effectLst/>
                        <a:latin typeface="Arial" panose="020B0604020202020204" pitchFamily="34" charset="0"/>
                        <a:ea typeface="Aptos" panose="020B0004020202020204" pitchFamily="34" charset="0"/>
                        <a:cs typeface="Arial" panose="020B0604020202020204" pitchFamily="34" charset="0"/>
                      </a:endParaRPr>
                    </a:p>
                  </a:txBody>
                  <a:tcPr/>
                </a:tc>
                <a:extLst>
                  <a:ext uri="{0D108BD9-81ED-4DB2-BD59-A6C34878D82A}">
                    <a16:rowId xmlns:a16="http://schemas.microsoft.com/office/drawing/2014/main" val="1671587189"/>
                  </a:ext>
                </a:extLst>
              </a:tr>
              <a:tr h="922508">
                <a:tc>
                  <a:txBody>
                    <a:bodyPr/>
                    <a:lstStyle/>
                    <a:p>
                      <a:pPr marL="0" marR="0">
                        <a:lnSpc>
                          <a:spcPct val="115000"/>
                        </a:lnSpc>
                        <a:spcAft>
                          <a:spcPts val="800"/>
                        </a:spcAft>
                        <a:buNone/>
                      </a:pPr>
                      <a:r>
                        <a:rPr lang="en-US" sz="1200" b="1" kern="0" dirty="0">
                          <a:effectLst/>
                          <a:latin typeface="Arial" panose="020B0604020202020204" pitchFamily="34" charset="0"/>
                          <a:cs typeface="Arial" panose="020B0604020202020204" pitchFamily="34" charset="0"/>
                        </a:rPr>
                        <a:t>Technology Integration</a:t>
                      </a:r>
                      <a:endParaRPr lang="en-US" sz="1200" b="1" kern="100" dirty="0">
                        <a:effectLst/>
                        <a:latin typeface="Arial" panose="020B0604020202020204" pitchFamily="34" charset="0"/>
                        <a:ea typeface="Aptos" panose="020B0004020202020204" pitchFamily="34" charset="0"/>
                        <a:cs typeface="Arial" panose="020B0604020202020204" pitchFamily="34" charset="0"/>
                      </a:endParaRPr>
                    </a:p>
                  </a:txBody>
                  <a:tcPr>
                    <a:solidFill>
                      <a:srgbClr val="1E4782"/>
                    </a:solidFill>
                  </a:tcPr>
                </a:tc>
                <a:tc>
                  <a:txBody>
                    <a:bodyPr/>
                    <a:lstStyle/>
                    <a:p>
                      <a:pPr marL="0" marR="0">
                        <a:lnSpc>
                          <a:spcPct val="115000"/>
                        </a:lnSpc>
                        <a:spcAft>
                          <a:spcPts val="800"/>
                        </a:spcAft>
                        <a:buNone/>
                      </a:pPr>
                      <a:r>
                        <a:rPr lang="en-US" sz="1400" b="1" kern="0" dirty="0">
                          <a:effectLst/>
                          <a:latin typeface="Arial" panose="020B0604020202020204" pitchFamily="34" charset="0"/>
                          <a:cs typeface="Arial" panose="020B0604020202020204" pitchFamily="34" charset="0"/>
                        </a:rPr>
                        <a:t>Training teachers/leaders to effectively integrate technology </a:t>
                      </a:r>
                      <a:r>
                        <a:rPr lang="en-US" sz="1400" b="0" kern="0" dirty="0">
                          <a:effectLst/>
                          <a:latin typeface="Arial" panose="020B0604020202020204" pitchFamily="34" charset="0"/>
                          <a:cs typeface="Arial" panose="020B0604020202020204" pitchFamily="34" charset="0"/>
                        </a:rPr>
                        <a:t>into curricula, which may include training on blended learning projects assisted by AI.</a:t>
                      </a:r>
                      <a:endParaRPr lang="en-US" sz="1400" b="0" kern="100" dirty="0">
                        <a:effectLst/>
                        <a:latin typeface="Arial" panose="020B0604020202020204" pitchFamily="34" charset="0"/>
                        <a:ea typeface="Aptos" panose="020B0004020202020204" pitchFamily="34" charset="0"/>
                        <a:cs typeface="Arial" panose="020B0604020202020204" pitchFamily="34" charset="0"/>
                      </a:endParaRPr>
                    </a:p>
                  </a:txBody>
                  <a:tcPr/>
                </a:tc>
                <a:tc>
                  <a:txBody>
                    <a:bodyPr/>
                    <a:lstStyle/>
                    <a:p>
                      <a:pPr marL="0" marR="0">
                        <a:lnSpc>
                          <a:spcPct val="115000"/>
                        </a:lnSpc>
                        <a:spcAft>
                          <a:spcPts val="800"/>
                        </a:spcAft>
                        <a:buNone/>
                      </a:pPr>
                      <a:r>
                        <a:rPr lang="en-US" sz="1400" b="0" kern="0" dirty="0">
                          <a:effectLst/>
                          <a:latin typeface="Arial" panose="020B0604020202020204" pitchFamily="34" charset="0"/>
                          <a:cs typeface="Arial" panose="020B0604020202020204" pitchFamily="34" charset="0"/>
                        </a:rPr>
                        <a:t>This training must address important topics like </a:t>
                      </a:r>
                      <a:r>
                        <a:rPr lang="en-US" sz="1400" b="1" kern="0" dirty="0">
                          <a:effectLst/>
                          <a:latin typeface="Arial" panose="020B0604020202020204" pitchFamily="34" charset="0"/>
                          <a:cs typeface="Arial" panose="020B0604020202020204" pitchFamily="34" charset="0"/>
                        </a:rPr>
                        <a:t>digital health, safety, citizenship, and accessibility.</a:t>
                      </a:r>
                      <a:endParaRPr lang="en-US" sz="1400" b="1" kern="100" dirty="0">
                        <a:effectLst/>
                        <a:latin typeface="Arial" panose="020B0604020202020204" pitchFamily="34" charset="0"/>
                        <a:ea typeface="Aptos" panose="020B0004020202020204" pitchFamily="34" charset="0"/>
                        <a:cs typeface="Arial" panose="020B0604020202020204" pitchFamily="34" charset="0"/>
                      </a:endParaRPr>
                    </a:p>
                  </a:txBody>
                  <a:tcPr/>
                </a:tc>
                <a:extLst>
                  <a:ext uri="{0D108BD9-81ED-4DB2-BD59-A6C34878D82A}">
                    <a16:rowId xmlns:a16="http://schemas.microsoft.com/office/drawing/2014/main" val="1081357302"/>
                  </a:ext>
                </a:extLst>
              </a:tr>
              <a:tr h="1272460">
                <a:tc>
                  <a:txBody>
                    <a:bodyPr/>
                    <a:lstStyle/>
                    <a:p>
                      <a:pPr marL="0" marR="0">
                        <a:lnSpc>
                          <a:spcPct val="115000"/>
                        </a:lnSpc>
                        <a:spcAft>
                          <a:spcPts val="800"/>
                        </a:spcAft>
                        <a:buNone/>
                      </a:pPr>
                      <a:r>
                        <a:rPr lang="en-US" sz="1200" b="1" kern="0" dirty="0">
                          <a:effectLst/>
                          <a:latin typeface="Arial" panose="020B0604020202020204" pitchFamily="34" charset="0"/>
                          <a:cs typeface="Arial" panose="020B0604020202020204" pitchFamily="34" charset="0"/>
                        </a:rPr>
                        <a:t>Educator Data Systems</a:t>
                      </a:r>
                      <a:endParaRPr lang="en-US" sz="1200" b="1" kern="100" dirty="0">
                        <a:effectLst/>
                        <a:latin typeface="Arial" panose="020B0604020202020204" pitchFamily="34" charset="0"/>
                        <a:ea typeface="Aptos" panose="020B0004020202020204" pitchFamily="34" charset="0"/>
                        <a:cs typeface="Arial" panose="020B0604020202020204" pitchFamily="34" charset="0"/>
                      </a:endParaRPr>
                    </a:p>
                  </a:txBody>
                  <a:tcPr>
                    <a:solidFill>
                      <a:srgbClr val="1E4782"/>
                    </a:solidFill>
                  </a:tcPr>
                </a:tc>
                <a:tc>
                  <a:txBody>
                    <a:bodyPr/>
                    <a:lstStyle/>
                    <a:p>
                      <a:pPr marL="0" marR="0">
                        <a:lnSpc>
                          <a:spcPct val="115000"/>
                        </a:lnSpc>
                        <a:spcAft>
                          <a:spcPts val="800"/>
                        </a:spcAft>
                        <a:buNone/>
                      </a:pPr>
                      <a:r>
                        <a:rPr lang="en-US" sz="1400" b="1" kern="0" dirty="0">
                          <a:effectLst/>
                          <a:latin typeface="Arial" panose="020B0604020202020204" pitchFamily="34" charset="0"/>
                          <a:cs typeface="Arial" panose="020B0604020202020204" pitchFamily="34" charset="0"/>
                        </a:rPr>
                        <a:t>Purchasing technology systems or software to support educators or assist in the management of educator data </a:t>
                      </a:r>
                      <a:r>
                        <a:rPr lang="en-US" sz="1400" b="0" kern="0" dirty="0">
                          <a:effectLst/>
                          <a:latin typeface="Arial" panose="020B0604020202020204" pitchFamily="34" charset="0"/>
                          <a:cs typeface="Arial" panose="020B0604020202020204" pitchFamily="34" charset="0"/>
                        </a:rPr>
                        <a:t>related to evaluation or performance.</a:t>
                      </a:r>
                      <a:endParaRPr lang="en-US" sz="1400" b="0" kern="100" dirty="0">
                        <a:effectLst/>
                        <a:latin typeface="Arial" panose="020B0604020202020204" pitchFamily="34" charset="0"/>
                        <a:ea typeface="Aptos" panose="020B0004020202020204" pitchFamily="34" charset="0"/>
                        <a:cs typeface="Arial" panose="020B0604020202020204" pitchFamily="34" charset="0"/>
                      </a:endParaRPr>
                    </a:p>
                  </a:txBody>
                  <a:tcPr/>
                </a:tc>
                <a:tc>
                  <a:txBody>
                    <a:bodyPr/>
                    <a:lstStyle/>
                    <a:p>
                      <a:pPr marL="0" marR="0">
                        <a:lnSpc>
                          <a:spcPct val="115000"/>
                        </a:lnSpc>
                        <a:spcAft>
                          <a:spcPts val="800"/>
                        </a:spcAft>
                        <a:buNone/>
                      </a:pPr>
                      <a:r>
                        <a:rPr lang="en-US" sz="1400" b="1" kern="0" dirty="0">
                          <a:effectLst/>
                          <a:latin typeface="Arial" panose="020B0604020202020204" pitchFamily="34" charset="0"/>
                          <a:cs typeface="Arial" panose="020B0604020202020204" pitchFamily="34" charset="0"/>
                        </a:rPr>
                        <a:t>Funds may not be used for purchasing software intended for student use. </a:t>
                      </a:r>
                      <a:r>
                        <a:rPr lang="en-US" sz="1400" b="0" kern="0" dirty="0">
                          <a:effectLst/>
                          <a:latin typeface="Arial" panose="020B0604020202020204" pitchFamily="34" charset="0"/>
                          <a:cs typeface="Arial" panose="020B0604020202020204" pitchFamily="34" charset="0"/>
                        </a:rPr>
                        <a:t>The purpose must align with the goal of improving educator effectiveness (e.g., training on using AI outputs/data for instructional improvement).</a:t>
                      </a:r>
                      <a:endParaRPr lang="en-US" sz="1400" b="0" kern="100" dirty="0">
                        <a:effectLst/>
                        <a:latin typeface="Arial" panose="020B0604020202020204" pitchFamily="34" charset="0"/>
                        <a:ea typeface="Aptos" panose="020B0004020202020204" pitchFamily="34" charset="0"/>
                        <a:cs typeface="Arial" panose="020B0604020202020204" pitchFamily="34" charset="0"/>
                      </a:endParaRPr>
                    </a:p>
                  </a:txBody>
                  <a:tcPr/>
                </a:tc>
                <a:extLst>
                  <a:ext uri="{0D108BD9-81ED-4DB2-BD59-A6C34878D82A}">
                    <a16:rowId xmlns:a16="http://schemas.microsoft.com/office/drawing/2014/main" val="4039265232"/>
                  </a:ext>
                </a:extLst>
              </a:tr>
              <a:tr h="791154">
                <a:tc>
                  <a:txBody>
                    <a:bodyPr/>
                    <a:lstStyle/>
                    <a:p>
                      <a:pPr marL="0" marR="0">
                        <a:lnSpc>
                          <a:spcPct val="115000"/>
                        </a:lnSpc>
                        <a:spcAft>
                          <a:spcPts val="800"/>
                        </a:spcAft>
                        <a:buNone/>
                      </a:pPr>
                      <a:r>
                        <a:rPr lang="en-US" sz="1200" b="1" kern="0" dirty="0">
                          <a:effectLst/>
                          <a:latin typeface="Arial" panose="020B0604020202020204" pitchFamily="34" charset="0"/>
                          <a:cs typeface="Arial" panose="020B0604020202020204" pitchFamily="34" charset="0"/>
                        </a:rPr>
                        <a:t>Recruitment/Retention</a:t>
                      </a:r>
                      <a:endParaRPr lang="en-US" sz="1200" b="1" kern="100" dirty="0">
                        <a:effectLst/>
                        <a:latin typeface="Arial" panose="020B0604020202020204" pitchFamily="34" charset="0"/>
                        <a:ea typeface="Aptos" panose="020B0004020202020204" pitchFamily="34" charset="0"/>
                        <a:cs typeface="Arial" panose="020B0604020202020204" pitchFamily="34" charset="0"/>
                      </a:endParaRPr>
                    </a:p>
                  </a:txBody>
                  <a:tcPr>
                    <a:solidFill>
                      <a:srgbClr val="1E4782"/>
                    </a:solidFill>
                  </a:tcPr>
                </a:tc>
                <a:tc>
                  <a:txBody>
                    <a:bodyPr/>
                    <a:lstStyle/>
                    <a:p>
                      <a:pPr marL="0" marR="0">
                        <a:lnSpc>
                          <a:spcPct val="115000"/>
                        </a:lnSpc>
                        <a:spcAft>
                          <a:spcPts val="800"/>
                        </a:spcAft>
                        <a:buNone/>
                      </a:pPr>
                      <a:r>
                        <a:rPr lang="en-US" sz="1400" b="1" kern="0" dirty="0">
                          <a:effectLst/>
                          <a:latin typeface="Arial" panose="020B0604020202020204" pitchFamily="34" charset="0"/>
                          <a:cs typeface="Arial" panose="020B0604020202020204" pitchFamily="34" charset="0"/>
                        </a:rPr>
                        <a:t>Using AI-supported platforms for more effective recruitment and screening of effective teachers</a:t>
                      </a:r>
                      <a:r>
                        <a:rPr lang="en-US" sz="1400" b="0" kern="0" dirty="0">
                          <a:effectLst/>
                          <a:latin typeface="Arial" panose="020B0604020202020204" pitchFamily="34" charset="0"/>
                          <a:cs typeface="Arial" panose="020B0604020202020204" pitchFamily="34" charset="0"/>
                        </a:rPr>
                        <a:t>, especially for high-need schools.</a:t>
                      </a:r>
                      <a:endParaRPr lang="en-US" sz="1400" b="0" kern="100" dirty="0">
                        <a:effectLst/>
                        <a:latin typeface="Arial" panose="020B0604020202020204" pitchFamily="34" charset="0"/>
                        <a:ea typeface="Aptos" panose="020B0004020202020204" pitchFamily="34" charset="0"/>
                        <a:cs typeface="Arial" panose="020B0604020202020204" pitchFamily="34" charset="0"/>
                      </a:endParaRPr>
                    </a:p>
                  </a:txBody>
                  <a:tcPr/>
                </a:tc>
                <a:tc>
                  <a:txBody>
                    <a:bodyPr/>
                    <a:lstStyle/>
                    <a:p>
                      <a:pPr marL="0" marR="0">
                        <a:lnSpc>
                          <a:spcPct val="115000"/>
                        </a:lnSpc>
                        <a:spcAft>
                          <a:spcPts val="800"/>
                        </a:spcAft>
                        <a:buNone/>
                      </a:pPr>
                      <a:r>
                        <a:rPr lang="en-US" sz="1400" b="0" kern="0" dirty="0">
                          <a:effectLst/>
                          <a:latin typeface="Arial" panose="020B0604020202020204" pitchFamily="34" charset="0"/>
                          <a:cs typeface="Arial" panose="020B0604020202020204" pitchFamily="34" charset="0"/>
                        </a:rPr>
                        <a:t>Initiatives must aim to hire and retain effective teachers.</a:t>
                      </a:r>
                      <a:endParaRPr lang="en-US" sz="1400" b="0" kern="100" dirty="0">
                        <a:effectLst/>
                        <a:latin typeface="Arial" panose="020B0604020202020204" pitchFamily="34" charset="0"/>
                        <a:ea typeface="Aptos" panose="020B0004020202020204" pitchFamily="34" charset="0"/>
                        <a:cs typeface="Arial" panose="020B0604020202020204" pitchFamily="34" charset="0"/>
                      </a:endParaRPr>
                    </a:p>
                  </a:txBody>
                  <a:tcPr/>
                </a:tc>
                <a:extLst>
                  <a:ext uri="{0D108BD9-81ED-4DB2-BD59-A6C34878D82A}">
                    <a16:rowId xmlns:a16="http://schemas.microsoft.com/office/drawing/2014/main" val="92447674"/>
                  </a:ext>
                </a:extLst>
              </a:tr>
            </a:tbl>
          </a:graphicData>
        </a:graphic>
      </p:graphicFrame>
      <p:sp>
        <p:nvSpPr>
          <p:cNvPr id="6" name="TextBox 5">
            <a:extLst>
              <a:ext uri="{FF2B5EF4-FFF2-40B4-BE49-F238E27FC236}">
                <a16:creationId xmlns:a16="http://schemas.microsoft.com/office/drawing/2014/main" id="{03B86493-05D7-FBDA-9655-81DB29ACEFF4}"/>
              </a:ext>
            </a:extLst>
          </p:cNvPr>
          <p:cNvSpPr txBox="1"/>
          <p:nvPr/>
        </p:nvSpPr>
        <p:spPr>
          <a:xfrm>
            <a:off x="1795709" y="6043482"/>
            <a:ext cx="8600582" cy="814518"/>
          </a:xfrm>
          <a:prstGeom prst="rect">
            <a:avLst/>
          </a:prstGeom>
          <a:noFill/>
        </p:spPr>
        <p:txBody>
          <a:bodyPr wrap="square">
            <a:spAutoFit/>
          </a:bodyPr>
          <a:lstStyle/>
          <a:p>
            <a:pPr marR="0" lvl="1" algn="ctr">
              <a:lnSpc>
                <a:spcPct val="115000"/>
              </a:lnSpc>
              <a:spcAft>
                <a:spcPts val="800"/>
              </a:spcAft>
              <a:buSzPts val="1000"/>
              <a:tabLst>
                <a:tab pos="914400" algn="l"/>
              </a:tabLst>
            </a:pPr>
            <a:r>
              <a:rPr lang="en-US" sz="1400" i="1" kern="0" dirty="0">
                <a:effectLst/>
                <a:latin typeface="Arial" panose="020B0604020202020204" pitchFamily="34" charset="0"/>
                <a:ea typeface="Times New Roman" panose="02020603050405020304" pitchFamily="18" charset="0"/>
                <a:cs typeface="Arial" panose="020B0604020202020204" pitchFamily="34" charset="0"/>
              </a:rPr>
              <a:t>*Title IIA funds </a:t>
            </a:r>
            <a:r>
              <a:rPr lang="en-US" sz="1400" b="1" i="1" kern="0" dirty="0">
                <a:effectLst/>
                <a:latin typeface="Arial" panose="020B0604020202020204" pitchFamily="34" charset="0"/>
                <a:ea typeface="Times New Roman" panose="02020603050405020304" pitchFamily="18" charset="0"/>
                <a:cs typeface="Arial" panose="020B0604020202020204" pitchFamily="34" charset="0"/>
              </a:rPr>
              <a:t>cannot</a:t>
            </a:r>
            <a:r>
              <a:rPr lang="en-US" sz="1400" i="1" kern="0" dirty="0">
                <a:effectLst/>
                <a:latin typeface="Arial" panose="020B0604020202020204" pitchFamily="34" charset="0"/>
                <a:ea typeface="Times New Roman" panose="02020603050405020304" pitchFamily="18" charset="0"/>
                <a:cs typeface="Arial" panose="020B0604020202020204" pitchFamily="34" charset="0"/>
              </a:rPr>
              <a:t> be used for purchasing software intended for student use. The expenditure must primarily benefit the adult staff member or the administration of the program. All activities, software, and materials funded with Title IIA must be supplemental. </a:t>
            </a:r>
            <a:endParaRPr lang="en-US" sz="1400" i="1" kern="100" dirty="0">
              <a:effectLst/>
              <a:latin typeface="Arial" panose="020B0604020202020204" pitchFamily="34" charset="0"/>
              <a:ea typeface="Aptos" panose="020B00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367C5EB4-12C4-9720-00C3-8086D4553E5C}"/>
              </a:ext>
            </a:extLst>
          </p:cNvPr>
          <p:cNvSpPr>
            <a:spLocks noGrp="1"/>
          </p:cNvSpPr>
          <p:nvPr>
            <p:ph type="sldNum" sz="quarter" idx="12"/>
          </p:nvPr>
        </p:nvSpPr>
        <p:spPr/>
        <p:txBody>
          <a:bodyPr/>
          <a:lstStyle/>
          <a:p>
            <a:fld id="{68A8D22E-6BC5-9E47-900C-2BB94685D9F5}" type="slidenum">
              <a:rPr lang="en-US" smtClean="0"/>
              <a:t>21</a:t>
            </a:fld>
            <a:endParaRPr lang="en-US" dirty="0"/>
          </a:p>
        </p:txBody>
      </p:sp>
    </p:spTree>
    <p:extLst>
      <p:ext uri="{BB962C8B-B14F-4D97-AF65-F5344CB8AC3E}">
        <p14:creationId xmlns:p14="http://schemas.microsoft.com/office/powerpoint/2010/main" val="10092470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B4650-A5B1-5103-BE86-662742E762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36125B-ECC4-9B13-53E0-F4F27F95E500}"/>
              </a:ext>
            </a:extLst>
          </p:cNvPr>
          <p:cNvSpPr>
            <a:spLocks noGrp="1"/>
          </p:cNvSpPr>
          <p:nvPr>
            <p:ph type="title"/>
          </p:nvPr>
        </p:nvSpPr>
        <p:spPr>
          <a:xfrm>
            <a:off x="173039" y="421480"/>
            <a:ext cx="9979954" cy="862013"/>
          </a:xfrm>
        </p:spPr>
        <p:txBody>
          <a:bodyPr anchor="b">
            <a:noAutofit/>
          </a:bodyPr>
          <a:lstStyle/>
          <a:p>
            <a:r>
              <a:rPr lang="en-US" sz="3600" dirty="0"/>
              <a:t>SETDA Resource</a:t>
            </a:r>
            <a:br>
              <a:rPr lang="en-US" sz="2000" dirty="0"/>
            </a:br>
            <a:r>
              <a:rPr lang="en-US" sz="2000" i="1" dirty="0">
                <a:latin typeface="+mn-lt"/>
              </a:rPr>
              <a:t>Improving Professional Learning Systems to Better Support Today’s Educators: How Title II, Part A Offers a Model for State and Local Leadership</a:t>
            </a:r>
          </a:p>
        </p:txBody>
      </p:sp>
      <p:sp>
        <p:nvSpPr>
          <p:cNvPr id="9" name="Content Placeholder 8">
            <a:extLst>
              <a:ext uri="{FF2B5EF4-FFF2-40B4-BE49-F238E27FC236}">
                <a16:creationId xmlns:a16="http://schemas.microsoft.com/office/drawing/2014/main" id="{C061986B-7958-362F-6551-D60E3AE6EDD1}"/>
              </a:ext>
            </a:extLst>
          </p:cNvPr>
          <p:cNvSpPr>
            <a:spLocks noGrp="1"/>
          </p:cNvSpPr>
          <p:nvPr>
            <p:ph idx="1"/>
          </p:nvPr>
        </p:nvSpPr>
        <p:spPr>
          <a:xfrm>
            <a:off x="173039" y="1590675"/>
            <a:ext cx="6589268" cy="4414838"/>
          </a:xfrm>
        </p:spPr>
        <p:txBody>
          <a:bodyPr>
            <a:normAutofit/>
          </a:bodyPr>
          <a:lstStyle/>
          <a:p>
            <a:pPr>
              <a:lnSpc>
                <a:spcPct val="120000"/>
              </a:lnSpc>
            </a:pPr>
            <a:r>
              <a:rPr lang="en-US" sz="2000" dirty="0"/>
              <a:t>Developed in partnership with </a:t>
            </a:r>
            <a:r>
              <a:rPr lang="en-US" sz="2000" dirty="0">
                <a:hlinkClick r:id="rId3"/>
              </a:rPr>
              <a:t>FullScale</a:t>
            </a:r>
            <a:r>
              <a:rPr lang="en-US" sz="2000" dirty="0"/>
              <a:t>, </a:t>
            </a:r>
            <a:r>
              <a:rPr lang="en-US" sz="2000" dirty="0">
                <a:hlinkClick r:id="rId4"/>
              </a:rPr>
              <a:t>ISTE+ASCD</a:t>
            </a:r>
            <a:r>
              <a:rPr lang="en-US" sz="2000" dirty="0"/>
              <a:t>, and </a:t>
            </a:r>
            <a:r>
              <a:rPr lang="en-US" sz="2000" dirty="0">
                <a:hlinkClick r:id="rId5"/>
              </a:rPr>
              <a:t>Learning Forward</a:t>
            </a:r>
            <a:r>
              <a:rPr lang="en-US" sz="2000" dirty="0"/>
              <a:t> and supported by </a:t>
            </a:r>
            <a:r>
              <a:rPr lang="en-US" sz="2000" dirty="0">
                <a:hlinkClick r:id="rId6"/>
              </a:rPr>
              <a:t>Google.org</a:t>
            </a:r>
            <a:endParaRPr lang="en-US" sz="2000" dirty="0"/>
          </a:p>
          <a:p>
            <a:pPr>
              <a:lnSpc>
                <a:spcPct val="120000"/>
              </a:lnSpc>
            </a:pPr>
            <a:r>
              <a:rPr lang="en-US" sz="2000" dirty="0"/>
              <a:t>Draws on national research with 24 state education agencies and 76 local education agencies. </a:t>
            </a:r>
          </a:p>
          <a:p>
            <a:pPr>
              <a:lnSpc>
                <a:spcPct val="120000"/>
              </a:lnSpc>
            </a:pPr>
            <a:r>
              <a:rPr lang="en-US" sz="2000" dirty="0"/>
              <a:t>Provides evidence-based strategies for leveraging Title II-A and other funding streams to support sustained, high-quality professional learning focused on technology and AI integration.</a:t>
            </a:r>
          </a:p>
        </p:txBody>
      </p:sp>
      <p:pic>
        <p:nvPicPr>
          <p:cNvPr id="14" name="Picture 13" descr="SETDA ResourceImproving Professional Learning Systems to Better Support Today’s Educators: How Title II, Part A Offers a Model for State and Local Leadership">
            <a:extLst>
              <a:ext uri="{FF2B5EF4-FFF2-40B4-BE49-F238E27FC236}">
                <a16:creationId xmlns:a16="http://schemas.microsoft.com/office/drawing/2014/main" id="{461A2D7D-4F0A-FE55-A425-88749081DCD2}"/>
              </a:ext>
            </a:extLst>
          </p:cNvPr>
          <p:cNvPicPr>
            <a:picLocks noChangeAspect="1"/>
          </p:cNvPicPr>
          <p:nvPr/>
        </p:nvPicPr>
        <p:blipFill>
          <a:blip r:embed="rId7"/>
          <a:stretch>
            <a:fillRect/>
          </a:stretch>
        </p:blipFill>
        <p:spPr>
          <a:xfrm>
            <a:off x="7702573" y="1423954"/>
            <a:ext cx="3335289" cy="4339761"/>
          </a:xfrm>
          <a:prstGeom prst="rect">
            <a:avLst/>
          </a:prstGeom>
          <a:ln w="76200">
            <a:solidFill>
              <a:srgbClr val="1E4782"/>
            </a:solidFill>
          </a:ln>
        </p:spPr>
      </p:pic>
      <p:sp>
        <p:nvSpPr>
          <p:cNvPr id="16" name="TextBox 15">
            <a:extLst>
              <a:ext uri="{FF2B5EF4-FFF2-40B4-BE49-F238E27FC236}">
                <a16:creationId xmlns:a16="http://schemas.microsoft.com/office/drawing/2014/main" id="{828916D0-824D-3659-AEA3-24AB0C69FD52}"/>
              </a:ext>
            </a:extLst>
          </p:cNvPr>
          <p:cNvSpPr txBox="1"/>
          <p:nvPr/>
        </p:nvSpPr>
        <p:spPr>
          <a:xfrm>
            <a:off x="624984" y="5904176"/>
            <a:ext cx="11903347" cy="307777"/>
          </a:xfrm>
          <a:prstGeom prst="rect">
            <a:avLst/>
          </a:prstGeom>
          <a:noFill/>
        </p:spPr>
        <p:txBody>
          <a:bodyPr wrap="square">
            <a:spAutoFit/>
          </a:bodyPr>
          <a:lstStyle/>
          <a:p>
            <a:r>
              <a:rPr lang="en-US" sz="1400" dirty="0">
                <a:latin typeface="Arial" panose="020B0604020202020204" pitchFamily="34" charset="0"/>
                <a:cs typeface="Arial" panose="020B0604020202020204" pitchFamily="34" charset="0"/>
                <a:hlinkClick r:id="rId8"/>
              </a:rPr>
              <a:t>https://www.setda.org/wp-content/uploads/2025/11/Improving-Professional-Learning-Systems-to-Better-Support-Todays-Educators-2.pdf</a:t>
            </a:r>
            <a:r>
              <a:rPr lang="en-US" sz="1400" dirty="0">
                <a:latin typeface="Arial" panose="020B0604020202020204" pitchFamily="34" charset="0"/>
                <a:cs typeface="Arial" panose="020B0604020202020204" pitchFamily="34" charset="0"/>
              </a:rPr>
              <a:t> </a:t>
            </a:r>
          </a:p>
        </p:txBody>
      </p:sp>
      <p:sp>
        <p:nvSpPr>
          <p:cNvPr id="4" name="Slide Number Placeholder 3">
            <a:extLst>
              <a:ext uri="{FF2B5EF4-FFF2-40B4-BE49-F238E27FC236}">
                <a16:creationId xmlns:a16="http://schemas.microsoft.com/office/drawing/2014/main" id="{0DCA794F-3395-4D07-9DDE-4F39E1A0868C}"/>
              </a:ext>
            </a:extLst>
          </p:cNvPr>
          <p:cNvSpPr>
            <a:spLocks noGrp="1"/>
          </p:cNvSpPr>
          <p:nvPr>
            <p:ph type="sldNum" sz="quarter" idx="12"/>
          </p:nvPr>
        </p:nvSpPr>
        <p:spPr>
          <a:xfrm>
            <a:off x="9632372" y="6492875"/>
            <a:ext cx="2324099" cy="246495"/>
          </a:xfrm>
        </p:spPr>
        <p:txBody>
          <a:bodyPr anchor="ctr">
            <a:normAutofit fontScale="85000" lnSpcReduction="20000"/>
          </a:bodyPr>
          <a:lstStyle/>
          <a:p>
            <a:fld id="{68A8D22E-6BC5-9E47-900C-2BB94685D9F5}" type="slidenum">
              <a:rPr lang="en-US" smtClean="0"/>
              <a:pPr/>
              <a:t>22</a:t>
            </a:fld>
            <a:endParaRPr lang="en-US"/>
          </a:p>
        </p:txBody>
      </p:sp>
    </p:spTree>
    <p:extLst>
      <p:ext uri="{BB962C8B-B14F-4D97-AF65-F5344CB8AC3E}">
        <p14:creationId xmlns:p14="http://schemas.microsoft.com/office/powerpoint/2010/main" val="41631713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53C22C-720A-310B-3A08-8BE435F157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58B41F-8B51-3C3B-7DFB-0F896A2DE845}"/>
              </a:ext>
            </a:extLst>
          </p:cNvPr>
          <p:cNvSpPr>
            <a:spLocks noGrp="1"/>
          </p:cNvSpPr>
          <p:nvPr>
            <p:ph type="title"/>
          </p:nvPr>
        </p:nvSpPr>
        <p:spPr>
          <a:xfrm>
            <a:off x="173178" y="308699"/>
            <a:ext cx="11873509" cy="861002"/>
          </a:xfrm>
        </p:spPr>
        <p:txBody>
          <a:bodyPr>
            <a:normAutofit fontScale="90000"/>
          </a:bodyPr>
          <a:lstStyle/>
          <a:p>
            <a:r>
              <a:rPr lang="en-US" dirty="0"/>
              <a:t>Title III, Part A </a:t>
            </a:r>
            <a:br>
              <a:rPr lang="en-US" dirty="0"/>
            </a:br>
            <a:r>
              <a:rPr lang="en-US" sz="3100" i="1" dirty="0"/>
              <a:t>(Focus on English Learners)</a:t>
            </a:r>
          </a:p>
        </p:txBody>
      </p:sp>
      <p:graphicFrame>
        <p:nvGraphicFramePr>
          <p:cNvPr id="5" name="Content Placeholder 4">
            <a:extLst>
              <a:ext uri="{FF2B5EF4-FFF2-40B4-BE49-F238E27FC236}">
                <a16:creationId xmlns:a16="http://schemas.microsoft.com/office/drawing/2014/main" id="{0604592F-D420-0A66-19D9-C4CA10AECF8A}"/>
              </a:ext>
            </a:extLst>
          </p:cNvPr>
          <p:cNvGraphicFramePr>
            <a:graphicFrameLocks noGrp="1"/>
          </p:cNvGraphicFramePr>
          <p:nvPr>
            <p:ph idx="1"/>
            <p:extLst>
              <p:ext uri="{D42A27DB-BD31-4B8C-83A1-F6EECF244321}">
                <p14:modId xmlns:p14="http://schemas.microsoft.com/office/powerpoint/2010/main" val="481957929"/>
              </p:ext>
            </p:extLst>
          </p:nvPr>
        </p:nvGraphicFramePr>
        <p:xfrm>
          <a:off x="304801" y="1754076"/>
          <a:ext cx="11309132" cy="4064647"/>
        </p:xfrm>
        <a:graphic>
          <a:graphicData uri="http://schemas.openxmlformats.org/drawingml/2006/table">
            <a:tbl>
              <a:tblPr firstRow="1" firstCol="1" bandRow="1">
                <a:tableStyleId>{5C22544A-7EE6-4342-B048-85BDC9FD1C3A}</a:tableStyleId>
              </a:tblPr>
              <a:tblGrid>
                <a:gridCol w="2109146">
                  <a:extLst>
                    <a:ext uri="{9D8B030D-6E8A-4147-A177-3AD203B41FA5}">
                      <a16:colId xmlns:a16="http://schemas.microsoft.com/office/drawing/2014/main" val="1268405790"/>
                    </a:ext>
                  </a:extLst>
                </a:gridCol>
                <a:gridCol w="4599993">
                  <a:extLst>
                    <a:ext uri="{9D8B030D-6E8A-4147-A177-3AD203B41FA5}">
                      <a16:colId xmlns:a16="http://schemas.microsoft.com/office/drawing/2014/main" val="2178998546"/>
                    </a:ext>
                  </a:extLst>
                </a:gridCol>
                <a:gridCol w="4599993">
                  <a:extLst>
                    <a:ext uri="{9D8B030D-6E8A-4147-A177-3AD203B41FA5}">
                      <a16:colId xmlns:a16="http://schemas.microsoft.com/office/drawing/2014/main" val="1545159283"/>
                    </a:ext>
                  </a:extLst>
                </a:gridCol>
              </a:tblGrid>
              <a:tr h="351349">
                <a:tc>
                  <a:txBody>
                    <a:bodyPr/>
                    <a:lstStyle/>
                    <a:p>
                      <a:pPr marL="0" marR="0">
                        <a:lnSpc>
                          <a:spcPct val="115000"/>
                        </a:lnSpc>
                        <a:spcAft>
                          <a:spcPts val="800"/>
                        </a:spcAft>
                        <a:buNone/>
                      </a:pPr>
                      <a:r>
                        <a:rPr lang="en-US" sz="1200" b="1" kern="0" dirty="0">
                          <a:effectLst/>
                          <a:latin typeface="Arial" panose="020B0604020202020204" pitchFamily="34" charset="0"/>
                          <a:cs typeface="Arial" panose="020B0604020202020204" pitchFamily="34" charset="0"/>
                        </a:rPr>
                        <a:t>AI Use Must Align With:</a:t>
                      </a:r>
                      <a:endParaRPr lang="en-US" sz="1200" b="1" kern="100" dirty="0">
                        <a:effectLst/>
                        <a:latin typeface="Arial" panose="020B0604020202020204" pitchFamily="34" charset="0"/>
                        <a:ea typeface="Aptos" panose="020B0004020202020204" pitchFamily="34" charset="0"/>
                        <a:cs typeface="Arial" panose="020B0604020202020204" pitchFamily="34" charset="0"/>
                      </a:endParaRPr>
                    </a:p>
                  </a:txBody>
                  <a:tcPr>
                    <a:solidFill>
                      <a:srgbClr val="1E4782"/>
                    </a:solidFill>
                  </a:tcPr>
                </a:tc>
                <a:tc>
                  <a:txBody>
                    <a:bodyPr/>
                    <a:lstStyle/>
                    <a:p>
                      <a:pPr marL="0" marR="0">
                        <a:lnSpc>
                          <a:spcPct val="115000"/>
                        </a:lnSpc>
                        <a:spcAft>
                          <a:spcPts val="800"/>
                        </a:spcAft>
                        <a:buNone/>
                      </a:pPr>
                      <a:r>
                        <a:rPr lang="en-US" sz="1200" b="1" kern="0" dirty="0">
                          <a:effectLst/>
                          <a:latin typeface="Arial" panose="020B0604020202020204" pitchFamily="34" charset="0"/>
                          <a:cs typeface="Arial" panose="020B0604020202020204" pitchFamily="34" charset="0"/>
                        </a:rPr>
                        <a:t>Examples</a:t>
                      </a:r>
                      <a:endParaRPr lang="en-US" sz="1200" b="1" kern="100" dirty="0">
                        <a:effectLst/>
                        <a:latin typeface="Arial" panose="020B0604020202020204" pitchFamily="34" charset="0"/>
                        <a:ea typeface="Aptos" panose="020B0004020202020204" pitchFamily="34" charset="0"/>
                        <a:cs typeface="Arial" panose="020B0604020202020204" pitchFamily="34" charset="0"/>
                      </a:endParaRPr>
                    </a:p>
                  </a:txBody>
                  <a:tcPr>
                    <a:solidFill>
                      <a:srgbClr val="1E4782"/>
                    </a:solidFill>
                  </a:tcPr>
                </a:tc>
                <a:tc>
                  <a:txBody>
                    <a:bodyPr/>
                    <a:lstStyle/>
                    <a:p>
                      <a:pPr marL="0" marR="0">
                        <a:lnSpc>
                          <a:spcPct val="115000"/>
                        </a:lnSpc>
                        <a:spcAft>
                          <a:spcPts val="800"/>
                        </a:spcAft>
                        <a:buNone/>
                      </a:pPr>
                      <a:r>
                        <a:rPr lang="en-US" sz="1200" b="1" kern="0" dirty="0">
                          <a:effectLst/>
                          <a:latin typeface="Arial" panose="020B0604020202020204" pitchFamily="34" charset="0"/>
                          <a:cs typeface="Arial" panose="020B0604020202020204" pitchFamily="34" charset="0"/>
                        </a:rPr>
                        <a:t>Key Allowability Criteria</a:t>
                      </a:r>
                      <a:endParaRPr lang="en-US" sz="1200" b="1" kern="100" dirty="0">
                        <a:effectLst/>
                        <a:latin typeface="Arial" panose="020B0604020202020204" pitchFamily="34" charset="0"/>
                        <a:ea typeface="Aptos" panose="020B0004020202020204" pitchFamily="34" charset="0"/>
                        <a:cs typeface="Arial" panose="020B0604020202020204" pitchFamily="34" charset="0"/>
                      </a:endParaRPr>
                    </a:p>
                  </a:txBody>
                  <a:tcPr>
                    <a:solidFill>
                      <a:srgbClr val="1E4782"/>
                    </a:solidFill>
                  </a:tcPr>
                </a:tc>
                <a:extLst>
                  <a:ext uri="{0D108BD9-81ED-4DB2-BD59-A6C34878D82A}">
                    <a16:rowId xmlns:a16="http://schemas.microsoft.com/office/drawing/2014/main" val="1612426062"/>
                  </a:ext>
                </a:extLst>
              </a:tr>
              <a:tr h="1363924">
                <a:tc>
                  <a:txBody>
                    <a:bodyPr/>
                    <a:lstStyle/>
                    <a:p>
                      <a:pPr marL="0" marR="0">
                        <a:lnSpc>
                          <a:spcPct val="115000"/>
                        </a:lnSpc>
                        <a:spcAft>
                          <a:spcPts val="800"/>
                        </a:spcAft>
                        <a:buNone/>
                      </a:pPr>
                      <a:r>
                        <a:rPr lang="en-US" sz="1200" b="1" kern="0" dirty="0">
                          <a:effectLst/>
                          <a:latin typeface="Arial" panose="020B0604020202020204" pitchFamily="34" charset="0"/>
                          <a:cs typeface="Arial" panose="020B0604020202020204" pitchFamily="34" charset="0"/>
                        </a:rPr>
                        <a:t>Language Instruction Educational Programs (LIEPs)</a:t>
                      </a:r>
                      <a:endParaRPr lang="en-US" sz="1200" b="1" kern="100" dirty="0">
                        <a:effectLst/>
                        <a:latin typeface="Arial" panose="020B0604020202020204" pitchFamily="34" charset="0"/>
                        <a:ea typeface="Aptos" panose="020B0004020202020204" pitchFamily="34" charset="0"/>
                        <a:cs typeface="Arial" panose="020B0604020202020204" pitchFamily="34" charset="0"/>
                      </a:endParaRPr>
                    </a:p>
                  </a:txBody>
                  <a:tcPr>
                    <a:solidFill>
                      <a:srgbClr val="1E4782"/>
                    </a:solidFill>
                  </a:tcPr>
                </a:tc>
                <a:tc>
                  <a:txBody>
                    <a:bodyPr/>
                    <a:lstStyle/>
                    <a:p>
                      <a:pPr marL="0" marR="0">
                        <a:lnSpc>
                          <a:spcPct val="115000"/>
                        </a:lnSpc>
                        <a:spcAft>
                          <a:spcPts val="800"/>
                        </a:spcAft>
                        <a:buNone/>
                      </a:pPr>
                      <a:r>
                        <a:rPr lang="en-US" sz="1400" b="0" kern="0" dirty="0">
                          <a:effectLst/>
                          <a:latin typeface="Arial" panose="020B0604020202020204" pitchFamily="34" charset="0"/>
                          <a:cs typeface="Arial" panose="020B0604020202020204" pitchFamily="34" charset="0"/>
                        </a:rPr>
                        <a:t>Acquisition of educational software and technologies specifically designed to accelerate student performance in English language acquisition, supplemental to core instruction.</a:t>
                      </a:r>
                      <a:endParaRPr lang="en-US" sz="1400" b="0" kern="100" dirty="0">
                        <a:effectLst/>
                        <a:latin typeface="Arial" panose="020B0604020202020204" pitchFamily="34" charset="0"/>
                        <a:ea typeface="Aptos" panose="020B0004020202020204" pitchFamily="34" charset="0"/>
                        <a:cs typeface="Arial" panose="020B0604020202020204" pitchFamily="34" charset="0"/>
                      </a:endParaRPr>
                    </a:p>
                  </a:txBody>
                  <a:tcPr/>
                </a:tc>
                <a:tc>
                  <a:txBody>
                    <a:bodyPr/>
                    <a:lstStyle/>
                    <a:p>
                      <a:pPr marL="0" marR="0">
                        <a:lnSpc>
                          <a:spcPct val="115000"/>
                        </a:lnSpc>
                        <a:spcAft>
                          <a:spcPts val="800"/>
                        </a:spcAft>
                        <a:buNone/>
                      </a:pPr>
                      <a:r>
                        <a:rPr lang="en-US" sz="1400" b="1" kern="0" dirty="0">
                          <a:effectLst/>
                          <a:latin typeface="Arial" panose="020B0604020202020204" pitchFamily="34" charset="0"/>
                          <a:cs typeface="Arial" panose="020B0604020202020204" pitchFamily="34" charset="0"/>
                        </a:rPr>
                        <a:t>The AI must be used to enhance effective instruction and improve English language skills.</a:t>
                      </a:r>
                      <a:endParaRPr lang="en-US" sz="1400" b="1" kern="100" dirty="0">
                        <a:effectLst/>
                        <a:latin typeface="Arial" panose="020B0604020202020204" pitchFamily="34" charset="0"/>
                        <a:ea typeface="Aptos" panose="020B0004020202020204" pitchFamily="34" charset="0"/>
                        <a:cs typeface="Arial" panose="020B0604020202020204" pitchFamily="34" charset="0"/>
                      </a:endParaRPr>
                    </a:p>
                  </a:txBody>
                  <a:tcPr/>
                </a:tc>
                <a:extLst>
                  <a:ext uri="{0D108BD9-81ED-4DB2-BD59-A6C34878D82A}">
                    <a16:rowId xmlns:a16="http://schemas.microsoft.com/office/drawing/2014/main" val="1671587189"/>
                  </a:ext>
                </a:extLst>
              </a:tr>
              <a:tr h="1026434">
                <a:tc>
                  <a:txBody>
                    <a:bodyPr/>
                    <a:lstStyle/>
                    <a:p>
                      <a:pPr marL="0" marR="0">
                        <a:lnSpc>
                          <a:spcPct val="115000"/>
                        </a:lnSpc>
                        <a:spcAft>
                          <a:spcPts val="800"/>
                        </a:spcAft>
                        <a:buNone/>
                      </a:pPr>
                      <a:r>
                        <a:rPr lang="en-US" sz="1200" b="1" kern="0" dirty="0">
                          <a:effectLst/>
                          <a:latin typeface="Arial" panose="020B0604020202020204" pitchFamily="34" charset="0"/>
                          <a:cs typeface="Arial" panose="020B0604020202020204" pitchFamily="34" charset="0"/>
                        </a:rPr>
                        <a:t>Professional Development (PD)</a:t>
                      </a:r>
                      <a:endParaRPr lang="en-US" sz="1200" b="1" kern="100" dirty="0">
                        <a:effectLst/>
                        <a:latin typeface="Arial" panose="020B0604020202020204" pitchFamily="34" charset="0"/>
                        <a:ea typeface="Aptos" panose="020B0004020202020204" pitchFamily="34" charset="0"/>
                        <a:cs typeface="Arial" panose="020B0604020202020204" pitchFamily="34" charset="0"/>
                      </a:endParaRPr>
                    </a:p>
                  </a:txBody>
                  <a:tcPr>
                    <a:solidFill>
                      <a:srgbClr val="1E4782"/>
                    </a:solidFill>
                  </a:tcPr>
                </a:tc>
                <a:tc>
                  <a:txBody>
                    <a:bodyPr/>
                    <a:lstStyle/>
                    <a:p>
                      <a:pPr marL="0" marR="0">
                        <a:lnSpc>
                          <a:spcPct val="115000"/>
                        </a:lnSpc>
                        <a:spcAft>
                          <a:spcPts val="800"/>
                        </a:spcAft>
                        <a:buNone/>
                      </a:pPr>
                      <a:r>
                        <a:rPr lang="en-US" sz="1400" b="1" kern="0" dirty="0">
                          <a:effectLst/>
                          <a:latin typeface="Arial" panose="020B0604020202020204" pitchFamily="34" charset="0"/>
                          <a:cs typeface="Arial" panose="020B0604020202020204" pitchFamily="34" charset="0"/>
                        </a:rPr>
                        <a:t>Providing effective PD for classroom teachers, principals, and administrators on using AI tools </a:t>
                      </a:r>
                      <a:r>
                        <a:rPr lang="en-US" sz="1400" b="0" kern="0" dirty="0">
                          <a:effectLst/>
                          <a:latin typeface="Arial" panose="020B0604020202020204" pitchFamily="34" charset="0"/>
                          <a:cs typeface="Arial" panose="020B0604020202020204" pitchFamily="34" charset="0"/>
                        </a:rPr>
                        <a:t>to improve the instruction and assessment of ELs (</a:t>
                      </a:r>
                      <a:r>
                        <a:rPr lang="en-US" sz="1400" b="0" kern="0" dirty="0">
                          <a:solidFill>
                            <a:schemeClr val="tx1"/>
                          </a:solidFill>
                          <a:effectLst/>
                          <a:latin typeface="Arial" panose="020B0604020202020204" pitchFamily="34" charset="0"/>
                          <a:cs typeface="Arial" panose="020B0604020202020204" pitchFamily="34" charset="0"/>
                        </a:rPr>
                        <a:t>supplemental to all other AI staff training</a:t>
                      </a:r>
                      <a:r>
                        <a:rPr lang="en-US" sz="1400" b="0" kern="0" dirty="0">
                          <a:effectLst/>
                          <a:latin typeface="Arial" panose="020B0604020202020204" pitchFamily="34" charset="0"/>
                          <a:cs typeface="Arial" panose="020B0604020202020204" pitchFamily="34" charset="0"/>
                        </a:rPr>
                        <a:t>).</a:t>
                      </a:r>
                      <a:endParaRPr lang="en-US" sz="1400" b="0" kern="100" dirty="0">
                        <a:effectLst/>
                        <a:latin typeface="Arial" panose="020B0604020202020204" pitchFamily="34" charset="0"/>
                        <a:ea typeface="Aptos" panose="020B0004020202020204" pitchFamily="34" charset="0"/>
                        <a:cs typeface="Arial" panose="020B0604020202020204" pitchFamily="34" charset="0"/>
                      </a:endParaRPr>
                    </a:p>
                  </a:txBody>
                  <a:tcPr/>
                </a:tc>
                <a:tc>
                  <a:txBody>
                    <a:bodyPr/>
                    <a:lstStyle/>
                    <a:p>
                      <a:pPr marL="0" marR="0">
                        <a:lnSpc>
                          <a:spcPct val="115000"/>
                        </a:lnSpc>
                        <a:spcAft>
                          <a:spcPts val="800"/>
                        </a:spcAft>
                        <a:buNone/>
                      </a:pPr>
                      <a:r>
                        <a:rPr lang="en-US" sz="1400" b="0" kern="0" dirty="0">
                          <a:effectLst/>
                          <a:latin typeface="Arial" panose="020B0604020202020204" pitchFamily="34" charset="0"/>
                          <a:cs typeface="Arial" panose="020B0604020202020204" pitchFamily="34" charset="0"/>
                        </a:rPr>
                        <a:t>PD must focus on enhancing the ability of educators to understand and implement curricula/strategies for ELs to meet academic standards and increase proficiency.</a:t>
                      </a:r>
                      <a:endParaRPr lang="en-US" sz="1400" b="0" kern="100" dirty="0">
                        <a:effectLst/>
                        <a:latin typeface="Arial" panose="020B0604020202020204" pitchFamily="34" charset="0"/>
                        <a:ea typeface="Aptos" panose="020B0004020202020204" pitchFamily="34" charset="0"/>
                        <a:cs typeface="Arial" panose="020B0604020202020204" pitchFamily="34" charset="0"/>
                      </a:endParaRPr>
                    </a:p>
                  </a:txBody>
                  <a:tcPr/>
                </a:tc>
                <a:extLst>
                  <a:ext uri="{0D108BD9-81ED-4DB2-BD59-A6C34878D82A}">
                    <a16:rowId xmlns:a16="http://schemas.microsoft.com/office/drawing/2014/main" val="1081357302"/>
                  </a:ext>
                </a:extLst>
              </a:tr>
              <a:tr h="915893">
                <a:tc>
                  <a:txBody>
                    <a:bodyPr/>
                    <a:lstStyle/>
                    <a:p>
                      <a:pPr marL="0" marR="0">
                        <a:lnSpc>
                          <a:spcPct val="115000"/>
                        </a:lnSpc>
                        <a:spcAft>
                          <a:spcPts val="800"/>
                        </a:spcAft>
                        <a:buNone/>
                      </a:pPr>
                      <a:r>
                        <a:rPr lang="en-US" sz="1200" b="1" kern="0" dirty="0">
                          <a:effectLst/>
                          <a:latin typeface="Arial" panose="020B0604020202020204" pitchFamily="34" charset="0"/>
                          <a:cs typeface="Arial" panose="020B0604020202020204" pitchFamily="34" charset="0"/>
                        </a:rPr>
                        <a:t>Title III Immigrant Grant (FC 186)</a:t>
                      </a:r>
                      <a:endParaRPr lang="en-US" sz="1200" b="1" kern="100" dirty="0">
                        <a:effectLst/>
                        <a:latin typeface="Arial" panose="020B0604020202020204" pitchFamily="34" charset="0"/>
                        <a:ea typeface="Aptos" panose="020B0004020202020204" pitchFamily="34" charset="0"/>
                        <a:cs typeface="Arial" panose="020B0604020202020204" pitchFamily="34" charset="0"/>
                      </a:endParaRPr>
                    </a:p>
                  </a:txBody>
                  <a:tcPr>
                    <a:solidFill>
                      <a:srgbClr val="1E4782"/>
                    </a:solidFill>
                  </a:tcPr>
                </a:tc>
                <a:tc>
                  <a:txBody>
                    <a:bodyPr/>
                    <a:lstStyle/>
                    <a:p>
                      <a:pPr marL="0" marR="0">
                        <a:lnSpc>
                          <a:spcPct val="115000"/>
                        </a:lnSpc>
                        <a:spcAft>
                          <a:spcPts val="800"/>
                        </a:spcAft>
                        <a:buNone/>
                      </a:pPr>
                      <a:r>
                        <a:rPr lang="en-US" sz="1400" b="0" kern="0" dirty="0">
                          <a:effectLst/>
                          <a:latin typeface="Arial" panose="020B0604020202020204" pitchFamily="34" charset="0"/>
                          <a:cs typeface="Arial" panose="020B0604020202020204" pitchFamily="34" charset="0"/>
                        </a:rPr>
                        <a:t>Acquisition of educational software and technologies to </a:t>
                      </a:r>
                      <a:r>
                        <a:rPr lang="en-US" sz="1400" b="1" kern="0" dirty="0">
                          <a:effectLst/>
                          <a:latin typeface="Arial" panose="020B0604020202020204" pitchFamily="34" charset="0"/>
                          <a:cs typeface="Arial" panose="020B0604020202020204" pitchFamily="34" charset="0"/>
                        </a:rPr>
                        <a:t>provide enhanced instructional opportunities for immigrant children and youth.</a:t>
                      </a:r>
                      <a:endParaRPr lang="en-US" sz="1400" b="1" kern="100" dirty="0">
                        <a:effectLst/>
                        <a:latin typeface="Arial" panose="020B0604020202020204" pitchFamily="34" charset="0"/>
                        <a:ea typeface="Aptos" panose="020B0004020202020204" pitchFamily="34" charset="0"/>
                        <a:cs typeface="Arial" panose="020B0604020202020204" pitchFamily="34" charset="0"/>
                      </a:endParaRPr>
                    </a:p>
                  </a:txBody>
                  <a:tcPr/>
                </a:tc>
                <a:tc>
                  <a:txBody>
                    <a:bodyPr/>
                    <a:lstStyle/>
                    <a:p>
                      <a:pPr marL="0" marR="0">
                        <a:lnSpc>
                          <a:spcPct val="115000"/>
                        </a:lnSpc>
                        <a:spcAft>
                          <a:spcPts val="800"/>
                        </a:spcAft>
                        <a:buNone/>
                      </a:pPr>
                      <a:r>
                        <a:rPr lang="en-US" sz="1400" b="1" kern="0" dirty="0">
                          <a:effectLst/>
                          <a:latin typeface="Arial" panose="020B0604020202020204" pitchFamily="34" charset="0"/>
                          <a:cs typeface="Arial" panose="020B0604020202020204" pitchFamily="34" charset="0"/>
                        </a:rPr>
                        <a:t>AI tools could differentiate and scaffold curriculum </a:t>
                      </a:r>
                      <a:r>
                        <a:rPr lang="en-US" sz="1400" b="0" kern="0" dirty="0">
                          <a:effectLst/>
                          <a:latin typeface="Arial" panose="020B0604020202020204" pitchFamily="34" charset="0"/>
                          <a:cs typeface="Arial" panose="020B0604020202020204" pitchFamily="34" charset="0"/>
                        </a:rPr>
                        <a:t>and materials to provide newcomers greater access to information. Note that immigrant grant funds must be used for purposes separate and distinct from Title III EL funds.</a:t>
                      </a:r>
                      <a:endParaRPr lang="en-US" sz="1400" b="0" kern="100" dirty="0">
                        <a:effectLst/>
                        <a:latin typeface="Arial" panose="020B0604020202020204" pitchFamily="34" charset="0"/>
                        <a:ea typeface="Aptos" panose="020B0004020202020204" pitchFamily="34" charset="0"/>
                        <a:cs typeface="Arial" panose="020B0604020202020204" pitchFamily="34" charset="0"/>
                      </a:endParaRPr>
                    </a:p>
                  </a:txBody>
                  <a:tcPr/>
                </a:tc>
                <a:extLst>
                  <a:ext uri="{0D108BD9-81ED-4DB2-BD59-A6C34878D82A}">
                    <a16:rowId xmlns:a16="http://schemas.microsoft.com/office/drawing/2014/main" val="4039265232"/>
                  </a:ext>
                </a:extLst>
              </a:tr>
            </a:tbl>
          </a:graphicData>
        </a:graphic>
      </p:graphicFrame>
      <p:sp>
        <p:nvSpPr>
          <p:cNvPr id="6" name="TextBox 5">
            <a:extLst>
              <a:ext uri="{FF2B5EF4-FFF2-40B4-BE49-F238E27FC236}">
                <a16:creationId xmlns:a16="http://schemas.microsoft.com/office/drawing/2014/main" id="{F8AE63DF-561A-D14F-2762-3A0AA5BBA8C0}"/>
              </a:ext>
            </a:extLst>
          </p:cNvPr>
          <p:cNvSpPr txBox="1"/>
          <p:nvPr/>
        </p:nvSpPr>
        <p:spPr>
          <a:xfrm>
            <a:off x="2672251" y="6110710"/>
            <a:ext cx="7942330" cy="338554"/>
          </a:xfrm>
          <a:prstGeom prst="rect">
            <a:avLst/>
          </a:prstGeom>
          <a:noFill/>
        </p:spPr>
        <p:txBody>
          <a:bodyPr wrap="square">
            <a:spAutoFit/>
          </a:bodyPr>
          <a:lstStyle/>
          <a:p>
            <a:r>
              <a:rPr lang="en-US" sz="1600" i="1" kern="0" dirty="0">
                <a:effectLst/>
                <a:latin typeface="Arial" panose="020B0604020202020204" pitchFamily="34" charset="0"/>
                <a:ea typeface="Times New Roman" panose="02020603050405020304" pitchFamily="18" charset="0"/>
                <a:cs typeface="Arial" panose="020B0604020202020204" pitchFamily="34" charset="0"/>
              </a:rPr>
              <a:t>*</a:t>
            </a:r>
            <a:r>
              <a:rPr lang="en-US" sz="1600" i="1" kern="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1600" i="1" kern="0" dirty="0">
                <a:latin typeface="Arial" panose="020B0604020202020204" pitchFamily="34" charset="0"/>
                <a:ea typeface="Times New Roman" panose="02020603050405020304" pitchFamily="18" charset="0"/>
                <a:cs typeface="Arial" panose="020B0604020202020204" pitchFamily="34" charset="0"/>
              </a:rPr>
              <a:t>All activities, software, and materials funded with Title III must be supplemental. </a:t>
            </a:r>
            <a:endParaRPr lang="en-US" sz="1600" i="1"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5AF93A03-6D1B-507E-3CC5-A3C715D6CFD1}"/>
              </a:ext>
            </a:extLst>
          </p:cNvPr>
          <p:cNvSpPr>
            <a:spLocks noGrp="1"/>
          </p:cNvSpPr>
          <p:nvPr>
            <p:ph type="sldNum" sz="quarter" idx="12"/>
          </p:nvPr>
        </p:nvSpPr>
        <p:spPr/>
        <p:txBody>
          <a:bodyPr/>
          <a:lstStyle/>
          <a:p>
            <a:fld id="{68A8D22E-6BC5-9E47-900C-2BB94685D9F5}" type="slidenum">
              <a:rPr lang="en-US" smtClean="0"/>
              <a:t>23</a:t>
            </a:fld>
            <a:endParaRPr lang="en-US"/>
          </a:p>
        </p:txBody>
      </p:sp>
    </p:spTree>
    <p:extLst>
      <p:ext uri="{BB962C8B-B14F-4D97-AF65-F5344CB8AC3E}">
        <p14:creationId xmlns:p14="http://schemas.microsoft.com/office/powerpoint/2010/main" val="894162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A1857D-12E6-EF5A-18B6-13EE205DF5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454910-09A0-4445-03FE-EC8647FE95E2}"/>
              </a:ext>
            </a:extLst>
          </p:cNvPr>
          <p:cNvSpPr>
            <a:spLocks noGrp="1"/>
          </p:cNvSpPr>
          <p:nvPr>
            <p:ph type="title"/>
          </p:nvPr>
        </p:nvSpPr>
        <p:spPr>
          <a:xfrm>
            <a:off x="173178" y="308699"/>
            <a:ext cx="11873509" cy="861002"/>
          </a:xfrm>
        </p:spPr>
        <p:txBody>
          <a:bodyPr>
            <a:normAutofit fontScale="90000"/>
          </a:bodyPr>
          <a:lstStyle/>
          <a:p>
            <a:r>
              <a:rPr lang="en-US" dirty="0"/>
              <a:t>Title IV, Part A </a:t>
            </a:r>
            <a:br>
              <a:rPr lang="en-US" sz="3100" dirty="0"/>
            </a:br>
            <a:r>
              <a:rPr lang="en-US" sz="3100" i="1" dirty="0"/>
              <a:t>(Focus on Effective Use of Technology)</a:t>
            </a:r>
          </a:p>
        </p:txBody>
      </p:sp>
      <p:graphicFrame>
        <p:nvGraphicFramePr>
          <p:cNvPr id="5" name="Content Placeholder 4">
            <a:extLst>
              <a:ext uri="{FF2B5EF4-FFF2-40B4-BE49-F238E27FC236}">
                <a16:creationId xmlns:a16="http://schemas.microsoft.com/office/drawing/2014/main" id="{E5D23CAA-5718-3C51-1FD9-4CCE24C290C8}"/>
              </a:ext>
            </a:extLst>
          </p:cNvPr>
          <p:cNvGraphicFramePr>
            <a:graphicFrameLocks noGrp="1"/>
          </p:cNvGraphicFramePr>
          <p:nvPr>
            <p:ph idx="1"/>
            <p:extLst>
              <p:ext uri="{D42A27DB-BD31-4B8C-83A1-F6EECF244321}">
                <p14:modId xmlns:p14="http://schemas.microsoft.com/office/powerpoint/2010/main" val="1739065185"/>
              </p:ext>
            </p:extLst>
          </p:nvPr>
        </p:nvGraphicFramePr>
        <p:xfrm>
          <a:off x="367863" y="1715976"/>
          <a:ext cx="11193518" cy="4348492"/>
        </p:xfrm>
        <a:graphic>
          <a:graphicData uri="http://schemas.openxmlformats.org/drawingml/2006/table">
            <a:tbl>
              <a:tblPr firstRow="1" firstCol="1" bandRow="1">
                <a:tableStyleId>{5C22544A-7EE6-4342-B048-85BDC9FD1C3A}</a:tableStyleId>
              </a:tblPr>
              <a:tblGrid>
                <a:gridCol w="2087584">
                  <a:extLst>
                    <a:ext uri="{9D8B030D-6E8A-4147-A177-3AD203B41FA5}">
                      <a16:colId xmlns:a16="http://schemas.microsoft.com/office/drawing/2014/main" val="1268405790"/>
                    </a:ext>
                  </a:extLst>
                </a:gridCol>
                <a:gridCol w="4552967">
                  <a:extLst>
                    <a:ext uri="{9D8B030D-6E8A-4147-A177-3AD203B41FA5}">
                      <a16:colId xmlns:a16="http://schemas.microsoft.com/office/drawing/2014/main" val="2178998546"/>
                    </a:ext>
                  </a:extLst>
                </a:gridCol>
                <a:gridCol w="4552967">
                  <a:extLst>
                    <a:ext uri="{9D8B030D-6E8A-4147-A177-3AD203B41FA5}">
                      <a16:colId xmlns:a16="http://schemas.microsoft.com/office/drawing/2014/main" val="1545159283"/>
                    </a:ext>
                  </a:extLst>
                </a:gridCol>
              </a:tblGrid>
              <a:tr h="417168">
                <a:tc>
                  <a:txBody>
                    <a:bodyPr/>
                    <a:lstStyle/>
                    <a:p>
                      <a:pPr marL="0" marR="0">
                        <a:lnSpc>
                          <a:spcPct val="115000"/>
                        </a:lnSpc>
                        <a:spcAft>
                          <a:spcPts val="800"/>
                        </a:spcAft>
                        <a:buNone/>
                      </a:pPr>
                      <a:r>
                        <a:rPr lang="en-US" sz="1200" b="1" kern="0" dirty="0">
                          <a:effectLst/>
                          <a:latin typeface="Arial" panose="020B0604020202020204" pitchFamily="34" charset="0"/>
                          <a:cs typeface="Arial" panose="020B0604020202020204" pitchFamily="34" charset="0"/>
                        </a:rPr>
                        <a:t>AI Use Must Align With:</a:t>
                      </a:r>
                      <a:endParaRPr lang="en-US" sz="1200" b="1" kern="100" dirty="0">
                        <a:effectLst/>
                        <a:latin typeface="Arial" panose="020B0604020202020204" pitchFamily="34" charset="0"/>
                        <a:ea typeface="Aptos" panose="020B0004020202020204" pitchFamily="34" charset="0"/>
                        <a:cs typeface="Arial" panose="020B0604020202020204" pitchFamily="34" charset="0"/>
                      </a:endParaRPr>
                    </a:p>
                  </a:txBody>
                  <a:tcPr>
                    <a:solidFill>
                      <a:srgbClr val="1E4782"/>
                    </a:solidFill>
                  </a:tcPr>
                </a:tc>
                <a:tc>
                  <a:txBody>
                    <a:bodyPr/>
                    <a:lstStyle/>
                    <a:p>
                      <a:pPr marL="0" marR="0">
                        <a:lnSpc>
                          <a:spcPct val="115000"/>
                        </a:lnSpc>
                        <a:spcAft>
                          <a:spcPts val="800"/>
                        </a:spcAft>
                        <a:buNone/>
                      </a:pPr>
                      <a:r>
                        <a:rPr lang="en-US" sz="1200" b="1" kern="0" dirty="0">
                          <a:effectLst/>
                          <a:latin typeface="Arial" panose="020B0604020202020204" pitchFamily="34" charset="0"/>
                          <a:cs typeface="Arial" panose="020B0604020202020204" pitchFamily="34" charset="0"/>
                        </a:rPr>
                        <a:t>Examples</a:t>
                      </a:r>
                      <a:endParaRPr lang="en-US" sz="1200" b="1" kern="100" dirty="0">
                        <a:effectLst/>
                        <a:latin typeface="Arial" panose="020B0604020202020204" pitchFamily="34" charset="0"/>
                        <a:ea typeface="Aptos" panose="020B0004020202020204" pitchFamily="34" charset="0"/>
                        <a:cs typeface="Arial" panose="020B0604020202020204" pitchFamily="34" charset="0"/>
                      </a:endParaRPr>
                    </a:p>
                  </a:txBody>
                  <a:tcPr>
                    <a:solidFill>
                      <a:srgbClr val="1E4782"/>
                    </a:solidFill>
                  </a:tcPr>
                </a:tc>
                <a:tc>
                  <a:txBody>
                    <a:bodyPr/>
                    <a:lstStyle/>
                    <a:p>
                      <a:pPr marL="0" marR="0">
                        <a:lnSpc>
                          <a:spcPct val="115000"/>
                        </a:lnSpc>
                        <a:spcAft>
                          <a:spcPts val="800"/>
                        </a:spcAft>
                        <a:buNone/>
                      </a:pPr>
                      <a:r>
                        <a:rPr lang="en-US" sz="1200" b="1" kern="0" dirty="0">
                          <a:effectLst/>
                          <a:latin typeface="Arial" panose="020B0604020202020204" pitchFamily="34" charset="0"/>
                          <a:cs typeface="Arial" panose="020B0604020202020204" pitchFamily="34" charset="0"/>
                        </a:rPr>
                        <a:t>Key Allowability Criteria</a:t>
                      </a:r>
                      <a:endParaRPr lang="en-US" sz="1200" b="1" kern="100" dirty="0">
                        <a:effectLst/>
                        <a:latin typeface="Arial" panose="020B0604020202020204" pitchFamily="34" charset="0"/>
                        <a:ea typeface="Aptos" panose="020B0004020202020204" pitchFamily="34" charset="0"/>
                        <a:cs typeface="Arial" panose="020B0604020202020204" pitchFamily="34" charset="0"/>
                      </a:endParaRPr>
                    </a:p>
                  </a:txBody>
                  <a:tcPr>
                    <a:solidFill>
                      <a:srgbClr val="1E4782"/>
                    </a:solidFill>
                  </a:tcPr>
                </a:tc>
                <a:extLst>
                  <a:ext uri="{0D108BD9-81ED-4DB2-BD59-A6C34878D82A}">
                    <a16:rowId xmlns:a16="http://schemas.microsoft.com/office/drawing/2014/main" val="1612426062"/>
                  </a:ext>
                </a:extLst>
              </a:tr>
              <a:tr h="1619434">
                <a:tc>
                  <a:txBody>
                    <a:bodyPr/>
                    <a:lstStyle/>
                    <a:p>
                      <a:pPr marL="0" marR="0">
                        <a:lnSpc>
                          <a:spcPct val="115000"/>
                        </a:lnSpc>
                        <a:spcAft>
                          <a:spcPts val="800"/>
                        </a:spcAft>
                        <a:buNone/>
                      </a:pPr>
                      <a:r>
                        <a:rPr lang="en-US" sz="1200" b="1" kern="0" dirty="0">
                          <a:effectLst/>
                          <a:latin typeface="Arial" panose="020B0604020202020204" pitchFamily="34" charset="0"/>
                          <a:cs typeface="Arial" panose="020B0604020202020204" pitchFamily="34" charset="0"/>
                        </a:rPr>
                        <a:t>Effective Use of Technology</a:t>
                      </a:r>
                      <a:endParaRPr lang="en-US" sz="1200" b="1" kern="100" dirty="0">
                        <a:effectLst/>
                        <a:latin typeface="Arial" panose="020B0604020202020204" pitchFamily="34" charset="0"/>
                        <a:ea typeface="Aptos" panose="020B0004020202020204" pitchFamily="34" charset="0"/>
                        <a:cs typeface="Arial" panose="020B0604020202020204" pitchFamily="34" charset="0"/>
                      </a:endParaRPr>
                    </a:p>
                  </a:txBody>
                  <a:tcPr>
                    <a:solidFill>
                      <a:srgbClr val="1E4782"/>
                    </a:solidFill>
                  </a:tcPr>
                </a:tc>
                <a:tc>
                  <a:txBody>
                    <a:bodyPr/>
                    <a:lstStyle/>
                    <a:p>
                      <a:pPr marL="0" marR="0">
                        <a:lnSpc>
                          <a:spcPct val="115000"/>
                        </a:lnSpc>
                        <a:spcAft>
                          <a:spcPts val="800"/>
                        </a:spcAft>
                        <a:buNone/>
                      </a:pPr>
                      <a:r>
                        <a:rPr lang="en-US" sz="1400" b="0" kern="0" dirty="0">
                          <a:effectLst/>
                          <a:latin typeface="Arial" panose="020B0604020202020204" pitchFamily="34" charset="0"/>
                          <a:cs typeface="Arial" panose="020B0604020202020204" pitchFamily="34" charset="0"/>
                        </a:rPr>
                        <a:t>Supporting high-quality professional development for educators, school leaders, and </a:t>
                      </a:r>
                      <a:r>
                        <a:rPr lang="en-US" sz="1400" b="1" kern="0" dirty="0">
                          <a:effectLst/>
                          <a:latin typeface="Arial" panose="020B0604020202020204" pitchFamily="34" charset="0"/>
                          <a:cs typeface="Arial" panose="020B0604020202020204" pitchFamily="34" charset="0"/>
                        </a:rPr>
                        <a:t>administrators to personalize learning and improve achievement using AI.</a:t>
                      </a:r>
                      <a:endParaRPr lang="en-US" sz="1400" b="1" kern="100" dirty="0">
                        <a:effectLst/>
                        <a:latin typeface="Arial" panose="020B0604020202020204" pitchFamily="34" charset="0"/>
                        <a:ea typeface="Aptos" panose="020B0004020202020204" pitchFamily="34" charset="0"/>
                        <a:cs typeface="Arial" panose="020B0604020202020204" pitchFamily="34" charset="0"/>
                      </a:endParaRPr>
                    </a:p>
                  </a:txBody>
                  <a:tcPr/>
                </a:tc>
                <a:tc>
                  <a:txBody>
                    <a:bodyPr/>
                    <a:lstStyle/>
                    <a:p>
                      <a:pPr marL="0" marR="0">
                        <a:lnSpc>
                          <a:spcPct val="115000"/>
                        </a:lnSpc>
                        <a:spcAft>
                          <a:spcPts val="800"/>
                        </a:spcAft>
                        <a:buNone/>
                      </a:pPr>
                      <a:r>
                        <a:rPr lang="en-US" sz="1400" b="0" kern="0" dirty="0">
                          <a:effectLst/>
                          <a:latin typeface="Arial" panose="020B0604020202020204" pitchFamily="34" charset="0"/>
                          <a:cs typeface="Arial" panose="020B0604020202020204" pitchFamily="34" charset="0"/>
                        </a:rPr>
                        <a:t>Activities include carrying out innovative blended learning projects, delivering specialized or rigorous academic courses and curricula using technology, or implementing personalized learning programs (often AI-driven).</a:t>
                      </a:r>
                      <a:endParaRPr lang="en-US" sz="1400" b="0" kern="100" dirty="0">
                        <a:effectLst/>
                        <a:latin typeface="Arial" panose="020B0604020202020204" pitchFamily="34" charset="0"/>
                        <a:ea typeface="Aptos" panose="020B0004020202020204" pitchFamily="34" charset="0"/>
                        <a:cs typeface="Arial" panose="020B0604020202020204" pitchFamily="34" charset="0"/>
                      </a:endParaRPr>
                    </a:p>
                  </a:txBody>
                  <a:tcPr/>
                </a:tc>
                <a:extLst>
                  <a:ext uri="{0D108BD9-81ED-4DB2-BD59-A6C34878D82A}">
                    <a16:rowId xmlns:a16="http://schemas.microsoft.com/office/drawing/2014/main" val="1671587189"/>
                  </a:ext>
                </a:extLst>
              </a:tr>
              <a:tr h="1493885">
                <a:tc>
                  <a:txBody>
                    <a:bodyPr/>
                    <a:lstStyle/>
                    <a:p>
                      <a:pPr marL="0" marR="0">
                        <a:lnSpc>
                          <a:spcPct val="115000"/>
                        </a:lnSpc>
                        <a:spcAft>
                          <a:spcPts val="800"/>
                        </a:spcAft>
                        <a:buNone/>
                      </a:pPr>
                      <a:r>
                        <a:rPr lang="en-US" sz="1200" b="1" kern="0" dirty="0">
                          <a:effectLst/>
                          <a:latin typeface="Arial" panose="020B0604020202020204" pitchFamily="34" charset="0"/>
                          <a:cs typeface="Arial" panose="020B0604020202020204" pitchFamily="34" charset="0"/>
                        </a:rPr>
                        <a:t>Technology Infrastructure Cap</a:t>
                      </a:r>
                      <a:endParaRPr lang="en-US" sz="1200" b="1" kern="100" dirty="0">
                        <a:effectLst/>
                        <a:latin typeface="Arial" panose="020B0604020202020204" pitchFamily="34" charset="0"/>
                        <a:ea typeface="Aptos" panose="020B0004020202020204" pitchFamily="34" charset="0"/>
                        <a:cs typeface="Arial" panose="020B0604020202020204" pitchFamily="34" charset="0"/>
                      </a:endParaRPr>
                    </a:p>
                  </a:txBody>
                  <a:tcPr>
                    <a:solidFill>
                      <a:srgbClr val="1E4782"/>
                    </a:solidFill>
                  </a:tcPr>
                </a:tc>
                <a:tc>
                  <a:txBody>
                    <a:bodyPr/>
                    <a:lstStyle/>
                    <a:p>
                      <a:pPr marL="0" marR="0">
                        <a:lnSpc>
                          <a:spcPct val="115000"/>
                        </a:lnSpc>
                        <a:spcAft>
                          <a:spcPts val="800"/>
                        </a:spcAft>
                        <a:buNone/>
                      </a:pPr>
                      <a:r>
                        <a:rPr lang="en-US" sz="1400" b="0" kern="0" dirty="0">
                          <a:effectLst/>
                          <a:latin typeface="Arial" panose="020B0604020202020204" pitchFamily="34" charset="0"/>
                          <a:cs typeface="Arial" panose="020B0604020202020204" pitchFamily="34" charset="0"/>
                        </a:rPr>
                        <a:t>Purchasing devices, equipment, software applications, platforms, and digital instructional resources </a:t>
                      </a:r>
                      <a:r>
                        <a:rPr lang="en-US" sz="1400" b="1" kern="0" dirty="0">
                          <a:effectLst/>
                          <a:latin typeface="Arial" panose="020B0604020202020204" pitchFamily="34" charset="0"/>
                          <a:cs typeface="Arial" panose="020B0604020202020204" pitchFamily="34" charset="0"/>
                        </a:rPr>
                        <a:t>(AI systems).</a:t>
                      </a:r>
                      <a:endParaRPr lang="en-US" sz="1400" b="1" kern="100" dirty="0">
                        <a:effectLst/>
                        <a:latin typeface="Arial" panose="020B0604020202020204" pitchFamily="34" charset="0"/>
                        <a:ea typeface="Aptos" panose="020B0004020202020204" pitchFamily="34" charset="0"/>
                        <a:cs typeface="Arial" panose="020B0604020202020204" pitchFamily="34" charset="0"/>
                      </a:endParaRPr>
                    </a:p>
                  </a:txBody>
                  <a:tcPr/>
                </a:tc>
                <a:tc>
                  <a:txBody>
                    <a:bodyPr/>
                    <a:lstStyle/>
                    <a:p>
                      <a:pPr marL="0" marR="0">
                        <a:lnSpc>
                          <a:spcPct val="115000"/>
                        </a:lnSpc>
                        <a:spcAft>
                          <a:spcPts val="800"/>
                        </a:spcAft>
                        <a:buNone/>
                      </a:pPr>
                      <a:r>
                        <a:rPr lang="en-US" sz="1400" b="1" kern="0" dirty="0">
                          <a:effectLst/>
                          <a:latin typeface="Arial" panose="020B0604020202020204" pitchFamily="34" charset="0"/>
                          <a:cs typeface="Arial" panose="020B0604020202020204" pitchFamily="34" charset="0"/>
                        </a:rPr>
                        <a:t>No more than 15% of funds used for the "effective use of technology" category can be spent on purchasing technology infrastructure. </a:t>
                      </a:r>
                      <a:r>
                        <a:rPr lang="en-US" sz="1400" b="0" kern="0" dirty="0">
                          <a:effectLst/>
                          <a:latin typeface="Arial" panose="020B0604020202020204" pitchFamily="34" charset="0"/>
                          <a:cs typeface="Arial" panose="020B0604020202020204" pitchFamily="34" charset="0"/>
                        </a:rPr>
                        <a:t>The focus must be on professional learning (how to use the tech effectively), not just procurement.</a:t>
                      </a:r>
                      <a:endParaRPr lang="en-US" sz="1400" b="0" kern="100" dirty="0">
                        <a:effectLst/>
                        <a:latin typeface="Arial" panose="020B0604020202020204" pitchFamily="34" charset="0"/>
                        <a:ea typeface="Aptos" panose="020B0004020202020204" pitchFamily="34" charset="0"/>
                        <a:cs typeface="Arial" panose="020B0604020202020204" pitchFamily="34" charset="0"/>
                      </a:endParaRPr>
                    </a:p>
                  </a:txBody>
                  <a:tcPr/>
                </a:tc>
                <a:extLst>
                  <a:ext uri="{0D108BD9-81ED-4DB2-BD59-A6C34878D82A}">
                    <a16:rowId xmlns:a16="http://schemas.microsoft.com/office/drawing/2014/main" val="1081357302"/>
                  </a:ext>
                </a:extLst>
              </a:tr>
              <a:tr h="818005">
                <a:tc>
                  <a:txBody>
                    <a:bodyPr/>
                    <a:lstStyle/>
                    <a:p>
                      <a:pPr marL="0" marR="0">
                        <a:lnSpc>
                          <a:spcPct val="115000"/>
                        </a:lnSpc>
                        <a:spcAft>
                          <a:spcPts val="800"/>
                        </a:spcAft>
                        <a:buNone/>
                      </a:pPr>
                      <a:r>
                        <a:rPr lang="en-US" sz="1200" b="1" kern="0" dirty="0">
                          <a:effectLst/>
                          <a:latin typeface="Arial" panose="020B0604020202020204" pitchFamily="34" charset="0"/>
                          <a:cs typeface="Arial" panose="020B0604020202020204" pitchFamily="34" charset="0"/>
                        </a:rPr>
                        <a:t>Well-Rounded Education</a:t>
                      </a:r>
                      <a:endParaRPr lang="en-US" sz="1200" b="1" kern="100" dirty="0">
                        <a:effectLst/>
                        <a:latin typeface="Arial" panose="020B0604020202020204" pitchFamily="34" charset="0"/>
                        <a:ea typeface="Aptos" panose="020B0004020202020204" pitchFamily="34" charset="0"/>
                        <a:cs typeface="Arial" panose="020B0604020202020204" pitchFamily="34" charset="0"/>
                      </a:endParaRPr>
                    </a:p>
                  </a:txBody>
                  <a:tcPr>
                    <a:solidFill>
                      <a:srgbClr val="1E4782"/>
                    </a:solidFill>
                  </a:tcPr>
                </a:tc>
                <a:tc>
                  <a:txBody>
                    <a:bodyPr/>
                    <a:lstStyle/>
                    <a:p>
                      <a:pPr marL="0" marR="0">
                        <a:lnSpc>
                          <a:spcPct val="115000"/>
                        </a:lnSpc>
                        <a:spcAft>
                          <a:spcPts val="800"/>
                        </a:spcAft>
                        <a:buNone/>
                      </a:pPr>
                      <a:r>
                        <a:rPr lang="en-US" sz="1400" b="0" kern="0" dirty="0">
                          <a:effectLst/>
                          <a:latin typeface="Arial" panose="020B0604020202020204" pitchFamily="34" charset="0"/>
                          <a:cs typeface="Arial" panose="020B0604020202020204" pitchFamily="34" charset="0"/>
                        </a:rPr>
                        <a:t>Using AI platforms to </a:t>
                      </a:r>
                      <a:r>
                        <a:rPr lang="en-US" sz="1400" b="1" kern="0" dirty="0">
                          <a:effectLst/>
                          <a:latin typeface="Arial" panose="020B0604020202020204" pitchFamily="34" charset="0"/>
                          <a:cs typeface="Arial" panose="020B0604020202020204" pitchFamily="34" charset="0"/>
                        </a:rPr>
                        <a:t>support college and career counseling and pathway exploration.</a:t>
                      </a:r>
                      <a:endParaRPr lang="en-US" sz="1400" b="1" kern="100" dirty="0">
                        <a:effectLst/>
                        <a:latin typeface="Arial" panose="020B0604020202020204" pitchFamily="34" charset="0"/>
                        <a:ea typeface="Aptos" panose="020B0004020202020204" pitchFamily="34" charset="0"/>
                        <a:cs typeface="Arial" panose="020B0604020202020204" pitchFamily="34" charset="0"/>
                      </a:endParaRPr>
                    </a:p>
                  </a:txBody>
                  <a:tcPr/>
                </a:tc>
                <a:tc>
                  <a:txBody>
                    <a:bodyPr/>
                    <a:lstStyle/>
                    <a:p>
                      <a:pPr marL="0" marR="0">
                        <a:lnSpc>
                          <a:spcPct val="115000"/>
                        </a:lnSpc>
                        <a:spcAft>
                          <a:spcPts val="800"/>
                        </a:spcAft>
                        <a:buNone/>
                      </a:pPr>
                      <a:r>
                        <a:rPr lang="en-US" sz="1400" b="0" kern="0" dirty="0">
                          <a:effectLst/>
                          <a:latin typeface="Arial" panose="020B0604020202020204" pitchFamily="34" charset="0"/>
                          <a:cs typeface="Arial" panose="020B0604020202020204" pitchFamily="34" charset="0"/>
                        </a:rPr>
                        <a:t>The AI platform should improve student</a:t>
                      </a:r>
                      <a:r>
                        <a:rPr lang="en-US" sz="1400" b="1" kern="0" dirty="0">
                          <a:effectLst/>
                          <a:latin typeface="Arial" panose="020B0604020202020204" pitchFamily="34" charset="0"/>
                          <a:cs typeface="Arial" panose="020B0604020202020204" pitchFamily="34" charset="0"/>
                        </a:rPr>
                        <a:t> access to well-rounded educational experiences.</a:t>
                      </a:r>
                      <a:endParaRPr lang="en-US" sz="1400" b="1" kern="100" dirty="0">
                        <a:effectLst/>
                        <a:latin typeface="Arial" panose="020B0604020202020204" pitchFamily="34" charset="0"/>
                        <a:ea typeface="Aptos" panose="020B0004020202020204" pitchFamily="34" charset="0"/>
                        <a:cs typeface="Arial" panose="020B0604020202020204" pitchFamily="34" charset="0"/>
                      </a:endParaRPr>
                    </a:p>
                  </a:txBody>
                  <a:tcPr/>
                </a:tc>
                <a:extLst>
                  <a:ext uri="{0D108BD9-81ED-4DB2-BD59-A6C34878D82A}">
                    <a16:rowId xmlns:a16="http://schemas.microsoft.com/office/drawing/2014/main" val="4039265232"/>
                  </a:ext>
                </a:extLst>
              </a:tr>
            </a:tbl>
          </a:graphicData>
        </a:graphic>
      </p:graphicFrame>
      <p:sp>
        <p:nvSpPr>
          <p:cNvPr id="3" name="TextBox 2">
            <a:extLst>
              <a:ext uri="{FF2B5EF4-FFF2-40B4-BE49-F238E27FC236}">
                <a16:creationId xmlns:a16="http://schemas.microsoft.com/office/drawing/2014/main" id="{6062AA6B-D316-BE2A-ABBE-C2ADE53FC900}"/>
              </a:ext>
            </a:extLst>
          </p:cNvPr>
          <p:cNvSpPr txBox="1"/>
          <p:nvPr/>
        </p:nvSpPr>
        <p:spPr>
          <a:xfrm>
            <a:off x="2441542" y="6256913"/>
            <a:ext cx="8069345" cy="338554"/>
          </a:xfrm>
          <a:prstGeom prst="rect">
            <a:avLst/>
          </a:prstGeom>
          <a:noFill/>
        </p:spPr>
        <p:txBody>
          <a:bodyPr wrap="square">
            <a:spAutoFit/>
          </a:bodyPr>
          <a:lstStyle/>
          <a:p>
            <a:r>
              <a:rPr lang="en-US" sz="1600" i="1" kern="0" dirty="0">
                <a:effectLst/>
                <a:latin typeface="Arial" panose="020B0604020202020204" pitchFamily="34" charset="0"/>
                <a:ea typeface="Times New Roman" panose="02020603050405020304" pitchFamily="18" charset="0"/>
                <a:cs typeface="Arial" panose="020B0604020202020204" pitchFamily="34" charset="0"/>
              </a:rPr>
              <a:t>*</a:t>
            </a:r>
            <a:r>
              <a:rPr lang="en-US" sz="1600" i="1" kern="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1600" i="1" kern="0" dirty="0">
                <a:latin typeface="Arial" panose="020B0604020202020204" pitchFamily="34" charset="0"/>
                <a:ea typeface="Times New Roman" panose="02020603050405020304" pitchFamily="18" charset="0"/>
                <a:cs typeface="Arial" panose="020B0604020202020204" pitchFamily="34" charset="0"/>
              </a:rPr>
              <a:t>All activities, software, and materials funded with Title IVA must be supplemental. </a:t>
            </a:r>
            <a:endParaRPr lang="en-US" sz="1600" i="1"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A4B8EEAF-23F3-C633-9F2D-7A815E88CAB0}"/>
              </a:ext>
            </a:extLst>
          </p:cNvPr>
          <p:cNvSpPr>
            <a:spLocks noGrp="1"/>
          </p:cNvSpPr>
          <p:nvPr>
            <p:ph type="sldNum" sz="quarter" idx="12"/>
          </p:nvPr>
        </p:nvSpPr>
        <p:spPr/>
        <p:txBody>
          <a:bodyPr/>
          <a:lstStyle/>
          <a:p>
            <a:fld id="{68A8D22E-6BC5-9E47-900C-2BB94685D9F5}" type="slidenum">
              <a:rPr lang="en-US" smtClean="0"/>
              <a:t>24</a:t>
            </a:fld>
            <a:endParaRPr lang="en-US"/>
          </a:p>
        </p:txBody>
      </p:sp>
    </p:spTree>
    <p:extLst>
      <p:ext uri="{BB962C8B-B14F-4D97-AF65-F5344CB8AC3E}">
        <p14:creationId xmlns:p14="http://schemas.microsoft.com/office/powerpoint/2010/main" val="21646546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79DA2A-9F0C-01A9-53EB-C2D3BDF3ED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CE815F-0205-B667-BA60-C38BCF324179}"/>
              </a:ext>
            </a:extLst>
          </p:cNvPr>
          <p:cNvSpPr>
            <a:spLocks noGrp="1"/>
          </p:cNvSpPr>
          <p:nvPr>
            <p:ph type="title"/>
          </p:nvPr>
        </p:nvSpPr>
        <p:spPr>
          <a:xfrm>
            <a:off x="173178" y="308699"/>
            <a:ext cx="11873509" cy="861002"/>
          </a:xfrm>
        </p:spPr>
        <p:txBody>
          <a:bodyPr>
            <a:normAutofit fontScale="90000"/>
          </a:bodyPr>
          <a:lstStyle/>
          <a:p>
            <a:r>
              <a:rPr lang="en-US" sz="4000" dirty="0"/>
              <a:t>Individuals with Disabilities Education Act (IDEA)  </a:t>
            </a:r>
            <a:br>
              <a:rPr lang="en-US" dirty="0"/>
            </a:br>
            <a:r>
              <a:rPr lang="en-US" sz="3100" i="1" dirty="0"/>
              <a:t>(Focus on Unique Needs)</a:t>
            </a:r>
            <a:endParaRPr lang="en-US" i="1" dirty="0"/>
          </a:p>
        </p:txBody>
      </p:sp>
      <p:graphicFrame>
        <p:nvGraphicFramePr>
          <p:cNvPr id="5" name="Content Placeholder 4">
            <a:extLst>
              <a:ext uri="{FF2B5EF4-FFF2-40B4-BE49-F238E27FC236}">
                <a16:creationId xmlns:a16="http://schemas.microsoft.com/office/drawing/2014/main" id="{319A9532-F7F0-86D1-C99C-454B7517B5BE}"/>
              </a:ext>
            </a:extLst>
          </p:cNvPr>
          <p:cNvGraphicFramePr>
            <a:graphicFrameLocks noGrp="1"/>
          </p:cNvGraphicFramePr>
          <p:nvPr>
            <p:ph idx="1"/>
            <p:extLst>
              <p:ext uri="{D42A27DB-BD31-4B8C-83A1-F6EECF244321}">
                <p14:modId xmlns:p14="http://schemas.microsoft.com/office/powerpoint/2010/main" val="2363167883"/>
              </p:ext>
            </p:extLst>
          </p:nvPr>
        </p:nvGraphicFramePr>
        <p:xfrm>
          <a:off x="315310" y="1618593"/>
          <a:ext cx="11373674" cy="4382814"/>
        </p:xfrm>
        <a:graphic>
          <a:graphicData uri="http://schemas.openxmlformats.org/drawingml/2006/table">
            <a:tbl>
              <a:tblPr firstRow="1" firstCol="1" bandRow="1">
                <a:tableStyleId>{5C22544A-7EE6-4342-B048-85BDC9FD1C3A}</a:tableStyleId>
              </a:tblPr>
              <a:tblGrid>
                <a:gridCol w="1828800">
                  <a:extLst>
                    <a:ext uri="{9D8B030D-6E8A-4147-A177-3AD203B41FA5}">
                      <a16:colId xmlns:a16="http://schemas.microsoft.com/office/drawing/2014/main" val="1268405790"/>
                    </a:ext>
                  </a:extLst>
                </a:gridCol>
                <a:gridCol w="4772437">
                  <a:extLst>
                    <a:ext uri="{9D8B030D-6E8A-4147-A177-3AD203B41FA5}">
                      <a16:colId xmlns:a16="http://schemas.microsoft.com/office/drawing/2014/main" val="2178998546"/>
                    </a:ext>
                  </a:extLst>
                </a:gridCol>
                <a:gridCol w="4772437">
                  <a:extLst>
                    <a:ext uri="{9D8B030D-6E8A-4147-A177-3AD203B41FA5}">
                      <a16:colId xmlns:a16="http://schemas.microsoft.com/office/drawing/2014/main" val="1545159283"/>
                    </a:ext>
                  </a:extLst>
                </a:gridCol>
              </a:tblGrid>
              <a:tr h="626621">
                <a:tc>
                  <a:txBody>
                    <a:bodyPr/>
                    <a:lstStyle/>
                    <a:p>
                      <a:pPr marL="0" marR="0">
                        <a:lnSpc>
                          <a:spcPct val="115000"/>
                        </a:lnSpc>
                        <a:spcAft>
                          <a:spcPts val="800"/>
                        </a:spcAft>
                        <a:buNone/>
                      </a:pPr>
                      <a:r>
                        <a:rPr lang="en-US" sz="1200" b="1" kern="0" dirty="0">
                          <a:effectLst/>
                          <a:latin typeface="Arial" panose="020B0604020202020204" pitchFamily="34" charset="0"/>
                          <a:cs typeface="Arial" panose="020B0604020202020204" pitchFamily="34" charset="0"/>
                        </a:rPr>
                        <a:t>AI Use Must Align With:</a:t>
                      </a:r>
                      <a:endParaRPr lang="en-US" sz="1200" b="1" kern="100" dirty="0">
                        <a:effectLst/>
                        <a:latin typeface="Arial" panose="020B0604020202020204" pitchFamily="34" charset="0"/>
                        <a:ea typeface="Aptos" panose="020B0004020202020204" pitchFamily="34" charset="0"/>
                        <a:cs typeface="Arial" panose="020B0604020202020204" pitchFamily="34" charset="0"/>
                      </a:endParaRPr>
                    </a:p>
                  </a:txBody>
                  <a:tcPr>
                    <a:solidFill>
                      <a:srgbClr val="1E4782"/>
                    </a:solidFill>
                  </a:tcPr>
                </a:tc>
                <a:tc>
                  <a:txBody>
                    <a:bodyPr/>
                    <a:lstStyle/>
                    <a:p>
                      <a:pPr marL="0" marR="0">
                        <a:lnSpc>
                          <a:spcPct val="115000"/>
                        </a:lnSpc>
                        <a:spcAft>
                          <a:spcPts val="800"/>
                        </a:spcAft>
                        <a:buNone/>
                      </a:pPr>
                      <a:r>
                        <a:rPr lang="en-US" sz="1200" b="1" kern="0" dirty="0">
                          <a:effectLst/>
                          <a:latin typeface="Arial" panose="020B0604020202020204" pitchFamily="34" charset="0"/>
                          <a:cs typeface="Arial" panose="020B0604020202020204" pitchFamily="34" charset="0"/>
                        </a:rPr>
                        <a:t>Examples</a:t>
                      </a:r>
                      <a:endParaRPr lang="en-US" sz="1200" b="1" kern="100" dirty="0">
                        <a:effectLst/>
                        <a:latin typeface="Arial" panose="020B0604020202020204" pitchFamily="34" charset="0"/>
                        <a:ea typeface="Aptos" panose="020B0004020202020204" pitchFamily="34" charset="0"/>
                        <a:cs typeface="Arial" panose="020B0604020202020204" pitchFamily="34" charset="0"/>
                      </a:endParaRPr>
                    </a:p>
                  </a:txBody>
                  <a:tcPr>
                    <a:solidFill>
                      <a:srgbClr val="1E4782"/>
                    </a:solidFill>
                  </a:tcPr>
                </a:tc>
                <a:tc>
                  <a:txBody>
                    <a:bodyPr/>
                    <a:lstStyle/>
                    <a:p>
                      <a:pPr marL="0" marR="0">
                        <a:lnSpc>
                          <a:spcPct val="115000"/>
                        </a:lnSpc>
                        <a:spcAft>
                          <a:spcPts val="800"/>
                        </a:spcAft>
                        <a:buNone/>
                      </a:pPr>
                      <a:r>
                        <a:rPr lang="en-US" sz="1200" b="1" kern="0" dirty="0">
                          <a:effectLst/>
                          <a:latin typeface="Arial" panose="020B0604020202020204" pitchFamily="34" charset="0"/>
                          <a:cs typeface="Arial" panose="020B0604020202020204" pitchFamily="34" charset="0"/>
                        </a:rPr>
                        <a:t>Key Allowability Criteria</a:t>
                      </a:r>
                      <a:endParaRPr lang="en-US" sz="1200" b="1" kern="100" dirty="0">
                        <a:effectLst/>
                        <a:latin typeface="Arial" panose="020B0604020202020204" pitchFamily="34" charset="0"/>
                        <a:ea typeface="Aptos" panose="020B0004020202020204" pitchFamily="34" charset="0"/>
                        <a:cs typeface="Arial" panose="020B0604020202020204" pitchFamily="34" charset="0"/>
                      </a:endParaRPr>
                    </a:p>
                  </a:txBody>
                  <a:tcPr>
                    <a:solidFill>
                      <a:srgbClr val="1E4782"/>
                    </a:solidFill>
                  </a:tcPr>
                </a:tc>
                <a:extLst>
                  <a:ext uri="{0D108BD9-81ED-4DB2-BD59-A6C34878D82A}">
                    <a16:rowId xmlns:a16="http://schemas.microsoft.com/office/drawing/2014/main" val="1612426062"/>
                  </a:ext>
                </a:extLst>
              </a:tr>
              <a:tr h="1440046">
                <a:tc>
                  <a:txBody>
                    <a:bodyPr/>
                    <a:lstStyle/>
                    <a:p>
                      <a:pPr marL="0" marR="0">
                        <a:lnSpc>
                          <a:spcPct val="115000"/>
                        </a:lnSpc>
                        <a:spcAft>
                          <a:spcPts val="800"/>
                        </a:spcAft>
                        <a:buNone/>
                      </a:pPr>
                      <a:r>
                        <a:rPr lang="en-US" sz="1200" b="1" kern="0" dirty="0">
                          <a:effectLst/>
                          <a:latin typeface="Arial" panose="020B0604020202020204" pitchFamily="34" charset="0"/>
                          <a:cs typeface="Arial" panose="020B0604020202020204" pitchFamily="34" charset="0"/>
                        </a:rPr>
                        <a:t>Specialized Instruction/Supports</a:t>
                      </a:r>
                      <a:endParaRPr lang="en-US" sz="1200" b="1" kern="100" dirty="0">
                        <a:effectLst/>
                        <a:latin typeface="Arial" panose="020B0604020202020204" pitchFamily="34" charset="0"/>
                        <a:ea typeface="Aptos" panose="020B0004020202020204" pitchFamily="34" charset="0"/>
                        <a:cs typeface="Arial" panose="020B0604020202020204" pitchFamily="34" charset="0"/>
                      </a:endParaRPr>
                    </a:p>
                  </a:txBody>
                  <a:tcPr>
                    <a:solidFill>
                      <a:srgbClr val="1E4782"/>
                    </a:solidFill>
                  </a:tcPr>
                </a:tc>
                <a:tc>
                  <a:txBody>
                    <a:bodyPr/>
                    <a:lstStyle/>
                    <a:p>
                      <a:pPr marL="0" marR="0">
                        <a:lnSpc>
                          <a:spcPct val="115000"/>
                        </a:lnSpc>
                        <a:spcAft>
                          <a:spcPts val="800"/>
                        </a:spcAft>
                        <a:buNone/>
                      </a:pPr>
                      <a:r>
                        <a:rPr lang="en-US" sz="1400" b="0" kern="0" dirty="0">
                          <a:effectLst/>
                          <a:latin typeface="Arial" panose="020B0604020202020204" pitchFamily="34" charset="0"/>
                          <a:cs typeface="Arial" panose="020B0604020202020204" pitchFamily="34" charset="0"/>
                        </a:rPr>
                        <a:t>AI-powered assistive technology or instructional equipment/software that is </a:t>
                      </a:r>
                      <a:r>
                        <a:rPr lang="en-US" sz="1400" b="1" kern="0" dirty="0">
                          <a:effectLst/>
                          <a:latin typeface="Arial" panose="020B0604020202020204" pitchFamily="34" charset="0"/>
                          <a:cs typeface="Arial" panose="020B0604020202020204" pitchFamily="34" charset="0"/>
                        </a:rPr>
                        <a:t>clearly related to the unique needs of individual students </a:t>
                      </a:r>
                      <a:r>
                        <a:rPr lang="en-US" sz="1400" b="0" kern="0" dirty="0">
                          <a:effectLst/>
                          <a:latin typeface="Arial" panose="020B0604020202020204" pitchFamily="34" charset="0"/>
                          <a:cs typeface="Arial" panose="020B0604020202020204" pitchFamily="34" charset="0"/>
                        </a:rPr>
                        <a:t>as documented in their Individualized Education Programs (IEPs).</a:t>
                      </a:r>
                      <a:endParaRPr lang="en-US" sz="1400" b="0" kern="100" dirty="0">
                        <a:effectLst/>
                        <a:latin typeface="Arial" panose="020B0604020202020204" pitchFamily="34" charset="0"/>
                        <a:ea typeface="Aptos" panose="020B0004020202020204" pitchFamily="34" charset="0"/>
                        <a:cs typeface="Arial" panose="020B0604020202020204" pitchFamily="34" charset="0"/>
                      </a:endParaRPr>
                    </a:p>
                  </a:txBody>
                  <a:tcPr/>
                </a:tc>
                <a:tc>
                  <a:txBody>
                    <a:bodyPr/>
                    <a:lstStyle/>
                    <a:p>
                      <a:pPr marL="0" marR="0">
                        <a:lnSpc>
                          <a:spcPct val="115000"/>
                        </a:lnSpc>
                        <a:spcAft>
                          <a:spcPts val="800"/>
                        </a:spcAft>
                        <a:buNone/>
                      </a:pPr>
                      <a:r>
                        <a:rPr lang="en-US" sz="1400" b="0" kern="0" dirty="0">
                          <a:effectLst/>
                          <a:latin typeface="Arial" panose="020B0604020202020204" pitchFamily="34" charset="0"/>
                          <a:cs typeface="Arial" panose="020B0604020202020204" pitchFamily="34" charset="0"/>
                        </a:rPr>
                        <a:t>This includes delivering specialized or rigorous academic courses and curricula using assistive technologies.</a:t>
                      </a:r>
                      <a:endParaRPr lang="en-US" sz="1400" b="0" kern="100" dirty="0">
                        <a:effectLst/>
                        <a:latin typeface="Arial" panose="020B0604020202020204" pitchFamily="34" charset="0"/>
                        <a:ea typeface="Aptos" panose="020B0004020202020204" pitchFamily="34" charset="0"/>
                        <a:cs typeface="Arial" panose="020B0604020202020204" pitchFamily="34" charset="0"/>
                      </a:endParaRPr>
                    </a:p>
                  </a:txBody>
                  <a:tcPr/>
                </a:tc>
                <a:extLst>
                  <a:ext uri="{0D108BD9-81ED-4DB2-BD59-A6C34878D82A}">
                    <a16:rowId xmlns:a16="http://schemas.microsoft.com/office/drawing/2014/main" val="1671587189"/>
                  </a:ext>
                </a:extLst>
              </a:tr>
              <a:tr h="1385918">
                <a:tc>
                  <a:txBody>
                    <a:bodyPr/>
                    <a:lstStyle/>
                    <a:p>
                      <a:pPr marL="0" marR="0">
                        <a:lnSpc>
                          <a:spcPct val="115000"/>
                        </a:lnSpc>
                        <a:spcAft>
                          <a:spcPts val="800"/>
                        </a:spcAft>
                        <a:buNone/>
                      </a:pPr>
                      <a:r>
                        <a:rPr lang="en-US" sz="1200" b="1" kern="0" dirty="0">
                          <a:effectLst/>
                          <a:latin typeface="Arial" panose="020B0604020202020204" pitchFamily="34" charset="0"/>
                          <a:cs typeface="Arial" panose="020B0604020202020204" pitchFamily="34" charset="0"/>
                        </a:rPr>
                        <a:t>Personnel Preparation/PD</a:t>
                      </a:r>
                      <a:endParaRPr lang="en-US" sz="1200" b="1" kern="100" dirty="0">
                        <a:effectLst/>
                        <a:latin typeface="Arial" panose="020B0604020202020204" pitchFamily="34" charset="0"/>
                        <a:ea typeface="Aptos" panose="020B0004020202020204" pitchFamily="34" charset="0"/>
                        <a:cs typeface="Arial" panose="020B0604020202020204" pitchFamily="34" charset="0"/>
                      </a:endParaRPr>
                    </a:p>
                  </a:txBody>
                  <a:tcPr>
                    <a:solidFill>
                      <a:srgbClr val="1E4782"/>
                    </a:solidFill>
                  </a:tcPr>
                </a:tc>
                <a:tc>
                  <a:txBody>
                    <a:bodyPr/>
                    <a:lstStyle/>
                    <a:p>
                      <a:pPr marL="0" marR="0">
                        <a:lnSpc>
                          <a:spcPct val="115000"/>
                        </a:lnSpc>
                        <a:spcAft>
                          <a:spcPts val="800"/>
                        </a:spcAft>
                        <a:buNone/>
                      </a:pPr>
                      <a:r>
                        <a:rPr lang="en-US" sz="1400" b="0" kern="0" dirty="0">
                          <a:effectLst/>
                          <a:latin typeface="Arial" panose="020B0604020202020204" pitchFamily="34" charset="0"/>
                          <a:cs typeface="Arial" panose="020B0604020202020204" pitchFamily="34" charset="0"/>
                        </a:rPr>
                        <a:t>Providing professional development and training to special education and regular education teachers on</a:t>
                      </a:r>
                      <a:r>
                        <a:rPr lang="en-US" sz="1400" b="1" kern="0" dirty="0">
                          <a:effectLst/>
                          <a:latin typeface="Arial" panose="020B0604020202020204" pitchFamily="34" charset="0"/>
                          <a:cs typeface="Arial" panose="020B0604020202020204" pitchFamily="34" charset="0"/>
                        </a:rPr>
                        <a:t> using AI tools and adaptive technologies to meet the unique needs of students with disabilities.</a:t>
                      </a:r>
                      <a:endParaRPr lang="en-US" sz="1400" b="1" kern="100" dirty="0">
                        <a:effectLst/>
                        <a:latin typeface="Arial" panose="020B0604020202020204" pitchFamily="34" charset="0"/>
                        <a:ea typeface="Aptos" panose="020B0004020202020204" pitchFamily="34" charset="0"/>
                        <a:cs typeface="Arial" panose="020B0604020202020204" pitchFamily="34" charset="0"/>
                      </a:endParaRPr>
                    </a:p>
                  </a:txBody>
                  <a:tcPr/>
                </a:tc>
                <a:tc>
                  <a:txBody>
                    <a:bodyPr/>
                    <a:lstStyle/>
                    <a:p>
                      <a:pPr marL="0" marR="0">
                        <a:lnSpc>
                          <a:spcPct val="115000"/>
                        </a:lnSpc>
                        <a:spcAft>
                          <a:spcPts val="800"/>
                        </a:spcAft>
                        <a:buNone/>
                      </a:pPr>
                      <a:r>
                        <a:rPr lang="en-US" sz="1400" b="1" kern="0" dirty="0">
                          <a:effectLst/>
                          <a:latin typeface="Arial" panose="020B0604020202020204" pitchFamily="34" charset="0"/>
                          <a:cs typeface="Arial" panose="020B0604020202020204" pitchFamily="34" charset="0"/>
                        </a:rPr>
                        <a:t>The PD could be co-funded with Title II, Part A to ensure joint learning between general and special education staff on implementing evidence-based instructional strategies, including those leveraging AI.</a:t>
                      </a:r>
                      <a:endParaRPr lang="en-US" sz="1400" b="1" kern="100" dirty="0">
                        <a:effectLst/>
                        <a:latin typeface="Arial" panose="020B0604020202020204" pitchFamily="34" charset="0"/>
                        <a:ea typeface="Aptos" panose="020B0004020202020204" pitchFamily="34" charset="0"/>
                        <a:cs typeface="Arial" panose="020B0604020202020204" pitchFamily="34" charset="0"/>
                      </a:endParaRPr>
                    </a:p>
                  </a:txBody>
                  <a:tcPr/>
                </a:tc>
                <a:extLst>
                  <a:ext uri="{0D108BD9-81ED-4DB2-BD59-A6C34878D82A}">
                    <a16:rowId xmlns:a16="http://schemas.microsoft.com/office/drawing/2014/main" val="1081357302"/>
                  </a:ext>
                </a:extLst>
              </a:tr>
              <a:tr h="930229">
                <a:tc>
                  <a:txBody>
                    <a:bodyPr/>
                    <a:lstStyle/>
                    <a:p>
                      <a:pPr marL="0" marR="0">
                        <a:lnSpc>
                          <a:spcPct val="115000"/>
                        </a:lnSpc>
                        <a:spcAft>
                          <a:spcPts val="800"/>
                        </a:spcAft>
                        <a:buNone/>
                      </a:pPr>
                      <a:r>
                        <a:rPr lang="en-US" sz="1200" b="1" kern="0" dirty="0">
                          <a:effectLst/>
                          <a:latin typeface="Arial" panose="020B0604020202020204" pitchFamily="34" charset="0"/>
                          <a:cs typeface="Arial" panose="020B0604020202020204" pitchFamily="34" charset="0"/>
                        </a:rPr>
                        <a:t>Unallowable Costs</a:t>
                      </a:r>
                      <a:endParaRPr lang="en-US" sz="1200" b="1" kern="100" dirty="0">
                        <a:effectLst/>
                        <a:latin typeface="Arial" panose="020B0604020202020204" pitchFamily="34" charset="0"/>
                        <a:ea typeface="Aptos" panose="020B0004020202020204" pitchFamily="34" charset="0"/>
                        <a:cs typeface="Arial" panose="020B0604020202020204" pitchFamily="34" charset="0"/>
                      </a:endParaRPr>
                    </a:p>
                  </a:txBody>
                  <a:tcPr>
                    <a:solidFill>
                      <a:srgbClr val="1E4782"/>
                    </a:solidFill>
                  </a:tcPr>
                </a:tc>
                <a:tc>
                  <a:txBody>
                    <a:bodyPr/>
                    <a:lstStyle/>
                    <a:p>
                      <a:pPr marL="0" marR="0">
                        <a:lnSpc>
                          <a:spcPct val="115000"/>
                        </a:lnSpc>
                        <a:spcAft>
                          <a:spcPts val="800"/>
                        </a:spcAft>
                        <a:buNone/>
                      </a:pPr>
                      <a:r>
                        <a:rPr lang="en-US" sz="1400" b="0" kern="0" dirty="0">
                          <a:effectLst/>
                          <a:latin typeface="Arial" panose="020B0604020202020204" pitchFamily="34" charset="0"/>
                          <a:cs typeface="Arial" panose="020B0604020202020204" pitchFamily="34" charset="0"/>
                        </a:rPr>
                        <a:t>AI software/technology not solely related to the unique needs of individual students/special education costs.</a:t>
                      </a:r>
                      <a:endParaRPr lang="en-US" sz="1400" b="0" kern="100" dirty="0">
                        <a:effectLst/>
                        <a:latin typeface="Arial" panose="020B0604020202020204" pitchFamily="34" charset="0"/>
                        <a:ea typeface="Aptos" panose="020B0004020202020204" pitchFamily="34" charset="0"/>
                        <a:cs typeface="Arial" panose="020B0604020202020204" pitchFamily="34" charset="0"/>
                      </a:endParaRPr>
                    </a:p>
                  </a:txBody>
                  <a:tcPr/>
                </a:tc>
                <a:tc>
                  <a:txBody>
                    <a:bodyPr/>
                    <a:lstStyle/>
                    <a:p>
                      <a:pPr marL="0" marR="0">
                        <a:lnSpc>
                          <a:spcPct val="115000"/>
                        </a:lnSpc>
                        <a:spcAft>
                          <a:spcPts val="800"/>
                        </a:spcAft>
                        <a:buNone/>
                      </a:pPr>
                      <a:r>
                        <a:rPr lang="en-US" sz="1400" b="0" kern="0" dirty="0">
                          <a:effectLst/>
                          <a:latin typeface="Arial" panose="020B0604020202020204" pitchFamily="34" charset="0"/>
                          <a:cs typeface="Arial" panose="020B0604020202020204" pitchFamily="34" charset="0"/>
                        </a:rPr>
                        <a:t>AI tools cannot fund routine costs or instructional materials meant for general classroom use.</a:t>
                      </a:r>
                      <a:endParaRPr lang="en-US" sz="1400" b="0" kern="100" dirty="0">
                        <a:effectLst/>
                        <a:latin typeface="Arial" panose="020B0604020202020204" pitchFamily="34" charset="0"/>
                        <a:ea typeface="Aptos" panose="020B0004020202020204" pitchFamily="34" charset="0"/>
                        <a:cs typeface="Arial" panose="020B0604020202020204" pitchFamily="34" charset="0"/>
                      </a:endParaRPr>
                    </a:p>
                  </a:txBody>
                  <a:tcPr/>
                </a:tc>
                <a:extLst>
                  <a:ext uri="{0D108BD9-81ED-4DB2-BD59-A6C34878D82A}">
                    <a16:rowId xmlns:a16="http://schemas.microsoft.com/office/drawing/2014/main" val="4039265232"/>
                  </a:ext>
                </a:extLst>
              </a:tr>
            </a:tbl>
          </a:graphicData>
        </a:graphic>
      </p:graphicFrame>
      <p:sp>
        <p:nvSpPr>
          <p:cNvPr id="4" name="Slide Number Placeholder 3">
            <a:extLst>
              <a:ext uri="{FF2B5EF4-FFF2-40B4-BE49-F238E27FC236}">
                <a16:creationId xmlns:a16="http://schemas.microsoft.com/office/drawing/2014/main" id="{188326D4-422B-69EF-C564-2B0262B1AE31}"/>
              </a:ext>
            </a:extLst>
          </p:cNvPr>
          <p:cNvSpPr>
            <a:spLocks noGrp="1"/>
          </p:cNvSpPr>
          <p:nvPr>
            <p:ph type="sldNum" sz="quarter" idx="12"/>
          </p:nvPr>
        </p:nvSpPr>
        <p:spPr/>
        <p:txBody>
          <a:bodyPr/>
          <a:lstStyle/>
          <a:p>
            <a:fld id="{68A8D22E-6BC5-9E47-900C-2BB94685D9F5}" type="slidenum">
              <a:rPr lang="en-US" smtClean="0"/>
              <a:t>25</a:t>
            </a:fld>
            <a:endParaRPr lang="en-US"/>
          </a:p>
        </p:txBody>
      </p:sp>
    </p:spTree>
    <p:extLst>
      <p:ext uri="{BB962C8B-B14F-4D97-AF65-F5344CB8AC3E}">
        <p14:creationId xmlns:p14="http://schemas.microsoft.com/office/powerpoint/2010/main" val="4075750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AB334-B8A7-98F9-72F9-A48A180E8C52}"/>
              </a:ext>
            </a:extLst>
          </p:cNvPr>
          <p:cNvSpPr>
            <a:spLocks noGrp="1"/>
          </p:cNvSpPr>
          <p:nvPr>
            <p:ph type="title"/>
          </p:nvPr>
        </p:nvSpPr>
        <p:spPr/>
        <p:txBody>
          <a:bodyPr/>
          <a:lstStyle/>
          <a:p>
            <a:r>
              <a:rPr lang="en-US" dirty="0"/>
              <a:t>AI &amp; Your Role</a:t>
            </a:r>
          </a:p>
        </p:txBody>
      </p:sp>
      <p:pic>
        <p:nvPicPr>
          <p:cNvPr id="6" name="Content Placeholder 5" descr="District operations title page from the Policy Guidance">
            <a:extLst>
              <a:ext uri="{FF2B5EF4-FFF2-40B4-BE49-F238E27FC236}">
                <a16:creationId xmlns:a16="http://schemas.microsoft.com/office/drawing/2014/main" id="{7B76D55B-9970-19F1-58BF-9A1A442529E0}"/>
              </a:ext>
            </a:extLst>
          </p:cNvPr>
          <p:cNvPicPr>
            <a:picLocks noGrp="1" noChangeAspect="1"/>
          </p:cNvPicPr>
          <p:nvPr>
            <p:ph idx="1"/>
          </p:nvPr>
        </p:nvPicPr>
        <p:blipFill>
          <a:blip r:embed="rId2"/>
          <a:stretch>
            <a:fillRect/>
          </a:stretch>
        </p:blipFill>
        <p:spPr>
          <a:xfrm>
            <a:off x="515919" y="1678956"/>
            <a:ext cx="3411465" cy="4414838"/>
          </a:xfrm>
          <a:ln w="76200">
            <a:solidFill>
              <a:srgbClr val="1E4782"/>
            </a:solidFill>
          </a:ln>
        </p:spPr>
      </p:pic>
      <p:pic>
        <p:nvPicPr>
          <p:cNvPr id="8" name="Picture 7" descr="The “Why this matters section” of the Disrtict Operations section of the Policy Guidance - used for visual effect">
            <a:extLst>
              <a:ext uri="{FF2B5EF4-FFF2-40B4-BE49-F238E27FC236}">
                <a16:creationId xmlns:a16="http://schemas.microsoft.com/office/drawing/2014/main" id="{9A927423-FDEC-0A65-635E-F6185E5372C3}"/>
              </a:ext>
            </a:extLst>
          </p:cNvPr>
          <p:cNvPicPr>
            <a:picLocks noChangeAspect="1"/>
          </p:cNvPicPr>
          <p:nvPr/>
        </p:nvPicPr>
        <p:blipFill>
          <a:blip r:embed="rId3"/>
          <a:srcRect t="9755" b="37520"/>
          <a:stretch>
            <a:fillRect/>
          </a:stretch>
        </p:blipFill>
        <p:spPr>
          <a:xfrm>
            <a:off x="4440310" y="1555709"/>
            <a:ext cx="7235771" cy="4937166"/>
          </a:xfrm>
          <a:prstGeom prst="rect">
            <a:avLst/>
          </a:prstGeom>
          <a:ln w="76200">
            <a:solidFill>
              <a:srgbClr val="1E4782"/>
            </a:solidFill>
          </a:ln>
        </p:spPr>
      </p:pic>
      <p:sp>
        <p:nvSpPr>
          <p:cNvPr id="4" name="Slide Number Placeholder 3">
            <a:extLst>
              <a:ext uri="{FF2B5EF4-FFF2-40B4-BE49-F238E27FC236}">
                <a16:creationId xmlns:a16="http://schemas.microsoft.com/office/drawing/2014/main" id="{BD5458C9-71B3-97C7-924C-6FCD354D377D}"/>
              </a:ext>
            </a:extLst>
          </p:cNvPr>
          <p:cNvSpPr>
            <a:spLocks noGrp="1"/>
          </p:cNvSpPr>
          <p:nvPr>
            <p:ph type="sldNum" sz="quarter" idx="12"/>
          </p:nvPr>
        </p:nvSpPr>
        <p:spPr/>
        <p:txBody>
          <a:bodyPr/>
          <a:lstStyle/>
          <a:p>
            <a:fld id="{68A8D22E-6BC5-9E47-900C-2BB94685D9F5}" type="slidenum">
              <a:rPr lang="en-US" smtClean="0"/>
              <a:t>26</a:t>
            </a:fld>
            <a:endParaRPr lang="en-US"/>
          </a:p>
        </p:txBody>
      </p:sp>
    </p:spTree>
    <p:extLst>
      <p:ext uri="{BB962C8B-B14F-4D97-AF65-F5344CB8AC3E}">
        <p14:creationId xmlns:p14="http://schemas.microsoft.com/office/powerpoint/2010/main" val="1687893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E5944-21E1-C479-9AA9-CA9EE27AF1EB}"/>
              </a:ext>
            </a:extLst>
          </p:cNvPr>
          <p:cNvSpPr>
            <a:spLocks noGrp="1"/>
          </p:cNvSpPr>
          <p:nvPr>
            <p:ph type="title"/>
          </p:nvPr>
        </p:nvSpPr>
        <p:spPr/>
        <p:txBody>
          <a:bodyPr/>
          <a:lstStyle/>
          <a:p>
            <a:r>
              <a:rPr lang="en-US" dirty="0"/>
              <a:t>Action Steps to Get Started</a:t>
            </a:r>
          </a:p>
        </p:txBody>
      </p:sp>
      <p:sp>
        <p:nvSpPr>
          <p:cNvPr id="8" name="Content Placeholder 7">
            <a:extLst>
              <a:ext uri="{FF2B5EF4-FFF2-40B4-BE49-F238E27FC236}">
                <a16:creationId xmlns:a16="http://schemas.microsoft.com/office/drawing/2014/main" id="{C0FDBB05-99C2-5981-6C2D-74A88F675EF0}"/>
              </a:ext>
            </a:extLst>
          </p:cNvPr>
          <p:cNvSpPr>
            <a:spLocks noGrp="1"/>
          </p:cNvSpPr>
          <p:nvPr>
            <p:ph idx="1"/>
          </p:nvPr>
        </p:nvSpPr>
        <p:spPr/>
        <p:txBody>
          <a:bodyPr/>
          <a:lstStyle/>
          <a:p>
            <a:r>
              <a:rPr lang="en-US" dirty="0"/>
              <a:t>Addresses the integration of AI into district operations such as budgeting, staffing, and resource management.</a:t>
            </a:r>
          </a:p>
        </p:txBody>
      </p:sp>
      <p:pic>
        <p:nvPicPr>
          <p:cNvPr id="13" name="Picture 12" descr="Key action steps screen shot from the Appendix of the guidnace document.">
            <a:extLst>
              <a:ext uri="{FF2B5EF4-FFF2-40B4-BE49-F238E27FC236}">
                <a16:creationId xmlns:a16="http://schemas.microsoft.com/office/drawing/2014/main" id="{469D460C-72A5-9CAC-0556-8989E25C02AA}"/>
              </a:ext>
            </a:extLst>
          </p:cNvPr>
          <p:cNvPicPr>
            <a:picLocks noChangeAspect="1"/>
          </p:cNvPicPr>
          <p:nvPr/>
        </p:nvPicPr>
        <p:blipFill>
          <a:blip r:embed="rId2"/>
          <a:srcRect b="69106"/>
          <a:stretch>
            <a:fillRect/>
          </a:stretch>
        </p:blipFill>
        <p:spPr>
          <a:xfrm>
            <a:off x="1670736" y="2613361"/>
            <a:ext cx="8485686" cy="3392585"/>
          </a:xfrm>
          <a:prstGeom prst="rect">
            <a:avLst/>
          </a:prstGeom>
          <a:ln w="76200">
            <a:solidFill>
              <a:srgbClr val="1E4782"/>
            </a:solidFill>
          </a:ln>
        </p:spPr>
      </p:pic>
      <p:sp>
        <p:nvSpPr>
          <p:cNvPr id="4" name="Slide Number Placeholder 3">
            <a:extLst>
              <a:ext uri="{FF2B5EF4-FFF2-40B4-BE49-F238E27FC236}">
                <a16:creationId xmlns:a16="http://schemas.microsoft.com/office/drawing/2014/main" id="{EA7082A7-DB79-FD92-9975-78EAAFE9B974}"/>
              </a:ext>
            </a:extLst>
          </p:cNvPr>
          <p:cNvSpPr>
            <a:spLocks noGrp="1"/>
          </p:cNvSpPr>
          <p:nvPr>
            <p:ph type="sldNum" sz="quarter" idx="12"/>
          </p:nvPr>
        </p:nvSpPr>
        <p:spPr/>
        <p:txBody>
          <a:bodyPr/>
          <a:lstStyle/>
          <a:p>
            <a:fld id="{68A8D22E-6BC5-9E47-900C-2BB94685D9F5}" type="slidenum">
              <a:rPr lang="en-US" smtClean="0"/>
              <a:t>27</a:t>
            </a:fld>
            <a:endParaRPr lang="en-US"/>
          </a:p>
        </p:txBody>
      </p:sp>
    </p:spTree>
    <p:extLst>
      <p:ext uri="{BB962C8B-B14F-4D97-AF65-F5344CB8AC3E}">
        <p14:creationId xmlns:p14="http://schemas.microsoft.com/office/powerpoint/2010/main" val="15995750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69A8B-237B-2283-FCC4-382018AB78E8}"/>
              </a:ext>
            </a:extLst>
          </p:cNvPr>
          <p:cNvSpPr>
            <a:spLocks noGrp="1"/>
          </p:cNvSpPr>
          <p:nvPr>
            <p:ph type="title"/>
          </p:nvPr>
        </p:nvSpPr>
        <p:spPr>
          <a:xfrm>
            <a:off x="173179" y="308699"/>
            <a:ext cx="10515600" cy="861002"/>
          </a:xfrm>
        </p:spPr>
        <p:txBody>
          <a:bodyPr/>
          <a:lstStyle/>
          <a:p>
            <a:r>
              <a:rPr lang="en-US" dirty="0"/>
              <a:t>Key Questions</a:t>
            </a:r>
          </a:p>
        </p:txBody>
      </p:sp>
      <p:pic>
        <p:nvPicPr>
          <p:cNvPr id="6" name="Content Placeholder 5" descr="Disrtict Operations ey questions to ask in the following categoies: Budgeting and Planning, Human Resources and Hiring, Data Use and Dashboards, Procurement and Vendor Management, Cross-Cutting and Strategic Oversight.&#10;&#10;">
            <a:extLst>
              <a:ext uri="{FF2B5EF4-FFF2-40B4-BE49-F238E27FC236}">
                <a16:creationId xmlns:a16="http://schemas.microsoft.com/office/drawing/2014/main" id="{722965B9-0656-69CC-1854-3F6DE87B9E20}"/>
              </a:ext>
            </a:extLst>
          </p:cNvPr>
          <p:cNvPicPr>
            <a:picLocks noGrp="1" noChangeAspect="1"/>
          </p:cNvPicPr>
          <p:nvPr>
            <p:ph idx="1"/>
          </p:nvPr>
        </p:nvPicPr>
        <p:blipFill>
          <a:blip r:embed="rId2"/>
          <a:srcRect t="39592" b="7380"/>
          <a:stretch>
            <a:fillRect/>
          </a:stretch>
        </p:blipFill>
        <p:spPr>
          <a:xfrm>
            <a:off x="173179" y="1555531"/>
            <a:ext cx="6717592" cy="4609912"/>
          </a:xfrm>
          <a:ln w="76200">
            <a:solidFill>
              <a:srgbClr val="1E4782"/>
            </a:solidFill>
          </a:ln>
        </p:spPr>
      </p:pic>
      <p:sp>
        <p:nvSpPr>
          <p:cNvPr id="12" name="TextBox 11">
            <a:extLst>
              <a:ext uri="{FF2B5EF4-FFF2-40B4-BE49-F238E27FC236}">
                <a16:creationId xmlns:a16="http://schemas.microsoft.com/office/drawing/2014/main" id="{3C4F9285-1CCF-DBAF-94C3-DBEFBD4A19A3}"/>
              </a:ext>
            </a:extLst>
          </p:cNvPr>
          <p:cNvSpPr txBox="1"/>
          <p:nvPr/>
        </p:nvSpPr>
        <p:spPr>
          <a:xfrm>
            <a:off x="7227102" y="2469120"/>
            <a:ext cx="4964898" cy="272433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000" dirty="0">
                <a:solidFill>
                  <a:srgbClr val="1E4782"/>
                </a:solidFill>
                <a:latin typeface="Arial" panose="020B0604020202020204" pitchFamily="34" charset="0"/>
                <a:cs typeface="Arial" panose="020B0604020202020204" pitchFamily="34" charset="0"/>
              </a:rPr>
              <a:t>Budgeting and Planning</a:t>
            </a:r>
          </a:p>
          <a:p>
            <a:pPr marL="285750" indent="-285750">
              <a:lnSpc>
                <a:spcPct val="150000"/>
              </a:lnSpc>
              <a:buFont typeface="Arial" panose="020B0604020202020204" pitchFamily="34" charset="0"/>
              <a:buChar char="•"/>
            </a:pPr>
            <a:r>
              <a:rPr lang="en-US" sz="2000" dirty="0">
                <a:solidFill>
                  <a:srgbClr val="1E4782"/>
                </a:solidFill>
                <a:latin typeface="Arial" panose="020B0604020202020204" pitchFamily="34" charset="0"/>
                <a:cs typeface="Arial" panose="020B0604020202020204" pitchFamily="34" charset="0"/>
              </a:rPr>
              <a:t>Human Resources and Hiring</a:t>
            </a:r>
          </a:p>
          <a:p>
            <a:pPr marL="285750" indent="-285750">
              <a:lnSpc>
                <a:spcPct val="150000"/>
              </a:lnSpc>
              <a:buFont typeface="Arial" panose="020B0604020202020204" pitchFamily="34" charset="0"/>
              <a:buChar char="•"/>
            </a:pPr>
            <a:r>
              <a:rPr lang="en-US" sz="2000" dirty="0">
                <a:solidFill>
                  <a:srgbClr val="1E4782"/>
                </a:solidFill>
                <a:latin typeface="Arial" panose="020B0604020202020204" pitchFamily="34" charset="0"/>
                <a:cs typeface="Arial" panose="020B0604020202020204" pitchFamily="34" charset="0"/>
              </a:rPr>
              <a:t>Data Use and Dashboards</a:t>
            </a:r>
          </a:p>
          <a:p>
            <a:pPr marL="285750" indent="-285750">
              <a:lnSpc>
                <a:spcPct val="150000"/>
              </a:lnSpc>
              <a:buFont typeface="Arial" panose="020B0604020202020204" pitchFamily="34" charset="0"/>
              <a:buChar char="•"/>
            </a:pPr>
            <a:r>
              <a:rPr lang="en-US" sz="2000" dirty="0">
                <a:solidFill>
                  <a:srgbClr val="1E4782"/>
                </a:solidFill>
                <a:latin typeface="Arial" panose="020B0604020202020204" pitchFamily="34" charset="0"/>
                <a:cs typeface="Arial" panose="020B0604020202020204" pitchFamily="34" charset="0"/>
              </a:rPr>
              <a:t>Procurement and Vendor Management</a:t>
            </a:r>
          </a:p>
          <a:p>
            <a:pPr marL="285750" indent="-285750">
              <a:lnSpc>
                <a:spcPct val="150000"/>
              </a:lnSpc>
              <a:buFont typeface="Arial" panose="020B0604020202020204" pitchFamily="34" charset="0"/>
              <a:buChar char="•"/>
            </a:pPr>
            <a:r>
              <a:rPr lang="en-US" sz="2000" dirty="0">
                <a:solidFill>
                  <a:srgbClr val="1E4782"/>
                </a:solidFill>
                <a:latin typeface="Arial" panose="020B0604020202020204" pitchFamily="34" charset="0"/>
                <a:cs typeface="Arial" panose="020B0604020202020204" pitchFamily="34" charset="0"/>
              </a:rPr>
              <a:t>Cross-Cutting and Strategic Oversight</a:t>
            </a:r>
          </a:p>
          <a:p>
            <a:pPr>
              <a:lnSpc>
                <a:spcPct val="150000"/>
              </a:lnSpc>
            </a:pPr>
            <a:endParaRPr lang="en-US" sz="14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AA47EF6-1F60-C38E-22CA-923B320E34C0}"/>
              </a:ext>
            </a:extLst>
          </p:cNvPr>
          <p:cNvSpPr>
            <a:spLocks noGrp="1"/>
          </p:cNvSpPr>
          <p:nvPr>
            <p:ph type="sldNum" sz="quarter" idx="12"/>
          </p:nvPr>
        </p:nvSpPr>
        <p:spPr>
          <a:xfrm>
            <a:off x="9632372" y="6492875"/>
            <a:ext cx="2324099" cy="246495"/>
          </a:xfrm>
        </p:spPr>
        <p:txBody>
          <a:bodyPr/>
          <a:lstStyle/>
          <a:p>
            <a:fld id="{68A8D22E-6BC5-9E47-900C-2BB94685D9F5}" type="slidenum">
              <a:rPr lang="en-US" smtClean="0"/>
              <a:pPr/>
              <a:t>28</a:t>
            </a:fld>
            <a:endParaRPr lang="en-US"/>
          </a:p>
        </p:txBody>
      </p:sp>
    </p:spTree>
    <p:extLst>
      <p:ext uri="{BB962C8B-B14F-4D97-AF65-F5344CB8AC3E}">
        <p14:creationId xmlns:p14="http://schemas.microsoft.com/office/powerpoint/2010/main" val="8380493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B7B9A-7561-0261-7C8F-691E77358AAD}"/>
              </a:ext>
            </a:extLst>
          </p:cNvPr>
          <p:cNvSpPr>
            <a:spLocks noGrp="1"/>
          </p:cNvSpPr>
          <p:nvPr>
            <p:ph type="title"/>
          </p:nvPr>
        </p:nvSpPr>
        <p:spPr>
          <a:xfrm>
            <a:off x="173180" y="365126"/>
            <a:ext cx="10515600" cy="861002"/>
          </a:xfrm>
        </p:spPr>
        <p:txBody>
          <a:bodyPr anchor="ctr">
            <a:normAutofit/>
          </a:bodyPr>
          <a:lstStyle/>
          <a:p>
            <a:r>
              <a:rPr lang="en-US" sz="4100" dirty="0"/>
              <a:t>AI &amp; Your Role: </a:t>
            </a:r>
            <a:r>
              <a:rPr lang="en-US" sz="4100" i="1" dirty="0"/>
              <a:t>Potential</a:t>
            </a:r>
            <a:r>
              <a:rPr lang="en-US" sz="4100" dirty="0"/>
              <a:t> Opportunities</a:t>
            </a:r>
          </a:p>
        </p:txBody>
      </p:sp>
      <p:sp>
        <p:nvSpPr>
          <p:cNvPr id="3" name="Content Placeholder 2">
            <a:extLst>
              <a:ext uri="{FF2B5EF4-FFF2-40B4-BE49-F238E27FC236}">
                <a16:creationId xmlns:a16="http://schemas.microsoft.com/office/drawing/2014/main" id="{35BD3CB8-5C80-F47E-97F1-5886ED2540C8}"/>
              </a:ext>
            </a:extLst>
          </p:cNvPr>
          <p:cNvSpPr>
            <a:spLocks noGrp="1"/>
          </p:cNvSpPr>
          <p:nvPr>
            <p:ph sz="half" idx="1"/>
          </p:nvPr>
        </p:nvSpPr>
        <p:spPr>
          <a:xfrm>
            <a:off x="152398" y="1340426"/>
            <a:ext cx="6400802" cy="4966855"/>
          </a:xfrm>
        </p:spPr>
        <p:txBody>
          <a:bodyPr>
            <a:normAutofit/>
          </a:bodyPr>
          <a:lstStyle/>
          <a:p>
            <a:r>
              <a:rPr lang="en-US" sz="2200" dirty="0"/>
              <a:t>Drafting emails and reports </a:t>
            </a:r>
          </a:p>
          <a:p>
            <a:r>
              <a:rPr lang="en-US" sz="2200" dirty="0"/>
              <a:t>Supporting reporting requirements</a:t>
            </a:r>
          </a:p>
          <a:p>
            <a:pPr lvl="1"/>
            <a:r>
              <a:rPr lang="en-US" sz="2200" dirty="0"/>
              <a:t>Quick Data Analysis </a:t>
            </a:r>
          </a:p>
          <a:p>
            <a:pPr lvl="1"/>
            <a:r>
              <a:rPr lang="en-US" sz="2200" dirty="0"/>
              <a:t>Performance Reporting</a:t>
            </a:r>
          </a:p>
          <a:p>
            <a:r>
              <a:rPr lang="en-US" sz="2200" dirty="0"/>
              <a:t>Scheduling &amp; Task Prioritization</a:t>
            </a:r>
          </a:p>
          <a:p>
            <a:pPr lvl="0"/>
            <a:r>
              <a:rPr lang="en-US" sz="2200" dirty="0"/>
              <a:t>Documentation, resource, and knowledge-base management</a:t>
            </a:r>
          </a:p>
          <a:p>
            <a:pPr lvl="1"/>
            <a:r>
              <a:rPr lang="en-US" sz="2200" dirty="0"/>
              <a:t>Internal Knowledge Search</a:t>
            </a:r>
          </a:p>
          <a:p>
            <a:pPr lvl="0"/>
            <a:r>
              <a:rPr lang="en-US" sz="2200" dirty="0"/>
              <a:t>Workflow automation</a:t>
            </a:r>
          </a:p>
          <a:p>
            <a:r>
              <a:rPr lang="en-US" sz="2200" dirty="0"/>
              <a:t>Meeting transcription &amp; summaries </a:t>
            </a:r>
            <a:br>
              <a:rPr lang="en-US" sz="2200" dirty="0"/>
            </a:br>
            <a:r>
              <a:rPr lang="en-US" sz="2200" i="1" dirty="0"/>
              <a:t>(*only if permitted by your LEA) </a:t>
            </a:r>
          </a:p>
          <a:p>
            <a:r>
              <a:rPr lang="en-US" sz="2200" dirty="0"/>
              <a:t>Support for grant writing</a:t>
            </a:r>
          </a:p>
          <a:p>
            <a:pPr lvl="0"/>
            <a:endParaRPr lang="en-US" sz="2200" dirty="0"/>
          </a:p>
          <a:p>
            <a:endParaRPr lang="en-US" sz="2200" dirty="0"/>
          </a:p>
        </p:txBody>
      </p:sp>
      <p:pic>
        <p:nvPicPr>
          <p:cNvPr id="7" name="Graphic 6" descr="Warning with solid fill">
            <a:extLst>
              <a:ext uri="{FF2B5EF4-FFF2-40B4-BE49-F238E27FC236}">
                <a16:creationId xmlns:a16="http://schemas.microsoft.com/office/drawing/2014/main" id="{EECE619C-49BD-C46A-1AA4-8CAA2A0B3BD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938345" y="945572"/>
            <a:ext cx="4966855" cy="4966855"/>
          </a:xfrm>
          <a:prstGeom prst="rect">
            <a:avLst/>
          </a:prstGeom>
        </p:spPr>
      </p:pic>
      <p:sp>
        <p:nvSpPr>
          <p:cNvPr id="4" name="Slide Number Placeholder 3">
            <a:extLst>
              <a:ext uri="{FF2B5EF4-FFF2-40B4-BE49-F238E27FC236}">
                <a16:creationId xmlns:a16="http://schemas.microsoft.com/office/drawing/2014/main" id="{8E06A199-3799-DBA1-3227-B995900ECF2E}"/>
              </a:ext>
            </a:extLst>
          </p:cNvPr>
          <p:cNvSpPr>
            <a:spLocks noGrp="1"/>
          </p:cNvSpPr>
          <p:nvPr>
            <p:ph type="sldNum" sz="quarter" idx="12"/>
          </p:nvPr>
        </p:nvSpPr>
        <p:spPr>
          <a:xfrm>
            <a:off x="9632372" y="6492875"/>
            <a:ext cx="2324099" cy="246495"/>
          </a:xfrm>
        </p:spPr>
        <p:txBody>
          <a:bodyPr anchor="ctr">
            <a:normAutofit/>
          </a:bodyPr>
          <a:lstStyle/>
          <a:p>
            <a:pPr>
              <a:lnSpc>
                <a:spcPct val="90000"/>
              </a:lnSpc>
              <a:spcAft>
                <a:spcPts val="600"/>
              </a:spcAft>
            </a:pPr>
            <a:fld id="{68A8D22E-6BC5-9E47-900C-2BB94685D9F5}" type="slidenum">
              <a:rPr lang="en-US" sz="1100" smtClean="0"/>
              <a:pPr>
                <a:lnSpc>
                  <a:spcPct val="90000"/>
                </a:lnSpc>
                <a:spcAft>
                  <a:spcPts val="600"/>
                </a:spcAft>
              </a:pPr>
              <a:t>29</a:t>
            </a:fld>
            <a:endParaRPr lang="en-US" sz="1100" dirty="0"/>
          </a:p>
        </p:txBody>
      </p:sp>
    </p:spTree>
    <p:extLst>
      <p:ext uri="{BB962C8B-B14F-4D97-AF65-F5344CB8AC3E}">
        <p14:creationId xmlns:p14="http://schemas.microsoft.com/office/powerpoint/2010/main" val="417725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dissolve">
                                      <p:cBhvr>
                                        <p:cTn id="4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2C05A-BB5E-FD97-6FFF-868FAFEE7047}"/>
              </a:ext>
            </a:extLst>
          </p:cNvPr>
          <p:cNvSpPr>
            <a:spLocks noGrp="1"/>
          </p:cNvSpPr>
          <p:nvPr>
            <p:ph type="title"/>
          </p:nvPr>
        </p:nvSpPr>
        <p:spPr/>
        <p:txBody>
          <a:bodyPr/>
          <a:lstStyle/>
          <a:p>
            <a:r>
              <a:rPr lang="en-US" dirty="0"/>
              <a:t>Welcome &amp; Agenda</a:t>
            </a:r>
          </a:p>
        </p:txBody>
      </p:sp>
      <p:sp>
        <p:nvSpPr>
          <p:cNvPr id="3" name="Content Placeholder 2">
            <a:extLst>
              <a:ext uri="{FF2B5EF4-FFF2-40B4-BE49-F238E27FC236}">
                <a16:creationId xmlns:a16="http://schemas.microsoft.com/office/drawing/2014/main" id="{E420044D-E518-28A7-E711-CBD82A7DC94B}"/>
              </a:ext>
            </a:extLst>
          </p:cNvPr>
          <p:cNvSpPr>
            <a:spLocks noGrp="1"/>
          </p:cNvSpPr>
          <p:nvPr>
            <p:ph idx="1"/>
          </p:nvPr>
        </p:nvSpPr>
        <p:spPr/>
        <p:txBody>
          <a:bodyPr vert="horz" lIns="91440" tIns="45720" rIns="91440" bIns="45720" rtlCol="0" anchor="t">
            <a:normAutofit/>
          </a:bodyPr>
          <a:lstStyle/>
          <a:p>
            <a:r>
              <a:rPr lang="en-US" dirty="0">
                <a:latin typeface="Arial"/>
                <a:cs typeface="Arial"/>
              </a:rPr>
              <a:t>What is AI?</a:t>
            </a:r>
          </a:p>
          <a:p>
            <a:r>
              <a:rPr lang="en-US" dirty="0"/>
              <a:t>DESE Resources: AI Guidance and AI Literacy</a:t>
            </a:r>
          </a:p>
          <a:p>
            <a:pPr lvl="1"/>
            <a:r>
              <a:rPr lang="en-US" dirty="0"/>
              <a:t>Principles for Ethical AI Use</a:t>
            </a:r>
          </a:p>
          <a:p>
            <a:pPr lvl="1"/>
            <a:r>
              <a:rPr lang="en-US" dirty="0"/>
              <a:t>AI Literacy Principles</a:t>
            </a:r>
          </a:p>
          <a:p>
            <a:r>
              <a:rPr lang="en-US" dirty="0"/>
              <a:t>AI &amp; Federal Fund Use</a:t>
            </a:r>
          </a:p>
          <a:p>
            <a:r>
              <a:rPr lang="en-US" dirty="0"/>
              <a:t>AI &amp; Your Role</a:t>
            </a:r>
          </a:p>
          <a:p>
            <a:r>
              <a:rPr lang="en-US" dirty="0"/>
              <a:t>AI &amp; Your Role: Potential Opportunities </a:t>
            </a:r>
          </a:p>
          <a:p>
            <a:pPr lvl="1"/>
            <a:r>
              <a:rPr lang="en-US" dirty="0"/>
              <a:t>Prioritize People</a:t>
            </a:r>
          </a:p>
          <a:p>
            <a:pPr lvl="1"/>
            <a:r>
              <a:rPr lang="en-US" dirty="0"/>
              <a:t>Center Human Intelligence</a:t>
            </a:r>
          </a:p>
          <a:p>
            <a:pPr lvl="1"/>
            <a:endParaRPr lang="en-US" dirty="0"/>
          </a:p>
          <a:p>
            <a:endParaRPr lang="en-US" dirty="0"/>
          </a:p>
          <a:p>
            <a:pPr lvl="2"/>
            <a:endParaRPr lang="en-US" dirty="0"/>
          </a:p>
        </p:txBody>
      </p:sp>
      <p:sp>
        <p:nvSpPr>
          <p:cNvPr id="4" name="Slide Number Placeholder 3">
            <a:extLst>
              <a:ext uri="{FF2B5EF4-FFF2-40B4-BE49-F238E27FC236}">
                <a16:creationId xmlns:a16="http://schemas.microsoft.com/office/drawing/2014/main" id="{022757E5-066E-93CC-7805-3BF5E3284120}"/>
              </a:ext>
            </a:extLst>
          </p:cNvPr>
          <p:cNvSpPr>
            <a:spLocks noGrp="1"/>
          </p:cNvSpPr>
          <p:nvPr>
            <p:ph type="sldNum" sz="quarter" idx="12"/>
          </p:nvPr>
        </p:nvSpPr>
        <p:spPr/>
        <p:txBody>
          <a:bodyPr/>
          <a:lstStyle/>
          <a:p>
            <a:fld id="{68A8D22E-6BC5-9E47-900C-2BB94685D9F5}" type="slidenum">
              <a:rPr lang="en-US" smtClean="0"/>
              <a:t>3</a:t>
            </a:fld>
            <a:endParaRPr lang="en-US"/>
          </a:p>
        </p:txBody>
      </p:sp>
    </p:spTree>
    <p:extLst>
      <p:ext uri="{BB962C8B-B14F-4D97-AF65-F5344CB8AC3E}">
        <p14:creationId xmlns:p14="http://schemas.microsoft.com/office/powerpoint/2010/main" val="21983290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0">
          <a:extLst>
            <a:ext uri="{FF2B5EF4-FFF2-40B4-BE49-F238E27FC236}">
              <a16:creationId xmlns:a16="http://schemas.microsoft.com/office/drawing/2014/main" id="{9DB0B149-338E-485C-BAF3-87DB7B2B7EBD}"/>
            </a:ext>
          </a:extLst>
        </p:cNvPr>
        <p:cNvGrpSpPr/>
        <p:nvPr/>
      </p:nvGrpSpPr>
      <p:grpSpPr>
        <a:xfrm>
          <a:off x="0" y="0"/>
          <a:ext cx="0" cy="0"/>
          <a:chOff x="0" y="0"/>
          <a:chExt cx="0" cy="0"/>
        </a:xfrm>
      </p:grpSpPr>
      <p:sp>
        <p:nvSpPr>
          <p:cNvPr id="331" name="Google Shape;331;p53">
            <a:extLst>
              <a:ext uri="{FF2B5EF4-FFF2-40B4-BE49-F238E27FC236}">
                <a16:creationId xmlns:a16="http://schemas.microsoft.com/office/drawing/2014/main" id="{36BDEE73-FB21-5452-EA00-F6438BACE8EF}"/>
              </a:ext>
            </a:extLst>
          </p:cNvPr>
          <p:cNvSpPr txBox="1">
            <a:spLocks noGrp="1"/>
          </p:cNvSpPr>
          <p:nvPr>
            <p:ph type="title"/>
          </p:nvPr>
        </p:nvSpPr>
        <p:spPr>
          <a:xfrm>
            <a:off x="279506" y="436010"/>
            <a:ext cx="10515600" cy="861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347AB6"/>
              </a:buClr>
              <a:buSzPts val="4400"/>
              <a:buFont typeface="Arial"/>
              <a:buNone/>
            </a:pPr>
            <a:r>
              <a:rPr lang="en-US" dirty="0">
                <a:latin typeface="Arial"/>
                <a:ea typeface="Arial"/>
                <a:cs typeface="Arial"/>
                <a:sym typeface="Arial"/>
              </a:rPr>
              <a:t>AI Literacy Resource: Principles (cont.)</a:t>
            </a:r>
            <a:endParaRPr dirty="0"/>
          </a:p>
        </p:txBody>
      </p:sp>
      <p:pic>
        <p:nvPicPr>
          <p:cNvPr id="332" name="Google Shape;332;p53" descr="Icons illustrating five Principles of AI literacy. Principle 1: Grasp the fundamentals - Smart choices about AI begin with a clear grasp of its basic mechanics. Principle 2: Center Human Intelligence - Let human insight and agency steer every engagement with AI. Principle 3: Guide &amp; Judge AI - Skillfully craft inputs&#10;and rigorously critique outputs. Principle 4: Prioritize People - Protect privacy, dignity, and integrity over efficiency or convenience. Principle 5: Explore AI’s Impacts - Cultivate knowledge of how AI is influencing schools and society.&#10;">
            <a:extLst>
              <a:ext uri="{FF2B5EF4-FFF2-40B4-BE49-F238E27FC236}">
                <a16:creationId xmlns:a16="http://schemas.microsoft.com/office/drawing/2014/main" id="{3337C2CE-F40E-B59C-4612-8AAE24514F74}"/>
              </a:ext>
            </a:extLst>
          </p:cNvPr>
          <p:cNvPicPr preferRelativeResize="0"/>
          <p:nvPr/>
        </p:nvPicPr>
        <p:blipFill rotWithShape="1">
          <a:blip r:embed="rId3">
            <a:alphaModFix/>
          </a:blip>
          <a:srcRect/>
          <a:stretch/>
        </p:blipFill>
        <p:spPr>
          <a:xfrm>
            <a:off x="280553" y="1416081"/>
            <a:ext cx="11630892" cy="3802621"/>
          </a:xfrm>
          <a:prstGeom prst="rect">
            <a:avLst/>
          </a:prstGeom>
          <a:noFill/>
          <a:ln>
            <a:noFill/>
          </a:ln>
          <a:effectLst>
            <a:outerShdw blurRad="292100" dist="139700" dir="2700000" algn="tl" rotWithShape="0">
              <a:srgbClr val="333333">
                <a:alpha val="64709"/>
              </a:srgbClr>
            </a:outerShdw>
          </a:effectLst>
        </p:spPr>
      </p:pic>
      <p:sp>
        <p:nvSpPr>
          <p:cNvPr id="2" name="Slide Number Placeholder 3">
            <a:extLst>
              <a:ext uri="{FF2B5EF4-FFF2-40B4-BE49-F238E27FC236}">
                <a16:creationId xmlns:a16="http://schemas.microsoft.com/office/drawing/2014/main" id="{D557EAFC-8255-2053-07E4-AE59B77EDAF1}"/>
              </a:ext>
            </a:extLst>
          </p:cNvPr>
          <p:cNvSpPr>
            <a:spLocks noGrp="1"/>
          </p:cNvSpPr>
          <p:nvPr>
            <p:ph type="sldNum" sz="quarter" idx="12"/>
          </p:nvPr>
        </p:nvSpPr>
        <p:spPr>
          <a:xfrm>
            <a:off x="9632950" y="6492875"/>
            <a:ext cx="2324100" cy="246063"/>
          </a:xfrm>
        </p:spPr>
        <p:txBody>
          <a:bodyPr anchor="ctr">
            <a:normAutofit/>
          </a:bodyPr>
          <a:lstStyle/>
          <a:p>
            <a:pPr>
              <a:lnSpc>
                <a:spcPct val="90000"/>
              </a:lnSpc>
              <a:spcAft>
                <a:spcPts val="600"/>
              </a:spcAft>
            </a:pPr>
            <a:fld id="{68A8D22E-6BC5-9E47-900C-2BB94685D9F5}" type="slidenum">
              <a:rPr lang="en-US" sz="1100" smtClean="0"/>
              <a:pPr>
                <a:lnSpc>
                  <a:spcPct val="90000"/>
                </a:lnSpc>
                <a:spcAft>
                  <a:spcPts val="600"/>
                </a:spcAft>
              </a:pPr>
              <a:t>30</a:t>
            </a:fld>
            <a:endParaRPr lang="en-US" sz="1100" dirty="0"/>
          </a:p>
        </p:txBody>
      </p:sp>
    </p:spTree>
    <p:extLst>
      <p:ext uri="{BB962C8B-B14F-4D97-AF65-F5344CB8AC3E}">
        <p14:creationId xmlns:p14="http://schemas.microsoft.com/office/powerpoint/2010/main" val="2932529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73"/>
          <p:cNvSpPr txBox="1">
            <a:spLocks noGrp="1"/>
          </p:cNvSpPr>
          <p:nvPr>
            <p:ph type="title"/>
          </p:nvPr>
        </p:nvSpPr>
        <p:spPr>
          <a:xfrm>
            <a:off x="50906" y="55010"/>
            <a:ext cx="10515600" cy="861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47AB6"/>
              </a:buClr>
              <a:buSzPts val="4400"/>
              <a:buFont typeface="Arial"/>
              <a:buNone/>
            </a:pPr>
            <a:r>
              <a:rPr lang="en-US" dirty="0"/>
              <a:t>Prioritize People</a:t>
            </a:r>
            <a:endParaRPr dirty="0"/>
          </a:p>
        </p:txBody>
      </p:sp>
      <p:pic>
        <p:nvPicPr>
          <p:cNvPr id="512" name="Google Shape;512;p73" descr="Icons illustrating five Principles of AI literacy. Principle 1: Grasp the fundamentals - Smart choices about AI begin with a clear grasp of its basic mechanics. Principle 2: Center Human Intelligence - Let human insight and agency steer every engagement with AI. Principle 3: Guide &amp; Judge AI - Skillfully craft inputs&#10;and rigorously critique outputs. Principle 4: Prioritize People - Protect privacy, dignity, and integrity over efficiency or convenience. Principle 5: Explore AI’s Impacts - Cultivate knowledge of how AI is influencing schools and society.&#10;"/>
          <p:cNvPicPr preferRelativeResize="0"/>
          <p:nvPr/>
        </p:nvPicPr>
        <p:blipFill rotWithShape="1">
          <a:blip r:embed="rId3">
            <a:alphaModFix/>
          </a:blip>
          <a:srcRect l="57939" r="22971"/>
          <a:stretch/>
        </p:blipFill>
        <p:spPr>
          <a:xfrm>
            <a:off x="113325" y="869325"/>
            <a:ext cx="2220000" cy="3802500"/>
          </a:xfrm>
          <a:prstGeom prst="roundRect">
            <a:avLst>
              <a:gd name="adj" fmla="val 16667"/>
            </a:avLst>
          </a:prstGeom>
          <a:noFill/>
          <a:ln>
            <a:noFill/>
          </a:ln>
          <a:effectLst>
            <a:outerShdw blurRad="292100" dist="139700" dir="2700000" algn="tl" rotWithShape="0">
              <a:srgbClr val="333333">
                <a:alpha val="64709"/>
              </a:srgbClr>
            </a:outerShdw>
          </a:effectLst>
        </p:spPr>
      </p:pic>
      <p:sp>
        <p:nvSpPr>
          <p:cNvPr id="513" name="Google Shape;513;p73"/>
          <p:cNvSpPr/>
          <p:nvPr/>
        </p:nvSpPr>
        <p:spPr>
          <a:xfrm>
            <a:off x="2909600" y="1444025"/>
            <a:ext cx="3843600" cy="4444500"/>
          </a:xfrm>
          <a:prstGeom prst="roundRect">
            <a:avLst>
              <a:gd name="adj" fmla="val 16667"/>
            </a:avLst>
          </a:prstGeom>
          <a:solidFill>
            <a:srgbClr val="347AB6"/>
          </a:solidFill>
          <a:ln w="28575" cap="flat" cmpd="sng">
            <a:solidFill>
              <a:srgbClr val="1E478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100" b="1">
                <a:solidFill>
                  <a:schemeClr val="lt1"/>
                </a:solidFill>
              </a:rPr>
              <a:t>Could I be risking student data or privacy? </a:t>
            </a:r>
            <a:endParaRPr sz="4100" b="1">
              <a:solidFill>
                <a:schemeClr val="lt1"/>
              </a:solidFill>
            </a:endParaRPr>
          </a:p>
        </p:txBody>
      </p:sp>
      <p:sp>
        <p:nvSpPr>
          <p:cNvPr id="514" name="Google Shape;514;p73"/>
          <p:cNvSpPr/>
          <p:nvPr/>
        </p:nvSpPr>
        <p:spPr>
          <a:xfrm>
            <a:off x="7329475" y="375050"/>
            <a:ext cx="4725600" cy="6247200"/>
          </a:xfrm>
          <a:prstGeom prst="roundRect">
            <a:avLst>
              <a:gd name="adj" fmla="val 16667"/>
            </a:avLst>
          </a:prstGeom>
          <a:solidFill>
            <a:srgbClr val="347AB6"/>
          </a:solidFill>
          <a:ln w="28575" cap="flat" cmpd="sng">
            <a:solidFill>
              <a:srgbClr val="1E478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3000">
                <a:solidFill>
                  <a:schemeClr val="lt1"/>
                </a:solidFill>
              </a:rPr>
              <a:t>Does your district have a list of approved AI tools (that meet FERPA, COPPA, and other data privacy regulations) you can select from? </a:t>
            </a:r>
            <a:endParaRPr sz="3000">
              <a:solidFill>
                <a:schemeClr val="lt1"/>
              </a:solidFill>
            </a:endParaRPr>
          </a:p>
          <a:p>
            <a:pPr marL="0" marR="0" lvl="0" indent="0" algn="l" rtl="0">
              <a:spcBef>
                <a:spcPts val="0"/>
              </a:spcBef>
              <a:spcAft>
                <a:spcPts val="0"/>
              </a:spcAft>
              <a:buNone/>
            </a:pPr>
            <a:endParaRPr sz="3500">
              <a:solidFill>
                <a:schemeClr val="lt1"/>
              </a:solidFill>
            </a:endParaRPr>
          </a:p>
          <a:p>
            <a:pPr marL="0" marR="0" lvl="0" indent="0" algn="l" rtl="0">
              <a:spcBef>
                <a:spcPts val="0"/>
              </a:spcBef>
              <a:spcAft>
                <a:spcPts val="0"/>
              </a:spcAft>
              <a:buNone/>
            </a:pPr>
            <a:r>
              <a:rPr lang="en-US" sz="3000">
                <a:solidFill>
                  <a:schemeClr val="lt1"/>
                </a:solidFill>
              </a:rPr>
              <a:t>If not, how do you know what is acceptable to use and safe?</a:t>
            </a:r>
            <a:endParaRPr sz="3000">
              <a:solidFill>
                <a:schemeClr val="lt1"/>
              </a:solidFill>
            </a:endParaRPr>
          </a:p>
        </p:txBody>
      </p:sp>
      <p:sp>
        <p:nvSpPr>
          <p:cNvPr id="2" name="Slide Number Placeholder 3">
            <a:extLst>
              <a:ext uri="{FF2B5EF4-FFF2-40B4-BE49-F238E27FC236}">
                <a16:creationId xmlns:a16="http://schemas.microsoft.com/office/drawing/2014/main" id="{BCF9C8D9-5D05-380B-B0DE-A64D9AC77D2C}"/>
              </a:ext>
            </a:extLst>
          </p:cNvPr>
          <p:cNvSpPr>
            <a:spLocks noGrp="1"/>
          </p:cNvSpPr>
          <p:nvPr>
            <p:ph type="sldNum" sz="quarter" idx="12"/>
          </p:nvPr>
        </p:nvSpPr>
        <p:spPr>
          <a:xfrm>
            <a:off x="9632950" y="6492875"/>
            <a:ext cx="2324100" cy="246063"/>
          </a:xfrm>
        </p:spPr>
        <p:txBody>
          <a:bodyPr anchor="ctr">
            <a:normAutofit/>
          </a:bodyPr>
          <a:lstStyle/>
          <a:p>
            <a:pPr>
              <a:lnSpc>
                <a:spcPct val="90000"/>
              </a:lnSpc>
              <a:spcAft>
                <a:spcPts val="600"/>
              </a:spcAft>
            </a:pPr>
            <a:fld id="{68A8D22E-6BC5-9E47-900C-2BB94685D9F5}" type="slidenum">
              <a:rPr lang="en-US" sz="1100" smtClean="0"/>
              <a:pPr>
                <a:lnSpc>
                  <a:spcPct val="90000"/>
                </a:lnSpc>
                <a:spcAft>
                  <a:spcPts val="600"/>
                </a:spcAft>
              </a:pPr>
              <a:t>31</a:t>
            </a:fld>
            <a:endParaRPr lang="en-US" sz="11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74"/>
          <p:cNvSpPr txBox="1">
            <a:spLocks noGrp="1"/>
          </p:cNvSpPr>
          <p:nvPr>
            <p:ph type="title"/>
          </p:nvPr>
        </p:nvSpPr>
        <p:spPr>
          <a:xfrm>
            <a:off x="50906" y="55010"/>
            <a:ext cx="10515600" cy="861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47AB6"/>
              </a:buClr>
              <a:buSzPts val="4400"/>
              <a:buFont typeface="Arial"/>
              <a:buNone/>
            </a:pPr>
            <a:r>
              <a:rPr lang="en-US" dirty="0"/>
              <a:t>Prioritize People (cont.)</a:t>
            </a:r>
            <a:endParaRPr dirty="0"/>
          </a:p>
        </p:txBody>
      </p:sp>
      <p:pic>
        <p:nvPicPr>
          <p:cNvPr id="521" name="Google Shape;521;p74" descr="Icons illustrating five Principles of AI literacy. Principle 1: Grasp the fundamentals - Smart choices about AI begin with a clear grasp of its basic mechanics. Principle 2: Center Human Intelligence - Let human insight and agency steer every engagement with AI. Principle 3: Guide &amp; Judge AI - Skillfully craft inputs&#10;and rigorously critique outputs. Principle 4: Prioritize People - Protect privacy, dignity, and integrity over efficiency or convenience. Principle 5: Explore AI’s Impacts - Cultivate knowledge of how AI is influencing schools and society.&#10;"/>
          <p:cNvPicPr preferRelativeResize="0"/>
          <p:nvPr/>
        </p:nvPicPr>
        <p:blipFill rotWithShape="1">
          <a:blip r:embed="rId3">
            <a:alphaModFix/>
          </a:blip>
          <a:srcRect l="57939" r="22971"/>
          <a:stretch/>
        </p:blipFill>
        <p:spPr>
          <a:xfrm>
            <a:off x="113325" y="869325"/>
            <a:ext cx="2220000" cy="3802500"/>
          </a:xfrm>
          <a:prstGeom prst="roundRect">
            <a:avLst>
              <a:gd name="adj" fmla="val 16667"/>
            </a:avLst>
          </a:prstGeom>
          <a:noFill/>
          <a:ln>
            <a:noFill/>
          </a:ln>
          <a:effectLst>
            <a:outerShdw blurRad="292100" dist="139700" dir="2700000" algn="tl" rotWithShape="0">
              <a:srgbClr val="333333">
                <a:alpha val="64709"/>
              </a:srgbClr>
            </a:outerShdw>
          </a:effectLst>
        </p:spPr>
      </p:pic>
      <p:sp>
        <p:nvSpPr>
          <p:cNvPr id="522" name="Google Shape;522;p74"/>
          <p:cNvSpPr/>
          <p:nvPr/>
        </p:nvSpPr>
        <p:spPr>
          <a:xfrm>
            <a:off x="2909600" y="1444025"/>
            <a:ext cx="3843600" cy="4444500"/>
          </a:xfrm>
          <a:prstGeom prst="roundRect">
            <a:avLst>
              <a:gd name="adj" fmla="val 16667"/>
            </a:avLst>
          </a:prstGeom>
          <a:solidFill>
            <a:srgbClr val="347AB6"/>
          </a:solidFill>
          <a:ln w="28575" cap="flat" cmpd="sng">
            <a:solidFill>
              <a:srgbClr val="1E478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100" b="1">
                <a:solidFill>
                  <a:schemeClr val="lt1"/>
                </a:solidFill>
              </a:rPr>
              <a:t>Could I be risking student data or privacy? </a:t>
            </a:r>
            <a:endParaRPr sz="4100" b="1">
              <a:solidFill>
                <a:schemeClr val="lt1"/>
              </a:solidFill>
            </a:endParaRPr>
          </a:p>
        </p:txBody>
      </p:sp>
      <p:sp>
        <p:nvSpPr>
          <p:cNvPr id="523" name="Google Shape;523;p74"/>
          <p:cNvSpPr/>
          <p:nvPr/>
        </p:nvSpPr>
        <p:spPr>
          <a:xfrm>
            <a:off x="7329475" y="1130550"/>
            <a:ext cx="4329000" cy="4596900"/>
          </a:xfrm>
          <a:prstGeom prst="roundRect">
            <a:avLst>
              <a:gd name="adj" fmla="val 16667"/>
            </a:avLst>
          </a:prstGeom>
          <a:solidFill>
            <a:srgbClr val="347AB6"/>
          </a:solidFill>
          <a:ln w="28575" cap="flat" cmpd="sng">
            <a:solidFill>
              <a:srgbClr val="1E478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3000">
                <a:solidFill>
                  <a:schemeClr val="lt1"/>
                </a:solidFill>
              </a:rPr>
              <a:t>How are students and parents made aware of what AI tools are being used and what student information is shared with the tool?</a:t>
            </a:r>
            <a:endParaRPr sz="3000">
              <a:solidFill>
                <a:schemeClr val="lt1"/>
              </a:solidFill>
            </a:endParaRPr>
          </a:p>
        </p:txBody>
      </p:sp>
      <p:sp>
        <p:nvSpPr>
          <p:cNvPr id="2" name="Slide Number Placeholder 3">
            <a:extLst>
              <a:ext uri="{FF2B5EF4-FFF2-40B4-BE49-F238E27FC236}">
                <a16:creationId xmlns:a16="http://schemas.microsoft.com/office/drawing/2014/main" id="{318A7C46-450D-1855-1A9B-12D43F21E003}"/>
              </a:ext>
            </a:extLst>
          </p:cNvPr>
          <p:cNvSpPr>
            <a:spLocks noGrp="1"/>
          </p:cNvSpPr>
          <p:nvPr>
            <p:ph type="sldNum" sz="quarter" idx="12"/>
          </p:nvPr>
        </p:nvSpPr>
        <p:spPr>
          <a:xfrm>
            <a:off x="9632950" y="6492875"/>
            <a:ext cx="2324100" cy="246063"/>
          </a:xfrm>
        </p:spPr>
        <p:txBody>
          <a:bodyPr anchor="ctr">
            <a:normAutofit/>
          </a:bodyPr>
          <a:lstStyle/>
          <a:p>
            <a:pPr>
              <a:lnSpc>
                <a:spcPct val="90000"/>
              </a:lnSpc>
              <a:spcAft>
                <a:spcPts val="600"/>
              </a:spcAft>
            </a:pPr>
            <a:fld id="{68A8D22E-6BC5-9E47-900C-2BB94685D9F5}" type="slidenum">
              <a:rPr lang="en-US" sz="1100" smtClean="0"/>
              <a:pPr>
                <a:lnSpc>
                  <a:spcPct val="90000"/>
                </a:lnSpc>
                <a:spcAft>
                  <a:spcPts val="600"/>
                </a:spcAft>
              </a:pPr>
              <a:t>32</a:t>
            </a:fld>
            <a:endParaRPr lang="en-US" sz="11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76"/>
          <p:cNvSpPr txBox="1">
            <a:spLocks noGrp="1"/>
          </p:cNvSpPr>
          <p:nvPr>
            <p:ph type="title"/>
          </p:nvPr>
        </p:nvSpPr>
        <p:spPr>
          <a:xfrm>
            <a:off x="50906" y="55010"/>
            <a:ext cx="10515600" cy="861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47AB6"/>
              </a:buClr>
              <a:buSzPts val="4400"/>
              <a:buFont typeface="Arial"/>
              <a:buNone/>
            </a:pPr>
            <a:r>
              <a:rPr lang="en-US" dirty="0"/>
              <a:t>Prioritize People (cont.)   </a:t>
            </a:r>
            <a:endParaRPr dirty="0"/>
          </a:p>
        </p:txBody>
      </p:sp>
      <p:pic>
        <p:nvPicPr>
          <p:cNvPr id="539" name="Google Shape;539;p76" descr="Icons illustrating five Principles of AI literacy. Principle 1: Grasp the fundamentals - Smart choices about AI begin with a clear grasp of its basic mechanics. Principle 2: Center Human Intelligence - Let human insight and agency steer every engagement with AI. Principle 3: Guide &amp; Judge AI - Skillfully craft inputs&#10;and rigorously critique outputs. Principle 4: Prioritize People - Protect privacy, dignity, and integrity over efficiency or convenience. Principle 5: Explore AI’s Impacts - Cultivate knowledge of how AI is influencing schools and society.&#10;"/>
          <p:cNvPicPr preferRelativeResize="0"/>
          <p:nvPr/>
        </p:nvPicPr>
        <p:blipFill rotWithShape="1">
          <a:blip r:embed="rId3">
            <a:alphaModFix/>
          </a:blip>
          <a:srcRect l="57939" r="22971"/>
          <a:stretch/>
        </p:blipFill>
        <p:spPr>
          <a:xfrm>
            <a:off x="113325" y="869325"/>
            <a:ext cx="2220000" cy="3802500"/>
          </a:xfrm>
          <a:prstGeom prst="roundRect">
            <a:avLst>
              <a:gd name="adj" fmla="val 16667"/>
            </a:avLst>
          </a:prstGeom>
          <a:noFill/>
          <a:ln>
            <a:noFill/>
          </a:ln>
          <a:effectLst>
            <a:outerShdw blurRad="292100" dist="139700" dir="2700000" algn="tl" rotWithShape="0">
              <a:srgbClr val="333333">
                <a:alpha val="64709"/>
              </a:srgbClr>
            </a:outerShdw>
          </a:effectLst>
        </p:spPr>
      </p:pic>
      <p:sp>
        <p:nvSpPr>
          <p:cNvPr id="540" name="Google Shape;540;p76"/>
          <p:cNvSpPr/>
          <p:nvPr/>
        </p:nvSpPr>
        <p:spPr>
          <a:xfrm>
            <a:off x="2808200" y="1549555"/>
            <a:ext cx="3843600" cy="4444500"/>
          </a:xfrm>
          <a:prstGeom prst="roundRect">
            <a:avLst>
              <a:gd name="adj" fmla="val 16667"/>
            </a:avLst>
          </a:prstGeom>
          <a:solidFill>
            <a:srgbClr val="347AB6"/>
          </a:solidFill>
          <a:ln w="28575" cap="flat" cmpd="sng">
            <a:solidFill>
              <a:srgbClr val="1E478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100" b="1">
                <a:solidFill>
                  <a:schemeClr val="lt1"/>
                </a:solidFill>
              </a:rPr>
              <a:t>Am I using AI in ways that respect others and build trust?</a:t>
            </a:r>
            <a:endParaRPr sz="4100" b="1">
              <a:solidFill>
                <a:schemeClr val="lt1"/>
              </a:solidFill>
            </a:endParaRPr>
          </a:p>
        </p:txBody>
      </p:sp>
      <p:sp>
        <p:nvSpPr>
          <p:cNvPr id="541" name="Google Shape;541;p76"/>
          <p:cNvSpPr/>
          <p:nvPr/>
        </p:nvSpPr>
        <p:spPr>
          <a:xfrm>
            <a:off x="7126675" y="230400"/>
            <a:ext cx="4832700" cy="6397200"/>
          </a:xfrm>
          <a:prstGeom prst="roundRect">
            <a:avLst>
              <a:gd name="adj" fmla="val 16667"/>
            </a:avLst>
          </a:prstGeom>
          <a:solidFill>
            <a:srgbClr val="347AB6"/>
          </a:solidFill>
          <a:ln w="28575" cap="flat" cmpd="sng">
            <a:solidFill>
              <a:srgbClr val="1E4782"/>
            </a:solidFill>
            <a:prstDash val="solid"/>
            <a:miter lim="800000"/>
            <a:headEnd type="none" w="sm" len="sm"/>
            <a:tailEnd type="none" w="sm" len="sm"/>
          </a:ln>
        </p:spPr>
        <p:txBody>
          <a:bodyPr spcFirstLastPara="1" wrap="square" lIns="91425" tIns="45700" rIns="91425" bIns="45700" anchor="ctr" anchorCtr="0">
            <a:noAutofit/>
          </a:bodyPr>
          <a:lstStyle/>
          <a:p>
            <a:pPr lvl="0" algn="l" rtl="0">
              <a:spcBef>
                <a:spcPts val="0"/>
              </a:spcBef>
              <a:spcAft>
                <a:spcPts val="0"/>
              </a:spcAft>
            </a:pPr>
            <a:r>
              <a:rPr lang="en-US" sz="3900" dirty="0">
                <a:solidFill>
                  <a:schemeClr val="lt1"/>
                </a:solidFill>
              </a:rPr>
              <a:t>“I used an AI tool to help write a grant proposal.”</a:t>
            </a:r>
          </a:p>
          <a:p>
            <a:pPr marL="571500" lvl="0" indent="-571500" algn="l" rtl="0">
              <a:spcBef>
                <a:spcPts val="0"/>
              </a:spcBef>
              <a:spcAft>
                <a:spcPts val="0"/>
              </a:spcAft>
              <a:buFont typeface="Arial" panose="020B0604020202020204" pitchFamily="34" charset="0"/>
              <a:buChar char="•"/>
            </a:pPr>
            <a:r>
              <a:rPr lang="en-US" sz="3900" dirty="0">
                <a:solidFill>
                  <a:schemeClr val="lt1"/>
                </a:solidFill>
              </a:rPr>
              <a:t>Do I disclose this use of AI on my application?</a:t>
            </a:r>
            <a:endParaRPr sz="3900" dirty="0">
              <a:solidFill>
                <a:schemeClr val="lt1"/>
              </a:solidFill>
            </a:endParaRPr>
          </a:p>
        </p:txBody>
      </p:sp>
      <p:sp>
        <p:nvSpPr>
          <p:cNvPr id="2" name="Slide Number Placeholder 3">
            <a:extLst>
              <a:ext uri="{FF2B5EF4-FFF2-40B4-BE49-F238E27FC236}">
                <a16:creationId xmlns:a16="http://schemas.microsoft.com/office/drawing/2014/main" id="{65D78C8A-5628-8C1A-9C2D-C9FA1A5AC807}"/>
              </a:ext>
            </a:extLst>
          </p:cNvPr>
          <p:cNvSpPr>
            <a:spLocks noGrp="1"/>
          </p:cNvSpPr>
          <p:nvPr>
            <p:ph type="sldNum" sz="quarter" idx="12"/>
          </p:nvPr>
        </p:nvSpPr>
        <p:spPr>
          <a:xfrm>
            <a:off x="9632950" y="6492875"/>
            <a:ext cx="2324100" cy="246063"/>
          </a:xfrm>
        </p:spPr>
        <p:txBody>
          <a:bodyPr anchor="ctr">
            <a:normAutofit/>
          </a:bodyPr>
          <a:lstStyle/>
          <a:p>
            <a:pPr>
              <a:lnSpc>
                <a:spcPct val="90000"/>
              </a:lnSpc>
              <a:spcAft>
                <a:spcPts val="600"/>
              </a:spcAft>
            </a:pPr>
            <a:fld id="{68A8D22E-6BC5-9E47-900C-2BB94685D9F5}" type="slidenum">
              <a:rPr lang="en-US" sz="1100" smtClean="0"/>
              <a:pPr>
                <a:lnSpc>
                  <a:spcPct val="90000"/>
                </a:lnSpc>
                <a:spcAft>
                  <a:spcPts val="600"/>
                </a:spcAft>
              </a:pPr>
              <a:t>33</a:t>
            </a:fld>
            <a:endParaRPr lang="en-US" sz="11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64"/>
          <p:cNvSpPr txBox="1">
            <a:spLocks noGrp="1"/>
          </p:cNvSpPr>
          <p:nvPr>
            <p:ph type="title"/>
          </p:nvPr>
        </p:nvSpPr>
        <p:spPr>
          <a:xfrm>
            <a:off x="50906" y="55010"/>
            <a:ext cx="10515600" cy="861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47AB6"/>
              </a:buClr>
              <a:buSzPts val="4400"/>
              <a:buFont typeface="Arial"/>
              <a:buNone/>
            </a:pPr>
            <a:r>
              <a:rPr lang="en-US" dirty="0"/>
              <a:t>Center Human Intelligence</a:t>
            </a:r>
            <a:endParaRPr dirty="0"/>
          </a:p>
        </p:txBody>
      </p:sp>
      <p:pic>
        <p:nvPicPr>
          <p:cNvPr id="431" name="Google Shape;431;p64" descr="Icons illustrating five Principles of AI literacy. Principle 1: Grasp the fundamentals - Smart choices about AI begin with a clear grasp of its basic mechanics. Principle 2: Center Human Intelligence - Let human insight and agency steer every engagement with AI. Principle 3: Guide &amp; Judge AI - Skillfully craft inputs&#10;and rigorously critique outputs. Principle 4: Prioritize People - Protect privacy, dignity, and integrity over efficiency or convenience. Principle 5: Explore AI’s Impacts - Cultivate knowledge of how AI is influencing schools and society.&#10;"/>
          <p:cNvPicPr preferRelativeResize="0"/>
          <p:nvPr/>
        </p:nvPicPr>
        <p:blipFill rotWithShape="1">
          <a:blip r:embed="rId3">
            <a:alphaModFix/>
          </a:blip>
          <a:srcRect l="23146" r="58168"/>
          <a:stretch/>
        </p:blipFill>
        <p:spPr>
          <a:xfrm>
            <a:off x="153325" y="962800"/>
            <a:ext cx="2172900" cy="3802500"/>
          </a:xfrm>
          <a:prstGeom prst="roundRect">
            <a:avLst>
              <a:gd name="adj" fmla="val 16667"/>
            </a:avLst>
          </a:prstGeom>
          <a:noFill/>
          <a:ln>
            <a:noFill/>
          </a:ln>
          <a:effectLst>
            <a:outerShdw blurRad="292100" dist="139700" dir="2700000" algn="tl" rotWithShape="0">
              <a:srgbClr val="333333">
                <a:alpha val="64709"/>
              </a:srgbClr>
            </a:outerShdw>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65"/>
          <p:cNvSpPr txBox="1">
            <a:spLocks noGrp="1"/>
          </p:cNvSpPr>
          <p:nvPr>
            <p:ph type="title"/>
          </p:nvPr>
        </p:nvSpPr>
        <p:spPr>
          <a:xfrm>
            <a:off x="50906" y="55010"/>
            <a:ext cx="10515600" cy="861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47AB6"/>
              </a:buClr>
              <a:buSzPts val="4400"/>
              <a:buFont typeface="Arial"/>
              <a:buNone/>
            </a:pPr>
            <a:r>
              <a:rPr lang="en-US" dirty="0"/>
              <a:t>Center Human Intelligence (cont.)</a:t>
            </a:r>
            <a:endParaRPr dirty="0"/>
          </a:p>
        </p:txBody>
      </p:sp>
      <p:pic>
        <p:nvPicPr>
          <p:cNvPr id="438" name="Google Shape;438;p65" descr="Icons illustrating five Principles of AI literacy. Principle 1: Grasp the fundamentals - Smart choices about AI begin with a clear grasp of its basic mechanics. Principle 2: Center Human Intelligence - Let human insight and agency steer every engagement with AI. Principle 3: Guide &amp; Judge AI - Skillfully craft inputs&#10;and rigorously critique outputs. Principle 4: Prioritize People - Protect privacy, dignity, and integrity over efficiency or convenience. Principle 5: Explore AI’s Impacts - Cultivate knowledge of how AI is influencing schools and society.&#10;"/>
          <p:cNvPicPr preferRelativeResize="0"/>
          <p:nvPr/>
        </p:nvPicPr>
        <p:blipFill rotWithShape="1">
          <a:blip r:embed="rId3">
            <a:alphaModFix/>
          </a:blip>
          <a:srcRect l="23146" r="58168"/>
          <a:stretch/>
        </p:blipFill>
        <p:spPr>
          <a:xfrm>
            <a:off x="153325" y="962800"/>
            <a:ext cx="2172900" cy="3802500"/>
          </a:xfrm>
          <a:prstGeom prst="roundRect">
            <a:avLst>
              <a:gd name="adj" fmla="val 16667"/>
            </a:avLst>
          </a:prstGeom>
          <a:noFill/>
          <a:ln>
            <a:noFill/>
          </a:ln>
          <a:effectLst>
            <a:outerShdw blurRad="292100" dist="139700" dir="2700000" algn="tl" rotWithShape="0">
              <a:srgbClr val="333333">
                <a:alpha val="64709"/>
              </a:srgbClr>
            </a:outerShdw>
          </a:effectLst>
        </p:spPr>
      </p:pic>
      <p:pic>
        <p:nvPicPr>
          <p:cNvPr id="439" name="Google Shape;439;p65" descr="A 2x2 matrix diagram titled “Knowledge of AI vs Knowledge of Content.” The x-axis represents Knowledge of Content (low to high), and the y-axis represents Knowledge of AI (low to high). Each quadrant includes an icon and a description:&#10;&#10;Top-left (High AI, Low Content): Yellow triangle with exclamation mark. Text: “You might have false confidence. You will be aware of the possibility of inaccuracies and falsehoods, but may be less likely to spot them. You also may anchor onto the AI’s framing without developing your own learning.”&#10;Top-right (High AI, High Content): Pink star icon. Text: “You have a dual advantage. You will use powerful prompts to shape the AI’s output, and will easily spot inaccuracies or misleading elements.”&#10;Bottom-left (Low AI, Low Content): Gray octagon with exclamation mark. Text: “You are in a vulnerable position. You may put too much confidence in the AI’s outputs and may not be able to spot its limitations.”&#10;Bottom-right (Low AI, High Content): Blue triangle with exclamation mark. Text: “Your expertise gives you strong foundation for using an AI model and evaluating its outputs — but you may be less able to successfully craft strong prompts.”&#10;"/>
          <p:cNvPicPr preferRelativeResize="0"/>
          <p:nvPr/>
        </p:nvPicPr>
        <p:blipFill>
          <a:blip r:embed="rId4">
            <a:alphaModFix/>
          </a:blip>
          <a:stretch>
            <a:fillRect/>
          </a:stretch>
        </p:blipFill>
        <p:spPr>
          <a:xfrm>
            <a:off x="3405225" y="916010"/>
            <a:ext cx="6028800" cy="5637300"/>
          </a:xfrm>
          <a:prstGeom prst="roundRect">
            <a:avLst>
              <a:gd name="adj" fmla="val 16667"/>
            </a:avLst>
          </a:prstGeom>
          <a:noFill/>
          <a:ln w="28575" cap="flat" cmpd="sng">
            <a:solidFill>
              <a:srgbClr val="1E4782"/>
            </a:solidFill>
            <a:prstDash val="solid"/>
            <a:round/>
            <a:headEnd type="none" w="sm" len="sm"/>
            <a:tailEnd type="none" w="sm" len="sm"/>
          </a:ln>
        </p:spPr>
      </p:pic>
      <p:pic>
        <p:nvPicPr>
          <p:cNvPr id="440" name="Google Shape;440;p65">
            <a:extLst>
              <a:ext uri="{C183D7F6-B498-43B3-948B-1728B52AA6E4}">
                <adec:decorative xmlns:adec="http://schemas.microsoft.com/office/drawing/2017/decorative" val="1"/>
              </a:ext>
            </a:extLst>
          </p:cNvPr>
          <p:cNvPicPr preferRelativeResize="0"/>
          <p:nvPr/>
        </p:nvPicPr>
        <p:blipFill rotWithShape="1">
          <a:blip r:embed="rId5">
            <a:alphaModFix/>
          </a:blip>
          <a:srcRect t="20782" b="18486"/>
          <a:stretch/>
        </p:blipFill>
        <p:spPr>
          <a:xfrm>
            <a:off x="4427275" y="6273336"/>
            <a:ext cx="4211351" cy="253300"/>
          </a:xfrm>
          <a:prstGeom prst="rect">
            <a:avLst/>
          </a:prstGeom>
          <a:noFill/>
          <a:ln>
            <a:noFill/>
          </a:ln>
        </p:spPr>
      </p:pic>
      <p:sp>
        <p:nvSpPr>
          <p:cNvPr id="2" name="Slide Number Placeholder 3">
            <a:extLst>
              <a:ext uri="{FF2B5EF4-FFF2-40B4-BE49-F238E27FC236}">
                <a16:creationId xmlns:a16="http://schemas.microsoft.com/office/drawing/2014/main" id="{4A48A488-563A-6C30-F667-D7336653911B}"/>
              </a:ext>
            </a:extLst>
          </p:cNvPr>
          <p:cNvSpPr>
            <a:spLocks noGrp="1"/>
          </p:cNvSpPr>
          <p:nvPr>
            <p:ph type="sldNum" sz="quarter" idx="12"/>
          </p:nvPr>
        </p:nvSpPr>
        <p:spPr>
          <a:xfrm>
            <a:off x="9632950" y="6492875"/>
            <a:ext cx="2324100" cy="246063"/>
          </a:xfrm>
        </p:spPr>
        <p:txBody>
          <a:bodyPr anchor="ctr">
            <a:normAutofit/>
          </a:bodyPr>
          <a:lstStyle/>
          <a:p>
            <a:pPr>
              <a:lnSpc>
                <a:spcPct val="90000"/>
              </a:lnSpc>
              <a:spcAft>
                <a:spcPts val="600"/>
              </a:spcAft>
            </a:pPr>
            <a:fld id="{68A8D22E-6BC5-9E47-900C-2BB94685D9F5}" type="slidenum">
              <a:rPr lang="en-US" sz="1100" smtClean="0"/>
              <a:pPr>
                <a:lnSpc>
                  <a:spcPct val="90000"/>
                </a:lnSpc>
                <a:spcAft>
                  <a:spcPts val="600"/>
                </a:spcAft>
              </a:pPr>
              <a:t>35</a:t>
            </a:fld>
            <a:endParaRPr lang="en-US" sz="11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66"/>
          <p:cNvSpPr txBox="1">
            <a:spLocks noGrp="1"/>
          </p:cNvSpPr>
          <p:nvPr>
            <p:ph type="title"/>
          </p:nvPr>
        </p:nvSpPr>
        <p:spPr>
          <a:xfrm>
            <a:off x="50906" y="55010"/>
            <a:ext cx="10515600" cy="861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47AB6"/>
              </a:buClr>
              <a:buSzPts val="4400"/>
              <a:buFont typeface="Arial"/>
              <a:buNone/>
            </a:pPr>
            <a:r>
              <a:rPr lang="en-US" dirty="0"/>
              <a:t>Center Human Intelligence (cont.)  </a:t>
            </a:r>
            <a:endParaRPr dirty="0"/>
          </a:p>
        </p:txBody>
      </p:sp>
      <p:pic>
        <p:nvPicPr>
          <p:cNvPr id="447" name="Google Shape;447;p66" descr="Icons illustrating five Principles of AI literacy. Principle 1: Grasp the fundamentals - Smart choices about AI begin with a clear grasp of its basic mechanics. Principle 2: Center Human Intelligence - Let human insight and agency steer every engagement with AI. Principle 3: Guide &amp; Judge AI - Skillfully craft inputs&#10;and rigorously critique outputs. Principle 4: Prioritize People - Protect privacy, dignity, and integrity over efficiency or convenience. Principle 5: Explore AI’s Impacts - Cultivate knowledge of how AI is influencing schools and society.&#10;"/>
          <p:cNvPicPr preferRelativeResize="0"/>
          <p:nvPr/>
        </p:nvPicPr>
        <p:blipFill rotWithShape="1">
          <a:blip r:embed="rId3">
            <a:alphaModFix/>
          </a:blip>
          <a:srcRect l="23146" r="58168"/>
          <a:stretch/>
        </p:blipFill>
        <p:spPr>
          <a:xfrm>
            <a:off x="153325" y="962800"/>
            <a:ext cx="2172900" cy="3802500"/>
          </a:xfrm>
          <a:prstGeom prst="roundRect">
            <a:avLst>
              <a:gd name="adj" fmla="val 16667"/>
            </a:avLst>
          </a:prstGeom>
          <a:noFill/>
          <a:ln>
            <a:noFill/>
          </a:ln>
          <a:effectLst>
            <a:outerShdw blurRad="292100" dist="139700" dir="2700000" algn="tl" rotWithShape="0">
              <a:srgbClr val="333333">
                <a:alpha val="64709"/>
              </a:srgbClr>
            </a:outerShdw>
          </a:effectLst>
        </p:spPr>
      </p:pic>
      <p:pic>
        <p:nvPicPr>
          <p:cNvPr id="448" name="Google Shape;448;p66" descr="A 2x2 matrix diagram titled “Knowledge of AI vs Knowledge of Content.” The x-axis represents Knowledge of Content (low to high), and the y-axis represents Knowledge of AI (low to high). Each quadrant includes an icon and a description:&#10;&#10;Top-left (High AI, Low Content): Yellow triangle with exclamation mark. Text: “You might have false confidence. You will be aware of the possibility of inaccuracies and falsehoods, but may be less likely to spot them. You also may anchor onto the AI’s framing without developing your own learning.”&#10;Top-right (High AI, High Content): Pink star icon. Text: “You have a dual advantage. You will use powerful prompts to shape the AI’s output, and will easily spot inaccuracies or misleading elements.”&#10;Bottom-left (Low AI, Low Content): Gray octagon with exclamation mark. Text: “You are in a vulnerable position. You may put too much confidence in the AI’s outputs and may not be able to spot its limitations.”&#10;Bottom-right (Low AI, High Content): Blue triangle with exclamation mark. Text: “Your expertise gives you strong foundation for using an AI model and evaluating its outputs — but you may be less able to successfully craft strong prompts.”&#10;"/>
          <p:cNvPicPr preferRelativeResize="0"/>
          <p:nvPr/>
        </p:nvPicPr>
        <p:blipFill>
          <a:blip r:embed="rId4">
            <a:alphaModFix/>
          </a:blip>
          <a:stretch>
            <a:fillRect/>
          </a:stretch>
        </p:blipFill>
        <p:spPr>
          <a:xfrm>
            <a:off x="3405225" y="916010"/>
            <a:ext cx="6028800" cy="5637300"/>
          </a:xfrm>
          <a:prstGeom prst="roundRect">
            <a:avLst>
              <a:gd name="adj" fmla="val 16667"/>
            </a:avLst>
          </a:prstGeom>
          <a:noFill/>
          <a:ln w="28575" cap="flat" cmpd="sng">
            <a:solidFill>
              <a:srgbClr val="1E4782"/>
            </a:solidFill>
            <a:prstDash val="solid"/>
            <a:round/>
            <a:headEnd type="none" w="sm" len="sm"/>
            <a:tailEnd type="none" w="sm" len="sm"/>
          </a:ln>
        </p:spPr>
      </p:pic>
      <p:pic>
        <p:nvPicPr>
          <p:cNvPr id="449" name="Google Shape;449;p66">
            <a:extLst>
              <a:ext uri="{C183D7F6-B498-43B3-948B-1728B52AA6E4}">
                <adec:decorative xmlns:adec="http://schemas.microsoft.com/office/drawing/2017/decorative" val="1"/>
              </a:ext>
            </a:extLst>
          </p:cNvPr>
          <p:cNvPicPr preferRelativeResize="0"/>
          <p:nvPr/>
        </p:nvPicPr>
        <p:blipFill rotWithShape="1">
          <a:blip r:embed="rId5">
            <a:alphaModFix/>
          </a:blip>
          <a:srcRect t="20782" b="18486"/>
          <a:stretch/>
        </p:blipFill>
        <p:spPr>
          <a:xfrm>
            <a:off x="4427275" y="6273336"/>
            <a:ext cx="4211351" cy="253300"/>
          </a:xfrm>
          <a:prstGeom prst="rect">
            <a:avLst/>
          </a:prstGeom>
          <a:noFill/>
          <a:ln>
            <a:noFill/>
          </a:ln>
        </p:spPr>
      </p:pic>
      <p:sp>
        <p:nvSpPr>
          <p:cNvPr id="450" name="Google Shape;450;p66">
            <a:extLst>
              <a:ext uri="{C183D7F6-B498-43B3-948B-1728B52AA6E4}">
                <adec:decorative xmlns:adec="http://schemas.microsoft.com/office/drawing/2017/decorative" val="1"/>
              </a:ext>
            </a:extLst>
          </p:cNvPr>
          <p:cNvSpPr/>
          <p:nvPr/>
        </p:nvSpPr>
        <p:spPr>
          <a:xfrm>
            <a:off x="6725925" y="1226525"/>
            <a:ext cx="2086500" cy="4066200"/>
          </a:xfrm>
          <a:prstGeom prst="rect">
            <a:avLst/>
          </a:prstGeom>
          <a:solidFill>
            <a:srgbClr val="FFFFFF">
              <a:alpha val="6835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51" name="Google Shape;451;p66">
            <a:extLst>
              <a:ext uri="{C183D7F6-B498-43B3-948B-1728B52AA6E4}">
                <adec:decorative xmlns:adec="http://schemas.microsoft.com/office/drawing/2017/decorative" val="1"/>
              </a:ext>
            </a:extLst>
          </p:cNvPr>
          <p:cNvSpPr/>
          <p:nvPr/>
        </p:nvSpPr>
        <p:spPr>
          <a:xfrm>
            <a:off x="4639425" y="1253200"/>
            <a:ext cx="2086500" cy="2006400"/>
          </a:xfrm>
          <a:prstGeom prst="rect">
            <a:avLst/>
          </a:prstGeom>
          <a:solidFill>
            <a:srgbClr val="FFFFFF">
              <a:alpha val="6835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 name="Slide Number Placeholder 3">
            <a:extLst>
              <a:ext uri="{FF2B5EF4-FFF2-40B4-BE49-F238E27FC236}">
                <a16:creationId xmlns:a16="http://schemas.microsoft.com/office/drawing/2014/main" id="{F5E00BF3-EBCD-D78E-05C5-3CED02FE2603}"/>
              </a:ext>
            </a:extLst>
          </p:cNvPr>
          <p:cNvSpPr>
            <a:spLocks noGrp="1"/>
          </p:cNvSpPr>
          <p:nvPr>
            <p:ph type="sldNum" sz="quarter" idx="12"/>
          </p:nvPr>
        </p:nvSpPr>
        <p:spPr>
          <a:xfrm>
            <a:off x="9632950" y="6492875"/>
            <a:ext cx="2324100" cy="246063"/>
          </a:xfrm>
        </p:spPr>
        <p:txBody>
          <a:bodyPr anchor="ctr">
            <a:normAutofit/>
          </a:bodyPr>
          <a:lstStyle/>
          <a:p>
            <a:pPr>
              <a:lnSpc>
                <a:spcPct val="90000"/>
              </a:lnSpc>
              <a:spcAft>
                <a:spcPts val="600"/>
              </a:spcAft>
            </a:pPr>
            <a:fld id="{68A8D22E-6BC5-9E47-900C-2BB94685D9F5}" type="slidenum">
              <a:rPr lang="en-US" sz="1100" smtClean="0"/>
              <a:pPr>
                <a:lnSpc>
                  <a:spcPct val="90000"/>
                </a:lnSpc>
                <a:spcAft>
                  <a:spcPts val="600"/>
                </a:spcAft>
              </a:pPr>
              <a:t>36</a:t>
            </a:fld>
            <a:endParaRPr lang="en-US" sz="110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67"/>
          <p:cNvSpPr txBox="1">
            <a:spLocks noGrp="1"/>
          </p:cNvSpPr>
          <p:nvPr>
            <p:ph type="title"/>
          </p:nvPr>
        </p:nvSpPr>
        <p:spPr>
          <a:xfrm>
            <a:off x="50906" y="55010"/>
            <a:ext cx="10515600" cy="861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47AB6"/>
              </a:buClr>
              <a:buSzPts val="4400"/>
              <a:buFont typeface="Arial"/>
              <a:buNone/>
            </a:pPr>
            <a:r>
              <a:rPr lang="en-US" dirty="0"/>
              <a:t>Center Human Intelligence (cont.)      </a:t>
            </a:r>
            <a:endParaRPr dirty="0"/>
          </a:p>
        </p:txBody>
      </p:sp>
      <p:pic>
        <p:nvPicPr>
          <p:cNvPr id="458" name="Google Shape;458;p67" descr="Icons illustrating five Principles of AI literacy. Principle 1: Grasp the fundamentals - Smart choices about AI begin with a clear grasp of its basic mechanics. Principle 2: Center Human Intelligence - Let human insight and agency steer every engagement with AI. Principle 3: Guide &amp; Judge AI - Skillfully craft inputs&#10;and rigorously critique outputs. Principle 4: Prioritize People - Protect privacy, dignity, and integrity over efficiency or convenience. Principle 5: Explore AI’s Impacts - Cultivate knowledge of how AI is influencing schools and society.&#10;"/>
          <p:cNvPicPr preferRelativeResize="0"/>
          <p:nvPr/>
        </p:nvPicPr>
        <p:blipFill rotWithShape="1">
          <a:blip r:embed="rId3">
            <a:alphaModFix/>
          </a:blip>
          <a:srcRect l="23146" r="58168"/>
          <a:stretch/>
        </p:blipFill>
        <p:spPr>
          <a:xfrm>
            <a:off x="153325" y="962800"/>
            <a:ext cx="2172900" cy="3802500"/>
          </a:xfrm>
          <a:prstGeom prst="roundRect">
            <a:avLst>
              <a:gd name="adj" fmla="val 16667"/>
            </a:avLst>
          </a:prstGeom>
          <a:noFill/>
          <a:ln>
            <a:noFill/>
          </a:ln>
          <a:effectLst>
            <a:outerShdw blurRad="292100" dist="139700" dir="2700000" algn="tl" rotWithShape="0">
              <a:srgbClr val="333333">
                <a:alpha val="64709"/>
              </a:srgbClr>
            </a:outerShdw>
          </a:effectLst>
        </p:spPr>
      </p:pic>
      <p:pic>
        <p:nvPicPr>
          <p:cNvPr id="459" name="Google Shape;459;p67" descr="A 2x2 matrix diagram titled “Knowledge of AI vs Knowledge of Content.” The x-axis represents Knowledge of Content (low to high), and the y-axis represents Knowledge of AI (low to high). Each quadrant includes an icon and a description:&#10;&#10;Top-left (High AI, Low Content): Yellow triangle with exclamation mark. Text: “You might have false confidence. You will be aware of the possibility of inaccuracies and falsehoods, but may be less likely to spot them. You also may anchor onto the AI’s framing without developing your own learning.”&#10;Top-right (High AI, High Content): Pink star icon. Text: “You have a dual advantage. You will use powerful prompts to shape the AI’s output, and will easily spot inaccuracies or misleading elements.”&#10;Bottom-left (Low AI, Low Content): Gray octagon with exclamation mark. Text: “You are in a vulnerable position. You may put too much confidence in the AI’s outputs and may not be able to spot its limitations.”&#10;Bottom-right (Low AI, High Content): Blue triangle with exclamation mark. Text: “Your expertise gives you strong foundation for using an AI model and evaluating its outputs — but you may be less able to successfully craft strong prompts.”&#10;"/>
          <p:cNvPicPr preferRelativeResize="0"/>
          <p:nvPr/>
        </p:nvPicPr>
        <p:blipFill>
          <a:blip r:embed="rId4">
            <a:alphaModFix/>
          </a:blip>
          <a:stretch>
            <a:fillRect/>
          </a:stretch>
        </p:blipFill>
        <p:spPr>
          <a:xfrm>
            <a:off x="3405225" y="916010"/>
            <a:ext cx="6028800" cy="5637300"/>
          </a:xfrm>
          <a:prstGeom prst="roundRect">
            <a:avLst>
              <a:gd name="adj" fmla="val 16667"/>
            </a:avLst>
          </a:prstGeom>
          <a:noFill/>
          <a:ln w="28575" cap="flat" cmpd="sng">
            <a:solidFill>
              <a:srgbClr val="1E4782"/>
            </a:solidFill>
            <a:prstDash val="solid"/>
            <a:round/>
            <a:headEnd type="none" w="sm" len="sm"/>
            <a:tailEnd type="none" w="sm" len="sm"/>
          </a:ln>
        </p:spPr>
      </p:pic>
      <p:pic>
        <p:nvPicPr>
          <p:cNvPr id="460" name="Google Shape;460;p67">
            <a:extLst>
              <a:ext uri="{C183D7F6-B498-43B3-948B-1728B52AA6E4}">
                <adec:decorative xmlns:adec="http://schemas.microsoft.com/office/drawing/2017/decorative" val="1"/>
              </a:ext>
            </a:extLst>
          </p:cNvPr>
          <p:cNvPicPr preferRelativeResize="0"/>
          <p:nvPr/>
        </p:nvPicPr>
        <p:blipFill rotWithShape="1">
          <a:blip r:embed="rId5">
            <a:alphaModFix/>
          </a:blip>
          <a:srcRect t="20782" b="18486"/>
          <a:stretch/>
        </p:blipFill>
        <p:spPr>
          <a:xfrm>
            <a:off x="4427275" y="6273336"/>
            <a:ext cx="4211351" cy="253300"/>
          </a:xfrm>
          <a:prstGeom prst="rect">
            <a:avLst/>
          </a:prstGeom>
          <a:noFill/>
          <a:ln>
            <a:noFill/>
          </a:ln>
        </p:spPr>
      </p:pic>
      <p:sp>
        <p:nvSpPr>
          <p:cNvPr id="461" name="Google Shape;461;p67">
            <a:extLst>
              <a:ext uri="{C183D7F6-B498-43B3-948B-1728B52AA6E4}">
                <adec:decorative xmlns:adec="http://schemas.microsoft.com/office/drawing/2017/decorative" val="1"/>
              </a:ext>
            </a:extLst>
          </p:cNvPr>
          <p:cNvSpPr/>
          <p:nvPr/>
        </p:nvSpPr>
        <p:spPr>
          <a:xfrm>
            <a:off x="4746150" y="1253200"/>
            <a:ext cx="1979700" cy="4066200"/>
          </a:xfrm>
          <a:prstGeom prst="rect">
            <a:avLst/>
          </a:prstGeom>
          <a:solidFill>
            <a:srgbClr val="FFFFFF">
              <a:alpha val="6835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 name="Slide Number Placeholder 3">
            <a:extLst>
              <a:ext uri="{FF2B5EF4-FFF2-40B4-BE49-F238E27FC236}">
                <a16:creationId xmlns:a16="http://schemas.microsoft.com/office/drawing/2014/main" id="{82FDCE51-18D1-6347-A455-D4075C64DA9C}"/>
              </a:ext>
            </a:extLst>
          </p:cNvPr>
          <p:cNvSpPr>
            <a:spLocks noGrp="1"/>
          </p:cNvSpPr>
          <p:nvPr>
            <p:ph type="sldNum" sz="quarter" idx="12"/>
          </p:nvPr>
        </p:nvSpPr>
        <p:spPr>
          <a:xfrm>
            <a:off x="9632950" y="6492875"/>
            <a:ext cx="2324100" cy="246063"/>
          </a:xfrm>
        </p:spPr>
        <p:txBody>
          <a:bodyPr anchor="ctr">
            <a:normAutofit/>
          </a:bodyPr>
          <a:lstStyle/>
          <a:p>
            <a:pPr>
              <a:lnSpc>
                <a:spcPct val="90000"/>
              </a:lnSpc>
              <a:spcAft>
                <a:spcPts val="600"/>
              </a:spcAft>
            </a:pPr>
            <a:fld id="{68A8D22E-6BC5-9E47-900C-2BB94685D9F5}" type="slidenum">
              <a:rPr lang="en-US" sz="1100" smtClean="0"/>
              <a:pPr>
                <a:lnSpc>
                  <a:spcPct val="90000"/>
                </a:lnSpc>
                <a:spcAft>
                  <a:spcPts val="600"/>
                </a:spcAft>
              </a:pPr>
              <a:t>37</a:t>
            </a:fld>
            <a:endParaRPr lang="en-US" sz="11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29">
          <a:extLst>
            <a:ext uri="{FF2B5EF4-FFF2-40B4-BE49-F238E27FC236}">
              <a16:creationId xmlns:a16="http://schemas.microsoft.com/office/drawing/2014/main" id="{A1E8C799-F061-63DA-F94D-3E68D6328769}"/>
            </a:ext>
          </a:extLst>
        </p:cNvPr>
        <p:cNvGrpSpPr/>
        <p:nvPr/>
      </p:nvGrpSpPr>
      <p:grpSpPr>
        <a:xfrm>
          <a:off x="0" y="0"/>
          <a:ext cx="0" cy="0"/>
          <a:chOff x="0" y="0"/>
          <a:chExt cx="0" cy="0"/>
        </a:xfrm>
      </p:grpSpPr>
      <p:sp>
        <p:nvSpPr>
          <p:cNvPr id="430" name="Google Shape;430;p64">
            <a:extLst>
              <a:ext uri="{FF2B5EF4-FFF2-40B4-BE49-F238E27FC236}">
                <a16:creationId xmlns:a16="http://schemas.microsoft.com/office/drawing/2014/main" id="{43FCD061-E8CC-4D44-4731-4931ED9F81FC}"/>
              </a:ext>
            </a:extLst>
          </p:cNvPr>
          <p:cNvSpPr txBox="1">
            <a:spLocks noGrp="1"/>
          </p:cNvSpPr>
          <p:nvPr>
            <p:ph type="title"/>
          </p:nvPr>
        </p:nvSpPr>
        <p:spPr>
          <a:xfrm>
            <a:off x="246752" y="120218"/>
            <a:ext cx="10515600" cy="861002"/>
          </a:xfrm>
          <a:noFill/>
          <a:ln>
            <a:noFill/>
          </a:ln>
        </p:spPr>
        <p:txBody>
          <a:bodyPr spcFirstLastPara="1" wrap="square" lIns="91425" tIns="45700" rIns="91425" bIns="45700" anchor="ctr" anchorCtr="0">
            <a:normAutofit/>
          </a:bodyPr>
          <a:lstStyle/>
          <a:p>
            <a:pPr lvl="0"/>
            <a:r>
              <a:rPr lang="en-US" dirty="0"/>
              <a:t>Center Human Intelligence (cont.)       </a:t>
            </a:r>
          </a:p>
        </p:txBody>
      </p:sp>
      <p:pic>
        <p:nvPicPr>
          <p:cNvPr id="431" name="Google Shape;431;p64" descr="Icons illustrating five Principles of AI literacy. Principle 1: Grasp the fundamentals - Smart choices about AI begin with a clear grasp of its basic mechanics. Principle 2: Center Human Intelligence - Let human insight and agency steer every engagement with AI. Principle 3: Guide &amp; Judge AI - Skillfully craft inputs&#10;and rigorously critique outputs. Principle 4: Prioritize People - Protect privacy, dignity, and integrity over efficiency or convenience. Principle 5: Explore AI’s Impacts - Cultivate knowledge of how AI is influencing schools and society.&#10;">
            <a:extLst>
              <a:ext uri="{FF2B5EF4-FFF2-40B4-BE49-F238E27FC236}">
                <a16:creationId xmlns:a16="http://schemas.microsoft.com/office/drawing/2014/main" id="{4BF6424B-3AEC-C9D4-63FE-055E51F4D959}"/>
              </a:ext>
            </a:extLst>
          </p:cNvPr>
          <p:cNvPicPr preferRelativeResize="0"/>
          <p:nvPr/>
        </p:nvPicPr>
        <p:blipFill rotWithShape="1">
          <a:blip r:embed="rId3">
            <a:alphaModFix/>
          </a:blip>
          <a:srcRect l="23146" r="58168"/>
          <a:stretch/>
        </p:blipFill>
        <p:spPr>
          <a:xfrm>
            <a:off x="153325" y="962800"/>
            <a:ext cx="2172900" cy="3802500"/>
          </a:xfrm>
          <a:prstGeom prst="roundRect">
            <a:avLst>
              <a:gd name="adj" fmla="val 16667"/>
            </a:avLst>
          </a:prstGeom>
          <a:noFill/>
          <a:ln>
            <a:noFill/>
          </a:ln>
          <a:effectLst>
            <a:outerShdw blurRad="292100" dist="139700" dir="2700000" algn="tl" rotWithShape="0">
              <a:srgbClr val="333333">
                <a:alpha val="64709"/>
              </a:srgbClr>
            </a:outerShdw>
          </a:effectLst>
        </p:spPr>
      </p:pic>
      <p:sp>
        <p:nvSpPr>
          <p:cNvPr id="6" name="Content Placeholder 5">
            <a:extLst>
              <a:ext uri="{FF2B5EF4-FFF2-40B4-BE49-F238E27FC236}">
                <a16:creationId xmlns:a16="http://schemas.microsoft.com/office/drawing/2014/main" id="{38D0C661-9C96-C425-7A33-960792D32562}"/>
              </a:ext>
            </a:extLst>
          </p:cNvPr>
          <p:cNvSpPr>
            <a:spLocks noGrp="1"/>
          </p:cNvSpPr>
          <p:nvPr>
            <p:ph sz="half" idx="2"/>
          </p:nvPr>
        </p:nvSpPr>
        <p:spPr>
          <a:xfrm>
            <a:off x="3016469" y="1418897"/>
            <a:ext cx="7651529" cy="4888384"/>
          </a:xfrm>
        </p:spPr>
        <p:txBody>
          <a:bodyPr>
            <a:normAutofit/>
          </a:bodyPr>
          <a:lstStyle/>
          <a:p>
            <a:r>
              <a:rPr lang="en-US" sz="5400" b="1" dirty="0"/>
              <a:t>Am I prepared to use AI well?</a:t>
            </a:r>
          </a:p>
          <a:p>
            <a:endParaRPr lang="en-US" sz="5400" b="1" dirty="0"/>
          </a:p>
          <a:p>
            <a:r>
              <a:rPr lang="en-US" sz="5400" b="1" dirty="0"/>
              <a:t>Am I still the one doing the real work? </a:t>
            </a:r>
            <a:endParaRPr lang="en-US" sz="5400" dirty="0"/>
          </a:p>
        </p:txBody>
      </p:sp>
      <p:sp>
        <p:nvSpPr>
          <p:cNvPr id="9" name="Slide Number Placeholder 3">
            <a:extLst>
              <a:ext uri="{FF2B5EF4-FFF2-40B4-BE49-F238E27FC236}">
                <a16:creationId xmlns:a16="http://schemas.microsoft.com/office/drawing/2014/main" id="{2EC57623-C374-F578-3E2D-58877B3FB939}"/>
              </a:ext>
            </a:extLst>
          </p:cNvPr>
          <p:cNvSpPr>
            <a:spLocks noGrp="1"/>
          </p:cNvSpPr>
          <p:nvPr>
            <p:ph type="sldNum" sz="quarter" idx="12"/>
          </p:nvPr>
        </p:nvSpPr>
        <p:spPr>
          <a:xfrm>
            <a:off x="9632950" y="6492875"/>
            <a:ext cx="2324100" cy="246063"/>
          </a:xfrm>
        </p:spPr>
        <p:txBody>
          <a:bodyPr anchor="ctr">
            <a:normAutofit/>
          </a:bodyPr>
          <a:lstStyle/>
          <a:p>
            <a:pPr>
              <a:lnSpc>
                <a:spcPct val="90000"/>
              </a:lnSpc>
              <a:spcAft>
                <a:spcPts val="600"/>
              </a:spcAft>
            </a:pPr>
            <a:fld id="{68A8D22E-6BC5-9E47-900C-2BB94685D9F5}" type="slidenum">
              <a:rPr lang="en-US" sz="1100" smtClean="0"/>
              <a:pPr>
                <a:lnSpc>
                  <a:spcPct val="90000"/>
                </a:lnSpc>
                <a:spcAft>
                  <a:spcPts val="600"/>
                </a:spcAft>
              </a:pPr>
              <a:t>38</a:t>
            </a:fld>
            <a:endParaRPr lang="en-US" sz="1100" dirty="0"/>
          </a:p>
        </p:txBody>
      </p:sp>
    </p:spTree>
    <p:extLst>
      <p:ext uri="{BB962C8B-B14F-4D97-AF65-F5344CB8AC3E}">
        <p14:creationId xmlns:p14="http://schemas.microsoft.com/office/powerpoint/2010/main" val="39686819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99">
          <a:extLst>
            <a:ext uri="{FF2B5EF4-FFF2-40B4-BE49-F238E27FC236}">
              <a16:creationId xmlns:a16="http://schemas.microsoft.com/office/drawing/2014/main" id="{368F231E-560D-CA1D-DA2B-3C46DBB15BB9}"/>
            </a:ext>
          </a:extLst>
        </p:cNvPr>
        <p:cNvGrpSpPr/>
        <p:nvPr/>
      </p:nvGrpSpPr>
      <p:grpSpPr>
        <a:xfrm>
          <a:off x="0" y="0"/>
          <a:ext cx="0" cy="0"/>
          <a:chOff x="0" y="0"/>
          <a:chExt cx="0" cy="0"/>
        </a:xfrm>
      </p:grpSpPr>
      <p:sp>
        <p:nvSpPr>
          <p:cNvPr id="200" name="Google Shape;200;p28">
            <a:extLst>
              <a:ext uri="{FF2B5EF4-FFF2-40B4-BE49-F238E27FC236}">
                <a16:creationId xmlns:a16="http://schemas.microsoft.com/office/drawing/2014/main" id="{5D20E15C-0644-2855-A290-D360ED36D60E}"/>
              </a:ext>
            </a:extLst>
          </p:cNvPr>
          <p:cNvSpPr txBox="1">
            <a:spLocks noGrp="1"/>
          </p:cNvSpPr>
          <p:nvPr>
            <p:ph type="title"/>
          </p:nvPr>
        </p:nvSpPr>
        <p:spPr>
          <a:xfrm>
            <a:off x="173179" y="308699"/>
            <a:ext cx="10515600" cy="86100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E4782"/>
              </a:buClr>
              <a:buSzPts val="4400"/>
              <a:buFont typeface="Arial"/>
              <a:buNone/>
            </a:pPr>
            <a:r>
              <a:rPr lang="en-US" dirty="0"/>
              <a:t>DESE AI Resources </a:t>
            </a:r>
            <a:r>
              <a:rPr lang="en-US"/>
              <a:t>(cont.)</a:t>
            </a:r>
            <a:endParaRPr dirty="0"/>
          </a:p>
        </p:txBody>
      </p:sp>
      <p:pic>
        <p:nvPicPr>
          <p:cNvPr id="202" name="Google Shape;202;p28" descr="Picture of the three AI resource thumbnails on the DESE AI website">
            <a:extLst>
              <a:ext uri="{FF2B5EF4-FFF2-40B4-BE49-F238E27FC236}">
                <a16:creationId xmlns:a16="http://schemas.microsoft.com/office/drawing/2014/main" id="{AB29096F-4D69-76D6-3AA6-52C759810B39}"/>
              </a:ext>
            </a:extLst>
          </p:cNvPr>
          <p:cNvPicPr preferRelativeResize="0"/>
          <p:nvPr/>
        </p:nvPicPr>
        <p:blipFill rotWithShape="1">
          <a:blip r:embed="rId3">
            <a:alphaModFix/>
          </a:blip>
          <a:srcRect/>
          <a:stretch/>
        </p:blipFill>
        <p:spPr>
          <a:xfrm>
            <a:off x="753337" y="1592292"/>
            <a:ext cx="5160827" cy="4719368"/>
          </a:xfrm>
          <a:prstGeom prst="rect">
            <a:avLst/>
          </a:prstGeom>
          <a:noFill/>
          <a:ln>
            <a:noFill/>
          </a:ln>
        </p:spPr>
      </p:pic>
      <p:sp>
        <p:nvSpPr>
          <p:cNvPr id="201" name="Google Shape;201;p28">
            <a:extLst>
              <a:ext uri="{FF2B5EF4-FFF2-40B4-BE49-F238E27FC236}">
                <a16:creationId xmlns:a16="http://schemas.microsoft.com/office/drawing/2014/main" id="{EE3869B8-2759-2B5D-89CC-EFDFAA7A7731}"/>
              </a:ext>
            </a:extLst>
          </p:cNvPr>
          <p:cNvSpPr txBox="1">
            <a:spLocks noGrp="1"/>
          </p:cNvSpPr>
          <p:nvPr>
            <p:ph type="body" idx="1"/>
          </p:nvPr>
        </p:nvSpPr>
        <p:spPr>
          <a:xfrm>
            <a:off x="6317150" y="3983350"/>
            <a:ext cx="5667600" cy="678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0"/>
              </a:spcAft>
              <a:buClr>
                <a:schemeClr val="lt1"/>
              </a:buClr>
              <a:buSzPts val="5400"/>
              <a:buNone/>
            </a:pPr>
            <a:r>
              <a:rPr lang="en-US" sz="2500" b="1" dirty="0"/>
              <a:t>http://www/</a:t>
            </a:r>
            <a:r>
              <a:rPr lang="en-US" sz="2500" b="1" dirty="0">
                <a:uFill>
                  <a:noFill/>
                </a:uFill>
                <a:hlinkClick r:id="rId4">
                  <a:extLst>
                    <a:ext uri="{A12FA001-AC4F-418D-AE19-62706E023703}">
                      <ahyp:hlinkClr xmlns:ahyp="http://schemas.microsoft.com/office/drawing/2018/hyperlinkcolor" val="tx"/>
                    </a:ext>
                  </a:extLst>
                </a:hlinkClick>
              </a:rPr>
              <a:t>doe.mass.edu/edtech/ai/</a:t>
            </a:r>
            <a:endParaRPr sz="2500" b="1" dirty="0"/>
          </a:p>
          <a:p>
            <a:pPr marL="0" lvl="0" indent="0" algn="l" rtl="0">
              <a:lnSpc>
                <a:spcPct val="100000"/>
              </a:lnSpc>
              <a:spcBef>
                <a:spcPts val="1000"/>
              </a:spcBef>
              <a:spcAft>
                <a:spcPts val="0"/>
              </a:spcAft>
              <a:buClr>
                <a:schemeClr val="lt1"/>
              </a:buClr>
              <a:buSzPts val="5400"/>
              <a:buNone/>
            </a:pPr>
            <a:r>
              <a:rPr lang="en-US" sz="3700" b="1" dirty="0"/>
              <a:t>OR</a:t>
            </a:r>
            <a:endParaRPr sz="3700" b="1" dirty="0"/>
          </a:p>
          <a:p>
            <a:pPr marL="0" lvl="0" indent="0" algn="l" rtl="0">
              <a:lnSpc>
                <a:spcPct val="100000"/>
              </a:lnSpc>
              <a:spcBef>
                <a:spcPts val="1000"/>
              </a:spcBef>
              <a:spcAft>
                <a:spcPts val="0"/>
              </a:spcAft>
              <a:buClr>
                <a:schemeClr val="lt1"/>
              </a:buClr>
              <a:buSzPts val="5400"/>
              <a:buNone/>
            </a:pPr>
            <a:r>
              <a:rPr lang="en-US" sz="3700" b="1" dirty="0" err="1"/>
              <a:t>bit.ly</a:t>
            </a:r>
            <a:r>
              <a:rPr lang="en-US" sz="3700" b="1" dirty="0"/>
              <a:t>/MA-ai-guidance</a:t>
            </a:r>
            <a:endParaRPr sz="3700" b="1" dirty="0"/>
          </a:p>
        </p:txBody>
      </p:sp>
      <p:pic>
        <p:nvPicPr>
          <p:cNvPr id="204" name="Google Shape;204;p28">
            <a:extLst>
              <a:ext uri="{FF2B5EF4-FFF2-40B4-BE49-F238E27FC236}">
                <a16:creationId xmlns:a16="http://schemas.microsoft.com/office/drawing/2014/main" id="{7DCC6ADA-15C3-4FE5-88A6-F59E4CF7C24A}"/>
              </a:ex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7726748" y="1436000"/>
            <a:ext cx="2377850" cy="2377850"/>
          </a:xfrm>
          <a:prstGeom prst="rect">
            <a:avLst/>
          </a:prstGeom>
          <a:noFill/>
          <a:ln>
            <a:noFill/>
          </a:ln>
        </p:spPr>
      </p:pic>
    </p:spTree>
    <p:extLst>
      <p:ext uri="{BB962C8B-B14F-4D97-AF65-F5344CB8AC3E}">
        <p14:creationId xmlns:p14="http://schemas.microsoft.com/office/powerpoint/2010/main" val="37828442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38"/>
          <p:cNvSpPr txBox="1">
            <a:spLocks noGrp="1"/>
          </p:cNvSpPr>
          <p:nvPr>
            <p:ph type="title"/>
          </p:nvPr>
        </p:nvSpPr>
        <p:spPr>
          <a:xfrm>
            <a:off x="173179" y="308699"/>
            <a:ext cx="10515600" cy="861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E4782"/>
              </a:buClr>
              <a:buSzPct val="100000"/>
              <a:buFont typeface="Arial"/>
              <a:buNone/>
            </a:pPr>
            <a:r>
              <a:rPr lang="en-US" dirty="0"/>
              <a:t>Building Common Language</a:t>
            </a:r>
            <a:endParaRPr dirty="0"/>
          </a:p>
        </p:txBody>
      </p:sp>
      <p:sp>
        <p:nvSpPr>
          <p:cNvPr id="304" name="Google Shape;304;p38"/>
          <p:cNvSpPr/>
          <p:nvPr/>
        </p:nvSpPr>
        <p:spPr>
          <a:xfrm>
            <a:off x="3316947" y="1969173"/>
            <a:ext cx="5558100" cy="1266600"/>
          </a:xfrm>
          <a:prstGeom prst="roundRect">
            <a:avLst>
              <a:gd name="adj" fmla="val 16667"/>
            </a:avLst>
          </a:prstGeom>
          <a:solidFill>
            <a:srgbClr val="347AB6"/>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100" b="1">
                <a:solidFill>
                  <a:schemeClr val="lt1"/>
                </a:solidFill>
              </a:rPr>
              <a:t>What is AI?</a:t>
            </a:r>
            <a:endParaRPr sz="5100" b="1">
              <a:solidFill>
                <a:schemeClr val="lt1"/>
              </a:solidFill>
            </a:endParaRPr>
          </a:p>
        </p:txBody>
      </p:sp>
      <p:sp>
        <p:nvSpPr>
          <p:cNvPr id="303" name="Google Shape;303;p38"/>
          <p:cNvSpPr txBox="1">
            <a:spLocks noGrp="1"/>
          </p:cNvSpPr>
          <p:nvPr>
            <p:ph type="sldNum" idx="12"/>
          </p:nvPr>
        </p:nvSpPr>
        <p:spPr>
          <a:xfrm>
            <a:off x="9632372" y="6492875"/>
            <a:ext cx="2324100" cy="2466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56"/>
          <p:cNvSpPr txBox="1">
            <a:spLocks noGrp="1"/>
          </p:cNvSpPr>
          <p:nvPr>
            <p:ph type="title"/>
          </p:nvPr>
        </p:nvSpPr>
        <p:spPr>
          <a:xfrm>
            <a:off x="173179" y="461099"/>
            <a:ext cx="10515600" cy="861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F3F3F3"/>
              </a:buClr>
              <a:buSzPct val="100000"/>
              <a:buFont typeface="Arial"/>
              <a:buNone/>
            </a:pPr>
            <a:r>
              <a:rPr lang="en-US"/>
              <a:t>Quick Reference Guides</a:t>
            </a:r>
            <a:endParaRPr/>
          </a:p>
          <a:p>
            <a:pPr marL="0" lvl="0" indent="0" algn="l" rtl="0">
              <a:lnSpc>
                <a:spcPct val="100000"/>
              </a:lnSpc>
              <a:spcBef>
                <a:spcPts val="0"/>
              </a:spcBef>
              <a:spcAft>
                <a:spcPts val="0"/>
              </a:spcAft>
              <a:buClr>
                <a:schemeClr val="dk1"/>
              </a:buClr>
              <a:buFont typeface="Arial"/>
              <a:buNone/>
            </a:pPr>
            <a:r>
              <a:rPr lang="en-US" sz="3877" b="0">
                <a:solidFill>
                  <a:schemeClr val="lt1"/>
                </a:solidFill>
              </a:rPr>
              <a:t>bit.ly/MA-ai-qrgs</a:t>
            </a:r>
            <a:endParaRPr sz="3477" b="0">
              <a:solidFill>
                <a:schemeClr val="dk1"/>
              </a:solidFill>
            </a:endParaRPr>
          </a:p>
          <a:p>
            <a:pPr marL="0" lvl="0" indent="0" algn="l" rtl="0">
              <a:lnSpc>
                <a:spcPct val="90000"/>
              </a:lnSpc>
              <a:spcBef>
                <a:spcPts val="0"/>
              </a:spcBef>
              <a:spcAft>
                <a:spcPts val="0"/>
              </a:spcAft>
              <a:buClr>
                <a:srgbClr val="F3F3F3"/>
              </a:buClr>
              <a:buSzPct val="100000"/>
              <a:buFont typeface="Arial"/>
              <a:buNone/>
            </a:pPr>
            <a:endParaRPr/>
          </a:p>
        </p:txBody>
      </p:sp>
      <p:pic>
        <p:nvPicPr>
          <p:cNvPr id="5" name="Content Placeholder 4" descr="The quick reference guide for the District Operations Section of the guidance.">
            <a:extLst>
              <a:ext uri="{FF2B5EF4-FFF2-40B4-BE49-F238E27FC236}">
                <a16:creationId xmlns:a16="http://schemas.microsoft.com/office/drawing/2014/main" id="{CDA55C65-EE25-D141-A079-7A9B067C6407}"/>
              </a:ext>
            </a:extLst>
          </p:cNvPr>
          <p:cNvPicPr>
            <a:picLocks noGrp="1" noChangeAspect="1"/>
          </p:cNvPicPr>
          <p:nvPr>
            <p:ph idx="1"/>
          </p:nvPr>
        </p:nvPicPr>
        <p:blipFill>
          <a:blip r:embed="rId3"/>
          <a:stretch>
            <a:fillRect/>
          </a:stretch>
        </p:blipFill>
        <p:spPr>
          <a:xfrm>
            <a:off x="2201458" y="891599"/>
            <a:ext cx="7430914" cy="5742071"/>
          </a:xfrm>
          <a:ln w="76200">
            <a:solidFill>
              <a:srgbClr val="1E4782"/>
            </a:solidFill>
          </a:ln>
        </p:spPr>
      </p:pic>
      <p:sp>
        <p:nvSpPr>
          <p:cNvPr id="514" name="Google Shape;514;p56"/>
          <p:cNvSpPr txBox="1">
            <a:spLocks noGrp="1"/>
          </p:cNvSpPr>
          <p:nvPr>
            <p:ph type="sldNum" idx="12"/>
          </p:nvPr>
        </p:nvSpPr>
        <p:spPr>
          <a:xfrm>
            <a:off x="9632372" y="6492875"/>
            <a:ext cx="2324099" cy="24649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3891771-AA20-2677-DD05-DB4B1FE6D050}"/>
              </a:ext>
            </a:extLst>
          </p:cNvPr>
          <p:cNvSpPr>
            <a:spLocks noGrp="1"/>
          </p:cNvSpPr>
          <p:nvPr>
            <p:ph type="ctrTitle"/>
          </p:nvPr>
        </p:nvSpPr>
        <p:spPr/>
        <p:txBody>
          <a:bodyPr/>
          <a:lstStyle/>
          <a:p>
            <a:r>
              <a:rPr lang="en-US" dirty="0"/>
              <a:t>Thank You!</a:t>
            </a:r>
          </a:p>
        </p:txBody>
      </p:sp>
      <p:sp>
        <p:nvSpPr>
          <p:cNvPr id="7" name="Subtitle 6">
            <a:extLst>
              <a:ext uri="{FF2B5EF4-FFF2-40B4-BE49-F238E27FC236}">
                <a16:creationId xmlns:a16="http://schemas.microsoft.com/office/drawing/2014/main" id="{05B77D7B-0CE4-FD40-A5F3-8BD69A9D0D3B}"/>
              </a:ext>
            </a:extLst>
          </p:cNvPr>
          <p:cNvSpPr txBox="1">
            <a:spLocks noGrp="1"/>
          </p:cNvSpPr>
          <p:nvPr>
            <p:ph type="subTitle" idx="1"/>
          </p:nvPr>
        </p:nvSpPr>
        <p:spPr>
          <a:prstGeom prst="rect">
            <a:avLst/>
          </a:prstGeom>
          <a:noFill/>
        </p:spPr>
        <p:txBody>
          <a:bodyPr wrap="square">
            <a:spAutoFit/>
          </a:bodyPr>
          <a:lstStyle/>
          <a:p>
            <a:pPr rtl="0">
              <a:buNone/>
            </a:pPr>
            <a:r>
              <a:rPr lang="en-US" dirty="0">
                <a:solidFill>
                  <a:schemeClr val="bg1"/>
                </a:solidFill>
                <a:latin typeface="Arial" panose="020B0604020202020204" pitchFamily="34" charset="0"/>
                <a:cs typeface="Arial" panose="020B0604020202020204" pitchFamily="34" charset="0"/>
              </a:rPr>
              <a:t>November 2025</a:t>
            </a:r>
          </a:p>
          <a:p>
            <a:pPr rtl="0">
              <a:buNone/>
            </a:pPr>
            <a:r>
              <a:rPr lang="en-US" dirty="0">
                <a:solidFill>
                  <a:schemeClr val="bg1"/>
                </a:solidFill>
                <a:latin typeface="Arial" panose="020B0604020202020204" pitchFamily="34" charset="0"/>
                <a:cs typeface="Arial" panose="020B0604020202020204" pitchFamily="34" charset="0"/>
              </a:rPr>
              <a:t>AJ Coté - Office of Educational Technology</a:t>
            </a:r>
          </a:p>
          <a:p>
            <a:pPr rtl="0">
              <a:buNone/>
            </a:pPr>
            <a:r>
              <a:rPr lang="en-US" dirty="0">
                <a:solidFill>
                  <a:schemeClr val="bg1"/>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andrea.j.cote@mass.gov</a:t>
            </a:r>
            <a:endParaRPr lang="en-US" dirty="0">
              <a:solidFill>
                <a:schemeClr val="bg1"/>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D849E5B-3005-366C-019F-98FB93041E8A}"/>
              </a:ext>
            </a:extLst>
          </p:cNvPr>
          <p:cNvSpPr>
            <a:spLocks noGrp="1"/>
          </p:cNvSpPr>
          <p:nvPr>
            <p:ph type="sldNum" sz="quarter" idx="12"/>
          </p:nvPr>
        </p:nvSpPr>
        <p:spPr/>
        <p:txBody>
          <a:bodyPr/>
          <a:lstStyle/>
          <a:p>
            <a:fld id="{68A8D22E-6BC5-9E47-900C-2BB94685D9F5}" type="slidenum">
              <a:rPr lang="en-US" smtClean="0"/>
              <a:pPr/>
              <a:t>41</a:t>
            </a:fld>
            <a:endParaRPr lang="en-US"/>
          </a:p>
        </p:txBody>
      </p:sp>
    </p:spTree>
    <p:extLst>
      <p:ext uri="{BB962C8B-B14F-4D97-AF65-F5344CB8AC3E}">
        <p14:creationId xmlns:p14="http://schemas.microsoft.com/office/powerpoint/2010/main" val="14602526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39"/>
          <p:cNvSpPr txBox="1">
            <a:spLocks noGrp="1"/>
          </p:cNvSpPr>
          <p:nvPr>
            <p:ph type="title"/>
          </p:nvPr>
        </p:nvSpPr>
        <p:spPr>
          <a:xfrm>
            <a:off x="173179" y="308699"/>
            <a:ext cx="10515600" cy="861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E4782"/>
              </a:buClr>
              <a:buSzPct val="100000"/>
              <a:buFont typeface="Arial"/>
              <a:buNone/>
            </a:pPr>
            <a:r>
              <a:rPr lang="en-US" dirty="0"/>
              <a:t>Building Common Language </a:t>
            </a:r>
            <a:endParaRPr dirty="0"/>
          </a:p>
        </p:txBody>
      </p:sp>
      <p:sp>
        <p:nvSpPr>
          <p:cNvPr id="312" name="Google Shape;312;p39"/>
          <p:cNvSpPr/>
          <p:nvPr/>
        </p:nvSpPr>
        <p:spPr>
          <a:xfrm>
            <a:off x="3316947" y="1969173"/>
            <a:ext cx="5558100" cy="1266600"/>
          </a:xfrm>
          <a:prstGeom prst="roundRect">
            <a:avLst>
              <a:gd name="adj" fmla="val 16667"/>
            </a:avLst>
          </a:prstGeom>
          <a:solidFill>
            <a:srgbClr val="347AB6"/>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100" b="1">
                <a:solidFill>
                  <a:schemeClr val="lt1"/>
                </a:solidFill>
              </a:rPr>
              <a:t>What is AI?</a:t>
            </a:r>
            <a:endParaRPr sz="5100" b="1">
              <a:solidFill>
                <a:schemeClr val="lt1"/>
              </a:solidFill>
            </a:endParaRPr>
          </a:p>
        </p:txBody>
      </p:sp>
      <p:pic>
        <p:nvPicPr>
          <p:cNvPr id="313" name="Google Shape;313;p39" descr="Three types of AI: predictive, generative, and agentic"/>
          <p:cNvPicPr preferRelativeResize="0"/>
          <p:nvPr/>
        </p:nvPicPr>
        <p:blipFill rotWithShape="1">
          <a:blip r:embed="rId3">
            <a:alphaModFix/>
          </a:blip>
          <a:srcRect/>
          <a:stretch/>
        </p:blipFill>
        <p:spPr>
          <a:xfrm>
            <a:off x="1183436" y="3413825"/>
            <a:ext cx="9825000" cy="2644200"/>
          </a:xfrm>
          <a:prstGeom prst="roundRect">
            <a:avLst>
              <a:gd name="adj" fmla="val 16667"/>
            </a:avLst>
          </a:prstGeom>
          <a:noFill/>
          <a:ln w="28575" cap="flat" cmpd="sng">
            <a:solidFill>
              <a:srgbClr val="EFBC49"/>
            </a:solidFill>
            <a:prstDash val="solid"/>
            <a:round/>
            <a:headEnd type="none" w="sm" len="sm"/>
            <a:tailEnd type="none" w="sm" len="sm"/>
          </a:ln>
        </p:spPr>
      </p:pic>
      <p:sp>
        <p:nvSpPr>
          <p:cNvPr id="311" name="Google Shape;311;p39"/>
          <p:cNvSpPr txBox="1">
            <a:spLocks noGrp="1"/>
          </p:cNvSpPr>
          <p:nvPr>
            <p:ph type="sldNum" idx="12"/>
          </p:nvPr>
        </p:nvSpPr>
        <p:spPr>
          <a:xfrm>
            <a:off x="9632372" y="6492875"/>
            <a:ext cx="2324100" cy="2466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1"/>
          <p:cNvSpPr txBox="1">
            <a:spLocks noGrp="1"/>
          </p:cNvSpPr>
          <p:nvPr>
            <p:ph type="title"/>
          </p:nvPr>
        </p:nvSpPr>
        <p:spPr>
          <a:xfrm>
            <a:off x="173179" y="308699"/>
            <a:ext cx="10515600" cy="86100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E4782"/>
              </a:buClr>
              <a:buSzPts val="4400"/>
              <a:buFont typeface="Arial"/>
              <a:buNone/>
            </a:pPr>
            <a:r>
              <a:rPr lang="en-US" dirty="0">
                <a:latin typeface="Arial"/>
                <a:ea typeface="Arial"/>
                <a:cs typeface="Arial"/>
                <a:sym typeface="Arial"/>
              </a:rPr>
              <a:t>What AI is…</a:t>
            </a:r>
            <a:endParaRPr dirty="0"/>
          </a:p>
        </p:txBody>
      </p:sp>
      <p:pic>
        <p:nvPicPr>
          <p:cNvPr id="337" name="Google Shape;337;p41" descr="What is AI section from the policy guidance"/>
          <p:cNvPicPr preferRelativeResize="0">
            <a:picLocks noChangeAspect="1"/>
          </p:cNvPicPr>
          <p:nvPr/>
        </p:nvPicPr>
        <p:blipFill rotWithShape="1">
          <a:blip r:embed="rId3">
            <a:alphaModFix/>
          </a:blip>
          <a:srcRect/>
          <a:stretch/>
        </p:blipFill>
        <p:spPr>
          <a:xfrm>
            <a:off x="361522" y="1673254"/>
            <a:ext cx="11468955" cy="4190106"/>
          </a:xfrm>
          <a:prstGeom prst="rect">
            <a:avLst/>
          </a:prstGeom>
          <a:noFill/>
          <a:ln>
            <a:noFill/>
          </a:ln>
        </p:spPr>
      </p:pic>
      <p:sp>
        <p:nvSpPr>
          <p:cNvPr id="332" name="Google Shape;332;p41"/>
          <p:cNvSpPr txBox="1">
            <a:spLocks noGrp="1"/>
          </p:cNvSpPr>
          <p:nvPr>
            <p:ph type="sldNum" idx="12"/>
          </p:nvPr>
        </p:nvSpPr>
        <p:spPr>
          <a:xfrm>
            <a:off x="9632372" y="6492875"/>
            <a:ext cx="2324099" cy="24649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42"/>
          <p:cNvSpPr txBox="1">
            <a:spLocks noGrp="1"/>
          </p:cNvSpPr>
          <p:nvPr>
            <p:ph type="title"/>
          </p:nvPr>
        </p:nvSpPr>
        <p:spPr>
          <a:xfrm>
            <a:off x="173179" y="308699"/>
            <a:ext cx="10515600" cy="86100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E4782"/>
              </a:buClr>
              <a:buSzPts val="4400"/>
              <a:buFont typeface="Arial"/>
              <a:buNone/>
            </a:pPr>
            <a:r>
              <a:rPr lang="en-US" dirty="0">
                <a:latin typeface="Arial"/>
                <a:ea typeface="Arial"/>
                <a:cs typeface="Arial"/>
                <a:sym typeface="Arial"/>
              </a:rPr>
              <a:t>What AI is not…</a:t>
            </a:r>
            <a:endParaRPr dirty="0"/>
          </a:p>
        </p:txBody>
      </p:sp>
      <p:pic>
        <p:nvPicPr>
          <p:cNvPr id="349" name="Google Shape;349;p42" descr="What AI is not from the policy guidance document"/>
          <p:cNvPicPr preferRelativeResize="0">
            <a:picLocks noChangeAspect="1"/>
          </p:cNvPicPr>
          <p:nvPr/>
        </p:nvPicPr>
        <p:blipFill rotWithShape="1">
          <a:blip r:embed="rId3">
            <a:alphaModFix/>
          </a:blip>
          <a:srcRect/>
          <a:stretch/>
        </p:blipFill>
        <p:spPr>
          <a:xfrm>
            <a:off x="301430" y="1719695"/>
            <a:ext cx="11655041" cy="3452119"/>
          </a:xfrm>
          <a:prstGeom prst="rect">
            <a:avLst/>
          </a:prstGeom>
          <a:noFill/>
          <a:ln>
            <a:noFill/>
          </a:ln>
        </p:spPr>
      </p:pic>
      <p:sp>
        <p:nvSpPr>
          <p:cNvPr id="344" name="Google Shape;344;p42"/>
          <p:cNvSpPr txBox="1">
            <a:spLocks noGrp="1"/>
          </p:cNvSpPr>
          <p:nvPr>
            <p:ph type="sldNum" idx="12"/>
          </p:nvPr>
        </p:nvSpPr>
        <p:spPr>
          <a:xfrm>
            <a:off x="9632372" y="6492875"/>
            <a:ext cx="2324099" cy="24649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28"/>
          <p:cNvSpPr txBox="1">
            <a:spLocks noGrp="1"/>
          </p:cNvSpPr>
          <p:nvPr>
            <p:ph type="title"/>
          </p:nvPr>
        </p:nvSpPr>
        <p:spPr>
          <a:xfrm>
            <a:off x="173179" y="308699"/>
            <a:ext cx="10515600" cy="86100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E4782"/>
              </a:buClr>
              <a:buSzPts val="4400"/>
              <a:buFont typeface="Arial"/>
              <a:buNone/>
            </a:pPr>
            <a:r>
              <a:rPr lang="en-US"/>
              <a:t>DESE AI Resources</a:t>
            </a:r>
            <a:endParaRPr/>
          </a:p>
        </p:txBody>
      </p:sp>
      <p:pic>
        <p:nvPicPr>
          <p:cNvPr id="202" name="Google Shape;202;p28" descr="Screen shot of the three AI esources on the DESE AI homepage"/>
          <p:cNvPicPr preferRelativeResize="0"/>
          <p:nvPr/>
        </p:nvPicPr>
        <p:blipFill rotWithShape="1">
          <a:blip r:embed="rId3">
            <a:alphaModFix/>
          </a:blip>
          <a:srcRect/>
          <a:stretch/>
        </p:blipFill>
        <p:spPr>
          <a:xfrm>
            <a:off x="753337" y="1592292"/>
            <a:ext cx="5160827" cy="4719368"/>
          </a:xfrm>
          <a:prstGeom prst="rect">
            <a:avLst/>
          </a:prstGeom>
          <a:noFill/>
          <a:ln>
            <a:noFill/>
          </a:ln>
        </p:spPr>
      </p:pic>
      <p:sp>
        <p:nvSpPr>
          <p:cNvPr id="201" name="Google Shape;201;p28"/>
          <p:cNvSpPr txBox="1">
            <a:spLocks noGrp="1"/>
          </p:cNvSpPr>
          <p:nvPr>
            <p:ph type="body" idx="1"/>
          </p:nvPr>
        </p:nvSpPr>
        <p:spPr>
          <a:xfrm>
            <a:off x="6317150" y="3983350"/>
            <a:ext cx="5667600" cy="678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0"/>
              </a:spcAft>
              <a:buClr>
                <a:schemeClr val="lt1"/>
              </a:buClr>
              <a:buSzPts val="5400"/>
              <a:buNone/>
            </a:pPr>
            <a:r>
              <a:rPr lang="en-US" sz="2500" b="1" dirty="0"/>
              <a:t>http://www/</a:t>
            </a:r>
            <a:r>
              <a:rPr lang="en-US" sz="2500" b="1" dirty="0">
                <a:uFill>
                  <a:noFill/>
                </a:uFill>
                <a:hlinkClick r:id="rId4">
                  <a:extLst>
                    <a:ext uri="{A12FA001-AC4F-418D-AE19-62706E023703}">
                      <ahyp:hlinkClr xmlns:ahyp="http://schemas.microsoft.com/office/drawing/2018/hyperlinkcolor" val="tx"/>
                    </a:ext>
                  </a:extLst>
                </a:hlinkClick>
              </a:rPr>
              <a:t>doe.mass.edu/edtech/ai/</a:t>
            </a:r>
            <a:endParaRPr sz="2500" b="1" dirty="0"/>
          </a:p>
          <a:p>
            <a:pPr marL="0" lvl="0" indent="0" algn="l" rtl="0">
              <a:lnSpc>
                <a:spcPct val="100000"/>
              </a:lnSpc>
              <a:spcBef>
                <a:spcPts val="1000"/>
              </a:spcBef>
              <a:spcAft>
                <a:spcPts val="0"/>
              </a:spcAft>
              <a:buClr>
                <a:schemeClr val="lt1"/>
              </a:buClr>
              <a:buSzPts val="5400"/>
              <a:buNone/>
            </a:pPr>
            <a:r>
              <a:rPr lang="en-US" sz="3700" b="1" dirty="0"/>
              <a:t>OR</a:t>
            </a:r>
            <a:endParaRPr sz="3700" b="1" dirty="0"/>
          </a:p>
          <a:p>
            <a:pPr marL="0" lvl="0" indent="0" algn="l" rtl="0">
              <a:lnSpc>
                <a:spcPct val="100000"/>
              </a:lnSpc>
              <a:spcBef>
                <a:spcPts val="1000"/>
              </a:spcBef>
              <a:spcAft>
                <a:spcPts val="0"/>
              </a:spcAft>
              <a:buClr>
                <a:schemeClr val="lt1"/>
              </a:buClr>
              <a:buSzPts val="5400"/>
              <a:buNone/>
            </a:pPr>
            <a:r>
              <a:rPr lang="en-US" sz="3700" b="1" dirty="0" err="1"/>
              <a:t>bit.ly</a:t>
            </a:r>
            <a:r>
              <a:rPr lang="en-US" sz="3700" b="1" dirty="0"/>
              <a:t>/MA-ai-guidance</a:t>
            </a:r>
            <a:endParaRPr sz="3700" b="1" dirty="0"/>
          </a:p>
        </p:txBody>
      </p:sp>
      <p:pic>
        <p:nvPicPr>
          <p:cNvPr id="204" name="Google Shape;204;p28">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7726748" y="1436000"/>
            <a:ext cx="2377850" cy="2377850"/>
          </a:xfrm>
          <a:prstGeom prst="rect">
            <a:avLst/>
          </a:prstGeom>
          <a:noFill/>
          <a:ln>
            <a:noFill/>
          </a:ln>
        </p:spPr>
      </p:pic>
      <p:sp>
        <p:nvSpPr>
          <p:cNvPr id="2" name="Google Shape;284;p36">
            <a:extLst>
              <a:ext uri="{FF2B5EF4-FFF2-40B4-BE49-F238E27FC236}">
                <a16:creationId xmlns:a16="http://schemas.microsoft.com/office/drawing/2014/main" id="{489124DB-019F-7F85-5737-FBE986F22321}"/>
              </a:ext>
            </a:extLst>
          </p:cNvPr>
          <p:cNvSpPr txBox="1">
            <a:spLocks noGrp="1"/>
          </p:cNvSpPr>
          <p:nvPr>
            <p:ph type="sldNum" idx="12"/>
          </p:nvPr>
        </p:nvSpPr>
        <p:spPr>
          <a:xfrm>
            <a:off x="9632372" y="6492875"/>
            <a:ext cx="2324100" cy="2466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1"/>
          <p:cNvSpPr txBox="1">
            <a:spLocks noGrp="1"/>
          </p:cNvSpPr>
          <p:nvPr>
            <p:ph type="title"/>
          </p:nvPr>
        </p:nvSpPr>
        <p:spPr>
          <a:xfrm>
            <a:off x="173179" y="308699"/>
            <a:ext cx="10515600" cy="86100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E4782"/>
              </a:buClr>
              <a:buSzPts val="4400"/>
              <a:buFont typeface="Arial"/>
              <a:buNone/>
            </a:pPr>
            <a:r>
              <a:rPr lang="en-US" dirty="0">
                <a:latin typeface="Arial"/>
                <a:ea typeface="Arial"/>
                <a:cs typeface="Arial"/>
                <a:sym typeface="Arial"/>
              </a:rPr>
              <a:t>Principles for Ethical AI Use</a:t>
            </a:r>
            <a:endParaRPr dirty="0"/>
          </a:p>
        </p:txBody>
      </p:sp>
      <p:pic>
        <p:nvPicPr>
          <p:cNvPr id="237" name="Google Shape;237;p31" descr="Screen shot of the cover of the policy guidance document"/>
          <p:cNvPicPr preferRelativeResize="0"/>
          <p:nvPr/>
        </p:nvPicPr>
        <p:blipFill rotWithShape="1">
          <a:blip r:embed="rId3">
            <a:alphaModFix/>
          </a:blip>
          <a:srcRect/>
          <a:stretch/>
        </p:blipFill>
        <p:spPr>
          <a:xfrm>
            <a:off x="372145" y="1713186"/>
            <a:ext cx="3504873" cy="4540470"/>
          </a:xfrm>
          <a:prstGeom prst="rect">
            <a:avLst/>
          </a:prstGeom>
          <a:noFill/>
          <a:ln>
            <a:noFill/>
          </a:ln>
        </p:spPr>
      </p:pic>
      <p:pic>
        <p:nvPicPr>
          <p:cNvPr id="238" name="Google Shape;238;p31" descr="Screen shot of the cover of the policy guidance document"/>
          <p:cNvPicPr preferRelativeResize="0"/>
          <p:nvPr/>
        </p:nvPicPr>
        <p:blipFill rotWithShape="1">
          <a:blip r:embed="rId4">
            <a:alphaModFix/>
          </a:blip>
          <a:srcRect/>
          <a:stretch/>
        </p:blipFill>
        <p:spPr>
          <a:xfrm>
            <a:off x="4056553" y="1729945"/>
            <a:ext cx="7765328" cy="4534930"/>
          </a:xfrm>
          <a:prstGeom prst="rect">
            <a:avLst/>
          </a:prstGeom>
          <a:noFill/>
          <a:ln>
            <a:noFill/>
          </a:ln>
        </p:spPr>
      </p:pic>
      <p:sp>
        <p:nvSpPr>
          <p:cNvPr id="239" name="Google Shape;239;p31">
            <a:extLst>
              <a:ext uri="{C183D7F6-B498-43B3-948B-1728B52AA6E4}">
                <adec:decorative xmlns:adec="http://schemas.microsoft.com/office/drawing/2017/decorative" val="1"/>
              </a:ext>
            </a:extLst>
          </p:cNvPr>
          <p:cNvSpPr/>
          <p:nvPr/>
        </p:nvSpPr>
        <p:spPr>
          <a:xfrm>
            <a:off x="4058100" y="4652687"/>
            <a:ext cx="7757505" cy="1609138"/>
          </a:xfrm>
          <a:prstGeom prst="rect">
            <a:avLst/>
          </a:prstGeom>
          <a:noFill/>
          <a:ln w="76200" cap="flat" cmpd="sng">
            <a:solidFill>
              <a:srgbClr val="EFBC4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36" name="Google Shape;236;p31"/>
          <p:cNvSpPr txBox="1">
            <a:spLocks noGrp="1"/>
          </p:cNvSpPr>
          <p:nvPr>
            <p:ph type="sldNum" idx="12"/>
          </p:nvPr>
        </p:nvSpPr>
        <p:spPr>
          <a:xfrm>
            <a:off x="9632372" y="6492875"/>
            <a:ext cx="2324099" cy="24649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34FDFB0D707254C80754ACD9E71AC3D" ma:contentTypeVersion="15" ma:contentTypeDescription="Create a new document." ma:contentTypeScope="" ma:versionID="03f0cd8a96d3da3f072ce3996a85195e">
  <xsd:schema xmlns:xsd="http://www.w3.org/2001/XMLSchema" xmlns:xs="http://www.w3.org/2001/XMLSchema" xmlns:p="http://schemas.microsoft.com/office/2006/metadata/properties" xmlns:ns2="1c210e20-2656-47be-8bfe-a34b7996932e" xmlns:ns3="7a12eb2f-f040-4639-9fb2-5a6588dc8035" targetNamespace="http://schemas.microsoft.com/office/2006/metadata/properties" ma:root="true" ma:fieldsID="f408b5885295d022c0623edebaeeb867" ns2:_="" ns3:_="">
    <xsd:import namespace="1c210e20-2656-47be-8bfe-a34b7996932e"/>
    <xsd:import namespace="7a12eb2f-f040-4639-9fb2-5a6588dc803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MediaServiceSearchProperties" minOccurs="0"/>
                <xsd:element ref="ns2:NOTE" minOccurs="0"/>
                <xsd:element ref="ns2:MediaServiceBillingMetadata"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210e20-2656-47be-8bfe-a34b799693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NOTE" ma:index="14" nillable="true" ma:displayName="Download files before editing" ma:default="Download before editing" ma:description="Download Files Before Editing" ma:format="Dropdown" ma:internalName="NOTE">
      <xsd:simpleType>
        <xsd:restriction base="dms:Text">
          <xsd:maxLength value="255"/>
        </xsd:restriction>
      </xsd:simpleType>
    </xsd:element>
    <xsd:element name="MediaServiceBillingMetadata" ma:index="15" nillable="true" ma:displayName="MediaServiceBillingMetadata" ma:hidden="true" ma:internalName="MediaServiceBillingMetadata"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9f123c60-6d59-4beb-a46f-4c7d903a1f29"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a12eb2f-f040-4639-9fb2-5a6588dc803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37bb8feb-9677-4bc1-b64f-9fa6907871bd}" ma:internalName="TaxCatchAll" ma:showField="CatchAllData" ma:web="7a12eb2f-f040-4639-9fb2-5a6588dc803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NOTE xmlns="1c210e20-2656-47be-8bfe-a34b7996932e">Download before editing</NOTE>
    <TaxCatchAll xmlns="7a12eb2f-f040-4639-9fb2-5a6588dc8035" xsi:nil="true"/>
    <lcf76f155ced4ddcb4097134ff3c332f xmlns="1c210e20-2656-47be-8bfe-a34b7996932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36B649E-3C92-46EF-A564-2C4B9B62A09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c210e20-2656-47be-8bfe-a34b7996932e"/>
    <ds:schemaRef ds:uri="7a12eb2f-f040-4639-9fb2-5a6588dc803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643A678-3B62-4638-847B-287AF504625A}">
  <ds:schemaRefs>
    <ds:schemaRef ds:uri="http://schemas.microsoft.com/sharepoint/v3/contenttype/forms"/>
  </ds:schemaRefs>
</ds:datastoreItem>
</file>

<file path=customXml/itemProps3.xml><?xml version="1.0" encoding="utf-8"?>
<ds:datastoreItem xmlns:ds="http://schemas.openxmlformats.org/officeDocument/2006/customXml" ds:itemID="{07649671-6F31-4B50-9257-3E5C81E7FB2B}">
  <ds:schemaRefs>
    <ds:schemaRef ds:uri="http://purl.org/dc/elements/1.1/"/>
    <ds:schemaRef ds:uri="http://purl.org/dc/dcmitype/"/>
    <ds:schemaRef ds:uri="http://schemas.microsoft.com/office/2006/documentManagement/types"/>
    <ds:schemaRef ds:uri="1c210e20-2656-47be-8bfe-a34b7996932e"/>
    <ds:schemaRef ds:uri="http://schemas.openxmlformats.org/package/2006/metadata/core-properties"/>
    <ds:schemaRef ds:uri="7a12eb2f-f040-4639-9fb2-5a6588dc8035"/>
    <ds:schemaRef ds:uri="http://schemas.microsoft.com/office/2006/metadata/properties"/>
    <ds:schemaRef ds:uri="http://purl.org/dc/terms/"/>
    <ds:schemaRef ds:uri="http://schemas.microsoft.com/office/infopath/2007/PartnerControls"/>
    <ds:schemaRef ds:uri="http://www.w3.org/XML/1998/namespace"/>
  </ds:schemaRefs>
</ds:datastoreItem>
</file>

<file path=docMetadata/LabelInfo.xml><?xml version="1.0" encoding="utf-8"?>
<clbl:labelList xmlns:clbl="http://schemas.microsoft.com/office/2020/mipLabelMetadata">
  <clbl:label id="{3e861d16-48b7-4a0e-9806-8c04d81b7b2a}" enabled="0" method="" siteId="{3e861d16-48b7-4a0e-9806-8c04d81b7b2a}" removed="1"/>
</clbl:labelList>
</file>

<file path=docProps/app.xml><?xml version="1.0" encoding="utf-8"?>
<Properties xmlns="http://schemas.openxmlformats.org/officeDocument/2006/extended-properties" xmlns:vt="http://schemas.openxmlformats.org/officeDocument/2006/docPropsVTypes">
  <Template>Office Theme</Template>
  <TotalTime>0</TotalTime>
  <Words>2099</Words>
  <Application>Microsoft Office PowerPoint</Application>
  <PresentationFormat>Widescreen</PresentationFormat>
  <Paragraphs>276</Paragraphs>
  <Slides>41</Slides>
  <Notes>26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41</vt:i4>
      </vt:variant>
    </vt:vector>
  </HeadingPairs>
  <TitlesOfParts>
    <vt:vector size="45" baseType="lpstr">
      <vt:lpstr>Aptos</vt:lpstr>
      <vt:lpstr>Arial</vt:lpstr>
      <vt:lpstr>Calibri</vt:lpstr>
      <vt:lpstr>Office Theme</vt:lpstr>
      <vt:lpstr>AI and Education</vt:lpstr>
      <vt:lpstr>DESE Office of EdTech</vt:lpstr>
      <vt:lpstr>Welcome &amp; Agenda</vt:lpstr>
      <vt:lpstr>Building Common Language</vt:lpstr>
      <vt:lpstr>Building Common Language </vt:lpstr>
      <vt:lpstr>What AI is…</vt:lpstr>
      <vt:lpstr>What AI is not…</vt:lpstr>
      <vt:lpstr>DESE AI Resources</vt:lpstr>
      <vt:lpstr>Principles for Ethical AI Use</vt:lpstr>
      <vt:lpstr>Principles for Ethical AI Use </vt:lpstr>
      <vt:lpstr>Principles for Ethical AI Use   </vt:lpstr>
      <vt:lpstr>Principles for Ethical AI Use (cont.)   </vt:lpstr>
      <vt:lpstr>Principles for Ethical AI Use (cont.)  </vt:lpstr>
      <vt:lpstr>Principles for Ethical AI Use (cont.)    </vt:lpstr>
      <vt:lpstr>AI Literacy Resource: Principles</vt:lpstr>
      <vt:lpstr>AI &amp; Federal Fund Use</vt:lpstr>
      <vt:lpstr>Title Funds, IDEA, &amp; AI</vt:lpstr>
      <vt:lpstr>Federal Fund Use &amp; AI</vt:lpstr>
      <vt:lpstr>Federal Fund Use &amp; AI  Quick Look</vt:lpstr>
      <vt:lpstr>Title I, Part A  (Focus on Academic Support to Low-Achieving Students) </vt:lpstr>
      <vt:lpstr>Title II, Part A  (Focus on Educator Capacity)</vt:lpstr>
      <vt:lpstr>SETDA Resource Improving Professional Learning Systems to Better Support Today’s Educators: How Title II, Part A Offers a Model for State and Local Leadership</vt:lpstr>
      <vt:lpstr>Title III, Part A  (Focus on English Learners)</vt:lpstr>
      <vt:lpstr>Title IV, Part A  (Focus on Effective Use of Technology)</vt:lpstr>
      <vt:lpstr>Individuals with Disabilities Education Act (IDEA)   (Focus on Unique Needs)</vt:lpstr>
      <vt:lpstr>AI &amp; Your Role</vt:lpstr>
      <vt:lpstr>Action Steps to Get Started</vt:lpstr>
      <vt:lpstr>Key Questions</vt:lpstr>
      <vt:lpstr>AI &amp; Your Role: Potential Opportunities</vt:lpstr>
      <vt:lpstr>AI Literacy Resource: Principles (cont.)</vt:lpstr>
      <vt:lpstr>Prioritize People</vt:lpstr>
      <vt:lpstr>Prioritize People (cont.)</vt:lpstr>
      <vt:lpstr>Prioritize People (cont.)   </vt:lpstr>
      <vt:lpstr>Center Human Intelligence</vt:lpstr>
      <vt:lpstr>Center Human Intelligence (cont.)</vt:lpstr>
      <vt:lpstr>Center Human Intelligence (cont.)  </vt:lpstr>
      <vt:lpstr>Center Human Intelligence (cont.)      </vt:lpstr>
      <vt:lpstr>Center Human Intelligence (cont.)       </vt:lpstr>
      <vt:lpstr>DESE AI Resources (cont.)</vt:lpstr>
      <vt:lpstr>Quick Reference Guides bit.ly/MA-ai-qrgs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 and Education</dc:title>
  <dc:creator>DESE</dc:creator>
  <cp:lastModifiedBy>Zou, Dong (EOE)</cp:lastModifiedBy>
  <cp:revision>3</cp:revision>
  <dcterms:created xsi:type="dcterms:W3CDTF">2025-07-28T12:45:59Z</dcterms:created>
  <dcterms:modified xsi:type="dcterms:W3CDTF">2025-11-14T20:01:18Z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tadate">
    <vt:lpwstr>Nov 14 2025 12:00AM</vt:lpwstr>
  </property>
</Properties>
</file>