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328" r:id="rId5"/>
    <p:sldId id="2075" r:id="rId6"/>
    <p:sldId id="2076" r:id="rId7"/>
    <p:sldId id="2066" r:id="rId8"/>
    <p:sldId id="2074" r:id="rId9"/>
    <p:sldId id="2073" r:id="rId10"/>
    <p:sldId id="2080" r:id="rId11"/>
    <p:sldId id="2069" r:id="rId12"/>
    <p:sldId id="2077" r:id="rId13"/>
    <p:sldId id="2072" r:id="rId14"/>
    <p:sldId id="2079" r:id="rId15"/>
    <p:sldId id="2071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DDD173D-0165-B73B-DFD0-09D1DFCA4E3F}" name="Laghetto, Joanna (DESE)" initials="JL" userId="S::Joanna.C.Laghetto@mass.gov::4bc1cfb5-a98d-4fb9-9b97-9eda0bb3663a" providerId="AD"/>
  <p188:author id="{2F0AF7FC-C56C-1079-F91A-381EBCB74C63}" name="Hopkins, Alyssa (DESE)" initials="AH" userId="S::Alyssa.K.Hopkins@mass.gov::0288d295-4b15-4d56-bf6b-8027d9c61e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AB6"/>
    <a:srgbClr val="EFBC49"/>
    <a:srgbClr val="1E4782"/>
    <a:srgbClr val="B5DFF3"/>
    <a:srgbClr val="EFF8F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1C56E-BF96-4D3F-8059-0ADF7B187A62}" v="2" dt="2025-11-14T15:04:55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E3026C01-E540-49FF-A09D-C957810A065F}"/>
    <pc:docChg chg="undo custSel modSld">
      <pc:chgData name="Resetarits, Jake S. (DESE)" userId="37741e96-5ecb-4258-9857-666183bdd9bd" providerId="ADAL" clId="{E3026C01-E540-49FF-A09D-C957810A065F}" dt="2025-11-14T15:05:57.932" v="16" actId="13244"/>
      <pc:docMkLst>
        <pc:docMk/>
      </pc:docMkLst>
      <pc:sldChg chg="modSp mod">
        <pc:chgData name="Resetarits, Jake S. (DESE)" userId="37741e96-5ecb-4258-9857-666183bdd9bd" providerId="ADAL" clId="{E3026C01-E540-49FF-A09D-C957810A065F}" dt="2025-11-14T15:05:57.932" v="16" actId="13244"/>
        <pc:sldMkLst>
          <pc:docMk/>
          <pc:sldMk cId="3464696973" sldId="327"/>
        </pc:sldMkLst>
        <pc:spChg chg="ord">
          <ac:chgData name="Resetarits, Jake S. (DESE)" userId="37741e96-5ecb-4258-9857-666183bdd9bd" providerId="ADAL" clId="{E3026C01-E540-49FF-A09D-C957810A065F}" dt="2025-11-14T15:05:57.932" v="16" actId="13244"/>
          <ac:spMkLst>
            <pc:docMk/>
            <pc:sldMk cId="3464696973" sldId="327"/>
            <ac:spMk id="4" creationId="{00000000-0000-0000-0000-000000000000}"/>
          </ac:spMkLst>
        </pc:spChg>
        <pc:spChg chg="ord">
          <ac:chgData name="Resetarits, Jake S. (DESE)" userId="37741e96-5ecb-4258-9857-666183bdd9bd" providerId="ADAL" clId="{E3026C01-E540-49FF-A09D-C957810A065F}" dt="2025-11-14T15:05:56.628" v="15" actId="13244"/>
          <ac:spMkLst>
            <pc:docMk/>
            <pc:sldMk cId="3464696973" sldId="327"/>
            <ac:spMk id="8" creationId="{7627C185-737B-493B-3A81-E50A1E3D0C8B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5:05:49.511" v="14" actId="13244"/>
        <pc:sldMkLst>
          <pc:docMk/>
          <pc:sldMk cId="3196697474" sldId="2071"/>
        </pc:sldMkLst>
        <pc:spChg chg="ord">
          <ac:chgData name="Resetarits, Jake S. (DESE)" userId="37741e96-5ecb-4258-9857-666183bdd9bd" providerId="ADAL" clId="{E3026C01-E540-49FF-A09D-C957810A065F}" dt="2025-11-14T15:05:49.511" v="14" actId="13244"/>
          <ac:spMkLst>
            <pc:docMk/>
            <pc:sldMk cId="3196697474" sldId="2071"/>
            <ac:spMk id="4" creationId="{4815C3ED-9277-859F-3E6C-881E4DFF9EAE}"/>
          </ac:spMkLst>
        </pc:spChg>
      </pc:sldChg>
      <pc:sldChg chg="delSp modSp mod">
        <pc:chgData name="Resetarits, Jake S. (DESE)" userId="37741e96-5ecb-4258-9857-666183bdd9bd" providerId="ADAL" clId="{E3026C01-E540-49FF-A09D-C957810A065F}" dt="2025-11-14T15:05:26.962" v="11" actId="13244"/>
        <pc:sldMkLst>
          <pc:docMk/>
          <pc:sldMk cId="3197061717" sldId="2072"/>
        </pc:sldMkLst>
        <pc:spChg chg="ord">
          <ac:chgData name="Resetarits, Jake S. (DESE)" userId="37741e96-5ecb-4258-9857-666183bdd9bd" providerId="ADAL" clId="{E3026C01-E540-49FF-A09D-C957810A065F}" dt="2025-11-14T15:05:06.954" v="8" actId="13244"/>
          <ac:spMkLst>
            <pc:docMk/>
            <pc:sldMk cId="3197061717" sldId="2072"/>
            <ac:spMk id="4" creationId="{5C53520E-DC34-A989-9DA8-75B1C202A028}"/>
          </ac:spMkLst>
        </pc:spChg>
        <pc:spChg chg="ord">
          <ac:chgData name="Resetarits, Jake S. (DESE)" userId="37741e96-5ecb-4258-9857-666183bdd9bd" providerId="ADAL" clId="{E3026C01-E540-49FF-A09D-C957810A065F}" dt="2025-11-14T15:05:18.088" v="10" actId="13244"/>
          <ac:spMkLst>
            <pc:docMk/>
            <pc:sldMk cId="3197061717" sldId="2072"/>
            <ac:spMk id="6" creationId="{B6BE5EC4-F8DF-507C-0070-CCF370B81D10}"/>
          </ac:spMkLst>
        </pc:spChg>
        <pc:graphicFrameChg chg="mod ord">
          <ac:chgData name="Resetarits, Jake S. (DESE)" userId="37741e96-5ecb-4258-9857-666183bdd9bd" providerId="ADAL" clId="{E3026C01-E540-49FF-A09D-C957810A065F}" dt="2025-11-14T15:05:26.962" v="11" actId="13244"/>
          <ac:graphicFrameMkLst>
            <pc:docMk/>
            <pc:sldMk cId="3197061717" sldId="2072"/>
            <ac:graphicFrameMk id="5" creationId="{EF12A1CC-E999-2AAE-949A-D969D4AA9F34}"/>
          </ac:graphicFrameMkLst>
        </pc:graphicFrameChg>
        <pc:picChg chg="del">
          <ac:chgData name="Resetarits, Jake S. (DESE)" userId="37741e96-5ecb-4258-9857-666183bdd9bd" providerId="ADAL" clId="{E3026C01-E540-49FF-A09D-C957810A065F}" dt="2025-11-14T15:04:45.932" v="4" actId="478"/>
          <ac:picMkLst>
            <pc:docMk/>
            <pc:sldMk cId="3197061717" sldId="2072"/>
            <ac:picMk id="9" creationId="{A1CEB6CE-BC25-B8A2-9DB1-A70375996396}"/>
          </ac:picMkLst>
        </pc:picChg>
        <pc:picChg chg="del">
          <ac:chgData name="Resetarits, Jake S. (DESE)" userId="37741e96-5ecb-4258-9857-666183bdd9bd" providerId="ADAL" clId="{E3026C01-E540-49FF-A09D-C957810A065F}" dt="2025-11-14T15:04:47.346" v="5" actId="478"/>
          <ac:picMkLst>
            <pc:docMk/>
            <pc:sldMk cId="3197061717" sldId="2072"/>
            <ac:picMk id="12" creationId="{F37FED64-0711-88EF-D1F5-BF8FC99BCAF4}"/>
          </ac:picMkLst>
        </pc:picChg>
      </pc:sldChg>
      <pc:sldChg chg="modSp mod">
        <pc:chgData name="Resetarits, Jake S. (DESE)" userId="37741e96-5ecb-4258-9857-666183bdd9bd" providerId="ADAL" clId="{E3026C01-E540-49FF-A09D-C957810A065F}" dt="2025-11-14T15:04:14.257" v="1" actId="13244"/>
        <pc:sldMkLst>
          <pc:docMk/>
          <pc:sldMk cId="2068583286" sldId="2073"/>
        </pc:sldMkLst>
        <pc:spChg chg="ord">
          <ac:chgData name="Resetarits, Jake S. (DESE)" userId="37741e96-5ecb-4258-9857-666183bdd9bd" providerId="ADAL" clId="{E3026C01-E540-49FF-A09D-C957810A065F}" dt="2025-11-14T15:04:14.257" v="1" actId="13244"/>
          <ac:spMkLst>
            <pc:docMk/>
            <pc:sldMk cId="2068583286" sldId="2073"/>
            <ac:spMk id="4" creationId="{8400F19A-3798-BBE5-898F-796F8A23ADAB}"/>
          </ac:spMkLst>
        </pc:spChg>
        <pc:spChg chg="ord">
          <ac:chgData name="Resetarits, Jake S. (DESE)" userId="37741e96-5ecb-4258-9857-666183bdd9bd" providerId="ADAL" clId="{E3026C01-E540-49FF-A09D-C957810A065F}" dt="2025-11-14T15:04:12.324" v="0" actId="13244"/>
          <ac:spMkLst>
            <pc:docMk/>
            <pc:sldMk cId="2068583286" sldId="2073"/>
            <ac:spMk id="6" creationId="{0118DCA9-E61D-16D4-F915-CD981F11E07A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5:04:32.099" v="3" actId="13244"/>
        <pc:sldMkLst>
          <pc:docMk/>
          <pc:sldMk cId="4109976951" sldId="2077"/>
        </pc:sldMkLst>
        <pc:spChg chg="ord">
          <ac:chgData name="Resetarits, Jake S. (DESE)" userId="37741e96-5ecb-4258-9857-666183bdd9bd" providerId="ADAL" clId="{E3026C01-E540-49FF-A09D-C957810A065F}" dt="2025-11-14T15:04:32.099" v="3" actId="13244"/>
          <ac:spMkLst>
            <pc:docMk/>
            <pc:sldMk cId="4109976951" sldId="2077"/>
            <ac:spMk id="4" creationId="{B566167A-D682-7A89-30C0-A52566A7A7D2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5:05:40.964" v="13" actId="13244"/>
        <pc:sldMkLst>
          <pc:docMk/>
          <pc:sldMk cId="4238876409" sldId="2079"/>
        </pc:sldMkLst>
        <pc:spChg chg="ord">
          <ac:chgData name="Resetarits, Jake S. (DESE)" userId="37741e96-5ecb-4258-9857-666183bdd9bd" providerId="ADAL" clId="{E3026C01-E540-49FF-A09D-C957810A065F}" dt="2025-11-14T15:05:39.274" v="12" actId="13244"/>
          <ac:spMkLst>
            <pc:docMk/>
            <pc:sldMk cId="4238876409" sldId="2079"/>
            <ac:spMk id="4" creationId="{58C6CA24-B6F8-F670-697D-FAEDDB5F4DED}"/>
          </ac:spMkLst>
        </pc:spChg>
        <pc:picChg chg="ord">
          <ac:chgData name="Resetarits, Jake S. (DESE)" userId="37741e96-5ecb-4258-9857-666183bdd9bd" providerId="ADAL" clId="{E3026C01-E540-49FF-A09D-C957810A065F}" dt="2025-11-14T15:05:40.964" v="13" actId="13244"/>
          <ac:picMkLst>
            <pc:docMk/>
            <pc:sldMk cId="4238876409" sldId="2079"/>
            <ac:picMk id="8" creationId="{088F43AE-D7C8-C7E6-99CF-B6D0A8DAF800}"/>
          </ac:picMkLst>
        </pc:picChg>
      </pc:sldChg>
      <pc:sldChg chg="modSp mod">
        <pc:chgData name="Resetarits, Jake S. (DESE)" userId="37741e96-5ecb-4258-9857-666183bdd9bd" providerId="ADAL" clId="{E3026C01-E540-49FF-A09D-C957810A065F}" dt="2025-11-14T15:04:21.453" v="2" actId="13244"/>
        <pc:sldMkLst>
          <pc:docMk/>
          <pc:sldMk cId="2759210220" sldId="2080"/>
        </pc:sldMkLst>
        <pc:spChg chg="ord">
          <ac:chgData name="Resetarits, Jake S. (DESE)" userId="37741e96-5ecb-4258-9857-666183bdd9bd" providerId="ADAL" clId="{E3026C01-E540-49FF-A09D-C957810A065F}" dt="2025-11-14T15:04:21.453" v="2" actId="13244"/>
          <ac:spMkLst>
            <pc:docMk/>
            <pc:sldMk cId="2759210220" sldId="2080"/>
            <ac:spMk id="4" creationId="{F8F14891-ED5C-9AC2-1861-F13660FDC8B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C.Laghetto@mass.gov" TargetMode="External"/><Relationship Id="rId2" Type="http://schemas.openxmlformats.org/officeDocument/2006/relationships/hyperlink" Target="mailto:johnj.sullivan@mass.gov" TargetMode="External"/><Relationship Id="rId1" Type="http://schemas.openxmlformats.org/officeDocument/2006/relationships/hyperlink" Target="mailto:Kimberly.Hunter2@mass.gov" TargetMode="External"/><Relationship Id="rId4" Type="http://schemas.openxmlformats.org/officeDocument/2006/relationships/hyperlink" Target="mailto:James.DiMaio2@mass.gov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Hunter2@mass.gov" TargetMode="External"/><Relationship Id="rId2" Type="http://schemas.openxmlformats.org/officeDocument/2006/relationships/hyperlink" Target="mailto:James.DiMaio2@mass.gov" TargetMode="External"/><Relationship Id="rId1" Type="http://schemas.openxmlformats.org/officeDocument/2006/relationships/hyperlink" Target="mailto:Joanna.C.Laghetto@mass.gov" TargetMode="External"/><Relationship Id="rId4" Type="http://schemas.openxmlformats.org/officeDocument/2006/relationships/hyperlink" Target="mailto:johnj.sullivan@mass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D5574-860A-4611-8FFD-7FD723656D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F97D8-89AD-409A-A93E-292F86041D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Charter School Updates</a:t>
          </a:r>
        </a:p>
      </dgm:t>
    </dgm:pt>
    <dgm:pt modelId="{FC8621EB-CD92-4E83-A386-81E66BCC0DB3}" type="parTrans" cxnId="{FA9FFB08-55BD-4E3D-8E7F-E2A52783C783}">
      <dgm:prSet/>
      <dgm:spPr/>
      <dgm:t>
        <a:bodyPr/>
        <a:lstStyle/>
        <a:p>
          <a:endParaRPr lang="en-US"/>
        </a:p>
      </dgm:t>
    </dgm:pt>
    <dgm:pt modelId="{9C1923FA-2211-4DE2-9AF6-C8504A7D5824}" type="sibTrans" cxnId="{FA9FFB08-55BD-4E3D-8E7F-E2A52783C783}">
      <dgm:prSet/>
      <dgm:spPr/>
      <dgm:t>
        <a:bodyPr/>
        <a:lstStyle/>
        <a:p>
          <a:endParaRPr lang="en-US"/>
        </a:p>
      </dgm:t>
    </dgm:pt>
    <dgm:pt modelId="{DD9FAA8A-294E-4692-BF3C-0DB394FD23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DESE Expectations for Charter Schools relative to Federal Grants</a:t>
          </a:r>
        </a:p>
      </dgm:t>
    </dgm:pt>
    <dgm:pt modelId="{CA91EEC9-C264-48F8-B644-C22FE985D3B6}" type="parTrans" cxnId="{EEEF4061-DC5B-4A96-B257-501C5FE27E3B}">
      <dgm:prSet/>
      <dgm:spPr/>
      <dgm:t>
        <a:bodyPr/>
        <a:lstStyle/>
        <a:p>
          <a:endParaRPr lang="en-US"/>
        </a:p>
      </dgm:t>
    </dgm:pt>
    <dgm:pt modelId="{5A2E1C38-73B0-4275-94A3-48B0C039FD2A}" type="sibTrans" cxnId="{EEEF4061-DC5B-4A96-B257-501C5FE27E3B}">
      <dgm:prSet/>
      <dgm:spPr/>
      <dgm:t>
        <a:bodyPr/>
        <a:lstStyle/>
        <a:p>
          <a:endParaRPr lang="en-US"/>
        </a:p>
      </dgm:t>
    </dgm:pt>
    <dgm:pt modelId="{883C1C95-5EDD-4161-89EC-113CE4DC41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Clarify who at DESE should be contacted for various grant and financial questions</a:t>
          </a:r>
        </a:p>
      </dgm:t>
    </dgm:pt>
    <dgm:pt modelId="{E16D3EEE-9242-4650-94DF-A027D43454CE}" type="parTrans" cxnId="{73968FFB-01DC-4C9D-BF3B-0779A348C897}">
      <dgm:prSet/>
      <dgm:spPr/>
      <dgm:t>
        <a:bodyPr/>
        <a:lstStyle/>
        <a:p>
          <a:endParaRPr lang="en-US"/>
        </a:p>
      </dgm:t>
    </dgm:pt>
    <dgm:pt modelId="{5BE4B870-05D2-4C1E-A88A-636F26D62C15}" type="sibTrans" cxnId="{73968FFB-01DC-4C9D-BF3B-0779A348C897}">
      <dgm:prSet/>
      <dgm:spPr/>
      <dgm:t>
        <a:bodyPr/>
        <a:lstStyle/>
        <a:p>
          <a:endParaRPr lang="en-US"/>
        </a:p>
      </dgm:t>
    </dgm:pt>
    <dgm:pt modelId="{7DB18819-8D0C-426C-B20B-68ACCDD343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Questions</a:t>
          </a:r>
        </a:p>
      </dgm:t>
    </dgm:pt>
    <dgm:pt modelId="{B3BEFB27-41B4-4AE3-AE83-D9F2F4C8EA9E}" type="parTrans" cxnId="{01216556-4B33-4624-B702-8129308C69AA}">
      <dgm:prSet/>
      <dgm:spPr/>
      <dgm:t>
        <a:bodyPr/>
        <a:lstStyle/>
        <a:p>
          <a:endParaRPr lang="en-US"/>
        </a:p>
      </dgm:t>
    </dgm:pt>
    <dgm:pt modelId="{EE6156FA-D844-4343-8E5D-E223A4D06582}" type="sibTrans" cxnId="{01216556-4B33-4624-B702-8129308C69AA}">
      <dgm:prSet/>
      <dgm:spPr/>
      <dgm:t>
        <a:bodyPr/>
        <a:lstStyle/>
        <a:p>
          <a:endParaRPr lang="en-US"/>
        </a:p>
      </dgm:t>
    </dgm:pt>
    <dgm:pt modelId="{3E192B28-1D91-44D3-BA9D-E348A9A791DC}" type="pres">
      <dgm:prSet presAssocID="{9A1D5574-860A-4611-8FFD-7FD723656D44}" presName="root" presStyleCnt="0">
        <dgm:presLayoutVars>
          <dgm:dir/>
          <dgm:resizeHandles val="exact"/>
        </dgm:presLayoutVars>
      </dgm:prSet>
      <dgm:spPr/>
    </dgm:pt>
    <dgm:pt modelId="{3FA9F4B5-8D5F-4A96-ABC0-0365D57C273C}" type="pres">
      <dgm:prSet presAssocID="{230F97D8-89AD-409A-A93E-292F86041DF1}" presName="compNode" presStyleCnt="0"/>
      <dgm:spPr/>
    </dgm:pt>
    <dgm:pt modelId="{A8B77398-9378-4077-BE12-266CEC6FDCD1}" type="pres">
      <dgm:prSet presAssocID="{230F97D8-89AD-409A-A93E-292F86041DF1}" presName="bgRect" presStyleLbl="bgShp" presStyleIdx="0" presStyleCnt="4"/>
      <dgm:spPr/>
    </dgm:pt>
    <dgm:pt modelId="{A2E2B61B-E44D-4CAE-AF42-AB0C7F33B58F}" type="pres">
      <dgm:prSet presAssocID="{230F97D8-89AD-409A-A93E-292F86041DF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BEE5C80-C6F7-42E7-AABF-B3421C79BCF9}" type="pres">
      <dgm:prSet presAssocID="{230F97D8-89AD-409A-A93E-292F86041DF1}" presName="spaceRect" presStyleCnt="0"/>
      <dgm:spPr/>
    </dgm:pt>
    <dgm:pt modelId="{40E2D48C-B73C-4D91-8423-618A4EBFDB30}" type="pres">
      <dgm:prSet presAssocID="{230F97D8-89AD-409A-A93E-292F86041DF1}" presName="parTx" presStyleLbl="revTx" presStyleIdx="0" presStyleCnt="4">
        <dgm:presLayoutVars>
          <dgm:chMax val="0"/>
          <dgm:chPref val="0"/>
        </dgm:presLayoutVars>
      </dgm:prSet>
      <dgm:spPr/>
    </dgm:pt>
    <dgm:pt modelId="{3062C409-D78C-4F14-962B-2B3DB4F34C76}" type="pres">
      <dgm:prSet presAssocID="{9C1923FA-2211-4DE2-9AF6-C8504A7D5824}" presName="sibTrans" presStyleCnt="0"/>
      <dgm:spPr/>
    </dgm:pt>
    <dgm:pt modelId="{4E1E7581-673F-48AA-893C-8ADCC25F5BCD}" type="pres">
      <dgm:prSet presAssocID="{DD9FAA8A-294E-4692-BF3C-0DB394FD23AF}" presName="compNode" presStyleCnt="0"/>
      <dgm:spPr/>
    </dgm:pt>
    <dgm:pt modelId="{30499CAF-EDF9-4922-8204-DFA00A393E12}" type="pres">
      <dgm:prSet presAssocID="{DD9FAA8A-294E-4692-BF3C-0DB394FD23AF}" presName="bgRect" presStyleLbl="bgShp" presStyleIdx="1" presStyleCnt="4"/>
      <dgm:spPr/>
    </dgm:pt>
    <dgm:pt modelId="{962452B6-513A-4642-B082-289477BD6A04}" type="pres">
      <dgm:prSet presAssocID="{DD9FAA8A-294E-4692-BF3C-0DB394FD23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FB0816B-0803-44E4-8064-8B19F38F7FEE}" type="pres">
      <dgm:prSet presAssocID="{DD9FAA8A-294E-4692-BF3C-0DB394FD23AF}" presName="spaceRect" presStyleCnt="0"/>
      <dgm:spPr/>
    </dgm:pt>
    <dgm:pt modelId="{87318281-C5CC-4059-9CDF-D5964C103BEC}" type="pres">
      <dgm:prSet presAssocID="{DD9FAA8A-294E-4692-BF3C-0DB394FD23AF}" presName="parTx" presStyleLbl="revTx" presStyleIdx="1" presStyleCnt="4">
        <dgm:presLayoutVars>
          <dgm:chMax val="0"/>
          <dgm:chPref val="0"/>
        </dgm:presLayoutVars>
      </dgm:prSet>
      <dgm:spPr/>
    </dgm:pt>
    <dgm:pt modelId="{B21C3B12-A443-4535-B097-6DDCE8F31189}" type="pres">
      <dgm:prSet presAssocID="{5A2E1C38-73B0-4275-94A3-48B0C039FD2A}" presName="sibTrans" presStyleCnt="0"/>
      <dgm:spPr/>
    </dgm:pt>
    <dgm:pt modelId="{D73FDACA-C13E-4374-A5A0-FC6BE4056B3B}" type="pres">
      <dgm:prSet presAssocID="{883C1C95-5EDD-4161-89EC-113CE4DC41F8}" presName="compNode" presStyleCnt="0"/>
      <dgm:spPr/>
    </dgm:pt>
    <dgm:pt modelId="{8C96851E-F3A2-4CAA-8D88-50A56E14F9F4}" type="pres">
      <dgm:prSet presAssocID="{883C1C95-5EDD-4161-89EC-113CE4DC41F8}" presName="bgRect" presStyleLbl="bgShp" presStyleIdx="2" presStyleCnt="4"/>
      <dgm:spPr/>
    </dgm:pt>
    <dgm:pt modelId="{F1D89FA2-E864-4DFF-975D-8BCBB52B6ED8}" type="pres">
      <dgm:prSet presAssocID="{883C1C95-5EDD-4161-89EC-113CE4DC41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DF852F96-1D04-4C1D-A00C-8B55D42CD0C3}" type="pres">
      <dgm:prSet presAssocID="{883C1C95-5EDD-4161-89EC-113CE4DC41F8}" presName="spaceRect" presStyleCnt="0"/>
      <dgm:spPr/>
    </dgm:pt>
    <dgm:pt modelId="{A1AFEA72-1D18-4BBA-B44C-6201751A54CC}" type="pres">
      <dgm:prSet presAssocID="{883C1C95-5EDD-4161-89EC-113CE4DC41F8}" presName="parTx" presStyleLbl="revTx" presStyleIdx="2" presStyleCnt="4">
        <dgm:presLayoutVars>
          <dgm:chMax val="0"/>
          <dgm:chPref val="0"/>
        </dgm:presLayoutVars>
      </dgm:prSet>
      <dgm:spPr/>
    </dgm:pt>
    <dgm:pt modelId="{E30A8449-36DE-4E82-8426-B62DF94B7ECD}" type="pres">
      <dgm:prSet presAssocID="{5BE4B870-05D2-4C1E-A88A-636F26D62C15}" presName="sibTrans" presStyleCnt="0"/>
      <dgm:spPr/>
    </dgm:pt>
    <dgm:pt modelId="{DCEFE079-4343-4120-8C2B-C0E677008489}" type="pres">
      <dgm:prSet presAssocID="{7DB18819-8D0C-426C-B20B-68ACCDD34362}" presName="compNode" presStyleCnt="0"/>
      <dgm:spPr/>
    </dgm:pt>
    <dgm:pt modelId="{D6D32302-B4F6-42D9-838F-7E099A9C1558}" type="pres">
      <dgm:prSet presAssocID="{7DB18819-8D0C-426C-B20B-68ACCDD34362}" presName="bgRect" presStyleLbl="bgShp" presStyleIdx="3" presStyleCnt="4"/>
      <dgm:spPr/>
    </dgm:pt>
    <dgm:pt modelId="{6292650F-C1B6-427F-A987-D0601C056CD0}" type="pres">
      <dgm:prSet presAssocID="{7DB18819-8D0C-426C-B20B-68ACCDD343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583B04A-3C3B-422B-9898-80CAAAF4F8D8}" type="pres">
      <dgm:prSet presAssocID="{7DB18819-8D0C-426C-B20B-68ACCDD34362}" presName="spaceRect" presStyleCnt="0"/>
      <dgm:spPr/>
    </dgm:pt>
    <dgm:pt modelId="{DF42C9D1-FB7C-4E44-B88B-6E18CF699968}" type="pres">
      <dgm:prSet presAssocID="{7DB18819-8D0C-426C-B20B-68ACCDD3436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9FFB08-55BD-4E3D-8E7F-E2A52783C783}" srcId="{9A1D5574-860A-4611-8FFD-7FD723656D44}" destId="{230F97D8-89AD-409A-A93E-292F86041DF1}" srcOrd="0" destOrd="0" parTransId="{FC8621EB-CD92-4E83-A386-81E66BCC0DB3}" sibTransId="{9C1923FA-2211-4DE2-9AF6-C8504A7D5824}"/>
    <dgm:cxn modelId="{61D2BE29-B7A9-48D7-9C4C-96147F1490C2}" type="presOf" srcId="{DD9FAA8A-294E-4692-BF3C-0DB394FD23AF}" destId="{87318281-C5CC-4059-9CDF-D5964C103BEC}" srcOrd="0" destOrd="0" presId="urn:microsoft.com/office/officeart/2018/2/layout/IconVerticalSolidList"/>
    <dgm:cxn modelId="{EEEF4061-DC5B-4A96-B257-501C5FE27E3B}" srcId="{9A1D5574-860A-4611-8FFD-7FD723656D44}" destId="{DD9FAA8A-294E-4692-BF3C-0DB394FD23AF}" srcOrd="1" destOrd="0" parTransId="{CA91EEC9-C264-48F8-B644-C22FE985D3B6}" sibTransId="{5A2E1C38-73B0-4275-94A3-48B0C039FD2A}"/>
    <dgm:cxn modelId="{4C6BAE67-9E7C-4350-9274-AC18DD82FC62}" type="presOf" srcId="{883C1C95-5EDD-4161-89EC-113CE4DC41F8}" destId="{A1AFEA72-1D18-4BBA-B44C-6201751A54CC}" srcOrd="0" destOrd="0" presId="urn:microsoft.com/office/officeart/2018/2/layout/IconVerticalSolidList"/>
    <dgm:cxn modelId="{01216556-4B33-4624-B702-8129308C69AA}" srcId="{9A1D5574-860A-4611-8FFD-7FD723656D44}" destId="{7DB18819-8D0C-426C-B20B-68ACCDD34362}" srcOrd="3" destOrd="0" parTransId="{B3BEFB27-41B4-4AE3-AE83-D9F2F4C8EA9E}" sibTransId="{EE6156FA-D844-4343-8E5D-E223A4D06582}"/>
    <dgm:cxn modelId="{695E33B0-5FA7-4D84-A92B-E81B9FADAC19}" type="presOf" srcId="{230F97D8-89AD-409A-A93E-292F86041DF1}" destId="{40E2D48C-B73C-4D91-8423-618A4EBFDB30}" srcOrd="0" destOrd="0" presId="urn:microsoft.com/office/officeart/2018/2/layout/IconVerticalSolidList"/>
    <dgm:cxn modelId="{9C7EA7C4-C01E-4DC5-84FF-EDEC01D31FD5}" type="presOf" srcId="{7DB18819-8D0C-426C-B20B-68ACCDD34362}" destId="{DF42C9D1-FB7C-4E44-B88B-6E18CF699968}" srcOrd="0" destOrd="0" presId="urn:microsoft.com/office/officeart/2018/2/layout/IconVerticalSolidList"/>
    <dgm:cxn modelId="{73968FFB-01DC-4C9D-BF3B-0779A348C897}" srcId="{9A1D5574-860A-4611-8FFD-7FD723656D44}" destId="{883C1C95-5EDD-4161-89EC-113CE4DC41F8}" srcOrd="2" destOrd="0" parTransId="{E16D3EEE-9242-4650-94DF-A027D43454CE}" sibTransId="{5BE4B870-05D2-4C1E-A88A-636F26D62C15}"/>
    <dgm:cxn modelId="{7EF13CFE-F28D-4685-8D90-1142732C3C25}" type="presOf" srcId="{9A1D5574-860A-4611-8FFD-7FD723656D44}" destId="{3E192B28-1D91-44D3-BA9D-E348A9A791DC}" srcOrd="0" destOrd="0" presId="urn:microsoft.com/office/officeart/2018/2/layout/IconVerticalSolidList"/>
    <dgm:cxn modelId="{22967ECD-0041-40F8-B76B-9F294F983F12}" type="presParOf" srcId="{3E192B28-1D91-44D3-BA9D-E348A9A791DC}" destId="{3FA9F4B5-8D5F-4A96-ABC0-0365D57C273C}" srcOrd="0" destOrd="0" presId="urn:microsoft.com/office/officeart/2018/2/layout/IconVerticalSolidList"/>
    <dgm:cxn modelId="{3BCCE6E4-88DE-4EAB-8812-2EB90893AED9}" type="presParOf" srcId="{3FA9F4B5-8D5F-4A96-ABC0-0365D57C273C}" destId="{A8B77398-9378-4077-BE12-266CEC6FDCD1}" srcOrd="0" destOrd="0" presId="urn:microsoft.com/office/officeart/2018/2/layout/IconVerticalSolidList"/>
    <dgm:cxn modelId="{5B4C8E26-05FF-43AF-B352-20BF8D5A8B8B}" type="presParOf" srcId="{3FA9F4B5-8D5F-4A96-ABC0-0365D57C273C}" destId="{A2E2B61B-E44D-4CAE-AF42-AB0C7F33B58F}" srcOrd="1" destOrd="0" presId="urn:microsoft.com/office/officeart/2018/2/layout/IconVerticalSolidList"/>
    <dgm:cxn modelId="{62D09DDC-1A49-44B5-B018-A3D978D86B00}" type="presParOf" srcId="{3FA9F4B5-8D5F-4A96-ABC0-0365D57C273C}" destId="{BBEE5C80-C6F7-42E7-AABF-B3421C79BCF9}" srcOrd="2" destOrd="0" presId="urn:microsoft.com/office/officeart/2018/2/layout/IconVerticalSolidList"/>
    <dgm:cxn modelId="{57584B69-E2A4-49DE-BDB8-CC134EA163AE}" type="presParOf" srcId="{3FA9F4B5-8D5F-4A96-ABC0-0365D57C273C}" destId="{40E2D48C-B73C-4D91-8423-618A4EBFDB30}" srcOrd="3" destOrd="0" presId="urn:microsoft.com/office/officeart/2018/2/layout/IconVerticalSolidList"/>
    <dgm:cxn modelId="{CF1B83AD-E78F-4BAF-B7C5-E2E95200AE9B}" type="presParOf" srcId="{3E192B28-1D91-44D3-BA9D-E348A9A791DC}" destId="{3062C409-D78C-4F14-962B-2B3DB4F34C76}" srcOrd="1" destOrd="0" presId="urn:microsoft.com/office/officeart/2018/2/layout/IconVerticalSolidList"/>
    <dgm:cxn modelId="{BF45D75F-880E-4E82-8DD0-51AEBD7A5E01}" type="presParOf" srcId="{3E192B28-1D91-44D3-BA9D-E348A9A791DC}" destId="{4E1E7581-673F-48AA-893C-8ADCC25F5BCD}" srcOrd="2" destOrd="0" presId="urn:microsoft.com/office/officeart/2018/2/layout/IconVerticalSolidList"/>
    <dgm:cxn modelId="{A1665B82-DEEE-4D64-81D3-16CB9697558C}" type="presParOf" srcId="{4E1E7581-673F-48AA-893C-8ADCC25F5BCD}" destId="{30499CAF-EDF9-4922-8204-DFA00A393E12}" srcOrd="0" destOrd="0" presId="urn:microsoft.com/office/officeart/2018/2/layout/IconVerticalSolidList"/>
    <dgm:cxn modelId="{C74D325A-AB26-469D-9415-C40A8CC7DCDF}" type="presParOf" srcId="{4E1E7581-673F-48AA-893C-8ADCC25F5BCD}" destId="{962452B6-513A-4642-B082-289477BD6A04}" srcOrd="1" destOrd="0" presId="urn:microsoft.com/office/officeart/2018/2/layout/IconVerticalSolidList"/>
    <dgm:cxn modelId="{93648CBD-23B0-4408-95B9-5D6477D51964}" type="presParOf" srcId="{4E1E7581-673F-48AA-893C-8ADCC25F5BCD}" destId="{3FB0816B-0803-44E4-8064-8B19F38F7FEE}" srcOrd="2" destOrd="0" presId="urn:microsoft.com/office/officeart/2018/2/layout/IconVerticalSolidList"/>
    <dgm:cxn modelId="{6BDEA1C8-D737-4208-A1A3-435872FE48D6}" type="presParOf" srcId="{4E1E7581-673F-48AA-893C-8ADCC25F5BCD}" destId="{87318281-C5CC-4059-9CDF-D5964C103BEC}" srcOrd="3" destOrd="0" presId="urn:microsoft.com/office/officeart/2018/2/layout/IconVerticalSolidList"/>
    <dgm:cxn modelId="{028F4466-63CB-4BFF-A978-AB5ECD942227}" type="presParOf" srcId="{3E192B28-1D91-44D3-BA9D-E348A9A791DC}" destId="{B21C3B12-A443-4535-B097-6DDCE8F31189}" srcOrd="3" destOrd="0" presId="urn:microsoft.com/office/officeart/2018/2/layout/IconVerticalSolidList"/>
    <dgm:cxn modelId="{522AFBAE-7ADF-4BD8-AF58-87F0022DFD52}" type="presParOf" srcId="{3E192B28-1D91-44D3-BA9D-E348A9A791DC}" destId="{D73FDACA-C13E-4374-A5A0-FC6BE4056B3B}" srcOrd="4" destOrd="0" presId="urn:microsoft.com/office/officeart/2018/2/layout/IconVerticalSolidList"/>
    <dgm:cxn modelId="{C697134E-BBF7-485F-86A4-26401BEC2ECA}" type="presParOf" srcId="{D73FDACA-C13E-4374-A5A0-FC6BE4056B3B}" destId="{8C96851E-F3A2-4CAA-8D88-50A56E14F9F4}" srcOrd="0" destOrd="0" presId="urn:microsoft.com/office/officeart/2018/2/layout/IconVerticalSolidList"/>
    <dgm:cxn modelId="{E6959C00-2932-430A-8C0F-9CEF8763EC14}" type="presParOf" srcId="{D73FDACA-C13E-4374-A5A0-FC6BE4056B3B}" destId="{F1D89FA2-E864-4DFF-975D-8BCBB52B6ED8}" srcOrd="1" destOrd="0" presId="urn:microsoft.com/office/officeart/2018/2/layout/IconVerticalSolidList"/>
    <dgm:cxn modelId="{F63E26B0-04F9-459F-B20A-DD429621B062}" type="presParOf" srcId="{D73FDACA-C13E-4374-A5A0-FC6BE4056B3B}" destId="{DF852F96-1D04-4C1D-A00C-8B55D42CD0C3}" srcOrd="2" destOrd="0" presId="urn:microsoft.com/office/officeart/2018/2/layout/IconVerticalSolidList"/>
    <dgm:cxn modelId="{AD8B4625-53C3-4841-BFE6-04B7D27A885C}" type="presParOf" srcId="{D73FDACA-C13E-4374-A5A0-FC6BE4056B3B}" destId="{A1AFEA72-1D18-4BBA-B44C-6201751A54CC}" srcOrd="3" destOrd="0" presId="urn:microsoft.com/office/officeart/2018/2/layout/IconVerticalSolidList"/>
    <dgm:cxn modelId="{FAD3B1A0-FA36-4729-AE44-459F8D1A9141}" type="presParOf" srcId="{3E192B28-1D91-44D3-BA9D-E348A9A791DC}" destId="{E30A8449-36DE-4E82-8426-B62DF94B7ECD}" srcOrd="5" destOrd="0" presId="urn:microsoft.com/office/officeart/2018/2/layout/IconVerticalSolidList"/>
    <dgm:cxn modelId="{BDFF9BD8-1507-42A0-9BDF-BD5E5EF5C0B8}" type="presParOf" srcId="{3E192B28-1D91-44D3-BA9D-E348A9A791DC}" destId="{DCEFE079-4343-4120-8C2B-C0E677008489}" srcOrd="6" destOrd="0" presId="urn:microsoft.com/office/officeart/2018/2/layout/IconVerticalSolidList"/>
    <dgm:cxn modelId="{86813DB8-D7D7-49E7-9368-C0747C5D2AB3}" type="presParOf" srcId="{DCEFE079-4343-4120-8C2B-C0E677008489}" destId="{D6D32302-B4F6-42D9-838F-7E099A9C1558}" srcOrd="0" destOrd="0" presId="urn:microsoft.com/office/officeart/2018/2/layout/IconVerticalSolidList"/>
    <dgm:cxn modelId="{1A7AF730-A99A-4463-8598-DB59299E5B5B}" type="presParOf" srcId="{DCEFE079-4343-4120-8C2B-C0E677008489}" destId="{6292650F-C1B6-427F-A987-D0601C056CD0}" srcOrd="1" destOrd="0" presId="urn:microsoft.com/office/officeart/2018/2/layout/IconVerticalSolidList"/>
    <dgm:cxn modelId="{DD5CAC80-6E0F-4F87-86A9-4A3941D27F48}" type="presParOf" srcId="{DCEFE079-4343-4120-8C2B-C0E677008489}" destId="{D583B04A-3C3B-422B-9898-80CAAAF4F8D8}" srcOrd="2" destOrd="0" presId="urn:microsoft.com/office/officeart/2018/2/layout/IconVerticalSolidList"/>
    <dgm:cxn modelId="{5B2423EE-0971-4931-B8B7-CB2A5E29233C}" type="presParOf" srcId="{DCEFE079-4343-4120-8C2B-C0E677008489}" destId="{DF42C9D1-FB7C-4E44-B88B-6E18CF6999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2713C-ED68-4FB5-93E5-7B54A730A83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47258-90EC-4218-82A1-6553769FD78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0" i="0" dirty="0">
              <a:solidFill>
                <a:schemeClr val="bg1"/>
              </a:solidFill>
            </a:rPr>
            <a:t>FY25 CSEOYFR due </a:t>
          </a:r>
        </a:p>
        <a:p>
          <a:pPr>
            <a:lnSpc>
              <a:spcPct val="100000"/>
            </a:lnSpc>
            <a:defRPr cap="all"/>
          </a:pPr>
          <a:r>
            <a:rPr lang="en-US" sz="2400" b="0" i="0" dirty="0">
              <a:solidFill>
                <a:schemeClr val="bg1"/>
              </a:solidFill>
            </a:rPr>
            <a:t>Friday November 21</a:t>
          </a:r>
          <a:r>
            <a:rPr lang="en-US" sz="2400" b="0" i="0" baseline="30000" dirty="0">
              <a:solidFill>
                <a:schemeClr val="bg1"/>
              </a:solidFill>
            </a:rPr>
            <a:t>st</a:t>
          </a:r>
          <a:r>
            <a:rPr lang="en-US" sz="1700" b="0" i="0" dirty="0">
              <a:solidFill>
                <a:schemeClr val="bg1"/>
              </a:solidFill>
            </a:rPr>
            <a:t> </a:t>
          </a:r>
          <a:endParaRPr lang="en-US" sz="1700" dirty="0">
            <a:solidFill>
              <a:schemeClr val="bg1"/>
            </a:solidFill>
          </a:endParaRPr>
        </a:p>
      </dgm:t>
    </dgm:pt>
    <dgm:pt modelId="{0DEF48A6-4265-4754-94E5-F5BB7488233A}" type="parTrans" cxnId="{F219A8F1-7733-4CC2-BB75-5F86B1A79101}">
      <dgm:prSet/>
      <dgm:spPr/>
      <dgm:t>
        <a:bodyPr/>
        <a:lstStyle/>
        <a:p>
          <a:endParaRPr lang="en-US"/>
        </a:p>
      </dgm:t>
    </dgm:pt>
    <dgm:pt modelId="{DF84A3BC-31B5-4EC1-BA22-1EFB50AC0381}" type="sibTrans" cxnId="{F219A8F1-7733-4CC2-BB75-5F86B1A79101}">
      <dgm:prSet/>
      <dgm:spPr/>
      <dgm:t>
        <a:bodyPr/>
        <a:lstStyle/>
        <a:p>
          <a:endParaRPr lang="en-US"/>
        </a:p>
      </dgm:t>
    </dgm:pt>
    <dgm:pt modelId="{4BC30BC4-A840-4F37-887B-84E9709721C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0" i="0" dirty="0">
              <a:solidFill>
                <a:schemeClr val="bg1"/>
              </a:solidFill>
            </a:rPr>
            <a:t>FY25 Audit &amp; Single Audit Update</a:t>
          </a:r>
          <a:endParaRPr lang="en-US" sz="2400" dirty="0">
            <a:solidFill>
              <a:schemeClr val="bg1"/>
            </a:solidFill>
          </a:endParaRPr>
        </a:p>
      </dgm:t>
    </dgm:pt>
    <dgm:pt modelId="{767442A8-02A0-437F-90AE-6F1D482FDE5C}" type="parTrans" cxnId="{E8706898-1739-4657-8901-08BDDC2E525F}">
      <dgm:prSet/>
      <dgm:spPr/>
      <dgm:t>
        <a:bodyPr/>
        <a:lstStyle/>
        <a:p>
          <a:endParaRPr lang="en-US"/>
        </a:p>
      </dgm:t>
    </dgm:pt>
    <dgm:pt modelId="{967003C6-E0B5-49F7-8AE4-0807A385CFF3}" type="sibTrans" cxnId="{E8706898-1739-4657-8901-08BDDC2E525F}">
      <dgm:prSet/>
      <dgm:spPr/>
      <dgm:t>
        <a:bodyPr/>
        <a:lstStyle/>
        <a:p>
          <a:endParaRPr lang="en-US"/>
        </a:p>
      </dgm:t>
    </dgm:pt>
    <dgm:pt modelId="{7A1959DC-D7C8-4878-96C3-C7584C9067D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0" i="0" dirty="0">
              <a:solidFill>
                <a:schemeClr val="bg1"/>
              </a:solidFill>
            </a:rPr>
            <a:t>Quarterly Business manager meetings beginning January 2026</a:t>
          </a:r>
          <a:endParaRPr lang="en-US" sz="2400" dirty="0">
            <a:solidFill>
              <a:schemeClr val="bg1"/>
            </a:solidFill>
          </a:endParaRPr>
        </a:p>
      </dgm:t>
    </dgm:pt>
    <dgm:pt modelId="{E196E8F7-CAC9-4C09-9E73-CB3406D7FBC3}" type="parTrans" cxnId="{9A9C74CC-39DE-410F-84B0-281B218D458E}">
      <dgm:prSet/>
      <dgm:spPr/>
      <dgm:t>
        <a:bodyPr/>
        <a:lstStyle/>
        <a:p>
          <a:endParaRPr lang="en-US"/>
        </a:p>
      </dgm:t>
    </dgm:pt>
    <dgm:pt modelId="{FA32E77B-A038-406C-849F-500BE9D521BE}" type="sibTrans" cxnId="{9A9C74CC-39DE-410F-84B0-281B218D458E}">
      <dgm:prSet/>
      <dgm:spPr/>
      <dgm:t>
        <a:bodyPr/>
        <a:lstStyle/>
        <a:p>
          <a:endParaRPr lang="en-US"/>
        </a:p>
      </dgm:t>
    </dgm:pt>
    <dgm:pt modelId="{BDDCFA8D-3ACD-4D9E-987B-EFC93B4F6BFC}" type="pres">
      <dgm:prSet presAssocID="{7A82713C-ED68-4FB5-93E5-7B54A730A838}" presName="root" presStyleCnt="0">
        <dgm:presLayoutVars>
          <dgm:dir/>
          <dgm:resizeHandles val="exact"/>
        </dgm:presLayoutVars>
      </dgm:prSet>
      <dgm:spPr/>
    </dgm:pt>
    <dgm:pt modelId="{AE078A6D-266B-49AD-8C3E-6D7C9E22ED95}" type="pres">
      <dgm:prSet presAssocID="{82747258-90EC-4218-82A1-6553769FD78D}" presName="compNode" presStyleCnt="0"/>
      <dgm:spPr/>
    </dgm:pt>
    <dgm:pt modelId="{3C36E01D-16B0-4035-85FD-DA210F4C5A68}" type="pres">
      <dgm:prSet presAssocID="{82747258-90EC-4218-82A1-6553769FD78D}" presName="iconBgRect" presStyleLbl="bgShp" presStyleIdx="0" presStyleCnt="3"/>
      <dgm:spPr/>
    </dgm:pt>
    <dgm:pt modelId="{99070636-2DB4-4487-87C5-0E69F832DD04}" type="pres">
      <dgm:prSet presAssocID="{82747258-90EC-4218-82A1-6553769FD7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903CEB-3F1A-407A-B722-17A92485647D}" type="pres">
      <dgm:prSet presAssocID="{82747258-90EC-4218-82A1-6553769FD78D}" presName="spaceRect" presStyleCnt="0"/>
      <dgm:spPr/>
    </dgm:pt>
    <dgm:pt modelId="{C2E44E44-A355-4A43-9A1E-A5FF92F133EA}" type="pres">
      <dgm:prSet presAssocID="{82747258-90EC-4218-82A1-6553769FD78D}" presName="textRect" presStyleLbl="revTx" presStyleIdx="0" presStyleCnt="3">
        <dgm:presLayoutVars>
          <dgm:chMax val="1"/>
          <dgm:chPref val="1"/>
        </dgm:presLayoutVars>
      </dgm:prSet>
      <dgm:spPr/>
    </dgm:pt>
    <dgm:pt modelId="{8C204F56-EF52-46CE-AF82-6C121A823AD2}" type="pres">
      <dgm:prSet presAssocID="{DF84A3BC-31B5-4EC1-BA22-1EFB50AC0381}" presName="sibTrans" presStyleCnt="0"/>
      <dgm:spPr/>
    </dgm:pt>
    <dgm:pt modelId="{FE07D625-806B-4932-9397-6AA40F321CD1}" type="pres">
      <dgm:prSet presAssocID="{4BC30BC4-A840-4F37-887B-84E9709721CB}" presName="compNode" presStyleCnt="0"/>
      <dgm:spPr/>
    </dgm:pt>
    <dgm:pt modelId="{E8030339-9F18-4F86-A6D0-C65F016C5133}" type="pres">
      <dgm:prSet presAssocID="{4BC30BC4-A840-4F37-887B-84E9709721CB}" presName="iconBgRect" presStyleLbl="bgShp" presStyleIdx="1" presStyleCnt="3"/>
      <dgm:spPr/>
    </dgm:pt>
    <dgm:pt modelId="{378037B6-DC95-4DF8-ADD2-A12C9AF258AA}" type="pres">
      <dgm:prSet presAssocID="{4BC30BC4-A840-4F37-887B-84E9709721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8CFA293-AD30-40AF-9411-003B5577E8D7}" type="pres">
      <dgm:prSet presAssocID="{4BC30BC4-A840-4F37-887B-84E9709721CB}" presName="spaceRect" presStyleCnt="0"/>
      <dgm:spPr/>
    </dgm:pt>
    <dgm:pt modelId="{85C5E130-FB3E-4C36-ABFA-6C5B33BDCC6F}" type="pres">
      <dgm:prSet presAssocID="{4BC30BC4-A840-4F37-887B-84E9709721CB}" presName="textRect" presStyleLbl="revTx" presStyleIdx="1" presStyleCnt="3">
        <dgm:presLayoutVars>
          <dgm:chMax val="1"/>
          <dgm:chPref val="1"/>
        </dgm:presLayoutVars>
      </dgm:prSet>
      <dgm:spPr/>
    </dgm:pt>
    <dgm:pt modelId="{8A4138E9-C335-4D5C-812F-9CE22A83F6CC}" type="pres">
      <dgm:prSet presAssocID="{967003C6-E0B5-49F7-8AE4-0807A385CFF3}" presName="sibTrans" presStyleCnt="0"/>
      <dgm:spPr/>
    </dgm:pt>
    <dgm:pt modelId="{F1766E3C-6201-425D-81EC-D1C18F946235}" type="pres">
      <dgm:prSet presAssocID="{7A1959DC-D7C8-4878-96C3-C7584C9067D3}" presName="compNode" presStyleCnt="0"/>
      <dgm:spPr/>
    </dgm:pt>
    <dgm:pt modelId="{B98818D8-0AEC-4F25-BE08-A7A1DEFF5E60}" type="pres">
      <dgm:prSet presAssocID="{7A1959DC-D7C8-4878-96C3-C7584C9067D3}" presName="iconBgRect" presStyleLbl="bgShp" presStyleIdx="2" presStyleCnt="3"/>
      <dgm:spPr/>
    </dgm:pt>
    <dgm:pt modelId="{0561F79C-39B0-4B53-BFB1-760A5FBB39F8}" type="pres">
      <dgm:prSet presAssocID="{7A1959DC-D7C8-4878-96C3-C7584C9067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E031D75-D861-40D5-BF02-A88E613C4584}" type="pres">
      <dgm:prSet presAssocID="{7A1959DC-D7C8-4878-96C3-C7584C9067D3}" presName="spaceRect" presStyleCnt="0"/>
      <dgm:spPr/>
    </dgm:pt>
    <dgm:pt modelId="{A596C379-979A-4ACE-8EEA-86CDD72D949A}" type="pres">
      <dgm:prSet presAssocID="{7A1959DC-D7C8-4878-96C3-C7584C9067D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785D31B-3F86-48B0-BFAD-3C1B43ED424A}" type="presOf" srcId="{7A1959DC-D7C8-4878-96C3-C7584C9067D3}" destId="{A596C379-979A-4ACE-8EEA-86CDD72D949A}" srcOrd="0" destOrd="0" presId="urn:microsoft.com/office/officeart/2018/5/layout/IconCircleLabelList"/>
    <dgm:cxn modelId="{4D8E685C-523A-470F-B27F-B66CC010B2EB}" type="presOf" srcId="{7A82713C-ED68-4FB5-93E5-7B54A730A838}" destId="{BDDCFA8D-3ACD-4D9E-987B-EFC93B4F6BFC}" srcOrd="0" destOrd="0" presId="urn:microsoft.com/office/officeart/2018/5/layout/IconCircleLabelList"/>
    <dgm:cxn modelId="{7D83246A-1B9A-4193-86C5-4B550E82BFE7}" type="presOf" srcId="{4BC30BC4-A840-4F37-887B-84E9709721CB}" destId="{85C5E130-FB3E-4C36-ABFA-6C5B33BDCC6F}" srcOrd="0" destOrd="0" presId="urn:microsoft.com/office/officeart/2018/5/layout/IconCircleLabelList"/>
    <dgm:cxn modelId="{6A74B489-EDA1-4ADB-B51B-97A1878677E6}" type="presOf" srcId="{82747258-90EC-4218-82A1-6553769FD78D}" destId="{C2E44E44-A355-4A43-9A1E-A5FF92F133EA}" srcOrd="0" destOrd="0" presId="urn:microsoft.com/office/officeart/2018/5/layout/IconCircleLabelList"/>
    <dgm:cxn modelId="{E8706898-1739-4657-8901-08BDDC2E525F}" srcId="{7A82713C-ED68-4FB5-93E5-7B54A730A838}" destId="{4BC30BC4-A840-4F37-887B-84E9709721CB}" srcOrd="1" destOrd="0" parTransId="{767442A8-02A0-437F-90AE-6F1D482FDE5C}" sibTransId="{967003C6-E0B5-49F7-8AE4-0807A385CFF3}"/>
    <dgm:cxn modelId="{9A9C74CC-39DE-410F-84B0-281B218D458E}" srcId="{7A82713C-ED68-4FB5-93E5-7B54A730A838}" destId="{7A1959DC-D7C8-4878-96C3-C7584C9067D3}" srcOrd="2" destOrd="0" parTransId="{E196E8F7-CAC9-4C09-9E73-CB3406D7FBC3}" sibTransId="{FA32E77B-A038-406C-849F-500BE9D521BE}"/>
    <dgm:cxn modelId="{F219A8F1-7733-4CC2-BB75-5F86B1A79101}" srcId="{7A82713C-ED68-4FB5-93E5-7B54A730A838}" destId="{82747258-90EC-4218-82A1-6553769FD78D}" srcOrd="0" destOrd="0" parTransId="{0DEF48A6-4265-4754-94E5-F5BB7488233A}" sibTransId="{DF84A3BC-31B5-4EC1-BA22-1EFB50AC0381}"/>
    <dgm:cxn modelId="{12F46FB1-082E-4FDB-ADC8-B2011E52A31C}" type="presParOf" srcId="{BDDCFA8D-3ACD-4D9E-987B-EFC93B4F6BFC}" destId="{AE078A6D-266B-49AD-8C3E-6D7C9E22ED95}" srcOrd="0" destOrd="0" presId="urn:microsoft.com/office/officeart/2018/5/layout/IconCircleLabelList"/>
    <dgm:cxn modelId="{47BBBB5E-1A1A-4535-A3FB-46CBDB940104}" type="presParOf" srcId="{AE078A6D-266B-49AD-8C3E-6D7C9E22ED95}" destId="{3C36E01D-16B0-4035-85FD-DA210F4C5A68}" srcOrd="0" destOrd="0" presId="urn:microsoft.com/office/officeart/2018/5/layout/IconCircleLabelList"/>
    <dgm:cxn modelId="{661040A0-5529-4C10-8604-3055E8AE9A0D}" type="presParOf" srcId="{AE078A6D-266B-49AD-8C3E-6D7C9E22ED95}" destId="{99070636-2DB4-4487-87C5-0E69F832DD04}" srcOrd="1" destOrd="0" presId="urn:microsoft.com/office/officeart/2018/5/layout/IconCircleLabelList"/>
    <dgm:cxn modelId="{D360D463-92AC-40D2-8D3D-06B27A8525F3}" type="presParOf" srcId="{AE078A6D-266B-49AD-8C3E-6D7C9E22ED95}" destId="{F9903CEB-3F1A-407A-B722-17A92485647D}" srcOrd="2" destOrd="0" presId="urn:microsoft.com/office/officeart/2018/5/layout/IconCircleLabelList"/>
    <dgm:cxn modelId="{56FC49D4-BA2E-4C0B-B7AF-9D2D174882B3}" type="presParOf" srcId="{AE078A6D-266B-49AD-8C3E-6D7C9E22ED95}" destId="{C2E44E44-A355-4A43-9A1E-A5FF92F133EA}" srcOrd="3" destOrd="0" presId="urn:microsoft.com/office/officeart/2018/5/layout/IconCircleLabelList"/>
    <dgm:cxn modelId="{8329F82F-9726-4D3D-99BF-B3C5541B0CF0}" type="presParOf" srcId="{BDDCFA8D-3ACD-4D9E-987B-EFC93B4F6BFC}" destId="{8C204F56-EF52-46CE-AF82-6C121A823AD2}" srcOrd="1" destOrd="0" presId="urn:microsoft.com/office/officeart/2018/5/layout/IconCircleLabelList"/>
    <dgm:cxn modelId="{5DCD6AC9-3D2C-4F7B-8A2D-653B77B4D1E0}" type="presParOf" srcId="{BDDCFA8D-3ACD-4D9E-987B-EFC93B4F6BFC}" destId="{FE07D625-806B-4932-9397-6AA40F321CD1}" srcOrd="2" destOrd="0" presId="urn:microsoft.com/office/officeart/2018/5/layout/IconCircleLabelList"/>
    <dgm:cxn modelId="{25D1E06A-347A-4F26-81E4-553BB2F965D4}" type="presParOf" srcId="{FE07D625-806B-4932-9397-6AA40F321CD1}" destId="{E8030339-9F18-4F86-A6D0-C65F016C5133}" srcOrd="0" destOrd="0" presId="urn:microsoft.com/office/officeart/2018/5/layout/IconCircleLabelList"/>
    <dgm:cxn modelId="{A046461E-FCE4-4792-B0FB-094B2CC48610}" type="presParOf" srcId="{FE07D625-806B-4932-9397-6AA40F321CD1}" destId="{378037B6-DC95-4DF8-ADD2-A12C9AF258AA}" srcOrd="1" destOrd="0" presId="urn:microsoft.com/office/officeart/2018/5/layout/IconCircleLabelList"/>
    <dgm:cxn modelId="{809A4C6C-DADE-44CB-8FA9-8FC50887B1FE}" type="presParOf" srcId="{FE07D625-806B-4932-9397-6AA40F321CD1}" destId="{F8CFA293-AD30-40AF-9411-003B5577E8D7}" srcOrd="2" destOrd="0" presId="urn:microsoft.com/office/officeart/2018/5/layout/IconCircleLabelList"/>
    <dgm:cxn modelId="{ADFAE0A2-C013-4135-A50C-E3AFB6B08752}" type="presParOf" srcId="{FE07D625-806B-4932-9397-6AA40F321CD1}" destId="{85C5E130-FB3E-4C36-ABFA-6C5B33BDCC6F}" srcOrd="3" destOrd="0" presId="urn:microsoft.com/office/officeart/2018/5/layout/IconCircleLabelList"/>
    <dgm:cxn modelId="{9FF9C044-9A7C-45A2-B887-413E3316AC6D}" type="presParOf" srcId="{BDDCFA8D-3ACD-4D9E-987B-EFC93B4F6BFC}" destId="{8A4138E9-C335-4D5C-812F-9CE22A83F6CC}" srcOrd="3" destOrd="0" presId="urn:microsoft.com/office/officeart/2018/5/layout/IconCircleLabelList"/>
    <dgm:cxn modelId="{9BDCAB49-017F-4F6F-9FD1-1F04CC1AE143}" type="presParOf" srcId="{BDDCFA8D-3ACD-4D9E-987B-EFC93B4F6BFC}" destId="{F1766E3C-6201-425D-81EC-D1C18F946235}" srcOrd="4" destOrd="0" presId="urn:microsoft.com/office/officeart/2018/5/layout/IconCircleLabelList"/>
    <dgm:cxn modelId="{98E7B363-706A-4CBE-8925-C4C1453EE97E}" type="presParOf" srcId="{F1766E3C-6201-425D-81EC-D1C18F946235}" destId="{B98818D8-0AEC-4F25-BE08-A7A1DEFF5E60}" srcOrd="0" destOrd="0" presId="urn:microsoft.com/office/officeart/2018/5/layout/IconCircleLabelList"/>
    <dgm:cxn modelId="{C7888175-34E7-44D0-A80C-E4B39C177F2F}" type="presParOf" srcId="{F1766E3C-6201-425D-81EC-D1C18F946235}" destId="{0561F79C-39B0-4B53-BFB1-760A5FBB39F8}" srcOrd="1" destOrd="0" presId="urn:microsoft.com/office/officeart/2018/5/layout/IconCircleLabelList"/>
    <dgm:cxn modelId="{BF9229A0-5FDB-4B59-B3E7-498D30B18A64}" type="presParOf" srcId="{F1766E3C-6201-425D-81EC-D1C18F946235}" destId="{EE031D75-D861-40D5-BF02-A88E613C4584}" srcOrd="2" destOrd="0" presId="urn:microsoft.com/office/officeart/2018/5/layout/IconCircleLabelList"/>
    <dgm:cxn modelId="{71F5DC97-737B-4C35-A404-3ECEA5C69A97}" type="presParOf" srcId="{F1766E3C-6201-425D-81EC-D1C18F946235}" destId="{A596C379-979A-4ACE-8EEA-86CDD72D949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6F815-CD9B-4CA1-B4A5-E09D78886F5D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FCF4360-73FC-4066-92CE-677C165BEC7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/>
            <a:t>School Finance Office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Kimberly.Hunter2@mass.gov</a:t>
          </a:r>
          <a:r>
            <a:rPr lang="en-US" sz="2000" b="0"/>
            <a:t> </a:t>
          </a:r>
          <a:r>
            <a:rPr lang="en-US" sz="2000"/>
            <a:t>Charter School tuition calculations, local transportation tuition, charter school claim form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johnj.sullivan@mass.gov</a:t>
          </a:r>
          <a:r>
            <a:rPr lang="en-US" sz="200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/>
            <a:t>Regional transportation reimbursement rates</a:t>
          </a:r>
          <a:endParaRPr lang="en-US" sz="2000" dirty="0"/>
        </a:p>
      </dgm:t>
    </dgm:pt>
    <dgm:pt modelId="{BDF2D364-8394-48C3-9036-F503F3C0E839}" type="sibTrans" cxnId="{33A10D24-6340-4B72-B505-3414C0DB1673}">
      <dgm:prSet/>
      <dgm:spPr/>
      <dgm:t>
        <a:bodyPr/>
        <a:lstStyle/>
        <a:p>
          <a:endParaRPr lang="en-US"/>
        </a:p>
      </dgm:t>
    </dgm:pt>
    <dgm:pt modelId="{013C75C8-B04D-4B58-9760-8ACE5D45A766}" type="parTrans" cxnId="{33A10D24-6340-4B72-B505-3414C0DB1673}">
      <dgm:prSet/>
      <dgm:spPr/>
      <dgm:t>
        <a:bodyPr/>
        <a:lstStyle/>
        <a:p>
          <a:pPr algn="ctr"/>
          <a:endParaRPr lang="en-US"/>
        </a:p>
      </dgm:t>
    </dgm:pt>
    <dgm:pt modelId="{A574E245-6D87-401F-900A-332487AF42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/>
            <a:t>OCSSR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Joanna.C.Laghetto@mass.gov</a:t>
          </a:r>
          <a:r>
            <a:rPr lang="en-US" sz="200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/>
            <a:t>Audits, Charter School Program Grant (CSP), loans that extend beyond the charter term approvals, transportation reimbursement questions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/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0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James.DiMaio2@mass.gov</a:t>
          </a:r>
          <a:r>
            <a:rPr lang="en-US" sz="2000"/>
            <a:t>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000"/>
            <a:t>CSEOYFR including amendments,CHAMP </a:t>
          </a:r>
          <a:endParaRPr lang="en-US" sz="2000" dirty="0"/>
        </a:p>
      </dgm:t>
    </dgm:pt>
    <dgm:pt modelId="{32FCE6A2-7292-4C8E-9D95-2DF5BC11A8DD}" type="sibTrans" cxnId="{1F8E91E0-8154-453F-B756-5FDDB1EA1ED5}">
      <dgm:prSet/>
      <dgm:spPr/>
      <dgm:t>
        <a:bodyPr/>
        <a:lstStyle/>
        <a:p>
          <a:endParaRPr lang="en-US"/>
        </a:p>
      </dgm:t>
    </dgm:pt>
    <dgm:pt modelId="{077BDC37-0300-4329-B7D9-D7F2641A4FD5}" type="parTrans" cxnId="{1F8E91E0-8154-453F-B756-5FDDB1EA1ED5}">
      <dgm:prSet/>
      <dgm:spPr/>
      <dgm:t>
        <a:bodyPr/>
        <a:lstStyle/>
        <a:p>
          <a:pPr algn="ctr"/>
          <a:endParaRPr lang="en-US"/>
        </a:p>
      </dgm:t>
    </dgm:pt>
    <dgm:pt modelId="{A82D8E7E-8222-4AD1-A962-DFC987CEA09F}" type="pres">
      <dgm:prSet presAssocID="{C776F815-CD9B-4CA1-B4A5-E09D78886F5D}" presName="diagram" presStyleCnt="0">
        <dgm:presLayoutVars>
          <dgm:dir/>
          <dgm:resizeHandles val="exact"/>
        </dgm:presLayoutVars>
      </dgm:prSet>
      <dgm:spPr/>
    </dgm:pt>
    <dgm:pt modelId="{7582AD1D-78A2-4C62-857C-3578128BB5C2}" type="pres">
      <dgm:prSet presAssocID="{A574E245-6D87-401F-900A-332487AF42CC}" presName="node" presStyleLbl="node1" presStyleIdx="0" presStyleCnt="2">
        <dgm:presLayoutVars>
          <dgm:bulletEnabled val="1"/>
        </dgm:presLayoutVars>
      </dgm:prSet>
      <dgm:spPr/>
    </dgm:pt>
    <dgm:pt modelId="{2C49B176-757B-4A18-8F15-8386EB8FB5E6}" type="pres">
      <dgm:prSet presAssocID="{32FCE6A2-7292-4C8E-9D95-2DF5BC11A8DD}" presName="sibTrans" presStyleCnt="0"/>
      <dgm:spPr/>
    </dgm:pt>
    <dgm:pt modelId="{3EAB019E-FDFB-4C7D-9BD0-84511CA80235}" type="pres">
      <dgm:prSet presAssocID="{FFCF4360-73FC-4066-92CE-677C165BEC73}" presName="node" presStyleLbl="node1" presStyleIdx="1" presStyleCnt="2">
        <dgm:presLayoutVars>
          <dgm:bulletEnabled val="1"/>
        </dgm:presLayoutVars>
      </dgm:prSet>
      <dgm:spPr/>
    </dgm:pt>
  </dgm:ptLst>
  <dgm:cxnLst>
    <dgm:cxn modelId="{33A10D24-6340-4B72-B505-3414C0DB1673}" srcId="{C776F815-CD9B-4CA1-B4A5-E09D78886F5D}" destId="{FFCF4360-73FC-4066-92CE-677C165BEC73}" srcOrd="1" destOrd="0" parTransId="{013C75C8-B04D-4B58-9760-8ACE5D45A766}" sibTransId="{BDF2D364-8394-48C3-9036-F503F3C0E839}"/>
    <dgm:cxn modelId="{405B2B2A-D030-44B9-8B96-22B97F40F46B}" type="presOf" srcId="{C776F815-CD9B-4CA1-B4A5-E09D78886F5D}" destId="{A82D8E7E-8222-4AD1-A962-DFC987CEA09F}" srcOrd="0" destOrd="0" presId="urn:microsoft.com/office/officeart/2005/8/layout/default"/>
    <dgm:cxn modelId="{59B19D2A-4239-436E-B6F1-9FA7F10C5C9E}" type="presOf" srcId="{FFCF4360-73FC-4066-92CE-677C165BEC73}" destId="{3EAB019E-FDFB-4C7D-9BD0-84511CA80235}" srcOrd="0" destOrd="0" presId="urn:microsoft.com/office/officeart/2005/8/layout/default"/>
    <dgm:cxn modelId="{2CEBF96C-3110-4404-8F98-9CD31D9275A8}" type="presOf" srcId="{A574E245-6D87-401F-900A-332487AF42CC}" destId="{7582AD1D-78A2-4C62-857C-3578128BB5C2}" srcOrd="0" destOrd="0" presId="urn:microsoft.com/office/officeart/2005/8/layout/default"/>
    <dgm:cxn modelId="{1F8E91E0-8154-453F-B756-5FDDB1EA1ED5}" srcId="{C776F815-CD9B-4CA1-B4A5-E09D78886F5D}" destId="{A574E245-6D87-401F-900A-332487AF42CC}" srcOrd="0" destOrd="0" parTransId="{077BDC37-0300-4329-B7D9-D7F2641A4FD5}" sibTransId="{32FCE6A2-7292-4C8E-9D95-2DF5BC11A8DD}"/>
    <dgm:cxn modelId="{300268E4-9301-4666-9D20-50DF647556DD}" type="presParOf" srcId="{A82D8E7E-8222-4AD1-A962-DFC987CEA09F}" destId="{7582AD1D-78A2-4C62-857C-3578128BB5C2}" srcOrd="0" destOrd="0" presId="urn:microsoft.com/office/officeart/2005/8/layout/default"/>
    <dgm:cxn modelId="{96840B4D-ABB0-4C7C-AC95-EF07AF266B9F}" type="presParOf" srcId="{A82D8E7E-8222-4AD1-A962-DFC987CEA09F}" destId="{2C49B176-757B-4A18-8F15-8386EB8FB5E6}" srcOrd="1" destOrd="0" presId="urn:microsoft.com/office/officeart/2005/8/layout/default"/>
    <dgm:cxn modelId="{E85B965B-DA72-46DC-A557-3D92A1740837}" type="presParOf" srcId="{A82D8E7E-8222-4AD1-A962-DFC987CEA09F}" destId="{3EAB019E-FDFB-4C7D-9BD0-84511CA8023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868A5-4F21-455C-A9E4-6E0D3131E6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D341A9-45BF-4ED2-8B95-33E2CC2F015D}">
      <dgm:prSet/>
      <dgm:spPr/>
      <dgm:t>
        <a:bodyPr/>
        <a:lstStyle/>
        <a:p>
          <a:r>
            <a:rPr lang="en-US" dirty="0"/>
            <a:t>Questions for the appropriate program contact include:</a:t>
          </a:r>
        </a:p>
      </dgm:t>
      <dgm:extLst>
        <a:ext uri="{E40237B7-FDA0-4F09-8148-C483321AD2D9}">
          <dgm14:cNvPr xmlns:dgm14="http://schemas.microsoft.com/office/drawing/2010/diagram" id="0" name="" descr="Text book with Questions that would go to the appropriate program contact include:&#10;"/>
        </a:ext>
      </dgm:extLst>
    </dgm:pt>
    <dgm:pt modelId="{44DF7C1D-B6E9-4155-AA57-9F70AEBB0478}" type="parTrans" cxnId="{C535F0DC-BD46-45E2-858A-4929BF8EF478}">
      <dgm:prSet/>
      <dgm:spPr/>
      <dgm:t>
        <a:bodyPr/>
        <a:lstStyle/>
        <a:p>
          <a:endParaRPr lang="en-US"/>
        </a:p>
      </dgm:t>
    </dgm:pt>
    <dgm:pt modelId="{153A46D5-2DBB-45AE-A325-988E0AD30728}" type="sibTrans" cxnId="{C535F0DC-BD46-45E2-858A-4929BF8EF478}">
      <dgm:prSet/>
      <dgm:spPr/>
      <dgm:t>
        <a:bodyPr/>
        <a:lstStyle/>
        <a:p>
          <a:endParaRPr lang="en-US"/>
        </a:p>
      </dgm:t>
    </dgm:pt>
    <dgm:pt modelId="{4049801B-EE4D-4EB1-AB3C-6F1FBD5ABFD0}">
      <dgm:prSet/>
      <dgm:spPr/>
      <dgm:t>
        <a:bodyPr/>
        <a:lstStyle/>
        <a:p>
          <a:r>
            <a:rPr lang="en-US" dirty="0"/>
            <a:t>Allowable costs</a:t>
          </a:r>
        </a:p>
      </dgm:t>
      <dgm:extLst>
        <a:ext uri="{E40237B7-FDA0-4F09-8148-C483321AD2D9}">
          <dgm14:cNvPr xmlns:dgm14="http://schemas.microsoft.com/office/drawing/2010/diagram" id="0" name="" descr="Text book with the text: Questions that would go to the appropriate program contact include:&#10;"/>
        </a:ext>
      </dgm:extLst>
    </dgm:pt>
    <dgm:pt modelId="{C18BB5FC-84FC-4560-8E9D-5C142FF0796B}" type="parTrans" cxnId="{88E973A9-8D33-47FF-B2CB-B64CBD98678C}">
      <dgm:prSet/>
      <dgm:spPr/>
      <dgm:t>
        <a:bodyPr/>
        <a:lstStyle/>
        <a:p>
          <a:endParaRPr lang="en-US"/>
        </a:p>
      </dgm:t>
    </dgm:pt>
    <dgm:pt modelId="{4BAB50F4-D76D-4C1D-B5A0-2390D1D231B9}" type="sibTrans" cxnId="{88E973A9-8D33-47FF-B2CB-B64CBD98678C}">
      <dgm:prSet/>
      <dgm:spPr/>
      <dgm:t>
        <a:bodyPr/>
        <a:lstStyle/>
        <a:p>
          <a:endParaRPr lang="en-US"/>
        </a:p>
      </dgm:t>
    </dgm:pt>
    <dgm:pt modelId="{371879BF-0777-421A-896B-F7E9F9A50DE0}">
      <dgm:prSet/>
      <dgm:spPr/>
      <dgm:t>
        <a:bodyPr/>
        <a:lstStyle/>
        <a:p>
          <a:r>
            <a:rPr lang="en-US" dirty="0"/>
            <a:t>Budget Approval and Revisions</a:t>
          </a:r>
        </a:p>
      </dgm:t>
    </dgm:pt>
    <dgm:pt modelId="{B74FE358-D6D5-4726-9931-AEE6FEDD5404}" type="parTrans" cxnId="{28C69F90-4C04-4C37-B0D7-9A7984DA7B66}">
      <dgm:prSet/>
      <dgm:spPr/>
      <dgm:t>
        <a:bodyPr/>
        <a:lstStyle/>
        <a:p>
          <a:endParaRPr lang="en-US"/>
        </a:p>
      </dgm:t>
    </dgm:pt>
    <dgm:pt modelId="{49316F4D-D3D5-4087-A38D-A6940E561D49}" type="sibTrans" cxnId="{28C69F90-4C04-4C37-B0D7-9A7984DA7B66}">
      <dgm:prSet/>
      <dgm:spPr/>
      <dgm:t>
        <a:bodyPr/>
        <a:lstStyle/>
        <a:p>
          <a:endParaRPr lang="en-US"/>
        </a:p>
      </dgm:t>
    </dgm:pt>
    <dgm:pt modelId="{5C1D24A8-BD6D-42B5-9FC8-CB24958EB51D}">
      <dgm:prSet/>
      <dgm:spPr/>
      <dgm:t>
        <a:bodyPr/>
        <a:lstStyle/>
        <a:p>
          <a:r>
            <a:rPr lang="en-US" dirty="0"/>
            <a:t>Amendments</a:t>
          </a:r>
        </a:p>
      </dgm:t>
    </dgm:pt>
    <dgm:pt modelId="{5F6621E9-A8C9-4691-AA61-B2641F399BD9}" type="parTrans" cxnId="{DC7FF271-C819-4069-9B26-EF59EE8B9820}">
      <dgm:prSet/>
      <dgm:spPr/>
      <dgm:t>
        <a:bodyPr/>
        <a:lstStyle/>
        <a:p>
          <a:endParaRPr lang="en-US"/>
        </a:p>
      </dgm:t>
    </dgm:pt>
    <dgm:pt modelId="{262FEEEB-D51C-49EC-B271-63F70199983A}" type="sibTrans" cxnId="{DC7FF271-C819-4069-9B26-EF59EE8B9820}">
      <dgm:prSet/>
      <dgm:spPr/>
      <dgm:t>
        <a:bodyPr/>
        <a:lstStyle/>
        <a:p>
          <a:endParaRPr lang="en-US"/>
        </a:p>
      </dgm:t>
    </dgm:pt>
    <dgm:pt modelId="{402BC241-141E-4D61-9AB6-A8B669024C2A}">
      <dgm:prSet/>
      <dgm:spPr/>
      <dgm:t>
        <a:bodyPr/>
        <a:lstStyle/>
        <a:p>
          <a:r>
            <a:rPr lang="en-US" dirty="0"/>
            <a:t>Approvals on the above</a:t>
          </a:r>
        </a:p>
      </dgm:t>
    </dgm:pt>
    <dgm:pt modelId="{97622F2D-FF34-4811-A830-53F2D5ECEE37}" type="parTrans" cxnId="{FC76B4D7-B6AF-4F76-A296-764D2740DE4B}">
      <dgm:prSet/>
      <dgm:spPr/>
      <dgm:t>
        <a:bodyPr/>
        <a:lstStyle/>
        <a:p>
          <a:endParaRPr lang="en-US"/>
        </a:p>
      </dgm:t>
    </dgm:pt>
    <dgm:pt modelId="{27CED0BC-5710-4FC2-AC38-9755A925A1BC}" type="sibTrans" cxnId="{FC76B4D7-B6AF-4F76-A296-764D2740DE4B}">
      <dgm:prSet/>
      <dgm:spPr/>
      <dgm:t>
        <a:bodyPr/>
        <a:lstStyle/>
        <a:p>
          <a:endParaRPr lang="en-US"/>
        </a:p>
      </dgm:t>
    </dgm:pt>
    <dgm:pt modelId="{C28608CC-AE55-4AA1-87D7-379146AE6C46}">
      <dgm:prSet/>
      <dgm:spPr/>
      <dgm:t>
        <a:bodyPr/>
        <a:lstStyle/>
        <a:p>
          <a:r>
            <a:rPr lang="en-US" dirty="0"/>
            <a:t>Due Dates</a:t>
          </a:r>
        </a:p>
      </dgm:t>
    </dgm:pt>
    <dgm:pt modelId="{53868DC3-CA0F-4AE3-9D47-6E5B99F61C6C}" type="parTrans" cxnId="{12245733-0A3C-4F79-AA92-865F040135AB}">
      <dgm:prSet/>
      <dgm:spPr/>
      <dgm:t>
        <a:bodyPr/>
        <a:lstStyle/>
        <a:p>
          <a:endParaRPr lang="en-US"/>
        </a:p>
      </dgm:t>
    </dgm:pt>
    <dgm:pt modelId="{61F3F5FC-7054-4B3C-9EC6-551EB750E076}" type="sibTrans" cxnId="{12245733-0A3C-4F79-AA92-865F040135AB}">
      <dgm:prSet/>
      <dgm:spPr/>
      <dgm:t>
        <a:bodyPr/>
        <a:lstStyle/>
        <a:p>
          <a:endParaRPr lang="en-US"/>
        </a:p>
      </dgm:t>
    </dgm:pt>
    <dgm:pt modelId="{4D118332-6DFA-4026-84F7-A107F5FF25C3}" type="pres">
      <dgm:prSet presAssocID="{61E868A5-4F21-455C-A9E4-6E0D3131E606}" presName="linear" presStyleCnt="0">
        <dgm:presLayoutVars>
          <dgm:animLvl val="lvl"/>
          <dgm:resizeHandles val="exact"/>
        </dgm:presLayoutVars>
      </dgm:prSet>
      <dgm:spPr/>
    </dgm:pt>
    <dgm:pt modelId="{79ADF9C9-12A2-4604-AA99-C4CDE0EFA89F}" type="pres">
      <dgm:prSet presAssocID="{DDD341A9-45BF-4ED2-8B95-33E2CC2F015D}" presName="parentText" presStyleLbl="node1" presStyleIdx="0" presStyleCnt="1" custLinFactNeighborX="2530" custLinFactNeighborY="1403">
        <dgm:presLayoutVars>
          <dgm:chMax val="0"/>
          <dgm:bulletEnabled val="1"/>
        </dgm:presLayoutVars>
      </dgm:prSet>
      <dgm:spPr/>
    </dgm:pt>
    <dgm:pt modelId="{533C7800-C15A-4A5F-B631-15F8E97B09E5}" type="pres">
      <dgm:prSet presAssocID="{DDD341A9-45BF-4ED2-8B95-33E2CC2F015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BD30816-3D74-49B5-BCC6-E4D686D3650B}" type="presOf" srcId="{4049801B-EE4D-4EB1-AB3C-6F1FBD5ABFD0}" destId="{533C7800-C15A-4A5F-B631-15F8E97B09E5}" srcOrd="0" destOrd="0" presId="urn:microsoft.com/office/officeart/2005/8/layout/vList2"/>
    <dgm:cxn modelId="{12245733-0A3C-4F79-AA92-865F040135AB}" srcId="{DDD341A9-45BF-4ED2-8B95-33E2CC2F015D}" destId="{C28608CC-AE55-4AA1-87D7-379146AE6C46}" srcOrd="3" destOrd="0" parTransId="{53868DC3-CA0F-4AE3-9D47-6E5B99F61C6C}" sibTransId="{61F3F5FC-7054-4B3C-9EC6-551EB750E076}"/>
    <dgm:cxn modelId="{F82D6C5D-A9DB-4B41-95D7-672DCBB2CE70}" type="presOf" srcId="{5C1D24A8-BD6D-42B5-9FC8-CB24958EB51D}" destId="{533C7800-C15A-4A5F-B631-15F8E97B09E5}" srcOrd="0" destOrd="2" presId="urn:microsoft.com/office/officeart/2005/8/layout/vList2"/>
    <dgm:cxn modelId="{DC7FF271-C819-4069-9B26-EF59EE8B9820}" srcId="{DDD341A9-45BF-4ED2-8B95-33E2CC2F015D}" destId="{5C1D24A8-BD6D-42B5-9FC8-CB24958EB51D}" srcOrd="2" destOrd="0" parTransId="{5F6621E9-A8C9-4691-AA61-B2641F399BD9}" sibTransId="{262FEEEB-D51C-49EC-B271-63F70199983A}"/>
    <dgm:cxn modelId="{28C69F90-4C04-4C37-B0D7-9A7984DA7B66}" srcId="{DDD341A9-45BF-4ED2-8B95-33E2CC2F015D}" destId="{371879BF-0777-421A-896B-F7E9F9A50DE0}" srcOrd="1" destOrd="0" parTransId="{B74FE358-D6D5-4726-9931-AEE6FEDD5404}" sibTransId="{49316F4D-D3D5-4087-A38D-A6940E561D49}"/>
    <dgm:cxn modelId="{88E973A9-8D33-47FF-B2CB-B64CBD98678C}" srcId="{DDD341A9-45BF-4ED2-8B95-33E2CC2F015D}" destId="{4049801B-EE4D-4EB1-AB3C-6F1FBD5ABFD0}" srcOrd="0" destOrd="0" parTransId="{C18BB5FC-84FC-4560-8E9D-5C142FF0796B}" sibTransId="{4BAB50F4-D76D-4C1D-B5A0-2390D1D231B9}"/>
    <dgm:cxn modelId="{C5A4BCC0-EBD4-4728-B2A8-C1005F3FF77C}" type="presOf" srcId="{DDD341A9-45BF-4ED2-8B95-33E2CC2F015D}" destId="{79ADF9C9-12A2-4604-AA99-C4CDE0EFA89F}" srcOrd="0" destOrd="0" presId="urn:microsoft.com/office/officeart/2005/8/layout/vList2"/>
    <dgm:cxn modelId="{ADAA95D6-6E6F-40C3-9D90-6137FC881ADC}" type="presOf" srcId="{371879BF-0777-421A-896B-F7E9F9A50DE0}" destId="{533C7800-C15A-4A5F-B631-15F8E97B09E5}" srcOrd="0" destOrd="1" presId="urn:microsoft.com/office/officeart/2005/8/layout/vList2"/>
    <dgm:cxn modelId="{FC76B4D7-B6AF-4F76-A296-764D2740DE4B}" srcId="{DDD341A9-45BF-4ED2-8B95-33E2CC2F015D}" destId="{402BC241-141E-4D61-9AB6-A8B669024C2A}" srcOrd="4" destOrd="0" parTransId="{97622F2D-FF34-4811-A830-53F2D5ECEE37}" sibTransId="{27CED0BC-5710-4FC2-AC38-9755A925A1BC}"/>
    <dgm:cxn modelId="{C535F0DC-BD46-45E2-858A-4929BF8EF478}" srcId="{61E868A5-4F21-455C-A9E4-6E0D3131E606}" destId="{DDD341A9-45BF-4ED2-8B95-33E2CC2F015D}" srcOrd="0" destOrd="0" parTransId="{44DF7C1D-B6E9-4155-AA57-9F70AEBB0478}" sibTransId="{153A46D5-2DBB-45AE-A325-988E0AD30728}"/>
    <dgm:cxn modelId="{D4F17ADF-941B-49C9-94CC-BB7F00BB080D}" type="presOf" srcId="{C28608CC-AE55-4AA1-87D7-379146AE6C46}" destId="{533C7800-C15A-4A5F-B631-15F8E97B09E5}" srcOrd="0" destOrd="3" presId="urn:microsoft.com/office/officeart/2005/8/layout/vList2"/>
    <dgm:cxn modelId="{538941EF-87A0-470F-81EF-D730F52C22BA}" type="presOf" srcId="{402BC241-141E-4D61-9AB6-A8B669024C2A}" destId="{533C7800-C15A-4A5F-B631-15F8E97B09E5}" srcOrd="0" destOrd="4" presId="urn:microsoft.com/office/officeart/2005/8/layout/vList2"/>
    <dgm:cxn modelId="{2E65E3F6-04B7-47C0-8352-B3E058ED5BE7}" type="presOf" srcId="{61E868A5-4F21-455C-A9E4-6E0D3131E606}" destId="{4D118332-6DFA-4026-84F7-A107F5FF25C3}" srcOrd="0" destOrd="0" presId="urn:microsoft.com/office/officeart/2005/8/layout/vList2"/>
    <dgm:cxn modelId="{9B00C317-B2B4-44A7-85E1-425F9C86D88A}" type="presParOf" srcId="{4D118332-6DFA-4026-84F7-A107F5FF25C3}" destId="{79ADF9C9-12A2-4604-AA99-C4CDE0EFA89F}" srcOrd="0" destOrd="0" presId="urn:microsoft.com/office/officeart/2005/8/layout/vList2"/>
    <dgm:cxn modelId="{C50C73BD-BA16-452B-935E-5B64CD92ED3C}" type="presParOf" srcId="{4D118332-6DFA-4026-84F7-A107F5FF25C3}" destId="{533C7800-C15A-4A5F-B631-15F8E97B09E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77398-9378-4077-BE12-266CEC6FDCD1}">
      <dsp:nvSpPr>
        <dsp:cNvPr id="0" name=""/>
        <dsp:cNvSpPr/>
      </dsp:nvSpPr>
      <dsp:spPr>
        <a:xfrm>
          <a:off x="0" y="1832"/>
          <a:ext cx="11890665" cy="928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2B61B-E44D-4CAE-AF42-AB0C7F33B58F}">
      <dsp:nvSpPr>
        <dsp:cNvPr id="0" name=""/>
        <dsp:cNvSpPr/>
      </dsp:nvSpPr>
      <dsp:spPr>
        <a:xfrm>
          <a:off x="280912" y="210775"/>
          <a:ext cx="510750" cy="510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2D48C-B73C-4D91-8423-618A4EBFDB30}">
      <dsp:nvSpPr>
        <dsp:cNvPr id="0" name=""/>
        <dsp:cNvSpPr/>
      </dsp:nvSpPr>
      <dsp:spPr>
        <a:xfrm>
          <a:off x="1072576" y="1832"/>
          <a:ext cx="10818088" cy="92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1" tIns="98281" rIns="98281" bIns="982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Charter School Updates</a:t>
          </a:r>
        </a:p>
      </dsp:txBody>
      <dsp:txXfrm>
        <a:off x="1072576" y="1832"/>
        <a:ext cx="10818088" cy="928637"/>
      </dsp:txXfrm>
    </dsp:sp>
    <dsp:sp modelId="{30499CAF-EDF9-4922-8204-DFA00A393E12}">
      <dsp:nvSpPr>
        <dsp:cNvPr id="0" name=""/>
        <dsp:cNvSpPr/>
      </dsp:nvSpPr>
      <dsp:spPr>
        <a:xfrm>
          <a:off x="0" y="1162628"/>
          <a:ext cx="11890665" cy="928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452B6-513A-4642-B082-289477BD6A04}">
      <dsp:nvSpPr>
        <dsp:cNvPr id="0" name=""/>
        <dsp:cNvSpPr/>
      </dsp:nvSpPr>
      <dsp:spPr>
        <a:xfrm>
          <a:off x="280912" y="1371572"/>
          <a:ext cx="510750" cy="510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18281-C5CC-4059-9CDF-D5964C103BEC}">
      <dsp:nvSpPr>
        <dsp:cNvPr id="0" name=""/>
        <dsp:cNvSpPr/>
      </dsp:nvSpPr>
      <dsp:spPr>
        <a:xfrm>
          <a:off x="1072576" y="1162628"/>
          <a:ext cx="10818088" cy="92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1" tIns="98281" rIns="98281" bIns="982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DESE Expectations for Charter Schools relative to Federal Grants</a:t>
          </a:r>
        </a:p>
      </dsp:txBody>
      <dsp:txXfrm>
        <a:off x="1072576" y="1162628"/>
        <a:ext cx="10818088" cy="928637"/>
      </dsp:txXfrm>
    </dsp:sp>
    <dsp:sp modelId="{8C96851E-F3A2-4CAA-8D88-50A56E14F9F4}">
      <dsp:nvSpPr>
        <dsp:cNvPr id="0" name=""/>
        <dsp:cNvSpPr/>
      </dsp:nvSpPr>
      <dsp:spPr>
        <a:xfrm>
          <a:off x="0" y="2323425"/>
          <a:ext cx="11890665" cy="928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89FA2-E864-4DFF-975D-8BCBB52B6ED8}">
      <dsp:nvSpPr>
        <dsp:cNvPr id="0" name=""/>
        <dsp:cNvSpPr/>
      </dsp:nvSpPr>
      <dsp:spPr>
        <a:xfrm>
          <a:off x="280912" y="2532369"/>
          <a:ext cx="510750" cy="510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FEA72-1D18-4BBA-B44C-6201751A54CC}">
      <dsp:nvSpPr>
        <dsp:cNvPr id="0" name=""/>
        <dsp:cNvSpPr/>
      </dsp:nvSpPr>
      <dsp:spPr>
        <a:xfrm>
          <a:off x="1072576" y="2323425"/>
          <a:ext cx="10818088" cy="92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1" tIns="98281" rIns="98281" bIns="982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Clarify who at DESE should be contacted for various grant and financial questions</a:t>
          </a:r>
        </a:p>
      </dsp:txBody>
      <dsp:txXfrm>
        <a:off x="1072576" y="2323425"/>
        <a:ext cx="10818088" cy="928637"/>
      </dsp:txXfrm>
    </dsp:sp>
    <dsp:sp modelId="{D6D32302-B4F6-42D9-838F-7E099A9C1558}">
      <dsp:nvSpPr>
        <dsp:cNvPr id="0" name=""/>
        <dsp:cNvSpPr/>
      </dsp:nvSpPr>
      <dsp:spPr>
        <a:xfrm>
          <a:off x="0" y="3484222"/>
          <a:ext cx="11890665" cy="928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2650F-C1B6-427F-A987-D0601C056CD0}">
      <dsp:nvSpPr>
        <dsp:cNvPr id="0" name=""/>
        <dsp:cNvSpPr/>
      </dsp:nvSpPr>
      <dsp:spPr>
        <a:xfrm>
          <a:off x="280912" y="3693165"/>
          <a:ext cx="510750" cy="5107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2C9D1-FB7C-4E44-B88B-6E18CF699968}">
      <dsp:nvSpPr>
        <dsp:cNvPr id="0" name=""/>
        <dsp:cNvSpPr/>
      </dsp:nvSpPr>
      <dsp:spPr>
        <a:xfrm>
          <a:off x="1072576" y="3484222"/>
          <a:ext cx="10818088" cy="92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1" tIns="98281" rIns="98281" bIns="982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Questions</a:t>
          </a:r>
        </a:p>
      </dsp:txBody>
      <dsp:txXfrm>
        <a:off x="1072576" y="3484222"/>
        <a:ext cx="10818088" cy="928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6E01D-16B0-4035-85FD-DA210F4C5A68}">
      <dsp:nvSpPr>
        <dsp:cNvPr id="0" name=""/>
        <dsp:cNvSpPr/>
      </dsp:nvSpPr>
      <dsp:spPr>
        <a:xfrm>
          <a:off x="700582" y="44353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70636-2DB4-4487-87C5-0E69F832DD04}">
      <dsp:nvSpPr>
        <dsp:cNvPr id="0" name=""/>
        <dsp:cNvSpPr/>
      </dsp:nvSpPr>
      <dsp:spPr>
        <a:xfrm>
          <a:off x="1161269" y="505041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44E44-A355-4A43-9A1E-A5FF92F133EA}">
      <dsp:nvSpPr>
        <dsp:cNvPr id="0" name=""/>
        <dsp:cNvSpPr/>
      </dsp:nvSpPr>
      <dsp:spPr>
        <a:xfrm>
          <a:off x="9551" y="2879353"/>
          <a:ext cx="3543750" cy="149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>
              <a:solidFill>
                <a:schemeClr val="bg1"/>
              </a:solidFill>
            </a:rPr>
            <a:t>FY25 CSEOYFR due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>
              <a:solidFill>
                <a:schemeClr val="bg1"/>
              </a:solidFill>
            </a:rPr>
            <a:t>Friday November 21</a:t>
          </a:r>
          <a:r>
            <a:rPr lang="en-US" sz="2400" b="0" i="0" kern="1200" baseline="30000" dirty="0">
              <a:solidFill>
                <a:schemeClr val="bg1"/>
              </a:solidFill>
            </a:rPr>
            <a:t>st</a:t>
          </a:r>
          <a:r>
            <a:rPr lang="en-US" sz="1700" b="0" i="0" kern="1200" dirty="0">
              <a:solidFill>
                <a:schemeClr val="bg1"/>
              </a:solidFill>
            </a:rPr>
            <a:t>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9551" y="2879353"/>
        <a:ext cx="3543750" cy="1490984"/>
      </dsp:txXfrm>
    </dsp:sp>
    <dsp:sp modelId="{E8030339-9F18-4F86-A6D0-C65F016C5133}">
      <dsp:nvSpPr>
        <dsp:cNvPr id="0" name=""/>
        <dsp:cNvSpPr/>
      </dsp:nvSpPr>
      <dsp:spPr>
        <a:xfrm>
          <a:off x="4864488" y="44353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037B6-DC95-4DF8-ADD2-A12C9AF258AA}">
      <dsp:nvSpPr>
        <dsp:cNvPr id="0" name=""/>
        <dsp:cNvSpPr/>
      </dsp:nvSpPr>
      <dsp:spPr>
        <a:xfrm>
          <a:off x="5325176" y="505041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5E130-FB3E-4C36-ABFA-6C5B33BDCC6F}">
      <dsp:nvSpPr>
        <dsp:cNvPr id="0" name=""/>
        <dsp:cNvSpPr/>
      </dsp:nvSpPr>
      <dsp:spPr>
        <a:xfrm>
          <a:off x="4173457" y="2879353"/>
          <a:ext cx="3543750" cy="149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>
              <a:solidFill>
                <a:schemeClr val="bg1"/>
              </a:solidFill>
            </a:rPr>
            <a:t>FY25 Audit &amp; Single Audit Update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173457" y="2879353"/>
        <a:ext cx="3543750" cy="1490984"/>
      </dsp:txXfrm>
    </dsp:sp>
    <dsp:sp modelId="{B98818D8-0AEC-4F25-BE08-A7A1DEFF5E60}">
      <dsp:nvSpPr>
        <dsp:cNvPr id="0" name=""/>
        <dsp:cNvSpPr/>
      </dsp:nvSpPr>
      <dsp:spPr>
        <a:xfrm>
          <a:off x="9028395" y="44353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1F79C-39B0-4B53-BFB1-760A5FBB39F8}">
      <dsp:nvSpPr>
        <dsp:cNvPr id="0" name=""/>
        <dsp:cNvSpPr/>
      </dsp:nvSpPr>
      <dsp:spPr>
        <a:xfrm>
          <a:off x="9489082" y="505041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6C379-979A-4ACE-8EEA-86CDD72D949A}">
      <dsp:nvSpPr>
        <dsp:cNvPr id="0" name=""/>
        <dsp:cNvSpPr/>
      </dsp:nvSpPr>
      <dsp:spPr>
        <a:xfrm>
          <a:off x="8337363" y="2879353"/>
          <a:ext cx="3543750" cy="149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>
              <a:solidFill>
                <a:schemeClr val="bg1"/>
              </a:solidFill>
            </a:rPr>
            <a:t>Quarterly Business manager meetings beginning January 2026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8337363" y="2879353"/>
        <a:ext cx="3543750" cy="1490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AD1D-78A2-4C62-857C-3578128BB5C2}">
      <dsp:nvSpPr>
        <dsp:cNvPr id="0" name=""/>
        <dsp:cNvSpPr/>
      </dsp:nvSpPr>
      <dsp:spPr>
        <a:xfrm>
          <a:off x="1427" y="521856"/>
          <a:ext cx="5566378" cy="333982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/>
            <a:t>OCSSR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Joanna.C.Laghetto@mass.gov</a:t>
          </a:r>
          <a:r>
            <a:rPr lang="en-US" sz="2000" kern="1200"/>
            <a:t>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/>
            <a:t>Audits, Charter School Program Grant (CSP), loans that extend beyond the charter term approvals, transportation reimbursement questions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James.DiMaio2@mass.gov</a:t>
          </a:r>
          <a:r>
            <a:rPr lang="en-US" sz="2000" kern="120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/>
            <a:t>CSEOYFR including amendments,CHAMP </a:t>
          </a:r>
          <a:endParaRPr lang="en-US" sz="2000" kern="1200" dirty="0"/>
        </a:p>
      </dsp:txBody>
      <dsp:txXfrm>
        <a:off x="1427" y="521856"/>
        <a:ext cx="5566378" cy="3339827"/>
      </dsp:txXfrm>
    </dsp:sp>
    <dsp:sp modelId="{3EAB019E-FDFB-4C7D-9BD0-84511CA80235}">
      <dsp:nvSpPr>
        <dsp:cNvPr id="0" name=""/>
        <dsp:cNvSpPr/>
      </dsp:nvSpPr>
      <dsp:spPr>
        <a:xfrm>
          <a:off x="6124443" y="521856"/>
          <a:ext cx="5566378" cy="333982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/>
            <a:t>School Finance Office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Kimberly.Hunter2@mass.gov</a:t>
          </a:r>
          <a:r>
            <a:rPr lang="en-US" sz="2000" b="0" kern="1200"/>
            <a:t> </a:t>
          </a:r>
          <a:r>
            <a:rPr lang="en-US" sz="2000" kern="1200"/>
            <a:t>Charter School tuition calculations, local transportation tuition, charter school claim form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johnj.sullivan@mass.gov</a:t>
          </a:r>
          <a:r>
            <a:rPr lang="en-US" sz="2000" kern="1200"/>
            <a:t>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/>
            <a:t>Regional transportation reimbursement rates</a:t>
          </a:r>
          <a:endParaRPr lang="en-US" sz="2000" kern="1200" dirty="0"/>
        </a:p>
      </dsp:txBody>
      <dsp:txXfrm>
        <a:off x="6124443" y="521856"/>
        <a:ext cx="5566378" cy="3339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F9C9-12A2-4604-AA99-C4CDE0EFA89F}">
      <dsp:nvSpPr>
        <dsp:cNvPr id="0" name=""/>
        <dsp:cNvSpPr/>
      </dsp:nvSpPr>
      <dsp:spPr>
        <a:xfrm>
          <a:off x="0" y="46640"/>
          <a:ext cx="6914947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Questions for the appropriate program contact include:</a:t>
          </a:r>
        </a:p>
      </dsp:txBody>
      <dsp:txXfrm>
        <a:off x="73792" y="120432"/>
        <a:ext cx="6767363" cy="1364056"/>
      </dsp:txXfrm>
    </dsp:sp>
    <dsp:sp modelId="{533C7800-C15A-4A5F-B631-15F8E97B09E5}">
      <dsp:nvSpPr>
        <dsp:cNvPr id="0" name=""/>
        <dsp:cNvSpPr/>
      </dsp:nvSpPr>
      <dsp:spPr>
        <a:xfrm>
          <a:off x="0" y="1521861"/>
          <a:ext cx="6914947" cy="2595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55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Allowable costs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Budget Approval and Revisions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Amendments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Due Dates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Approvals on the above</a:t>
          </a:r>
        </a:p>
      </dsp:txBody>
      <dsp:txXfrm>
        <a:off x="0" y="1521861"/>
        <a:ext cx="6914947" cy="2595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11/14/2025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56622-60F4-3079-09AA-E11FD8EB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A21A3-2519-3407-B601-EED134186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9AD2B-70C6-BAF4-430E-386B2FE6C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D800A-8C03-EA87-34C4-4F1C44237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6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8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9B417-DE7B-EE5B-4B1B-1C29F79F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A5A1D-704C-068F-B92F-21A61EB27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D8042-EEF8-7B89-86CF-03F484C16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2FB7F-E44A-3716-3B6D-4483ADB23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8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3DC3A-890B-E796-F616-8ADE0169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75374-C0C9-473C-B132-170E26054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86C4A-0522-FE43-3B79-FD1FF0B28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AE2D1-5154-4EBC-F858-08B2DFB42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75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6A86A-3D2B-C785-2DA0-7EDE9951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3417C-AE4C-8122-ACB9-6F8BAA26D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1961B-D7E7-52CB-0CB8-F601D8618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0720-BBDA-9A25-9A72-B6D036DD8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48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2D01E-93D5-CAFC-2C81-14C7118B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3E024-0FB1-E997-F6B9-97688BB51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6D302-232C-DF51-8ED1-7752E360B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1F4BA-BF4D-BA4B-1856-58EAD4648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4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5CBF-197C-F1C7-2B0E-2651EFED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CC57C-87DD-A20A-3CC1-7BE260AE2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736EE-917D-BE2E-FE7A-929F52B04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BF8C-77D3-6CAC-C7A5-85F87F2B8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90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E7D4F-992D-602F-2DF6-F7C6A1BE0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A9C78-023E-DB60-6B44-FC4BC1136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7CBFF-0E4C-BA26-98E3-D0BF8C5D1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4CD95-49E8-64DF-61E2-8DCC2BB77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28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6A8AF-9EBF-CF87-E340-AF5A12FB8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E876B-9063-A5CC-A839-8BD940D0E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51F1C-9625-776B-676D-3EECF3277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3EC8C-55D0-6507-9994-389DF0E92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18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E47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94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4DCB4-D71E-80F2-CD14-980FA57C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  <p:sldLayoutId id="214748367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e.mass.edu/contact/orgdetail.aspx?orgcode=GR001" TargetMode="External"/><Relationship Id="rId5" Type="http://schemas.openxmlformats.org/officeDocument/2006/relationships/hyperlink" Target="mailto:edgrants@mass.gov" TargetMode="Externa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ames.DiMaio2@mass.gov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youtu.be/Vlu3ieo5Iy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tse.E.Oriakhi2@mass.gov" TargetMode="External"/><Relationship Id="rId5" Type="http://schemas.openxmlformats.org/officeDocument/2006/relationships/hyperlink" Target="mailto:Patrick.G.Fitzgerald@mass.gov" TargetMode="External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C.Laghetto@mass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ames.DiMaio2@mas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mailto:SallyM.Teixeira@mass.gov?subject=FY26%20Grant%2054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risten.torres@mass.gov?subject=FY26%20Grant%20542%20" TargetMode="External"/><Relationship Id="rId5" Type="http://schemas.openxmlformats.org/officeDocument/2006/relationships/hyperlink" Target="https://www.doe.mass.edu/grants/2026/0542/" TargetMode="External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3.sv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A8599-0F0E-959F-FA32-3E1B84DF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8D4619-17D0-28C3-11C0-441867D6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  <a:cs typeface="+mj-cs"/>
              </a:rPr>
              <a:t>Charter School Finance</a:t>
            </a:r>
            <a:br>
              <a:rPr lang="en-US" sz="3800" b="0" i="1" dirty="0">
                <a:latin typeface="+mj-lt"/>
                <a:cs typeface="+mj-cs"/>
              </a:rPr>
            </a:br>
            <a:br>
              <a:rPr lang="en-US" sz="3800" b="0" dirty="0">
                <a:latin typeface="+mj-lt"/>
                <a:cs typeface="+mj-cs"/>
              </a:rPr>
            </a:br>
            <a: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Joanna Laghetto </a:t>
            </a:r>
            <a:b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</a:br>
            <a:r>
              <a:rPr lang="en-US" sz="3800" b="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Finance Coordinator</a:t>
            </a:r>
            <a:br>
              <a:rPr lang="en-US" sz="3800" b="0" dirty="0">
                <a:latin typeface="+mj-lt"/>
                <a:cs typeface="+mj-cs"/>
              </a:rPr>
            </a:br>
            <a:r>
              <a:rPr lang="en-US" sz="3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Office of Charter Schools and School Redesign (OCSSR)</a:t>
            </a:r>
            <a:endParaRPr lang="en-US" sz="3800" b="0" i="1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333C8-C53E-7D3E-7506-067A38CD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fld id="{FF27229C-EC7B-4063-A33B-28A5E87E32ED}" type="slidenum">
              <a:rPr lang="en-US" altLang="zh-CN" sz="1500">
                <a:solidFill>
                  <a:srgbClr val="FFFFFF"/>
                </a:solidFill>
                <a:latin typeface="+mn-lt"/>
                <a:cs typeface="+mn-cs"/>
              </a:rPr>
              <a:pPr algn="ctr" defTabSz="457200">
                <a:spcAft>
                  <a:spcPts val="600"/>
                </a:spcAft>
              </a:pPr>
              <a:t>1</a:t>
            </a:fld>
            <a:endParaRPr lang="en-US" altLang="zh-CN" sz="15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5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F9231-7773-4CE9-68CD-72A196828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4A70A26-E7FD-AE3B-550B-44C9E4093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BE5EC4-F8DF-507C-0070-CCF370B8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7358"/>
            <a:ext cx="9757729" cy="1411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Reasons to contact Grants Management Office:</a:t>
            </a:r>
            <a:b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</a:t>
            </a:r>
          </a:p>
        </p:txBody>
      </p:sp>
      <p:graphicFrame>
        <p:nvGraphicFramePr>
          <p:cNvPr id="5" name="Object 4" descr="Word document with FR1 instructions attached">
            <a:extLst>
              <a:ext uri="{FF2B5EF4-FFF2-40B4-BE49-F238E27FC236}">
                <a16:creationId xmlns:a16="http://schemas.microsoft.com/office/drawing/2014/main" id="{EF12A1CC-E999-2AAE-949A-D969D4AA9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13276"/>
              </p:ext>
            </p:extLst>
          </p:nvPr>
        </p:nvGraphicFramePr>
        <p:xfrm>
          <a:off x="1506564" y="2834705"/>
          <a:ext cx="1998636" cy="176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597" imgH="806406" progId="Word.Document.12">
                  <p:embed/>
                </p:oleObj>
              </mc:Choice>
              <mc:Fallback>
                <p:oleObj name="Document" showAsIcon="1" r:id="rId3" imgW="914597" imgH="806406" progId="Word.Document.12">
                  <p:embed/>
                  <p:pic>
                    <p:nvPicPr>
                      <p:cNvPr id="5" name="Object 4" descr="Word document with FR1 instructions attached">
                        <a:extLst>
                          <a:ext uri="{FF2B5EF4-FFF2-40B4-BE49-F238E27FC236}">
                            <a16:creationId xmlns:a16="http://schemas.microsoft.com/office/drawing/2014/main" id="{EF12A1CC-E999-2AAE-949A-D969D4AA9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6564" y="2834705"/>
                        <a:ext cx="1998636" cy="176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DB272A-EF4F-B48D-D57A-D9F8AFE85BD4}"/>
              </a:ext>
            </a:extLst>
          </p:cNvPr>
          <p:cNvSpPr txBox="1"/>
          <p:nvPr/>
        </p:nvSpPr>
        <p:spPr>
          <a:xfrm>
            <a:off x="4549385" y="1365068"/>
            <a:ext cx="6847958" cy="46873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3429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Grant Payments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Reimbursements &amp; Drawdowns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Final Reports 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GEM$-FERs 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EDGrants-FR1s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Indirect costs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hlinkClick r:id="rId5"/>
              </a:rPr>
              <a:t>Request for Grants Training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Please contact your liaison in the Grants Management Office, </a:t>
            </a:r>
            <a:r>
              <a:rPr lang="en-US" sz="2200" dirty="0">
                <a:hlinkClick r:id="rId6"/>
              </a:rPr>
              <a:t>edgrants@mass.gov</a:t>
            </a:r>
            <a:r>
              <a:rPr lang="en-US" sz="2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248AA1-1A7F-7AE9-2B01-424EEC6D1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797BA1-EE16-1639-657E-A634B3014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3F11D-3385-FA3A-0902-C7FAC1ACF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208" y="192024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3520E-DC34-A989-9DA8-75B1C202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z="110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altLang="zh-CN" sz="11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6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DE94D-38F4-D6C4-310F-6C7E52B2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5DAEAD-60E9-6EC4-0420-72D3E54BE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79A7CB-27B3-CA9B-71E6-663EA7F2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7358"/>
            <a:ext cx="9757729" cy="1411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Maintenance of Effor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t (MOE) Contacts:</a:t>
            </a:r>
            <a:b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</a:t>
            </a:r>
          </a:p>
        </p:txBody>
      </p:sp>
      <p:pic>
        <p:nvPicPr>
          <p:cNvPr id="8" name="Graphic 7" descr="Work from home desk outline">
            <a:extLst>
              <a:ext uri="{FF2B5EF4-FFF2-40B4-BE49-F238E27FC236}">
                <a16:creationId xmlns:a16="http://schemas.microsoft.com/office/drawing/2014/main" id="{088F43AE-D7C8-C7E6-99CF-B6D0A8DAF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21" y="2104905"/>
            <a:ext cx="2611541" cy="2611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F25B41-666A-8CC8-5E54-9A46B266DB4E}"/>
              </a:ext>
            </a:extLst>
          </p:cNvPr>
          <p:cNvSpPr txBox="1"/>
          <p:nvPr/>
        </p:nvSpPr>
        <p:spPr>
          <a:xfrm>
            <a:off x="4549385" y="1365068"/>
            <a:ext cx="6847958" cy="46873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3429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Maintenance Of Effort (MOE) questions and issues should be directed to Special Education Policy &amp; Planning. Contacts: </a:t>
            </a:r>
            <a:r>
              <a:rPr lang="en-US" sz="2800" dirty="0">
                <a:hlinkClick r:id="rId5"/>
              </a:rPr>
              <a:t>Patrick.G.Fitzgerald@mass.gov</a:t>
            </a:r>
            <a:r>
              <a:rPr lang="en-US" sz="2800" dirty="0"/>
              <a:t>  </a:t>
            </a:r>
            <a:r>
              <a:rPr lang="en-US" sz="2800" u="sng" dirty="0">
                <a:hlinkClick r:id="rId6"/>
              </a:rPr>
              <a:t>Etse.E.Oriakhi2@mass.gov</a:t>
            </a:r>
            <a:r>
              <a:rPr lang="en-US" sz="2800" u="sng" dirty="0"/>
              <a:t> 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u="sng" dirty="0"/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If an amendment is needed, please follow the instructions on CHAMP. Here is the accompanying training video </a:t>
            </a:r>
            <a:r>
              <a:rPr lang="en-US" sz="2800" u="sng" dirty="0">
                <a:hlinkClick r:id="rId7"/>
              </a:rPr>
              <a:t>CHAMP EOYFR – Submitting an Amendment</a:t>
            </a:r>
            <a:r>
              <a:rPr lang="en-US" sz="2800" dirty="0"/>
              <a:t> Contact: </a:t>
            </a:r>
            <a:r>
              <a:rPr lang="en-US" sz="2800" dirty="0">
                <a:hlinkClick r:id="rId8"/>
              </a:rPr>
              <a:t>James.DiMaio2@mass.gov</a:t>
            </a:r>
            <a:r>
              <a:rPr lang="en-US" sz="2800" dirty="0"/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AFBB22-0DE0-9B97-0DB8-319B924F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45279C-B06E-FC34-19B6-6A8D4416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A8E76-DA19-7F46-C8B0-01102FC0C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208" y="192024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6CA24-B6F8-F670-697D-FAEDDB5F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z="110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altLang="zh-CN" sz="11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7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23A9B-B58E-3C13-9F90-4DDB81CC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28E90B-D751-B06B-7221-0F856D20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Office of Charter Schools &amp; School Redesign (OCSSR)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4163F-2C9B-529B-9408-63B0BE13C384}"/>
              </a:ext>
            </a:extLst>
          </p:cNvPr>
          <p:cNvSpPr txBox="1"/>
          <p:nvPr/>
        </p:nvSpPr>
        <p:spPr>
          <a:xfrm>
            <a:off x="1144924" y="2405894"/>
            <a:ext cx="4350186" cy="35350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Do you have  examples where it is unclear who charter schools should contact at DESE?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E0C16-8FD7-589B-576E-57099A05B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208" y="192024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/>
          </a:p>
        </p:txBody>
      </p:sp>
      <p:pic>
        <p:nvPicPr>
          <p:cNvPr id="5" name="Graphic 4" descr="Remote work with solid fill">
            <a:extLst>
              <a:ext uri="{FF2B5EF4-FFF2-40B4-BE49-F238E27FC236}">
                <a16:creationId xmlns:a16="http://schemas.microsoft.com/office/drawing/2014/main" id="{88B783AF-5B6B-504F-1798-5134E3CCC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86" y="1612126"/>
            <a:ext cx="3061904" cy="3061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5C3ED-9277-859F-3E6C-881E4DFF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z="110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altLang="zh-CN" sz="11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9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27C185-737B-493B-3A81-E50A1E3D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Contact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342A2C-A12B-B899-9E43-A172BA0DA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OCSSR Finance Team</a:t>
            </a:r>
          </a:p>
          <a:p>
            <a:r>
              <a:rPr lang="en-US" dirty="0">
                <a:hlinkClick r:id="rId3"/>
              </a:rPr>
              <a:t>Joanna.C.Laghetto@mass.gov</a:t>
            </a:r>
            <a:endParaRPr lang="en-US" dirty="0"/>
          </a:p>
          <a:p>
            <a:r>
              <a:rPr lang="en-US" dirty="0">
                <a:hlinkClick r:id="rId4"/>
              </a:rPr>
              <a:t>James.DiMaio2@mass.gov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69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A1DC-A28F-D5BA-FA93-E8D67AC4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0" name="Content Placeholder 2" descr="icon of book">
            <a:extLst>
              <a:ext uri="{FF2B5EF4-FFF2-40B4-BE49-F238E27FC236}">
                <a16:creationId xmlns:a16="http://schemas.microsoft.com/office/drawing/2014/main" id="{388DEDF5-75CB-7074-4E9E-626AC5FAF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95204"/>
              </p:ext>
            </p:extLst>
          </p:nvPr>
        </p:nvGraphicFramePr>
        <p:xfrm>
          <a:off x="173179" y="1591254"/>
          <a:ext cx="11890665" cy="441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97CF4-FF55-B088-EB98-207C6642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5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03D7-1DEA-00AC-FF51-55080715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Updates</a:t>
            </a:r>
          </a:p>
        </p:txBody>
      </p:sp>
      <p:graphicFrame>
        <p:nvGraphicFramePr>
          <p:cNvPr id="6" name="Content Placeholder 2" descr="icon of checkmark">
            <a:extLst>
              <a:ext uri="{FF2B5EF4-FFF2-40B4-BE49-F238E27FC236}">
                <a16:creationId xmlns:a16="http://schemas.microsoft.com/office/drawing/2014/main" id="{423D0F29-C50D-B7FA-8C44-25EC27668B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692475"/>
              </p:ext>
            </p:extLst>
          </p:nvPr>
        </p:nvGraphicFramePr>
        <p:xfrm>
          <a:off x="173179" y="1591254"/>
          <a:ext cx="11890665" cy="441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1E181-826B-F907-CA55-4258FFE2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3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59230-6C63-867B-2F08-8D03E77B7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22EE-3608-2952-9A61-AD1F50D7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9459193" cy="861002"/>
          </a:xfrm>
        </p:spPr>
        <p:txBody>
          <a:bodyPr>
            <a:normAutofit fontScale="90000"/>
          </a:bodyPr>
          <a:lstStyle/>
          <a:p>
            <a:r>
              <a:rPr lang="en-US" dirty="0"/>
              <a:t>DESE Expectations: Careful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B09E3-920B-F3B4-B0E8-DFAE1906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5" y="1641623"/>
            <a:ext cx="11890665" cy="485125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r>
              <a:rPr lang="en-US" sz="2800" dirty="0"/>
              <a:t>Communication amongst school staff (very important!):</a:t>
            </a:r>
            <a:endParaRPr lang="en-US" dirty="0"/>
          </a:p>
          <a:p>
            <a:pPr lvl="2"/>
            <a:r>
              <a:rPr lang="en-US" sz="2400" dirty="0"/>
              <a:t>Ensure grant program manager and finance staff</a:t>
            </a:r>
            <a:r>
              <a:rPr lang="en-US" sz="2400" strike="sngStrike" dirty="0"/>
              <a:t> </a:t>
            </a:r>
            <a:r>
              <a:rPr lang="en-US" sz="2400" dirty="0"/>
              <a:t>work closely together when completing the grant application and developing the program.</a:t>
            </a:r>
          </a:p>
          <a:p>
            <a:pPr lvl="2"/>
            <a:endParaRPr lang="en-US" dirty="0"/>
          </a:p>
          <a:p>
            <a:pPr lvl="1"/>
            <a:r>
              <a:rPr lang="en-US" sz="2800" dirty="0"/>
              <a:t>Thoughtfulness in application outlining program activities and the goals that will be achieved by the program. </a:t>
            </a:r>
          </a:p>
          <a:p>
            <a:pPr lvl="1"/>
            <a:endParaRPr lang="en-US" dirty="0"/>
          </a:p>
          <a:p>
            <a:pPr lvl="2"/>
            <a:r>
              <a:rPr lang="en-US" sz="2400" dirty="0"/>
              <a:t>The dollar amount awarded is specifically aligned with the activities promised in the application.</a:t>
            </a:r>
          </a:p>
          <a:p>
            <a:pPr lvl="1"/>
            <a:endParaRPr lang="en-US" dirty="0"/>
          </a:p>
          <a:p>
            <a:pPr lvl="2"/>
            <a:r>
              <a:rPr lang="en-US" sz="2400" dirty="0"/>
              <a:t>Schools are required to implement the exact program outlined in the school’s grant application.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0DAEF-8865-C5B0-F1AC-C1226DB2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3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7409-EA81-A782-4741-5E07C1E9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7A69-E6CE-ED60-5050-489C7949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08699"/>
            <a:ext cx="10995564" cy="861002"/>
          </a:xfrm>
        </p:spPr>
        <p:txBody>
          <a:bodyPr>
            <a:normAutofit fontScale="90000"/>
          </a:bodyPr>
          <a:lstStyle/>
          <a:p>
            <a:r>
              <a:rPr lang="en-US" dirty="0"/>
              <a:t>DESE Expectations: Careful Planning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5E7B-33D8-5AF3-A90A-A5116E9ED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5" y="1888114"/>
            <a:ext cx="11890665" cy="3868630"/>
          </a:xfrm>
        </p:spPr>
        <p:txBody>
          <a:bodyPr>
            <a:normAutofit fontScale="92500"/>
          </a:bodyPr>
          <a:lstStyle/>
          <a:p>
            <a:r>
              <a:rPr lang="en-US" dirty="0"/>
              <a:t>Timely grant application submissions by posted due date.</a:t>
            </a:r>
          </a:p>
          <a:p>
            <a:endParaRPr lang="en-US" dirty="0"/>
          </a:p>
          <a:p>
            <a:r>
              <a:rPr lang="en-US" dirty="0"/>
              <a:t>Timely and appropriate spending, reimbursement requests and drawdowns.</a:t>
            </a:r>
          </a:p>
          <a:p>
            <a:endParaRPr lang="en-US" dirty="0"/>
          </a:p>
          <a:p>
            <a:r>
              <a:rPr lang="en-US" dirty="0"/>
              <a:t>Assurance that ALL funds are spent. Please do not return grant funds.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Best Practice: Please document the policies &amp; processes for consistency and to prepare future staff.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CB15-4003-2CD2-B323-B2D7C2DB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3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3000" r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301E1-5BB6-65AD-9DAE-DA34F4E9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18DCA9-E61D-16D4-F915-CD981F11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OCSSR’s Role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00DE1-86AD-304F-1637-B45FFC5CE802}"/>
              </a:ext>
            </a:extLst>
          </p:cNvPr>
          <p:cNvSpPr txBox="1"/>
          <p:nvPr/>
        </p:nvSpPr>
        <p:spPr>
          <a:xfrm>
            <a:off x="1545773" y="2005037"/>
            <a:ext cx="87293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Administers Charter School Program Grant (CSP).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Grant Spending on CSEOYFR.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CSEOYFR amendments (often needed for Maintenance of Effort (MOE) issues).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Liaison with SEPP on MOE.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Liaison with RASP &amp; Grants Management to help work with specific and general charter school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0F19A-3798-BBE5-898F-796F8A23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8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28CE-672A-66F5-275E-6FAE1C41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Finance Offices at DESE     Who does what?</a:t>
            </a:r>
            <a:endParaRPr lang="en-US" sz="3200" dirty="0"/>
          </a:p>
        </p:txBody>
      </p:sp>
      <p:graphicFrame>
        <p:nvGraphicFramePr>
          <p:cNvPr id="31" name="TextBox 1" descr="box with 3 icons, a bank, a school house and dollars">
            <a:extLst>
              <a:ext uri="{FF2B5EF4-FFF2-40B4-BE49-F238E27FC236}">
                <a16:creationId xmlns:a16="http://schemas.microsoft.com/office/drawing/2014/main" id="{BF47D924-AA93-9089-5F6A-4BDC8A209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748144"/>
              </p:ext>
            </p:extLst>
          </p:nvPr>
        </p:nvGraphicFramePr>
        <p:xfrm>
          <a:off x="173179" y="1436914"/>
          <a:ext cx="11692250" cy="438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7658FED-9138-E64E-A79A-D7360B09D34B}"/>
              </a:ext>
            </a:extLst>
          </p:cNvPr>
          <p:cNvSpPr txBox="1"/>
          <p:nvPr/>
        </p:nvSpPr>
        <p:spPr>
          <a:xfrm>
            <a:off x="367640" y="5820455"/>
            <a:ext cx="11303327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Audit &amp; Compliance Office: </a:t>
            </a:r>
            <a:r>
              <a:rPr lang="en-US" dirty="0">
                <a:solidFill>
                  <a:schemeClr val="bg1"/>
                </a:solidFill>
              </a:rPr>
              <a:t>Usually selects several charter school single audits each year for additional review.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14891-ED5C-9AC2-1861-F13660FD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1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EB13F2-C487-51FB-0FD5-DB22F232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981B94-040B-F554-D927-4C648820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87357"/>
            <a:ext cx="6426700" cy="8813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Who should you contact?</a:t>
            </a:r>
          </a:p>
        </p:txBody>
      </p:sp>
      <p:pic>
        <p:nvPicPr>
          <p:cNvPr id="11" name="Graphic 10" descr="Questions">
            <a:extLst>
              <a:ext uri="{FF2B5EF4-FFF2-40B4-BE49-F238E27FC236}">
                <a16:creationId xmlns:a16="http://schemas.microsoft.com/office/drawing/2014/main" id="{11C5A44D-F0A2-B716-0D9D-26E93A27C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610" y="1068668"/>
            <a:ext cx="3520749" cy="3520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A062A-F799-D254-D658-77C60CD3371E}"/>
              </a:ext>
            </a:extLst>
          </p:cNvPr>
          <p:cNvSpPr txBox="1"/>
          <p:nvPr/>
        </p:nvSpPr>
        <p:spPr>
          <a:xfrm>
            <a:off x="3857359" y="1136468"/>
            <a:ext cx="7454961" cy="49268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800" dirty="0"/>
              <a:t>All non-RASP &amp; CSP grant program related questions should go to the DESE contact on the RFP.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800" dirty="0"/>
              <a:t>Some examples of other programs include grants on </a:t>
            </a:r>
            <a:r>
              <a:rPr lang="en-US" sz="5800" i="1" dirty="0"/>
              <a:t>nutrition, literacy, Early College </a:t>
            </a:r>
            <a:r>
              <a:rPr lang="en-US" sz="5800" dirty="0"/>
              <a:t>or</a:t>
            </a:r>
            <a:r>
              <a:rPr lang="en-US" sz="5800" i="1" dirty="0"/>
              <a:t> Deeper Learning.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For example: </a:t>
            </a:r>
            <a:r>
              <a:rPr lang="en-US" sz="4400" dirty="0">
                <a:hlinkClick r:id="rId5"/>
              </a:rPr>
              <a:t>Summer Food Service Program RFP</a:t>
            </a:r>
            <a:r>
              <a:rPr lang="en-US" sz="4400" dirty="0"/>
              <a:t>:</a:t>
            </a:r>
          </a:p>
          <a:p>
            <a:pPr lvl="4"/>
            <a:r>
              <a:rPr lang="en-US" sz="4400" b="1" dirty="0"/>
              <a:t>Contact:</a:t>
            </a:r>
          </a:p>
          <a:p>
            <a:pPr lvl="4"/>
            <a:r>
              <a:rPr lang="en-US" sz="4400" dirty="0">
                <a:hlinkClick r:id="rId6"/>
              </a:rPr>
              <a:t>Kristen Torres Powers </a:t>
            </a:r>
            <a:br>
              <a:rPr lang="en-US" sz="4400" dirty="0"/>
            </a:br>
            <a:r>
              <a:rPr lang="en-US" sz="4400" dirty="0">
                <a:hlinkClick r:id="rId7"/>
              </a:rPr>
              <a:t>Sally Teixeira </a:t>
            </a:r>
            <a:endParaRPr lang="en-US" sz="4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BC32-6B93-4E9C-F63E-E277689A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z="110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altLang="zh-CN" sz="11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CC75B-504F-A3EE-DE45-4FFBAE20D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208" y="192024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2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CC7C76-CAF0-8A97-D60A-86BDC84D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3CF7DEA-6AA3-1D5B-B778-16520EED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B5BAAA-BF0A-6270-EB12-E670A1C9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971" y="187357"/>
            <a:ext cx="7286672" cy="8813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Who should you 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contact</a:t>
            </a:r>
            <a:r>
              <a:rPr lang="en-US" sz="37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405A93-5363-8DA0-B6FC-7E944FAA8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294C26-D243-6A7F-184B-B48EC7BAC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4FDA1-85E4-D209-BF2A-E6ED0AC8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208" y="192024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/>
          </a:p>
        </p:txBody>
      </p:sp>
      <p:pic>
        <p:nvPicPr>
          <p:cNvPr id="5" name="Graphic 4" descr="Social distancing with solid fill">
            <a:extLst>
              <a:ext uri="{FF2B5EF4-FFF2-40B4-BE49-F238E27FC236}">
                <a16:creationId xmlns:a16="http://schemas.microsoft.com/office/drawing/2014/main" id="{69F701D7-BABE-95F2-EB6E-511DC7D0B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619" y="1332411"/>
            <a:ext cx="3174274" cy="3174274"/>
          </a:xfrm>
          <a:prstGeom prst="rect">
            <a:avLst/>
          </a:prstGeom>
        </p:spPr>
      </p:pic>
      <p:graphicFrame>
        <p:nvGraphicFramePr>
          <p:cNvPr id="32" name="TextBox 1" descr="Questions that would go to the appropriate program contact include:&#10;">
            <a:extLst>
              <a:ext uri="{FF2B5EF4-FFF2-40B4-BE49-F238E27FC236}">
                <a16:creationId xmlns:a16="http://schemas.microsoft.com/office/drawing/2014/main" id="{1C3AEFD0-C04D-73BC-86FD-2C62A38B0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132078"/>
              </p:ext>
            </p:extLst>
          </p:nvPr>
        </p:nvGraphicFramePr>
        <p:xfrm>
          <a:off x="4397373" y="1136468"/>
          <a:ext cx="6914947" cy="412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6167A-D682-7A89-30C0-A52566A7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z="1100" smtClean="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altLang="zh-CN" sz="11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7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223b7f-d29a-40a7-89e9-7fcbaea795a5" xsi:nil="true"/>
    <lcf76f155ced4ddcb4097134ff3c332f xmlns="6cc6ac48-9972-4fdd-8495-0ab5ba7fdac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5" ma:contentTypeDescription="Create a new document." ma:contentTypeScope="" ma:versionID="a8b9694f8f4c929915ea3a64276eed5c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90718d0dccd0590ddb185ab2e3761c8c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b6c7347-9531-4106-9b48-3384f9a2c700}" ma:internalName="TaxCatchAll" ma:showField="CatchAllData" ma:web="c7223b7f-d29a-40a7-89e9-7fcbaea79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3A678-3B62-4638-847B-287AF5046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649671-6F31-4B50-9257-3E5C81E7FB2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cc6ac48-9972-4fdd-8495-0ab5ba7fdac9"/>
    <ds:schemaRef ds:uri="http://schemas.microsoft.com/office/2006/metadata/properties"/>
    <ds:schemaRef ds:uri="c7223b7f-d29a-40a7-89e9-7fcbaea795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470BF47-5B78-4156-A828-8761BAABC7AA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648</Words>
  <Application>Microsoft Office PowerPoint</Application>
  <PresentationFormat>Widescreen</PresentationFormat>
  <Paragraphs>129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Aptos</vt:lpstr>
      <vt:lpstr>Arial</vt:lpstr>
      <vt:lpstr>Office Theme</vt:lpstr>
      <vt:lpstr>Document</vt:lpstr>
      <vt:lpstr>Charter School Finance  Joanna Laghetto  Finance Coordinator Office of Charter Schools and School Redesign (OCSSR)</vt:lpstr>
      <vt:lpstr>Agenda</vt:lpstr>
      <vt:lpstr>Charter School Updates</vt:lpstr>
      <vt:lpstr>DESE Expectations: Careful Planning</vt:lpstr>
      <vt:lpstr>DESE Expectations: Careful Planning (Cont.)</vt:lpstr>
      <vt:lpstr>OCSSR’s Role</vt:lpstr>
      <vt:lpstr>Finance Offices at DESE     Who does what?</vt:lpstr>
      <vt:lpstr>         Who should you contact?</vt:lpstr>
      <vt:lpstr>          Who should you contact?</vt:lpstr>
      <vt:lpstr>Reasons to contact Grants Management Office:           </vt:lpstr>
      <vt:lpstr>Maintenance of Effort (MOE) Contacts:           </vt:lpstr>
      <vt:lpstr>Office of Charter Schools &amp; School Redesign (OCSSR)            </vt:lpstr>
      <vt:lpstr>Questions and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Charter School Finance</dc:title>
  <dc:creator>DESE</dc:creator>
  <cp:lastModifiedBy>Zou, Dong (EOE)</cp:lastModifiedBy>
  <cp:revision>18</cp:revision>
  <dcterms:created xsi:type="dcterms:W3CDTF">2025-07-28T12:45:59Z</dcterms:created>
  <dcterms:modified xsi:type="dcterms:W3CDTF">2025-11-14T20:02:05Z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14 2025 12:00AM</vt:lpwstr>
  </property>
</Properties>
</file>