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6"/>
  </p:notesMasterIdLst>
  <p:sldIdLst>
    <p:sldId id="256" r:id="rId5"/>
    <p:sldId id="257" r:id="rId6"/>
    <p:sldId id="263" r:id="rId7"/>
    <p:sldId id="272" r:id="rId8"/>
    <p:sldId id="847" r:id="rId9"/>
    <p:sldId id="575" r:id="rId10"/>
    <p:sldId id="576" r:id="rId11"/>
    <p:sldId id="577" r:id="rId12"/>
    <p:sldId id="578" r:id="rId13"/>
    <p:sldId id="579" r:id="rId14"/>
    <p:sldId id="873" r:id="rId15"/>
    <p:sldId id="573" r:id="rId16"/>
    <p:sldId id="875" r:id="rId17"/>
    <p:sldId id="2801" r:id="rId18"/>
    <p:sldId id="2809" r:id="rId19"/>
    <p:sldId id="581" r:id="rId20"/>
    <p:sldId id="870" r:id="rId21"/>
    <p:sldId id="570" r:id="rId22"/>
    <p:sldId id="569" r:id="rId23"/>
    <p:sldId id="2190" r:id="rId24"/>
    <p:sldId id="2236" r:id="rId25"/>
    <p:sldId id="2789" r:id="rId26"/>
    <p:sldId id="2814" r:id="rId27"/>
    <p:sldId id="2235" r:id="rId28"/>
    <p:sldId id="2795" r:id="rId29"/>
    <p:sldId id="2790" r:id="rId30"/>
    <p:sldId id="2794" r:id="rId31"/>
    <p:sldId id="2802" r:id="rId32"/>
    <p:sldId id="2803" r:id="rId33"/>
    <p:sldId id="2804" r:id="rId34"/>
    <p:sldId id="2805" r:id="rId35"/>
    <p:sldId id="869" r:id="rId36"/>
    <p:sldId id="2810" r:id="rId37"/>
    <p:sldId id="2806" r:id="rId38"/>
    <p:sldId id="2811" r:id="rId39"/>
    <p:sldId id="270" r:id="rId40"/>
    <p:sldId id="2796" r:id="rId41"/>
    <p:sldId id="2812" r:id="rId42"/>
    <p:sldId id="2815" r:id="rId43"/>
    <p:sldId id="653" r:id="rId44"/>
    <p:sldId id="279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00"/>
    <a:srgbClr val="1E4782"/>
    <a:srgbClr val="347AB6"/>
    <a:srgbClr val="B5DFF3"/>
    <a:srgbClr val="EFBC49"/>
    <a:srgbClr val="EFF8FE"/>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942C36-1B3D-4DA2-A11C-1180E2E4231D}" v="12" dt="2025-11-17T16:16:18.798"/>
    <p1510:client id="{F572DBE3-DC4E-464B-AE7F-466585C0927C}" v="104" dt="2025-11-17T14:46:50.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10" autoAdjust="0"/>
    <p:restoredTop sz="94694"/>
  </p:normalViewPr>
  <p:slideViewPr>
    <p:cSldViewPr snapToGrid="0">
      <p:cViewPr varScale="1">
        <p:scale>
          <a:sx n="100" d="100"/>
          <a:sy n="100" d="100"/>
        </p:scale>
        <p:origin x="120"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Percentage of FY26 Federal Grant Applications Received by DESE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ESSA</c:v>
                </c:pt>
                <c:pt idx="1">
                  <c:v>IDEA</c:v>
                </c:pt>
                <c:pt idx="2">
                  <c:v>Perkins</c:v>
                </c:pt>
              </c:strCache>
            </c:strRef>
          </c:cat>
          <c:val>
            <c:numRef>
              <c:f>Sheet1!$B$2:$B$4</c:f>
              <c:numCache>
                <c:formatCode>General</c:formatCode>
                <c:ptCount val="3"/>
                <c:pt idx="0">
                  <c:v>99</c:v>
                </c:pt>
                <c:pt idx="1">
                  <c:v>99</c:v>
                </c:pt>
                <c:pt idx="2">
                  <c:v>99</c:v>
                </c:pt>
              </c:numCache>
            </c:numRef>
          </c:val>
          <c:extLst>
            <c:ext xmlns:c16="http://schemas.microsoft.com/office/drawing/2014/chart" uri="{C3380CC4-5D6E-409C-BE32-E72D297353CC}">
              <c16:uniqueId val="{00000000-2427-4BEF-AA13-92E9D56BDCCD}"/>
            </c:ext>
          </c:extLst>
        </c:ser>
        <c:dLbls>
          <c:showLegendKey val="0"/>
          <c:showVal val="0"/>
          <c:showCatName val="0"/>
          <c:showSerName val="0"/>
          <c:showPercent val="0"/>
          <c:showBubbleSize val="0"/>
        </c:dLbls>
        <c:gapWidth val="219"/>
        <c:overlap val="-27"/>
        <c:axId val="1376233183"/>
        <c:axId val="1376249983"/>
      </c:barChart>
      <c:catAx>
        <c:axId val="1376233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6249983"/>
        <c:crosses val="autoZero"/>
        <c:auto val="1"/>
        <c:lblAlgn val="ctr"/>
        <c:lblOffset val="100"/>
        <c:noMultiLvlLbl val="0"/>
      </c:catAx>
      <c:valAx>
        <c:axId val="1376249983"/>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623318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D062D1-F3DC-4263-8BAD-BEAE4CA9605A}"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1F94F02E-84DA-488A-8233-C757AB16D772}">
      <dgm:prSet/>
      <dgm:spPr/>
      <dgm:t>
        <a:bodyPr/>
        <a:lstStyle/>
        <a:p>
          <a:pPr rtl="0"/>
          <a:r>
            <a:rPr lang="en-US" b="1">
              <a:latin typeface="Arial" panose="020B0604020202020204" pitchFamily="34" charset="0"/>
              <a:cs typeface="Arial" panose="020B0604020202020204" pitchFamily="34" charset="0"/>
            </a:rPr>
            <a:t>Strategic Objective 2 - "Deeper Learning"</a:t>
          </a:r>
        </a:p>
      </dgm:t>
    </dgm:pt>
    <dgm:pt modelId="{06C393C3-8ABB-4802-83D7-7E0091D17BD0}" type="parTrans" cxnId="{702F5C51-21EC-4524-8DD4-5907AC845585}">
      <dgm:prSet/>
      <dgm:spPr/>
      <dgm:t>
        <a:bodyPr/>
        <a:lstStyle/>
        <a:p>
          <a:endParaRPr lang="en-US"/>
        </a:p>
      </dgm:t>
    </dgm:pt>
    <dgm:pt modelId="{E5073497-CC86-41C3-8312-AF5256B79519}" type="sibTrans" cxnId="{702F5C51-21EC-4524-8DD4-5907AC845585}">
      <dgm:prSet/>
      <dgm:spPr/>
      <dgm:t>
        <a:bodyPr/>
        <a:lstStyle/>
        <a:p>
          <a:endParaRPr lang="en-US"/>
        </a:p>
      </dgm:t>
    </dgm:pt>
    <dgm:pt modelId="{813CD3F1-0C67-4EF6-AF87-6B2D96B21023}">
      <dgm:prSet phldr="0"/>
      <dgm:spPr/>
      <dgm:t>
        <a:bodyPr/>
        <a:lstStyle/>
        <a:p>
          <a:pPr rtl="0"/>
          <a:r>
            <a:rPr lang="en-US" b="1">
              <a:latin typeface="Arial" panose="020B0604020202020204" pitchFamily="34" charset="0"/>
              <a:cs typeface="Arial" panose="020B0604020202020204" pitchFamily="34" charset="0"/>
            </a:rPr>
            <a:t>Strategic Objective 3 - "Diverse and Effective Workforce"</a:t>
          </a:r>
        </a:p>
      </dgm:t>
    </dgm:pt>
    <dgm:pt modelId="{163BC360-CAB2-4FEF-A3E2-45FFFF29C155}" type="parTrans" cxnId="{91C6CBC9-268F-4B70-BC7B-049DABCFB6B7}">
      <dgm:prSet/>
      <dgm:spPr/>
      <dgm:t>
        <a:bodyPr/>
        <a:lstStyle/>
        <a:p>
          <a:endParaRPr lang="en-US"/>
        </a:p>
      </dgm:t>
    </dgm:pt>
    <dgm:pt modelId="{DB4B8CDA-9818-41DB-9379-F6B8C409B128}" type="sibTrans" cxnId="{91C6CBC9-268F-4B70-BC7B-049DABCFB6B7}">
      <dgm:prSet/>
      <dgm:spPr/>
      <dgm:t>
        <a:bodyPr/>
        <a:lstStyle/>
        <a:p>
          <a:endParaRPr lang="en-US"/>
        </a:p>
      </dgm:t>
    </dgm:pt>
    <dgm:pt modelId="{F1665EAF-200B-4642-8060-35F2BFE264B6}">
      <dgm:prSet phldr="0"/>
      <dgm:spPr/>
      <dgm:t>
        <a:bodyPr/>
        <a:lstStyle/>
        <a:p>
          <a:r>
            <a:rPr lang="en-US">
              <a:latin typeface="Arial" panose="020B0604020202020204" pitchFamily="34" charset="0"/>
              <a:cs typeface="Arial" panose="020B0604020202020204" pitchFamily="34" charset="0"/>
            </a:rPr>
            <a:t>Develop and sustain a workforce that is </a:t>
          </a:r>
          <a:r>
            <a:rPr lang="en-US" b="1">
              <a:latin typeface="Arial" panose="020B0604020202020204" pitchFamily="34" charset="0"/>
              <a:cs typeface="Arial" panose="020B0604020202020204" pitchFamily="34" charset="0"/>
            </a:rPr>
            <a:t>diverse</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culturally responsive</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well-prepared</a:t>
          </a:r>
          <a:r>
            <a:rPr lang="en-US">
              <a:latin typeface="Arial" panose="020B0604020202020204" pitchFamily="34" charset="0"/>
              <a:cs typeface="Arial" panose="020B0604020202020204" pitchFamily="34" charset="0"/>
            </a:rPr>
            <a:t>, and committed to </a:t>
          </a:r>
          <a:r>
            <a:rPr lang="en-US" b="1">
              <a:latin typeface="Arial" panose="020B0604020202020204" pitchFamily="34" charset="0"/>
              <a:cs typeface="Arial" panose="020B0604020202020204" pitchFamily="34" charset="0"/>
            </a:rPr>
            <a:t>continuous improvement</a:t>
          </a:r>
          <a:r>
            <a:rPr lang="en-US">
              <a:latin typeface="Arial" panose="020B0604020202020204" pitchFamily="34" charset="0"/>
              <a:cs typeface="Arial" panose="020B0604020202020204" pitchFamily="34" charset="0"/>
            </a:rPr>
            <a:t>, so that all students have equitable access to </a:t>
          </a:r>
          <a:r>
            <a:rPr lang="en-US" b="1">
              <a:latin typeface="Arial" panose="020B0604020202020204" pitchFamily="34" charset="0"/>
              <a:cs typeface="Arial" panose="020B0604020202020204" pitchFamily="34" charset="0"/>
            </a:rPr>
            <a:t>effective educators</a:t>
          </a:r>
          <a:r>
            <a:rPr lang="en-US">
              <a:latin typeface="Arial" panose="020B0604020202020204" pitchFamily="34" charset="0"/>
              <a:cs typeface="Arial" panose="020B0604020202020204" pitchFamily="34" charset="0"/>
            </a:rPr>
            <a:t>.</a:t>
          </a:r>
        </a:p>
      </dgm:t>
    </dgm:pt>
    <dgm:pt modelId="{FA43F632-8684-4E04-97E7-9E1CB9F61882}" type="parTrans" cxnId="{C39CFD7A-AE50-4592-84B8-E15AFA762C46}">
      <dgm:prSet/>
      <dgm:spPr/>
      <dgm:t>
        <a:bodyPr/>
        <a:lstStyle/>
        <a:p>
          <a:endParaRPr lang="en-US"/>
        </a:p>
      </dgm:t>
    </dgm:pt>
    <dgm:pt modelId="{390F6B6C-7881-4A23-80B0-00034D83FFE5}" type="sibTrans" cxnId="{C39CFD7A-AE50-4592-84B8-E15AFA762C46}">
      <dgm:prSet/>
      <dgm:spPr/>
      <dgm:t>
        <a:bodyPr/>
        <a:lstStyle/>
        <a:p>
          <a:endParaRPr lang="en-US"/>
        </a:p>
      </dgm:t>
    </dgm:pt>
    <dgm:pt modelId="{9D2F1245-0B8C-4729-9C8E-AEA6AF8C9C28}">
      <dgm:prSet phldr="0"/>
      <dgm:spPr/>
      <dgm:t>
        <a:bodyPr/>
        <a:lstStyle/>
        <a:p>
          <a:pPr rtl="0"/>
          <a:r>
            <a:rPr lang="en-US" b="0">
              <a:latin typeface="Arial" panose="020B0604020202020204" pitchFamily="34" charset="0"/>
              <a:cs typeface="Arial" panose="020B0604020202020204" pitchFamily="34" charset="0"/>
            </a:rPr>
            <a:t>Promote </a:t>
          </a:r>
          <a:r>
            <a:rPr lang="en-US" b="1">
              <a:latin typeface="Arial" panose="020B0604020202020204" pitchFamily="34" charset="0"/>
              <a:cs typeface="Arial" panose="020B0604020202020204" pitchFamily="34" charset="0"/>
            </a:rPr>
            <a:t>deeper learning</a:t>
          </a:r>
          <a:r>
            <a:rPr lang="en-US" b="0">
              <a:latin typeface="Arial" panose="020B0604020202020204" pitchFamily="34" charset="0"/>
              <a:cs typeface="Arial" panose="020B0604020202020204" pitchFamily="34" charset="0"/>
            </a:rPr>
            <a:t> so that </a:t>
          </a:r>
          <a:r>
            <a:rPr lang="en-US" b="1">
              <a:latin typeface="Arial" panose="020B0604020202020204" pitchFamily="34" charset="0"/>
              <a:cs typeface="Arial" panose="020B0604020202020204" pitchFamily="34" charset="0"/>
            </a:rPr>
            <a:t>all</a:t>
          </a:r>
          <a:r>
            <a:rPr lang="en-US" b="0">
              <a:latin typeface="Arial" panose="020B0604020202020204" pitchFamily="34" charset="0"/>
              <a:cs typeface="Arial" panose="020B0604020202020204" pitchFamily="34" charset="0"/>
            </a:rPr>
            <a:t> students engage in </a:t>
          </a:r>
          <a:r>
            <a:rPr lang="en-US" b="1">
              <a:latin typeface="Arial" panose="020B0604020202020204" pitchFamily="34" charset="0"/>
              <a:cs typeface="Arial" panose="020B0604020202020204" pitchFamily="34" charset="0"/>
            </a:rPr>
            <a:t>grade-level work</a:t>
          </a:r>
          <a:r>
            <a:rPr lang="en-US" b="0">
              <a:latin typeface="Arial" panose="020B0604020202020204" pitchFamily="34" charset="0"/>
              <a:cs typeface="Arial" panose="020B0604020202020204" pitchFamily="34" charset="0"/>
            </a:rPr>
            <a:t> that is </a:t>
          </a:r>
          <a:r>
            <a:rPr lang="en-US" b="1">
              <a:latin typeface="Arial" panose="020B0604020202020204" pitchFamily="34" charset="0"/>
              <a:cs typeface="Arial" panose="020B0604020202020204" pitchFamily="34" charset="0"/>
            </a:rPr>
            <a:t>real-world</a:t>
          </a:r>
          <a:r>
            <a:rPr lang="en-US" b="0">
              <a:latin typeface="Arial" panose="020B0604020202020204" pitchFamily="34" charset="0"/>
              <a:cs typeface="Arial" panose="020B0604020202020204" pitchFamily="34" charset="0"/>
            </a:rPr>
            <a:t>,</a:t>
          </a:r>
          <a:r>
            <a:rPr lang="en-US" b="1">
              <a:latin typeface="Arial" panose="020B0604020202020204" pitchFamily="34" charset="0"/>
              <a:cs typeface="Arial" panose="020B0604020202020204" pitchFamily="34" charset="0"/>
            </a:rPr>
            <a:t> relevant</a:t>
          </a:r>
          <a:r>
            <a:rPr lang="en-US" b="0">
              <a:latin typeface="Arial" panose="020B0604020202020204" pitchFamily="34" charset="0"/>
              <a:cs typeface="Arial" panose="020B0604020202020204" pitchFamily="34" charset="0"/>
            </a:rPr>
            <a:t>,</a:t>
          </a:r>
          <a:r>
            <a:rPr lang="en-US" b="1">
              <a:latin typeface="Arial" panose="020B0604020202020204" pitchFamily="34" charset="0"/>
              <a:cs typeface="Arial" panose="020B0604020202020204" pitchFamily="34" charset="0"/>
            </a:rPr>
            <a:t> </a:t>
          </a:r>
          <a:r>
            <a:rPr lang="en-US" b="0">
              <a:latin typeface="Arial" panose="020B0604020202020204" pitchFamily="34" charset="0"/>
              <a:cs typeface="Arial" panose="020B0604020202020204" pitchFamily="34" charset="0"/>
            </a:rPr>
            <a:t>and</a:t>
          </a:r>
          <a:r>
            <a:rPr lang="en-US" b="1">
              <a:latin typeface="Arial" panose="020B0604020202020204" pitchFamily="34" charset="0"/>
              <a:cs typeface="Arial" panose="020B0604020202020204" pitchFamily="34" charset="0"/>
            </a:rPr>
            <a:t> interactive</a:t>
          </a:r>
          <a:r>
            <a:rPr lang="en-US" b="0">
              <a:latin typeface="Arial" panose="020B0604020202020204" pitchFamily="34" charset="0"/>
              <a:cs typeface="Arial" panose="020B0604020202020204" pitchFamily="34" charset="0"/>
            </a:rPr>
            <a:t>. </a:t>
          </a:r>
        </a:p>
      </dgm:t>
    </dgm:pt>
    <dgm:pt modelId="{935CC867-93F4-4748-A214-97F67CDE4D1C}" type="parTrans" cxnId="{D79EFF83-ECE1-45AA-B4AD-29F02E445669}">
      <dgm:prSet/>
      <dgm:spPr/>
      <dgm:t>
        <a:bodyPr/>
        <a:lstStyle/>
        <a:p>
          <a:endParaRPr lang="en-US"/>
        </a:p>
      </dgm:t>
    </dgm:pt>
    <dgm:pt modelId="{DC07AFA7-58AF-46AD-B735-A2D40C4C7A6F}" type="sibTrans" cxnId="{D79EFF83-ECE1-45AA-B4AD-29F02E445669}">
      <dgm:prSet/>
      <dgm:spPr/>
      <dgm:t>
        <a:bodyPr/>
        <a:lstStyle/>
        <a:p>
          <a:endParaRPr lang="en-US"/>
        </a:p>
      </dgm:t>
    </dgm:pt>
    <dgm:pt modelId="{7FA09CBD-794A-4593-90A4-D19EFC5531BF}">
      <dgm:prSet phldr="0"/>
      <dgm:spPr/>
      <dgm:t>
        <a:bodyPr/>
        <a:lstStyle/>
        <a:p>
          <a:pPr rtl="0"/>
          <a:r>
            <a:rPr lang="en-US">
              <a:latin typeface="Arial" panose="020B0604020202020204" pitchFamily="34" charset="0"/>
              <a:cs typeface="Arial" panose="020B0604020202020204" pitchFamily="34" charset="0"/>
            </a:rPr>
            <a:t>Cultivate systems to support the </a:t>
          </a:r>
          <a:r>
            <a:rPr lang="en-US" b="1">
              <a:latin typeface="Arial" panose="020B0604020202020204" pitchFamily="34" charset="0"/>
              <a:cs typeface="Arial" panose="020B0604020202020204" pitchFamily="34" charset="0"/>
            </a:rPr>
            <a:t>whole student</a:t>
          </a:r>
          <a:r>
            <a:rPr lang="en-US">
              <a:latin typeface="Arial" panose="020B0604020202020204" pitchFamily="34" charset="0"/>
              <a:cs typeface="Arial" panose="020B0604020202020204" pitchFamily="34" charset="0"/>
            </a:rPr>
            <a:t> and foster </a:t>
          </a:r>
          <a:r>
            <a:rPr lang="en-US" b="1">
              <a:latin typeface="Arial" panose="020B0604020202020204" pitchFamily="34" charset="0"/>
              <a:cs typeface="Arial" panose="020B0604020202020204" pitchFamily="34" charset="0"/>
            </a:rPr>
            <a:t>joyful</a:t>
          </a:r>
          <a:r>
            <a:rPr lang="en-US">
              <a:latin typeface="Arial" panose="020B0604020202020204" pitchFamily="34" charset="0"/>
              <a:cs typeface="Arial" panose="020B0604020202020204" pitchFamily="34" charset="0"/>
            </a:rPr>
            <a:t>,</a:t>
          </a:r>
          <a:r>
            <a:rPr lang="en-US" b="1">
              <a:latin typeface="Arial" panose="020B0604020202020204" pitchFamily="34" charset="0"/>
              <a:cs typeface="Arial" panose="020B0604020202020204" pitchFamily="34" charset="0"/>
            </a:rPr>
            <a:t> healthy</a:t>
          </a:r>
          <a:r>
            <a:rPr lang="en-US">
              <a:latin typeface="Arial" panose="020B0604020202020204" pitchFamily="34" charset="0"/>
              <a:cs typeface="Arial" panose="020B0604020202020204" pitchFamily="34" charset="0"/>
            </a:rPr>
            <a:t>,</a:t>
          </a:r>
          <a:r>
            <a:rPr lang="en-US" b="1">
              <a:latin typeface="Arial" panose="020B0604020202020204" pitchFamily="34" charset="0"/>
              <a:cs typeface="Arial" panose="020B0604020202020204" pitchFamily="34" charset="0"/>
            </a:rPr>
            <a:t> and supportive</a:t>
          </a:r>
          <a:r>
            <a:rPr lang="en-US">
              <a:latin typeface="Arial" panose="020B0604020202020204" pitchFamily="34" charset="0"/>
              <a:cs typeface="Arial" panose="020B0604020202020204" pitchFamily="34" charset="0"/>
            </a:rPr>
            <a:t> learning environments so that all students feel </a:t>
          </a:r>
          <a:r>
            <a:rPr lang="en-US" b="1">
              <a:latin typeface="Arial" panose="020B0604020202020204" pitchFamily="34" charset="0"/>
              <a:cs typeface="Arial" panose="020B0604020202020204" pitchFamily="34" charset="0"/>
            </a:rPr>
            <a:t>valued</a:t>
          </a:r>
          <a:r>
            <a:rPr lang="en-US">
              <a:latin typeface="Arial" panose="020B0604020202020204" pitchFamily="34" charset="0"/>
              <a:cs typeface="Arial" panose="020B0604020202020204" pitchFamily="34" charset="0"/>
            </a:rPr>
            <a:t>,</a:t>
          </a:r>
          <a:r>
            <a:rPr lang="en-US" b="1">
              <a:latin typeface="Arial" panose="020B0604020202020204" pitchFamily="34" charset="0"/>
              <a:cs typeface="Arial" panose="020B0604020202020204" pitchFamily="34" charset="0"/>
            </a:rPr>
            <a:t> connected</a:t>
          </a:r>
          <a:r>
            <a:rPr lang="en-US">
              <a:latin typeface="Arial" panose="020B0604020202020204" pitchFamily="34" charset="0"/>
              <a:cs typeface="Arial" panose="020B0604020202020204" pitchFamily="34" charset="0"/>
            </a:rPr>
            <a:t>, </a:t>
          </a:r>
          <a:r>
            <a:rPr lang="en-US" b="1">
              <a:latin typeface="Arial" panose="020B0604020202020204" pitchFamily="34" charset="0"/>
              <a:cs typeface="Arial" panose="020B0604020202020204" pitchFamily="34" charset="0"/>
            </a:rPr>
            <a:t>nourished</a:t>
          </a:r>
          <a:r>
            <a:rPr lang="en-US">
              <a:latin typeface="Arial" panose="020B0604020202020204" pitchFamily="34" charset="0"/>
              <a:cs typeface="Arial" panose="020B0604020202020204" pitchFamily="34" charset="0"/>
            </a:rPr>
            <a:t>, and</a:t>
          </a:r>
          <a:r>
            <a:rPr lang="en-US" b="1">
              <a:latin typeface="Arial" panose="020B0604020202020204" pitchFamily="34" charset="0"/>
              <a:cs typeface="Arial" panose="020B0604020202020204" pitchFamily="34" charset="0"/>
            </a:rPr>
            <a:t> ready to learn.</a:t>
          </a:r>
          <a:endParaRPr lang="en-US">
            <a:latin typeface="Arial" panose="020B0604020202020204" pitchFamily="34" charset="0"/>
            <a:cs typeface="Arial" panose="020B0604020202020204" pitchFamily="34" charset="0"/>
          </a:endParaRPr>
        </a:p>
      </dgm:t>
    </dgm:pt>
    <dgm:pt modelId="{DD1242A7-B1D5-42F1-AEB8-5C1146A98A08}" type="parTrans" cxnId="{5128FC6E-1BCD-4513-B3A3-06989F66DBB3}">
      <dgm:prSet/>
      <dgm:spPr/>
      <dgm:t>
        <a:bodyPr/>
        <a:lstStyle/>
        <a:p>
          <a:endParaRPr lang="en-US"/>
        </a:p>
      </dgm:t>
    </dgm:pt>
    <dgm:pt modelId="{15AE3407-E5E5-4D7B-9ED5-81EE2AAFD8FC}" type="sibTrans" cxnId="{5128FC6E-1BCD-4513-B3A3-06989F66DBB3}">
      <dgm:prSet/>
      <dgm:spPr/>
      <dgm:t>
        <a:bodyPr/>
        <a:lstStyle/>
        <a:p>
          <a:endParaRPr lang="en-US"/>
        </a:p>
      </dgm:t>
    </dgm:pt>
    <dgm:pt modelId="{12EC3B2D-F98E-4846-8061-8B163FF513D5}">
      <dgm:prSet phldr="0"/>
      <dgm:spPr/>
      <dgm:t>
        <a:bodyPr/>
        <a:lstStyle/>
        <a:p>
          <a:pPr rtl="0"/>
          <a:r>
            <a:rPr lang="en-US" b="1">
              <a:latin typeface="Arial" panose="020B0604020202020204" pitchFamily="34" charset="0"/>
              <a:cs typeface="Arial" panose="020B0604020202020204" pitchFamily="34" charset="0"/>
            </a:rPr>
            <a:t>Strategic Objective 1 - "Whole Student"</a:t>
          </a:r>
        </a:p>
      </dgm:t>
    </dgm:pt>
    <dgm:pt modelId="{A8DABF0D-61DC-4657-9657-2F33FCB7ABF1}" type="parTrans" cxnId="{3BB2D53B-0A8D-41B0-803E-EA65CCFE2310}">
      <dgm:prSet/>
      <dgm:spPr/>
      <dgm:t>
        <a:bodyPr/>
        <a:lstStyle/>
        <a:p>
          <a:endParaRPr lang="en-US"/>
        </a:p>
      </dgm:t>
    </dgm:pt>
    <dgm:pt modelId="{69DA7ADC-7557-4C30-8AC8-63BEC6EDA9A9}" type="sibTrans" cxnId="{3BB2D53B-0A8D-41B0-803E-EA65CCFE2310}">
      <dgm:prSet/>
      <dgm:spPr/>
      <dgm:t>
        <a:bodyPr/>
        <a:lstStyle/>
        <a:p>
          <a:endParaRPr lang="en-US"/>
        </a:p>
      </dgm:t>
    </dgm:pt>
    <dgm:pt modelId="{BC7D68AB-5F7E-420E-AC2E-2191FA48BFDD}" type="pres">
      <dgm:prSet presAssocID="{95D062D1-F3DC-4263-8BAD-BEAE4CA9605A}" presName="Name0" presStyleCnt="0">
        <dgm:presLayoutVars>
          <dgm:dir/>
          <dgm:animLvl val="lvl"/>
          <dgm:resizeHandles val="exact"/>
        </dgm:presLayoutVars>
      </dgm:prSet>
      <dgm:spPr/>
    </dgm:pt>
    <dgm:pt modelId="{0EEE1D3B-39F7-4353-B367-34CB4B76A6F7}" type="pres">
      <dgm:prSet presAssocID="{12EC3B2D-F98E-4846-8061-8B163FF513D5}" presName="linNode" presStyleCnt="0"/>
      <dgm:spPr/>
    </dgm:pt>
    <dgm:pt modelId="{C625CF21-C0CE-427C-856C-6DE7A8B33D8A}" type="pres">
      <dgm:prSet presAssocID="{12EC3B2D-F98E-4846-8061-8B163FF513D5}" presName="parentText" presStyleLbl="node1" presStyleIdx="0" presStyleCnt="3">
        <dgm:presLayoutVars>
          <dgm:chMax val="1"/>
          <dgm:bulletEnabled val="1"/>
        </dgm:presLayoutVars>
      </dgm:prSet>
      <dgm:spPr/>
    </dgm:pt>
    <dgm:pt modelId="{E6BA565F-CD1D-4E57-91BF-B572B93D1BBF}" type="pres">
      <dgm:prSet presAssocID="{12EC3B2D-F98E-4846-8061-8B163FF513D5}" presName="descendantText" presStyleLbl="alignAccFollowNode1" presStyleIdx="0" presStyleCnt="3">
        <dgm:presLayoutVars>
          <dgm:bulletEnabled val="1"/>
        </dgm:presLayoutVars>
      </dgm:prSet>
      <dgm:spPr/>
    </dgm:pt>
    <dgm:pt modelId="{7BA36A3C-646E-4DF4-ADAA-EE3F3F6271E9}" type="pres">
      <dgm:prSet presAssocID="{69DA7ADC-7557-4C30-8AC8-63BEC6EDA9A9}" presName="sp" presStyleCnt="0"/>
      <dgm:spPr/>
    </dgm:pt>
    <dgm:pt modelId="{78FC027B-396B-45D7-96BB-28FADC408A83}" type="pres">
      <dgm:prSet presAssocID="{1F94F02E-84DA-488A-8233-C757AB16D772}" presName="linNode" presStyleCnt="0"/>
      <dgm:spPr/>
    </dgm:pt>
    <dgm:pt modelId="{24CED813-7888-430C-AFDB-9D3A24B568CB}" type="pres">
      <dgm:prSet presAssocID="{1F94F02E-84DA-488A-8233-C757AB16D772}" presName="parentText" presStyleLbl="node1" presStyleIdx="1" presStyleCnt="3">
        <dgm:presLayoutVars>
          <dgm:chMax val="1"/>
          <dgm:bulletEnabled val="1"/>
        </dgm:presLayoutVars>
      </dgm:prSet>
      <dgm:spPr/>
    </dgm:pt>
    <dgm:pt modelId="{22C5200A-4F3E-413A-A0C2-5E5FE3F5BD79}" type="pres">
      <dgm:prSet presAssocID="{1F94F02E-84DA-488A-8233-C757AB16D772}" presName="descendantText" presStyleLbl="alignAccFollowNode1" presStyleIdx="1" presStyleCnt="3">
        <dgm:presLayoutVars>
          <dgm:bulletEnabled val="1"/>
        </dgm:presLayoutVars>
      </dgm:prSet>
      <dgm:spPr/>
    </dgm:pt>
    <dgm:pt modelId="{28BAB816-DAC9-45AE-9F98-2D99E47FD901}" type="pres">
      <dgm:prSet presAssocID="{E5073497-CC86-41C3-8312-AF5256B79519}" presName="sp" presStyleCnt="0"/>
      <dgm:spPr/>
    </dgm:pt>
    <dgm:pt modelId="{7FB7B089-7F69-425B-93C1-2933BB6F0CB5}" type="pres">
      <dgm:prSet presAssocID="{813CD3F1-0C67-4EF6-AF87-6B2D96B21023}" presName="linNode" presStyleCnt="0"/>
      <dgm:spPr/>
    </dgm:pt>
    <dgm:pt modelId="{BEF76E51-4B0A-4CD7-8E87-ACA209BCE8EA}" type="pres">
      <dgm:prSet presAssocID="{813CD3F1-0C67-4EF6-AF87-6B2D96B21023}" presName="parentText" presStyleLbl="node1" presStyleIdx="2" presStyleCnt="3">
        <dgm:presLayoutVars>
          <dgm:chMax val="1"/>
          <dgm:bulletEnabled val="1"/>
        </dgm:presLayoutVars>
      </dgm:prSet>
      <dgm:spPr/>
    </dgm:pt>
    <dgm:pt modelId="{48523046-28B0-4CA5-BB43-DD387BCF65C6}" type="pres">
      <dgm:prSet presAssocID="{813CD3F1-0C67-4EF6-AF87-6B2D96B21023}" presName="descendantText" presStyleLbl="alignAccFollowNode1" presStyleIdx="2" presStyleCnt="3">
        <dgm:presLayoutVars>
          <dgm:bulletEnabled val="1"/>
        </dgm:presLayoutVars>
      </dgm:prSet>
      <dgm:spPr/>
    </dgm:pt>
  </dgm:ptLst>
  <dgm:cxnLst>
    <dgm:cxn modelId="{6EE77D1F-DEB8-41FE-8220-C6C804A2771A}" type="presOf" srcId="{9D2F1245-0B8C-4729-9C8E-AEA6AF8C9C28}" destId="{22C5200A-4F3E-413A-A0C2-5E5FE3F5BD79}" srcOrd="0" destOrd="0" presId="urn:microsoft.com/office/officeart/2005/8/layout/vList5"/>
    <dgm:cxn modelId="{3BB2D53B-0A8D-41B0-803E-EA65CCFE2310}" srcId="{95D062D1-F3DC-4263-8BAD-BEAE4CA9605A}" destId="{12EC3B2D-F98E-4846-8061-8B163FF513D5}" srcOrd="0" destOrd="0" parTransId="{A8DABF0D-61DC-4657-9657-2F33FCB7ABF1}" sibTransId="{69DA7ADC-7557-4C30-8AC8-63BEC6EDA9A9}"/>
    <dgm:cxn modelId="{2361DF3B-FF00-4E8C-A1AC-E52BE25A20AB}" type="presOf" srcId="{95D062D1-F3DC-4263-8BAD-BEAE4CA9605A}" destId="{BC7D68AB-5F7E-420E-AC2E-2191FA48BFDD}" srcOrd="0" destOrd="0" presId="urn:microsoft.com/office/officeart/2005/8/layout/vList5"/>
    <dgm:cxn modelId="{AE78505D-3AC9-4D9F-A37C-FD3F6AA64AC1}" type="presOf" srcId="{F1665EAF-200B-4642-8060-35F2BFE264B6}" destId="{48523046-28B0-4CA5-BB43-DD387BCF65C6}" srcOrd="0" destOrd="0" presId="urn:microsoft.com/office/officeart/2005/8/layout/vList5"/>
    <dgm:cxn modelId="{5128FC6E-1BCD-4513-B3A3-06989F66DBB3}" srcId="{12EC3B2D-F98E-4846-8061-8B163FF513D5}" destId="{7FA09CBD-794A-4593-90A4-D19EFC5531BF}" srcOrd="0" destOrd="0" parTransId="{DD1242A7-B1D5-42F1-AEB8-5C1146A98A08}" sibTransId="{15AE3407-E5E5-4D7B-9ED5-81EE2AAFD8FC}"/>
    <dgm:cxn modelId="{702F5C51-21EC-4524-8DD4-5907AC845585}" srcId="{95D062D1-F3DC-4263-8BAD-BEAE4CA9605A}" destId="{1F94F02E-84DA-488A-8233-C757AB16D772}" srcOrd="1" destOrd="0" parTransId="{06C393C3-8ABB-4802-83D7-7E0091D17BD0}" sibTransId="{E5073497-CC86-41C3-8312-AF5256B79519}"/>
    <dgm:cxn modelId="{C39CFD7A-AE50-4592-84B8-E15AFA762C46}" srcId="{813CD3F1-0C67-4EF6-AF87-6B2D96B21023}" destId="{F1665EAF-200B-4642-8060-35F2BFE264B6}" srcOrd="0" destOrd="0" parTransId="{FA43F632-8684-4E04-97E7-9E1CB9F61882}" sibTransId="{390F6B6C-7881-4A23-80B0-00034D83FFE5}"/>
    <dgm:cxn modelId="{844E3D7D-74A8-4181-B8A7-A81911B5DB4B}" type="presOf" srcId="{813CD3F1-0C67-4EF6-AF87-6B2D96B21023}" destId="{BEF76E51-4B0A-4CD7-8E87-ACA209BCE8EA}" srcOrd="0" destOrd="0" presId="urn:microsoft.com/office/officeart/2005/8/layout/vList5"/>
    <dgm:cxn modelId="{D79EFF83-ECE1-45AA-B4AD-29F02E445669}" srcId="{1F94F02E-84DA-488A-8233-C757AB16D772}" destId="{9D2F1245-0B8C-4729-9C8E-AEA6AF8C9C28}" srcOrd="0" destOrd="0" parTransId="{935CC867-93F4-4748-A214-97F67CDE4D1C}" sibTransId="{DC07AFA7-58AF-46AD-B735-A2D40C4C7A6F}"/>
    <dgm:cxn modelId="{656C2397-147F-4EBD-B8DE-C7727C7A740C}" type="presOf" srcId="{1F94F02E-84DA-488A-8233-C757AB16D772}" destId="{24CED813-7888-430C-AFDB-9D3A24B568CB}" srcOrd="0" destOrd="0" presId="urn:microsoft.com/office/officeart/2005/8/layout/vList5"/>
    <dgm:cxn modelId="{D9951CA1-7026-479C-A611-CACA2A8C8929}" type="presOf" srcId="{7FA09CBD-794A-4593-90A4-D19EFC5531BF}" destId="{E6BA565F-CD1D-4E57-91BF-B572B93D1BBF}" srcOrd="0" destOrd="0" presId="urn:microsoft.com/office/officeart/2005/8/layout/vList5"/>
    <dgm:cxn modelId="{E68D8BA2-04E4-4ABE-9F32-E462F64C5742}" type="presOf" srcId="{12EC3B2D-F98E-4846-8061-8B163FF513D5}" destId="{C625CF21-C0CE-427C-856C-6DE7A8B33D8A}" srcOrd="0" destOrd="0" presId="urn:microsoft.com/office/officeart/2005/8/layout/vList5"/>
    <dgm:cxn modelId="{91C6CBC9-268F-4B70-BC7B-049DABCFB6B7}" srcId="{95D062D1-F3DC-4263-8BAD-BEAE4CA9605A}" destId="{813CD3F1-0C67-4EF6-AF87-6B2D96B21023}" srcOrd="2" destOrd="0" parTransId="{163BC360-CAB2-4FEF-A3E2-45FFFF29C155}" sibTransId="{DB4B8CDA-9818-41DB-9379-F6B8C409B128}"/>
    <dgm:cxn modelId="{DB5FA5AB-FF69-46A6-84D7-4EE5FAA5A159}" type="presParOf" srcId="{BC7D68AB-5F7E-420E-AC2E-2191FA48BFDD}" destId="{0EEE1D3B-39F7-4353-B367-34CB4B76A6F7}" srcOrd="0" destOrd="0" presId="urn:microsoft.com/office/officeart/2005/8/layout/vList5"/>
    <dgm:cxn modelId="{14B3AF6B-7E54-45A7-9BCC-A2FE682AE8D0}" type="presParOf" srcId="{0EEE1D3B-39F7-4353-B367-34CB4B76A6F7}" destId="{C625CF21-C0CE-427C-856C-6DE7A8B33D8A}" srcOrd="0" destOrd="0" presId="urn:microsoft.com/office/officeart/2005/8/layout/vList5"/>
    <dgm:cxn modelId="{A1C05283-2DDA-4B22-8D43-A2181071F333}" type="presParOf" srcId="{0EEE1D3B-39F7-4353-B367-34CB4B76A6F7}" destId="{E6BA565F-CD1D-4E57-91BF-B572B93D1BBF}" srcOrd="1" destOrd="0" presId="urn:microsoft.com/office/officeart/2005/8/layout/vList5"/>
    <dgm:cxn modelId="{281645FA-B865-4C4A-9791-CEED36BE331A}" type="presParOf" srcId="{BC7D68AB-5F7E-420E-AC2E-2191FA48BFDD}" destId="{7BA36A3C-646E-4DF4-ADAA-EE3F3F6271E9}" srcOrd="1" destOrd="0" presId="urn:microsoft.com/office/officeart/2005/8/layout/vList5"/>
    <dgm:cxn modelId="{97D5B19C-4179-432B-8733-47576C7CFFB4}" type="presParOf" srcId="{BC7D68AB-5F7E-420E-AC2E-2191FA48BFDD}" destId="{78FC027B-396B-45D7-96BB-28FADC408A83}" srcOrd="2" destOrd="0" presId="urn:microsoft.com/office/officeart/2005/8/layout/vList5"/>
    <dgm:cxn modelId="{F4298DA9-FE14-40CC-94B5-7D85FC0BB705}" type="presParOf" srcId="{78FC027B-396B-45D7-96BB-28FADC408A83}" destId="{24CED813-7888-430C-AFDB-9D3A24B568CB}" srcOrd="0" destOrd="0" presId="urn:microsoft.com/office/officeart/2005/8/layout/vList5"/>
    <dgm:cxn modelId="{5F62DA8C-26AC-4DA3-914C-051D2052FE03}" type="presParOf" srcId="{78FC027B-396B-45D7-96BB-28FADC408A83}" destId="{22C5200A-4F3E-413A-A0C2-5E5FE3F5BD79}" srcOrd="1" destOrd="0" presId="urn:microsoft.com/office/officeart/2005/8/layout/vList5"/>
    <dgm:cxn modelId="{28FF07DF-854E-4D2E-B594-8CDF1FAE97F9}" type="presParOf" srcId="{BC7D68AB-5F7E-420E-AC2E-2191FA48BFDD}" destId="{28BAB816-DAC9-45AE-9F98-2D99E47FD901}" srcOrd="3" destOrd="0" presId="urn:microsoft.com/office/officeart/2005/8/layout/vList5"/>
    <dgm:cxn modelId="{037823F8-EF86-45E1-A29F-A316DB79A0B4}" type="presParOf" srcId="{BC7D68AB-5F7E-420E-AC2E-2191FA48BFDD}" destId="{7FB7B089-7F69-425B-93C1-2933BB6F0CB5}" srcOrd="4" destOrd="0" presId="urn:microsoft.com/office/officeart/2005/8/layout/vList5"/>
    <dgm:cxn modelId="{C3647739-019A-4484-9179-64E05117AB69}" type="presParOf" srcId="{7FB7B089-7F69-425B-93C1-2933BB6F0CB5}" destId="{BEF76E51-4B0A-4CD7-8E87-ACA209BCE8EA}" srcOrd="0" destOrd="0" presId="urn:microsoft.com/office/officeart/2005/8/layout/vList5"/>
    <dgm:cxn modelId="{0ABA650A-D642-497A-8B46-BBC4A261CDFA}" type="presParOf" srcId="{7FB7B089-7F69-425B-93C1-2933BB6F0CB5}" destId="{48523046-28B0-4CA5-BB43-DD387BCF65C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BA565F-CD1D-4E57-91BF-B572B93D1BBF}">
      <dsp:nvSpPr>
        <dsp:cNvPr id="0" name=""/>
        <dsp:cNvSpPr/>
      </dsp:nvSpPr>
      <dsp:spPr>
        <a:xfrm rot="5400000">
          <a:off x="7383084" y="-3060908"/>
          <a:ext cx="1055884" cy="744567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Cultivate systems to support the </a:t>
          </a:r>
          <a:r>
            <a:rPr lang="en-US" sz="1700" b="1" kern="1200">
              <a:latin typeface="Arial" panose="020B0604020202020204" pitchFamily="34" charset="0"/>
              <a:cs typeface="Arial" panose="020B0604020202020204" pitchFamily="34" charset="0"/>
            </a:rPr>
            <a:t>whole student</a:t>
          </a:r>
          <a:r>
            <a:rPr lang="en-US" sz="1700" kern="1200">
              <a:latin typeface="Arial" panose="020B0604020202020204" pitchFamily="34" charset="0"/>
              <a:cs typeface="Arial" panose="020B0604020202020204" pitchFamily="34" charset="0"/>
            </a:rPr>
            <a:t> and foster </a:t>
          </a:r>
          <a:r>
            <a:rPr lang="en-US" sz="1700" b="1" kern="1200">
              <a:latin typeface="Arial" panose="020B0604020202020204" pitchFamily="34" charset="0"/>
              <a:cs typeface="Arial" panose="020B0604020202020204" pitchFamily="34" charset="0"/>
            </a:rPr>
            <a:t>joyful</a:t>
          </a:r>
          <a:r>
            <a:rPr lang="en-US" sz="1700" kern="1200">
              <a:latin typeface="Arial" panose="020B0604020202020204" pitchFamily="34" charset="0"/>
              <a:cs typeface="Arial" panose="020B0604020202020204" pitchFamily="34" charset="0"/>
            </a:rPr>
            <a:t>,</a:t>
          </a:r>
          <a:r>
            <a:rPr lang="en-US" sz="1700" b="1" kern="1200">
              <a:latin typeface="Arial" panose="020B0604020202020204" pitchFamily="34" charset="0"/>
              <a:cs typeface="Arial" panose="020B0604020202020204" pitchFamily="34" charset="0"/>
            </a:rPr>
            <a:t> healthy</a:t>
          </a:r>
          <a:r>
            <a:rPr lang="en-US" sz="1700" kern="1200">
              <a:latin typeface="Arial" panose="020B0604020202020204" pitchFamily="34" charset="0"/>
              <a:cs typeface="Arial" panose="020B0604020202020204" pitchFamily="34" charset="0"/>
            </a:rPr>
            <a:t>,</a:t>
          </a:r>
          <a:r>
            <a:rPr lang="en-US" sz="1700" b="1" kern="1200">
              <a:latin typeface="Arial" panose="020B0604020202020204" pitchFamily="34" charset="0"/>
              <a:cs typeface="Arial" panose="020B0604020202020204" pitchFamily="34" charset="0"/>
            </a:rPr>
            <a:t> and supportive</a:t>
          </a:r>
          <a:r>
            <a:rPr lang="en-US" sz="1700" kern="1200">
              <a:latin typeface="Arial" panose="020B0604020202020204" pitchFamily="34" charset="0"/>
              <a:cs typeface="Arial" panose="020B0604020202020204" pitchFamily="34" charset="0"/>
            </a:rPr>
            <a:t> learning environments so that all students feel </a:t>
          </a:r>
          <a:r>
            <a:rPr lang="en-US" sz="1700" b="1" kern="1200">
              <a:latin typeface="Arial" panose="020B0604020202020204" pitchFamily="34" charset="0"/>
              <a:cs typeface="Arial" panose="020B0604020202020204" pitchFamily="34" charset="0"/>
            </a:rPr>
            <a:t>valued</a:t>
          </a:r>
          <a:r>
            <a:rPr lang="en-US" sz="1700" kern="1200">
              <a:latin typeface="Arial" panose="020B0604020202020204" pitchFamily="34" charset="0"/>
              <a:cs typeface="Arial" panose="020B0604020202020204" pitchFamily="34" charset="0"/>
            </a:rPr>
            <a:t>,</a:t>
          </a:r>
          <a:r>
            <a:rPr lang="en-US" sz="1700" b="1" kern="1200">
              <a:latin typeface="Arial" panose="020B0604020202020204" pitchFamily="34" charset="0"/>
              <a:cs typeface="Arial" panose="020B0604020202020204" pitchFamily="34" charset="0"/>
            </a:rPr>
            <a:t> connected</a:t>
          </a:r>
          <a:r>
            <a:rPr lang="en-US" sz="1700" kern="1200">
              <a:latin typeface="Arial" panose="020B0604020202020204" pitchFamily="34" charset="0"/>
              <a:cs typeface="Arial" panose="020B0604020202020204" pitchFamily="34" charset="0"/>
            </a:rPr>
            <a:t>, </a:t>
          </a:r>
          <a:r>
            <a:rPr lang="en-US" sz="1700" b="1" kern="1200">
              <a:latin typeface="Arial" panose="020B0604020202020204" pitchFamily="34" charset="0"/>
              <a:cs typeface="Arial" panose="020B0604020202020204" pitchFamily="34" charset="0"/>
            </a:rPr>
            <a:t>nourished</a:t>
          </a:r>
          <a:r>
            <a:rPr lang="en-US" sz="1700" kern="1200">
              <a:latin typeface="Arial" panose="020B0604020202020204" pitchFamily="34" charset="0"/>
              <a:cs typeface="Arial" panose="020B0604020202020204" pitchFamily="34" charset="0"/>
            </a:rPr>
            <a:t>, and</a:t>
          </a:r>
          <a:r>
            <a:rPr lang="en-US" sz="1700" b="1" kern="1200">
              <a:latin typeface="Arial" panose="020B0604020202020204" pitchFamily="34" charset="0"/>
              <a:cs typeface="Arial" panose="020B0604020202020204" pitchFamily="34" charset="0"/>
            </a:rPr>
            <a:t> ready to learn.</a:t>
          </a:r>
          <a:endParaRPr lang="en-US" sz="1700" kern="1200">
            <a:latin typeface="Arial" panose="020B0604020202020204" pitchFamily="34" charset="0"/>
            <a:cs typeface="Arial" panose="020B0604020202020204" pitchFamily="34" charset="0"/>
          </a:endParaRPr>
        </a:p>
      </dsp:txBody>
      <dsp:txXfrm rot="-5400000">
        <a:off x="4188190" y="185530"/>
        <a:ext cx="7394128" cy="952796"/>
      </dsp:txXfrm>
    </dsp:sp>
    <dsp:sp modelId="{C625CF21-C0CE-427C-856C-6DE7A8B33D8A}">
      <dsp:nvSpPr>
        <dsp:cNvPr id="0" name=""/>
        <dsp:cNvSpPr/>
      </dsp:nvSpPr>
      <dsp:spPr>
        <a:xfrm>
          <a:off x="0" y="1999"/>
          <a:ext cx="4188190" cy="13198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a:latin typeface="Arial" panose="020B0604020202020204" pitchFamily="34" charset="0"/>
              <a:cs typeface="Arial" panose="020B0604020202020204" pitchFamily="34" charset="0"/>
            </a:rPr>
            <a:t>Strategic Objective 1 - "Whole Student"</a:t>
          </a:r>
        </a:p>
      </dsp:txBody>
      <dsp:txXfrm>
        <a:off x="64430" y="66429"/>
        <a:ext cx="4059330" cy="1190995"/>
      </dsp:txXfrm>
    </dsp:sp>
    <dsp:sp modelId="{22C5200A-4F3E-413A-A0C2-5E5FE3F5BD79}">
      <dsp:nvSpPr>
        <dsp:cNvPr id="0" name=""/>
        <dsp:cNvSpPr/>
      </dsp:nvSpPr>
      <dsp:spPr>
        <a:xfrm rot="5400000">
          <a:off x="7383084" y="-1675060"/>
          <a:ext cx="1055884" cy="7445672"/>
        </a:xfrm>
        <a:prstGeom prst="round2Same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n-US" sz="1700" b="0" kern="1200">
              <a:latin typeface="Arial" panose="020B0604020202020204" pitchFamily="34" charset="0"/>
              <a:cs typeface="Arial" panose="020B0604020202020204" pitchFamily="34" charset="0"/>
            </a:rPr>
            <a:t>Promote </a:t>
          </a:r>
          <a:r>
            <a:rPr lang="en-US" sz="1700" b="1" kern="1200">
              <a:latin typeface="Arial" panose="020B0604020202020204" pitchFamily="34" charset="0"/>
              <a:cs typeface="Arial" panose="020B0604020202020204" pitchFamily="34" charset="0"/>
            </a:rPr>
            <a:t>deeper learning</a:t>
          </a:r>
          <a:r>
            <a:rPr lang="en-US" sz="1700" b="0" kern="1200">
              <a:latin typeface="Arial" panose="020B0604020202020204" pitchFamily="34" charset="0"/>
              <a:cs typeface="Arial" panose="020B0604020202020204" pitchFamily="34" charset="0"/>
            </a:rPr>
            <a:t> so that </a:t>
          </a:r>
          <a:r>
            <a:rPr lang="en-US" sz="1700" b="1" kern="1200">
              <a:latin typeface="Arial" panose="020B0604020202020204" pitchFamily="34" charset="0"/>
              <a:cs typeface="Arial" panose="020B0604020202020204" pitchFamily="34" charset="0"/>
            </a:rPr>
            <a:t>all</a:t>
          </a:r>
          <a:r>
            <a:rPr lang="en-US" sz="1700" b="0" kern="1200">
              <a:latin typeface="Arial" panose="020B0604020202020204" pitchFamily="34" charset="0"/>
              <a:cs typeface="Arial" panose="020B0604020202020204" pitchFamily="34" charset="0"/>
            </a:rPr>
            <a:t> students engage in </a:t>
          </a:r>
          <a:r>
            <a:rPr lang="en-US" sz="1700" b="1" kern="1200">
              <a:latin typeface="Arial" panose="020B0604020202020204" pitchFamily="34" charset="0"/>
              <a:cs typeface="Arial" panose="020B0604020202020204" pitchFamily="34" charset="0"/>
            </a:rPr>
            <a:t>grade-level work</a:t>
          </a:r>
          <a:r>
            <a:rPr lang="en-US" sz="1700" b="0" kern="1200">
              <a:latin typeface="Arial" panose="020B0604020202020204" pitchFamily="34" charset="0"/>
              <a:cs typeface="Arial" panose="020B0604020202020204" pitchFamily="34" charset="0"/>
            </a:rPr>
            <a:t> that is </a:t>
          </a:r>
          <a:r>
            <a:rPr lang="en-US" sz="1700" b="1" kern="1200">
              <a:latin typeface="Arial" panose="020B0604020202020204" pitchFamily="34" charset="0"/>
              <a:cs typeface="Arial" panose="020B0604020202020204" pitchFamily="34" charset="0"/>
            </a:rPr>
            <a:t>real-world</a:t>
          </a:r>
          <a:r>
            <a:rPr lang="en-US" sz="1700" b="0" kern="1200">
              <a:latin typeface="Arial" panose="020B0604020202020204" pitchFamily="34" charset="0"/>
              <a:cs typeface="Arial" panose="020B0604020202020204" pitchFamily="34" charset="0"/>
            </a:rPr>
            <a:t>,</a:t>
          </a:r>
          <a:r>
            <a:rPr lang="en-US" sz="1700" b="1" kern="1200">
              <a:latin typeface="Arial" panose="020B0604020202020204" pitchFamily="34" charset="0"/>
              <a:cs typeface="Arial" panose="020B0604020202020204" pitchFamily="34" charset="0"/>
            </a:rPr>
            <a:t> relevant</a:t>
          </a:r>
          <a:r>
            <a:rPr lang="en-US" sz="1700" b="0" kern="1200">
              <a:latin typeface="Arial" panose="020B0604020202020204" pitchFamily="34" charset="0"/>
              <a:cs typeface="Arial" panose="020B0604020202020204" pitchFamily="34" charset="0"/>
            </a:rPr>
            <a:t>,</a:t>
          </a:r>
          <a:r>
            <a:rPr lang="en-US" sz="1700" b="1" kern="1200">
              <a:latin typeface="Arial" panose="020B0604020202020204" pitchFamily="34" charset="0"/>
              <a:cs typeface="Arial" panose="020B0604020202020204" pitchFamily="34" charset="0"/>
            </a:rPr>
            <a:t> </a:t>
          </a:r>
          <a:r>
            <a:rPr lang="en-US" sz="1700" b="0" kern="1200">
              <a:latin typeface="Arial" panose="020B0604020202020204" pitchFamily="34" charset="0"/>
              <a:cs typeface="Arial" panose="020B0604020202020204" pitchFamily="34" charset="0"/>
            </a:rPr>
            <a:t>and</a:t>
          </a:r>
          <a:r>
            <a:rPr lang="en-US" sz="1700" b="1" kern="1200">
              <a:latin typeface="Arial" panose="020B0604020202020204" pitchFamily="34" charset="0"/>
              <a:cs typeface="Arial" panose="020B0604020202020204" pitchFamily="34" charset="0"/>
            </a:rPr>
            <a:t> interactive</a:t>
          </a:r>
          <a:r>
            <a:rPr lang="en-US" sz="1700" b="0" kern="1200">
              <a:latin typeface="Arial" panose="020B0604020202020204" pitchFamily="34" charset="0"/>
              <a:cs typeface="Arial" panose="020B0604020202020204" pitchFamily="34" charset="0"/>
            </a:rPr>
            <a:t>. </a:t>
          </a:r>
        </a:p>
      </dsp:txBody>
      <dsp:txXfrm rot="-5400000">
        <a:off x="4188190" y="1571378"/>
        <a:ext cx="7394128" cy="952796"/>
      </dsp:txXfrm>
    </dsp:sp>
    <dsp:sp modelId="{24CED813-7888-430C-AFDB-9D3A24B568CB}">
      <dsp:nvSpPr>
        <dsp:cNvPr id="0" name=""/>
        <dsp:cNvSpPr/>
      </dsp:nvSpPr>
      <dsp:spPr>
        <a:xfrm>
          <a:off x="0" y="1387848"/>
          <a:ext cx="4188190" cy="131985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a:latin typeface="Arial" panose="020B0604020202020204" pitchFamily="34" charset="0"/>
              <a:cs typeface="Arial" panose="020B0604020202020204" pitchFamily="34" charset="0"/>
            </a:rPr>
            <a:t>Strategic Objective 2 - "Deeper Learning"</a:t>
          </a:r>
        </a:p>
      </dsp:txBody>
      <dsp:txXfrm>
        <a:off x="64430" y="1452278"/>
        <a:ext cx="4059330" cy="1190995"/>
      </dsp:txXfrm>
    </dsp:sp>
    <dsp:sp modelId="{48523046-28B0-4CA5-BB43-DD387BCF65C6}">
      <dsp:nvSpPr>
        <dsp:cNvPr id="0" name=""/>
        <dsp:cNvSpPr/>
      </dsp:nvSpPr>
      <dsp:spPr>
        <a:xfrm rot="5400000">
          <a:off x="7383084" y="-289211"/>
          <a:ext cx="1055884" cy="7445672"/>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latin typeface="Arial" panose="020B0604020202020204" pitchFamily="34" charset="0"/>
              <a:cs typeface="Arial" panose="020B0604020202020204" pitchFamily="34" charset="0"/>
            </a:rPr>
            <a:t>Develop and sustain a workforce that is </a:t>
          </a:r>
          <a:r>
            <a:rPr lang="en-US" sz="1700" b="1" kern="1200">
              <a:latin typeface="Arial" panose="020B0604020202020204" pitchFamily="34" charset="0"/>
              <a:cs typeface="Arial" panose="020B0604020202020204" pitchFamily="34" charset="0"/>
            </a:rPr>
            <a:t>diverse</a:t>
          </a:r>
          <a:r>
            <a:rPr lang="en-US" sz="1700" kern="1200">
              <a:latin typeface="Arial" panose="020B0604020202020204" pitchFamily="34" charset="0"/>
              <a:cs typeface="Arial" panose="020B0604020202020204" pitchFamily="34" charset="0"/>
            </a:rPr>
            <a:t>, </a:t>
          </a:r>
          <a:r>
            <a:rPr lang="en-US" sz="1700" b="1" kern="1200">
              <a:latin typeface="Arial" panose="020B0604020202020204" pitchFamily="34" charset="0"/>
              <a:cs typeface="Arial" panose="020B0604020202020204" pitchFamily="34" charset="0"/>
            </a:rPr>
            <a:t>culturally responsive</a:t>
          </a:r>
          <a:r>
            <a:rPr lang="en-US" sz="1700" kern="1200">
              <a:latin typeface="Arial" panose="020B0604020202020204" pitchFamily="34" charset="0"/>
              <a:cs typeface="Arial" panose="020B0604020202020204" pitchFamily="34" charset="0"/>
            </a:rPr>
            <a:t>, </a:t>
          </a:r>
          <a:r>
            <a:rPr lang="en-US" sz="1700" b="1" kern="1200">
              <a:latin typeface="Arial" panose="020B0604020202020204" pitchFamily="34" charset="0"/>
              <a:cs typeface="Arial" panose="020B0604020202020204" pitchFamily="34" charset="0"/>
            </a:rPr>
            <a:t>well-prepared</a:t>
          </a:r>
          <a:r>
            <a:rPr lang="en-US" sz="1700" kern="1200">
              <a:latin typeface="Arial" panose="020B0604020202020204" pitchFamily="34" charset="0"/>
              <a:cs typeface="Arial" panose="020B0604020202020204" pitchFamily="34" charset="0"/>
            </a:rPr>
            <a:t>, and committed to </a:t>
          </a:r>
          <a:r>
            <a:rPr lang="en-US" sz="1700" b="1" kern="1200">
              <a:latin typeface="Arial" panose="020B0604020202020204" pitchFamily="34" charset="0"/>
              <a:cs typeface="Arial" panose="020B0604020202020204" pitchFamily="34" charset="0"/>
            </a:rPr>
            <a:t>continuous improvement</a:t>
          </a:r>
          <a:r>
            <a:rPr lang="en-US" sz="1700" kern="1200">
              <a:latin typeface="Arial" panose="020B0604020202020204" pitchFamily="34" charset="0"/>
              <a:cs typeface="Arial" panose="020B0604020202020204" pitchFamily="34" charset="0"/>
            </a:rPr>
            <a:t>, so that all students have equitable access to </a:t>
          </a:r>
          <a:r>
            <a:rPr lang="en-US" sz="1700" b="1" kern="1200">
              <a:latin typeface="Arial" panose="020B0604020202020204" pitchFamily="34" charset="0"/>
              <a:cs typeface="Arial" panose="020B0604020202020204" pitchFamily="34" charset="0"/>
            </a:rPr>
            <a:t>effective educators</a:t>
          </a:r>
          <a:r>
            <a:rPr lang="en-US" sz="1700" kern="1200">
              <a:latin typeface="Arial" panose="020B0604020202020204" pitchFamily="34" charset="0"/>
              <a:cs typeface="Arial" panose="020B0604020202020204" pitchFamily="34" charset="0"/>
            </a:rPr>
            <a:t>.</a:t>
          </a:r>
        </a:p>
      </dsp:txBody>
      <dsp:txXfrm rot="-5400000">
        <a:off x="4188190" y="2957227"/>
        <a:ext cx="7394128" cy="952796"/>
      </dsp:txXfrm>
    </dsp:sp>
    <dsp:sp modelId="{BEF76E51-4B0A-4CD7-8E87-ACA209BCE8EA}">
      <dsp:nvSpPr>
        <dsp:cNvPr id="0" name=""/>
        <dsp:cNvSpPr/>
      </dsp:nvSpPr>
      <dsp:spPr>
        <a:xfrm>
          <a:off x="0" y="2773696"/>
          <a:ext cx="4188190" cy="131985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b="1" kern="1200">
              <a:latin typeface="Arial" panose="020B0604020202020204" pitchFamily="34" charset="0"/>
              <a:cs typeface="Arial" panose="020B0604020202020204" pitchFamily="34" charset="0"/>
            </a:rPr>
            <a:t>Strategic Objective 3 - "Diverse and Effective Workforce"</a:t>
          </a:r>
        </a:p>
      </dsp:txBody>
      <dsp:txXfrm>
        <a:off x="64430" y="2838126"/>
        <a:ext cx="4059330" cy="11909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407B44-A9F9-6344-868B-44BA300F2CC7}" type="datetimeFigureOut">
              <a:rPr lang="en-US" smtClean="0"/>
              <a:t>11/17/2025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DB38A-5D4A-D140-AE31-7200571C691E}" type="slidenum">
              <a:rPr lang="en-US" smtClean="0"/>
              <a:t>‹#›</a:t>
            </a:fld>
            <a:endParaRPr lang="en-US"/>
          </a:p>
        </p:txBody>
      </p:sp>
    </p:spTree>
    <p:extLst>
      <p:ext uri="{BB962C8B-B14F-4D97-AF65-F5344CB8AC3E}">
        <p14:creationId xmlns:p14="http://schemas.microsoft.com/office/powerpoint/2010/main" val="202887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DB38A-5D4A-D140-AE31-7200571C691E}" type="slidenum">
              <a:rPr lang="en-US" smtClean="0"/>
              <a:t>1</a:t>
            </a:fld>
            <a:endParaRPr lang="en-US"/>
          </a:p>
        </p:txBody>
      </p:sp>
    </p:spTree>
    <p:extLst>
      <p:ext uri="{BB962C8B-B14F-4D97-AF65-F5344CB8AC3E}">
        <p14:creationId xmlns:p14="http://schemas.microsoft.com/office/powerpoint/2010/main" val="3612339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a:p>
        </p:txBody>
      </p:sp>
    </p:spTree>
    <p:extLst>
      <p:ext uri="{BB962C8B-B14F-4D97-AF65-F5344CB8AC3E}">
        <p14:creationId xmlns:p14="http://schemas.microsoft.com/office/powerpoint/2010/main" val="145549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a:p>
        </p:txBody>
      </p:sp>
    </p:spTree>
    <p:extLst>
      <p:ext uri="{BB962C8B-B14F-4D97-AF65-F5344CB8AC3E}">
        <p14:creationId xmlns:p14="http://schemas.microsoft.com/office/powerpoint/2010/main" val="32255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5</a:t>
            </a:fld>
            <a:endParaRPr lang="en-US"/>
          </a:p>
        </p:txBody>
      </p:sp>
    </p:spTree>
    <p:extLst>
      <p:ext uri="{BB962C8B-B14F-4D97-AF65-F5344CB8AC3E}">
        <p14:creationId xmlns:p14="http://schemas.microsoft.com/office/powerpoint/2010/main" val="1332773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470548-92A4-41F7-B4A5-114EA680F15C}" type="slidenum">
              <a:rPr lang="en-US" smtClean="0"/>
              <a:t>27</a:t>
            </a:fld>
            <a:endParaRPr lang="en-US"/>
          </a:p>
        </p:txBody>
      </p:sp>
    </p:spTree>
    <p:extLst>
      <p:ext uri="{BB962C8B-B14F-4D97-AF65-F5344CB8AC3E}">
        <p14:creationId xmlns:p14="http://schemas.microsoft.com/office/powerpoint/2010/main" val="8240869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027765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971965" dist="50800" dir="5400000" algn="ctr" rotWithShape="0">
              <a:srgbClr val="000000">
                <a:alpha val="30037"/>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699335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E0C3C95-C45D-6F6C-F3B4-EDA7F22D49AB}"/>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1898543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FBC82F-33C1-E184-14B2-3E5429080CA0}"/>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F3F3F3"/>
                </a:solidFill>
              </a:defRPr>
            </a:lvl1pPr>
            <a:lvl2pPr>
              <a:defRPr sz="2800">
                <a:solidFill>
                  <a:srgbClr val="F3F3F3"/>
                </a:solidFill>
              </a:defRPr>
            </a:lvl2pPr>
            <a:lvl3pPr>
              <a:defRPr sz="2400">
                <a:solidFill>
                  <a:srgbClr val="F3F3F3"/>
                </a:solidFill>
              </a:defRPr>
            </a:lvl3pPr>
            <a:lvl4pPr>
              <a:defRPr sz="2000">
                <a:solidFill>
                  <a:srgbClr val="F3F3F3"/>
                </a:solidFill>
              </a:defRPr>
            </a:lvl4pPr>
            <a:lvl5pPr>
              <a:defRPr sz="2000">
                <a:solidFill>
                  <a:srgbClr val="F3F3F3"/>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81975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551A6A-4D8B-5122-0AE6-EB1794A9373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5517572-01C8-067A-8789-AB91C0E3ABDB}"/>
              </a:ext>
            </a:extLst>
          </p:cNvPr>
          <p:cNvSpPr>
            <a:spLocks noGrp="1"/>
          </p:cNvSpPr>
          <p:nvPr>
            <p:ph type="title"/>
          </p:nvPr>
        </p:nvSpPr>
        <p:spPr>
          <a:xfrm>
            <a:off x="226719" y="457200"/>
            <a:ext cx="4241372" cy="1766454"/>
          </a:xfrm>
        </p:spPr>
        <p:txBody>
          <a:bodyPr anchor="b">
            <a:noAutofit/>
          </a:bodyPr>
          <a:lstStyle>
            <a:lvl1pPr>
              <a:defRPr sz="4000">
                <a:solidFill>
                  <a:srgbClr val="1E478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4A3145C-FA19-7026-C5AB-48F43A10CBAB}"/>
              </a:ext>
            </a:extLst>
          </p:cNvPr>
          <p:cNvSpPr>
            <a:spLocks noGrp="1"/>
          </p:cNvSpPr>
          <p:nvPr>
            <p:ph idx="1"/>
          </p:nvPr>
        </p:nvSpPr>
        <p:spPr>
          <a:xfrm>
            <a:off x="4810991" y="457200"/>
            <a:ext cx="7145480" cy="5917045"/>
          </a:xfrm>
        </p:spPr>
        <p:txBody>
          <a:bodyPr/>
          <a:lstStyle>
            <a:lvl1pPr>
              <a:defRPr sz="3200">
                <a:solidFill>
                  <a:srgbClr val="1E4782"/>
                </a:solidFill>
              </a:defRPr>
            </a:lvl1pPr>
            <a:lvl2pPr>
              <a:defRPr sz="2800">
                <a:solidFill>
                  <a:srgbClr val="1E4782"/>
                </a:solidFill>
              </a:defRPr>
            </a:lvl2pPr>
            <a:lvl3pPr>
              <a:defRPr sz="2400">
                <a:solidFill>
                  <a:srgbClr val="1E4782"/>
                </a:solidFill>
              </a:defRPr>
            </a:lvl3pPr>
            <a:lvl4pPr>
              <a:defRPr sz="2000">
                <a:solidFill>
                  <a:srgbClr val="1E4782"/>
                </a:solidFill>
              </a:defRPr>
            </a:lvl4pPr>
            <a:lvl5pPr>
              <a:defRPr sz="2000">
                <a:solidFill>
                  <a:srgbClr val="1E478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2AB479-7080-3079-7222-061618924C6C}"/>
              </a:ext>
            </a:extLst>
          </p:cNvPr>
          <p:cNvSpPr>
            <a:spLocks noGrp="1"/>
          </p:cNvSpPr>
          <p:nvPr>
            <p:ph type="body" sz="half" idx="2"/>
          </p:nvPr>
        </p:nvSpPr>
        <p:spPr>
          <a:xfrm>
            <a:off x="226719" y="2223654"/>
            <a:ext cx="4241372" cy="3645333"/>
          </a:xfrm>
        </p:spPr>
        <p:txBody>
          <a:bodyPr>
            <a:normAutofit/>
          </a:bodyPr>
          <a:lstStyle>
            <a:lvl1pPr marL="0" indent="0">
              <a:buNone/>
              <a:defRPr sz="1800">
                <a:solidFill>
                  <a:srgbClr val="1E478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3DDFEF70-0FA1-AE31-1D91-F74EBED2AFC9}"/>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13837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460050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rgbClr val="1E4782"/>
                </a:solidFill>
              </a:defRPr>
            </a:lvl1pPr>
          </a:lstStyle>
          <a:p>
            <a:r>
              <a:rPr lang="en-US" dirty="0"/>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
        <p:nvSpPr>
          <p:cNvPr id="6" name="Chart Placeholder 5">
            <a:extLst>
              <a:ext uri="{FF2B5EF4-FFF2-40B4-BE49-F238E27FC236}">
                <a16:creationId xmlns:a16="http://schemas.microsoft.com/office/drawing/2014/main" id="{1F3FA896-C43D-31E8-81CC-112E026C8772}"/>
              </a:ext>
            </a:extLst>
          </p:cNvPr>
          <p:cNvSpPr>
            <a:spLocks noGrp="1"/>
          </p:cNvSpPr>
          <p:nvPr>
            <p:ph type="chart" sz="quarter" idx="13"/>
          </p:nvPr>
        </p:nvSpPr>
        <p:spPr>
          <a:xfrm>
            <a:off x="0" y="0"/>
            <a:ext cx="7481888" cy="6858000"/>
          </a:xfrm>
        </p:spPr>
        <p:txBody>
          <a:bodyPr/>
          <a:lstStyle/>
          <a:p>
            <a:endParaRPr lang="en-US" dirty="0"/>
          </a:p>
        </p:txBody>
      </p:sp>
    </p:spTree>
    <p:extLst>
      <p:ext uri="{BB962C8B-B14F-4D97-AF65-F5344CB8AC3E}">
        <p14:creationId xmlns:p14="http://schemas.microsoft.com/office/powerpoint/2010/main" val="3510268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607285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lstStyle>
            <a:lvl1pPr marL="0" indent="0">
              <a:buNone/>
              <a:defRPr sz="1800">
                <a:solidFill>
                  <a:srgbClr val="B5DF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B5DF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0F6B8AA-CDAC-6F83-437E-9F75F81B74DF}"/>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1573754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BE88C4DB-A75F-261D-A14A-6501C47852CB}"/>
              </a:ext>
            </a:extLst>
          </p:cNvPr>
          <p:cNvSpPr>
            <a:spLocks noGrp="1"/>
          </p:cNvSpPr>
          <p:nvPr>
            <p:ph type="pic" idx="1"/>
          </p:nvPr>
        </p:nvSpPr>
        <p:spPr>
          <a:xfrm>
            <a:off x="-72736" y="-72737"/>
            <a:ext cx="7579662" cy="7034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8B05FC-4AD4-576E-E903-D583F4122327}"/>
              </a:ext>
              <a:ext uri="{C183D7F6-B498-43B3-948B-1728B52AA6E4}">
                <adec:decorative xmlns:adec="http://schemas.microsoft.com/office/drawing/2017/decorative" val="1"/>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3833812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with Caption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A314DC0-7B3E-82EE-9AE7-6F09AEE4343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D7B1858-D17A-397C-21E8-E042FA7184F6}"/>
              </a:ext>
            </a:extLst>
          </p:cNvPr>
          <p:cNvSpPr>
            <a:spLocks noGrp="1"/>
          </p:cNvSpPr>
          <p:nvPr>
            <p:ph type="title"/>
          </p:nvPr>
        </p:nvSpPr>
        <p:spPr>
          <a:xfrm>
            <a:off x="7666253" y="368155"/>
            <a:ext cx="4366420" cy="2801071"/>
          </a:xfrm>
        </p:spPr>
        <p:txBody>
          <a:bodyPr anchor="b">
            <a:noAutofit/>
          </a:bodyPr>
          <a:lstStyle>
            <a:lvl1pPr>
              <a:defRPr sz="4800" spc="-15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678B05FC-4AD4-576E-E903-D583F4122327}"/>
              </a:ext>
            </a:extLst>
          </p:cNvPr>
          <p:cNvSpPr>
            <a:spLocks noGrp="1"/>
          </p:cNvSpPr>
          <p:nvPr>
            <p:ph type="body" sz="half" idx="2"/>
          </p:nvPr>
        </p:nvSpPr>
        <p:spPr>
          <a:xfrm>
            <a:off x="7666253" y="3273135"/>
            <a:ext cx="4366420" cy="3101109"/>
          </a:xfrm>
        </p:spPr>
        <p:txBody>
          <a:bodyPr>
            <a:normAutofit/>
          </a:bodyPr>
          <a:lstStyle>
            <a:lvl1pPr marL="0" indent="0">
              <a:buNone/>
              <a:defRPr sz="1800">
                <a:solidFill>
                  <a:srgbClr val="F3F3F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E712A2-6D32-69E0-1A42-A7AF4D4DECFC}"/>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6" name="Chart Placeholder 5">
            <a:extLst>
              <a:ext uri="{FF2B5EF4-FFF2-40B4-BE49-F238E27FC236}">
                <a16:creationId xmlns:a16="http://schemas.microsoft.com/office/drawing/2014/main" id="{E30A28D6-B250-1721-F3F0-F1B691207974}"/>
              </a:ext>
            </a:extLst>
          </p:cNvPr>
          <p:cNvSpPr>
            <a:spLocks noGrp="1"/>
          </p:cNvSpPr>
          <p:nvPr>
            <p:ph type="chart" sz="quarter" idx="13"/>
          </p:nvPr>
        </p:nvSpPr>
        <p:spPr>
          <a:xfrm>
            <a:off x="0" y="0"/>
            <a:ext cx="7491413" cy="6858000"/>
          </a:xfrm>
        </p:spPr>
        <p:txBody>
          <a:bodyPr/>
          <a:lstStyle/>
          <a:p>
            <a:endParaRPr lang="en-US"/>
          </a:p>
        </p:txBody>
      </p:sp>
    </p:spTree>
    <p:extLst>
      <p:ext uri="{BB962C8B-B14F-4D97-AF65-F5344CB8AC3E}">
        <p14:creationId xmlns:p14="http://schemas.microsoft.com/office/powerpoint/2010/main" val="379651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1E478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1541371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4683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274718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2415243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975CF-B5C5-ED8A-88A0-8AE47B405E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90DD9-4BCC-D20C-9CD3-C61570FC11E1}"/>
              </a:ext>
            </a:extLst>
          </p:cNvPr>
          <p:cNvSpPr>
            <a:spLocks noGrp="1"/>
          </p:cNvSpPr>
          <p:nvPr>
            <p:ph sz="half" idx="1"/>
          </p:nvPr>
        </p:nvSpPr>
        <p:spPr>
          <a:xfrm>
            <a:off x="152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6FA598-F2AA-D757-9BAF-844B64AEC9B3}"/>
              </a:ext>
            </a:extLst>
          </p:cNvPr>
          <p:cNvSpPr>
            <a:spLocks noGrp="1"/>
          </p:cNvSpPr>
          <p:nvPr>
            <p:ph sz="half" idx="2"/>
          </p:nvPr>
        </p:nvSpPr>
        <p:spPr>
          <a:xfrm>
            <a:off x="5486398" y="1340426"/>
            <a:ext cx="5181600" cy="49668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A8255EE-1863-610E-AAE1-EE332FFAC871}"/>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574146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0FAF1-FDD2-DEBC-6AA4-EC4CCBD26AC6}"/>
              </a:ext>
            </a:extLst>
          </p:cNvPr>
          <p:cNvSpPr>
            <a:spLocks noGrp="1"/>
          </p:cNvSpPr>
          <p:nvPr>
            <p:ph type="title"/>
          </p:nvPr>
        </p:nvSpPr>
        <p:spPr>
          <a:xfrm>
            <a:off x="19554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3BFBA8-CEF2-8E5D-9095-7FA8144CBA6B}"/>
              </a:ext>
            </a:extLst>
          </p:cNvPr>
          <p:cNvSpPr>
            <a:spLocks noGrp="1"/>
          </p:cNvSpPr>
          <p:nvPr>
            <p:ph type="body" idx="1"/>
          </p:nvPr>
        </p:nvSpPr>
        <p:spPr>
          <a:xfrm>
            <a:off x="19554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25D4F3-A1B5-B917-5F54-AF19B274D4BE}"/>
              </a:ext>
            </a:extLst>
          </p:cNvPr>
          <p:cNvSpPr>
            <a:spLocks noGrp="1"/>
          </p:cNvSpPr>
          <p:nvPr>
            <p:ph sz="half" idx="2"/>
          </p:nvPr>
        </p:nvSpPr>
        <p:spPr>
          <a:xfrm>
            <a:off x="195548" y="2505075"/>
            <a:ext cx="5157787"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01150-5393-D283-E33B-3609AA2ABA7A}"/>
              </a:ext>
            </a:extLst>
          </p:cNvPr>
          <p:cNvSpPr>
            <a:spLocks noGrp="1"/>
          </p:cNvSpPr>
          <p:nvPr>
            <p:ph type="body" sz="quarter" idx="3"/>
          </p:nvPr>
        </p:nvSpPr>
        <p:spPr>
          <a:xfrm>
            <a:off x="552796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6017DC-0538-D4B7-3886-13292A469D67}"/>
              </a:ext>
            </a:extLst>
          </p:cNvPr>
          <p:cNvSpPr>
            <a:spLocks noGrp="1"/>
          </p:cNvSpPr>
          <p:nvPr>
            <p:ph sz="quarter" idx="4"/>
          </p:nvPr>
        </p:nvSpPr>
        <p:spPr>
          <a:xfrm>
            <a:off x="5527960" y="2505075"/>
            <a:ext cx="5183188" cy="37710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7D6DB7D3-E745-25B4-373D-DBC63B595AC0}"/>
              </a:ext>
              <a:ext uri="{C183D7F6-B498-43B3-948B-1728B52AA6E4}">
                <adec:decorative xmlns:adec="http://schemas.microsoft.com/office/drawing/2017/decorative" val="1"/>
              </a:ext>
            </a:extLst>
          </p:cNvPr>
          <p:cNvSpPr>
            <a:spLocks noGrp="1"/>
          </p:cNvSpPr>
          <p:nvPr>
            <p:ph type="sldNum" sz="quarter" idx="12"/>
          </p:nvPr>
        </p:nvSpPr>
        <p:spPr/>
        <p:txBody>
          <a:bodyPr/>
          <a:lstStyle/>
          <a:p>
            <a:fld id="{68A8D22E-6BC5-9E47-900C-2BB94685D9F5}" type="slidenum">
              <a:rPr lang="en-US" smtClean="0"/>
              <a:t>‹#›</a:t>
            </a:fld>
            <a:endParaRPr lang="en-US"/>
          </a:p>
        </p:txBody>
      </p:sp>
    </p:spTree>
    <p:extLst>
      <p:ext uri="{BB962C8B-B14F-4D97-AF65-F5344CB8AC3E}">
        <p14:creationId xmlns:p14="http://schemas.microsoft.com/office/powerpoint/2010/main" val="436214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95598" dist="50800" dir="5400000" algn="ctr" rotWithShape="0">
              <a:srgbClr val="000000">
                <a:alpha val="2955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3502922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rgbClr val="F3F3F3"/>
                </a:solidFill>
              </a:defRPr>
            </a:lvl1pPr>
          </a:lstStyle>
          <a:p>
            <a:fld id="{68A8D22E-6BC5-9E47-900C-2BB94685D9F5}" type="slidenum">
              <a:rPr lang="en-US" smtClean="0"/>
              <a:pPr/>
              <a:t>‹#›</a:t>
            </a:fld>
            <a:endParaRPr lang="en-US"/>
          </a:p>
        </p:txBody>
      </p:sp>
      <p:sp>
        <p:nvSpPr>
          <p:cNvPr id="8" name="Picture Placeholder 7">
            <a:extLst>
              <a:ext uri="{FF2B5EF4-FFF2-40B4-BE49-F238E27FC236}">
                <a16:creationId xmlns:a16="http://schemas.microsoft.com/office/drawing/2014/main" id="{280D6B9D-B233-5155-818B-A43B24A7784B}"/>
              </a:ext>
            </a:extLst>
          </p:cNvPr>
          <p:cNvSpPr>
            <a:spLocks noGrp="1"/>
          </p:cNvSpPr>
          <p:nvPr>
            <p:ph type="pic" sz="quarter" idx="13"/>
          </p:nvPr>
        </p:nvSpPr>
        <p:spPr>
          <a:xfrm>
            <a:off x="1444625" y="726643"/>
            <a:ext cx="4572000" cy="5257800"/>
          </a:xfrm>
          <a:effectLst>
            <a:outerShdw blurRad="776969" dir="720000" algn="ctr" rotWithShape="0">
              <a:srgbClr val="000000">
                <a:alpha val="30000"/>
              </a:srgbClr>
            </a:outerShdw>
          </a:effectLst>
        </p:spPr>
        <p:txBody>
          <a:bodyPr/>
          <a:lstStyle/>
          <a:p>
            <a:endParaRPr lang="en-US"/>
          </a:p>
        </p:txBody>
      </p:sp>
      <p:sp>
        <p:nvSpPr>
          <p:cNvPr id="10" name="Text Placeholder 9">
            <a:extLst>
              <a:ext uri="{FF2B5EF4-FFF2-40B4-BE49-F238E27FC236}">
                <a16:creationId xmlns:a16="http://schemas.microsoft.com/office/drawing/2014/main" id="{B0AF9B5C-EFE8-56ED-DF3C-AD835C9AFCF6}"/>
              </a:ext>
            </a:extLst>
          </p:cNvPr>
          <p:cNvSpPr>
            <a:spLocks noGrp="1"/>
          </p:cNvSpPr>
          <p:nvPr>
            <p:ph type="body" sz="quarter" idx="14"/>
          </p:nvPr>
        </p:nvSpPr>
        <p:spPr>
          <a:xfrm>
            <a:off x="6096000" y="1839913"/>
            <a:ext cx="4606925" cy="2857500"/>
          </a:xfrm>
        </p:spPr>
        <p:txBody>
          <a:bodyPr>
            <a:normAutofit/>
          </a:bodyPr>
          <a:lstStyle>
            <a:lvl1pPr marL="0" indent="0">
              <a:buNone/>
              <a:defRPr sz="2000" spc="0"/>
            </a:lvl1pPr>
          </a:lstStyle>
          <a:p>
            <a:pPr lvl="0"/>
            <a:r>
              <a:rPr lang="en-US"/>
              <a:t>Click to edit Master text styles</a:t>
            </a:r>
          </a:p>
        </p:txBody>
      </p:sp>
    </p:spTree>
    <p:extLst>
      <p:ext uri="{BB962C8B-B14F-4D97-AF65-F5344CB8AC3E}">
        <p14:creationId xmlns:p14="http://schemas.microsoft.com/office/powerpoint/2010/main" val="2606675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104FB5-1528-7DE1-824E-7AD7C56D3D9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ED18CC6B-1A29-147F-7B0A-F77C6FF31202}"/>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68A8D22E-6BC5-9E47-900C-2BB94685D9F5}" type="slidenum">
              <a:rPr lang="en-US" smtClean="0"/>
              <a:pPr/>
              <a:t>‹#›</a:t>
            </a:fld>
            <a:endParaRPr lang="en-US"/>
          </a:p>
        </p:txBody>
      </p:sp>
      <p:sp>
        <p:nvSpPr>
          <p:cNvPr id="3" name="Media Placeholder 2">
            <a:extLst>
              <a:ext uri="{FF2B5EF4-FFF2-40B4-BE49-F238E27FC236}">
                <a16:creationId xmlns:a16="http://schemas.microsoft.com/office/drawing/2014/main" id="{DDD5255E-B6EB-D6A8-9BA3-425DEF917F6C}"/>
              </a:ext>
            </a:extLst>
          </p:cNvPr>
          <p:cNvSpPr>
            <a:spLocks noGrp="1"/>
          </p:cNvSpPr>
          <p:nvPr>
            <p:ph type="media" sz="quarter" idx="13"/>
          </p:nvPr>
        </p:nvSpPr>
        <p:spPr>
          <a:xfrm>
            <a:off x="1205344" y="1225550"/>
            <a:ext cx="5808520" cy="4313238"/>
          </a:xfrm>
          <a:effectLst>
            <a:outerShdw blurRad="793118" dist="50800" dir="5400000" algn="ctr" rotWithShape="0">
              <a:srgbClr val="000000">
                <a:alpha val="30216"/>
              </a:srgbClr>
            </a:outerShdw>
          </a:effectLst>
        </p:spPr>
        <p:txBody>
          <a:bodyPr/>
          <a:lstStyle/>
          <a:p>
            <a:endParaRPr lang="en-US"/>
          </a:p>
        </p:txBody>
      </p:sp>
      <p:sp>
        <p:nvSpPr>
          <p:cNvPr id="7" name="Text Placeholder 6">
            <a:extLst>
              <a:ext uri="{FF2B5EF4-FFF2-40B4-BE49-F238E27FC236}">
                <a16:creationId xmlns:a16="http://schemas.microsoft.com/office/drawing/2014/main" id="{284B1204-54A6-51D2-01E0-4E74F28405BA}"/>
              </a:ext>
            </a:extLst>
          </p:cNvPr>
          <p:cNvSpPr>
            <a:spLocks noGrp="1"/>
          </p:cNvSpPr>
          <p:nvPr>
            <p:ph type="body" sz="quarter" idx="14"/>
          </p:nvPr>
        </p:nvSpPr>
        <p:spPr>
          <a:xfrm>
            <a:off x="7065963" y="2160588"/>
            <a:ext cx="3979862" cy="2557462"/>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1194448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D4DCB4-D71E-80F2-CD14-980FA57C2A14}"/>
              </a:ext>
              <a:ext uri="{C183D7F6-B498-43B3-948B-1728B52AA6E4}">
                <adec:decorative xmlns:adec="http://schemas.microsoft.com/office/drawing/2017/decorative" val="1"/>
              </a:ext>
            </a:extLst>
          </p:cNvPr>
          <p:cNvPicPr>
            <a:picLocks noChangeAspect="1"/>
          </p:cNvPicPr>
          <p:nvPr userDrawn="1"/>
        </p:nvPicPr>
        <p:blipFill>
          <a:blip r:embed="rId22"/>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2C3549BF-250F-BA79-3611-D06653B9620F}"/>
              </a:ext>
            </a:extLst>
          </p:cNvPr>
          <p:cNvSpPr>
            <a:spLocks noGrp="1"/>
          </p:cNvSpPr>
          <p:nvPr>
            <p:ph type="title"/>
          </p:nvPr>
        </p:nvSpPr>
        <p:spPr>
          <a:xfrm>
            <a:off x="173180" y="365126"/>
            <a:ext cx="10515600" cy="8610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C57C9-737B-B6D6-1314-78C22CCF953B}"/>
              </a:ext>
            </a:extLst>
          </p:cNvPr>
          <p:cNvSpPr>
            <a:spLocks noGrp="1"/>
          </p:cNvSpPr>
          <p:nvPr>
            <p:ph type="body" idx="1"/>
          </p:nvPr>
        </p:nvSpPr>
        <p:spPr>
          <a:xfrm>
            <a:off x="173180" y="1340427"/>
            <a:ext cx="10515600" cy="4836536"/>
          </a:xfrm>
          <a:prstGeom prst="rect">
            <a:avLst/>
          </a:prstGeom>
        </p:spPr>
        <p:txBody>
          <a:bodyPr vert="horz" lIns="91440" tIns="45720" rIns="91440" bIns="45720" rtlCol="0">
            <a:normAutofit/>
          </a:bodyPr>
          <a:lstStyle/>
          <a:p>
            <a:pPr lvl="0"/>
            <a:r>
              <a:rPr lang="en-US"/>
              <a:t>Click to edit Master text style</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9BD77-56B0-2B84-ADB2-A2EE1F0E50C4}"/>
              </a:ext>
              <a:ext uri="{C183D7F6-B498-43B3-948B-1728B52AA6E4}">
                <adec:decorative xmlns:adec="http://schemas.microsoft.com/office/drawing/2017/decorative" val="1"/>
              </a:ext>
            </a:extLst>
          </p:cNvPr>
          <p:cNvSpPr>
            <a:spLocks noGrp="1"/>
          </p:cNvSpPr>
          <p:nvPr>
            <p:ph type="sldNum" sz="quarter" idx="4"/>
          </p:nvPr>
        </p:nvSpPr>
        <p:spPr>
          <a:xfrm>
            <a:off x="9632372" y="6492875"/>
            <a:ext cx="2324099" cy="246495"/>
          </a:xfrm>
          <a:prstGeom prst="rect">
            <a:avLst/>
          </a:prstGeom>
        </p:spPr>
        <p:txBody>
          <a:bodyPr vert="horz" lIns="91440" tIns="45720" rIns="91440" bIns="45720" rtlCol="0" anchor="ctr"/>
          <a:lstStyle>
            <a:lvl1pPr algn="r">
              <a:defRPr sz="1400" b="1" i="0">
                <a:solidFill>
                  <a:srgbClr val="1E4782"/>
                </a:solidFill>
                <a:latin typeface="Arial" panose="020B0604020202020204" pitchFamily="34" charset="0"/>
                <a:cs typeface="Arial" panose="020B0604020202020204" pitchFamily="34" charset="0"/>
              </a:defRPr>
            </a:lvl1pPr>
          </a:lstStyle>
          <a:p>
            <a:fld id="{68A8D22E-6BC5-9E47-900C-2BB94685D9F5}" type="slidenum">
              <a:rPr lang="en-US" smtClean="0"/>
              <a:pPr/>
              <a:t>‹#›</a:t>
            </a:fld>
            <a:endParaRPr lang="en-US"/>
          </a:p>
        </p:txBody>
      </p:sp>
    </p:spTree>
    <p:extLst>
      <p:ext uri="{BB962C8B-B14F-4D97-AF65-F5344CB8AC3E}">
        <p14:creationId xmlns:p14="http://schemas.microsoft.com/office/powerpoint/2010/main" val="469991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8" r:id="rId4"/>
    <p:sldLayoutId id="2147483652" r:id="rId5"/>
    <p:sldLayoutId id="2147483653" r:id="rId6"/>
    <p:sldLayoutId id="2147483655" r:id="rId7"/>
    <p:sldLayoutId id="2147483665" r:id="rId8"/>
    <p:sldLayoutId id="2147483664" r:id="rId9"/>
    <p:sldLayoutId id="2147483666" r:id="rId10"/>
    <p:sldLayoutId id="2147483656" r:id="rId11"/>
    <p:sldLayoutId id="2147483660" r:id="rId12"/>
    <p:sldLayoutId id="2147483661" r:id="rId13"/>
    <p:sldLayoutId id="2147483657" r:id="rId14"/>
    <p:sldLayoutId id="2147483669" r:id="rId15"/>
    <p:sldLayoutId id="2147483662" r:id="rId16"/>
    <p:sldLayoutId id="2147483670" r:id="rId17"/>
    <p:sldLayoutId id="2147483663" r:id="rId18"/>
    <p:sldLayoutId id="2147483671" r:id="rId19"/>
    <p:sldLayoutId id="2147483672" r:id="rId20"/>
  </p:sldLayoutIdLst>
  <p:hf hdr="0" ftr="0" dt="0"/>
  <p:txStyles>
    <p:titleStyle>
      <a:lvl1pPr algn="l" defTabSz="914400" rtl="0" eaLnBrk="1" latinLnBrk="0" hangingPunct="1">
        <a:lnSpc>
          <a:spcPct val="90000"/>
        </a:lnSpc>
        <a:spcBef>
          <a:spcPct val="0"/>
        </a:spcBef>
        <a:buNone/>
        <a:defRPr sz="4400" b="1" i="0" kern="1200">
          <a:solidFill>
            <a:srgbClr val="347A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1E478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1E478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1E4782"/>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1E478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hyperlink" Target="mailto:FederalGrantPrograms@mass.gov"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AB2B-9E86-B31F-8494-E95DE385C2EA}"/>
              </a:ext>
            </a:extLst>
          </p:cNvPr>
          <p:cNvSpPr>
            <a:spLocks noGrp="1"/>
          </p:cNvSpPr>
          <p:nvPr>
            <p:ph type="ctrTitle"/>
          </p:nvPr>
        </p:nvSpPr>
        <p:spPr/>
        <p:txBody>
          <a:bodyPr>
            <a:normAutofit/>
          </a:bodyPr>
          <a:lstStyle/>
          <a:p>
            <a:r>
              <a:rPr lang="en-US" sz="6600"/>
              <a:t>Federal Funding </a:t>
            </a:r>
            <a:r>
              <a:rPr lang="en-US" sz="6600" dirty="0"/>
              <a:t>Update</a:t>
            </a:r>
          </a:p>
        </p:txBody>
      </p:sp>
      <p:sp>
        <p:nvSpPr>
          <p:cNvPr id="3" name="Subtitle 2">
            <a:extLst>
              <a:ext uri="{FF2B5EF4-FFF2-40B4-BE49-F238E27FC236}">
                <a16:creationId xmlns:a16="http://schemas.microsoft.com/office/drawing/2014/main" id="{8141BCB3-4284-A57E-4AB3-04CB2D22AC2E}"/>
              </a:ext>
            </a:extLst>
          </p:cNvPr>
          <p:cNvSpPr>
            <a:spLocks noGrp="1"/>
          </p:cNvSpPr>
          <p:nvPr>
            <p:ph type="subTitle" idx="1"/>
          </p:nvPr>
        </p:nvSpPr>
        <p:spPr>
          <a:xfrm>
            <a:off x="374904" y="3921845"/>
            <a:ext cx="10079182" cy="1558636"/>
          </a:xfrm>
        </p:spPr>
        <p:txBody>
          <a:bodyPr/>
          <a:lstStyle/>
          <a:p>
            <a:r>
              <a:rPr lang="en-US" dirty="0"/>
              <a:t>November 17, 2025</a:t>
            </a:r>
          </a:p>
        </p:txBody>
      </p:sp>
    </p:spTree>
    <p:extLst>
      <p:ext uri="{BB962C8B-B14F-4D97-AF65-F5344CB8AC3E}">
        <p14:creationId xmlns:p14="http://schemas.microsoft.com/office/powerpoint/2010/main" val="263610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2EBC6-190B-F72F-DC38-2C25D58DDD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2CE86F-41AB-E05D-8C82-62EBFA153D9F}"/>
              </a:ext>
            </a:extLst>
          </p:cNvPr>
          <p:cNvSpPr>
            <a:spLocks noGrp="1"/>
          </p:cNvSpPr>
          <p:nvPr>
            <p:ph type="title"/>
          </p:nvPr>
        </p:nvSpPr>
        <p:spPr/>
        <p:txBody>
          <a:bodyPr/>
          <a:lstStyle/>
          <a:p>
            <a:r>
              <a:rPr lang="en-US" dirty="0"/>
              <a:t>Federal Funding – Overview (cont.)  </a:t>
            </a:r>
          </a:p>
        </p:txBody>
      </p:sp>
      <p:sp>
        <p:nvSpPr>
          <p:cNvPr id="2" name="Content Placeholder 1">
            <a:extLst>
              <a:ext uri="{FF2B5EF4-FFF2-40B4-BE49-F238E27FC236}">
                <a16:creationId xmlns:a16="http://schemas.microsoft.com/office/drawing/2014/main" id="{490546DC-80B7-49F8-6CBB-395453BD4A97}"/>
              </a:ext>
            </a:extLst>
          </p:cNvPr>
          <p:cNvSpPr>
            <a:spLocks noGrp="1"/>
          </p:cNvSpPr>
          <p:nvPr>
            <p:ph idx="1"/>
          </p:nvPr>
        </p:nvSpPr>
        <p:spPr/>
        <p:txBody>
          <a:bodyPr>
            <a:normAutofit/>
          </a:bodyPr>
          <a:lstStyle/>
          <a:p>
            <a:r>
              <a:rPr lang="en-US" dirty="0">
                <a:solidFill>
                  <a:schemeClr val="accent1">
                    <a:lumMod val="50000"/>
                  </a:schemeClr>
                </a:solidFill>
              </a:rPr>
              <a:t>Federal fiscal years begin on October 1 and run through September 30</a:t>
            </a:r>
          </a:p>
          <a:p>
            <a:pPr lvl="1"/>
            <a:r>
              <a:rPr lang="en-US" dirty="0">
                <a:solidFill>
                  <a:schemeClr val="accent1">
                    <a:lumMod val="50000"/>
                  </a:schemeClr>
                </a:solidFill>
              </a:rPr>
              <a:t>As of today, the federal government is funded through January 30, 2026. To avoid another government shutdown, Congress must approve remaining appropriations bills by midnight on this date or pass a Continuing Resolution.</a:t>
            </a:r>
          </a:p>
          <a:p>
            <a:r>
              <a:rPr lang="en-US" dirty="0">
                <a:solidFill>
                  <a:schemeClr val="accent1">
                    <a:lumMod val="50000"/>
                  </a:schemeClr>
                </a:solidFill>
              </a:rPr>
              <a:t>Typically, federal education grants are forward-funded, creating a situation whereby federal fiscal years sound like they are a year behind our state fiscal years (i.e. federal FY25 dollars show up in state FY26).</a:t>
            </a:r>
          </a:p>
          <a:p>
            <a:r>
              <a:rPr lang="en-US" dirty="0">
                <a:solidFill>
                  <a:schemeClr val="accent1">
                    <a:lumMod val="50000"/>
                  </a:schemeClr>
                </a:solidFill>
              </a:rPr>
              <a:t>DESE typically receives preliminary allocations in the late spring and grant award notices around July 1.</a:t>
            </a:r>
          </a:p>
        </p:txBody>
      </p:sp>
      <p:sp>
        <p:nvSpPr>
          <p:cNvPr id="4" name="Slide Number Placeholder 4">
            <a:extLst>
              <a:ext uri="{FF2B5EF4-FFF2-40B4-BE49-F238E27FC236}">
                <a16:creationId xmlns:a16="http://schemas.microsoft.com/office/drawing/2014/main" id="{1B854B93-DAE6-1C67-AB79-3B06A74481C8}"/>
              </a:ext>
            </a:extLst>
          </p:cNvPr>
          <p:cNvSpPr>
            <a:spLocks noGrp="1"/>
          </p:cNvSpPr>
          <p:nvPr>
            <p:ph type="sldNum" sz="quarter" idx="12"/>
          </p:nvPr>
        </p:nvSpPr>
        <p:spPr>
          <a:xfrm>
            <a:off x="9632372" y="6492875"/>
            <a:ext cx="2324099" cy="246495"/>
          </a:xfrm>
        </p:spPr>
        <p:txBody>
          <a:bodyPr/>
          <a:lstStyle/>
          <a:p>
            <a:fld id="{1957CD47-CECE-4FA3-AFB1-642E649C1FBC}" type="slidenum">
              <a:rPr lang="en-US" smtClean="0"/>
              <a:t>10</a:t>
            </a:fld>
            <a:endParaRPr lang="en-US" dirty="0"/>
          </a:p>
        </p:txBody>
      </p:sp>
    </p:spTree>
    <p:extLst>
      <p:ext uri="{BB962C8B-B14F-4D97-AF65-F5344CB8AC3E}">
        <p14:creationId xmlns:p14="http://schemas.microsoft.com/office/powerpoint/2010/main" val="205169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602DB-A479-4899-1F01-85D6F38F71B9}"/>
              </a:ext>
            </a:extLst>
          </p:cNvPr>
          <p:cNvSpPr>
            <a:spLocks noGrp="1"/>
          </p:cNvSpPr>
          <p:nvPr>
            <p:ph type="title"/>
          </p:nvPr>
        </p:nvSpPr>
        <p:spPr/>
        <p:txBody>
          <a:bodyPr/>
          <a:lstStyle/>
          <a:p>
            <a:r>
              <a:rPr lang="en-US" dirty="0"/>
              <a:t>Federal (forward) funding cycle</a:t>
            </a:r>
          </a:p>
        </p:txBody>
      </p:sp>
      <p:sp>
        <p:nvSpPr>
          <p:cNvPr id="4" name="Slide Number Placeholder 3">
            <a:extLst>
              <a:ext uri="{FF2B5EF4-FFF2-40B4-BE49-F238E27FC236}">
                <a16:creationId xmlns:a16="http://schemas.microsoft.com/office/drawing/2014/main" id="{C193CAAE-0393-858E-F6FD-3654D485AE3C}"/>
              </a:ext>
            </a:extLst>
          </p:cNvPr>
          <p:cNvSpPr>
            <a:spLocks noGrp="1"/>
          </p:cNvSpPr>
          <p:nvPr>
            <p:ph type="sldNum" sz="quarter" idx="12"/>
          </p:nvPr>
        </p:nvSpPr>
        <p:spPr/>
        <p:txBody>
          <a:bodyPr/>
          <a:lstStyle/>
          <a:p>
            <a:fld id="{68A8D22E-6BC5-9E47-900C-2BB94685D9F5}" type="slidenum">
              <a:rPr lang="en-US" smtClean="0"/>
              <a:t>11</a:t>
            </a:fld>
            <a:endParaRPr lang="en-US"/>
          </a:p>
        </p:txBody>
      </p:sp>
      <p:pic>
        <p:nvPicPr>
          <p:cNvPr id="41" name="Picture 40" descr="Overview of federal funding and how it relates to state fiscal  years. State FY2024 is funded by Federal Fiscal Year 2025, and appears in School Year 2024-2025.">
            <a:extLst>
              <a:ext uri="{FF2B5EF4-FFF2-40B4-BE49-F238E27FC236}">
                <a16:creationId xmlns:a16="http://schemas.microsoft.com/office/drawing/2014/main" id="{B4B613E7-6BC0-695C-5F87-5B4957574A4D}"/>
              </a:ext>
            </a:extLst>
          </p:cNvPr>
          <p:cNvPicPr>
            <a:picLocks noChangeAspect="1"/>
          </p:cNvPicPr>
          <p:nvPr/>
        </p:nvPicPr>
        <p:blipFill>
          <a:blip r:embed="rId2"/>
          <a:stretch>
            <a:fillRect/>
          </a:stretch>
        </p:blipFill>
        <p:spPr>
          <a:xfrm>
            <a:off x="1215387" y="1428227"/>
            <a:ext cx="10589844" cy="4319429"/>
          </a:xfrm>
          <a:prstGeom prst="rect">
            <a:avLst/>
          </a:prstGeom>
        </p:spPr>
      </p:pic>
    </p:spTree>
    <p:extLst>
      <p:ext uri="{BB962C8B-B14F-4D97-AF65-F5344CB8AC3E}">
        <p14:creationId xmlns:p14="http://schemas.microsoft.com/office/powerpoint/2010/main" val="290321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AE4B0-D53F-8A07-0CDE-8F3EB0D80F6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2521A00-9696-9849-C164-C7F3DCC8CAC6}"/>
              </a:ext>
            </a:extLst>
          </p:cNvPr>
          <p:cNvSpPr>
            <a:spLocks noGrp="1"/>
          </p:cNvSpPr>
          <p:nvPr>
            <p:ph type="title"/>
          </p:nvPr>
        </p:nvSpPr>
        <p:spPr/>
        <p:txBody>
          <a:bodyPr>
            <a:normAutofit fontScale="90000"/>
          </a:bodyPr>
          <a:lstStyle/>
          <a:p>
            <a:r>
              <a:rPr lang="en-US" dirty="0">
                <a:latin typeface="Aptos"/>
                <a:cs typeface="Arial"/>
              </a:rPr>
              <a:t>Federal  Education Award Status FY25, FY26</a:t>
            </a:r>
            <a:endParaRPr lang="en-US" dirty="0"/>
          </a:p>
        </p:txBody>
      </p:sp>
      <p:sp>
        <p:nvSpPr>
          <p:cNvPr id="2" name="Content Placeholder 1">
            <a:extLst>
              <a:ext uri="{FF2B5EF4-FFF2-40B4-BE49-F238E27FC236}">
                <a16:creationId xmlns:a16="http://schemas.microsoft.com/office/drawing/2014/main" id="{8BC325F8-B49A-E794-1D02-68A967C0B762}"/>
              </a:ext>
            </a:extLst>
          </p:cNvPr>
          <p:cNvSpPr>
            <a:spLocks noGrp="1"/>
          </p:cNvSpPr>
          <p:nvPr>
            <p:ph idx="1"/>
          </p:nvPr>
        </p:nvSpPr>
        <p:spPr/>
        <p:txBody>
          <a:bodyPr vert="horz" lIns="91440" tIns="45720" rIns="91440" bIns="45720" rtlCol="0" anchor="t">
            <a:normAutofit/>
          </a:bodyPr>
          <a:lstStyle/>
          <a:p>
            <a:r>
              <a:rPr lang="en-US" b="1" dirty="0">
                <a:solidFill>
                  <a:schemeClr val="accent1">
                    <a:lumMod val="50000"/>
                  </a:schemeClr>
                </a:solidFill>
                <a:latin typeface="Aptos"/>
                <a:cs typeface="Arial"/>
              </a:rPr>
              <a:t>FFY24, State FY25</a:t>
            </a:r>
            <a:r>
              <a:rPr lang="en-US" dirty="0">
                <a:solidFill>
                  <a:schemeClr val="accent1">
                    <a:lumMod val="50000"/>
                  </a:schemeClr>
                </a:solidFill>
                <a:latin typeface="Aptos"/>
                <a:cs typeface="Arial"/>
              </a:rPr>
              <a:t> – Received awards in summer 2024. We’re now in the second year of this funding. Most FY25 federal grants are good for 27 months (until 9/30/2026)*.</a:t>
            </a:r>
          </a:p>
          <a:p>
            <a:pPr marL="0" indent="0">
              <a:buNone/>
            </a:pPr>
            <a:endParaRPr lang="en-US" sz="1100" dirty="0">
              <a:solidFill>
                <a:schemeClr val="accent1">
                  <a:lumMod val="50000"/>
                </a:schemeClr>
              </a:solidFill>
              <a:latin typeface="Aptos"/>
              <a:cs typeface="Arial"/>
            </a:endParaRPr>
          </a:p>
          <a:p>
            <a:r>
              <a:rPr lang="en-US" b="1" dirty="0">
                <a:solidFill>
                  <a:schemeClr val="accent1">
                    <a:lumMod val="50000"/>
                  </a:schemeClr>
                </a:solidFill>
                <a:latin typeface="Aptos"/>
                <a:cs typeface="Arial"/>
              </a:rPr>
              <a:t>FFY25, State FY26</a:t>
            </a:r>
            <a:r>
              <a:rPr lang="en-US" dirty="0">
                <a:solidFill>
                  <a:schemeClr val="accent1">
                    <a:lumMod val="50000"/>
                  </a:schemeClr>
                </a:solidFill>
                <a:latin typeface="Aptos"/>
                <a:cs typeface="Arial"/>
              </a:rPr>
              <a:t> – Signed into federal law in March 2025; level funded (at the state level). OMB refused to allow USED to release funding on July 1. Grant awards were held for ~4 weeks for several programs. After much advocacy (and legal action), the funds were released to states in late July, and DESE made them available to districts on August 1. Most FY26 federal grants are good for 27 months (until 9/30/2027).</a:t>
            </a:r>
          </a:p>
        </p:txBody>
      </p:sp>
      <p:sp>
        <p:nvSpPr>
          <p:cNvPr id="4" name="TextBox 3">
            <a:extLst>
              <a:ext uri="{FF2B5EF4-FFF2-40B4-BE49-F238E27FC236}">
                <a16:creationId xmlns:a16="http://schemas.microsoft.com/office/drawing/2014/main" id="{A6CAC5B2-0FA2-9037-2C3D-A1893AD0BFD3}"/>
              </a:ext>
            </a:extLst>
          </p:cNvPr>
          <p:cNvSpPr txBox="1"/>
          <p:nvPr/>
        </p:nvSpPr>
        <p:spPr>
          <a:xfrm>
            <a:off x="687324" y="5806938"/>
            <a:ext cx="10817352" cy="369332"/>
          </a:xfrm>
          <a:prstGeom prst="rect">
            <a:avLst/>
          </a:prstGeom>
          <a:noFill/>
        </p:spPr>
        <p:txBody>
          <a:bodyPr wrap="square" rtlCol="0">
            <a:spAutoFit/>
          </a:bodyPr>
          <a:lstStyle/>
          <a:p>
            <a:r>
              <a:rPr lang="en-US" dirty="0">
                <a:solidFill>
                  <a:schemeClr val="accent1">
                    <a:lumMod val="50000"/>
                  </a:schemeClr>
                </a:solidFill>
              </a:rPr>
              <a:t>*Exceptions: LEAs may only carry over 15% of Title I; and Perkins funds are only good for 1 year</a:t>
            </a:r>
          </a:p>
        </p:txBody>
      </p:sp>
      <p:sp>
        <p:nvSpPr>
          <p:cNvPr id="5" name="Slide Number Placeholder 4">
            <a:extLst>
              <a:ext uri="{FF2B5EF4-FFF2-40B4-BE49-F238E27FC236}">
                <a16:creationId xmlns:a16="http://schemas.microsoft.com/office/drawing/2014/main" id="{2EF9F6F2-99DB-B277-8971-FB30BF233E0A}"/>
              </a:ext>
            </a:extLst>
          </p:cNvPr>
          <p:cNvSpPr>
            <a:spLocks noGrp="1"/>
          </p:cNvSpPr>
          <p:nvPr>
            <p:ph type="sldNum" sz="quarter" idx="12"/>
          </p:nvPr>
        </p:nvSpPr>
        <p:spPr>
          <a:xfrm>
            <a:off x="9632372" y="6492875"/>
            <a:ext cx="2324099" cy="246495"/>
          </a:xfrm>
        </p:spPr>
        <p:txBody>
          <a:bodyPr/>
          <a:lstStyle/>
          <a:p>
            <a:fld id="{1957CD47-CECE-4FA3-AFB1-642E649C1FBC}" type="slidenum">
              <a:rPr lang="en-US" smtClean="0"/>
              <a:t>12</a:t>
            </a:fld>
            <a:endParaRPr lang="en-US" dirty="0"/>
          </a:p>
        </p:txBody>
      </p:sp>
    </p:spTree>
    <p:extLst>
      <p:ext uri="{BB962C8B-B14F-4D97-AF65-F5344CB8AC3E}">
        <p14:creationId xmlns:p14="http://schemas.microsoft.com/office/powerpoint/2010/main" val="30400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2CD42-8111-D368-861A-9CC564460EEE}"/>
              </a:ext>
            </a:extLst>
          </p:cNvPr>
          <p:cNvSpPr>
            <a:spLocks noGrp="1"/>
          </p:cNvSpPr>
          <p:nvPr>
            <p:ph type="title"/>
          </p:nvPr>
        </p:nvSpPr>
        <p:spPr/>
        <p:txBody>
          <a:bodyPr/>
          <a:lstStyle/>
          <a:p>
            <a:r>
              <a:rPr lang="en-US" dirty="0"/>
              <a:t>Grant Applications for FY26</a:t>
            </a:r>
          </a:p>
        </p:txBody>
      </p:sp>
      <p:graphicFrame>
        <p:nvGraphicFramePr>
          <p:cNvPr id="7" name="Content Placeholder 6" descr="Graph showing that 99% of ESSA, IDEA, and Perkins grant applications have been received by DESE">
            <a:extLst>
              <a:ext uri="{FF2B5EF4-FFF2-40B4-BE49-F238E27FC236}">
                <a16:creationId xmlns:a16="http://schemas.microsoft.com/office/drawing/2014/main" id="{E2319033-7F3B-6980-0502-6C6322E8EAF5}"/>
              </a:ext>
            </a:extLst>
          </p:cNvPr>
          <p:cNvGraphicFramePr>
            <a:graphicFrameLocks noGrp="1"/>
          </p:cNvGraphicFramePr>
          <p:nvPr>
            <p:ph idx="1"/>
            <p:extLst>
              <p:ext uri="{D42A27DB-BD31-4B8C-83A1-F6EECF244321}">
                <p14:modId xmlns:p14="http://schemas.microsoft.com/office/powerpoint/2010/main" val="3310137544"/>
              </p:ext>
            </p:extLst>
          </p:nvPr>
        </p:nvGraphicFramePr>
        <p:xfrm>
          <a:off x="173038" y="1590675"/>
          <a:ext cx="11890375" cy="44148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6C713B46-1BE2-10E6-AAC3-9EA4F72811EB}"/>
              </a:ext>
            </a:extLst>
          </p:cNvPr>
          <p:cNvSpPr>
            <a:spLocks noGrp="1"/>
          </p:cNvSpPr>
          <p:nvPr>
            <p:ph type="sldNum" sz="quarter" idx="12"/>
          </p:nvPr>
        </p:nvSpPr>
        <p:spPr/>
        <p:txBody>
          <a:bodyPr/>
          <a:lstStyle/>
          <a:p>
            <a:fld id="{68A8D22E-6BC5-9E47-900C-2BB94685D9F5}" type="slidenum">
              <a:rPr lang="en-US" smtClean="0"/>
              <a:t>13</a:t>
            </a:fld>
            <a:endParaRPr lang="en-US"/>
          </a:p>
        </p:txBody>
      </p:sp>
    </p:spTree>
    <p:extLst>
      <p:ext uri="{BB962C8B-B14F-4D97-AF65-F5344CB8AC3E}">
        <p14:creationId xmlns:p14="http://schemas.microsoft.com/office/powerpoint/2010/main" val="2603208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CCC0F-E738-2373-BE3A-93E9FCB17F5D}"/>
              </a:ext>
            </a:extLst>
          </p:cNvPr>
          <p:cNvSpPr>
            <a:spLocks noGrp="1"/>
          </p:cNvSpPr>
          <p:nvPr>
            <p:ph type="title"/>
          </p:nvPr>
        </p:nvSpPr>
        <p:spPr/>
        <p:txBody>
          <a:bodyPr/>
          <a:lstStyle/>
          <a:p>
            <a:r>
              <a:rPr lang="en-US" dirty="0"/>
              <a:t>US Congress Breakdown</a:t>
            </a:r>
          </a:p>
        </p:txBody>
      </p:sp>
      <p:sp>
        <p:nvSpPr>
          <p:cNvPr id="3" name="Content Placeholder 2">
            <a:extLst>
              <a:ext uri="{FF2B5EF4-FFF2-40B4-BE49-F238E27FC236}">
                <a16:creationId xmlns:a16="http://schemas.microsoft.com/office/drawing/2014/main" id="{075A6389-DD9A-1748-77F2-A17347EEA124}"/>
              </a:ext>
            </a:extLst>
          </p:cNvPr>
          <p:cNvSpPr>
            <a:spLocks noGrp="1"/>
          </p:cNvSpPr>
          <p:nvPr>
            <p:ph idx="1"/>
          </p:nvPr>
        </p:nvSpPr>
        <p:spPr/>
        <p:txBody>
          <a:bodyPr/>
          <a:lstStyle/>
          <a:p>
            <a:r>
              <a:rPr lang="en-US" dirty="0"/>
              <a:t>House of Representatives</a:t>
            </a:r>
          </a:p>
          <a:p>
            <a:pPr lvl="1"/>
            <a:r>
              <a:rPr lang="en-US" dirty="0"/>
              <a:t>Republican: 219</a:t>
            </a:r>
          </a:p>
          <a:p>
            <a:pPr lvl="1"/>
            <a:r>
              <a:rPr lang="en-US" dirty="0"/>
              <a:t>Democrat: 214</a:t>
            </a:r>
          </a:p>
          <a:p>
            <a:pPr lvl="1"/>
            <a:r>
              <a:rPr lang="en-US" dirty="0"/>
              <a:t>Vacant: 2</a:t>
            </a:r>
          </a:p>
          <a:p>
            <a:r>
              <a:rPr lang="en-US" dirty="0"/>
              <a:t>Senate</a:t>
            </a:r>
          </a:p>
          <a:p>
            <a:pPr lvl="1"/>
            <a:r>
              <a:rPr lang="en-US" dirty="0"/>
              <a:t>Republican: 53</a:t>
            </a:r>
          </a:p>
          <a:p>
            <a:pPr lvl="1"/>
            <a:r>
              <a:rPr lang="en-US" dirty="0"/>
              <a:t>Democrat: 45</a:t>
            </a:r>
          </a:p>
          <a:p>
            <a:pPr lvl="1"/>
            <a:r>
              <a:rPr lang="en-US" dirty="0"/>
              <a:t>Independent: 2 (both caucus with Democrats)</a:t>
            </a:r>
          </a:p>
        </p:txBody>
      </p:sp>
      <p:sp>
        <p:nvSpPr>
          <p:cNvPr id="4" name="Slide Number Placeholder 3">
            <a:extLst>
              <a:ext uri="{FF2B5EF4-FFF2-40B4-BE49-F238E27FC236}">
                <a16:creationId xmlns:a16="http://schemas.microsoft.com/office/drawing/2014/main" id="{3137E81E-28C4-C861-73B3-797601C4FB8C}"/>
              </a:ext>
            </a:extLst>
          </p:cNvPr>
          <p:cNvSpPr>
            <a:spLocks noGrp="1"/>
          </p:cNvSpPr>
          <p:nvPr>
            <p:ph type="sldNum" sz="quarter" idx="12"/>
          </p:nvPr>
        </p:nvSpPr>
        <p:spPr/>
        <p:txBody>
          <a:bodyPr/>
          <a:lstStyle/>
          <a:p>
            <a:fld id="{68A8D22E-6BC5-9E47-900C-2BB94685D9F5}" type="slidenum">
              <a:rPr lang="en-US" smtClean="0"/>
              <a:t>14</a:t>
            </a:fld>
            <a:endParaRPr lang="en-US"/>
          </a:p>
        </p:txBody>
      </p:sp>
    </p:spTree>
    <p:extLst>
      <p:ext uri="{BB962C8B-B14F-4D97-AF65-F5344CB8AC3E}">
        <p14:creationId xmlns:p14="http://schemas.microsoft.com/office/powerpoint/2010/main" val="253008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424B7-B3D2-62F4-C54D-7E1996AD5D23}"/>
              </a:ext>
            </a:extLst>
          </p:cNvPr>
          <p:cNvSpPr>
            <a:spLocks noGrp="1"/>
          </p:cNvSpPr>
          <p:nvPr>
            <p:ph type="title"/>
          </p:nvPr>
        </p:nvSpPr>
        <p:spPr/>
        <p:txBody>
          <a:bodyPr>
            <a:normAutofit/>
          </a:bodyPr>
          <a:lstStyle/>
          <a:p>
            <a:r>
              <a:rPr lang="en-US" dirty="0"/>
              <a:t>Policy Priorities – 119</a:t>
            </a:r>
            <a:r>
              <a:rPr lang="en-US" baseline="30000" dirty="0"/>
              <a:t>th</a:t>
            </a:r>
            <a:r>
              <a:rPr lang="en-US" dirty="0"/>
              <a:t> Congress</a:t>
            </a:r>
          </a:p>
        </p:txBody>
      </p:sp>
      <p:sp>
        <p:nvSpPr>
          <p:cNvPr id="3" name="Content Placeholder 2">
            <a:extLst>
              <a:ext uri="{FF2B5EF4-FFF2-40B4-BE49-F238E27FC236}">
                <a16:creationId xmlns:a16="http://schemas.microsoft.com/office/drawing/2014/main" id="{9A811511-14A1-1104-DF1A-292EF06EA2D8}"/>
              </a:ext>
            </a:extLst>
          </p:cNvPr>
          <p:cNvSpPr>
            <a:spLocks noGrp="1"/>
          </p:cNvSpPr>
          <p:nvPr>
            <p:ph idx="1"/>
          </p:nvPr>
        </p:nvSpPr>
        <p:spPr/>
        <p:txBody>
          <a:bodyPr>
            <a:normAutofit/>
          </a:bodyPr>
          <a:lstStyle/>
          <a:p>
            <a:r>
              <a:rPr lang="en-US" dirty="0"/>
              <a:t>House Subcommittee Hearings</a:t>
            </a:r>
          </a:p>
          <a:p>
            <a:pPr lvl="1"/>
            <a:r>
              <a:rPr lang="en-US" dirty="0"/>
              <a:t>Reading and math instruction</a:t>
            </a:r>
          </a:p>
          <a:p>
            <a:pPr lvl="1"/>
            <a:r>
              <a:rPr lang="en-US" dirty="0"/>
              <a:t>Spread of Antisemitism</a:t>
            </a:r>
          </a:p>
          <a:p>
            <a:r>
              <a:rPr lang="en-US" dirty="0"/>
              <a:t>Senate Subcommittee Hearings</a:t>
            </a:r>
          </a:p>
          <a:p>
            <a:pPr lvl="1"/>
            <a:r>
              <a:rPr lang="en-US" dirty="0"/>
              <a:t>State of K-12 Education</a:t>
            </a:r>
          </a:p>
          <a:p>
            <a:pPr lvl="1"/>
            <a:r>
              <a:rPr lang="en-US" dirty="0"/>
              <a:t>Artificial Intelligence</a:t>
            </a:r>
          </a:p>
          <a:p>
            <a:r>
              <a:rPr lang="en-US" dirty="0"/>
              <a:t>Future reauthorizations</a:t>
            </a:r>
          </a:p>
          <a:p>
            <a:pPr lvl="1"/>
            <a:r>
              <a:rPr lang="en-US" dirty="0"/>
              <a:t>Education Sciences Reform Act of 2002 (NAEP, IES)</a:t>
            </a:r>
          </a:p>
          <a:p>
            <a:pPr lvl="1"/>
            <a:r>
              <a:rPr lang="en-US" dirty="0"/>
              <a:t>Elementary and Secondary Education Act (ESSA)</a:t>
            </a:r>
          </a:p>
          <a:p>
            <a:pPr lvl="1"/>
            <a:r>
              <a:rPr lang="en-US" dirty="0"/>
              <a:t>Telecommunications Act of 1996 (e-rate)</a:t>
            </a:r>
          </a:p>
        </p:txBody>
      </p:sp>
      <p:sp>
        <p:nvSpPr>
          <p:cNvPr id="4" name="Slide Number Placeholder 3">
            <a:extLst>
              <a:ext uri="{FF2B5EF4-FFF2-40B4-BE49-F238E27FC236}">
                <a16:creationId xmlns:a16="http://schemas.microsoft.com/office/drawing/2014/main" id="{C85FB8FA-680E-6229-6042-B31AED3D6264}"/>
              </a:ext>
            </a:extLst>
          </p:cNvPr>
          <p:cNvSpPr>
            <a:spLocks noGrp="1"/>
          </p:cNvSpPr>
          <p:nvPr>
            <p:ph type="sldNum" sz="quarter" idx="12"/>
          </p:nvPr>
        </p:nvSpPr>
        <p:spPr/>
        <p:txBody>
          <a:bodyPr/>
          <a:lstStyle/>
          <a:p>
            <a:fld id="{68A8D22E-6BC5-9E47-900C-2BB94685D9F5}" type="slidenum">
              <a:rPr lang="en-US" smtClean="0"/>
              <a:t>15</a:t>
            </a:fld>
            <a:endParaRPr lang="en-US"/>
          </a:p>
        </p:txBody>
      </p:sp>
    </p:spTree>
    <p:extLst>
      <p:ext uri="{BB962C8B-B14F-4D97-AF65-F5344CB8AC3E}">
        <p14:creationId xmlns:p14="http://schemas.microsoft.com/office/powerpoint/2010/main" val="2136546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2FE65-0BB3-BEE9-F8BA-164D4812312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96C9AD-3898-EFE8-EB77-7E9A7D59C97A}"/>
              </a:ext>
            </a:extLst>
          </p:cNvPr>
          <p:cNvSpPr>
            <a:spLocks noGrp="1"/>
          </p:cNvSpPr>
          <p:nvPr>
            <p:ph type="title"/>
          </p:nvPr>
        </p:nvSpPr>
        <p:spPr/>
        <p:txBody>
          <a:bodyPr>
            <a:normAutofit/>
          </a:bodyPr>
          <a:lstStyle/>
          <a:p>
            <a:r>
              <a:rPr lang="en-US" dirty="0"/>
              <a:t>Congressional Funding Cycle</a:t>
            </a:r>
          </a:p>
        </p:txBody>
      </p:sp>
      <p:pic>
        <p:nvPicPr>
          <p:cNvPr id="4" name="Picture 2" descr="Image describing the federal appropriations process:&#10;President&#10;Budget resolution&#10;Appropriations bills&#10;Conference Committee&#10;President signs bill" title="federal appropriations process">
            <a:extLst>
              <a:ext uri="{FF2B5EF4-FFF2-40B4-BE49-F238E27FC236}">
                <a16:creationId xmlns:a16="http://schemas.microsoft.com/office/drawing/2014/main" id="{053136A6-BC78-647D-64EE-D933BDA1BC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7" y="1649737"/>
            <a:ext cx="8963025" cy="420052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4">
            <a:extLst>
              <a:ext uri="{FF2B5EF4-FFF2-40B4-BE49-F238E27FC236}">
                <a16:creationId xmlns:a16="http://schemas.microsoft.com/office/drawing/2014/main" id="{17D6A54D-E073-E9E7-FD39-C53BE4B4511F}"/>
              </a:ext>
            </a:extLst>
          </p:cNvPr>
          <p:cNvSpPr>
            <a:spLocks noGrp="1"/>
          </p:cNvSpPr>
          <p:nvPr>
            <p:ph type="sldNum" sz="quarter" idx="12"/>
          </p:nvPr>
        </p:nvSpPr>
        <p:spPr>
          <a:xfrm>
            <a:off x="9632372" y="6492875"/>
            <a:ext cx="2324099" cy="246495"/>
          </a:xfrm>
        </p:spPr>
        <p:txBody>
          <a:bodyPr/>
          <a:lstStyle/>
          <a:p>
            <a:fld id="{1957CD47-CECE-4FA3-AFB1-642E649C1FBC}" type="slidenum">
              <a:rPr lang="en-US" smtClean="0"/>
              <a:t>16</a:t>
            </a:fld>
            <a:endParaRPr lang="en-US" dirty="0"/>
          </a:p>
        </p:txBody>
      </p:sp>
    </p:spTree>
    <p:extLst>
      <p:ext uri="{BB962C8B-B14F-4D97-AF65-F5344CB8AC3E}">
        <p14:creationId xmlns:p14="http://schemas.microsoft.com/office/powerpoint/2010/main" val="4113613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32736-A2C5-1C4A-51D1-745D431170F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A369CB-4F09-F029-CAD4-5AEF01BD27FD}"/>
              </a:ext>
            </a:extLst>
          </p:cNvPr>
          <p:cNvSpPr>
            <a:spLocks noGrp="1"/>
          </p:cNvSpPr>
          <p:nvPr>
            <p:ph type="title"/>
          </p:nvPr>
        </p:nvSpPr>
        <p:spPr/>
        <p:txBody>
          <a:bodyPr>
            <a:normAutofit fontScale="90000"/>
          </a:bodyPr>
          <a:lstStyle/>
          <a:p>
            <a:r>
              <a:rPr lang="en-US" dirty="0"/>
              <a:t>Congressional Funding Cycle – Current Status</a:t>
            </a:r>
          </a:p>
        </p:txBody>
      </p:sp>
      <p:pic>
        <p:nvPicPr>
          <p:cNvPr id="4" name="Picture 2" descr="Image describing the federal appropriations process:&#10;President&#10;Budget resolution&#10;Appropriations bills&#10;Conference Committee&#10;President signs bill" title="federal appropriations process">
            <a:extLst>
              <a:ext uri="{FF2B5EF4-FFF2-40B4-BE49-F238E27FC236}">
                <a16:creationId xmlns:a16="http://schemas.microsoft.com/office/drawing/2014/main" id="{3E8A59E5-8A08-8D91-8815-9B48D163C6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4487" y="1649737"/>
            <a:ext cx="8963025" cy="42005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AE2A337-0B71-E31E-C55C-728A60C13F6B}"/>
              </a:ext>
            </a:extLst>
          </p:cNvPr>
          <p:cNvSpPr txBox="1"/>
          <p:nvPr/>
        </p:nvSpPr>
        <p:spPr>
          <a:xfrm>
            <a:off x="149390" y="5997156"/>
            <a:ext cx="2003818" cy="400110"/>
          </a:xfrm>
          <a:prstGeom prst="rect">
            <a:avLst/>
          </a:prstGeom>
          <a:noFill/>
        </p:spPr>
        <p:txBody>
          <a:bodyPr wrap="square" rtlCol="0">
            <a:spAutoFit/>
          </a:bodyPr>
          <a:lstStyle/>
          <a:p>
            <a:pPr algn="ctr"/>
            <a:r>
              <a:rPr lang="en-US" sz="2000" b="1" dirty="0"/>
              <a:t>For state FY27:</a:t>
            </a:r>
          </a:p>
        </p:txBody>
      </p:sp>
      <p:pic>
        <p:nvPicPr>
          <p:cNvPr id="6" name="Graphic 5" descr="Checkbox Checked with solid fill">
            <a:extLst>
              <a:ext uri="{FF2B5EF4-FFF2-40B4-BE49-F238E27FC236}">
                <a16:creationId xmlns:a16="http://schemas.microsoft.com/office/drawing/2014/main" id="{6F016DD8-FE57-7D87-661B-EED4136B9B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67826" y="5724625"/>
            <a:ext cx="914400" cy="914400"/>
          </a:xfrm>
          <a:prstGeom prst="rect">
            <a:avLst/>
          </a:prstGeom>
        </p:spPr>
      </p:pic>
      <p:pic>
        <p:nvPicPr>
          <p:cNvPr id="11" name="Graphic 10" descr="Checkbox Checked with solid fill">
            <a:extLst>
              <a:ext uri="{FF2B5EF4-FFF2-40B4-BE49-F238E27FC236}">
                <a16:creationId xmlns:a16="http://schemas.microsoft.com/office/drawing/2014/main" id="{084C99C3-18E5-7127-5175-C0DAA379BF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98753" y="5759046"/>
            <a:ext cx="914400" cy="914400"/>
          </a:xfrm>
          <a:prstGeom prst="rect">
            <a:avLst/>
          </a:prstGeom>
        </p:spPr>
      </p:pic>
      <p:pic>
        <p:nvPicPr>
          <p:cNvPr id="12" name="Graphic 11" descr="Checkbox Checked with solid fill">
            <a:extLst>
              <a:ext uri="{FF2B5EF4-FFF2-40B4-BE49-F238E27FC236}">
                <a16:creationId xmlns:a16="http://schemas.microsoft.com/office/drawing/2014/main" id="{B114F2A0-6308-1077-1557-7026AA70A0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1311" y="5740011"/>
            <a:ext cx="914400" cy="914400"/>
          </a:xfrm>
          <a:prstGeom prst="rect">
            <a:avLst/>
          </a:prstGeom>
        </p:spPr>
      </p:pic>
      <p:sp>
        <p:nvSpPr>
          <p:cNvPr id="9" name="Frame 8" descr="Empty check box, indicating that the House and Senate have not yet met to resolve their differences">
            <a:extLst>
              <a:ext uri="{FF2B5EF4-FFF2-40B4-BE49-F238E27FC236}">
                <a16:creationId xmlns:a16="http://schemas.microsoft.com/office/drawing/2014/main" id="{13C117C1-1689-5F5A-B995-958E8B92B48D}"/>
              </a:ext>
            </a:extLst>
          </p:cNvPr>
          <p:cNvSpPr/>
          <p:nvPr/>
        </p:nvSpPr>
        <p:spPr>
          <a:xfrm>
            <a:off x="7658742" y="5937101"/>
            <a:ext cx="528908" cy="489445"/>
          </a:xfrm>
          <a:prstGeom prst="fram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Frame 9" descr="Empty check box indicating that the budget has not yet been signed by the president, due to the previous step also not being complete">
            <a:extLst>
              <a:ext uri="{FF2B5EF4-FFF2-40B4-BE49-F238E27FC236}">
                <a16:creationId xmlns:a16="http://schemas.microsoft.com/office/drawing/2014/main" id="{759E8322-1316-7535-44C7-48F01A19FA68}"/>
              </a:ext>
            </a:extLst>
          </p:cNvPr>
          <p:cNvSpPr/>
          <p:nvPr/>
        </p:nvSpPr>
        <p:spPr>
          <a:xfrm>
            <a:off x="9439496" y="5937100"/>
            <a:ext cx="528908" cy="489445"/>
          </a:xfrm>
          <a:prstGeom prst="fram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 name="Slide Number Placeholder 4">
            <a:extLst>
              <a:ext uri="{FF2B5EF4-FFF2-40B4-BE49-F238E27FC236}">
                <a16:creationId xmlns:a16="http://schemas.microsoft.com/office/drawing/2014/main" id="{A4C889D6-80E9-AB81-01F6-8F86CA2E8460}"/>
              </a:ext>
            </a:extLst>
          </p:cNvPr>
          <p:cNvSpPr>
            <a:spLocks noGrp="1"/>
          </p:cNvSpPr>
          <p:nvPr>
            <p:ph type="sldNum" sz="quarter" idx="12"/>
          </p:nvPr>
        </p:nvSpPr>
        <p:spPr>
          <a:xfrm>
            <a:off x="9632372" y="6492875"/>
            <a:ext cx="2324099" cy="246495"/>
          </a:xfrm>
        </p:spPr>
        <p:txBody>
          <a:bodyPr/>
          <a:lstStyle/>
          <a:p>
            <a:fld id="{1957CD47-CECE-4FA3-AFB1-642E649C1FBC}" type="slidenum">
              <a:rPr lang="en-US" smtClean="0"/>
              <a:t>17</a:t>
            </a:fld>
            <a:endParaRPr lang="en-US" dirty="0"/>
          </a:p>
        </p:txBody>
      </p:sp>
    </p:spTree>
    <p:extLst>
      <p:ext uri="{BB962C8B-B14F-4D97-AF65-F5344CB8AC3E}">
        <p14:creationId xmlns:p14="http://schemas.microsoft.com/office/powerpoint/2010/main" val="1914948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2C475-6AF3-0E56-1535-843698FF1CD7}"/>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EE2014D-098D-90DA-CBEE-8E013519A4DE}"/>
              </a:ext>
            </a:extLst>
          </p:cNvPr>
          <p:cNvSpPr>
            <a:spLocks noGrp="1"/>
          </p:cNvSpPr>
          <p:nvPr>
            <p:ph type="title"/>
          </p:nvPr>
        </p:nvSpPr>
        <p:spPr>
          <a:xfrm>
            <a:off x="173178" y="308699"/>
            <a:ext cx="10854485" cy="861002"/>
          </a:xfrm>
        </p:spPr>
        <p:txBody>
          <a:bodyPr>
            <a:normAutofit fontScale="90000"/>
          </a:bodyPr>
          <a:lstStyle/>
          <a:p>
            <a:r>
              <a:rPr lang="en-US" dirty="0"/>
              <a:t>President’s Spending Proposal (State FY27)</a:t>
            </a:r>
            <a:endParaRPr lang="en-US" u="sng" dirty="0"/>
          </a:p>
        </p:txBody>
      </p:sp>
      <p:sp>
        <p:nvSpPr>
          <p:cNvPr id="2" name="Content Placeholder 1">
            <a:extLst>
              <a:ext uri="{FF2B5EF4-FFF2-40B4-BE49-F238E27FC236}">
                <a16:creationId xmlns:a16="http://schemas.microsoft.com/office/drawing/2014/main" id="{6E05EAB0-73B4-A7B7-8985-758987BFF0C3}"/>
              </a:ext>
            </a:extLst>
          </p:cNvPr>
          <p:cNvSpPr>
            <a:spLocks noGrp="1"/>
          </p:cNvSpPr>
          <p:nvPr>
            <p:ph idx="1"/>
          </p:nvPr>
        </p:nvSpPr>
        <p:spPr/>
        <p:txBody>
          <a:bodyPr vert="horz" lIns="91440" tIns="45720" rIns="91440" bIns="45720" rtlCol="0" anchor="t">
            <a:normAutofit/>
          </a:bodyPr>
          <a:lstStyle/>
          <a:p>
            <a:pPr marL="0" indent="0">
              <a:buNone/>
            </a:pPr>
            <a:r>
              <a:rPr lang="en-US" b="1" dirty="0">
                <a:solidFill>
                  <a:schemeClr val="accent1">
                    <a:lumMod val="50000"/>
                  </a:schemeClr>
                </a:solidFill>
                <a:latin typeface="Aptos"/>
                <a:cs typeface="Arial"/>
              </a:rPr>
              <a:t>Reminder: this is the President’s budget </a:t>
            </a:r>
            <a:r>
              <a:rPr lang="en-US" b="1" u="sng" dirty="0">
                <a:solidFill>
                  <a:schemeClr val="accent1">
                    <a:lumMod val="50000"/>
                  </a:schemeClr>
                </a:solidFill>
                <a:latin typeface="Aptos"/>
                <a:cs typeface="Arial"/>
              </a:rPr>
              <a:t>proposal</a:t>
            </a:r>
            <a:r>
              <a:rPr lang="en-US" b="1" dirty="0">
                <a:solidFill>
                  <a:schemeClr val="accent1">
                    <a:lumMod val="50000"/>
                  </a:schemeClr>
                </a:solidFill>
                <a:latin typeface="Aptos"/>
                <a:cs typeface="Arial"/>
              </a:rPr>
              <a:t>. It is Congress, not the President, that sets the budget and appropriates funds.</a:t>
            </a:r>
          </a:p>
          <a:p>
            <a:pPr marL="514350" indent="-514350">
              <a:buFont typeface="+mj-lt"/>
              <a:buAutoNum type="arabicPeriod"/>
            </a:pPr>
            <a:r>
              <a:rPr lang="en-US" dirty="0">
                <a:solidFill>
                  <a:schemeClr val="accent1">
                    <a:lumMod val="50000"/>
                  </a:schemeClr>
                </a:solidFill>
                <a:latin typeface="Aptos"/>
                <a:cs typeface="Arial"/>
              </a:rPr>
              <a:t>Level funding for Title I and Perkins</a:t>
            </a:r>
          </a:p>
          <a:p>
            <a:pPr marL="514350" indent="-514350">
              <a:buFont typeface="+mj-lt"/>
              <a:buAutoNum type="arabicPeriod"/>
            </a:pPr>
            <a:r>
              <a:rPr lang="en-US" dirty="0">
                <a:solidFill>
                  <a:schemeClr val="accent1">
                    <a:lumMod val="50000"/>
                  </a:schemeClr>
                </a:solidFill>
                <a:latin typeface="Aptos"/>
                <a:cs typeface="Arial"/>
              </a:rPr>
              <a:t>Minor increases to charter school grant and IDEA</a:t>
            </a:r>
          </a:p>
          <a:p>
            <a:pPr marL="514350" indent="-514350">
              <a:buFont typeface="+mj-lt"/>
              <a:buAutoNum type="arabicPeriod"/>
            </a:pPr>
            <a:r>
              <a:rPr lang="en-US" dirty="0">
                <a:solidFill>
                  <a:schemeClr val="accent1">
                    <a:lumMod val="50000"/>
                  </a:schemeClr>
                </a:solidFill>
                <a:latin typeface="Aptos"/>
                <a:cs typeface="Arial"/>
              </a:rPr>
              <a:t>Elimination of Title III (ELs) and Title I-C (Migrant Ed)</a:t>
            </a:r>
          </a:p>
          <a:p>
            <a:pPr marL="514350" indent="-514350">
              <a:buFont typeface="+mj-lt"/>
              <a:buAutoNum type="arabicPeriod"/>
            </a:pPr>
            <a:r>
              <a:rPr lang="en-US" dirty="0">
                <a:solidFill>
                  <a:schemeClr val="accent1">
                    <a:lumMod val="50000"/>
                  </a:schemeClr>
                </a:solidFill>
                <a:latin typeface="Aptos"/>
                <a:cs typeface="Arial"/>
              </a:rPr>
              <a:t>Cut all remaining programs (Title I-D, II-A, IV-A, IV-B, </a:t>
            </a:r>
            <a:r>
              <a:rPr lang="en-US" dirty="0" err="1">
                <a:solidFill>
                  <a:schemeClr val="accent1">
                    <a:lumMod val="50000"/>
                  </a:schemeClr>
                </a:solidFill>
                <a:latin typeface="Aptos"/>
                <a:cs typeface="Arial"/>
              </a:rPr>
              <a:t>competitives</a:t>
            </a:r>
            <a:r>
              <a:rPr lang="en-US" dirty="0">
                <a:solidFill>
                  <a:schemeClr val="accent1">
                    <a:lumMod val="50000"/>
                  </a:schemeClr>
                </a:solidFill>
                <a:latin typeface="Aptos"/>
                <a:cs typeface="Arial"/>
              </a:rPr>
              <a:t>, etc.) by ~70% and bundle them into one “Simplified Funding Program” (SFP).</a:t>
            </a:r>
          </a:p>
        </p:txBody>
      </p:sp>
      <p:sp>
        <p:nvSpPr>
          <p:cNvPr id="4" name="TextBox 3">
            <a:extLst>
              <a:ext uri="{FF2B5EF4-FFF2-40B4-BE49-F238E27FC236}">
                <a16:creationId xmlns:a16="http://schemas.microsoft.com/office/drawing/2014/main" id="{4888BE8A-1CCC-0455-5D87-0673FD43953A}"/>
              </a:ext>
            </a:extLst>
          </p:cNvPr>
          <p:cNvSpPr txBox="1"/>
          <p:nvPr/>
        </p:nvSpPr>
        <p:spPr>
          <a:xfrm>
            <a:off x="614680" y="5806440"/>
            <a:ext cx="10495280" cy="338554"/>
          </a:xfrm>
          <a:prstGeom prst="rect">
            <a:avLst/>
          </a:prstGeom>
          <a:noFill/>
        </p:spPr>
        <p:txBody>
          <a:bodyPr wrap="square" rtlCol="0">
            <a:spAutoFit/>
          </a:bodyPr>
          <a:lstStyle/>
          <a:p>
            <a:r>
              <a:rPr lang="en-US" sz="1600">
                <a:solidFill>
                  <a:schemeClr val="accent1">
                    <a:lumMod val="50000"/>
                  </a:schemeClr>
                </a:solidFill>
                <a:latin typeface="Aptos" panose="020B0004020202020204" pitchFamily="34" charset="0"/>
              </a:rPr>
              <a:t>https://www.ed.gov/media/document/fiscal-year-2026-budget-summary-110043.pdf</a:t>
            </a:r>
          </a:p>
        </p:txBody>
      </p:sp>
      <p:sp>
        <p:nvSpPr>
          <p:cNvPr id="5" name="Slide Number Placeholder 4">
            <a:extLst>
              <a:ext uri="{FF2B5EF4-FFF2-40B4-BE49-F238E27FC236}">
                <a16:creationId xmlns:a16="http://schemas.microsoft.com/office/drawing/2014/main" id="{6DD8766D-E07C-EC85-5E1E-22E49F3A3397}"/>
              </a:ext>
            </a:extLst>
          </p:cNvPr>
          <p:cNvSpPr>
            <a:spLocks noGrp="1"/>
          </p:cNvSpPr>
          <p:nvPr>
            <p:ph type="sldNum" sz="quarter" idx="12"/>
          </p:nvPr>
        </p:nvSpPr>
        <p:spPr>
          <a:xfrm>
            <a:off x="9632372" y="6492875"/>
            <a:ext cx="2324099" cy="246495"/>
          </a:xfrm>
        </p:spPr>
        <p:txBody>
          <a:bodyPr/>
          <a:lstStyle/>
          <a:p>
            <a:fld id="{1957CD47-CECE-4FA3-AFB1-642E649C1FBC}" type="slidenum">
              <a:rPr lang="en-US" smtClean="0"/>
              <a:t>18</a:t>
            </a:fld>
            <a:endParaRPr lang="en-US" dirty="0"/>
          </a:p>
        </p:txBody>
      </p:sp>
    </p:spTree>
    <p:extLst>
      <p:ext uri="{BB962C8B-B14F-4D97-AF65-F5344CB8AC3E}">
        <p14:creationId xmlns:p14="http://schemas.microsoft.com/office/powerpoint/2010/main" val="51930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77280-B021-B23D-3B80-9F1DDF83CF5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C69E191-7432-C51E-32A4-B6D9C5D52D81}"/>
              </a:ext>
            </a:extLst>
          </p:cNvPr>
          <p:cNvSpPr>
            <a:spLocks noGrp="1"/>
          </p:cNvSpPr>
          <p:nvPr>
            <p:ph type="title"/>
          </p:nvPr>
        </p:nvSpPr>
        <p:spPr>
          <a:xfrm>
            <a:off x="173178" y="308699"/>
            <a:ext cx="11220245" cy="861002"/>
          </a:xfrm>
        </p:spPr>
        <p:txBody>
          <a:bodyPr>
            <a:normAutofit fontScale="90000"/>
          </a:bodyPr>
          <a:lstStyle/>
          <a:p>
            <a:r>
              <a:rPr lang="en-US" dirty="0"/>
              <a:t>President’s Spending Proposal (State FY27) - Comparison</a:t>
            </a:r>
            <a:endParaRPr lang="en-US" u="sng" dirty="0"/>
          </a:p>
        </p:txBody>
      </p:sp>
      <p:graphicFrame>
        <p:nvGraphicFramePr>
          <p:cNvPr id="4" name="Content Placeholder 3">
            <a:extLst>
              <a:ext uri="{FF2B5EF4-FFF2-40B4-BE49-F238E27FC236}">
                <a16:creationId xmlns:a16="http://schemas.microsoft.com/office/drawing/2014/main" id="{82C8FABA-5884-C18A-290D-3CD7428D81B8}"/>
              </a:ext>
            </a:extLst>
          </p:cNvPr>
          <p:cNvGraphicFramePr>
            <a:graphicFrameLocks noGrp="1"/>
          </p:cNvGraphicFramePr>
          <p:nvPr>
            <p:ph idx="1"/>
            <p:extLst>
              <p:ext uri="{D42A27DB-BD31-4B8C-83A1-F6EECF244321}">
                <p14:modId xmlns:p14="http://schemas.microsoft.com/office/powerpoint/2010/main" val="3830203147"/>
              </p:ext>
            </p:extLst>
          </p:nvPr>
        </p:nvGraphicFramePr>
        <p:xfrm>
          <a:off x="173038" y="1590675"/>
          <a:ext cx="11890374" cy="3959760"/>
        </p:xfrm>
        <a:graphic>
          <a:graphicData uri="http://schemas.openxmlformats.org/drawingml/2006/table">
            <a:tbl>
              <a:tblPr firstRow="1" bandRow="1">
                <a:tableStyleId>{5C22544A-7EE6-4342-B048-85BDC9FD1C3A}</a:tableStyleId>
              </a:tblPr>
              <a:tblGrid>
                <a:gridCol w="2970871">
                  <a:extLst>
                    <a:ext uri="{9D8B030D-6E8A-4147-A177-3AD203B41FA5}">
                      <a16:colId xmlns:a16="http://schemas.microsoft.com/office/drawing/2014/main" val="1026358453"/>
                    </a:ext>
                  </a:extLst>
                </a:gridCol>
                <a:gridCol w="6079602">
                  <a:extLst>
                    <a:ext uri="{9D8B030D-6E8A-4147-A177-3AD203B41FA5}">
                      <a16:colId xmlns:a16="http://schemas.microsoft.com/office/drawing/2014/main" val="290344472"/>
                    </a:ext>
                  </a:extLst>
                </a:gridCol>
                <a:gridCol w="2839901">
                  <a:extLst>
                    <a:ext uri="{9D8B030D-6E8A-4147-A177-3AD203B41FA5}">
                      <a16:colId xmlns:a16="http://schemas.microsoft.com/office/drawing/2014/main" val="841275853"/>
                    </a:ext>
                  </a:extLst>
                </a:gridCol>
              </a:tblGrid>
              <a:tr h="352570">
                <a:tc>
                  <a:txBody>
                    <a:bodyPr/>
                    <a:lstStyle/>
                    <a:p>
                      <a:r>
                        <a:rPr lang="en-US">
                          <a:latin typeface="Aptos" panose="020B0004020202020204" pitchFamily="34" charset="0"/>
                        </a:rPr>
                        <a:t>Preserve Individually</a:t>
                      </a:r>
                    </a:p>
                  </a:txBody>
                  <a:tcPr/>
                </a:tc>
                <a:tc>
                  <a:txBody>
                    <a:bodyPr/>
                    <a:lstStyle/>
                    <a:p>
                      <a:r>
                        <a:rPr lang="en-US">
                          <a:latin typeface="Aptos" panose="020B0004020202020204" pitchFamily="34" charset="0"/>
                        </a:rPr>
                        <a:t>Decrease and Consolidate (18) into “SFP”</a:t>
                      </a:r>
                    </a:p>
                  </a:txBody>
                  <a:tcPr/>
                </a:tc>
                <a:tc>
                  <a:txBody>
                    <a:bodyPr/>
                    <a:lstStyle/>
                    <a:p>
                      <a:r>
                        <a:rPr lang="en-US">
                          <a:latin typeface="Aptos" panose="020B0004020202020204" pitchFamily="34" charset="0"/>
                        </a:rPr>
                        <a:t>Cut Entirely</a:t>
                      </a:r>
                    </a:p>
                  </a:txBody>
                  <a:tcPr/>
                </a:tc>
                <a:extLst>
                  <a:ext uri="{0D108BD9-81ED-4DB2-BD59-A6C34878D82A}">
                    <a16:rowId xmlns:a16="http://schemas.microsoft.com/office/drawing/2014/main" val="209687641"/>
                  </a:ext>
                </a:extLst>
              </a:tr>
              <a:tr h="352570">
                <a:tc>
                  <a:txBody>
                    <a:bodyPr/>
                    <a:lstStyle/>
                    <a:p>
                      <a:r>
                        <a:rPr lang="en-US">
                          <a:solidFill>
                            <a:schemeClr val="accent1">
                              <a:lumMod val="50000"/>
                            </a:schemeClr>
                          </a:solidFill>
                          <a:latin typeface="Aptos" panose="020B0004020202020204" pitchFamily="34" charset="0"/>
                        </a:rPr>
                        <a:t>ESSA Title I-A (level fund)</a:t>
                      </a:r>
                    </a:p>
                  </a:txBody>
                  <a:tcPr/>
                </a:tc>
                <a:tc>
                  <a:txBody>
                    <a:bodyPr/>
                    <a:lstStyle/>
                    <a:p>
                      <a:r>
                        <a:rPr lang="en-US">
                          <a:solidFill>
                            <a:schemeClr val="accent1">
                              <a:lumMod val="50000"/>
                            </a:schemeClr>
                          </a:solidFill>
                          <a:latin typeface="Aptos" panose="020B0004020202020204" pitchFamily="34" charset="0"/>
                        </a:rPr>
                        <a:t>ESSA Title II-A (Educators)</a:t>
                      </a:r>
                    </a:p>
                  </a:txBody>
                  <a:tcPr>
                    <a:solidFill>
                      <a:schemeClr val="accent4">
                        <a:lumMod val="20000"/>
                        <a:lumOff val="80000"/>
                      </a:schemeClr>
                    </a:solidFill>
                  </a:tcPr>
                </a:tc>
                <a:tc>
                  <a:txBody>
                    <a:bodyPr/>
                    <a:lstStyle/>
                    <a:p>
                      <a:r>
                        <a:rPr lang="en-US">
                          <a:solidFill>
                            <a:schemeClr val="accent1">
                              <a:lumMod val="50000"/>
                            </a:schemeClr>
                          </a:solidFill>
                          <a:latin typeface="Aptos" panose="020B0004020202020204" pitchFamily="34" charset="0"/>
                        </a:rPr>
                        <a:t>ESSA Title III (ELs)</a:t>
                      </a:r>
                    </a:p>
                  </a:txBody>
                  <a:tcPr/>
                </a:tc>
                <a:extLst>
                  <a:ext uri="{0D108BD9-81ED-4DB2-BD59-A6C34878D82A}">
                    <a16:rowId xmlns:a16="http://schemas.microsoft.com/office/drawing/2014/main" val="4114697172"/>
                  </a:ext>
                </a:extLst>
              </a:tr>
              <a:tr h="352570">
                <a:tc>
                  <a:txBody>
                    <a:bodyPr/>
                    <a:lstStyle/>
                    <a:p>
                      <a:r>
                        <a:rPr lang="en-US">
                          <a:solidFill>
                            <a:schemeClr val="accent1">
                              <a:lumMod val="50000"/>
                            </a:schemeClr>
                          </a:solidFill>
                          <a:latin typeface="Aptos" panose="020B0004020202020204" pitchFamily="34" charset="0"/>
                        </a:rPr>
                        <a:t>IDEA (minor increase)*</a:t>
                      </a:r>
                    </a:p>
                  </a:txBody>
                  <a:tcPr/>
                </a:tc>
                <a:tc>
                  <a:txBody>
                    <a:bodyPr/>
                    <a:lstStyle/>
                    <a:p>
                      <a:r>
                        <a:rPr lang="en-US">
                          <a:solidFill>
                            <a:schemeClr val="accent1">
                              <a:lumMod val="50000"/>
                            </a:schemeClr>
                          </a:solidFill>
                          <a:latin typeface="Aptos" panose="020B0004020202020204" pitchFamily="34" charset="0"/>
                        </a:rPr>
                        <a:t>ESSA Title IV-A (Well-rounded/Enrichment)</a:t>
                      </a:r>
                    </a:p>
                  </a:txBody>
                  <a:tcPr>
                    <a:solidFill>
                      <a:schemeClr val="accent4">
                        <a:lumMod val="20000"/>
                        <a:lumOff val="80000"/>
                      </a:schemeClr>
                    </a:solidFill>
                  </a:tcPr>
                </a:tc>
                <a:tc>
                  <a:txBody>
                    <a:bodyPr/>
                    <a:lstStyle/>
                    <a:p>
                      <a:r>
                        <a:rPr lang="en-US">
                          <a:solidFill>
                            <a:schemeClr val="accent1">
                              <a:lumMod val="50000"/>
                            </a:schemeClr>
                          </a:solidFill>
                          <a:latin typeface="Aptos" panose="020B0004020202020204" pitchFamily="34" charset="0"/>
                        </a:rPr>
                        <a:t>ESSA Title I-C (Migrant)</a:t>
                      </a:r>
                    </a:p>
                  </a:txBody>
                  <a:tcPr/>
                </a:tc>
                <a:extLst>
                  <a:ext uri="{0D108BD9-81ED-4DB2-BD59-A6C34878D82A}">
                    <a16:rowId xmlns:a16="http://schemas.microsoft.com/office/drawing/2014/main" val="57192687"/>
                  </a:ext>
                </a:extLst>
              </a:tr>
              <a:tr h="352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lumMod val="50000"/>
                            </a:schemeClr>
                          </a:solidFill>
                          <a:latin typeface="Aptos" panose="020B0004020202020204" pitchFamily="34" charset="0"/>
                        </a:rPr>
                        <a:t>Perkins (level fund) – DOL?</a:t>
                      </a:r>
                    </a:p>
                  </a:txBody>
                  <a:tcPr/>
                </a:tc>
                <a:tc>
                  <a:txBody>
                    <a:bodyPr/>
                    <a:lstStyle/>
                    <a:p>
                      <a:r>
                        <a:rPr lang="en-US">
                          <a:solidFill>
                            <a:schemeClr val="accent1">
                              <a:lumMod val="50000"/>
                            </a:schemeClr>
                          </a:solidFill>
                          <a:latin typeface="Aptos" panose="020B0004020202020204" pitchFamily="34" charset="0"/>
                        </a:rPr>
                        <a:t>ESSA Title IV-B (After school/21</a:t>
                      </a:r>
                      <a:r>
                        <a:rPr lang="en-US" baseline="30000">
                          <a:solidFill>
                            <a:schemeClr val="accent1">
                              <a:lumMod val="50000"/>
                            </a:schemeClr>
                          </a:solidFill>
                          <a:latin typeface="Aptos" panose="020B0004020202020204" pitchFamily="34" charset="0"/>
                        </a:rPr>
                        <a:t>st</a:t>
                      </a:r>
                      <a:r>
                        <a:rPr lang="en-US">
                          <a:solidFill>
                            <a:schemeClr val="accent1">
                              <a:lumMod val="50000"/>
                            </a:schemeClr>
                          </a:solidFill>
                          <a:latin typeface="Aptos" panose="020B0004020202020204" pitchFamily="34" charset="0"/>
                        </a:rPr>
                        <a:t> Century CC)</a:t>
                      </a:r>
                    </a:p>
                  </a:txBody>
                  <a:tcPr>
                    <a:solidFill>
                      <a:schemeClr val="accent4">
                        <a:lumMod val="20000"/>
                        <a:lumOff val="80000"/>
                      </a:schemeClr>
                    </a:solidFill>
                  </a:tcPr>
                </a:tc>
                <a:tc>
                  <a:txBody>
                    <a:bodyPr/>
                    <a:lstStyle/>
                    <a:p>
                      <a:r>
                        <a:rPr lang="en-US" sz="1800">
                          <a:solidFill>
                            <a:schemeClr val="accent1">
                              <a:lumMod val="50000"/>
                            </a:schemeClr>
                          </a:solidFill>
                          <a:latin typeface="Aptos" panose="020B0004020202020204" pitchFamily="34" charset="0"/>
                        </a:rPr>
                        <a:t>Comprehensive centers</a:t>
                      </a:r>
                      <a:endParaRPr lang="en-US">
                        <a:solidFill>
                          <a:schemeClr val="accent1">
                            <a:lumMod val="50000"/>
                          </a:schemeClr>
                        </a:solidFill>
                        <a:latin typeface="Aptos" panose="020B0004020202020204" pitchFamily="34" charset="0"/>
                      </a:endParaRPr>
                    </a:p>
                  </a:txBody>
                  <a:tcPr/>
                </a:tc>
                <a:extLst>
                  <a:ext uri="{0D108BD9-81ED-4DB2-BD59-A6C34878D82A}">
                    <a16:rowId xmlns:a16="http://schemas.microsoft.com/office/drawing/2014/main" val="3355758877"/>
                  </a:ext>
                </a:extLst>
              </a:tr>
              <a:tr h="14984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1">
                              <a:lumMod val="50000"/>
                            </a:schemeClr>
                          </a:solidFill>
                          <a:latin typeface="Aptos" panose="020B0004020202020204" pitchFamily="34" charset="0"/>
                        </a:rPr>
                        <a:t>Charter Schools (increase)</a:t>
                      </a:r>
                    </a:p>
                  </a:txBody>
                  <a:tcPr/>
                </a:tc>
                <a:tc>
                  <a:txBody>
                    <a:bodyPr/>
                    <a:lstStyle/>
                    <a:p>
                      <a:r>
                        <a:rPr lang="en-US" sz="1600">
                          <a:solidFill>
                            <a:schemeClr val="accent1">
                              <a:lumMod val="50000"/>
                            </a:schemeClr>
                          </a:solidFill>
                          <a:latin typeface="Aptos" panose="020B0004020202020204" pitchFamily="34" charset="0"/>
                        </a:rPr>
                        <a:t>15 other K-12 grants: Comprehensive literacy; Innovative literacy; Title I-D programs; State assessments; Homeless; Native Hawaiian; Alaska Native; Rural; American history and civics education; Magnet schools; Arts; gifted and talented; family engagement centers; School safety national activities; and Promise neighborhoods.</a:t>
                      </a:r>
                    </a:p>
                  </a:txBody>
                  <a:tcPr>
                    <a:solidFill>
                      <a:schemeClr val="accent4">
                        <a:lumMod val="20000"/>
                        <a:lumOff val="80000"/>
                      </a:schemeClr>
                    </a:solidFill>
                  </a:tcPr>
                </a:tc>
                <a:tc>
                  <a:txBody>
                    <a:bodyPr/>
                    <a:lstStyle/>
                    <a:p>
                      <a:r>
                        <a:rPr lang="en-US" sz="1600">
                          <a:solidFill>
                            <a:schemeClr val="accent1">
                              <a:lumMod val="50000"/>
                            </a:schemeClr>
                          </a:solidFill>
                          <a:latin typeface="Aptos" panose="020B0004020202020204" pitchFamily="34" charset="0"/>
                        </a:rPr>
                        <a:t>Training/advisory, Innovation/research, Teacher-leader incentive, SEED, Ready to Learn, Full-service community schools</a:t>
                      </a:r>
                    </a:p>
                  </a:txBody>
                  <a:tcPr/>
                </a:tc>
                <a:extLst>
                  <a:ext uri="{0D108BD9-81ED-4DB2-BD59-A6C34878D82A}">
                    <a16:rowId xmlns:a16="http://schemas.microsoft.com/office/drawing/2014/main" val="2166502291"/>
                  </a:ext>
                </a:extLst>
              </a:tr>
              <a:tr h="352570">
                <a:tc>
                  <a:txBody>
                    <a:bodyPr/>
                    <a:lstStyle/>
                    <a:p>
                      <a:r>
                        <a:rPr lang="en-US">
                          <a:solidFill>
                            <a:schemeClr val="accent1">
                              <a:lumMod val="50000"/>
                            </a:schemeClr>
                          </a:solidFill>
                          <a:latin typeface="Aptos" panose="020B0004020202020204" pitchFamily="34" charset="0"/>
                        </a:rPr>
                        <a:t>Impact Aid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accent1">
                            <a:lumMod val="50000"/>
                          </a:schemeClr>
                        </a:solidFill>
                        <a:latin typeface="Aptos" panose="020B0004020202020204" pitchFamily="34" charset="0"/>
                      </a:endParaRPr>
                    </a:p>
                  </a:txBody>
                  <a:tcPr/>
                </a:tc>
                <a:tc>
                  <a:txBody>
                    <a:bodyPr/>
                    <a:lstStyle/>
                    <a:p>
                      <a:r>
                        <a:rPr lang="en-US">
                          <a:solidFill>
                            <a:schemeClr val="accent1">
                              <a:lumMod val="50000"/>
                            </a:schemeClr>
                          </a:solidFill>
                          <a:latin typeface="Aptos" panose="020B0004020202020204" pitchFamily="34" charset="0"/>
                        </a:rPr>
                        <a:t>Adult Education</a:t>
                      </a:r>
                    </a:p>
                  </a:txBody>
                  <a:tcPr/>
                </a:tc>
                <a:extLst>
                  <a:ext uri="{0D108BD9-81ED-4DB2-BD59-A6C34878D82A}">
                    <a16:rowId xmlns:a16="http://schemas.microsoft.com/office/drawing/2014/main" val="2534966419"/>
                  </a:ext>
                </a:extLst>
              </a:tr>
              <a:tr h="5764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accent1">
                              <a:lumMod val="50000"/>
                            </a:schemeClr>
                          </a:solidFill>
                          <a:latin typeface="Aptos" panose="020B0004020202020204" pitchFamily="34" charset="0"/>
                        </a:rPr>
                        <a:t>Indian Education</a:t>
                      </a:r>
                    </a:p>
                  </a:txBody>
                  <a:tcPr/>
                </a:tc>
                <a:tc>
                  <a:txBody>
                    <a:bodyPr/>
                    <a:lstStyle/>
                    <a:p>
                      <a:endParaRPr lang="en-US">
                        <a:latin typeface="Aptos" panose="020B0004020202020204" pitchFamily="34" charset="0"/>
                      </a:endParaRPr>
                    </a:p>
                  </a:txBody>
                  <a:tcPr/>
                </a:tc>
                <a:tc>
                  <a:txBody>
                    <a:bodyPr/>
                    <a:lstStyle/>
                    <a:p>
                      <a:endParaRPr lang="en-US" dirty="0">
                        <a:latin typeface="Aptos" panose="020B0004020202020204" pitchFamily="34" charset="0"/>
                      </a:endParaRPr>
                    </a:p>
                  </a:txBody>
                  <a:tcPr/>
                </a:tc>
                <a:extLst>
                  <a:ext uri="{0D108BD9-81ED-4DB2-BD59-A6C34878D82A}">
                    <a16:rowId xmlns:a16="http://schemas.microsoft.com/office/drawing/2014/main" val="1908799601"/>
                  </a:ext>
                </a:extLst>
              </a:tr>
            </a:tbl>
          </a:graphicData>
        </a:graphic>
      </p:graphicFrame>
      <p:sp>
        <p:nvSpPr>
          <p:cNvPr id="2" name="TextBox 1">
            <a:extLst>
              <a:ext uri="{FF2B5EF4-FFF2-40B4-BE49-F238E27FC236}">
                <a16:creationId xmlns:a16="http://schemas.microsoft.com/office/drawing/2014/main" id="{C40E907A-8904-EC12-51B4-553413FBAD8D}"/>
              </a:ext>
            </a:extLst>
          </p:cNvPr>
          <p:cNvSpPr txBox="1"/>
          <p:nvPr/>
        </p:nvSpPr>
        <p:spPr>
          <a:xfrm>
            <a:off x="838200" y="5958812"/>
            <a:ext cx="6163056" cy="369332"/>
          </a:xfrm>
          <a:prstGeom prst="rect">
            <a:avLst/>
          </a:prstGeom>
          <a:noFill/>
        </p:spPr>
        <p:txBody>
          <a:bodyPr wrap="square" rtlCol="0">
            <a:spAutoFit/>
          </a:bodyPr>
          <a:lstStyle/>
          <a:p>
            <a:r>
              <a:rPr lang="en-US">
                <a:solidFill>
                  <a:schemeClr val="accent1">
                    <a:lumMod val="50000"/>
                  </a:schemeClr>
                </a:solidFill>
                <a:latin typeface="Aptos" panose="020B0004020202020204" pitchFamily="34" charset="0"/>
              </a:rPr>
              <a:t>*would combine Early Ed and K-12 IDEA grants</a:t>
            </a:r>
          </a:p>
        </p:txBody>
      </p:sp>
      <p:sp>
        <p:nvSpPr>
          <p:cNvPr id="5" name="Slide Number Placeholder 4">
            <a:extLst>
              <a:ext uri="{FF2B5EF4-FFF2-40B4-BE49-F238E27FC236}">
                <a16:creationId xmlns:a16="http://schemas.microsoft.com/office/drawing/2014/main" id="{F7760A8C-D01D-BDE3-E2EE-CE5728D1A1AE}"/>
              </a:ext>
            </a:extLst>
          </p:cNvPr>
          <p:cNvSpPr>
            <a:spLocks noGrp="1"/>
          </p:cNvSpPr>
          <p:nvPr>
            <p:ph type="sldNum" sz="quarter" idx="12"/>
          </p:nvPr>
        </p:nvSpPr>
        <p:spPr>
          <a:xfrm>
            <a:off x="9632372" y="6492875"/>
            <a:ext cx="2324099" cy="246495"/>
          </a:xfrm>
        </p:spPr>
        <p:txBody>
          <a:bodyPr/>
          <a:lstStyle/>
          <a:p>
            <a:fld id="{1957CD47-CECE-4FA3-AFB1-642E649C1FBC}" type="slidenum">
              <a:rPr lang="en-US" smtClean="0"/>
              <a:t>19</a:t>
            </a:fld>
            <a:endParaRPr lang="en-US" dirty="0"/>
          </a:p>
        </p:txBody>
      </p:sp>
    </p:spTree>
    <p:extLst>
      <p:ext uri="{BB962C8B-B14F-4D97-AF65-F5344CB8AC3E}">
        <p14:creationId xmlns:p14="http://schemas.microsoft.com/office/powerpoint/2010/main" val="2702080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C05A-BB5E-FD97-6FFF-868FAFEE7047}"/>
              </a:ext>
            </a:extLst>
          </p:cNvPr>
          <p:cNvSpPr>
            <a:spLocks noGrp="1"/>
          </p:cNvSpPr>
          <p:nvPr>
            <p:ph type="title"/>
          </p:nvPr>
        </p:nvSpPr>
        <p:spPr/>
        <p:txBody>
          <a:bodyPr/>
          <a:lstStyle/>
          <a:p>
            <a:r>
              <a:rPr lang="en-US" dirty="0"/>
              <a:t>Today’s Topics</a:t>
            </a:r>
          </a:p>
        </p:txBody>
      </p:sp>
      <p:sp>
        <p:nvSpPr>
          <p:cNvPr id="3" name="Content Placeholder 2">
            <a:extLst>
              <a:ext uri="{FF2B5EF4-FFF2-40B4-BE49-F238E27FC236}">
                <a16:creationId xmlns:a16="http://schemas.microsoft.com/office/drawing/2014/main" id="{E420044D-E518-28A7-E711-CBD82A7DC94B}"/>
              </a:ext>
            </a:extLst>
          </p:cNvPr>
          <p:cNvSpPr>
            <a:spLocks noGrp="1"/>
          </p:cNvSpPr>
          <p:nvPr>
            <p:ph idx="1"/>
          </p:nvPr>
        </p:nvSpPr>
        <p:spPr/>
        <p:txBody>
          <a:bodyPr vert="horz" lIns="91440" tIns="45720" rIns="91440" bIns="45720" rtlCol="0" anchor="t">
            <a:normAutofit/>
          </a:bodyPr>
          <a:lstStyle/>
          <a:p>
            <a:r>
              <a:rPr lang="en-US" dirty="0">
                <a:latin typeface="Arial"/>
                <a:cs typeface="Arial"/>
              </a:rPr>
              <a:t>DESE’s Vision and Strategic Objectives</a:t>
            </a:r>
          </a:p>
          <a:p>
            <a:r>
              <a:rPr lang="en-US" dirty="0">
                <a:latin typeface="Arial"/>
                <a:cs typeface="Arial"/>
              </a:rPr>
              <a:t>Updates on federal funding, policies, areas of focus</a:t>
            </a:r>
            <a:endParaRPr lang="en-US" dirty="0"/>
          </a:p>
          <a:p>
            <a:pPr lvl="2"/>
            <a:endParaRPr lang="en-US" dirty="0"/>
          </a:p>
        </p:txBody>
      </p:sp>
      <p:sp>
        <p:nvSpPr>
          <p:cNvPr id="4" name="Slide Number Placeholder 3">
            <a:extLst>
              <a:ext uri="{FF2B5EF4-FFF2-40B4-BE49-F238E27FC236}">
                <a16:creationId xmlns:a16="http://schemas.microsoft.com/office/drawing/2014/main" id="{022757E5-066E-93CC-7805-3BF5E3284120}"/>
              </a:ext>
            </a:extLst>
          </p:cNvPr>
          <p:cNvSpPr>
            <a:spLocks noGrp="1"/>
          </p:cNvSpPr>
          <p:nvPr>
            <p:ph type="sldNum" sz="quarter" idx="12"/>
          </p:nvPr>
        </p:nvSpPr>
        <p:spPr/>
        <p:txBody>
          <a:bodyPr/>
          <a:lstStyle/>
          <a:p>
            <a:fld id="{68A8D22E-6BC5-9E47-900C-2BB94685D9F5}" type="slidenum">
              <a:rPr lang="en-US" smtClean="0"/>
              <a:t>2</a:t>
            </a:fld>
            <a:endParaRPr lang="en-US"/>
          </a:p>
        </p:txBody>
      </p:sp>
    </p:spTree>
    <p:extLst>
      <p:ext uri="{BB962C8B-B14F-4D97-AF65-F5344CB8AC3E}">
        <p14:creationId xmlns:p14="http://schemas.microsoft.com/office/powerpoint/2010/main" val="2198329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45569-6310-2481-8DFB-50CE08E75DD6}"/>
              </a:ext>
            </a:extLst>
          </p:cNvPr>
          <p:cNvSpPr>
            <a:spLocks noGrp="1"/>
          </p:cNvSpPr>
          <p:nvPr>
            <p:ph type="title"/>
          </p:nvPr>
        </p:nvSpPr>
        <p:spPr>
          <a:xfrm>
            <a:off x="173178" y="308699"/>
            <a:ext cx="10891061" cy="861002"/>
          </a:xfrm>
        </p:spPr>
        <p:txBody>
          <a:bodyPr>
            <a:normAutofit fontScale="90000"/>
          </a:bodyPr>
          <a:lstStyle/>
          <a:p>
            <a:r>
              <a:rPr lang="en-US" dirty="0"/>
              <a:t>President’s Spending Proposal (State FY27) – President’s Rationale</a:t>
            </a:r>
          </a:p>
        </p:txBody>
      </p:sp>
      <p:sp>
        <p:nvSpPr>
          <p:cNvPr id="3" name="Content Placeholder 2">
            <a:extLst>
              <a:ext uri="{FF2B5EF4-FFF2-40B4-BE49-F238E27FC236}">
                <a16:creationId xmlns:a16="http://schemas.microsoft.com/office/drawing/2014/main" id="{82C6966C-C1E4-ACE0-024A-EB9732D831E5}"/>
              </a:ext>
            </a:extLst>
          </p:cNvPr>
          <p:cNvSpPr>
            <a:spLocks noGrp="1"/>
          </p:cNvSpPr>
          <p:nvPr>
            <p:ph idx="1"/>
          </p:nvPr>
        </p:nvSpPr>
        <p:spPr/>
        <p:txBody>
          <a:bodyPr>
            <a:normAutofit/>
          </a:bodyPr>
          <a:lstStyle/>
          <a:p>
            <a:r>
              <a:rPr lang="en-US" sz="3200" dirty="0"/>
              <a:t>Why the cuts? </a:t>
            </a:r>
          </a:p>
          <a:p>
            <a:pPr lvl="1"/>
            <a:r>
              <a:rPr lang="en-US" sz="2800" dirty="0"/>
              <a:t>Language repeated 24 times in ED “budget justifications” document: </a:t>
            </a:r>
            <a:r>
              <a:rPr lang="en-US" sz="2800" i="1" dirty="0"/>
              <a:t>“States and localities, not the Federal government, are best suited to determine whether to support the activities authorized under this program or similar activities within their own budgets and without unnecessary administrative burden imposed by the Federal government.”</a:t>
            </a:r>
          </a:p>
          <a:p>
            <a:pPr lvl="1"/>
            <a:r>
              <a:rPr lang="en-US" sz="2800" dirty="0"/>
              <a:t>Also: </a:t>
            </a:r>
            <a:r>
              <a:rPr lang="en-US" sz="2800" i="1" dirty="0"/>
              <a:t>“These eliminations are part of the Administration’s overall effort to restore fiscal discipline and reduce the Federal role in education.”</a:t>
            </a:r>
          </a:p>
        </p:txBody>
      </p:sp>
      <p:sp>
        <p:nvSpPr>
          <p:cNvPr id="5" name="Slide Number Placeholder 4">
            <a:extLst>
              <a:ext uri="{FF2B5EF4-FFF2-40B4-BE49-F238E27FC236}">
                <a16:creationId xmlns:a16="http://schemas.microsoft.com/office/drawing/2014/main" id="{84E08F4B-25A6-8F3E-D45B-C9CD8CED7175}"/>
              </a:ext>
            </a:extLst>
          </p:cNvPr>
          <p:cNvSpPr>
            <a:spLocks noGrp="1"/>
          </p:cNvSpPr>
          <p:nvPr>
            <p:ph type="sldNum" sz="quarter" idx="12"/>
          </p:nvPr>
        </p:nvSpPr>
        <p:spPr/>
        <p:txBody>
          <a:bodyPr/>
          <a:lstStyle/>
          <a:p>
            <a:fld id="{1957CD47-CECE-4FA3-AFB1-642E649C1FBC}" type="slidenum">
              <a:rPr lang="en-US" smtClean="0"/>
              <a:t>20</a:t>
            </a:fld>
            <a:endParaRPr lang="en-US"/>
          </a:p>
        </p:txBody>
      </p:sp>
    </p:spTree>
    <p:extLst>
      <p:ext uri="{BB962C8B-B14F-4D97-AF65-F5344CB8AC3E}">
        <p14:creationId xmlns:p14="http://schemas.microsoft.com/office/powerpoint/2010/main" val="2636507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781B1-AB3F-E9E0-296D-3414FF6C48B0}"/>
              </a:ext>
            </a:extLst>
          </p:cNvPr>
          <p:cNvSpPr>
            <a:spLocks noGrp="1"/>
          </p:cNvSpPr>
          <p:nvPr>
            <p:ph type="title"/>
          </p:nvPr>
        </p:nvSpPr>
        <p:spPr/>
        <p:txBody>
          <a:bodyPr anchor="ctr">
            <a:normAutofit/>
          </a:bodyPr>
          <a:lstStyle/>
          <a:p>
            <a:r>
              <a:rPr lang="en-US" dirty="0"/>
              <a:t>Senate Appropriations (State FY27)</a:t>
            </a:r>
          </a:p>
        </p:txBody>
      </p:sp>
      <p:sp>
        <p:nvSpPr>
          <p:cNvPr id="3" name="Content Placeholder 2">
            <a:extLst>
              <a:ext uri="{FF2B5EF4-FFF2-40B4-BE49-F238E27FC236}">
                <a16:creationId xmlns:a16="http://schemas.microsoft.com/office/drawing/2014/main" id="{AF97AD5B-CFA6-69A1-CB9C-242BEC1427A1}"/>
              </a:ext>
            </a:extLst>
          </p:cNvPr>
          <p:cNvSpPr>
            <a:spLocks noGrp="1"/>
          </p:cNvSpPr>
          <p:nvPr>
            <p:ph idx="1"/>
          </p:nvPr>
        </p:nvSpPr>
        <p:spPr/>
        <p:txBody>
          <a:bodyPr>
            <a:normAutofit/>
          </a:bodyPr>
          <a:lstStyle/>
          <a:p>
            <a:r>
              <a:rPr lang="en-US" sz="3200" dirty="0"/>
              <a:t>Senate Committee approved bill first week of August</a:t>
            </a:r>
          </a:p>
          <a:p>
            <a:pPr lvl="1"/>
            <a:r>
              <a:rPr lang="en-US" sz="2800" dirty="0"/>
              <a:t>Level funding across the board</a:t>
            </a:r>
          </a:p>
          <a:p>
            <a:pPr lvl="1"/>
            <a:r>
              <a:rPr lang="en-US" sz="2800" dirty="0"/>
              <a:t>New “bill-strengthening” language requires funding to be provided to States “on the date such funds become available for obligation” (i.e. July 1) for certain programs (ESEA, IDEA, Perkins, McKinney-Vento)</a:t>
            </a:r>
          </a:p>
          <a:p>
            <a:pPr lvl="2"/>
            <a:r>
              <a:rPr lang="en-US" sz="2400" dirty="0"/>
              <a:t>Would prohibit any enacted funding from being used to transfer Title I or special education programs out of ED</a:t>
            </a:r>
          </a:p>
          <a:p>
            <a:pPr lvl="2"/>
            <a:r>
              <a:rPr lang="en-US" sz="2400" dirty="0"/>
              <a:t>Would require the agency to maintain sufficient staffing “to fulfill its statutory responsibilities.”</a:t>
            </a:r>
          </a:p>
        </p:txBody>
      </p:sp>
      <p:sp>
        <p:nvSpPr>
          <p:cNvPr id="6" name="Slide Number Placeholder 5">
            <a:extLst>
              <a:ext uri="{FF2B5EF4-FFF2-40B4-BE49-F238E27FC236}">
                <a16:creationId xmlns:a16="http://schemas.microsoft.com/office/drawing/2014/main" id="{5B7E26A2-4626-EC82-DA4D-BFB24C386554}"/>
              </a:ext>
            </a:extLst>
          </p:cNvPr>
          <p:cNvSpPr>
            <a:spLocks noGrp="1"/>
          </p:cNvSpPr>
          <p:nvPr>
            <p:ph type="sldNum" sz="quarter" idx="12"/>
          </p:nvPr>
        </p:nvSpPr>
        <p:spPr/>
        <p:txBody>
          <a:bodyPr/>
          <a:lstStyle/>
          <a:p>
            <a:fld id="{1957CD47-CECE-4FA3-AFB1-642E649C1FBC}" type="slidenum">
              <a:rPr lang="en-US" smtClean="0"/>
              <a:t>21</a:t>
            </a:fld>
            <a:endParaRPr lang="en-US"/>
          </a:p>
        </p:txBody>
      </p:sp>
    </p:spTree>
    <p:extLst>
      <p:ext uri="{BB962C8B-B14F-4D97-AF65-F5344CB8AC3E}">
        <p14:creationId xmlns:p14="http://schemas.microsoft.com/office/powerpoint/2010/main" val="3782073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9D68-7375-ECD7-976C-76D490D809F9}"/>
              </a:ext>
            </a:extLst>
          </p:cNvPr>
          <p:cNvSpPr>
            <a:spLocks noGrp="1"/>
          </p:cNvSpPr>
          <p:nvPr>
            <p:ph type="title"/>
          </p:nvPr>
        </p:nvSpPr>
        <p:spPr/>
        <p:txBody>
          <a:bodyPr/>
          <a:lstStyle/>
          <a:p>
            <a:r>
              <a:rPr lang="en-US" dirty="0"/>
              <a:t>House Appropriations (State FY27)</a:t>
            </a:r>
          </a:p>
        </p:txBody>
      </p:sp>
      <p:sp>
        <p:nvSpPr>
          <p:cNvPr id="3" name="Content Placeholder 2">
            <a:extLst>
              <a:ext uri="{FF2B5EF4-FFF2-40B4-BE49-F238E27FC236}">
                <a16:creationId xmlns:a16="http://schemas.microsoft.com/office/drawing/2014/main" id="{8F06E501-6B5E-A87B-8815-AFB6379757AC}"/>
              </a:ext>
            </a:extLst>
          </p:cNvPr>
          <p:cNvSpPr>
            <a:spLocks noGrp="1"/>
          </p:cNvSpPr>
          <p:nvPr>
            <p:ph idx="1"/>
          </p:nvPr>
        </p:nvSpPr>
        <p:spPr/>
        <p:txBody>
          <a:bodyPr>
            <a:normAutofit/>
          </a:bodyPr>
          <a:lstStyle/>
          <a:p>
            <a:r>
              <a:rPr lang="en-US" sz="3200" dirty="0"/>
              <a:t>House Subcommittee approved bill in early September</a:t>
            </a:r>
          </a:p>
          <a:p>
            <a:pPr lvl="1"/>
            <a:r>
              <a:rPr lang="en-US" sz="2800" dirty="0"/>
              <a:t>Significant cuts to Title I (27%)</a:t>
            </a:r>
          </a:p>
          <a:p>
            <a:pPr lvl="2"/>
            <a:r>
              <a:rPr lang="en-US" sz="2400" dirty="0"/>
              <a:t>Plus proposed rescission of almost $1 billion in FY 2025 funding</a:t>
            </a:r>
          </a:p>
          <a:p>
            <a:pPr lvl="1"/>
            <a:r>
              <a:rPr lang="en-US" sz="2800" dirty="0"/>
              <a:t>Increase to charter school grants program ($60 million)</a:t>
            </a:r>
          </a:p>
          <a:p>
            <a:pPr lvl="1"/>
            <a:r>
              <a:rPr lang="en-US" sz="2800" dirty="0"/>
              <a:t>Cuts to USED administration</a:t>
            </a:r>
          </a:p>
          <a:p>
            <a:pPr lvl="1"/>
            <a:r>
              <a:rPr lang="en-US" sz="2800" dirty="0"/>
              <a:t>“Zero out” programs including Migrant, AEFLA, Title II-A, Title III-A</a:t>
            </a:r>
          </a:p>
        </p:txBody>
      </p:sp>
      <p:sp>
        <p:nvSpPr>
          <p:cNvPr id="5" name="Slide Number Placeholder 4">
            <a:extLst>
              <a:ext uri="{FF2B5EF4-FFF2-40B4-BE49-F238E27FC236}">
                <a16:creationId xmlns:a16="http://schemas.microsoft.com/office/drawing/2014/main" id="{639AE4D2-2218-506F-D1A4-A928E9F6782E}"/>
              </a:ext>
            </a:extLst>
          </p:cNvPr>
          <p:cNvSpPr>
            <a:spLocks noGrp="1"/>
          </p:cNvSpPr>
          <p:nvPr>
            <p:ph type="sldNum" sz="quarter" idx="12"/>
          </p:nvPr>
        </p:nvSpPr>
        <p:spPr/>
        <p:txBody>
          <a:bodyPr/>
          <a:lstStyle/>
          <a:p>
            <a:fld id="{1957CD47-CECE-4FA3-AFB1-642E649C1FBC}" type="slidenum">
              <a:rPr lang="en-US" smtClean="0"/>
              <a:t>22</a:t>
            </a:fld>
            <a:endParaRPr lang="en-US"/>
          </a:p>
        </p:txBody>
      </p:sp>
    </p:spTree>
    <p:extLst>
      <p:ext uri="{BB962C8B-B14F-4D97-AF65-F5344CB8AC3E}">
        <p14:creationId xmlns:p14="http://schemas.microsoft.com/office/powerpoint/2010/main" val="852290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C513D-8384-45DD-7866-BC67D5F1EB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5C01F2-5189-2058-7BC9-E93CAF37315E}"/>
              </a:ext>
            </a:extLst>
          </p:cNvPr>
          <p:cNvSpPr>
            <a:spLocks noGrp="1"/>
          </p:cNvSpPr>
          <p:nvPr>
            <p:ph type="title"/>
          </p:nvPr>
        </p:nvSpPr>
        <p:spPr/>
        <p:txBody>
          <a:bodyPr/>
          <a:lstStyle/>
          <a:p>
            <a:r>
              <a:rPr lang="en-US" dirty="0"/>
              <a:t>Senate and House Must Compromise</a:t>
            </a:r>
          </a:p>
        </p:txBody>
      </p:sp>
      <p:sp>
        <p:nvSpPr>
          <p:cNvPr id="3" name="Content Placeholder 2">
            <a:extLst>
              <a:ext uri="{FF2B5EF4-FFF2-40B4-BE49-F238E27FC236}">
                <a16:creationId xmlns:a16="http://schemas.microsoft.com/office/drawing/2014/main" id="{6BB4A606-7732-2914-7C4E-D6506C2F1C79}"/>
              </a:ext>
            </a:extLst>
          </p:cNvPr>
          <p:cNvSpPr>
            <a:spLocks noGrp="1"/>
          </p:cNvSpPr>
          <p:nvPr>
            <p:ph idx="1"/>
          </p:nvPr>
        </p:nvSpPr>
        <p:spPr/>
        <p:txBody>
          <a:bodyPr>
            <a:normAutofit/>
          </a:bodyPr>
          <a:lstStyle/>
          <a:p>
            <a:r>
              <a:rPr lang="en-US" sz="3200" dirty="0"/>
              <a:t>Significant differences between the Senate bill and the House bill make it difficult to pass single legislation</a:t>
            </a:r>
          </a:p>
          <a:p>
            <a:r>
              <a:rPr lang="en-US" sz="3200" dirty="0"/>
              <a:t>Most differences were </a:t>
            </a:r>
            <a:r>
              <a:rPr lang="en-US" sz="3200" b="1" dirty="0"/>
              <a:t>not</a:t>
            </a:r>
            <a:r>
              <a:rPr lang="en-US" sz="3200" dirty="0"/>
              <a:t> resolved during the shutdown</a:t>
            </a:r>
          </a:p>
        </p:txBody>
      </p:sp>
      <p:sp>
        <p:nvSpPr>
          <p:cNvPr id="5" name="Slide Number Placeholder 4">
            <a:extLst>
              <a:ext uri="{FF2B5EF4-FFF2-40B4-BE49-F238E27FC236}">
                <a16:creationId xmlns:a16="http://schemas.microsoft.com/office/drawing/2014/main" id="{E8D545F1-14E6-4E87-9AA2-0C16E84B18AF}"/>
              </a:ext>
            </a:extLst>
          </p:cNvPr>
          <p:cNvSpPr>
            <a:spLocks noGrp="1"/>
          </p:cNvSpPr>
          <p:nvPr>
            <p:ph type="sldNum" sz="quarter" idx="12"/>
          </p:nvPr>
        </p:nvSpPr>
        <p:spPr/>
        <p:txBody>
          <a:bodyPr/>
          <a:lstStyle/>
          <a:p>
            <a:fld id="{1957CD47-CECE-4FA3-AFB1-642E649C1FBC}" type="slidenum">
              <a:rPr lang="en-US" smtClean="0"/>
              <a:t>23</a:t>
            </a:fld>
            <a:endParaRPr lang="en-US"/>
          </a:p>
        </p:txBody>
      </p:sp>
    </p:spTree>
    <p:extLst>
      <p:ext uri="{BB962C8B-B14F-4D97-AF65-F5344CB8AC3E}">
        <p14:creationId xmlns:p14="http://schemas.microsoft.com/office/powerpoint/2010/main" val="527195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95B382-D126-7936-3E71-3A271059D629}"/>
              </a:ext>
            </a:extLst>
          </p:cNvPr>
          <p:cNvSpPr>
            <a:spLocks noGrp="1"/>
          </p:cNvSpPr>
          <p:nvPr>
            <p:ph type="title"/>
          </p:nvPr>
        </p:nvSpPr>
        <p:spPr/>
        <p:txBody>
          <a:bodyPr/>
          <a:lstStyle/>
          <a:p>
            <a:r>
              <a:rPr lang="en-US" dirty="0"/>
              <a:t>Discrepancies Still to Resolve</a:t>
            </a:r>
          </a:p>
        </p:txBody>
      </p:sp>
      <p:graphicFrame>
        <p:nvGraphicFramePr>
          <p:cNvPr id="4" name="Content Placeholder 3">
            <a:extLst>
              <a:ext uri="{FF2B5EF4-FFF2-40B4-BE49-F238E27FC236}">
                <a16:creationId xmlns:a16="http://schemas.microsoft.com/office/drawing/2014/main" id="{EDCBB065-9743-BBBD-63F4-653E3509E826}"/>
              </a:ext>
            </a:extLst>
          </p:cNvPr>
          <p:cNvGraphicFramePr>
            <a:graphicFrameLocks noGrp="1"/>
          </p:cNvGraphicFramePr>
          <p:nvPr>
            <p:ph idx="1"/>
            <p:extLst>
              <p:ext uri="{D42A27DB-BD31-4B8C-83A1-F6EECF244321}">
                <p14:modId xmlns:p14="http://schemas.microsoft.com/office/powerpoint/2010/main" val="447258744"/>
              </p:ext>
            </p:extLst>
          </p:nvPr>
        </p:nvGraphicFramePr>
        <p:xfrm>
          <a:off x="383350" y="1563243"/>
          <a:ext cx="11284394" cy="4793489"/>
        </p:xfrm>
        <a:graphic>
          <a:graphicData uri="http://schemas.openxmlformats.org/drawingml/2006/table">
            <a:tbl>
              <a:tblPr firstRow="1" bandRow="1">
                <a:tableStyleId>{5C22544A-7EE6-4342-B048-85BDC9FD1C3A}</a:tableStyleId>
              </a:tblPr>
              <a:tblGrid>
                <a:gridCol w="3337699">
                  <a:extLst>
                    <a:ext uri="{9D8B030D-6E8A-4147-A177-3AD203B41FA5}">
                      <a16:colId xmlns:a16="http://schemas.microsoft.com/office/drawing/2014/main" val="720790544"/>
                    </a:ext>
                  </a:extLst>
                </a:gridCol>
                <a:gridCol w="1609903">
                  <a:extLst>
                    <a:ext uri="{9D8B030D-6E8A-4147-A177-3AD203B41FA5}">
                      <a16:colId xmlns:a16="http://schemas.microsoft.com/office/drawing/2014/main" val="3127730201"/>
                    </a:ext>
                  </a:extLst>
                </a:gridCol>
                <a:gridCol w="2167128">
                  <a:extLst>
                    <a:ext uri="{9D8B030D-6E8A-4147-A177-3AD203B41FA5}">
                      <a16:colId xmlns:a16="http://schemas.microsoft.com/office/drawing/2014/main" val="388592537"/>
                    </a:ext>
                  </a:extLst>
                </a:gridCol>
                <a:gridCol w="2103120">
                  <a:extLst>
                    <a:ext uri="{9D8B030D-6E8A-4147-A177-3AD203B41FA5}">
                      <a16:colId xmlns:a16="http://schemas.microsoft.com/office/drawing/2014/main" val="3290550631"/>
                    </a:ext>
                  </a:extLst>
                </a:gridCol>
                <a:gridCol w="2066544">
                  <a:extLst>
                    <a:ext uri="{9D8B030D-6E8A-4147-A177-3AD203B41FA5}">
                      <a16:colId xmlns:a16="http://schemas.microsoft.com/office/drawing/2014/main" val="530845358"/>
                    </a:ext>
                  </a:extLst>
                </a:gridCol>
              </a:tblGrid>
              <a:tr h="488628">
                <a:tc>
                  <a:txBody>
                    <a:bodyPr/>
                    <a:lstStyle/>
                    <a:p>
                      <a:pPr marL="0" marR="0">
                        <a:buNone/>
                      </a:pPr>
                      <a:r>
                        <a:rPr lang="en-US" sz="1800" dirty="0">
                          <a:effectLst/>
                          <a:latin typeface="+mn-lt"/>
                        </a:rPr>
                        <a:t>Program</a:t>
                      </a:r>
                      <a:endParaRPr lang="en-US" sz="1800" dirty="0">
                        <a:effectLst/>
                        <a:latin typeface="+mn-lt"/>
                        <a:ea typeface="Aptos" panose="020B0004020202020204" pitchFamily="34" charset="0"/>
                        <a:cs typeface="Aptos" panose="020B0004020202020204" pitchFamily="34" charset="0"/>
                      </a:endParaRPr>
                    </a:p>
                  </a:txBody>
                  <a:tcPr marL="0" marR="0" marT="0" marB="0" anchor="ctr"/>
                </a:tc>
                <a:tc>
                  <a:txBody>
                    <a:bodyPr/>
                    <a:lstStyle/>
                    <a:p>
                      <a:pPr marL="0" marR="0">
                        <a:buNone/>
                      </a:pPr>
                      <a:r>
                        <a:rPr lang="en-US" sz="1800" dirty="0">
                          <a:effectLst/>
                          <a:latin typeface="+mn-lt"/>
                        </a:rPr>
                        <a:t>FY 2026 Final   </a:t>
                      </a:r>
                      <a:endParaRPr lang="en-US" sz="1800" dirty="0">
                        <a:effectLst/>
                        <a:latin typeface="+mn-lt"/>
                        <a:ea typeface="Aptos" panose="020B0004020202020204" pitchFamily="34" charset="0"/>
                        <a:cs typeface="Aptos" panose="020B0004020202020204" pitchFamily="34" charset="0"/>
                      </a:endParaRPr>
                    </a:p>
                  </a:txBody>
                  <a:tcPr marL="0" marR="0" marT="0" marB="0" anchor="ctr"/>
                </a:tc>
                <a:tc>
                  <a:txBody>
                    <a:bodyPr/>
                    <a:lstStyle/>
                    <a:p>
                      <a:pPr marL="0" marR="0">
                        <a:buNone/>
                      </a:pPr>
                      <a:r>
                        <a:rPr lang="en-US" sz="1800" dirty="0">
                          <a:effectLst/>
                          <a:latin typeface="+mn-lt"/>
                        </a:rPr>
                        <a:t>FY 2027 President’s</a:t>
                      </a:r>
                      <a:endParaRPr lang="en-US" sz="1800" dirty="0">
                        <a:effectLst/>
                        <a:latin typeface="+mn-lt"/>
                        <a:ea typeface="Aptos" panose="020B0004020202020204" pitchFamily="34" charset="0"/>
                        <a:cs typeface="Aptos" panose="020B0004020202020204" pitchFamily="34" charset="0"/>
                      </a:endParaRPr>
                    </a:p>
                  </a:txBody>
                  <a:tcPr marL="0" marR="0" marT="0" marB="0" anchor="ctr"/>
                </a:tc>
                <a:tc>
                  <a:txBody>
                    <a:bodyPr/>
                    <a:lstStyle/>
                    <a:p>
                      <a:pPr marL="0" marR="0">
                        <a:buNone/>
                      </a:pPr>
                      <a:r>
                        <a:rPr lang="en-US" sz="1800" dirty="0">
                          <a:effectLst/>
                          <a:latin typeface="+mn-lt"/>
                        </a:rPr>
                        <a:t>FY 2027 Senate Bill</a:t>
                      </a:r>
                      <a:endParaRPr lang="en-US" sz="1800" dirty="0">
                        <a:effectLst/>
                        <a:latin typeface="+mn-lt"/>
                        <a:ea typeface="Aptos" panose="020B0004020202020204" pitchFamily="34" charset="0"/>
                        <a:cs typeface="Aptos" panose="020B0004020202020204" pitchFamily="34" charset="0"/>
                      </a:endParaRPr>
                    </a:p>
                  </a:txBody>
                  <a:tcPr marL="0" marR="0" marT="0" marB="0" anchor="ctr"/>
                </a:tc>
                <a:tc>
                  <a:txBody>
                    <a:bodyPr/>
                    <a:lstStyle/>
                    <a:p>
                      <a:pPr marL="0" marR="0">
                        <a:buNone/>
                      </a:pPr>
                      <a:r>
                        <a:rPr lang="en-US" sz="1800" dirty="0">
                          <a:effectLst/>
                          <a:latin typeface="+mn-lt"/>
                          <a:ea typeface="Aptos" panose="020B0004020202020204" pitchFamily="34" charset="0"/>
                          <a:cs typeface="Aptos" panose="020B0004020202020204" pitchFamily="34" charset="0"/>
                        </a:rPr>
                        <a:t>FY 2027 House Bill</a:t>
                      </a:r>
                    </a:p>
                  </a:txBody>
                  <a:tcPr marL="0" marR="0" marT="0" marB="0" anchor="ctr"/>
                </a:tc>
                <a:extLst>
                  <a:ext uri="{0D108BD9-81ED-4DB2-BD59-A6C34878D82A}">
                    <a16:rowId xmlns:a16="http://schemas.microsoft.com/office/drawing/2014/main" val="381934221"/>
                  </a:ext>
                </a:extLst>
              </a:tr>
              <a:tr h="391351">
                <a:tc>
                  <a:txBody>
                    <a:bodyPr/>
                    <a:lstStyle/>
                    <a:p>
                      <a:pPr marL="0" marR="0">
                        <a:buNone/>
                      </a:pPr>
                      <a:r>
                        <a:rPr lang="en-US" sz="1800" b="1" dirty="0">
                          <a:effectLst/>
                          <a:latin typeface="+mn-lt"/>
                        </a:rPr>
                        <a:t> ESSA Title I-A</a:t>
                      </a:r>
                      <a:endParaRPr lang="en-US" sz="1800" b="1" dirty="0">
                        <a:effectLst/>
                        <a:latin typeface="+mn-lt"/>
                        <a:ea typeface="Aptos" panose="020B0004020202020204" pitchFamily="34" charset="0"/>
                        <a:cs typeface="Aptos" panose="020B0004020202020204" pitchFamily="34" charset="0"/>
                      </a:endParaRPr>
                    </a:p>
                  </a:txBody>
                  <a:tcPr marL="0" marR="0" marT="0" marB="0" anchor="ctr"/>
                </a:tc>
                <a:tc>
                  <a:txBody>
                    <a:bodyPr/>
                    <a:lstStyle/>
                    <a:p>
                      <a:pPr marL="0" marR="0" algn="r">
                        <a:buNone/>
                      </a:pPr>
                      <a:r>
                        <a:rPr lang="en-US" sz="1800" dirty="0">
                          <a:effectLst/>
                          <a:latin typeface="+mn-lt"/>
                        </a:rPr>
                        <a:t>$18,407</a:t>
                      </a:r>
                      <a:endParaRPr lang="en-US" sz="1800" dirty="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buNone/>
                      </a:pPr>
                      <a:r>
                        <a:rPr lang="en-US" sz="1800" dirty="0">
                          <a:effectLst/>
                          <a:latin typeface="+mn-lt"/>
                        </a:rPr>
                        <a:t>$18,407</a:t>
                      </a:r>
                      <a:endParaRPr lang="en-US" sz="1800" dirty="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buNone/>
                      </a:pPr>
                      <a:r>
                        <a:rPr lang="en-US" sz="1800" dirty="0">
                          <a:effectLst/>
                          <a:latin typeface="+mn-lt"/>
                        </a:rPr>
                        <a:t>$18,457</a:t>
                      </a:r>
                      <a:endParaRPr lang="en-US" sz="1800" dirty="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lnSpc>
                          <a:spcPct val="115000"/>
                        </a:lnSpc>
                        <a:spcAft>
                          <a:spcPts val="800"/>
                        </a:spcAft>
                        <a:buNone/>
                      </a:pPr>
                      <a:r>
                        <a:rPr lang="en-US" sz="1800" b="1" kern="100" dirty="0">
                          <a:solidFill>
                            <a:srgbClr val="C00000"/>
                          </a:solidFill>
                          <a:effectLst/>
                          <a:latin typeface="+mn-lt"/>
                          <a:ea typeface="Aptos" panose="020B0004020202020204" pitchFamily="34" charset="0"/>
                          <a:cs typeface="Times New Roman" panose="02020603050405020304" pitchFamily="18" charset="0"/>
                        </a:rPr>
                        <a:t>$14,626</a:t>
                      </a:r>
                    </a:p>
                  </a:txBody>
                  <a:tcPr marL="45720" marR="45720" anchor="ctr"/>
                </a:tc>
                <a:extLst>
                  <a:ext uri="{0D108BD9-81ED-4DB2-BD59-A6C34878D82A}">
                    <a16:rowId xmlns:a16="http://schemas.microsoft.com/office/drawing/2014/main" val="2505564796"/>
                  </a:ext>
                </a:extLst>
              </a:tr>
              <a:tr h="391351">
                <a:tc>
                  <a:txBody>
                    <a:bodyPr/>
                    <a:lstStyle/>
                    <a:p>
                      <a:pPr marL="0" marR="0">
                        <a:lnSpc>
                          <a:spcPct val="115000"/>
                        </a:lnSpc>
                        <a:spcAft>
                          <a:spcPts val="800"/>
                        </a:spcAft>
                        <a:buNone/>
                      </a:pPr>
                      <a:r>
                        <a:rPr lang="en-US" sz="1800" b="1" kern="1200" dirty="0">
                          <a:effectLst/>
                          <a:latin typeface="+mn-lt"/>
                          <a:ea typeface="Aptos" panose="020B0004020202020204" pitchFamily="34" charset="0"/>
                          <a:cs typeface="Arial" panose="020B0604020202020204" pitchFamily="34" charset="0"/>
                        </a:rPr>
                        <a:t>ESSA Title I-C</a:t>
                      </a:r>
                      <a:endParaRPr lang="en-US" sz="1800" b="1" kern="100" dirty="0">
                        <a:effectLst/>
                        <a:latin typeface="+mn-lt"/>
                        <a:ea typeface="Aptos" panose="020B0004020202020204" pitchFamily="34" charset="0"/>
                        <a:cs typeface="Times New Roman" panose="02020603050405020304" pitchFamily="18" charset="0"/>
                      </a:endParaRPr>
                    </a:p>
                  </a:txBody>
                  <a:tcPr marL="45720" marR="45720" anchor="ctr"/>
                </a:tc>
                <a:tc>
                  <a:txBody>
                    <a:bodyPr/>
                    <a:lstStyle/>
                    <a:p>
                      <a:pPr marL="0" marR="0" algn="r">
                        <a:lnSpc>
                          <a:spcPct val="115000"/>
                        </a:lnSpc>
                        <a:spcAft>
                          <a:spcPts val="800"/>
                        </a:spcAft>
                        <a:buNone/>
                      </a:pPr>
                      <a:r>
                        <a:rPr lang="en-US" sz="1800" kern="1200" dirty="0">
                          <a:effectLst/>
                          <a:latin typeface="+mn-lt"/>
                          <a:ea typeface="Aptos" panose="020B0004020202020204" pitchFamily="34" charset="0"/>
                          <a:cs typeface="Arial" panose="020B0604020202020204" pitchFamily="34" charset="0"/>
                        </a:rPr>
                        <a:t>$376</a:t>
                      </a:r>
                      <a:endParaRPr lang="en-US" sz="1800" kern="100" dirty="0">
                        <a:effectLst/>
                        <a:latin typeface="+mn-lt"/>
                        <a:ea typeface="Aptos" panose="020B0004020202020204" pitchFamily="34" charset="0"/>
                        <a:cs typeface="Times New Roman" panose="02020603050405020304" pitchFamily="18" charset="0"/>
                      </a:endParaRPr>
                    </a:p>
                  </a:txBody>
                  <a:tcPr marL="45720" marR="45720" anchor="ctr"/>
                </a:tc>
                <a:tc>
                  <a:txBody>
                    <a:bodyPr/>
                    <a:lstStyle/>
                    <a:p>
                      <a:pPr marL="0" marR="0" algn="r">
                        <a:lnSpc>
                          <a:spcPct val="115000"/>
                        </a:lnSpc>
                        <a:spcAft>
                          <a:spcPts val="800"/>
                        </a:spcAft>
                        <a:buNone/>
                      </a:pPr>
                      <a:r>
                        <a:rPr lang="en-US" sz="1800" b="1" kern="1200" dirty="0">
                          <a:solidFill>
                            <a:schemeClr val="accent5">
                              <a:lumMod val="75000"/>
                            </a:schemeClr>
                          </a:solidFill>
                          <a:effectLst/>
                          <a:latin typeface="+mn-lt"/>
                          <a:ea typeface="Aptos" panose="020B0004020202020204" pitchFamily="34" charset="0"/>
                          <a:cs typeface="Arial" panose="020B0604020202020204" pitchFamily="34" charset="0"/>
                        </a:rPr>
                        <a:t>$0</a:t>
                      </a:r>
                      <a:endParaRPr lang="en-US" sz="1800" b="1" kern="100" dirty="0">
                        <a:solidFill>
                          <a:schemeClr val="accent5">
                            <a:lumMod val="75000"/>
                          </a:schemeClr>
                        </a:solidFill>
                        <a:effectLst/>
                        <a:latin typeface="+mn-lt"/>
                        <a:ea typeface="Aptos" panose="020B0004020202020204" pitchFamily="34" charset="0"/>
                        <a:cs typeface="Times New Roman" panose="02020603050405020304" pitchFamily="18" charset="0"/>
                      </a:endParaRPr>
                    </a:p>
                  </a:txBody>
                  <a:tcPr marL="45720" marR="45720" anchor="ctr"/>
                </a:tc>
                <a:tc>
                  <a:txBody>
                    <a:bodyPr/>
                    <a:lstStyle/>
                    <a:p>
                      <a:pPr marL="0" marR="0" algn="r">
                        <a:lnSpc>
                          <a:spcPct val="115000"/>
                        </a:lnSpc>
                        <a:spcAft>
                          <a:spcPts val="800"/>
                        </a:spcAft>
                        <a:buNone/>
                      </a:pPr>
                      <a:r>
                        <a:rPr lang="en-US" sz="1800" kern="1200" dirty="0">
                          <a:effectLst/>
                          <a:latin typeface="+mn-lt"/>
                          <a:ea typeface="Aptos" panose="020B0004020202020204" pitchFamily="34" charset="0"/>
                          <a:cs typeface="Arial" panose="020B0604020202020204" pitchFamily="34" charset="0"/>
                        </a:rPr>
                        <a:t>$376</a:t>
                      </a:r>
                      <a:endParaRPr lang="en-US" sz="1800" kern="100" dirty="0">
                        <a:effectLst/>
                        <a:latin typeface="+mn-lt"/>
                        <a:ea typeface="Aptos" panose="020B0004020202020204" pitchFamily="34" charset="0"/>
                        <a:cs typeface="Times New Roman" panose="02020603050405020304" pitchFamily="18" charset="0"/>
                      </a:endParaRPr>
                    </a:p>
                  </a:txBody>
                  <a:tcPr marL="45720" marR="45720" anchor="ctr"/>
                </a:tc>
                <a:tc>
                  <a:txBody>
                    <a:bodyPr/>
                    <a:lstStyle/>
                    <a:p>
                      <a:pPr marL="0" marR="0" algn="r" defTabSz="914400" rtl="0" eaLnBrk="1" latinLnBrk="0" hangingPunct="1">
                        <a:lnSpc>
                          <a:spcPct val="115000"/>
                        </a:lnSpc>
                        <a:spcAft>
                          <a:spcPts val="800"/>
                        </a:spcAft>
                        <a:buNone/>
                      </a:pPr>
                      <a:r>
                        <a:rPr lang="en-US" sz="1800" b="1" kern="100" dirty="0">
                          <a:solidFill>
                            <a:srgbClr val="910000"/>
                          </a:solidFill>
                          <a:effectLst/>
                          <a:latin typeface="+mn-lt"/>
                          <a:ea typeface="Aptos" panose="020B0004020202020204" pitchFamily="34" charset="0"/>
                          <a:cs typeface="Times New Roman" panose="02020603050405020304" pitchFamily="18" charset="0"/>
                        </a:rPr>
                        <a:t>$0</a:t>
                      </a:r>
                    </a:p>
                  </a:txBody>
                  <a:tcPr marL="45720" marR="45720" anchor="ctr"/>
                </a:tc>
                <a:extLst>
                  <a:ext uri="{0D108BD9-81ED-4DB2-BD59-A6C34878D82A}">
                    <a16:rowId xmlns:a16="http://schemas.microsoft.com/office/drawing/2014/main" val="2747648251"/>
                  </a:ext>
                </a:extLst>
              </a:tr>
              <a:tr h="391351">
                <a:tc>
                  <a:txBody>
                    <a:bodyPr/>
                    <a:lstStyle/>
                    <a:p>
                      <a:pPr marL="0" marR="0">
                        <a:buNone/>
                      </a:pPr>
                      <a:r>
                        <a:rPr lang="en-US" sz="1800" b="1" dirty="0">
                          <a:effectLst/>
                          <a:latin typeface="+mn-lt"/>
                        </a:rPr>
                        <a:t> ESSA Title II-A</a:t>
                      </a:r>
                      <a:endParaRPr lang="en-US" sz="1800" b="1" dirty="0">
                        <a:effectLst/>
                        <a:latin typeface="+mn-lt"/>
                        <a:ea typeface="Aptos" panose="020B0004020202020204" pitchFamily="34" charset="0"/>
                        <a:cs typeface="Aptos" panose="020B0004020202020204" pitchFamily="34" charset="0"/>
                      </a:endParaRPr>
                    </a:p>
                  </a:txBody>
                  <a:tcPr marL="0" marR="0" marT="0" marB="0"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effectLst/>
                          <a:latin typeface="+mn-lt"/>
                        </a:rPr>
                        <a:t>$2,190</a:t>
                      </a:r>
                      <a:endParaRPr lang="en-US" sz="1800" dirty="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buNone/>
                      </a:pPr>
                      <a:r>
                        <a:rPr lang="en-US" sz="1800" b="1" dirty="0">
                          <a:solidFill>
                            <a:schemeClr val="accent5">
                              <a:lumMod val="75000"/>
                            </a:schemeClr>
                          </a:solidFill>
                          <a:effectLst/>
                          <a:latin typeface="+mn-lt"/>
                        </a:rPr>
                        <a:t>$0</a:t>
                      </a:r>
                      <a:endParaRPr lang="en-US" sz="1800" b="1" dirty="0">
                        <a:solidFill>
                          <a:schemeClr val="accent5">
                            <a:lumMod val="75000"/>
                          </a:schemeClr>
                        </a:solidFill>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buNone/>
                      </a:pPr>
                      <a:r>
                        <a:rPr lang="en-US" sz="1800" dirty="0">
                          <a:effectLst/>
                          <a:latin typeface="+mn-lt"/>
                        </a:rPr>
                        <a:t>$2,190</a:t>
                      </a:r>
                      <a:endParaRPr lang="en-US" sz="1800" dirty="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lnSpc>
                          <a:spcPct val="115000"/>
                        </a:lnSpc>
                        <a:spcAft>
                          <a:spcPts val="800"/>
                        </a:spcAft>
                        <a:buNone/>
                      </a:pPr>
                      <a:r>
                        <a:rPr lang="en-US" sz="1800" b="1" kern="100" dirty="0">
                          <a:solidFill>
                            <a:srgbClr val="910000"/>
                          </a:solidFill>
                          <a:effectLst/>
                          <a:latin typeface="+mn-lt"/>
                          <a:ea typeface="Aptos" panose="020B0004020202020204" pitchFamily="34" charset="0"/>
                          <a:cs typeface="Times New Roman" panose="02020603050405020304" pitchFamily="18" charset="0"/>
                        </a:rPr>
                        <a:t>$0</a:t>
                      </a:r>
                    </a:p>
                  </a:txBody>
                  <a:tcPr marL="45720" marR="45720" anchor="ctr"/>
                </a:tc>
                <a:extLst>
                  <a:ext uri="{0D108BD9-81ED-4DB2-BD59-A6C34878D82A}">
                    <a16:rowId xmlns:a16="http://schemas.microsoft.com/office/drawing/2014/main" val="3197355607"/>
                  </a:ext>
                </a:extLst>
              </a:tr>
              <a:tr h="391351">
                <a:tc>
                  <a:txBody>
                    <a:bodyPr/>
                    <a:lstStyle/>
                    <a:p>
                      <a:pPr marL="0" marR="0">
                        <a:buNone/>
                      </a:pPr>
                      <a:r>
                        <a:rPr lang="en-US" sz="1800" b="1" dirty="0">
                          <a:effectLst/>
                          <a:latin typeface="+mn-lt"/>
                        </a:rPr>
                        <a:t> ESSA Title III-A</a:t>
                      </a:r>
                      <a:endParaRPr lang="en-US" sz="1800" b="1" dirty="0">
                        <a:effectLst/>
                        <a:latin typeface="+mn-lt"/>
                        <a:ea typeface="Aptos" panose="020B0004020202020204" pitchFamily="34" charset="0"/>
                        <a:cs typeface="Aptos" panose="020B0004020202020204" pitchFamily="34" charset="0"/>
                      </a:endParaRPr>
                    </a:p>
                  </a:txBody>
                  <a:tcPr marL="0" marR="0" marT="0" marB="0" anchor="ctr"/>
                </a:tc>
                <a:tc>
                  <a:txBody>
                    <a:bodyPr/>
                    <a:lstStyle/>
                    <a:p>
                      <a:pPr marL="0" marR="0" algn="r">
                        <a:buNone/>
                      </a:pPr>
                      <a:r>
                        <a:rPr lang="en-US" sz="1800" dirty="0">
                          <a:effectLst/>
                          <a:latin typeface="+mn-lt"/>
                        </a:rPr>
                        <a:t>$890</a:t>
                      </a:r>
                      <a:endParaRPr lang="en-US" sz="1800" dirty="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buNone/>
                      </a:pPr>
                      <a:r>
                        <a:rPr lang="en-US" sz="1800" b="1" dirty="0">
                          <a:solidFill>
                            <a:schemeClr val="accent5">
                              <a:lumMod val="75000"/>
                            </a:schemeClr>
                          </a:solidFill>
                          <a:effectLst/>
                          <a:latin typeface="+mn-lt"/>
                        </a:rPr>
                        <a:t>$0</a:t>
                      </a:r>
                      <a:endParaRPr lang="en-US" sz="1800" b="1" dirty="0">
                        <a:solidFill>
                          <a:schemeClr val="accent5">
                            <a:lumMod val="75000"/>
                          </a:schemeClr>
                        </a:solidFill>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buNone/>
                      </a:pPr>
                      <a:r>
                        <a:rPr lang="en-US" sz="1800" dirty="0">
                          <a:effectLst/>
                          <a:latin typeface="+mn-lt"/>
                        </a:rPr>
                        <a:t>$890</a:t>
                      </a:r>
                      <a:endParaRPr lang="en-US" sz="1800" dirty="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defTabSz="914400" rtl="0" eaLnBrk="1" latinLnBrk="0" hangingPunct="1">
                        <a:lnSpc>
                          <a:spcPct val="115000"/>
                        </a:lnSpc>
                        <a:spcAft>
                          <a:spcPts val="800"/>
                        </a:spcAft>
                        <a:buNone/>
                      </a:pPr>
                      <a:r>
                        <a:rPr lang="en-US" sz="1800" b="1" kern="100" dirty="0">
                          <a:solidFill>
                            <a:srgbClr val="910000"/>
                          </a:solidFill>
                          <a:effectLst/>
                          <a:latin typeface="+mn-lt"/>
                          <a:ea typeface="Aptos" panose="020B0004020202020204" pitchFamily="34" charset="0"/>
                          <a:cs typeface="Times New Roman" panose="02020603050405020304" pitchFamily="18" charset="0"/>
                        </a:rPr>
                        <a:t>$0</a:t>
                      </a:r>
                    </a:p>
                  </a:txBody>
                  <a:tcPr marL="45720" marR="45720" anchor="ctr"/>
                </a:tc>
                <a:extLst>
                  <a:ext uri="{0D108BD9-81ED-4DB2-BD59-A6C34878D82A}">
                    <a16:rowId xmlns:a16="http://schemas.microsoft.com/office/drawing/2014/main" val="1714209023"/>
                  </a:ext>
                </a:extLst>
              </a:tr>
              <a:tr h="391351">
                <a:tc>
                  <a:txBody>
                    <a:bodyPr/>
                    <a:lstStyle/>
                    <a:p>
                      <a:pPr marL="0" marR="0">
                        <a:buNone/>
                      </a:pPr>
                      <a:r>
                        <a:rPr lang="en-US" sz="1800" b="1" dirty="0">
                          <a:effectLst/>
                          <a:latin typeface="+mn-lt"/>
                        </a:rPr>
                        <a:t> ESSA Title IV-A</a:t>
                      </a:r>
                      <a:endParaRPr lang="en-US" sz="1800" b="1" dirty="0">
                        <a:effectLst/>
                        <a:latin typeface="+mn-lt"/>
                        <a:ea typeface="Aptos" panose="020B0004020202020204" pitchFamily="34" charset="0"/>
                        <a:cs typeface="Aptos" panose="020B0004020202020204" pitchFamily="34" charset="0"/>
                      </a:endParaRPr>
                    </a:p>
                  </a:txBody>
                  <a:tcPr marL="0" marR="0" marT="0" marB="0" anchor="ctr"/>
                </a:tc>
                <a:tc>
                  <a:txBody>
                    <a:bodyPr/>
                    <a:lstStyle/>
                    <a:p>
                      <a:pPr marL="0" marR="0" algn="r">
                        <a:buNone/>
                      </a:pPr>
                      <a:r>
                        <a:rPr lang="en-US" sz="1800">
                          <a:effectLst/>
                          <a:latin typeface="+mn-lt"/>
                        </a:rPr>
                        <a:t>$1,380</a:t>
                      </a:r>
                      <a:endParaRPr lang="en-US" sz="180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buNone/>
                      </a:pPr>
                      <a:r>
                        <a:rPr lang="en-US" sz="1800" b="1" dirty="0">
                          <a:solidFill>
                            <a:schemeClr val="accent5">
                              <a:lumMod val="75000"/>
                            </a:schemeClr>
                          </a:solidFill>
                          <a:effectLst/>
                          <a:latin typeface="+mn-lt"/>
                        </a:rPr>
                        <a:t>$0</a:t>
                      </a:r>
                      <a:endParaRPr lang="en-US" sz="1800" b="1" dirty="0">
                        <a:solidFill>
                          <a:schemeClr val="accent5">
                            <a:lumMod val="75000"/>
                          </a:schemeClr>
                        </a:solidFill>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buNone/>
                      </a:pPr>
                      <a:r>
                        <a:rPr lang="en-US" sz="1800">
                          <a:effectLst/>
                          <a:latin typeface="+mn-lt"/>
                        </a:rPr>
                        <a:t>$1,380</a:t>
                      </a:r>
                      <a:endParaRPr lang="en-US" sz="180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lnSpc>
                          <a:spcPct val="115000"/>
                        </a:lnSpc>
                        <a:spcAft>
                          <a:spcPts val="800"/>
                        </a:spcAft>
                        <a:buNone/>
                      </a:pPr>
                      <a:r>
                        <a:rPr lang="en-US" sz="1800" kern="100" dirty="0">
                          <a:effectLst/>
                          <a:latin typeface="+mn-lt"/>
                          <a:ea typeface="Aptos" panose="020B0004020202020204" pitchFamily="34" charset="0"/>
                          <a:cs typeface="Times New Roman" panose="02020603050405020304" pitchFamily="18" charset="0"/>
                        </a:rPr>
                        <a:t>$1,385</a:t>
                      </a:r>
                    </a:p>
                  </a:txBody>
                  <a:tcPr marL="45720" marR="45720" anchor="ctr"/>
                </a:tc>
                <a:extLst>
                  <a:ext uri="{0D108BD9-81ED-4DB2-BD59-A6C34878D82A}">
                    <a16:rowId xmlns:a16="http://schemas.microsoft.com/office/drawing/2014/main" val="1113870983"/>
                  </a:ext>
                </a:extLst>
              </a:tr>
              <a:tr h="391351">
                <a:tc>
                  <a:txBody>
                    <a:bodyPr/>
                    <a:lstStyle/>
                    <a:p>
                      <a:pPr marL="0" marR="0">
                        <a:buNone/>
                      </a:pPr>
                      <a:r>
                        <a:rPr lang="en-US" sz="1800" b="1" dirty="0">
                          <a:effectLst/>
                          <a:latin typeface="+mn-lt"/>
                        </a:rPr>
                        <a:t> ESSA Title IV-B</a:t>
                      </a:r>
                      <a:endParaRPr lang="en-US" sz="1800" b="1" dirty="0">
                        <a:effectLst/>
                        <a:latin typeface="+mn-lt"/>
                        <a:ea typeface="Aptos" panose="020B0004020202020204" pitchFamily="34" charset="0"/>
                        <a:cs typeface="Aptos" panose="020B0004020202020204" pitchFamily="34" charset="0"/>
                      </a:endParaRPr>
                    </a:p>
                  </a:txBody>
                  <a:tcPr marL="0" marR="0" marT="0" marB="0" anchor="ctr"/>
                </a:tc>
                <a:tc>
                  <a:txBody>
                    <a:bodyPr/>
                    <a:lstStyle/>
                    <a:p>
                      <a:pPr marL="0" marR="0" algn="r">
                        <a:buNone/>
                      </a:pPr>
                      <a:r>
                        <a:rPr lang="en-US" sz="1800" dirty="0">
                          <a:effectLst/>
                          <a:latin typeface="+mn-lt"/>
                        </a:rPr>
                        <a:t>$1,330</a:t>
                      </a:r>
                      <a:endParaRPr lang="en-US" sz="1800" dirty="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buNone/>
                      </a:pPr>
                      <a:r>
                        <a:rPr lang="en-US" sz="1800" b="1" dirty="0">
                          <a:solidFill>
                            <a:schemeClr val="accent5">
                              <a:lumMod val="75000"/>
                            </a:schemeClr>
                          </a:solidFill>
                          <a:effectLst/>
                          <a:latin typeface="+mn-lt"/>
                        </a:rPr>
                        <a:t>$0</a:t>
                      </a:r>
                      <a:endParaRPr lang="en-US" sz="1800" b="1" dirty="0">
                        <a:solidFill>
                          <a:schemeClr val="accent5">
                            <a:lumMod val="75000"/>
                          </a:schemeClr>
                        </a:solidFill>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buNone/>
                      </a:pPr>
                      <a:r>
                        <a:rPr lang="en-US" sz="1800" dirty="0">
                          <a:effectLst/>
                          <a:latin typeface="+mn-lt"/>
                        </a:rPr>
                        <a:t>$1,330</a:t>
                      </a:r>
                      <a:endParaRPr lang="en-US" sz="1800" dirty="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lnSpc>
                          <a:spcPct val="115000"/>
                        </a:lnSpc>
                        <a:spcAft>
                          <a:spcPts val="800"/>
                        </a:spcAft>
                        <a:buNone/>
                      </a:pPr>
                      <a:r>
                        <a:rPr lang="en-US" sz="1800" kern="100" dirty="0">
                          <a:effectLst/>
                          <a:latin typeface="+mn-lt"/>
                          <a:ea typeface="Aptos" panose="020B0004020202020204" pitchFamily="34" charset="0"/>
                          <a:cs typeface="Times New Roman" panose="02020603050405020304" pitchFamily="18" charset="0"/>
                        </a:rPr>
                        <a:t>$1,330</a:t>
                      </a:r>
                    </a:p>
                  </a:txBody>
                  <a:tcPr marL="45720" marR="45720" anchor="ctr"/>
                </a:tc>
                <a:extLst>
                  <a:ext uri="{0D108BD9-81ED-4DB2-BD59-A6C34878D82A}">
                    <a16:rowId xmlns:a16="http://schemas.microsoft.com/office/drawing/2014/main" val="4002219915"/>
                  </a:ext>
                </a:extLst>
              </a:tr>
              <a:tr h="391351">
                <a:tc>
                  <a:txBody>
                    <a:bodyPr/>
                    <a:lstStyle/>
                    <a:p>
                      <a:pPr marL="0" marR="0">
                        <a:buNone/>
                      </a:pPr>
                      <a:r>
                        <a:rPr lang="en-US" sz="1800" b="1" dirty="0">
                          <a:effectLst/>
                          <a:latin typeface="+mn-lt"/>
                        </a:rPr>
                        <a:t> IDEA</a:t>
                      </a:r>
                      <a:endParaRPr lang="en-US" sz="1800" b="1" dirty="0">
                        <a:effectLst/>
                        <a:latin typeface="+mn-lt"/>
                        <a:ea typeface="Aptos" panose="020B0004020202020204" pitchFamily="34" charset="0"/>
                        <a:cs typeface="Aptos" panose="020B0004020202020204" pitchFamily="34" charset="0"/>
                      </a:endParaRPr>
                    </a:p>
                  </a:txBody>
                  <a:tcPr marL="0" marR="0" marT="0" marB="0" anchor="ctr"/>
                </a:tc>
                <a:tc>
                  <a:txBody>
                    <a:bodyPr/>
                    <a:lstStyle/>
                    <a:p>
                      <a:pPr marL="0" marR="0" algn="r">
                        <a:buNone/>
                      </a:pPr>
                      <a:r>
                        <a:rPr lang="en-US" sz="1800" dirty="0">
                          <a:effectLst/>
                          <a:latin typeface="+mn-lt"/>
                          <a:ea typeface="Aptos" panose="020B0004020202020204" pitchFamily="34" charset="0"/>
                          <a:cs typeface="Aptos" panose="020B0004020202020204" pitchFamily="34" charset="0"/>
                        </a:rPr>
                        <a:t>$14,214</a:t>
                      </a:r>
                    </a:p>
                  </a:txBody>
                  <a:tcPr marL="45720" marR="45720" anchor="ctr"/>
                </a:tc>
                <a:tc>
                  <a:txBody>
                    <a:bodyPr/>
                    <a:lstStyle/>
                    <a:p>
                      <a:pPr marL="0" marR="0" algn="r">
                        <a:buNone/>
                      </a:pPr>
                      <a:r>
                        <a:rPr lang="en-US" sz="1800" dirty="0">
                          <a:effectLst/>
                          <a:latin typeface="+mn-lt"/>
                        </a:rPr>
                        <a:t>$14,891</a:t>
                      </a:r>
                      <a:endParaRPr lang="en-US" sz="1800" dirty="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buNone/>
                      </a:pPr>
                      <a:r>
                        <a:rPr lang="en-US" sz="1800" dirty="0">
                          <a:effectLst/>
                          <a:latin typeface="+mn-lt"/>
                        </a:rPr>
                        <a:t>$14,264</a:t>
                      </a:r>
                      <a:endParaRPr lang="en-US" sz="1800" dirty="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lnSpc>
                          <a:spcPct val="115000"/>
                        </a:lnSpc>
                        <a:spcAft>
                          <a:spcPts val="800"/>
                        </a:spcAft>
                        <a:buNone/>
                      </a:pPr>
                      <a:r>
                        <a:rPr lang="en-US" sz="1800" kern="100" dirty="0">
                          <a:effectLst/>
                          <a:latin typeface="+mn-lt"/>
                          <a:ea typeface="Aptos" panose="020B0004020202020204" pitchFamily="34" charset="0"/>
                          <a:cs typeface="Times New Roman" panose="02020603050405020304" pitchFamily="18" charset="0"/>
                        </a:rPr>
                        <a:t>~$14,242</a:t>
                      </a:r>
                    </a:p>
                  </a:txBody>
                  <a:tcPr marL="45720" marR="45720" anchor="ctr"/>
                </a:tc>
                <a:extLst>
                  <a:ext uri="{0D108BD9-81ED-4DB2-BD59-A6C34878D82A}">
                    <a16:rowId xmlns:a16="http://schemas.microsoft.com/office/drawing/2014/main" val="1441355338"/>
                  </a:ext>
                </a:extLst>
              </a:tr>
              <a:tr h="391351">
                <a:tc>
                  <a:txBody>
                    <a:bodyPr/>
                    <a:lstStyle/>
                    <a:p>
                      <a:pPr marL="0" marR="0">
                        <a:buNone/>
                      </a:pPr>
                      <a:r>
                        <a:rPr lang="en-US" sz="1800" b="1" dirty="0">
                          <a:effectLst/>
                          <a:latin typeface="+mn-lt"/>
                        </a:rPr>
                        <a:t> Perkins</a:t>
                      </a:r>
                      <a:endParaRPr lang="en-US" sz="1800" b="1" dirty="0">
                        <a:effectLst/>
                        <a:latin typeface="+mn-lt"/>
                        <a:ea typeface="Aptos" panose="020B0004020202020204" pitchFamily="34" charset="0"/>
                        <a:cs typeface="Aptos" panose="020B0004020202020204" pitchFamily="34" charset="0"/>
                      </a:endParaRPr>
                    </a:p>
                  </a:txBody>
                  <a:tcPr marL="0" marR="0" marT="0" marB="0" anchor="ctr"/>
                </a:tc>
                <a:tc>
                  <a:txBody>
                    <a:bodyPr/>
                    <a:lstStyle/>
                    <a:p>
                      <a:pPr marL="0" marR="0" algn="r">
                        <a:buNone/>
                      </a:pPr>
                      <a:r>
                        <a:rPr lang="en-US" sz="1800" dirty="0">
                          <a:effectLst/>
                          <a:latin typeface="+mn-lt"/>
                          <a:ea typeface="Aptos" panose="020B0004020202020204" pitchFamily="34" charset="0"/>
                          <a:cs typeface="Aptos" panose="020B0004020202020204" pitchFamily="34" charset="0"/>
                        </a:rPr>
                        <a:t>$1,440</a:t>
                      </a:r>
                    </a:p>
                  </a:txBody>
                  <a:tcPr marL="45720" marR="45720" anchor="ctr"/>
                </a:tc>
                <a:tc>
                  <a:txBody>
                    <a:bodyPr/>
                    <a:lstStyle/>
                    <a:p>
                      <a:pPr marL="0" marR="0" algn="r">
                        <a:buNone/>
                      </a:pPr>
                      <a:r>
                        <a:rPr lang="en-US" sz="1800" dirty="0">
                          <a:effectLst/>
                          <a:latin typeface="+mn-lt"/>
                        </a:rPr>
                        <a:t>$1,440</a:t>
                      </a:r>
                      <a:endParaRPr lang="en-US" sz="1800" dirty="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buNone/>
                      </a:pPr>
                      <a:r>
                        <a:rPr lang="en-US" sz="1800">
                          <a:effectLst/>
                          <a:latin typeface="+mn-lt"/>
                        </a:rPr>
                        <a:t>$1,440</a:t>
                      </a:r>
                      <a:endParaRPr lang="en-US" sz="180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lnSpc>
                          <a:spcPct val="115000"/>
                        </a:lnSpc>
                        <a:spcAft>
                          <a:spcPts val="800"/>
                        </a:spcAft>
                        <a:buNone/>
                      </a:pPr>
                      <a:r>
                        <a:rPr lang="en-US" sz="1800" kern="100" dirty="0">
                          <a:effectLst/>
                          <a:latin typeface="+mn-lt"/>
                          <a:ea typeface="Aptos" panose="020B0004020202020204" pitchFamily="34" charset="0"/>
                          <a:cs typeface="Times New Roman" panose="02020603050405020304" pitchFamily="18" charset="0"/>
                        </a:rPr>
                        <a:t>$1,465</a:t>
                      </a:r>
                    </a:p>
                  </a:txBody>
                  <a:tcPr marL="45720" marR="45720" anchor="ctr"/>
                </a:tc>
                <a:extLst>
                  <a:ext uri="{0D108BD9-81ED-4DB2-BD59-A6C34878D82A}">
                    <a16:rowId xmlns:a16="http://schemas.microsoft.com/office/drawing/2014/main" val="2617243478"/>
                  </a:ext>
                </a:extLst>
              </a:tr>
              <a:tr h="391351">
                <a:tc>
                  <a:txBody>
                    <a:bodyPr/>
                    <a:lstStyle/>
                    <a:p>
                      <a:pPr marL="0" marR="0">
                        <a:buNone/>
                      </a:pPr>
                      <a:r>
                        <a:rPr lang="en-US" sz="1800" b="1" dirty="0">
                          <a:effectLst/>
                          <a:latin typeface="+mn-lt"/>
                        </a:rPr>
                        <a:t>AEFLA</a:t>
                      </a:r>
                      <a:endParaRPr lang="en-US" sz="1800" b="1" dirty="0">
                        <a:effectLst/>
                        <a:latin typeface="+mn-lt"/>
                        <a:ea typeface="Aptos" panose="020B0004020202020204" pitchFamily="34" charset="0"/>
                        <a:cs typeface="Aptos" panose="020B0004020202020204" pitchFamily="34" charset="0"/>
                      </a:endParaRPr>
                    </a:p>
                  </a:txBody>
                  <a:tcPr marL="0" marR="0" marT="0" marB="0" anchor="ctr"/>
                </a:tc>
                <a:tc>
                  <a:txBody>
                    <a:bodyPr/>
                    <a:lstStyle/>
                    <a:p>
                      <a:pPr marL="0" marR="0" algn="r">
                        <a:buNone/>
                      </a:pPr>
                      <a:r>
                        <a:rPr lang="en-US" sz="1800" dirty="0">
                          <a:effectLst/>
                          <a:latin typeface="+mn-lt"/>
                        </a:rPr>
                        <a:t>$715</a:t>
                      </a:r>
                      <a:endParaRPr lang="en-US" sz="1800" dirty="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buNone/>
                      </a:pPr>
                      <a:r>
                        <a:rPr lang="en-US" sz="1800" b="1" dirty="0">
                          <a:solidFill>
                            <a:schemeClr val="accent5">
                              <a:lumMod val="75000"/>
                            </a:schemeClr>
                          </a:solidFill>
                          <a:effectLst/>
                          <a:latin typeface="+mn-lt"/>
                        </a:rPr>
                        <a:t>$0</a:t>
                      </a:r>
                      <a:endParaRPr lang="en-US" sz="1800" b="1" dirty="0">
                        <a:solidFill>
                          <a:schemeClr val="accent5">
                            <a:lumMod val="75000"/>
                          </a:schemeClr>
                        </a:solidFill>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buNone/>
                      </a:pPr>
                      <a:r>
                        <a:rPr lang="en-US" sz="1800" dirty="0">
                          <a:effectLst/>
                          <a:latin typeface="+mn-lt"/>
                          <a:ea typeface="Aptos" panose="020B0004020202020204" pitchFamily="34" charset="0"/>
                          <a:cs typeface="Aptos" panose="020B0004020202020204" pitchFamily="34" charset="0"/>
                        </a:rPr>
                        <a:t>$715</a:t>
                      </a:r>
                    </a:p>
                  </a:txBody>
                  <a:tcPr marL="45720" marR="45720" anchor="ctr"/>
                </a:tc>
                <a:tc>
                  <a:txBody>
                    <a:bodyPr/>
                    <a:lstStyle/>
                    <a:p>
                      <a:pPr marL="0" marR="0" algn="r" defTabSz="914400" rtl="0" eaLnBrk="1" latinLnBrk="0" hangingPunct="1">
                        <a:lnSpc>
                          <a:spcPct val="115000"/>
                        </a:lnSpc>
                        <a:spcAft>
                          <a:spcPts val="800"/>
                        </a:spcAft>
                        <a:buNone/>
                      </a:pPr>
                      <a:r>
                        <a:rPr lang="en-US" sz="1800" b="1" kern="100" dirty="0">
                          <a:solidFill>
                            <a:srgbClr val="910000"/>
                          </a:solidFill>
                          <a:effectLst/>
                          <a:latin typeface="+mn-lt"/>
                          <a:ea typeface="Aptos" panose="020B0004020202020204" pitchFamily="34" charset="0"/>
                          <a:cs typeface="Times New Roman" panose="02020603050405020304" pitchFamily="18" charset="0"/>
                        </a:rPr>
                        <a:t>$0</a:t>
                      </a:r>
                    </a:p>
                  </a:txBody>
                  <a:tcPr marL="45720" marR="45720" anchor="ctr"/>
                </a:tc>
                <a:extLst>
                  <a:ext uri="{0D108BD9-81ED-4DB2-BD59-A6C34878D82A}">
                    <a16:rowId xmlns:a16="http://schemas.microsoft.com/office/drawing/2014/main" val="862892875"/>
                  </a:ext>
                </a:extLst>
              </a:tr>
              <a:tr h="391351">
                <a:tc>
                  <a:txBody>
                    <a:bodyPr/>
                    <a:lstStyle/>
                    <a:p>
                      <a:pPr marL="0" marR="0">
                        <a:buNone/>
                      </a:pPr>
                      <a:r>
                        <a:rPr lang="en-US" sz="1800" b="1" dirty="0">
                          <a:effectLst/>
                          <a:latin typeface="+mn-lt"/>
                        </a:rPr>
                        <a:t>Pell grant max (in dollars)</a:t>
                      </a:r>
                      <a:endParaRPr lang="en-US" sz="1800" b="1" dirty="0">
                        <a:effectLst/>
                        <a:latin typeface="+mn-lt"/>
                        <a:ea typeface="Aptos" panose="020B0004020202020204" pitchFamily="34" charset="0"/>
                        <a:cs typeface="Aptos" panose="020B0004020202020204" pitchFamily="34" charset="0"/>
                      </a:endParaRPr>
                    </a:p>
                  </a:txBody>
                  <a:tcPr marL="0" marR="0" marT="0" marB="0" anchor="ctr"/>
                </a:tc>
                <a:tc>
                  <a:txBody>
                    <a:bodyPr/>
                    <a:lstStyle/>
                    <a:p>
                      <a:pPr marL="0" marR="0" algn="r">
                        <a:buNone/>
                      </a:pPr>
                      <a:r>
                        <a:rPr lang="en-US" sz="1800">
                          <a:effectLst/>
                          <a:latin typeface="+mn-lt"/>
                        </a:rPr>
                        <a:t>$7,395</a:t>
                      </a:r>
                      <a:endParaRPr lang="en-US" sz="180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buNone/>
                      </a:pPr>
                      <a:r>
                        <a:rPr lang="en-US" sz="1800" b="1" dirty="0">
                          <a:solidFill>
                            <a:schemeClr val="accent5">
                              <a:lumMod val="75000"/>
                            </a:schemeClr>
                          </a:solidFill>
                          <a:effectLst/>
                          <a:latin typeface="+mn-lt"/>
                        </a:rPr>
                        <a:t>$5,710</a:t>
                      </a:r>
                      <a:endParaRPr lang="en-US" sz="1800" b="1" dirty="0">
                        <a:solidFill>
                          <a:schemeClr val="accent5">
                            <a:lumMod val="75000"/>
                          </a:schemeClr>
                        </a:solidFill>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buNone/>
                      </a:pPr>
                      <a:r>
                        <a:rPr lang="en-US" sz="1800" dirty="0">
                          <a:effectLst/>
                          <a:latin typeface="+mn-lt"/>
                        </a:rPr>
                        <a:t>$7,395</a:t>
                      </a:r>
                      <a:endParaRPr lang="en-US" sz="1800" dirty="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lnSpc>
                          <a:spcPct val="115000"/>
                        </a:lnSpc>
                        <a:spcAft>
                          <a:spcPts val="800"/>
                        </a:spcAft>
                        <a:buNone/>
                      </a:pPr>
                      <a:r>
                        <a:rPr lang="en-US" sz="1800" kern="100" dirty="0">
                          <a:effectLst/>
                          <a:latin typeface="+mn-lt"/>
                          <a:ea typeface="Aptos" panose="020B0004020202020204" pitchFamily="34" charset="0"/>
                          <a:cs typeface="Times New Roman" panose="02020603050405020304" pitchFamily="18" charset="0"/>
                        </a:rPr>
                        <a:t>$7,395</a:t>
                      </a:r>
                    </a:p>
                  </a:txBody>
                  <a:tcPr marL="45720" marR="45720" anchor="ctr"/>
                </a:tc>
                <a:extLst>
                  <a:ext uri="{0D108BD9-81ED-4DB2-BD59-A6C34878D82A}">
                    <a16:rowId xmlns:a16="http://schemas.microsoft.com/office/drawing/2014/main" val="2037340914"/>
                  </a:ext>
                </a:extLst>
              </a:tr>
              <a:tr h="391351">
                <a:tc>
                  <a:txBody>
                    <a:bodyPr/>
                    <a:lstStyle/>
                    <a:p>
                      <a:pPr marL="0" marR="0">
                        <a:buNone/>
                      </a:pPr>
                      <a:r>
                        <a:rPr lang="en-US" sz="1800" b="1" dirty="0">
                          <a:effectLst/>
                          <a:latin typeface="+mn-lt"/>
                        </a:rPr>
                        <a:t>Head Start</a:t>
                      </a:r>
                      <a:endParaRPr lang="en-US" sz="1800" b="1" dirty="0">
                        <a:effectLst/>
                        <a:latin typeface="+mn-lt"/>
                        <a:ea typeface="Aptos" panose="020B0004020202020204" pitchFamily="34" charset="0"/>
                        <a:cs typeface="Aptos" panose="020B0004020202020204" pitchFamily="34" charset="0"/>
                      </a:endParaRPr>
                    </a:p>
                  </a:txBody>
                  <a:tcPr marL="0" marR="0" marT="0" marB="0" anchor="ctr"/>
                </a:tc>
                <a:tc>
                  <a:txBody>
                    <a:bodyPr/>
                    <a:lstStyle/>
                    <a:p>
                      <a:pPr marL="0" marR="0" algn="r">
                        <a:buNone/>
                      </a:pPr>
                      <a:r>
                        <a:rPr lang="en-US" sz="1800" dirty="0">
                          <a:effectLst/>
                          <a:latin typeface="+mn-lt"/>
                        </a:rPr>
                        <a:t>$12,272</a:t>
                      </a:r>
                      <a:endParaRPr lang="en-US" sz="1800" dirty="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buNone/>
                      </a:pPr>
                      <a:r>
                        <a:rPr lang="en-US" sz="1800" dirty="0">
                          <a:effectLst/>
                          <a:latin typeface="+mn-lt"/>
                        </a:rPr>
                        <a:t>$12,272</a:t>
                      </a:r>
                      <a:endParaRPr lang="en-US" sz="1800" dirty="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buNone/>
                      </a:pPr>
                      <a:r>
                        <a:rPr lang="en-US" sz="1800" dirty="0">
                          <a:effectLst/>
                          <a:latin typeface="+mn-lt"/>
                        </a:rPr>
                        <a:t>$12,357</a:t>
                      </a:r>
                      <a:endParaRPr lang="en-US" sz="1800" dirty="0">
                        <a:effectLst/>
                        <a:latin typeface="+mn-lt"/>
                        <a:ea typeface="Aptos" panose="020B0004020202020204" pitchFamily="34" charset="0"/>
                        <a:cs typeface="Aptos" panose="020B0004020202020204" pitchFamily="34" charset="0"/>
                      </a:endParaRPr>
                    </a:p>
                  </a:txBody>
                  <a:tcPr marL="45720" marR="45720" anchor="ctr"/>
                </a:tc>
                <a:tc>
                  <a:txBody>
                    <a:bodyPr/>
                    <a:lstStyle/>
                    <a:p>
                      <a:pPr marL="0" marR="0" algn="r">
                        <a:lnSpc>
                          <a:spcPct val="115000"/>
                        </a:lnSpc>
                        <a:spcAft>
                          <a:spcPts val="800"/>
                        </a:spcAft>
                        <a:buNone/>
                      </a:pPr>
                      <a:r>
                        <a:rPr lang="en-US" sz="1800" kern="100" dirty="0">
                          <a:effectLst/>
                          <a:latin typeface="+mn-lt"/>
                          <a:ea typeface="Aptos" panose="020B0004020202020204" pitchFamily="34" charset="0"/>
                          <a:cs typeface="Times New Roman" panose="02020603050405020304" pitchFamily="18" charset="0"/>
                        </a:rPr>
                        <a:t>$12,272</a:t>
                      </a:r>
                    </a:p>
                  </a:txBody>
                  <a:tcPr marL="45720" marR="45720" anchor="ctr"/>
                </a:tc>
                <a:extLst>
                  <a:ext uri="{0D108BD9-81ED-4DB2-BD59-A6C34878D82A}">
                    <a16:rowId xmlns:a16="http://schemas.microsoft.com/office/drawing/2014/main" val="2725351911"/>
                  </a:ext>
                </a:extLst>
              </a:tr>
            </a:tbl>
          </a:graphicData>
        </a:graphic>
      </p:graphicFrame>
      <p:sp>
        <p:nvSpPr>
          <p:cNvPr id="3" name="Slide Number Placeholder 2">
            <a:extLst>
              <a:ext uri="{FF2B5EF4-FFF2-40B4-BE49-F238E27FC236}">
                <a16:creationId xmlns:a16="http://schemas.microsoft.com/office/drawing/2014/main" id="{8551FB30-9FD7-E38C-727B-86077EBC610A}"/>
              </a:ext>
            </a:extLst>
          </p:cNvPr>
          <p:cNvSpPr>
            <a:spLocks noGrp="1"/>
          </p:cNvSpPr>
          <p:nvPr>
            <p:ph type="sldNum" sz="quarter" idx="12"/>
          </p:nvPr>
        </p:nvSpPr>
        <p:spPr/>
        <p:txBody>
          <a:bodyPr/>
          <a:lstStyle/>
          <a:p>
            <a:fld id="{1957CD47-CECE-4FA3-AFB1-642E649C1FBC}" type="slidenum">
              <a:rPr lang="en-US" smtClean="0"/>
              <a:t>24</a:t>
            </a:fld>
            <a:endParaRPr lang="en-US" dirty="0"/>
          </a:p>
        </p:txBody>
      </p:sp>
    </p:spTree>
    <p:extLst>
      <p:ext uri="{BB962C8B-B14F-4D97-AF65-F5344CB8AC3E}">
        <p14:creationId xmlns:p14="http://schemas.microsoft.com/office/powerpoint/2010/main" val="2089033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89FD-93BE-7276-C969-45BC9E703561}"/>
              </a:ext>
            </a:extLst>
          </p:cNvPr>
          <p:cNvSpPr>
            <a:spLocks noGrp="1"/>
          </p:cNvSpPr>
          <p:nvPr>
            <p:ph type="title"/>
          </p:nvPr>
        </p:nvSpPr>
        <p:spPr>
          <a:xfrm>
            <a:off x="173178" y="308699"/>
            <a:ext cx="10881917" cy="861002"/>
          </a:xfrm>
        </p:spPr>
        <p:txBody>
          <a:bodyPr anchor="ctr">
            <a:normAutofit fontScale="90000"/>
          </a:bodyPr>
          <a:lstStyle/>
          <a:p>
            <a:r>
              <a:rPr lang="en-US" dirty="0"/>
              <a:t>What Happens when the House and </a:t>
            </a:r>
            <a:r>
              <a:rPr lang="en-US"/>
              <a:t>Senate Don’t </a:t>
            </a:r>
            <a:r>
              <a:rPr lang="en-US" dirty="0"/>
              <a:t>A</a:t>
            </a:r>
            <a:r>
              <a:rPr lang="en-US"/>
              <a:t>gree</a:t>
            </a:r>
            <a:r>
              <a:rPr lang="en-US" dirty="0"/>
              <a:t>?</a:t>
            </a:r>
          </a:p>
        </p:txBody>
      </p:sp>
      <p:sp>
        <p:nvSpPr>
          <p:cNvPr id="3" name="Content Placeholder 2">
            <a:extLst>
              <a:ext uri="{FF2B5EF4-FFF2-40B4-BE49-F238E27FC236}">
                <a16:creationId xmlns:a16="http://schemas.microsoft.com/office/drawing/2014/main" id="{5E3208F1-17E5-1AEB-A8F8-F75057F2A289}"/>
              </a:ext>
            </a:extLst>
          </p:cNvPr>
          <p:cNvSpPr>
            <a:spLocks noGrp="1"/>
          </p:cNvSpPr>
          <p:nvPr>
            <p:ph idx="1"/>
          </p:nvPr>
        </p:nvSpPr>
        <p:spPr>
          <a:xfrm>
            <a:off x="173179" y="1591254"/>
            <a:ext cx="5922821" cy="4414692"/>
          </a:xfrm>
        </p:spPr>
        <p:txBody>
          <a:bodyPr>
            <a:normAutofit/>
          </a:bodyPr>
          <a:lstStyle/>
          <a:p>
            <a:r>
              <a:rPr lang="en-US" sz="2600" dirty="0"/>
              <a:t>Congress hasn’t passed an on-time Oct. 1 spending bill since 1997.</a:t>
            </a:r>
          </a:p>
          <a:p>
            <a:r>
              <a:rPr lang="en-US" sz="2600" dirty="0"/>
              <a:t>Two choices: </a:t>
            </a:r>
          </a:p>
          <a:p>
            <a:pPr lvl="1"/>
            <a:r>
              <a:rPr lang="en-US" dirty="0"/>
              <a:t>Pass a short-term spending measure (a Continuing Resolution) while they figure it out</a:t>
            </a:r>
          </a:p>
          <a:p>
            <a:pPr lvl="1"/>
            <a:r>
              <a:rPr lang="en-US" dirty="0"/>
              <a:t>Shut down the government while they figure it out</a:t>
            </a:r>
          </a:p>
        </p:txBody>
      </p:sp>
      <p:sp>
        <p:nvSpPr>
          <p:cNvPr id="5" name="Slide Number Placeholder 4">
            <a:extLst>
              <a:ext uri="{FF2B5EF4-FFF2-40B4-BE49-F238E27FC236}">
                <a16:creationId xmlns:a16="http://schemas.microsoft.com/office/drawing/2014/main" id="{806713B1-18D1-F242-38EA-FA2EE42E64CC}"/>
              </a:ext>
            </a:extLst>
          </p:cNvPr>
          <p:cNvSpPr>
            <a:spLocks noGrp="1"/>
          </p:cNvSpPr>
          <p:nvPr>
            <p:ph type="sldNum" sz="quarter" idx="12"/>
          </p:nvPr>
        </p:nvSpPr>
        <p:spPr/>
        <p:txBody>
          <a:bodyPr anchor="ctr">
            <a:noAutofit/>
          </a:bodyPr>
          <a:lstStyle/>
          <a:p>
            <a:pPr>
              <a:spcAft>
                <a:spcPts val="600"/>
              </a:spcAft>
            </a:pPr>
            <a:fld id="{1957CD47-CECE-4FA3-AFB1-642E649C1FBC}" type="slidenum">
              <a:rPr lang="en-US" smtClean="0"/>
              <a:pPr>
                <a:spcAft>
                  <a:spcPts val="600"/>
                </a:spcAft>
              </a:pPr>
              <a:t>25</a:t>
            </a:fld>
            <a:endParaRPr lang="en-US" dirty="0"/>
          </a:p>
        </p:txBody>
      </p:sp>
    </p:spTree>
    <p:extLst>
      <p:ext uri="{BB962C8B-B14F-4D97-AF65-F5344CB8AC3E}">
        <p14:creationId xmlns:p14="http://schemas.microsoft.com/office/powerpoint/2010/main" val="756552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AC22F-932A-5C86-6EF8-F63A507D2EC5}"/>
              </a:ext>
            </a:extLst>
          </p:cNvPr>
          <p:cNvSpPr>
            <a:spLocks noGrp="1"/>
          </p:cNvSpPr>
          <p:nvPr>
            <p:ph type="title"/>
          </p:nvPr>
        </p:nvSpPr>
        <p:spPr/>
        <p:txBody>
          <a:bodyPr>
            <a:normAutofit fontScale="90000"/>
          </a:bodyPr>
          <a:lstStyle/>
          <a:p>
            <a:r>
              <a:rPr lang="en-US" dirty="0"/>
              <a:t>Pros and Cons of a Continuing Resolution</a:t>
            </a:r>
          </a:p>
        </p:txBody>
      </p:sp>
      <p:sp>
        <p:nvSpPr>
          <p:cNvPr id="6" name="Content Placeholder 5">
            <a:extLst>
              <a:ext uri="{FF2B5EF4-FFF2-40B4-BE49-F238E27FC236}">
                <a16:creationId xmlns:a16="http://schemas.microsoft.com/office/drawing/2014/main" id="{309F3BBC-3C5C-6AB6-ACD7-D323BA9A8642}"/>
              </a:ext>
            </a:extLst>
          </p:cNvPr>
          <p:cNvSpPr>
            <a:spLocks noGrp="1"/>
          </p:cNvSpPr>
          <p:nvPr>
            <p:ph idx="1"/>
          </p:nvPr>
        </p:nvSpPr>
        <p:spPr>
          <a:xfrm>
            <a:off x="173179" y="1591254"/>
            <a:ext cx="5112053" cy="4414692"/>
          </a:xfrm>
        </p:spPr>
        <p:txBody>
          <a:bodyPr>
            <a:normAutofit/>
          </a:bodyPr>
          <a:lstStyle/>
          <a:p>
            <a:r>
              <a:rPr lang="en-US" dirty="0"/>
              <a:t>Pros</a:t>
            </a:r>
          </a:p>
          <a:p>
            <a:pPr lvl="1"/>
            <a:r>
              <a:rPr lang="en-US" dirty="0"/>
              <a:t>Keeps the government from shutting down (at least temporarily)</a:t>
            </a:r>
          </a:p>
          <a:p>
            <a:pPr lvl="1"/>
            <a:r>
              <a:rPr lang="en-US" dirty="0"/>
              <a:t>Continues funding at prior year levels, which level-funds education</a:t>
            </a:r>
          </a:p>
          <a:p>
            <a:pPr lvl="1"/>
            <a:r>
              <a:rPr lang="en-US" dirty="0"/>
              <a:t>Makes clawing back prior year funding logistically difficult/maybe impossible?</a:t>
            </a:r>
          </a:p>
          <a:p>
            <a:pPr lvl="1"/>
            <a:endParaRPr lang="en-US" dirty="0"/>
          </a:p>
        </p:txBody>
      </p:sp>
      <p:sp>
        <p:nvSpPr>
          <p:cNvPr id="7" name="Content Placeholder 6">
            <a:extLst>
              <a:ext uri="{FF2B5EF4-FFF2-40B4-BE49-F238E27FC236}">
                <a16:creationId xmlns:a16="http://schemas.microsoft.com/office/drawing/2014/main" id="{78E2BB1B-CFE2-1215-2CC0-9B2F55704FE6}"/>
              </a:ext>
            </a:extLst>
          </p:cNvPr>
          <p:cNvSpPr>
            <a:spLocks noGrp="1"/>
          </p:cNvSpPr>
          <p:nvPr>
            <p:ph sz="half" idx="4294967295"/>
          </p:nvPr>
        </p:nvSpPr>
        <p:spPr>
          <a:xfrm>
            <a:off x="5612821" y="1628775"/>
            <a:ext cx="5181600" cy="4214241"/>
          </a:xfrm>
        </p:spPr>
        <p:txBody>
          <a:bodyPr>
            <a:normAutofit/>
          </a:bodyPr>
          <a:lstStyle/>
          <a:p>
            <a:r>
              <a:rPr lang="en-US" dirty="0"/>
              <a:t>Cons</a:t>
            </a:r>
          </a:p>
          <a:p>
            <a:pPr lvl="1"/>
            <a:r>
              <a:rPr lang="en-US" dirty="0"/>
              <a:t>Doesn’t eliminate potential for shutdown</a:t>
            </a:r>
          </a:p>
          <a:p>
            <a:pPr lvl="1"/>
            <a:r>
              <a:rPr lang="en-US" dirty="0"/>
              <a:t>Delays decision on final funding levels, meaning potential for late adjustments</a:t>
            </a:r>
          </a:p>
          <a:p>
            <a:pPr lvl="1"/>
            <a:r>
              <a:rPr lang="en-US" dirty="0"/>
              <a:t>May not work to include “bill strengthening” provisions</a:t>
            </a:r>
          </a:p>
          <a:p>
            <a:pPr lvl="1"/>
            <a:endParaRPr lang="en-US" dirty="0"/>
          </a:p>
        </p:txBody>
      </p:sp>
      <p:sp>
        <p:nvSpPr>
          <p:cNvPr id="5" name="Slide Number Placeholder 4">
            <a:extLst>
              <a:ext uri="{FF2B5EF4-FFF2-40B4-BE49-F238E27FC236}">
                <a16:creationId xmlns:a16="http://schemas.microsoft.com/office/drawing/2014/main" id="{8AA2E535-76F7-D967-F1C2-73EC2DFCF1AC}"/>
              </a:ext>
            </a:extLst>
          </p:cNvPr>
          <p:cNvSpPr>
            <a:spLocks noGrp="1"/>
          </p:cNvSpPr>
          <p:nvPr>
            <p:ph type="sldNum" sz="quarter" idx="12"/>
          </p:nvPr>
        </p:nvSpPr>
        <p:spPr/>
        <p:txBody>
          <a:bodyPr/>
          <a:lstStyle/>
          <a:p>
            <a:fld id="{1957CD47-CECE-4FA3-AFB1-642E649C1FBC}" type="slidenum">
              <a:rPr lang="en-US" smtClean="0"/>
              <a:t>26</a:t>
            </a:fld>
            <a:endParaRPr lang="en-US" dirty="0"/>
          </a:p>
        </p:txBody>
      </p:sp>
    </p:spTree>
    <p:extLst>
      <p:ext uri="{BB962C8B-B14F-4D97-AF65-F5344CB8AC3E}">
        <p14:creationId xmlns:p14="http://schemas.microsoft.com/office/powerpoint/2010/main" val="1218875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294D-1B3D-D3FB-6B25-797678385635}"/>
              </a:ext>
            </a:extLst>
          </p:cNvPr>
          <p:cNvSpPr>
            <a:spLocks noGrp="1"/>
          </p:cNvSpPr>
          <p:nvPr>
            <p:ph type="title"/>
          </p:nvPr>
        </p:nvSpPr>
        <p:spPr/>
        <p:txBody>
          <a:bodyPr>
            <a:normAutofit fontScale="90000"/>
          </a:bodyPr>
          <a:lstStyle/>
          <a:p>
            <a:r>
              <a:rPr lang="en-US" dirty="0"/>
              <a:t>What (Typically) Happens in a Government Shutdown?</a:t>
            </a:r>
          </a:p>
        </p:txBody>
      </p:sp>
      <p:sp>
        <p:nvSpPr>
          <p:cNvPr id="3" name="Content Placeholder 2">
            <a:extLst>
              <a:ext uri="{FF2B5EF4-FFF2-40B4-BE49-F238E27FC236}">
                <a16:creationId xmlns:a16="http://schemas.microsoft.com/office/drawing/2014/main" id="{5726CD4D-D390-9888-D447-1F2CB04540EF}"/>
              </a:ext>
            </a:extLst>
          </p:cNvPr>
          <p:cNvSpPr>
            <a:spLocks noGrp="1"/>
          </p:cNvSpPr>
          <p:nvPr>
            <p:ph idx="1"/>
          </p:nvPr>
        </p:nvSpPr>
        <p:spPr>
          <a:xfrm>
            <a:off x="4370832" y="1591254"/>
            <a:ext cx="7693012" cy="4414692"/>
          </a:xfrm>
        </p:spPr>
        <p:txBody>
          <a:bodyPr>
            <a:normAutofit fontScale="92500" lnSpcReduction="20000"/>
          </a:bodyPr>
          <a:lstStyle/>
          <a:p>
            <a:r>
              <a:rPr lang="en-US" dirty="0"/>
              <a:t>Health, safety, and national security functions continue to operate</a:t>
            </a:r>
          </a:p>
          <a:p>
            <a:pPr lvl="1"/>
            <a:r>
              <a:rPr lang="en-US" dirty="0"/>
              <a:t>TSA, DHS/border crossings, USDA food inspectors, military</a:t>
            </a:r>
          </a:p>
          <a:p>
            <a:r>
              <a:rPr lang="en-US" dirty="0"/>
              <a:t>White House and Congress continue to operate</a:t>
            </a:r>
          </a:p>
          <a:p>
            <a:r>
              <a:rPr lang="en-US" dirty="0"/>
              <a:t>Agencies keep “essential” staff in the office (others are not permitted to work)</a:t>
            </a:r>
          </a:p>
          <a:p>
            <a:pPr lvl="1"/>
            <a:r>
              <a:rPr lang="en-US" dirty="0"/>
              <a:t>In prior years, this has included ED staff disbursing all funds through G5/G6</a:t>
            </a:r>
          </a:p>
          <a:p>
            <a:pPr lvl="1"/>
            <a:r>
              <a:rPr lang="en-US" dirty="0"/>
              <a:t>USDA has about 3 months of cash on hand for reimbursements</a:t>
            </a:r>
          </a:p>
          <a:p>
            <a:r>
              <a:rPr lang="en-US" dirty="0"/>
              <a:t>Usually agencies write “shutdown memos” to detail what will continue to function and what won’t</a:t>
            </a:r>
          </a:p>
        </p:txBody>
      </p:sp>
      <p:sp>
        <p:nvSpPr>
          <p:cNvPr id="5" name="Slide Number Placeholder 4">
            <a:extLst>
              <a:ext uri="{FF2B5EF4-FFF2-40B4-BE49-F238E27FC236}">
                <a16:creationId xmlns:a16="http://schemas.microsoft.com/office/drawing/2014/main" id="{0A6C36D3-CD19-F6EB-C8A9-0A1E12F0E24B}"/>
              </a:ext>
            </a:extLst>
          </p:cNvPr>
          <p:cNvSpPr>
            <a:spLocks noGrp="1"/>
          </p:cNvSpPr>
          <p:nvPr>
            <p:ph type="sldNum" sz="quarter" idx="12"/>
          </p:nvPr>
        </p:nvSpPr>
        <p:spPr/>
        <p:txBody>
          <a:bodyPr/>
          <a:lstStyle/>
          <a:p>
            <a:fld id="{1957CD47-CECE-4FA3-AFB1-642E649C1FBC}" type="slidenum">
              <a:rPr lang="en-US" smtClean="0"/>
              <a:t>27</a:t>
            </a:fld>
            <a:endParaRPr lang="en-US"/>
          </a:p>
        </p:txBody>
      </p:sp>
    </p:spTree>
    <p:extLst>
      <p:ext uri="{BB962C8B-B14F-4D97-AF65-F5344CB8AC3E}">
        <p14:creationId xmlns:p14="http://schemas.microsoft.com/office/powerpoint/2010/main" val="2157343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DF829-9C42-C117-A11C-FB1FCFAF87A5}"/>
              </a:ext>
            </a:extLst>
          </p:cNvPr>
          <p:cNvSpPr>
            <a:spLocks noGrp="1"/>
          </p:cNvSpPr>
          <p:nvPr>
            <p:ph type="title"/>
          </p:nvPr>
        </p:nvSpPr>
        <p:spPr>
          <a:xfrm>
            <a:off x="173178" y="308699"/>
            <a:ext cx="11046509" cy="861002"/>
          </a:xfrm>
        </p:spPr>
        <p:txBody>
          <a:bodyPr>
            <a:normAutofit/>
          </a:bodyPr>
          <a:lstStyle/>
          <a:p>
            <a:r>
              <a:rPr lang="en-US" dirty="0"/>
              <a:t>Federal Shutdown Ended November 12</a:t>
            </a:r>
          </a:p>
        </p:txBody>
      </p:sp>
      <p:sp>
        <p:nvSpPr>
          <p:cNvPr id="3" name="Content Placeholder 2">
            <a:extLst>
              <a:ext uri="{FF2B5EF4-FFF2-40B4-BE49-F238E27FC236}">
                <a16:creationId xmlns:a16="http://schemas.microsoft.com/office/drawing/2014/main" id="{8FB8E911-9B9A-F733-1361-F5F0CF0F7C33}"/>
              </a:ext>
            </a:extLst>
          </p:cNvPr>
          <p:cNvSpPr>
            <a:spLocks noGrp="1"/>
          </p:cNvSpPr>
          <p:nvPr>
            <p:ph idx="1"/>
          </p:nvPr>
        </p:nvSpPr>
        <p:spPr/>
        <p:txBody>
          <a:bodyPr/>
          <a:lstStyle/>
          <a:p>
            <a:r>
              <a:rPr lang="en-US" dirty="0"/>
              <a:t>Congress failed to approve appropriations by October 1</a:t>
            </a:r>
          </a:p>
          <a:p>
            <a:r>
              <a:rPr lang="en-US" dirty="0"/>
              <a:t>As a result, the federal government “shut down”</a:t>
            </a:r>
          </a:p>
          <a:p>
            <a:r>
              <a:rPr lang="en-US" dirty="0"/>
              <a:t>43 days – longest in history</a:t>
            </a:r>
          </a:p>
        </p:txBody>
      </p:sp>
      <p:sp>
        <p:nvSpPr>
          <p:cNvPr id="4" name="Slide Number Placeholder 3">
            <a:extLst>
              <a:ext uri="{FF2B5EF4-FFF2-40B4-BE49-F238E27FC236}">
                <a16:creationId xmlns:a16="http://schemas.microsoft.com/office/drawing/2014/main" id="{59153CE3-06C5-55E0-DA83-66A2B4E6C2E1}"/>
              </a:ext>
            </a:extLst>
          </p:cNvPr>
          <p:cNvSpPr>
            <a:spLocks noGrp="1"/>
          </p:cNvSpPr>
          <p:nvPr>
            <p:ph type="sldNum" sz="quarter" idx="12"/>
          </p:nvPr>
        </p:nvSpPr>
        <p:spPr/>
        <p:txBody>
          <a:bodyPr/>
          <a:lstStyle/>
          <a:p>
            <a:fld id="{68A8D22E-6BC5-9E47-900C-2BB94685D9F5}" type="slidenum">
              <a:rPr lang="en-US" smtClean="0"/>
              <a:t>28</a:t>
            </a:fld>
            <a:endParaRPr lang="en-US"/>
          </a:p>
        </p:txBody>
      </p:sp>
    </p:spTree>
    <p:extLst>
      <p:ext uri="{BB962C8B-B14F-4D97-AF65-F5344CB8AC3E}">
        <p14:creationId xmlns:p14="http://schemas.microsoft.com/office/powerpoint/2010/main" val="1804263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3B39-F594-F498-A292-96E02F8182D0}"/>
              </a:ext>
            </a:extLst>
          </p:cNvPr>
          <p:cNvSpPr>
            <a:spLocks noGrp="1"/>
          </p:cNvSpPr>
          <p:nvPr>
            <p:ph type="title"/>
          </p:nvPr>
        </p:nvSpPr>
        <p:spPr/>
        <p:txBody>
          <a:bodyPr>
            <a:normAutofit/>
          </a:bodyPr>
          <a:lstStyle/>
          <a:p>
            <a:r>
              <a:rPr lang="en-US" dirty="0"/>
              <a:t>Shutdown Implications for Education</a:t>
            </a:r>
          </a:p>
        </p:txBody>
      </p:sp>
      <p:sp>
        <p:nvSpPr>
          <p:cNvPr id="3" name="Content Placeholder 2">
            <a:extLst>
              <a:ext uri="{FF2B5EF4-FFF2-40B4-BE49-F238E27FC236}">
                <a16:creationId xmlns:a16="http://schemas.microsoft.com/office/drawing/2014/main" id="{90AD41BF-739C-0268-3AC9-47292DA1C715}"/>
              </a:ext>
            </a:extLst>
          </p:cNvPr>
          <p:cNvSpPr>
            <a:spLocks noGrp="1"/>
          </p:cNvSpPr>
          <p:nvPr>
            <p:ph idx="1"/>
          </p:nvPr>
        </p:nvSpPr>
        <p:spPr/>
        <p:txBody>
          <a:bodyPr/>
          <a:lstStyle/>
          <a:p>
            <a:r>
              <a:rPr lang="en-US" dirty="0"/>
              <a:t>USED staff were designated as essential or not essential</a:t>
            </a:r>
          </a:p>
          <a:p>
            <a:pPr lvl="1"/>
            <a:r>
              <a:rPr lang="en-US" dirty="0"/>
              <a:t>Essential staff remained on duty to carry out functions required by statute</a:t>
            </a:r>
          </a:p>
          <a:p>
            <a:pPr lvl="1"/>
            <a:r>
              <a:rPr lang="en-US" dirty="0"/>
              <a:t>Non-essential staff were furloughed</a:t>
            </a:r>
          </a:p>
          <a:p>
            <a:r>
              <a:rPr lang="en-US" dirty="0"/>
              <a:t>No </a:t>
            </a:r>
            <a:r>
              <a:rPr lang="en-US" u="sng" dirty="0"/>
              <a:t>new</a:t>
            </a:r>
            <a:r>
              <a:rPr lang="en-US" dirty="0"/>
              <a:t> grants were awarded</a:t>
            </a:r>
          </a:p>
          <a:p>
            <a:r>
              <a:rPr lang="en-US" dirty="0"/>
              <a:t>Forward-funded grant funds continued to flow (most of the major grants like ESSA, IDEA, Perkins)</a:t>
            </a:r>
          </a:p>
          <a:p>
            <a:pPr lvl="1"/>
            <a:r>
              <a:rPr lang="en-US" dirty="0"/>
              <a:t>Federal Impact Aid was unavailable</a:t>
            </a:r>
          </a:p>
          <a:p>
            <a:pPr lvl="1"/>
            <a:r>
              <a:rPr lang="en-US" dirty="0"/>
              <a:t>USDA school nutrition funds are not forward funded – MA had enough funds to cover reimbursements through November</a:t>
            </a:r>
            <a:r>
              <a:rPr lang="en-US"/>
              <a:t>/December</a:t>
            </a:r>
            <a:endParaRPr lang="en-US" dirty="0"/>
          </a:p>
          <a:p>
            <a:r>
              <a:rPr lang="en-US" dirty="0"/>
              <a:t>USED technical assistance, support, monitoring largely ceased</a:t>
            </a:r>
          </a:p>
        </p:txBody>
      </p:sp>
      <p:sp>
        <p:nvSpPr>
          <p:cNvPr id="4" name="Slide Number Placeholder 3">
            <a:extLst>
              <a:ext uri="{FF2B5EF4-FFF2-40B4-BE49-F238E27FC236}">
                <a16:creationId xmlns:a16="http://schemas.microsoft.com/office/drawing/2014/main" id="{2ADBA89C-4E2E-87CD-AFF3-5DBE4DA70D2C}"/>
              </a:ext>
            </a:extLst>
          </p:cNvPr>
          <p:cNvSpPr>
            <a:spLocks noGrp="1"/>
          </p:cNvSpPr>
          <p:nvPr>
            <p:ph type="sldNum" sz="quarter" idx="12"/>
          </p:nvPr>
        </p:nvSpPr>
        <p:spPr/>
        <p:txBody>
          <a:bodyPr/>
          <a:lstStyle/>
          <a:p>
            <a:fld id="{68A8D22E-6BC5-9E47-900C-2BB94685D9F5}" type="slidenum">
              <a:rPr lang="en-US" smtClean="0"/>
              <a:t>29</a:t>
            </a:fld>
            <a:endParaRPr lang="en-US"/>
          </a:p>
        </p:txBody>
      </p:sp>
    </p:spTree>
    <p:extLst>
      <p:ext uri="{BB962C8B-B14F-4D97-AF65-F5344CB8AC3E}">
        <p14:creationId xmlns:p14="http://schemas.microsoft.com/office/powerpoint/2010/main" val="354072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EED6FCA-F15C-65BE-7582-9F76C1B08094}"/>
              </a:ext>
            </a:extLst>
          </p:cNvPr>
          <p:cNvSpPr>
            <a:spLocks noGrp="1"/>
          </p:cNvSpPr>
          <p:nvPr>
            <p:ph type="title"/>
          </p:nvPr>
        </p:nvSpPr>
        <p:spPr/>
        <p:txBody>
          <a:bodyPr/>
          <a:lstStyle/>
          <a:p>
            <a:r>
              <a:rPr lang="en-US" dirty="0"/>
              <a:t>DESE’s Educational Vision</a:t>
            </a:r>
          </a:p>
        </p:txBody>
      </p:sp>
      <p:sp>
        <p:nvSpPr>
          <p:cNvPr id="3" name="Rectangle 2">
            <a:extLst>
              <a:ext uri="{FF2B5EF4-FFF2-40B4-BE49-F238E27FC236}">
                <a16:creationId xmlns:a16="http://schemas.microsoft.com/office/drawing/2014/main" id="{BE7C9028-F593-42AE-DFB3-5F7B5756FBBF}"/>
              </a:ext>
            </a:extLst>
          </p:cNvPr>
          <p:cNvSpPr/>
          <p:nvPr/>
        </p:nvSpPr>
        <p:spPr>
          <a:xfrm>
            <a:off x="877292" y="1524325"/>
            <a:ext cx="10604363" cy="547055"/>
          </a:xfrm>
          <a:prstGeom prst="rect">
            <a:avLst/>
          </a:prstGeom>
          <a:solidFill>
            <a:srgbClr val="1E478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a:latin typeface="Arial" panose="020B0604020202020204" pitchFamily="34" charset="0"/>
                <a:cs typeface="Arial" panose="020B0604020202020204" pitchFamily="34" charset="0"/>
              </a:rPr>
              <a:t>What outcomes do we envision as a result of our work?</a:t>
            </a:r>
          </a:p>
        </p:txBody>
      </p:sp>
      <p:sp>
        <p:nvSpPr>
          <p:cNvPr id="5" name="Title 1">
            <a:extLst>
              <a:ext uri="{FF2B5EF4-FFF2-40B4-BE49-F238E27FC236}">
                <a16:creationId xmlns:a16="http://schemas.microsoft.com/office/drawing/2014/main" id="{765A2C15-44B1-1499-1E40-3C3FED2FEC04}"/>
              </a:ext>
            </a:extLst>
          </p:cNvPr>
          <p:cNvSpPr txBox="1">
            <a:spLocks/>
          </p:cNvSpPr>
          <p:nvPr/>
        </p:nvSpPr>
        <p:spPr>
          <a:xfrm>
            <a:off x="877292" y="1930736"/>
            <a:ext cx="5019923" cy="396825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a:latin typeface="Arial" panose="020B0604020202020204" pitchFamily="34" charset="0"/>
                <a:cs typeface="Arial" panose="020B0604020202020204" pitchFamily="34" charset="0"/>
              </a:rPr>
              <a:t>Our vision is that as a result of their public education in Massachusetts, students will </a:t>
            </a:r>
            <a:r>
              <a:rPr lang="en-US" sz="2400" b="1">
                <a:solidFill>
                  <a:schemeClr val="accent2"/>
                </a:solidFill>
                <a:latin typeface="Arial" panose="020B0604020202020204" pitchFamily="34" charset="0"/>
                <a:cs typeface="Arial" panose="020B0604020202020204" pitchFamily="34" charset="0"/>
              </a:rPr>
              <a:t>attain academic knowledge and skills</a:t>
            </a:r>
            <a:r>
              <a:rPr lang="en-US" sz="2400" b="1">
                <a:latin typeface="Arial" panose="020B0604020202020204" pitchFamily="34" charset="0"/>
                <a:cs typeface="Arial" panose="020B0604020202020204" pitchFamily="34" charset="0"/>
              </a:rPr>
              <a:t>, </a:t>
            </a:r>
            <a:r>
              <a:rPr lang="en-US" sz="2400" b="1">
                <a:solidFill>
                  <a:schemeClr val="accent6"/>
                </a:solidFill>
                <a:latin typeface="Arial" panose="020B0604020202020204" pitchFamily="34" charset="0"/>
                <a:cs typeface="Arial" panose="020B0604020202020204" pitchFamily="34" charset="0"/>
              </a:rPr>
              <a:t>understand and value self and others</a:t>
            </a:r>
            <a:r>
              <a:rPr lang="en-US" sz="2400" b="1">
                <a:latin typeface="Arial" panose="020B0604020202020204" pitchFamily="34" charset="0"/>
                <a:cs typeface="Arial" panose="020B0604020202020204" pitchFamily="34" charset="0"/>
              </a:rPr>
              <a:t>, and </a:t>
            </a:r>
            <a:r>
              <a:rPr lang="en-US" sz="2400" b="1">
                <a:solidFill>
                  <a:schemeClr val="tx2"/>
                </a:solidFill>
                <a:latin typeface="Arial" panose="020B0604020202020204" pitchFamily="34" charset="0"/>
                <a:cs typeface="Arial" panose="020B0604020202020204" pitchFamily="34" charset="0"/>
              </a:rPr>
              <a:t>engage with the world</a:t>
            </a:r>
            <a:r>
              <a:rPr lang="en-US" sz="2400" b="1">
                <a:latin typeface="Arial" panose="020B0604020202020204" pitchFamily="34" charset="0"/>
                <a:cs typeface="Arial" panose="020B0604020202020204" pitchFamily="34" charset="0"/>
              </a:rPr>
              <a:t>.</a:t>
            </a:r>
          </a:p>
        </p:txBody>
      </p:sp>
      <p:cxnSp>
        <p:nvCxnSpPr>
          <p:cNvPr id="7" name="Straight Connector 6" descr="Blue line serving as a division between the two text boxes">
            <a:extLst>
              <a:ext uri="{FF2B5EF4-FFF2-40B4-BE49-F238E27FC236}">
                <a16:creationId xmlns:a16="http://schemas.microsoft.com/office/drawing/2014/main" id="{E5AD658C-4923-4FC4-5580-F748ECE0399B}"/>
              </a:ext>
            </a:extLst>
          </p:cNvPr>
          <p:cNvCxnSpPr>
            <a:cxnSpLocks/>
          </p:cNvCxnSpPr>
          <p:nvPr/>
        </p:nvCxnSpPr>
        <p:spPr>
          <a:xfrm>
            <a:off x="6294782" y="2071380"/>
            <a:ext cx="0" cy="3624146"/>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E856A41-DF8C-2547-35EB-EB88A7C85FEC}"/>
              </a:ext>
            </a:extLst>
          </p:cNvPr>
          <p:cNvSpPr txBox="1">
            <a:spLocks/>
          </p:cNvSpPr>
          <p:nvPr/>
        </p:nvSpPr>
        <p:spPr>
          <a:xfrm>
            <a:off x="7089914" y="1930736"/>
            <a:ext cx="4391741" cy="3968259"/>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a:latin typeface="Arial" panose="020B0604020202020204" pitchFamily="34" charset="0"/>
                <a:cs typeface="Arial" panose="020B0604020202020204" pitchFamily="34" charset="0"/>
              </a:rPr>
              <a:t>This will enable students to be </a:t>
            </a:r>
            <a:r>
              <a:rPr lang="en-US" sz="2400" b="1">
                <a:solidFill>
                  <a:schemeClr val="accent2"/>
                </a:solidFill>
                <a:latin typeface="Arial" panose="020B0604020202020204" pitchFamily="34" charset="0"/>
                <a:cs typeface="Arial" panose="020B0604020202020204" pitchFamily="34" charset="0"/>
              </a:rPr>
              <a:t>curious and creative</a:t>
            </a:r>
            <a:r>
              <a:rPr lang="en-US" sz="2400" b="1">
                <a:latin typeface="Arial" panose="020B0604020202020204" pitchFamily="34" charset="0"/>
                <a:cs typeface="Arial" panose="020B0604020202020204" pitchFamily="34" charset="0"/>
              </a:rPr>
              <a:t>, </a:t>
            </a:r>
            <a:r>
              <a:rPr lang="en-US" sz="2400" b="1">
                <a:solidFill>
                  <a:schemeClr val="accent6"/>
                </a:solidFill>
                <a:latin typeface="Arial" panose="020B0604020202020204" pitchFamily="34" charset="0"/>
                <a:cs typeface="Arial" panose="020B0604020202020204" pitchFamily="34" charset="0"/>
              </a:rPr>
              <a:t>shape their path</a:t>
            </a:r>
            <a:r>
              <a:rPr lang="en-US" sz="2400" b="1">
                <a:latin typeface="Arial" panose="020B0604020202020204" pitchFamily="34" charset="0"/>
                <a:cs typeface="Arial" panose="020B0604020202020204" pitchFamily="34" charset="0"/>
              </a:rPr>
              <a:t>, </a:t>
            </a:r>
            <a:r>
              <a:rPr lang="en-US" sz="2400" b="1">
                <a:solidFill>
                  <a:schemeClr val="accent6"/>
                </a:solidFill>
                <a:latin typeface="Arial" panose="020B0604020202020204" pitchFamily="34" charset="0"/>
                <a:cs typeface="Arial" panose="020B0604020202020204" pitchFamily="34" charset="0"/>
              </a:rPr>
              <a:t>feel connected</a:t>
            </a:r>
            <a:r>
              <a:rPr lang="en-US" sz="2400" b="1">
                <a:latin typeface="Arial" panose="020B0604020202020204" pitchFamily="34" charset="0"/>
                <a:cs typeface="Arial" panose="020B0604020202020204" pitchFamily="34" charset="0"/>
              </a:rPr>
              <a:t>, and </a:t>
            </a:r>
            <a:r>
              <a:rPr lang="en-US" sz="2400" b="1">
                <a:solidFill>
                  <a:schemeClr val="tx2"/>
                </a:solidFill>
                <a:latin typeface="Arial" panose="020B0604020202020204" pitchFamily="34" charset="0"/>
                <a:cs typeface="Arial" panose="020B0604020202020204" pitchFamily="34" charset="0"/>
              </a:rPr>
              <a:t>be empowered. </a:t>
            </a:r>
          </a:p>
        </p:txBody>
      </p:sp>
      <p:sp>
        <p:nvSpPr>
          <p:cNvPr id="2" name="Slide Number Placeholder 4">
            <a:extLst>
              <a:ext uri="{FF2B5EF4-FFF2-40B4-BE49-F238E27FC236}">
                <a16:creationId xmlns:a16="http://schemas.microsoft.com/office/drawing/2014/main" id="{D012F65A-1AE2-2ADC-F11B-6FEFB818144B}"/>
              </a:ext>
            </a:extLst>
          </p:cNvPr>
          <p:cNvSpPr>
            <a:spLocks noGrp="1"/>
          </p:cNvSpPr>
          <p:nvPr>
            <p:ph type="sldNum" sz="quarter" idx="12"/>
          </p:nvPr>
        </p:nvSpPr>
        <p:spPr>
          <a:xfrm>
            <a:off x="9632372" y="6492875"/>
            <a:ext cx="2324099" cy="246495"/>
          </a:xfrm>
        </p:spPr>
        <p:txBody>
          <a:bodyPr/>
          <a:lstStyle/>
          <a:p>
            <a:fld id="{1957CD47-CECE-4FA3-AFB1-642E649C1FBC}" type="slidenum">
              <a:rPr lang="en-US" smtClean="0"/>
              <a:t>3</a:t>
            </a:fld>
            <a:endParaRPr lang="en-US" dirty="0"/>
          </a:p>
        </p:txBody>
      </p:sp>
    </p:spTree>
    <p:extLst>
      <p:ext uri="{BB962C8B-B14F-4D97-AF65-F5344CB8AC3E}">
        <p14:creationId xmlns:p14="http://schemas.microsoft.com/office/powerpoint/2010/main" val="12891739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861F5-39D8-C7E3-B229-E40D6A90D112}"/>
              </a:ext>
            </a:extLst>
          </p:cNvPr>
          <p:cNvSpPr>
            <a:spLocks noGrp="1"/>
          </p:cNvSpPr>
          <p:nvPr>
            <p:ph type="title"/>
          </p:nvPr>
        </p:nvSpPr>
        <p:spPr/>
        <p:txBody>
          <a:bodyPr>
            <a:normAutofit fontScale="90000"/>
          </a:bodyPr>
          <a:lstStyle/>
          <a:p>
            <a:r>
              <a:rPr lang="en-US" dirty="0"/>
              <a:t>Shutdown Implications for Education (cont.)</a:t>
            </a:r>
          </a:p>
        </p:txBody>
      </p:sp>
      <p:sp>
        <p:nvSpPr>
          <p:cNvPr id="3" name="Content Placeholder 2">
            <a:extLst>
              <a:ext uri="{FF2B5EF4-FFF2-40B4-BE49-F238E27FC236}">
                <a16:creationId xmlns:a16="http://schemas.microsoft.com/office/drawing/2014/main" id="{826C0571-DBE5-E7E3-7A65-660A480572A9}"/>
              </a:ext>
            </a:extLst>
          </p:cNvPr>
          <p:cNvSpPr>
            <a:spLocks noGrp="1"/>
          </p:cNvSpPr>
          <p:nvPr>
            <p:ph idx="1"/>
          </p:nvPr>
        </p:nvSpPr>
        <p:spPr/>
        <p:txBody>
          <a:bodyPr/>
          <a:lstStyle/>
          <a:p>
            <a:r>
              <a:rPr lang="en-US" dirty="0"/>
              <a:t>School meals</a:t>
            </a:r>
          </a:p>
          <a:p>
            <a:pPr lvl="1"/>
            <a:r>
              <a:rPr lang="en-US" dirty="0"/>
              <a:t>Initial disruption, but USDA made reimbursements</a:t>
            </a:r>
          </a:p>
          <a:p>
            <a:r>
              <a:rPr lang="en-US" dirty="0"/>
              <a:t>Head Start</a:t>
            </a:r>
          </a:p>
          <a:p>
            <a:pPr lvl="1"/>
            <a:r>
              <a:rPr lang="en-US" dirty="0"/>
              <a:t>November 1 – no funds for 141 programs in 41 states serving 65,000 students</a:t>
            </a:r>
          </a:p>
        </p:txBody>
      </p:sp>
      <p:sp>
        <p:nvSpPr>
          <p:cNvPr id="4" name="Slide Number Placeholder 3">
            <a:extLst>
              <a:ext uri="{FF2B5EF4-FFF2-40B4-BE49-F238E27FC236}">
                <a16:creationId xmlns:a16="http://schemas.microsoft.com/office/drawing/2014/main" id="{6D8120A6-3B08-BD61-CD81-B4F09203170B}"/>
              </a:ext>
            </a:extLst>
          </p:cNvPr>
          <p:cNvSpPr>
            <a:spLocks noGrp="1"/>
          </p:cNvSpPr>
          <p:nvPr>
            <p:ph type="sldNum" sz="quarter" idx="12"/>
          </p:nvPr>
        </p:nvSpPr>
        <p:spPr/>
        <p:txBody>
          <a:bodyPr/>
          <a:lstStyle/>
          <a:p>
            <a:fld id="{68A8D22E-6BC5-9E47-900C-2BB94685D9F5}" type="slidenum">
              <a:rPr lang="en-US" smtClean="0"/>
              <a:t>30</a:t>
            </a:fld>
            <a:endParaRPr lang="en-US"/>
          </a:p>
        </p:txBody>
      </p:sp>
    </p:spTree>
    <p:extLst>
      <p:ext uri="{BB962C8B-B14F-4D97-AF65-F5344CB8AC3E}">
        <p14:creationId xmlns:p14="http://schemas.microsoft.com/office/powerpoint/2010/main" val="1274162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D454D-2DE4-392E-01C7-FD9286D421EE}"/>
              </a:ext>
            </a:extLst>
          </p:cNvPr>
          <p:cNvSpPr>
            <a:spLocks noGrp="1"/>
          </p:cNvSpPr>
          <p:nvPr>
            <p:ph type="title"/>
          </p:nvPr>
        </p:nvSpPr>
        <p:spPr/>
        <p:txBody>
          <a:bodyPr/>
          <a:lstStyle/>
          <a:p>
            <a:r>
              <a:rPr lang="en-US" dirty="0"/>
              <a:t>So, what finally passed?</a:t>
            </a:r>
          </a:p>
        </p:txBody>
      </p:sp>
      <p:sp>
        <p:nvSpPr>
          <p:cNvPr id="3" name="Content Placeholder 2">
            <a:extLst>
              <a:ext uri="{FF2B5EF4-FFF2-40B4-BE49-F238E27FC236}">
                <a16:creationId xmlns:a16="http://schemas.microsoft.com/office/drawing/2014/main" id="{984D7022-5DC9-C0DE-DEC4-6D48FFED090F}"/>
              </a:ext>
            </a:extLst>
          </p:cNvPr>
          <p:cNvSpPr>
            <a:spLocks noGrp="1"/>
          </p:cNvSpPr>
          <p:nvPr>
            <p:ph idx="1"/>
          </p:nvPr>
        </p:nvSpPr>
        <p:spPr/>
        <p:txBody>
          <a:bodyPr/>
          <a:lstStyle/>
          <a:p>
            <a:r>
              <a:rPr lang="en-US" dirty="0"/>
              <a:t>Senate 60-40; House 222-209</a:t>
            </a:r>
          </a:p>
          <a:p>
            <a:r>
              <a:rPr lang="en-US" dirty="0"/>
              <a:t>A continuing resolution that keeps the government open through January 30, 2026. No changes to ESSA, IDEA, Perkins.</a:t>
            </a:r>
          </a:p>
          <a:p>
            <a:r>
              <a:rPr lang="en-US" dirty="0"/>
              <a:t>Important: A few full-year appropriations were passed, among them: school meals were funded through 9/30/2026</a:t>
            </a:r>
          </a:p>
          <a:p>
            <a:r>
              <a:rPr lang="en-US" dirty="0"/>
              <a:t>Provides backpay to USED staff</a:t>
            </a:r>
          </a:p>
          <a:p>
            <a:r>
              <a:rPr lang="en-US" dirty="0"/>
              <a:t>Reverses Reductions in Force and prevents additional reductions before January 30, 2026</a:t>
            </a:r>
          </a:p>
        </p:txBody>
      </p:sp>
      <p:sp>
        <p:nvSpPr>
          <p:cNvPr id="4" name="Slide Number Placeholder 3">
            <a:extLst>
              <a:ext uri="{FF2B5EF4-FFF2-40B4-BE49-F238E27FC236}">
                <a16:creationId xmlns:a16="http://schemas.microsoft.com/office/drawing/2014/main" id="{1949745D-1E6C-D956-3E5B-C19F846F60BE}"/>
              </a:ext>
            </a:extLst>
          </p:cNvPr>
          <p:cNvSpPr>
            <a:spLocks noGrp="1"/>
          </p:cNvSpPr>
          <p:nvPr>
            <p:ph type="sldNum" sz="quarter" idx="12"/>
          </p:nvPr>
        </p:nvSpPr>
        <p:spPr/>
        <p:txBody>
          <a:bodyPr/>
          <a:lstStyle/>
          <a:p>
            <a:fld id="{68A8D22E-6BC5-9E47-900C-2BB94685D9F5}" type="slidenum">
              <a:rPr lang="en-US" smtClean="0"/>
              <a:t>31</a:t>
            </a:fld>
            <a:endParaRPr lang="en-US"/>
          </a:p>
        </p:txBody>
      </p:sp>
    </p:spTree>
    <p:extLst>
      <p:ext uri="{BB962C8B-B14F-4D97-AF65-F5344CB8AC3E}">
        <p14:creationId xmlns:p14="http://schemas.microsoft.com/office/powerpoint/2010/main" val="2219488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A2B9D-8458-0F9D-2F2D-FE54081154B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57A2366-C7C3-2F6C-DB1C-AF87E17AA79C}"/>
              </a:ext>
            </a:extLst>
          </p:cNvPr>
          <p:cNvSpPr>
            <a:spLocks noGrp="1"/>
          </p:cNvSpPr>
          <p:nvPr>
            <p:ph type="title"/>
          </p:nvPr>
        </p:nvSpPr>
        <p:spPr/>
        <p:txBody>
          <a:bodyPr/>
          <a:lstStyle/>
          <a:p>
            <a:r>
              <a:rPr lang="en-US" dirty="0"/>
              <a:t>Speaking of US Dept of Ed</a:t>
            </a:r>
          </a:p>
        </p:txBody>
      </p:sp>
      <p:sp>
        <p:nvSpPr>
          <p:cNvPr id="2" name="Content Placeholder 1">
            <a:extLst>
              <a:ext uri="{FF2B5EF4-FFF2-40B4-BE49-F238E27FC236}">
                <a16:creationId xmlns:a16="http://schemas.microsoft.com/office/drawing/2014/main" id="{CFFDDF2C-B13A-9CBE-7E61-2C550E018C08}"/>
              </a:ext>
            </a:extLst>
          </p:cNvPr>
          <p:cNvSpPr>
            <a:spLocks noGrp="1"/>
          </p:cNvSpPr>
          <p:nvPr>
            <p:ph idx="1"/>
          </p:nvPr>
        </p:nvSpPr>
        <p:spPr>
          <a:xfrm>
            <a:off x="4255712" y="1755846"/>
            <a:ext cx="7808132" cy="4414692"/>
          </a:xfrm>
        </p:spPr>
        <p:txBody>
          <a:bodyPr>
            <a:normAutofit/>
          </a:bodyPr>
          <a:lstStyle/>
          <a:p>
            <a:pPr marL="0" indent="0">
              <a:lnSpc>
                <a:spcPct val="110000"/>
              </a:lnSpc>
              <a:spcBef>
                <a:spcPts val="0"/>
              </a:spcBef>
              <a:buNone/>
            </a:pPr>
            <a:r>
              <a:rPr lang="en-US" dirty="0">
                <a:solidFill>
                  <a:schemeClr val="accent1">
                    <a:lumMod val="50000"/>
                  </a:schemeClr>
                </a:solidFill>
              </a:rPr>
              <a:t>Linda McMahon</a:t>
            </a:r>
          </a:p>
          <a:p>
            <a:pPr marL="0" indent="0">
              <a:lnSpc>
                <a:spcPct val="110000"/>
              </a:lnSpc>
              <a:spcBef>
                <a:spcPts val="0"/>
              </a:spcBef>
              <a:buNone/>
            </a:pPr>
            <a:r>
              <a:rPr lang="en-US" sz="2200" dirty="0">
                <a:solidFill>
                  <a:schemeClr val="accent1">
                    <a:lumMod val="50000"/>
                  </a:schemeClr>
                </a:solidFill>
              </a:rPr>
              <a:t>Secretary (confirmed 3/3/2025)</a:t>
            </a:r>
          </a:p>
          <a:p>
            <a:pPr>
              <a:lnSpc>
                <a:spcPct val="110000"/>
              </a:lnSpc>
              <a:spcBef>
                <a:spcPts val="0"/>
              </a:spcBef>
            </a:pPr>
            <a:endParaRPr lang="en-US" dirty="0">
              <a:solidFill>
                <a:schemeClr val="accent1">
                  <a:lumMod val="50000"/>
                </a:schemeClr>
              </a:solidFill>
            </a:endParaRPr>
          </a:p>
          <a:p>
            <a:pPr marL="0" indent="0">
              <a:lnSpc>
                <a:spcPct val="110000"/>
              </a:lnSpc>
              <a:spcBef>
                <a:spcPts val="0"/>
              </a:spcBef>
              <a:buNone/>
            </a:pPr>
            <a:r>
              <a:rPr lang="en-US" strike="sngStrike" dirty="0">
                <a:solidFill>
                  <a:schemeClr val="accent1">
                    <a:lumMod val="50000"/>
                  </a:schemeClr>
                </a:solidFill>
              </a:rPr>
              <a:t>Penny Schwinn</a:t>
            </a:r>
          </a:p>
          <a:p>
            <a:pPr marL="0" indent="0">
              <a:lnSpc>
                <a:spcPct val="110000"/>
              </a:lnSpc>
              <a:spcBef>
                <a:spcPts val="0"/>
              </a:spcBef>
              <a:buNone/>
            </a:pPr>
            <a:r>
              <a:rPr lang="en-US" sz="2200" strike="sngStrike" dirty="0">
                <a:solidFill>
                  <a:schemeClr val="accent1">
                    <a:lumMod val="50000"/>
                  </a:schemeClr>
                </a:solidFill>
              </a:rPr>
              <a:t>Deputy Secretary (withdrawn)</a:t>
            </a:r>
          </a:p>
          <a:p>
            <a:pPr marL="0" indent="0">
              <a:lnSpc>
                <a:spcPct val="110000"/>
              </a:lnSpc>
              <a:spcBef>
                <a:spcPts val="0"/>
              </a:spcBef>
              <a:buNone/>
            </a:pPr>
            <a:endParaRPr lang="en-US" dirty="0">
              <a:solidFill>
                <a:schemeClr val="accent1">
                  <a:lumMod val="50000"/>
                </a:schemeClr>
              </a:solidFill>
            </a:endParaRPr>
          </a:p>
          <a:p>
            <a:pPr marL="0" indent="0">
              <a:lnSpc>
                <a:spcPct val="110000"/>
              </a:lnSpc>
              <a:spcBef>
                <a:spcPts val="0"/>
              </a:spcBef>
              <a:buNone/>
            </a:pPr>
            <a:r>
              <a:rPr lang="en-US" dirty="0">
                <a:solidFill>
                  <a:schemeClr val="accent1">
                    <a:lumMod val="50000"/>
                  </a:schemeClr>
                </a:solidFill>
              </a:rPr>
              <a:t>Kirsten Baesler</a:t>
            </a:r>
          </a:p>
          <a:p>
            <a:pPr marL="0" indent="0">
              <a:lnSpc>
                <a:spcPct val="110000"/>
              </a:lnSpc>
              <a:spcBef>
                <a:spcPts val="0"/>
              </a:spcBef>
              <a:buNone/>
            </a:pPr>
            <a:r>
              <a:rPr lang="en-US" sz="2200" dirty="0">
                <a:solidFill>
                  <a:schemeClr val="accent1">
                    <a:lumMod val="50000"/>
                  </a:schemeClr>
                </a:solidFill>
              </a:rPr>
              <a:t>Assistant Secretary of Elementary and Secondary Education (confirmed, not yet sworn in)</a:t>
            </a:r>
          </a:p>
          <a:p>
            <a:endParaRPr lang="en-US" dirty="0">
              <a:solidFill>
                <a:schemeClr val="accent1">
                  <a:lumMod val="50000"/>
                </a:schemeClr>
              </a:solidFill>
            </a:endParaRPr>
          </a:p>
          <a:p>
            <a:endParaRPr lang="en-US" dirty="0"/>
          </a:p>
        </p:txBody>
      </p:sp>
      <p:sp>
        <p:nvSpPr>
          <p:cNvPr id="4" name="Slide Number Placeholder 4">
            <a:extLst>
              <a:ext uri="{FF2B5EF4-FFF2-40B4-BE49-F238E27FC236}">
                <a16:creationId xmlns:a16="http://schemas.microsoft.com/office/drawing/2014/main" id="{848E908B-1D78-BAC7-243F-D6CE9911C34C}"/>
              </a:ext>
            </a:extLst>
          </p:cNvPr>
          <p:cNvSpPr>
            <a:spLocks noGrp="1"/>
          </p:cNvSpPr>
          <p:nvPr>
            <p:ph type="sldNum" sz="quarter" idx="12"/>
          </p:nvPr>
        </p:nvSpPr>
        <p:spPr>
          <a:xfrm>
            <a:off x="9632372" y="6492875"/>
            <a:ext cx="2324099" cy="246495"/>
          </a:xfrm>
        </p:spPr>
        <p:txBody>
          <a:bodyPr/>
          <a:lstStyle/>
          <a:p>
            <a:fld id="{1957CD47-CECE-4FA3-AFB1-642E649C1FBC}" type="slidenum">
              <a:rPr lang="en-US" smtClean="0"/>
              <a:t>32</a:t>
            </a:fld>
            <a:endParaRPr lang="en-US" dirty="0"/>
          </a:p>
        </p:txBody>
      </p:sp>
    </p:spTree>
    <p:extLst>
      <p:ext uri="{BB962C8B-B14F-4D97-AF65-F5344CB8AC3E}">
        <p14:creationId xmlns:p14="http://schemas.microsoft.com/office/powerpoint/2010/main" val="3316138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C6E55-D244-DD58-06A6-3F8F99317979}"/>
              </a:ext>
            </a:extLst>
          </p:cNvPr>
          <p:cNvSpPr>
            <a:spLocks noGrp="1"/>
          </p:cNvSpPr>
          <p:nvPr>
            <p:ph type="title"/>
          </p:nvPr>
        </p:nvSpPr>
        <p:spPr/>
        <p:txBody>
          <a:bodyPr/>
          <a:lstStyle/>
          <a:p>
            <a:r>
              <a:rPr lang="en-US" dirty="0"/>
              <a:t>US Dept of Ed staffing</a:t>
            </a:r>
          </a:p>
        </p:txBody>
      </p:sp>
      <p:sp>
        <p:nvSpPr>
          <p:cNvPr id="3" name="Content Placeholder 2">
            <a:extLst>
              <a:ext uri="{FF2B5EF4-FFF2-40B4-BE49-F238E27FC236}">
                <a16:creationId xmlns:a16="http://schemas.microsoft.com/office/drawing/2014/main" id="{F6430F9A-C24F-73AC-AD51-E5E7426F0061}"/>
              </a:ext>
            </a:extLst>
          </p:cNvPr>
          <p:cNvSpPr>
            <a:spLocks noGrp="1"/>
          </p:cNvSpPr>
          <p:nvPr>
            <p:ph idx="1"/>
          </p:nvPr>
        </p:nvSpPr>
        <p:spPr/>
        <p:txBody>
          <a:bodyPr/>
          <a:lstStyle/>
          <a:p>
            <a:r>
              <a:rPr lang="en-US" dirty="0"/>
              <a:t>January: 4,133</a:t>
            </a:r>
          </a:p>
          <a:p>
            <a:r>
              <a:rPr lang="en-US" dirty="0"/>
              <a:t>March – Reduction in Force (RIF) of 1,950 staff: 2,183</a:t>
            </a:r>
          </a:p>
          <a:p>
            <a:r>
              <a:rPr lang="en-US" dirty="0"/>
              <a:t>Sept – Reinstatement of about 260 staff: 2,447</a:t>
            </a:r>
          </a:p>
          <a:p>
            <a:r>
              <a:rPr lang="en-US" dirty="0"/>
              <a:t>Oct – RIF 450 staff (blocked by the courts within 3 weeks)</a:t>
            </a:r>
          </a:p>
          <a:p>
            <a:r>
              <a:rPr lang="en-US" dirty="0"/>
              <a:t>Continuing resolution reverses the October RIF in statute, prevents additional RIFs through January 30, 2026.</a:t>
            </a:r>
          </a:p>
        </p:txBody>
      </p:sp>
      <p:sp>
        <p:nvSpPr>
          <p:cNvPr id="4" name="Slide Number Placeholder 3">
            <a:extLst>
              <a:ext uri="{FF2B5EF4-FFF2-40B4-BE49-F238E27FC236}">
                <a16:creationId xmlns:a16="http://schemas.microsoft.com/office/drawing/2014/main" id="{AF29155E-81FF-D520-024B-A54CF0064239}"/>
              </a:ext>
            </a:extLst>
          </p:cNvPr>
          <p:cNvSpPr>
            <a:spLocks noGrp="1"/>
          </p:cNvSpPr>
          <p:nvPr>
            <p:ph type="sldNum" sz="quarter" idx="12"/>
          </p:nvPr>
        </p:nvSpPr>
        <p:spPr/>
        <p:txBody>
          <a:bodyPr/>
          <a:lstStyle/>
          <a:p>
            <a:fld id="{68A8D22E-6BC5-9E47-900C-2BB94685D9F5}" type="slidenum">
              <a:rPr lang="en-US" smtClean="0"/>
              <a:t>33</a:t>
            </a:fld>
            <a:endParaRPr lang="en-US"/>
          </a:p>
        </p:txBody>
      </p:sp>
    </p:spTree>
    <p:extLst>
      <p:ext uri="{BB962C8B-B14F-4D97-AF65-F5344CB8AC3E}">
        <p14:creationId xmlns:p14="http://schemas.microsoft.com/office/powerpoint/2010/main" val="2158789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4834-1B90-1839-9587-C6ACC9F5FB53}"/>
              </a:ext>
            </a:extLst>
          </p:cNvPr>
          <p:cNvSpPr>
            <a:spLocks noGrp="1"/>
          </p:cNvSpPr>
          <p:nvPr>
            <p:ph type="title"/>
          </p:nvPr>
        </p:nvSpPr>
        <p:spPr/>
        <p:txBody>
          <a:bodyPr>
            <a:normAutofit/>
          </a:bodyPr>
          <a:lstStyle/>
          <a:p>
            <a:r>
              <a:rPr lang="en-US" dirty="0"/>
              <a:t>US Dept of Ed Policy Priorities </a:t>
            </a:r>
          </a:p>
        </p:txBody>
      </p:sp>
      <p:sp>
        <p:nvSpPr>
          <p:cNvPr id="3" name="Content Placeholder 2">
            <a:extLst>
              <a:ext uri="{FF2B5EF4-FFF2-40B4-BE49-F238E27FC236}">
                <a16:creationId xmlns:a16="http://schemas.microsoft.com/office/drawing/2014/main" id="{CEED4EC4-8CEA-7E46-06A5-F4A6E5BA581B}"/>
              </a:ext>
            </a:extLst>
          </p:cNvPr>
          <p:cNvSpPr>
            <a:spLocks noGrp="1"/>
          </p:cNvSpPr>
          <p:nvPr>
            <p:ph idx="1"/>
          </p:nvPr>
        </p:nvSpPr>
        <p:spPr/>
        <p:txBody>
          <a:bodyPr>
            <a:normAutofit lnSpcReduction="10000"/>
          </a:bodyPr>
          <a:lstStyle/>
          <a:p>
            <a:r>
              <a:rPr lang="en-US" dirty="0"/>
              <a:t>“Give education back to the states” </a:t>
            </a:r>
          </a:p>
          <a:p>
            <a:r>
              <a:rPr lang="en-US" dirty="0"/>
              <a:t>Flexibilities and Waivers</a:t>
            </a:r>
          </a:p>
          <a:p>
            <a:pPr lvl="1"/>
            <a:r>
              <a:rPr lang="en-US" dirty="0"/>
              <a:t>Nothing new. Reminders of what we already have, like Ed Flex, ability to use Titles II-A, IV-A for Title I purposes, use various rank and serve options for Title I, understand supplement not supplant rules, school choice, etc.</a:t>
            </a:r>
          </a:p>
          <a:p>
            <a:r>
              <a:rPr lang="en-US" dirty="0"/>
              <a:t>Prohibition of using federal funds for lobbying, including membership fees/dues that go to lobbying organizations</a:t>
            </a:r>
          </a:p>
          <a:p>
            <a:r>
              <a:rPr lang="en-US" dirty="0"/>
              <a:t>Private School Equitable Services</a:t>
            </a:r>
          </a:p>
          <a:p>
            <a:r>
              <a:rPr lang="en-US" dirty="0"/>
              <a:t>FERPA</a:t>
            </a:r>
          </a:p>
          <a:p>
            <a:r>
              <a:rPr lang="en-US" dirty="0"/>
              <a:t>Use of A.I.</a:t>
            </a:r>
          </a:p>
        </p:txBody>
      </p:sp>
      <p:sp>
        <p:nvSpPr>
          <p:cNvPr id="4" name="Slide Number Placeholder 3">
            <a:extLst>
              <a:ext uri="{FF2B5EF4-FFF2-40B4-BE49-F238E27FC236}">
                <a16:creationId xmlns:a16="http://schemas.microsoft.com/office/drawing/2014/main" id="{446A72D0-708A-F751-9709-CA0130203398}"/>
              </a:ext>
            </a:extLst>
          </p:cNvPr>
          <p:cNvSpPr>
            <a:spLocks noGrp="1"/>
          </p:cNvSpPr>
          <p:nvPr>
            <p:ph type="sldNum" sz="quarter" idx="12"/>
          </p:nvPr>
        </p:nvSpPr>
        <p:spPr/>
        <p:txBody>
          <a:bodyPr/>
          <a:lstStyle/>
          <a:p>
            <a:fld id="{68A8D22E-6BC5-9E47-900C-2BB94685D9F5}" type="slidenum">
              <a:rPr lang="en-US" smtClean="0"/>
              <a:t>34</a:t>
            </a:fld>
            <a:endParaRPr lang="en-US"/>
          </a:p>
        </p:txBody>
      </p:sp>
    </p:spTree>
    <p:extLst>
      <p:ext uri="{BB962C8B-B14F-4D97-AF65-F5344CB8AC3E}">
        <p14:creationId xmlns:p14="http://schemas.microsoft.com/office/powerpoint/2010/main" val="3703570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F2A5-BA8A-8AD9-3EB0-70099475C8D1}"/>
              </a:ext>
            </a:extLst>
          </p:cNvPr>
          <p:cNvSpPr>
            <a:spLocks noGrp="1"/>
          </p:cNvSpPr>
          <p:nvPr>
            <p:ph type="title"/>
          </p:nvPr>
        </p:nvSpPr>
        <p:spPr/>
        <p:txBody>
          <a:bodyPr/>
          <a:lstStyle/>
          <a:p>
            <a:r>
              <a:rPr lang="en-US" dirty="0"/>
              <a:t>Moving USED Functions?</a:t>
            </a:r>
          </a:p>
        </p:txBody>
      </p:sp>
      <p:sp>
        <p:nvSpPr>
          <p:cNvPr id="3" name="Content Placeholder 2">
            <a:extLst>
              <a:ext uri="{FF2B5EF4-FFF2-40B4-BE49-F238E27FC236}">
                <a16:creationId xmlns:a16="http://schemas.microsoft.com/office/drawing/2014/main" id="{B5B2FA0C-77C9-25A4-1A03-9C07F3060AE0}"/>
              </a:ext>
            </a:extLst>
          </p:cNvPr>
          <p:cNvSpPr>
            <a:spLocks noGrp="1"/>
          </p:cNvSpPr>
          <p:nvPr>
            <p:ph idx="1"/>
          </p:nvPr>
        </p:nvSpPr>
        <p:spPr>
          <a:xfrm>
            <a:off x="173179" y="1591254"/>
            <a:ext cx="11265965" cy="4414692"/>
          </a:xfrm>
        </p:spPr>
        <p:txBody>
          <a:bodyPr/>
          <a:lstStyle/>
          <a:p>
            <a:r>
              <a:rPr lang="en-US" dirty="0"/>
              <a:t>USED is exploring partnerships with federal agencies</a:t>
            </a:r>
          </a:p>
          <a:p>
            <a:r>
              <a:rPr lang="en-US" dirty="0"/>
              <a:t>Department of Labor - Perkins CTE</a:t>
            </a:r>
          </a:p>
          <a:p>
            <a:pPr lvl="1"/>
            <a:r>
              <a:rPr lang="en-US" dirty="0"/>
              <a:t>USED transitioned states to a grants management system run by the Department of Labor</a:t>
            </a:r>
          </a:p>
          <a:p>
            <a:r>
              <a:rPr lang="en-US" dirty="0"/>
              <a:t>Department of Health and Human Services for special education programs</a:t>
            </a:r>
          </a:p>
          <a:p>
            <a:pPr lvl="1"/>
            <a:r>
              <a:rPr lang="en-US" dirty="0"/>
              <a:t>USED is engaged in discussions with HHS. As of today, no agreements have been made and nothing has moved from USED/OSERS.</a:t>
            </a:r>
          </a:p>
          <a:p>
            <a:pPr lvl="1"/>
            <a:endParaRPr lang="en-US" dirty="0"/>
          </a:p>
          <a:p>
            <a:r>
              <a:rPr lang="en-US" dirty="0"/>
              <a:t>Administration says it’s committed to meeting statutory obligations</a:t>
            </a:r>
          </a:p>
          <a:p>
            <a:pPr lvl="1"/>
            <a:endParaRPr lang="en-US" dirty="0"/>
          </a:p>
        </p:txBody>
      </p:sp>
      <p:sp>
        <p:nvSpPr>
          <p:cNvPr id="4" name="Slide Number Placeholder 3">
            <a:extLst>
              <a:ext uri="{FF2B5EF4-FFF2-40B4-BE49-F238E27FC236}">
                <a16:creationId xmlns:a16="http://schemas.microsoft.com/office/drawing/2014/main" id="{FF469273-BE37-07F6-46D2-163A843A4FF3}"/>
              </a:ext>
            </a:extLst>
          </p:cNvPr>
          <p:cNvSpPr>
            <a:spLocks noGrp="1"/>
          </p:cNvSpPr>
          <p:nvPr>
            <p:ph type="sldNum" sz="quarter" idx="12"/>
          </p:nvPr>
        </p:nvSpPr>
        <p:spPr/>
        <p:txBody>
          <a:bodyPr/>
          <a:lstStyle/>
          <a:p>
            <a:fld id="{68A8D22E-6BC5-9E47-900C-2BB94685D9F5}" type="slidenum">
              <a:rPr lang="en-US" smtClean="0"/>
              <a:t>35</a:t>
            </a:fld>
            <a:endParaRPr lang="en-US"/>
          </a:p>
        </p:txBody>
      </p:sp>
    </p:spTree>
    <p:extLst>
      <p:ext uri="{BB962C8B-B14F-4D97-AF65-F5344CB8AC3E}">
        <p14:creationId xmlns:p14="http://schemas.microsoft.com/office/powerpoint/2010/main" val="21959750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A5874-6893-381D-B184-94C15D982317}"/>
              </a:ext>
            </a:extLst>
          </p:cNvPr>
          <p:cNvSpPr>
            <a:spLocks noGrp="1"/>
          </p:cNvSpPr>
          <p:nvPr>
            <p:ph type="title"/>
          </p:nvPr>
        </p:nvSpPr>
        <p:spPr/>
        <p:txBody>
          <a:bodyPr>
            <a:normAutofit/>
          </a:bodyPr>
          <a:lstStyle/>
          <a:p>
            <a:r>
              <a:rPr lang="en-US" dirty="0"/>
              <a:t>One Big Beautiful Bill Act</a:t>
            </a:r>
          </a:p>
        </p:txBody>
      </p:sp>
      <p:sp>
        <p:nvSpPr>
          <p:cNvPr id="3" name="Content Placeholder 2">
            <a:extLst>
              <a:ext uri="{FF2B5EF4-FFF2-40B4-BE49-F238E27FC236}">
                <a16:creationId xmlns:a16="http://schemas.microsoft.com/office/drawing/2014/main" id="{B756EED6-B8E2-20AE-E4AD-36994C6DEAF3}"/>
              </a:ext>
            </a:extLst>
          </p:cNvPr>
          <p:cNvSpPr>
            <a:spLocks noGrp="1"/>
          </p:cNvSpPr>
          <p:nvPr>
            <p:ph idx="1"/>
          </p:nvPr>
        </p:nvSpPr>
        <p:spPr/>
        <p:txBody>
          <a:bodyPr>
            <a:normAutofit/>
          </a:bodyPr>
          <a:lstStyle/>
          <a:p>
            <a:r>
              <a:rPr lang="en-US" dirty="0"/>
              <a:t>The OBBBA establishes a “voucher” program.</a:t>
            </a:r>
          </a:p>
          <a:p>
            <a:pPr lvl="1"/>
            <a:r>
              <a:rPr lang="en-US" b="1" dirty="0"/>
              <a:t>States have the option to participate in this program. To date, no formal decision has been made as to whether MA will opt-in, because…it hasn’t been developed yet.</a:t>
            </a:r>
          </a:p>
          <a:p>
            <a:pPr lvl="1"/>
            <a:r>
              <a:rPr lang="en-US" dirty="0"/>
              <a:t>This federal program is being run by the Treasury (not by USED).</a:t>
            </a:r>
          </a:p>
          <a:p>
            <a:pPr lvl="1"/>
            <a:r>
              <a:rPr lang="en-US" dirty="0"/>
              <a:t>How it would work: taxpayers can receive a federal tax credit up to $1,700 per year for a donation to a qualified Scholarship Granting Organizations. In turn, these scholarship organizations make funds available in the form of scholarships for eligible students (limited to households earning up to 300% of the area's median gross income)</a:t>
            </a:r>
          </a:p>
        </p:txBody>
      </p:sp>
      <p:sp>
        <p:nvSpPr>
          <p:cNvPr id="4" name="Slide Number Placeholder 3">
            <a:extLst>
              <a:ext uri="{FF2B5EF4-FFF2-40B4-BE49-F238E27FC236}">
                <a16:creationId xmlns:a16="http://schemas.microsoft.com/office/drawing/2014/main" id="{1F0E82C1-220C-55CF-9E27-15C443A7BB42}"/>
              </a:ext>
            </a:extLst>
          </p:cNvPr>
          <p:cNvSpPr>
            <a:spLocks noGrp="1"/>
          </p:cNvSpPr>
          <p:nvPr>
            <p:ph type="sldNum" sz="quarter" idx="12"/>
          </p:nvPr>
        </p:nvSpPr>
        <p:spPr/>
        <p:txBody>
          <a:bodyPr/>
          <a:lstStyle/>
          <a:p>
            <a:fld id="{68A8D22E-6BC5-9E47-900C-2BB94685D9F5}" type="slidenum">
              <a:rPr lang="en-US" smtClean="0"/>
              <a:t>36</a:t>
            </a:fld>
            <a:endParaRPr lang="en-US"/>
          </a:p>
        </p:txBody>
      </p:sp>
    </p:spTree>
    <p:extLst>
      <p:ext uri="{BB962C8B-B14F-4D97-AF65-F5344CB8AC3E}">
        <p14:creationId xmlns:p14="http://schemas.microsoft.com/office/powerpoint/2010/main" val="3852230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6120D-5B35-F567-0121-63D876ABDA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DC294D-B25F-6E5C-ADBF-2DFCDC6B63EC}"/>
              </a:ext>
            </a:extLst>
          </p:cNvPr>
          <p:cNvSpPr>
            <a:spLocks noGrp="1"/>
          </p:cNvSpPr>
          <p:nvPr>
            <p:ph type="title"/>
          </p:nvPr>
        </p:nvSpPr>
        <p:spPr/>
        <p:txBody>
          <a:bodyPr>
            <a:normAutofit/>
          </a:bodyPr>
          <a:lstStyle/>
          <a:p>
            <a:r>
              <a:rPr lang="en-US" dirty="0"/>
              <a:t>One Big Beautiful Bill Act - Cuts</a:t>
            </a:r>
          </a:p>
        </p:txBody>
      </p:sp>
      <p:sp>
        <p:nvSpPr>
          <p:cNvPr id="3" name="Content Placeholder 2">
            <a:extLst>
              <a:ext uri="{FF2B5EF4-FFF2-40B4-BE49-F238E27FC236}">
                <a16:creationId xmlns:a16="http://schemas.microsoft.com/office/drawing/2014/main" id="{056E8D64-F231-09AB-0E98-C9712824FBA7}"/>
              </a:ext>
            </a:extLst>
          </p:cNvPr>
          <p:cNvSpPr>
            <a:spLocks noGrp="1"/>
          </p:cNvSpPr>
          <p:nvPr>
            <p:ph idx="1"/>
          </p:nvPr>
        </p:nvSpPr>
        <p:spPr/>
        <p:txBody>
          <a:bodyPr>
            <a:normAutofit/>
          </a:bodyPr>
          <a:lstStyle/>
          <a:p>
            <a:r>
              <a:rPr lang="en-US" dirty="0"/>
              <a:t>Cuts to Safety Net Programs</a:t>
            </a:r>
          </a:p>
          <a:p>
            <a:pPr lvl="1"/>
            <a:r>
              <a:rPr lang="en-US" dirty="0"/>
              <a:t>Potential negative impacts via cuts to social safety net programs like Medicaid and SNAP.</a:t>
            </a:r>
          </a:p>
          <a:p>
            <a:pPr lvl="2"/>
            <a:r>
              <a:rPr lang="en-US" dirty="0"/>
              <a:t>Cuts to Medicaid: The OBBBA implements stricter eligibility requirements and significant cuts to federal Medicaid funding. This could impact students who rely on Medicaid and potentially reduce funding for school-based health services.</a:t>
            </a:r>
          </a:p>
          <a:p>
            <a:pPr lvl="2"/>
            <a:r>
              <a:rPr lang="en-US" dirty="0"/>
              <a:t>Cuts to SNAP: The OBBBA also makes a funding cut to the Supplemental Nutrition Assistance Program (SNAP), potentially impacting food assistance for children and low-income eligibility counts.</a:t>
            </a:r>
          </a:p>
          <a:p>
            <a:pPr lvl="1"/>
            <a:endParaRPr lang="en-US" dirty="0"/>
          </a:p>
        </p:txBody>
      </p:sp>
      <p:sp>
        <p:nvSpPr>
          <p:cNvPr id="4" name="Slide Number Placeholder 3">
            <a:extLst>
              <a:ext uri="{FF2B5EF4-FFF2-40B4-BE49-F238E27FC236}">
                <a16:creationId xmlns:a16="http://schemas.microsoft.com/office/drawing/2014/main" id="{595A53C4-4810-7C77-5729-49DF1A238E02}"/>
              </a:ext>
            </a:extLst>
          </p:cNvPr>
          <p:cNvSpPr>
            <a:spLocks noGrp="1"/>
          </p:cNvSpPr>
          <p:nvPr>
            <p:ph type="sldNum" sz="quarter" idx="12"/>
          </p:nvPr>
        </p:nvSpPr>
        <p:spPr/>
        <p:txBody>
          <a:bodyPr/>
          <a:lstStyle/>
          <a:p>
            <a:fld id="{68A8D22E-6BC5-9E47-900C-2BB94685D9F5}" type="slidenum">
              <a:rPr lang="en-US" smtClean="0"/>
              <a:t>37</a:t>
            </a:fld>
            <a:endParaRPr lang="en-US"/>
          </a:p>
        </p:txBody>
      </p:sp>
    </p:spTree>
    <p:extLst>
      <p:ext uri="{BB962C8B-B14F-4D97-AF65-F5344CB8AC3E}">
        <p14:creationId xmlns:p14="http://schemas.microsoft.com/office/powerpoint/2010/main" val="3981094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DD4D1-5BC6-5D10-6BEF-01372EF1CB65}"/>
              </a:ext>
            </a:extLst>
          </p:cNvPr>
          <p:cNvSpPr>
            <a:spLocks noGrp="1"/>
          </p:cNvSpPr>
          <p:nvPr>
            <p:ph type="title"/>
          </p:nvPr>
        </p:nvSpPr>
        <p:spPr/>
        <p:txBody>
          <a:bodyPr/>
          <a:lstStyle/>
          <a:p>
            <a:r>
              <a:rPr lang="en-US" dirty="0"/>
              <a:t>E-rate Update</a:t>
            </a:r>
          </a:p>
        </p:txBody>
      </p:sp>
      <p:sp>
        <p:nvSpPr>
          <p:cNvPr id="3" name="Content Placeholder 2">
            <a:extLst>
              <a:ext uri="{FF2B5EF4-FFF2-40B4-BE49-F238E27FC236}">
                <a16:creationId xmlns:a16="http://schemas.microsoft.com/office/drawing/2014/main" id="{58F2ABEA-FD1C-37E1-A51A-969D85FA3569}"/>
              </a:ext>
            </a:extLst>
          </p:cNvPr>
          <p:cNvSpPr>
            <a:spLocks noGrp="1"/>
          </p:cNvSpPr>
          <p:nvPr>
            <p:ph idx="1"/>
          </p:nvPr>
        </p:nvSpPr>
        <p:spPr/>
        <p:txBody>
          <a:bodyPr/>
          <a:lstStyle/>
          <a:p>
            <a:r>
              <a:rPr lang="en-US" dirty="0"/>
              <a:t>The existence of e-rate was challenged in court. SCOTUS affirmed its legality.</a:t>
            </a:r>
          </a:p>
          <a:p>
            <a:r>
              <a:rPr lang="en-US" dirty="0"/>
              <a:t>However, on September 30, FCC voted to overturn COVID-era rules that allowed funds to be used for Wi-Fi on school buses and mobile hotspots for students</a:t>
            </a:r>
          </a:p>
          <a:p>
            <a:r>
              <a:rPr lang="en-US" dirty="0"/>
              <a:t>Reauthorization discussions are under way for e-rate’s authorizing statute: Telecommunications Act of 1996.</a:t>
            </a:r>
          </a:p>
        </p:txBody>
      </p:sp>
      <p:sp>
        <p:nvSpPr>
          <p:cNvPr id="4" name="Slide Number Placeholder 3">
            <a:extLst>
              <a:ext uri="{FF2B5EF4-FFF2-40B4-BE49-F238E27FC236}">
                <a16:creationId xmlns:a16="http://schemas.microsoft.com/office/drawing/2014/main" id="{0705AD3E-6792-DCE1-A0DC-7ED8A570BC6F}"/>
              </a:ext>
            </a:extLst>
          </p:cNvPr>
          <p:cNvSpPr>
            <a:spLocks noGrp="1"/>
          </p:cNvSpPr>
          <p:nvPr>
            <p:ph type="sldNum" sz="quarter" idx="12"/>
          </p:nvPr>
        </p:nvSpPr>
        <p:spPr/>
        <p:txBody>
          <a:bodyPr/>
          <a:lstStyle/>
          <a:p>
            <a:fld id="{68A8D22E-6BC5-9E47-900C-2BB94685D9F5}" type="slidenum">
              <a:rPr lang="en-US" smtClean="0"/>
              <a:t>38</a:t>
            </a:fld>
            <a:endParaRPr lang="en-US"/>
          </a:p>
        </p:txBody>
      </p:sp>
    </p:spTree>
    <p:extLst>
      <p:ext uri="{BB962C8B-B14F-4D97-AF65-F5344CB8AC3E}">
        <p14:creationId xmlns:p14="http://schemas.microsoft.com/office/powerpoint/2010/main" val="620110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1962B-B494-5828-F117-3B8C47CD8C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6650FD-8FBC-1E89-5685-802CB20384EF}"/>
              </a:ext>
            </a:extLst>
          </p:cNvPr>
          <p:cNvSpPr>
            <a:spLocks noGrp="1"/>
          </p:cNvSpPr>
          <p:nvPr>
            <p:ph type="title"/>
          </p:nvPr>
        </p:nvSpPr>
        <p:spPr/>
        <p:txBody>
          <a:bodyPr/>
          <a:lstStyle/>
          <a:p>
            <a:r>
              <a:rPr lang="en-US" dirty="0"/>
              <a:t>Major Funding Takeaway</a:t>
            </a:r>
          </a:p>
        </p:txBody>
      </p:sp>
      <p:sp>
        <p:nvSpPr>
          <p:cNvPr id="3" name="Content Placeholder 2">
            <a:extLst>
              <a:ext uri="{FF2B5EF4-FFF2-40B4-BE49-F238E27FC236}">
                <a16:creationId xmlns:a16="http://schemas.microsoft.com/office/drawing/2014/main" id="{F2977B72-AD8D-F9E5-70AE-E70D039FE4B4}"/>
              </a:ext>
            </a:extLst>
          </p:cNvPr>
          <p:cNvSpPr>
            <a:spLocks noGrp="1"/>
          </p:cNvSpPr>
          <p:nvPr>
            <p:ph idx="1"/>
          </p:nvPr>
        </p:nvSpPr>
        <p:spPr/>
        <p:txBody>
          <a:bodyPr/>
          <a:lstStyle/>
          <a:p>
            <a:r>
              <a:rPr lang="en-US" dirty="0"/>
              <a:t>ESSA, IDEA, Perkins: no resolution on appropriation amounts for our state FY27. Congress has until January 30 (74 days from now) to figure it out. Otherwise: shut down again or pass a continuing resolution to temporarily keep the government open.</a:t>
            </a:r>
          </a:p>
          <a:p>
            <a:r>
              <a:rPr lang="en-US" dirty="0"/>
              <a:t>School meals funded for another year, </a:t>
            </a:r>
            <a:r>
              <a:rPr lang="en-US"/>
              <a:t>through September 30, 2026</a:t>
            </a:r>
            <a:endParaRPr lang="en-US" dirty="0"/>
          </a:p>
        </p:txBody>
      </p:sp>
      <p:sp>
        <p:nvSpPr>
          <p:cNvPr id="4" name="Slide Number Placeholder 3">
            <a:extLst>
              <a:ext uri="{FF2B5EF4-FFF2-40B4-BE49-F238E27FC236}">
                <a16:creationId xmlns:a16="http://schemas.microsoft.com/office/drawing/2014/main" id="{9A86E4DF-B133-D627-73C8-F6221C02A31A}"/>
              </a:ext>
            </a:extLst>
          </p:cNvPr>
          <p:cNvSpPr>
            <a:spLocks noGrp="1"/>
          </p:cNvSpPr>
          <p:nvPr>
            <p:ph type="sldNum" sz="quarter" idx="12"/>
          </p:nvPr>
        </p:nvSpPr>
        <p:spPr/>
        <p:txBody>
          <a:bodyPr/>
          <a:lstStyle/>
          <a:p>
            <a:fld id="{68A8D22E-6BC5-9E47-900C-2BB94685D9F5}" type="slidenum">
              <a:rPr lang="en-US" smtClean="0"/>
              <a:t>39</a:t>
            </a:fld>
            <a:endParaRPr lang="en-US"/>
          </a:p>
        </p:txBody>
      </p:sp>
    </p:spTree>
    <p:extLst>
      <p:ext uri="{BB962C8B-B14F-4D97-AF65-F5344CB8AC3E}">
        <p14:creationId xmlns:p14="http://schemas.microsoft.com/office/powerpoint/2010/main" val="1295768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7078B9-232F-AA26-7E99-43AA2EE38B4D}"/>
              </a:ext>
            </a:extLst>
          </p:cNvPr>
          <p:cNvSpPr>
            <a:spLocks noGrp="1"/>
          </p:cNvSpPr>
          <p:nvPr>
            <p:ph type="title"/>
          </p:nvPr>
        </p:nvSpPr>
        <p:spPr/>
        <p:txBody>
          <a:bodyPr/>
          <a:lstStyle/>
          <a:p>
            <a:r>
              <a:rPr lang="en-US" dirty="0"/>
              <a:t>DESE’s Strategic Objectives</a:t>
            </a:r>
          </a:p>
        </p:txBody>
      </p:sp>
      <p:sp>
        <p:nvSpPr>
          <p:cNvPr id="638" name="Rectangle 637">
            <a:extLst>
              <a:ext uri="{FF2B5EF4-FFF2-40B4-BE49-F238E27FC236}">
                <a16:creationId xmlns:a16="http://schemas.microsoft.com/office/drawing/2014/main" id="{A31ED057-1866-6193-D8CF-90B31D0490E6}"/>
              </a:ext>
            </a:extLst>
          </p:cNvPr>
          <p:cNvSpPr/>
          <p:nvPr/>
        </p:nvSpPr>
        <p:spPr>
          <a:xfrm>
            <a:off x="532356" y="1562100"/>
            <a:ext cx="11005387" cy="559006"/>
          </a:xfrm>
          <a:prstGeom prst="rect">
            <a:avLst/>
          </a:prstGeom>
          <a:solidFill>
            <a:srgbClr val="1E478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800">
                <a:latin typeface="Arial" panose="020B0604020202020204" pitchFamily="34" charset="0"/>
                <a:ea typeface="+mn-lt"/>
                <a:cs typeface="Arial" panose="020B0604020202020204" pitchFamily="34" charset="0"/>
              </a:rPr>
              <a:t>DESE partners with districts, schools, and programs to:</a:t>
            </a:r>
            <a:endParaRPr lang="en-US">
              <a:latin typeface="Arial" panose="020B0604020202020204" pitchFamily="34" charset="0"/>
              <a:cs typeface="Arial" panose="020B0604020202020204" pitchFamily="34" charset="0"/>
            </a:endParaRPr>
          </a:p>
        </p:txBody>
      </p:sp>
      <p:graphicFrame>
        <p:nvGraphicFramePr>
          <p:cNvPr id="9" name="Content Placeholder 2">
            <a:extLst>
              <a:ext uri="{FF2B5EF4-FFF2-40B4-BE49-F238E27FC236}">
                <a16:creationId xmlns:a16="http://schemas.microsoft.com/office/drawing/2014/main" id="{DD0281B3-C94B-9F76-199C-BAAADA4C9831}"/>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432210291"/>
              </p:ext>
            </p:extLst>
          </p:nvPr>
        </p:nvGraphicFramePr>
        <p:xfrm>
          <a:off x="124173" y="2195805"/>
          <a:ext cx="11633863" cy="4095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4">
            <a:extLst>
              <a:ext uri="{FF2B5EF4-FFF2-40B4-BE49-F238E27FC236}">
                <a16:creationId xmlns:a16="http://schemas.microsoft.com/office/drawing/2014/main" id="{234DD5FC-5299-0029-9EAC-3AA3A030AAB1}"/>
              </a:ext>
            </a:extLst>
          </p:cNvPr>
          <p:cNvSpPr>
            <a:spLocks noGrp="1"/>
          </p:cNvSpPr>
          <p:nvPr>
            <p:ph type="sldNum" sz="quarter" idx="12"/>
          </p:nvPr>
        </p:nvSpPr>
        <p:spPr>
          <a:xfrm>
            <a:off x="9632372" y="6492875"/>
            <a:ext cx="2324099" cy="246495"/>
          </a:xfrm>
        </p:spPr>
        <p:txBody>
          <a:bodyPr/>
          <a:lstStyle/>
          <a:p>
            <a:fld id="{1957CD47-CECE-4FA3-AFB1-642E649C1FBC}" type="slidenum">
              <a:rPr lang="en-US" smtClean="0"/>
              <a:t>4</a:t>
            </a:fld>
            <a:endParaRPr lang="en-US" dirty="0"/>
          </a:p>
        </p:txBody>
      </p:sp>
    </p:spTree>
    <p:extLst>
      <p:ext uri="{BB962C8B-B14F-4D97-AF65-F5344CB8AC3E}">
        <p14:creationId xmlns:p14="http://schemas.microsoft.com/office/powerpoint/2010/main" val="37071624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3C036-A74B-496D-88DA-91A6B0D74271}"/>
              </a:ext>
            </a:extLst>
          </p:cNvPr>
          <p:cNvSpPr>
            <a:spLocks noGrp="1"/>
          </p:cNvSpPr>
          <p:nvPr>
            <p:ph type="title"/>
          </p:nvPr>
        </p:nvSpPr>
        <p:spPr/>
        <p:txBody>
          <a:bodyPr>
            <a:normAutofit fontScale="90000"/>
          </a:bodyPr>
          <a:lstStyle/>
          <a:p>
            <a:r>
              <a:rPr lang="en-US" dirty="0">
                <a:solidFill>
                  <a:schemeClr val="bg1"/>
                </a:solidFill>
                <a:latin typeface="Aptos" panose="020B0004020202020204" pitchFamily="34" charset="0"/>
              </a:rPr>
              <a:t>Stay informed via our monthly newsletter</a:t>
            </a:r>
          </a:p>
        </p:txBody>
      </p:sp>
      <p:sp>
        <p:nvSpPr>
          <p:cNvPr id="3" name="Content Placeholder 2">
            <a:extLst>
              <a:ext uri="{FF2B5EF4-FFF2-40B4-BE49-F238E27FC236}">
                <a16:creationId xmlns:a16="http://schemas.microsoft.com/office/drawing/2014/main" id="{825F6CE2-25C4-4D34-A527-E5992DAECE44}"/>
              </a:ext>
            </a:extLst>
          </p:cNvPr>
          <p:cNvSpPr>
            <a:spLocks noGrp="1"/>
          </p:cNvSpPr>
          <p:nvPr>
            <p:ph idx="1"/>
          </p:nvPr>
        </p:nvSpPr>
        <p:spPr/>
        <p:txBody>
          <a:bodyPr/>
          <a:lstStyle/>
          <a:p>
            <a:r>
              <a:rPr lang="en-US" dirty="0">
                <a:solidFill>
                  <a:schemeClr val="accent1">
                    <a:lumMod val="50000"/>
                  </a:schemeClr>
                </a:solidFill>
                <a:latin typeface="Aptos" panose="020B0004020202020204" pitchFamily="34" charset="0"/>
              </a:rPr>
              <a:t>You can read about the latest federal grants updates, see claims status reports for your district, all via our monthly Federal Grant Programs newsletter</a:t>
            </a:r>
          </a:p>
          <a:p>
            <a:pPr lvl="1"/>
            <a:endParaRPr lang="en-US" dirty="0">
              <a:solidFill>
                <a:schemeClr val="accent1">
                  <a:lumMod val="50000"/>
                </a:schemeClr>
              </a:solidFill>
              <a:latin typeface="Aptos" panose="020B0004020202020204" pitchFamily="34" charset="0"/>
            </a:endParaRPr>
          </a:p>
          <a:p>
            <a:r>
              <a:rPr lang="en-US" dirty="0">
                <a:solidFill>
                  <a:schemeClr val="accent1">
                    <a:lumMod val="50000"/>
                  </a:schemeClr>
                </a:solidFill>
                <a:latin typeface="Aptos" panose="020B0004020202020204" pitchFamily="34" charset="0"/>
              </a:rPr>
              <a:t>Not on the list? Email </a:t>
            </a:r>
            <a:r>
              <a:rPr lang="en-US" dirty="0">
                <a:solidFill>
                  <a:schemeClr val="accent1">
                    <a:lumMod val="50000"/>
                  </a:schemeClr>
                </a:solidFill>
                <a:latin typeface="Aptos" panose="020B0004020202020204" pitchFamily="34" charset="0"/>
                <a:hlinkClick r:id="rId2"/>
              </a:rPr>
              <a:t>FederalGrantPrograms@mass.gov</a:t>
            </a:r>
            <a:r>
              <a:rPr lang="en-US" dirty="0">
                <a:solidFill>
                  <a:schemeClr val="accent1">
                    <a:lumMod val="50000"/>
                  </a:schemeClr>
                </a:solidFill>
                <a:latin typeface="Aptos" panose="020B0004020202020204" pitchFamily="34" charset="0"/>
              </a:rPr>
              <a:t>!</a:t>
            </a:r>
          </a:p>
          <a:p>
            <a:endParaRPr lang="en-US" dirty="0">
              <a:solidFill>
                <a:schemeClr val="accent1">
                  <a:lumMod val="50000"/>
                </a:schemeClr>
              </a:solidFill>
              <a:latin typeface="Aptos" panose="020B0004020202020204" pitchFamily="34" charset="0"/>
            </a:endParaRPr>
          </a:p>
          <a:p>
            <a:r>
              <a:rPr lang="en-US" dirty="0">
                <a:solidFill>
                  <a:schemeClr val="accent1">
                    <a:lumMod val="50000"/>
                  </a:schemeClr>
                </a:solidFill>
                <a:latin typeface="Aptos" panose="020B0004020202020204" pitchFamily="34" charset="0"/>
              </a:rPr>
              <a:t>Because this comes out monthly, anything urgent will likely be delivered to you via an On-the-Desktop email directly to superintendents.</a:t>
            </a:r>
          </a:p>
        </p:txBody>
      </p:sp>
      <p:sp>
        <p:nvSpPr>
          <p:cNvPr id="4" name="Slide Number Placeholder 3">
            <a:extLst>
              <a:ext uri="{FF2B5EF4-FFF2-40B4-BE49-F238E27FC236}">
                <a16:creationId xmlns:a16="http://schemas.microsoft.com/office/drawing/2014/main" id="{62231318-264C-45BF-A28B-631423B5CC13}"/>
              </a:ext>
            </a:extLst>
          </p:cNvPr>
          <p:cNvSpPr>
            <a:spLocks noGrp="1"/>
          </p:cNvSpPr>
          <p:nvPr>
            <p:ph type="sldNum" sz="quarter" idx="12"/>
          </p:nvPr>
        </p:nvSpPr>
        <p:spPr/>
        <p:txBody>
          <a:bodyPr/>
          <a:lstStyle/>
          <a:p>
            <a:r>
              <a:rPr lang="en-US" altLang="zh-CN" dirty="0"/>
              <a:t>32</a:t>
            </a:r>
            <a:endParaRPr lang="zh-CN" altLang="en-US" dirty="0"/>
          </a:p>
        </p:txBody>
      </p:sp>
    </p:spTree>
    <p:extLst>
      <p:ext uri="{BB962C8B-B14F-4D97-AF65-F5344CB8AC3E}">
        <p14:creationId xmlns:p14="http://schemas.microsoft.com/office/powerpoint/2010/main" val="8094181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6BADCE-B139-66DF-DED6-91ABE0D551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60C9B8-33F1-A931-BCBA-6345D3F81BE4}"/>
              </a:ext>
            </a:extLst>
          </p:cNvPr>
          <p:cNvSpPr>
            <a:spLocks noGrp="1"/>
          </p:cNvSpPr>
          <p:nvPr>
            <p:ph type="title"/>
          </p:nvPr>
        </p:nvSpPr>
        <p:spPr/>
        <p:txBody>
          <a:bodyPr/>
          <a:lstStyle/>
          <a:p>
            <a:r>
              <a:rPr lang="en-US" dirty="0"/>
              <a:t>Questions and Answers</a:t>
            </a:r>
          </a:p>
        </p:txBody>
      </p:sp>
      <p:sp>
        <p:nvSpPr>
          <p:cNvPr id="3" name="Content Placeholder 2">
            <a:extLst>
              <a:ext uri="{FF2B5EF4-FFF2-40B4-BE49-F238E27FC236}">
                <a16:creationId xmlns:a16="http://schemas.microsoft.com/office/drawing/2014/main" id="{1F3AA80A-9B18-4E02-F6DC-B9114E94AF81}"/>
              </a:ext>
            </a:extLst>
          </p:cNvPr>
          <p:cNvSpPr>
            <a:spLocks noGrp="1"/>
          </p:cNvSpPr>
          <p:nvPr>
            <p:ph idx="1"/>
          </p:nvPr>
        </p:nvSpPr>
        <p:spPr>
          <a:xfrm>
            <a:off x="4214827" y="2094174"/>
            <a:ext cx="3228389" cy="2953314"/>
          </a:xfrm>
        </p:spPr>
        <p:txBody>
          <a:bodyPr vert="horz" lIns="91440" tIns="45720" rIns="91440" bIns="45720" rtlCol="0" anchor="t">
            <a:normAutofit/>
          </a:bodyPr>
          <a:lstStyle/>
          <a:p>
            <a:pPr marL="0" indent="0">
              <a:buNone/>
            </a:pPr>
            <a:r>
              <a:rPr lang="en-US" sz="20000" dirty="0">
                <a:latin typeface="Arial"/>
                <a:cs typeface="Arial"/>
              </a:rPr>
              <a:t>??</a:t>
            </a:r>
            <a:endParaRPr lang="en-US" sz="20000" dirty="0"/>
          </a:p>
          <a:p>
            <a:pPr lvl="2"/>
            <a:endParaRPr lang="en-US" dirty="0"/>
          </a:p>
        </p:txBody>
      </p:sp>
      <p:sp>
        <p:nvSpPr>
          <p:cNvPr id="4" name="Slide Number Placeholder 3">
            <a:extLst>
              <a:ext uri="{FF2B5EF4-FFF2-40B4-BE49-F238E27FC236}">
                <a16:creationId xmlns:a16="http://schemas.microsoft.com/office/drawing/2014/main" id="{D4C57120-BD95-6933-657A-2407604AA51E}"/>
              </a:ext>
            </a:extLst>
          </p:cNvPr>
          <p:cNvSpPr>
            <a:spLocks noGrp="1"/>
          </p:cNvSpPr>
          <p:nvPr>
            <p:ph type="sldNum" sz="quarter" idx="12"/>
          </p:nvPr>
        </p:nvSpPr>
        <p:spPr/>
        <p:txBody>
          <a:bodyPr/>
          <a:lstStyle/>
          <a:p>
            <a:fld id="{68A8D22E-6BC5-9E47-900C-2BB94685D9F5}" type="slidenum">
              <a:rPr lang="en-US" smtClean="0"/>
              <a:t>41</a:t>
            </a:fld>
            <a:endParaRPr lang="en-US"/>
          </a:p>
        </p:txBody>
      </p:sp>
    </p:spTree>
    <p:extLst>
      <p:ext uri="{BB962C8B-B14F-4D97-AF65-F5344CB8AC3E}">
        <p14:creationId xmlns:p14="http://schemas.microsoft.com/office/powerpoint/2010/main" val="1770626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09D5F5-282C-93C1-A694-69A104696510}"/>
              </a:ext>
            </a:extLst>
          </p:cNvPr>
          <p:cNvSpPr>
            <a:spLocks noGrp="1"/>
          </p:cNvSpPr>
          <p:nvPr>
            <p:ph type="title"/>
          </p:nvPr>
        </p:nvSpPr>
        <p:spPr/>
        <p:txBody>
          <a:bodyPr>
            <a:normAutofit fontScale="90000"/>
          </a:bodyPr>
          <a:lstStyle/>
          <a:p>
            <a:r>
              <a:rPr lang="en-US" dirty="0"/>
              <a:t>DESE's Educational Vision - Helpful Resources</a:t>
            </a:r>
          </a:p>
        </p:txBody>
      </p:sp>
      <p:sp>
        <p:nvSpPr>
          <p:cNvPr id="5" name="Title 1">
            <a:extLst>
              <a:ext uri="{FF2B5EF4-FFF2-40B4-BE49-F238E27FC236}">
                <a16:creationId xmlns:a16="http://schemas.microsoft.com/office/drawing/2014/main" id="{765A2C15-44B1-1499-1E40-3C3FED2FEC04}"/>
              </a:ext>
            </a:extLst>
          </p:cNvPr>
          <p:cNvSpPr txBox="1">
            <a:spLocks/>
          </p:cNvSpPr>
          <p:nvPr/>
        </p:nvSpPr>
        <p:spPr>
          <a:xfrm>
            <a:off x="1713157" y="1326349"/>
            <a:ext cx="2994912" cy="681835"/>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pPr>
            <a:r>
              <a:rPr lang="en-US" sz="2400" b="1" dirty="0">
                <a:solidFill>
                  <a:schemeClr val="accent5">
                    <a:lumMod val="50000"/>
                  </a:schemeClr>
                </a:solidFill>
                <a:latin typeface="Arial" panose="020B0604020202020204" pitchFamily="34" charset="0"/>
                <a:cs typeface="Arial" panose="020B0604020202020204" pitchFamily="34" charset="0"/>
              </a:rPr>
              <a:t>Educational Vision</a:t>
            </a:r>
          </a:p>
        </p:txBody>
      </p:sp>
      <p:pic>
        <p:nvPicPr>
          <p:cNvPr id="9" name="Picture 8" descr="Screenshot of Educational Vision document.">
            <a:extLst>
              <a:ext uri="{FF2B5EF4-FFF2-40B4-BE49-F238E27FC236}">
                <a16:creationId xmlns:a16="http://schemas.microsoft.com/office/drawing/2014/main" id="{8EA8ADF1-3A5D-404A-B6F8-09D579DAD11C}"/>
              </a:ext>
            </a:extLst>
          </p:cNvPr>
          <p:cNvPicPr>
            <a:picLocks noChangeAspect="1"/>
          </p:cNvPicPr>
          <p:nvPr/>
        </p:nvPicPr>
        <p:blipFill>
          <a:blip r:embed="rId3"/>
          <a:stretch>
            <a:fillRect/>
          </a:stretch>
        </p:blipFill>
        <p:spPr>
          <a:xfrm>
            <a:off x="1295869" y="1939349"/>
            <a:ext cx="3829489" cy="3929607"/>
          </a:xfrm>
          <a:prstGeom prst="rect">
            <a:avLst/>
          </a:prstGeom>
        </p:spPr>
      </p:pic>
      <p:cxnSp>
        <p:nvCxnSpPr>
          <p:cNvPr id="7" name="Straight Connector 6">
            <a:extLst>
              <a:ext uri="{FF2B5EF4-FFF2-40B4-BE49-F238E27FC236}">
                <a16:creationId xmlns:a16="http://schemas.microsoft.com/office/drawing/2014/main" id="{E5AD658C-4923-4FC4-5580-F748ECE0399B}"/>
              </a:ext>
              <a:ext uri="{C183D7F6-B498-43B3-948B-1728B52AA6E4}">
                <adec:decorative xmlns:adec="http://schemas.microsoft.com/office/drawing/2017/decorative" val="1"/>
              </a:ext>
            </a:extLst>
          </p:cNvPr>
          <p:cNvCxnSpPr>
            <a:cxnSpLocks/>
          </p:cNvCxnSpPr>
          <p:nvPr/>
        </p:nvCxnSpPr>
        <p:spPr>
          <a:xfrm>
            <a:off x="6294782" y="2071380"/>
            <a:ext cx="0" cy="3624146"/>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EE856A41-DF8C-2547-35EB-EB88A7C85FEC}"/>
              </a:ext>
            </a:extLst>
          </p:cNvPr>
          <p:cNvSpPr txBox="1">
            <a:spLocks/>
          </p:cNvSpPr>
          <p:nvPr/>
        </p:nvSpPr>
        <p:spPr>
          <a:xfrm>
            <a:off x="7137545" y="1326349"/>
            <a:ext cx="4391741" cy="523220"/>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1000"/>
              </a:spcBef>
            </a:pPr>
            <a:r>
              <a:rPr lang="en-US" sz="2400" b="1" dirty="0">
                <a:solidFill>
                  <a:schemeClr val="accent5">
                    <a:lumMod val="50000"/>
                  </a:schemeClr>
                </a:solidFill>
                <a:latin typeface="Arial" panose="020B0604020202020204" pitchFamily="34" charset="0"/>
                <a:cs typeface="Arial" panose="020B0604020202020204" pitchFamily="34" charset="0"/>
              </a:rPr>
              <a:t>Catalog of Aligned Supports</a:t>
            </a:r>
          </a:p>
        </p:txBody>
      </p:sp>
      <p:pic>
        <p:nvPicPr>
          <p:cNvPr id="11" name="Picture 10" descr="Screenshot of Catalog of Aligned Supports document.">
            <a:extLst>
              <a:ext uri="{FF2B5EF4-FFF2-40B4-BE49-F238E27FC236}">
                <a16:creationId xmlns:a16="http://schemas.microsoft.com/office/drawing/2014/main" id="{FA1374A9-C901-4E39-A8E5-4F9B231AF6B9}"/>
              </a:ext>
            </a:extLst>
          </p:cNvPr>
          <p:cNvPicPr>
            <a:picLocks noChangeAspect="1"/>
          </p:cNvPicPr>
          <p:nvPr/>
        </p:nvPicPr>
        <p:blipFill>
          <a:blip r:embed="rId4"/>
          <a:stretch>
            <a:fillRect/>
          </a:stretch>
        </p:blipFill>
        <p:spPr>
          <a:xfrm>
            <a:off x="7586007" y="1834891"/>
            <a:ext cx="3235477" cy="4138521"/>
          </a:xfrm>
          <a:prstGeom prst="rect">
            <a:avLst/>
          </a:prstGeom>
        </p:spPr>
      </p:pic>
      <p:sp>
        <p:nvSpPr>
          <p:cNvPr id="13" name="TextBox 12">
            <a:extLst>
              <a:ext uri="{FF2B5EF4-FFF2-40B4-BE49-F238E27FC236}">
                <a16:creationId xmlns:a16="http://schemas.microsoft.com/office/drawing/2014/main" id="{D906082C-9E7F-496E-91BE-BD4F4A52A9F4}"/>
              </a:ext>
            </a:extLst>
          </p:cNvPr>
          <p:cNvSpPr txBox="1"/>
          <p:nvPr/>
        </p:nvSpPr>
        <p:spPr>
          <a:xfrm>
            <a:off x="4537230" y="6141036"/>
            <a:ext cx="6097554" cy="369332"/>
          </a:xfrm>
          <a:prstGeom prst="rect">
            <a:avLst/>
          </a:prstGeom>
          <a:noFill/>
        </p:spPr>
        <p:txBody>
          <a:bodyPr wrap="square">
            <a:spAutoFit/>
          </a:bodyPr>
          <a:lstStyle/>
          <a:p>
            <a:r>
              <a:rPr lang="en-US">
                <a:solidFill>
                  <a:schemeClr val="accent1">
                    <a:lumMod val="50000"/>
                  </a:schemeClr>
                </a:solidFill>
                <a:latin typeface="Arial" panose="020B0604020202020204" pitchFamily="34" charset="0"/>
                <a:cs typeface="Arial" panose="020B0604020202020204" pitchFamily="34" charset="0"/>
              </a:rPr>
              <a:t>www.doe.mass.edu/commissioner/</a:t>
            </a:r>
          </a:p>
        </p:txBody>
      </p:sp>
      <p:sp>
        <p:nvSpPr>
          <p:cNvPr id="12" name="Slide Number Placeholder 4">
            <a:extLst>
              <a:ext uri="{FF2B5EF4-FFF2-40B4-BE49-F238E27FC236}">
                <a16:creationId xmlns:a16="http://schemas.microsoft.com/office/drawing/2014/main" id="{6A9C3AAD-CFBD-EC3B-4AD1-B1505F098927}"/>
              </a:ext>
            </a:extLst>
          </p:cNvPr>
          <p:cNvSpPr>
            <a:spLocks noGrp="1"/>
          </p:cNvSpPr>
          <p:nvPr>
            <p:ph type="sldNum" sz="quarter" idx="12"/>
          </p:nvPr>
        </p:nvSpPr>
        <p:spPr>
          <a:xfrm>
            <a:off x="9632372" y="6492875"/>
            <a:ext cx="2324099" cy="246495"/>
          </a:xfrm>
        </p:spPr>
        <p:txBody>
          <a:bodyPr/>
          <a:lstStyle/>
          <a:p>
            <a:fld id="{1957CD47-CECE-4FA3-AFB1-642E649C1FBC}" type="slidenum">
              <a:rPr lang="en-US" smtClean="0"/>
              <a:t>5</a:t>
            </a:fld>
            <a:endParaRPr lang="en-US" dirty="0"/>
          </a:p>
        </p:txBody>
      </p:sp>
    </p:spTree>
    <p:extLst>
      <p:ext uri="{BB962C8B-B14F-4D97-AF65-F5344CB8AC3E}">
        <p14:creationId xmlns:p14="http://schemas.microsoft.com/office/powerpoint/2010/main" val="569594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CF781-4EAE-256D-FA33-C33522E5426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0C1D021-23B1-0E29-CA2B-ADDFA7D683DF}"/>
              </a:ext>
            </a:extLst>
          </p:cNvPr>
          <p:cNvSpPr>
            <a:spLocks noGrp="1"/>
          </p:cNvSpPr>
          <p:nvPr>
            <p:ph type="title"/>
          </p:nvPr>
        </p:nvSpPr>
        <p:spPr/>
        <p:txBody>
          <a:bodyPr/>
          <a:lstStyle/>
          <a:p>
            <a:r>
              <a:rPr lang="en-US" dirty="0">
                <a:latin typeface="Aptos"/>
                <a:cs typeface="Arial"/>
              </a:rPr>
              <a:t>Federal Update Topics I’ll Cover</a:t>
            </a:r>
            <a:endParaRPr lang="en-US" dirty="0"/>
          </a:p>
        </p:txBody>
      </p:sp>
      <p:sp>
        <p:nvSpPr>
          <p:cNvPr id="2" name="Content Placeholder 1">
            <a:extLst>
              <a:ext uri="{FF2B5EF4-FFF2-40B4-BE49-F238E27FC236}">
                <a16:creationId xmlns:a16="http://schemas.microsoft.com/office/drawing/2014/main" id="{B5BC5F0C-E4F0-6CFC-9D99-7AB5442D6570}"/>
              </a:ext>
            </a:extLst>
          </p:cNvPr>
          <p:cNvSpPr>
            <a:spLocks noGrp="1"/>
          </p:cNvSpPr>
          <p:nvPr>
            <p:ph idx="1"/>
          </p:nvPr>
        </p:nvSpPr>
        <p:spPr/>
        <p:txBody>
          <a:bodyPr vert="horz" lIns="91440" tIns="45720" rIns="91440" bIns="45720" rtlCol="0" anchor="t">
            <a:normAutofit/>
          </a:bodyPr>
          <a:lstStyle/>
          <a:p>
            <a:r>
              <a:rPr lang="en-US" sz="3600" dirty="0">
                <a:solidFill>
                  <a:schemeClr val="accent1">
                    <a:lumMod val="50000"/>
                  </a:schemeClr>
                </a:solidFill>
                <a:latin typeface="Aptos"/>
                <a:cs typeface="Arial"/>
              </a:rPr>
              <a:t>Federal funding status update and outlook</a:t>
            </a:r>
          </a:p>
          <a:p>
            <a:r>
              <a:rPr lang="en-US" sz="3600" dirty="0">
                <a:solidFill>
                  <a:schemeClr val="accent1">
                    <a:lumMod val="50000"/>
                  </a:schemeClr>
                </a:solidFill>
                <a:latin typeface="Aptos"/>
                <a:cs typeface="Arial"/>
              </a:rPr>
              <a:t>Policy priorities of the new administration</a:t>
            </a:r>
          </a:p>
          <a:p>
            <a:r>
              <a:rPr lang="en-US" sz="3600" dirty="0">
                <a:solidFill>
                  <a:schemeClr val="accent1">
                    <a:lumMod val="50000"/>
                  </a:schemeClr>
                </a:solidFill>
                <a:latin typeface="Aptos"/>
                <a:cs typeface="Arial"/>
              </a:rPr>
              <a:t>One Big Beautiful Bill Act implications for USED programming</a:t>
            </a:r>
          </a:p>
          <a:p>
            <a:endParaRPr lang="en-US" dirty="0">
              <a:latin typeface="Aptos"/>
              <a:cs typeface="Arial"/>
            </a:endParaRPr>
          </a:p>
        </p:txBody>
      </p:sp>
      <p:sp>
        <p:nvSpPr>
          <p:cNvPr id="4" name="Slide Number Placeholder 4">
            <a:extLst>
              <a:ext uri="{FF2B5EF4-FFF2-40B4-BE49-F238E27FC236}">
                <a16:creationId xmlns:a16="http://schemas.microsoft.com/office/drawing/2014/main" id="{B63FC690-82FA-879D-A35F-36BBBF98BBC3}"/>
              </a:ext>
            </a:extLst>
          </p:cNvPr>
          <p:cNvSpPr>
            <a:spLocks noGrp="1"/>
          </p:cNvSpPr>
          <p:nvPr>
            <p:ph type="sldNum" sz="quarter" idx="12"/>
          </p:nvPr>
        </p:nvSpPr>
        <p:spPr>
          <a:xfrm>
            <a:off x="9632372" y="6492875"/>
            <a:ext cx="2324099" cy="246495"/>
          </a:xfrm>
        </p:spPr>
        <p:txBody>
          <a:bodyPr/>
          <a:lstStyle/>
          <a:p>
            <a:fld id="{1957CD47-CECE-4FA3-AFB1-642E649C1FBC}" type="slidenum">
              <a:rPr lang="en-US" smtClean="0"/>
              <a:t>6</a:t>
            </a:fld>
            <a:endParaRPr lang="en-US" dirty="0"/>
          </a:p>
        </p:txBody>
      </p:sp>
    </p:spTree>
    <p:extLst>
      <p:ext uri="{BB962C8B-B14F-4D97-AF65-F5344CB8AC3E}">
        <p14:creationId xmlns:p14="http://schemas.microsoft.com/office/powerpoint/2010/main" val="109731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09BA2EA-A385-D99A-D42D-2DDB13D0ADB6}"/>
              </a:ext>
            </a:extLst>
          </p:cNvPr>
          <p:cNvSpPr>
            <a:spLocks noGrp="1"/>
          </p:cNvSpPr>
          <p:nvPr>
            <p:ph type="title"/>
          </p:nvPr>
        </p:nvSpPr>
        <p:spPr/>
        <p:txBody>
          <a:bodyPr/>
          <a:lstStyle/>
          <a:p>
            <a:r>
              <a:rPr lang="en-US"/>
              <a:t>Federal Funding - Overview</a:t>
            </a:r>
          </a:p>
        </p:txBody>
      </p:sp>
      <p:sp>
        <p:nvSpPr>
          <p:cNvPr id="2" name="Content Placeholder 1">
            <a:extLst>
              <a:ext uri="{FF2B5EF4-FFF2-40B4-BE49-F238E27FC236}">
                <a16:creationId xmlns:a16="http://schemas.microsoft.com/office/drawing/2014/main" id="{45AA4336-05C5-9657-E063-56F1F71091E8}"/>
              </a:ext>
            </a:extLst>
          </p:cNvPr>
          <p:cNvSpPr>
            <a:spLocks noGrp="1"/>
          </p:cNvSpPr>
          <p:nvPr>
            <p:ph idx="1"/>
          </p:nvPr>
        </p:nvSpPr>
        <p:spPr/>
        <p:txBody>
          <a:bodyPr/>
          <a:lstStyle/>
          <a:p>
            <a:r>
              <a:rPr lang="en-US" dirty="0">
                <a:solidFill>
                  <a:schemeClr val="accent1">
                    <a:lumMod val="50000"/>
                  </a:schemeClr>
                </a:solidFill>
              </a:rPr>
              <a:t>Federal programs make up ~4% of MA education spending statewide (~$1.3 billion)</a:t>
            </a:r>
          </a:p>
          <a:p>
            <a:r>
              <a:rPr lang="en-US" dirty="0">
                <a:solidFill>
                  <a:schemeClr val="accent1">
                    <a:lumMod val="50000"/>
                  </a:schemeClr>
                </a:solidFill>
              </a:rPr>
              <a:t>However, that proportion varies greatly depending on what district you’re in</a:t>
            </a:r>
          </a:p>
          <a:p>
            <a:endParaRPr lang="en-US" dirty="0"/>
          </a:p>
        </p:txBody>
      </p:sp>
      <p:sp>
        <p:nvSpPr>
          <p:cNvPr id="4" name="Slide Number Placeholder 4">
            <a:extLst>
              <a:ext uri="{FF2B5EF4-FFF2-40B4-BE49-F238E27FC236}">
                <a16:creationId xmlns:a16="http://schemas.microsoft.com/office/drawing/2014/main" id="{66DF80D4-2A79-7513-3E38-00FA7B9D5ABE}"/>
              </a:ext>
            </a:extLst>
          </p:cNvPr>
          <p:cNvSpPr>
            <a:spLocks noGrp="1"/>
          </p:cNvSpPr>
          <p:nvPr>
            <p:ph type="sldNum" sz="quarter" idx="12"/>
          </p:nvPr>
        </p:nvSpPr>
        <p:spPr>
          <a:xfrm>
            <a:off x="9632372" y="6492875"/>
            <a:ext cx="2324099" cy="246495"/>
          </a:xfrm>
        </p:spPr>
        <p:txBody>
          <a:bodyPr/>
          <a:lstStyle/>
          <a:p>
            <a:fld id="{1957CD47-CECE-4FA3-AFB1-642E649C1FBC}" type="slidenum">
              <a:rPr lang="en-US" smtClean="0"/>
              <a:t>7</a:t>
            </a:fld>
            <a:endParaRPr lang="en-US" dirty="0"/>
          </a:p>
        </p:txBody>
      </p:sp>
    </p:spTree>
    <p:extLst>
      <p:ext uri="{BB962C8B-B14F-4D97-AF65-F5344CB8AC3E}">
        <p14:creationId xmlns:p14="http://schemas.microsoft.com/office/powerpoint/2010/main" val="315088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57D50-B08B-30BA-3476-21EDD775367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1AB221F-CF13-A901-1885-9867F18B8834}"/>
              </a:ext>
            </a:extLst>
          </p:cNvPr>
          <p:cNvSpPr>
            <a:spLocks noGrp="1"/>
          </p:cNvSpPr>
          <p:nvPr>
            <p:ph type="title"/>
          </p:nvPr>
        </p:nvSpPr>
        <p:spPr/>
        <p:txBody>
          <a:bodyPr>
            <a:normAutofit/>
          </a:bodyPr>
          <a:lstStyle/>
          <a:p>
            <a:r>
              <a:rPr lang="en-US" dirty="0"/>
              <a:t>Federal Funding – Overview (cont.)</a:t>
            </a:r>
          </a:p>
        </p:txBody>
      </p:sp>
      <p:sp>
        <p:nvSpPr>
          <p:cNvPr id="2" name="Content Placeholder 1">
            <a:extLst>
              <a:ext uri="{FF2B5EF4-FFF2-40B4-BE49-F238E27FC236}">
                <a16:creationId xmlns:a16="http://schemas.microsoft.com/office/drawing/2014/main" id="{61F95AAB-A8F9-ABF3-47E5-A313C702CAF8}"/>
              </a:ext>
            </a:extLst>
          </p:cNvPr>
          <p:cNvSpPr>
            <a:spLocks noGrp="1"/>
          </p:cNvSpPr>
          <p:nvPr>
            <p:ph idx="1"/>
          </p:nvPr>
        </p:nvSpPr>
        <p:spPr/>
        <p:txBody>
          <a:bodyPr/>
          <a:lstStyle/>
          <a:p>
            <a:r>
              <a:rPr lang="en-US" dirty="0">
                <a:solidFill>
                  <a:schemeClr val="accent1">
                    <a:lumMod val="50000"/>
                  </a:schemeClr>
                </a:solidFill>
              </a:rPr>
              <a:t>While USED runs over 100 grant programs, the largest K-12 grants come from 3 laws</a:t>
            </a:r>
          </a:p>
          <a:p>
            <a:pPr lvl="1"/>
            <a:r>
              <a:rPr lang="en-US" dirty="0">
                <a:solidFill>
                  <a:schemeClr val="accent1">
                    <a:lumMod val="50000"/>
                  </a:schemeClr>
                </a:solidFill>
              </a:rPr>
              <a:t>ESSA (Title I-A, I-C, I-D, II-A, III-A, IV-A, IV-B)</a:t>
            </a:r>
          </a:p>
          <a:p>
            <a:pPr lvl="1"/>
            <a:r>
              <a:rPr lang="en-US" dirty="0">
                <a:solidFill>
                  <a:schemeClr val="accent1">
                    <a:lumMod val="50000"/>
                  </a:schemeClr>
                </a:solidFill>
              </a:rPr>
              <a:t>IDEA Part B</a:t>
            </a:r>
          </a:p>
          <a:p>
            <a:pPr lvl="1"/>
            <a:r>
              <a:rPr lang="en-US" dirty="0">
                <a:solidFill>
                  <a:schemeClr val="accent1">
                    <a:lumMod val="50000"/>
                  </a:schemeClr>
                </a:solidFill>
              </a:rPr>
              <a:t>Perkins</a:t>
            </a:r>
          </a:p>
          <a:p>
            <a:r>
              <a:rPr lang="en-US" dirty="0">
                <a:solidFill>
                  <a:schemeClr val="accent1">
                    <a:lumMod val="50000"/>
                  </a:schemeClr>
                </a:solidFill>
              </a:rPr>
              <a:t>Note that USDA, not USED, runs the national school meals programs (~$435 million)</a:t>
            </a:r>
          </a:p>
        </p:txBody>
      </p:sp>
      <p:sp>
        <p:nvSpPr>
          <p:cNvPr id="4" name="Slide Number Placeholder 4">
            <a:extLst>
              <a:ext uri="{FF2B5EF4-FFF2-40B4-BE49-F238E27FC236}">
                <a16:creationId xmlns:a16="http://schemas.microsoft.com/office/drawing/2014/main" id="{54FCEED9-5CC1-78E1-1643-FDF9E9D5F3F3}"/>
              </a:ext>
            </a:extLst>
          </p:cNvPr>
          <p:cNvSpPr>
            <a:spLocks noGrp="1"/>
          </p:cNvSpPr>
          <p:nvPr>
            <p:ph type="sldNum" sz="quarter" idx="12"/>
          </p:nvPr>
        </p:nvSpPr>
        <p:spPr>
          <a:xfrm>
            <a:off x="9632372" y="6492875"/>
            <a:ext cx="2324099" cy="246495"/>
          </a:xfrm>
        </p:spPr>
        <p:txBody>
          <a:bodyPr/>
          <a:lstStyle/>
          <a:p>
            <a:fld id="{1957CD47-CECE-4FA3-AFB1-642E649C1FBC}" type="slidenum">
              <a:rPr lang="en-US" smtClean="0"/>
              <a:t>8</a:t>
            </a:fld>
            <a:endParaRPr lang="en-US" dirty="0"/>
          </a:p>
        </p:txBody>
      </p:sp>
    </p:spTree>
    <p:extLst>
      <p:ext uri="{BB962C8B-B14F-4D97-AF65-F5344CB8AC3E}">
        <p14:creationId xmlns:p14="http://schemas.microsoft.com/office/powerpoint/2010/main" val="4053242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D7658-8099-1256-9466-0CA2BDACBC6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0230ED5-AF2D-EC25-27A1-BC2C03D4E4CB}"/>
              </a:ext>
            </a:extLst>
          </p:cNvPr>
          <p:cNvSpPr>
            <a:spLocks noGrp="1"/>
          </p:cNvSpPr>
          <p:nvPr>
            <p:ph type="title"/>
          </p:nvPr>
        </p:nvSpPr>
        <p:spPr/>
        <p:txBody>
          <a:bodyPr/>
          <a:lstStyle/>
          <a:p>
            <a:r>
              <a:rPr lang="en-US" dirty="0"/>
              <a:t>Federal Funding – Overview (cont.) </a:t>
            </a:r>
          </a:p>
        </p:txBody>
      </p:sp>
      <p:sp>
        <p:nvSpPr>
          <p:cNvPr id="2" name="Content Placeholder 1">
            <a:extLst>
              <a:ext uri="{FF2B5EF4-FFF2-40B4-BE49-F238E27FC236}">
                <a16:creationId xmlns:a16="http://schemas.microsoft.com/office/drawing/2014/main" id="{944C465D-CBF9-F83E-6B0B-C63111CF9EA6}"/>
              </a:ext>
            </a:extLst>
          </p:cNvPr>
          <p:cNvSpPr>
            <a:spLocks noGrp="1"/>
          </p:cNvSpPr>
          <p:nvPr>
            <p:ph idx="1"/>
          </p:nvPr>
        </p:nvSpPr>
        <p:spPr/>
        <p:txBody>
          <a:bodyPr/>
          <a:lstStyle/>
          <a:p>
            <a:r>
              <a:rPr lang="en-US">
                <a:solidFill>
                  <a:schemeClr val="accent1">
                    <a:lumMod val="50000"/>
                  </a:schemeClr>
                </a:solidFill>
              </a:rPr>
              <a:t>Almost without exception, federal grants are meant to be supplemental to state/local dollars</a:t>
            </a:r>
          </a:p>
          <a:p>
            <a:r>
              <a:rPr lang="en-US">
                <a:solidFill>
                  <a:schemeClr val="accent1">
                    <a:lumMod val="50000"/>
                  </a:schemeClr>
                </a:solidFill>
              </a:rPr>
              <a:t>Additionally (almost without exception) they require districts to maintain effort from one year to the next with respect to state/local dollars. IDEA maintenance of effort is particularly rigorous.</a:t>
            </a:r>
          </a:p>
        </p:txBody>
      </p:sp>
      <p:sp>
        <p:nvSpPr>
          <p:cNvPr id="4" name="Slide Number Placeholder 4">
            <a:extLst>
              <a:ext uri="{FF2B5EF4-FFF2-40B4-BE49-F238E27FC236}">
                <a16:creationId xmlns:a16="http://schemas.microsoft.com/office/drawing/2014/main" id="{F21A8FFD-1526-6E40-6478-63DD75C3D269}"/>
              </a:ext>
            </a:extLst>
          </p:cNvPr>
          <p:cNvSpPr>
            <a:spLocks noGrp="1"/>
          </p:cNvSpPr>
          <p:nvPr>
            <p:ph type="sldNum" sz="quarter" idx="12"/>
          </p:nvPr>
        </p:nvSpPr>
        <p:spPr>
          <a:xfrm>
            <a:off x="9632372" y="6492875"/>
            <a:ext cx="2324099" cy="246495"/>
          </a:xfrm>
        </p:spPr>
        <p:txBody>
          <a:bodyPr/>
          <a:lstStyle/>
          <a:p>
            <a:fld id="{1957CD47-CECE-4FA3-AFB1-642E649C1FBC}" type="slidenum">
              <a:rPr lang="en-US" smtClean="0"/>
              <a:t>9</a:t>
            </a:fld>
            <a:endParaRPr lang="en-US" dirty="0"/>
          </a:p>
        </p:txBody>
      </p:sp>
    </p:spTree>
    <p:extLst>
      <p:ext uri="{BB962C8B-B14F-4D97-AF65-F5344CB8AC3E}">
        <p14:creationId xmlns:p14="http://schemas.microsoft.com/office/powerpoint/2010/main" val="287680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15" ma:contentTypeDescription="Create a new document." ma:contentTypeScope="" ma:versionID="03f0cd8a96d3da3f072ce3996a85195e">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f408b5885295d022c0623edebaeeb867"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NOTE" minOccurs="0"/>
                <xsd:element ref="ns2:MediaServiceBillingMetadata"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NOTE" ma:index="14" nillable="true" ma:displayName="Download files before editing" ma:default="Download before editing" ma:description="Download Files Before Editing" ma:format="Dropdown" ma:internalName="NOTE">
      <xsd:simpleType>
        <xsd:restriction base="dms:Text">
          <xsd:maxLength value="255"/>
        </xsd:restrictio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7bb8feb-9677-4bc1-b64f-9fa6907871bd}" ma:internalName="TaxCatchAll" ma:showField="CatchAllData" ma:web="7a12eb2f-f040-4639-9fb2-5a6588dc80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OTE xmlns="1c210e20-2656-47be-8bfe-a34b7996932e">Download before editing</NOTE>
    <TaxCatchAll xmlns="7a12eb2f-f040-4639-9fb2-5a6588dc8035" xsi:nil="true"/>
    <lcf76f155ced4ddcb4097134ff3c332f xmlns="1c210e20-2656-47be-8bfe-a34b7996932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6B649E-3C92-46EF-A564-2C4B9B62A0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210e20-2656-47be-8bfe-a34b7996932e"/>
    <ds:schemaRef ds:uri="7a12eb2f-f040-4639-9fb2-5a6588dc80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649671-6F31-4B50-9257-3E5C81E7FB2B}">
  <ds:schemaRefs>
    <ds:schemaRef ds:uri="1c210e20-2656-47be-8bfe-a34b7996932e"/>
    <ds:schemaRef ds:uri="http://schemas.openxmlformats.org/package/2006/metadata/core-properties"/>
    <ds:schemaRef ds:uri="7a12eb2f-f040-4639-9fb2-5a6588dc8035"/>
    <ds:schemaRef ds:uri="http://schemas.microsoft.com/office/2006/documentManagement/types"/>
    <ds:schemaRef ds:uri="http://purl.org/dc/terms/"/>
    <ds:schemaRef ds:uri="http://purl.org/dc/dcmitype/"/>
    <ds:schemaRef ds:uri="http://schemas.microsoft.com/office/infopath/2007/PartnerControls"/>
    <ds:schemaRef ds:uri="http://schemas.microsoft.com/office/2006/metadata/properties"/>
    <ds:schemaRef ds:uri="http://www.w3.org/XML/1998/namespace"/>
    <ds:schemaRef ds:uri="http://purl.org/dc/elements/1.1/"/>
  </ds:schemaRefs>
</ds:datastoreItem>
</file>

<file path=customXml/itemProps3.xml><?xml version="1.0" encoding="utf-8"?>
<ds:datastoreItem xmlns:ds="http://schemas.openxmlformats.org/officeDocument/2006/customXml" ds:itemID="{2643A678-3B62-4638-847B-287AF504625A}">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2670</Words>
  <Application>Microsoft Office PowerPoint</Application>
  <PresentationFormat>Widescreen</PresentationFormat>
  <Paragraphs>328</Paragraphs>
  <Slides>41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Aptos</vt:lpstr>
      <vt:lpstr>Arial</vt:lpstr>
      <vt:lpstr>Calibri</vt:lpstr>
      <vt:lpstr>Office Theme</vt:lpstr>
      <vt:lpstr>Federal Funding Update</vt:lpstr>
      <vt:lpstr>Today’s Topics</vt:lpstr>
      <vt:lpstr>DESE’s Educational Vision</vt:lpstr>
      <vt:lpstr>DESE’s Strategic Objectives</vt:lpstr>
      <vt:lpstr>DESE's Educational Vision - Helpful Resources</vt:lpstr>
      <vt:lpstr>Federal Update Topics I’ll Cover</vt:lpstr>
      <vt:lpstr>Federal Funding - Overview</vt:lpstr>
      <vt:lpstr>Federal Funding – Overview (cont.)</vt:lpstr>
      <vt:lpstr>Federal Funding – Overview (cont.) </vt:lpstr>
      <vt:lpstr>Federal Funding – Overview (cont.)  </vt:lpstr>
      <vt:lpstr>Federal (forward) funding cycle</vt:lpstr>
      <vt:lpstr>Federal  Education Award Status FY25, FY26</vt:lpstr>
      <vt:lpstr>Grant Applications for FY26</vt:lpstr>
      <vt:lpstr>US Congress Breakdown</vt:lpstr>
      <vt:lpstr>Policy Priorities – 119th Congress</vt:lpstr>
      <vt:lpstr>Congressional Funding Cycle</vt:lpstr>
      <vt:lpstr>Congressional Funding Cycle – Current Status</vt:lpstr>
      <vt:lpstr>President’s Spending Proposal (State FY27)</vt:lpstr>
      <vt:lpstr>President’s Spending Proposal (State FY27) - Comparison</vt:lpstr>
      <vt:lpstr>President’s Spending Proposal (State FY27) – President’s Rationale</vt:lpstr>
      <vt:lpstr>Senate Appropriations (State FY27)</vt:lpstr>
      <vt:lpstr>House Appropriations (State FY27)</vt:lpstr>
      <vt:lpstr>Senate and House Must Compromise</vt:lpstr>
      <vt:lpstr>Discrepancies Still to Resolve</vt:lpstr>
      <vt:lpstr>What Happens when the House and Senate Don’t Agree?</vt:lpstr>
      <vt:lpstr>Pros and Cons of a Continuing Resolution</vt:lpstr>
      <vt:lpstr>What (Typically) Happens in a Government Shutdown?</vt:lpstr>
      <vt:lpstr>Federal Shutdown Ended November 12</vt:lpstr>
      <vt:lpstr>Shutdown Implications for Education</vt:lpstr>
      <vt:lpstr>Shutdown Implications for Education (cont.)</vt:lpstr>
      <vt:lpstr>So, what finally passed?</vt:lpstr>
      <vt:lpstr>Speaking of US Dept of Ed</vt:lpstr>
      <vt:lpstr>US Dept of Ed staffing</vt:lpstr>
      <vt:lpstr>US Dept of Ed Policy Priorities </vt:lpstr>
      <vt:lpstr>Moving USED Functions?</vt:lpstr>
      <vt:lpstr>One Big Beautiful Bill Act</vt:lpstr>
      <vt:lpstr>One Big Beautiful Bill Act - Cuts</vt:lpstr>
      <vt:lpstr>E-rate Update</vt:lpstr>
      <vt:lpstr>Major Funding Takeaway</vt:lpstr>
      <vt:lpstr>Stay informed via our monthly newsletter</vt:lpstr>
      <vt:lpstr>Questions and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Landscape Update</dc:title>
  <dc:creator>DESE</dc:creator>
  <cp:lastModifiedBy>Zou, Dong (EOE)</cp:lastModifiedBy>
  <cp:revision>81</cp:revision>
  <dcterms:created xsi:type="dcterms:W3CDTF">2025-07-28T12:45:59Z</dcterms:created>
  <dcterms:modified xsi:type="dcterms:W3CDTF">2025-11-17T16:43:50Z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Nov 17 2025 12:00AM</vt:lpwstr>
  </property>
</Properties>
</file>