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0"/>
  </p:notesMasterIdLst>
  <p:sldIdLst>
    <p:sldId id="256" r:id="rId5"/>
    <p:sldId id="270" r:id="rId6"/>
    <p:sldId id="264" r:id="rId7"/>
    <p:sldId id="283" r:id="rId8"/>
    <p:sldId id="289" r:id="rId9"/>
    <p:sldId id="273" r:id="rId10"/>
    <p:sldId id="276" r:id="rId11"/>
    <p:sldId id="290" r:id="rId12"/>
    <p:sldId id="274" r:id="rId13"/>
    <p:sldId id="278" r:id="rId14"/>
    <p:sldId id="294" r:id="rId15"/>
    <p:sldId id="293" r:id="rId16"/>
    <p:sldId id="291" r:id="rId17"/>
    <p:sldId id="277" r:id="rId18"/>
    <p:sldId id="282" r:id="rId19"/>
    <p:sldId id="296" r:id="rId20"/>
    <p:sldId id="297" r:id="rId21"/>
    <p:sldId id="281" r:id="rId22"/>
    <p:sldId id="298" r:id="rId23"/>
    <p:sldId id="295" r:id="rId24"/>
    <p:sldId id="280" r:id="rId25"/>
    <p:sldId id="285" r:id="rId26"/>
    <p:sldId id="279" r:id="rId27"/>
    <p:sldId id="275" r:id="rId28"/>
    <p:sldId id="29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6CD306-81AD-BC7D-16A2-05D9847175B0}" name="Woo, Lauren (DESE)" initials="WL" userId="S::lauren.woo@mass.gov::891b1bf9-83ca-4481-960c-a0625b521a43" providerId="AD"/>
  <p188:author id="{3F602C5C-ED15-FC16-4B03-46E9ADDE3930}" name="Christo, Dimitri D. (DESE)" initials="CDD(" userId="S::dimitri.d.christo@mass.gov::f6874029-da51-4205-b36d-b8ddc7839279" providerId="AD"/>
  <p188:author id="{7961FF5F-6533-BF5A-5B4D-A8A6AEABBD13}" name="Cruz, Jenny (DESE)" initials="CJ" userId="S::jenny.cruz@mass.gov::9acc5e5d-1e16-45d5-8416-f07c61d324d0" providerId="AD"/>
  <p188:author id="{BE190FB7-2C28-A1CE-E369-107812B06A18}" name="Cross, Kathleen (DESE)" initials="KC" userId="S::Kathleen.Cross@mass.gov::ca1cc86f-2abe-4b62-b160-f85ea6808276" providerId="AD"/>
  <p188:author id="{9CA43CE2-546B-A27E-FF66-ADBBE95484C9}" name="Sahni, Amrita D. (DESE)" initials="AS" userId="S::Amrita.D.Sahni@mass.gov::6313d7e8-2463-49dd-9257-e9ab299d51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347AB6"/>
    <a:srgbClr val="EFBC49"/>
    <a:srgbClr val="B5DFF3"/>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3BCA45-1F95-E709-AA70-DF635AAEB06D}" v="34" dt="2025-11-10T19:23:45.4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51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07B44-A9F9-6344-868B-44BA300F2CC7}" type="datetimeFigureOut">
              <a:rPr lang="en-US" smtClean="0"/>
              <a:t>11/12/2025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612339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5</a:t>
            </a:fld>
            <a:endParaRPr lang="en-US"/>
          </a:p>
        </p:txBody>
      </p:sp>
    </p:spTree>
    <p:extLst>
      <p:ext uri="{BB962C8B-B14F-4D97-AF65-F5344CB8AC3E}">
        <p14:creationId xmlns:p14="http://schemas.microsoft.com/office/powerpoint/2010/main" val="2315242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a:t>
            </a:r>
          </a:p>
          <a:p>
            <a:endParaRPr lang="en-US" dirty="0"/>
          </a:p>
          <a:p>
            <a:pPr marL="171450" indent="-171450">
              <a:buFontTx/>
              <a:buChar char="-"/>
            </a:pPr>
            <a:r>
              <a:rPr lang="en-US" dirty="0"/>
              <a:t>Qualifying method</a:t>
            </a:r>
          </a:p>
          <a:p>
            <a:pPr marL="171450" indent="-171450">
              <a:buFontTx/>
              <a:buChar char="-"/>
            </a:pPr>
            <a:r>
              <a:rPr lang="en-US" dirty="0"/>
              <a:t>Order</a:t>
            </a:r>
          </a:p>
          <a:p>
            <a:pPr marL="171450" indent="-171450">
              <a:buFontTx/>
              <a:buChar char="-"/>
            </a:pPr>
            <a:r>
              <a:rPr lang="en-US" dirty="0"/>
              <a:t>Minimum per pupil</a:t>
            </a:r>
          </a:p>
          <a:p>
            <a:pPr marL="171450" indent="-171450">
              <a:buFontTx/>
              <a:buChar char="-"/>
            </a:pPr>
            <a:r>
              <a:rPr lang="en-US" dirty="0"/>
              <a:t>Schoolwide waiver</a:t>
            </a:r>
          </a:p>
          <a:p>
            <a:pPr marL="171450" indent="-171450">
              <a:buFontTx/>
              <a:buChar char="-"/>
            </a:pPr>
            <a:r>
              <a:rPr lang="en-US" dirty="0"/>
              <a:t>Remaining/reservations page</a:t>
            </a:r>
          </a:p>
        </p:txBody>
      </p:sp>
      <p:sp>
        <p:nvSpPr>
          <p:cNvPr id="4" name="Slide Number Placeholder 3"/>
          <p:cNvSpPr>
            <a:spLocks noGrp="1"/>
          </p:cNvSpPr>
          <p:nvPr>
            <p:ph type="sldNum" sz="quarter" idx="5"/>
          </p:nvPr>
        </p:nvSpPr>
        <p:spPr/>
        <p:txBody>
          <a:bodyPr/>
          <a:lstStyle/>
          <a:p>
            <a:fld id="{9B6DB38A-5D4A-D140-AE31-7200571C691E}" type="slidenum">
              <a:rPr lang="en-US" smtClean="0"/>
              <a:t>12</a:t>
            </a:fld>
            <a:endParaRPr lang="en-US"/>
          </a:p>
        </p:txBody>
      </p:sp>
    </p:spTree>
    <p:extLst>
      <p:ext uri="{BB962C8B-B14F-4D97-AF65-F5344CB8AC3E}">
        <p14:creationId xmlns:p14="http://schemas.microsoft.com/office/powerpoint/2010/main" val="6590190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descr="Shape&#10;&#10;AI-generated content may be incorrect.">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shape&#10;&#10;AI-generated content may be incorrect.">
            <a:extLst>
              <a:ext uri="{FF2B5EF4-FFF2-40B4-BE49-F238E27FC236}">
                <a16:creationId xmlns:a16="http://schemas.microsoft.com/office/drawing/2014/main" id="{51D4DCB4-D71E-80F2-CD14-980FA57C2A14}"/>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s://www.ed.gov/media/document/indirect-costs-108719.pdf" TargetMode="External"/><Relationship Id="rId2" Type="http://schemas.openxmlformats.org/officeDocument/2006/relationships/hyperlink" Target="https://www.doe.mass.edu/federalgrants/resources/qrg-sns.docx" TargetMode="External"/><Relationship Id="rId1" Type="http://schemas.openxmlformats.org/officeDocument/2006/relationships/slideLayout" Target="../slideLayouts/slideLayout3.xml"/><Relationship Id="rId6" Type="http://schemas.openxmlformats.org/officeDocument/2006/relationships/hyperlink" Target="https://mass.egrantsmanagement.com/DocumentLibrary/ViewDocument.aspx?DocumentKey=3819&amp;inline=true" TargetMode="External"/><Relationship Id="rId5" Type="http://schemas.openxmlformats.org/officeDocument/2006/relationships/hyperlink" Target="https://www.doe.mass.edu/grants/essential.html" TargetMode="External"/><Relationship Id="rId4" Type="http://schemas.openxmlformats.org/officeDocument/2006/relationships/hyperlink" Target="https://www.ed.gov/about/ed-offices/ofo/ocfos-financial-improvement-post-audit-operation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p:txBody>
          <a:bodyPr>
            <a:normAutofit fontScale="90000"/>
          </a:bodyPr>
          <a:lstStyle/>
          <a:p>
            <a:r>
              <a:rPr lang="en-US" dirty="0"/>
              <a:t>Five Things to Remember When Revising Your Grant</a:t>
            </a:r>
          </a:p>
        </p:txBody>
      </p:sp>
      <p:sp>
        <p:nvSpPr>
          <p:cNvPr id="3" name="Subtitle 2">
            <a:extLst>
              <a:ext uri="{FF2B5EF4-FFF2-40B4-BE49-F238E27FC236}">
                <a16:creationId xmlns:a16="http://schemas.microsoft.com/office/drawing/2014/main" id="{8141BCB3-4284-A57E-4AB3-04CB2D22AC2E}"/>
              </a:ext>
            </a:extLst>
          </p:cNvPr>
          <p:cNvSpPr>
            <a:spLocks noGrp="1"/>
          </p:cNvSpPr>
          <p:nvPr>
            <p:ph type="subTitle" idx="1"/>
          </p:nvPr>
        </p:nvSpPr>
        <p:spPr/>
        <p:txBody>
          <a:bodyPr/>
          <a:lstStyle/>
          <a:p>
            <a:r>
              <a:rPr lang="en-US" dirty="0"/>
              <a:t>Fall 2025 Federal Grants Conference</a:t>
            </a:r>
          </a:p>
          <a:p>
            <a:endParaRPr lang="en-US" dirty="0"/>
          </a:p>
        </p:txBody>
      </p:sp>
    </p:spTree>
    <p:extLst>
      <p:ext uri="{BB962C8B-B14F-4D97-AF65-F5344CB8AC3E}">
        <p14:creationId xmlns:p14="http://schemas.microsoft.com/office/powerpoint/2010/main" val="2636106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9F925-1873-4240-5154-BA3E20ED8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E50152-B0B2-C877-A6E0-7E9E32F08882}"/>
              </a:ext>
            </a:extLst>
          </p:cNvPr>
          <p:cNvSpPr>
            <a:spLocks noGrp="1"/>
          </p:cNvSpPr>
          <p:nvPr>
            <p:ph type="title"/>
          </p:nvPr>
        </p:nvSpPr>
        <p:spPr/>
        <p:txBody>
          <a:bodyPr/>
          <a:lstStyle/>
          <a:p>
            <a:r>
              <a:rPr lang="en-US" dirty="0"/>
              <a:t>School Ranking</a:t>
            </a:r>
          </a:p>
        </p:txBody>
      </p:sp>
      <p:sp>
        <p:nvSpPr>
          <p:cNvPr id="4" name="Text Placeholder 3">
            <a:extLst>
              <a:ext uri="{FF2B5EF4-FFF2-40B4-BE49-F238E27FC236}">
                <a16:creationId xmlns:a16="http://schemas.microsoft.com/office/drawing/2014/main" id="{61F4758D-694A-BD2A-53F5-89471FA9572B}"/>
              </a:ext>
            </a:extLst>
          </p:cNvPr>
          <p:cNvSpPr>
            <a:spLocks noGrp="1"/>
          </p:cNvSpPr>
          <p:nvPr>
            <p:ph type="body" sz="half" idx="2"/>
          </p:nvPr>
        </p:nvSpPr>
        <p:spPr/>
        <p:txBody>
          <a:bodyPr/>
          <a:lstStyle/>
          <a:p>
            <a:r>
              <a:rPr lang="en-US" dirty="0"/>
              <a:t>A crucial, but incredibly complex, part of the Title I application where LEAs prioritize schools for Title I funding.</a:t>
            </a:r>
          </a:p>
        </p:txBody>
      </p:sp>
      <p:sp>
        <p:nvSpPr>
          <p:cNvPr id="3" name="Content Placeholder 2">
            <a:extLst>
              <a:ext uri="{FF2B5EF4-FFF2-40B4-BE49-F238E27FC236}">
                <a16:creationId xmlns:a16="http://schemas.microsoft.com/office/drawing/2014/main" id="{33E057FC-5FD4-AD92-58A0-8B5B877B2080}"/>
              </a:ext>
            </a:extLst>
          </p:cNvPr>
          <p:cNvSpPr>
            <a:spLocks noGrp="1"/>
          </p:cNvSpPr>
          <p:nvPr>
            <p:ph idx="1"/>
          </p:nvPr>
        </p:nvSpPr>
        <p:spPr/>
        <p:txBody>
          <a:bodyPr>
            <a:normAutofit fontScale="70000" lnSpcReduction="20000"/>
          </a:bodyPr>
          <a:lstStyle/>
          <a:p>
            <a:pPr>
              <a:lnSpc>
                <a:spcPct val="120000"/>
              </a:lnSpc>
            </a:pPr>
            <a:r>
              <a:rPr lang="en-US" dirty="0"/>
              <a:t>The School Ranking page represents </a:t>
            </a:r>
            <a:r>
              <a:rPr lang="en-US" sz="3100" dirty="0"/>
              <a:t>how Title I funds must be allocated to eligible schools based on their percentages of low-income students and the methodology for distributing funds that the district chooses.</a:t>
            </a:r>
          </a:p>
          <a:p>
            <a:pPr lvl="1">
              <a:lnSpc>
                <a:spcPct val="120000"/>
              </a:lnSpc>
            </a:pPr>
            <a:r>
              <a:rPr lang="en-US" dirty="0"/>
              <a:t>This page only exists for Title I</a:t>
            </a:r>
          </a:p>
          <a:p>
            <a:pPr>
              <a:lnSpc>
                <a:spcPct val="120000"/>
              </a:lnSpc>
            </a:pPr>
            <a:r>
              <a:rPr lang="en-US" dirty="0"/>
              <a:t>In addition to allocating money on a per-pupil basis, you will also determine which Title I program the schools receiving funds will run</a:t>
            </a:r>
          </a:p>
          <a:p>
            <a:pPr lvl="1">
              <a:lnSpc>
                <a:spcPct val="120000"/>
              </a:lnSpc>
            </a:pPr>
            <a:r>
              <a:rPr lang="en-US" dirty="0"/>
              <a:t>Schools with 40% or greater low-income usually run a Schoolwide program, schools under 40% must run a Targeted Assistance program unless they qualify for a waiver</a:t>
            </a:r>
          </a:p>
          <a:p>
            <a:pPr lvl="1">
              <a:lnSpc>
                <a:spcPct val="120000"/>
              </a:lnSpc>
            </a:pPr>
            <a:r>
              <a:rPr lang="en-US" dirty="0"/>
              <a:t>Your Title I budget page should not contain expenses for schools that are not served on the School Ranking page</a:t>
            </a:r>
          </a:p>
        </p:txBody>
      </p:sp>
      <p:sp>
        <p:nvSpPr>
          <p:cNvPr id="5" name="Slide Number Placeholder 4">
            <a:extLst>
              <a:ext uri="{FF2B5EF4-FFF2-40B4-BE49-F238E27FC236}">
                <a16:creationId xmlns:a16="http://schemas.microsoft.com/office/drawing/2014/main" id="{25D13C56-90D8-5774-402E-0FFD088102EE}"/>
              </a:ext>
            </a:extLst>
          </p:cNvPr>
          <p:cNvSpPr>
            <a:spLocks noGrp="1"/>
          </p:cNvSpPr>
          <p:nvPr>
            <p:ph type="sldNum" sz="quarter" idx="12"/>
          </p:nvPr>
        </p:nvSpPr>
        <p:spPr/>
        <p:txBody>
          <a:bodyPr/>
          <a:lstStyle/>
          <a:p>
            <a:fld id="{68A8D22E-6BC5-9E47-900C-2BB94685D9F5}" type="slidenum">
              <a:rPr lang="en-US" smtClean="0"/>
              <a:t>10</a:t>
            </a:fld>
            <a:endParaRPr lang="en-US"/>
          </a:p>
        </p:txBody>
      </p:sp>
    </p:spTree>
    <p:extLst>
      <p:ext uri="{BB962C8B-B14F-4D97-AF65-F5344CB8AC3E}">
        <p14:creationId xmlns:p14="http://schemas.microsoft.com/office/powerpoint/2010/main" val="3901571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E7B8F-8325-990C-4EE8-EB2F9A5456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D99E50-4699-FC84-29B4-9A32C1B0F8B0}"/>
              </a:ext>
            </a:extLst>
          </p:cNvPr>
          <p:cNvSpPr>
            <a:spLocks noGrp="1"/>
          </p:cNvSpPr>
          <p:nvPr>
            <p:ph type="title"/>
          </p:nvPr>
        </p:nvSpPr>
        <p:spPr/>
        <p:txBody>
          <a:bodyPr/>
          <a:lstStyle/>
          <a:p>
            <a:r>
              <a:rPr lang="en-US" dirty="0"/>
              <a:t>School Ranking Methods</a:t>
            </a:r>
          </a:p>
        </p:txBody>
      </p:sp>
      <p:sp>
        <p:nvSpPr>
          <p:cNvPr id="4" name="Text Placeholder 3">
            <a:extLst>
              <a:ext uri="{FF2B5EF4-FFF2-40B4-BE49-F238E27FC236}">
                <a16:creationId xmlns:a16="http://schemas.microsoft.com/office/drawing/2014/main" id="{5D07AEF9-9208-19E8-2A27-9BF4194854DB}"/>
              </a:ext>
            </a:extLst>
          </p:cNvPr>
          <p:cNvSpPr>
            <a:spLocks noGrp="1"/>
          </p:cNvSpPr>
          <p:nvPr>
            <p:ph type="body" sz="half" idx="2"/>
          </p:nvPr>
        </p:nvSpPr>
        <p:spPr/>
        <p:txBody>
          <a:bodyPr/>
          <a:lstStyle/>
          <a:p>
            <a:r>
              <a:rPr lang="en-US" dirty="0"/>
              <a:t>LEAs must choose which method they will use to rank schools.</a:t>
            </a:r>
          </a:p>
        </p:txBody>
      </p:sp>
      <p:sp>
        <p:nvSpPr>
          <p:cNvPr id="3" name="Content Placeholder 2">
            <a:extLst>
              <a:ext uri="{FF2B5EF4-FFF2-40B4-BE49-F238E27FC236}">
                <a16:creationId xmlns:a16="http://schemas.microsoft.com/office/drawing/2014/main" id="{767FAE6F-07B1-44B5-AD31-E7A11CDB8ECF}"/>
              </a:ext>
            </a:extLst>
          </p:cNvPr>
          <p:cNvSpPr>
            <a:spLocks noGrp="1"/>
          </p:cNvSpPr>
          <p:nvPr>
            <p:ph idx="1"/>
          </p:nvPr>
        </p:nvSpPr>
        <p:spPr>
          <a:xfrm>
            <a:off x="4810991" y="457200"/>
            <a:ext cx="7145480" cy="6035675"/>
          </a:xfrm>
        </p:spPr>
        <p:txBody>
          <a:bodyPr>
            <a:normAutofit/>
          </a:bodyPr>
          <a:lstStyle/>
          <a:p>
            <a:r>
              <a:rPr lang="en-US" sz="1200" b="1" dirty="0"/>
              <a:t>Option 1: District-wide low-income percentage method:</a:t>
            </a:r>
            <a:r>
              <a:rPr lang="en-US" sz="1200" dirty="0"/>
              <a:t> Under this qualifying method, schools at or above the district-wide poverty average are eligible for services; as such, money may run out before serving all these schools. If selected, the School Ranking page will automatically sort all schools in rank order by low-income percentage based on the data source used to determine eligible Title I school attendance areas.</a:t>
            </a:r>
          </a:p>
          <a:p>
            <a:r>
              <a:rPr lang="en-US" sz="1200" b="1" dirty="0"/>
              <a:t>Option 2: 35% rule: </a:t>
            </a:r>
            <a:r>
              <a:rPr lang="en-US" sz="1200" dirty="0"/>
              <a:t>Under this qualifying method, all district schools at or above 35% poverty are eligible for services; as such, funds may be insufficient to serve all schools down to the 35% poverty level.</a:t>
            </a:r>
          </a:p>
          <a:p>
            <a:r>
              <a:rPr lang="en-US" sz="1200" b="1" dirty="0"/>
              <a:t>Option 3: Grade span grouping/district-wide percentage method: </a:t>
            </a:r>
            <a:r>
              <a:rPr lang="en-US" sz="1200" dirty="0"/>
              <a:t>Under this qualifying method, schools serving the same grades are grouped together, and any school at or above the district-wide poverty average in each group is eligible for services. If selected, the School Ranking page will automatically sort the schools by grade span and then by low-income percentage based on the data source used to determine eligible Title I school attendance areas.</a:t>
            </a:r>
          </a:p>
          <a:p>
            <a:r>
              <a:rPr lang="en-US" sz="1200" b="1" dirty="0"/>
              <a:t>Option 4: Grade span grouping/35% rule: </a:t>
            </a:r>
            <a:r>
              <a:rPr lang="en-US" sz="1200" dirty="0"/>
              <a:t>Under this qualifying method, schools with similar grade spans are grouped together and any school at or above 35% poverty in each group is eligible for services.</a:t>
            </a:r>
          </a:p>
          <a:p>
            <a:r>
              <a:rPr lang="en-US" sz="1200" b="1" dirty="0"/>
              <a:t>Option 5: Grade span grouping/group-wide percentage method: </a:t>
            </a:r>
            <a:r>
              <a:rPr lang="en-US" sz="1200" dirty="0"/>
              <a:t>Under this qualifying method, schools serving the same grades are grouped together and any school at or above the group-wide poverty average in each group is eligible for services.</a:t>
            </a:r>
          </a:p>
          <a:p>
            <a:pPr lvl="1"/>
            <a:r>
              <a:rPr lang="en-US" sz="1100" b="1" dirty="0"/>
              <a:t>Options 3-5: Grade Span Groupings – Outliers: </a:t>
            </a:r>
            <a:r>
              <a:rPr lang="en-US" sz="1100" dirty="0"/>
              <a:t>For districts that have schools grouped within the grade-span grouping (e.g., "ES", "MS/HS," "MS"), but the grade served overlap by less then 50% (e.g., ES serving grades K-3 and ES serving grades 4-6), you may opt to separate these schools into different grade spans, each with their own low-income average. To do so, contact your federal grants liaison, who can facilitate a change to your application that will reflect a new grade span.</a:t>
            </a:r>
          </a:p>
          <a:p>
            <a:r>
              <a:rPr lang="en-US" sz="1200" b="1" dirty="0"/>
              <a:t>Option 6: Districts with &lt;1,000 students: </a:t>
            </a:r>
            <a:r>
              <a:rPr lang="en-US" sz="1200" dirty="0"/>
              <a:t>If the total enrollment of the district is less than 1,000 students, then the district is not required to rank-order schools and consequently may serve any school. Districts in this category with more than one school should be able to justify which schools will be served by Title I.</a:t>
            </a:r>
          </a:p>
          <a:p>
            <a:r>
              <a:rPr lang="en-US" sz="1200" b="1" dirty="0"/>
              <a:t>Option 7: One School Per Grade Span:</a:t>
            </a:r>
            <a:r>
              <a:rPr lang="en-US" sz="1200" dirty="0"/>
              <a:t> Districts with one school per grade span must serve any school at or exceeding 75% low-income enrollment, but then may serve any school with less than 75% low income, regardless of rank order.</a:t>
            </a:r>
          </a:p>
        </p:txBody>
      </p:sp>
      <p:sp>
        <p:nvSpPr>
          <p:cNvPr id="5" name="Slide Number Placeholder 4">
            <a:extLst>
              <a:ext uri="{FF2B5EF4-FFF2-40B4-BE49-F238E27FC236}">
                <a16:creationId xmlns:a16="http://schemas.microsoft.com/office/drawing/2014/main" id="{55A94B0E-3CCC-2C44-4B14-C0EAA9E0009B}"/>
              </a:ext>
            </a:extLst>
          </p:cNvPr>
          <p:cNvSpPr>
            <a:spLocks noGrp="1"/>
          </p:cNvSpPr>
          <p:nvPr>
            <p:ph type="sldNum" sz="quarter" idx="12"/>
          </p:nvPr>
        </p:nvSpPr>
        <p:spPr/>
        <p:txBody>
          <a:bodyPr/>
          <a:lstStyle/>
          <a:p>
            <a:fld id="{68A8D22E-6BC5-9E47-900C-2BB94685D9F5}" type="slidenum">
              <a:rPr lang="en-US" smtClean="0"/>
              <a:t>11</a:t>
            </a:fld>
            <a:endParaRPr lang="en-US"/>
          </a:p>
        </p:txBody>
      </p:sp>
    </p:spTree>
    <p:extLst>
      <p:ext uri="{BB962C8B-B14F-4D97-AF65-F5344CB8AC3E}">
        <p14:creationId xmlns:p14="http://schemas.microsoft.com/office/powerpoint/2010/main" val="3072478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F391F-D212-8D56-2462-471A6D97F32C}"/>
              </a:ext>
            </a:extLst>
          </p:cNvPr>
          <p:cNvSpPr>
            <a:spLocks noGrp="1"/>
          </p:cNvSpPr>
          <p:nvPr>
            <p:ph type="title"/>
          </p:nvPr>
        </p:nvSpPr>
        <p:spPr/>
        <p:txBody>
          <a:bodyPr>
            <a:normAutofit fontScale="90000"/>
          </a:bodyPr>
          <a:lstStyle/>
          <a:p>
            <a:r>
              <a:rPr lang="en-US" dirty="0"/>
              <a:t>Example School Ranking Page in GEM$</a:t>
            </a:r>
          </a:p>
        </p:txBody>
      </p:sp>
      <p:sp>
        <p:nvSpPr>
          <p:cNvPr id="4" name="Slide Number Placeholder 3">
            <a:extLst>
              <a:ext uri="{FF2B5EF4-FFF2-40B4-BE49-F238E27FC236}">
                <a16:creationId xmlns:a16="http://schemas.microsoft.com/office/drawing/2014/main" id="{66B6A8E4-5940-41C6-55BE-2F99FBB7E4C3}"/>
              </a:ext>
            </a:extLst>
          </p:cNvPr>
          <p:cNvSpPr>
            <a:spLocks noGrp="1"/>
          </p:cNvSpPr>
          <p:nvPr>
            <p:ph type="sldNum" sz="quarter" idx="12"/>
          </p:nvPr>
        </p:nvSpPr>
        <p:spPr/>
        <p:txBody>
          <a:bodyPr/>
          <a:lstStyle/>
          <a:p>
            <a:fld id="{68A8D22E-6BC5-9E47-900C-2BB94685D9F5}" type="slidenum">
              <a:rPr lang="en-US" smtClean="0"/>
              <a:t>12</a:t>
            </a:fld>
            <a:endParaRPr lang="en-US"/>
          </a:p>
        </p:txBody>
      </p:sp>
      <p:pic>
        <p:nvPicPr>
          <p:cNvPr id="6" name="Picture 5" descr="School ranking page in GEM$ for Abington Public Schools. The page shows each of the Abington's schools as well as the per-pupil dollar amount allocated to them via Title I funds. For each school they are designated either Schoolwide (Beaver Brook Elementary), Targeted Assistance (none), or Not Title I (all but Beaver Brook). At the bottom, $0 is remaining which indicates that all funds have been allocated.">
            <a:extLst>
              <a:ext uri="{FF2B5EF4-FFF2-40B4-BE49-F238E27FC236}">
                <a16:creationId xmlns:a16="http://schemas.microsoft.com/office/drawing/2014/main" id="{BEC4467E-B97B-4868-1984-081E66658B98}"/>
              </a:ext>
            </a:extLst>
          </p:cNvPr>
          <p:cNvPicPr>
            <a:picLocks noChangeAspect="1"/>
          </p:cNvPicPr>
          <p:nvPr/>
        </p:nvPicPr>
        <p:blipFill>
          <a:blip r:embed="rId3"/>
          <a:stretch>
            <a:fillRect/>
          </a:stretch>
        </p:blipFill>
        <p:spPr>
          <a:xfrm>
            <a:off x="303434" y="1500379"/>
            <a:ext cx="11585132" cy="4775293"/>
          </a:xfrm>
          <a:prstGeom prst="rect">
            <a:avLst/>
          </a:prstGeom>
        </p:spPr>
      </p:pic>
    </p:spTree>
    <p:extLst>
      <p:ext uri="{BB962C8B-B14F-4D97-AF65-F5344CB8AC3E}">
        <p14:creationId xmlns:p14="http://schemas.microsoft.com/office/powerpoint/2010/main" val="3998914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0E893-C327-FB68-EB30-AF4EC626F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AA7DF-F519-38DB-C384-C751055C8C70}"/>
              </a:ext>
            </a:extLst>
          </p:cNvPr>
          <p:cNvSpPr>
            <a:spLocks noGrp="1"/>
          </p:cNvSpPr>
          <p:nvPr>
            <p:ph type="title"/>
          </p:nvPr>
        </p:nvSpPr>
        <p:spPr/>
        <p:txBody>
          <a:bodyPr/>
          <a:lstStyle/>
          <a:p>
            <a:r>
              <a:rPr lang="en-US" dirty="0"/>
              <a:t>Things that Impact School Ranking</a:t>
            </a:r>
          </a:p>
        </p:txBody>
      </p:sp>
      <p:sp>
        <p:nvSpPr>
          <p:cNvPr id="4" name="Text Placeholder 3">
            <a:extLst>
              <a:ext uri="{FF2B5EF4-FFF2-40B4-BE49-F238E27FC236}">
                <a16:creationId xmlns:a16="http://schemas.microsoft.com/office/drawing/2014/main" id="{66F09D13-09F5-226E-FE5D-AB40DDDC7EF6}"/>
              </a:ext>
            </a:extLst>
          </p:cNvPr>
          <p:cNvSpPr>
            <a:spLocks noGrp="1"/>
          </p:cNvSpPr>
          <p:nvPr>
            <p:ph type="body" sz="half" idx="2"/>
          </p:nvPr>
        </p:nvSpPr>
        <p:spPr/>
        <p:txBody>
          <a:bodyPr/>
          <a:lstStyle/>
          <a:p>
            <a:r>
              <a:rPr lang="en-US" dirty="0"/>
              <a:t>Title I flexing, reservations, and equitable services can all impact the School Ranking page.</a:t>
            </a:r>
          </a:p>
        </p:txBody>
      </p:sp>
      <p:sp>
        <p:nvSpPr>
          <p:cNvPr id="3" name="Content Placeholder 2">
            <a:extLst>
              <a:ext uri="{FF2B5EF4-FFF2-40B4-BE49-F238E27FC236}">
                <a16:creationId xmlns:a16="http://schemas.microsoft.com/office/drawing/2014/main" id="{43246B0F-E727-9491-F20F-3072EACE005A}"/>
              </a:ext>
            </a:extLst>
          </p:cNvPr>
          <p:cNvSpPr>
            <a:spLocks noGrp="1"/>
          </p:cNvSpPr>
          <p:nvPr>
            <p:ph idx="1"/>
          </p:nvPr>
        </p:nvSpPr>
        <p:spPr/>
        <p:txBody>
          <a:bodyPr>
            <a:normAutofit fontScale="77500" lnSpcReduction="20000"/>
          </a:bodyPr>
          <a:lstStyle/>
          <a:p>
            <a:r>
              <a:rPr lang="en-US" dirty="0"/>
              <a:t>The School Ranking page and the amount of funds being distributed on it are dependent on a few other pages in the application:</a:t>
            </a:r>
          </a:p>
          <a:p>
            <a:r>
              <a:rPr lang="en-US" b="1" dirty="0"/>
              <a:t>Title I Flexing: </a:t>
            </a:r>
            <a:r>
              <a:rPr lang="en-US" dirty="0"/>
              <a:t>If you flex funds into Title I, it increase the overall Title I allocation. That means there will be more money on the SR page to distribute.</a:t>
            </a:r>
          </a:p>
          <a:p>
            <a:r>
              <a:rPr lang="en-US" b="1" dirty="0"/>
              <a:t>Title I Reservations Page: </a:t>
            </a:r>
            <a:r>
              <a:rPr lang="en-US" dirty="0"/>
              <a:t>When you reserve money on this page, you are applying it to the whole district. This means that amount of money is removed from the SR page, reducing the amount of money that must be distributed.</a:t>
            </a:r>
          </a:p>
          <a:p>
            <a:r>
              <a:rPr lang="en-US" b="1" dirty="0"/>
              <a:t>Title I Equitable Services: </a:t>
            </a:r>
            <a:r>
              <a:rPr lang="en-US" dirty="0"/>
              <a:t>One specific type of reservation that is automatically calculated is Title I equitable services. </a:t>
            </a:r>
          </a:p>
          <a:p>
            <a:pPr lvl="1"/>
            <a:r>
              <a:rPr lang="en-US" dirty="0"/>
              <a:t>If you add more private school students or add a private school, the amount on the School Ranking page will decrease. </a:t>
            </a:r>
          </a:p>
          <a:p>
            <a:pPr lvl="1"/>
            <a:r>
              <a:rPr lang="en-US" dirty="0"/>
              <a:t>If you serve fewer students or remove a private school, the amount on the SR page will increase.</a:t>
            </a:r>
            <a:endParaRPr lang="en-US" b="1" dirty="0"/>
          </a:p>
        </p:txBody>
      </p:sp>
      <p:sp>
        <p:nvSpPr>
          <p:cNvPr id="5" name="Slide Number Placeholder 4">
            <a:extLst>
              <a:ext uri="{FF2B5EF4-FFF2-40B4-BE49-F238E27FC236}">
                <a16:creationId xmlns:a16="http://schemas.microsoft.com/office/drawing/2014/main" id="{B6AED352-E974-C289-FC95-599FEF945F16}"/>
              </a:ext>
            </a:extLst>
          </p:cNvPr>
          <p:cNvSpPr>
            <a:spLocks noGrp="1"/>
          </p:cNvSpPr>
          <p:nvPr>
            <p:ph type="sldNum" sz="quarter" idx="12"/>
          </p:nvPr>
        </p:nvSpPr>
        <p:spPr/>
        <p:txBody>
          <a:bodyPr/>
          <a:lstStyle/>
          <a:p>
            <a:fld id="{68A8D22E-6BC5-9E47-900C-2BB94685D9F5}" type="slidenum">
              <a:rPr lang="en-US" smtClean="0"/>
              <a:t>13</a:t>
            </a:fld>
            <a:endParaRPr lang="en-US"/>
          </a:p>
        </p:txBody>
      </p:sp>
    </p:spTree>
    <p:extLst>
      <p:ext uri="{BB962C8B-B14F-4D97-AF65-F5344CB8AC3E}">
        <p14:creationId xmlns:p14="http://schemas.microsoft.com/office/powerpoint/2010/main" val="4225189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D5C35-930F-D862-7A6A-B145DB89E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697B00-3A24-739C-75CE-2F3CEEBB7AE6}"/>
              </a:ext>
            </a:extLst>
          </p:cNvPr>
          <p:cNvSpPr>
            <a:spLocks noGrp="1"/>
          </p:cNvSpPr>
          <p:nvPr>
            <p:ph type="title"/>
          </p:nvPr>
        </p:nvSpPr>
        <p:spPr/>
        <p:txBody>
          <a:bodyPr>
            <a:normAutofit fontScale="90000"/>
          </a:bodyPr>
          <a:lstStyle/>
          <a:p>
            <a:r>
              <a:rPr lang="en-US" dirty="0"/>
              <a:t>School Ranking - Implications for Revisions</a:t>
            </a:r>
          </a:p>
        </p:txBody>
      </p:sp>
      <p:sp>
        <p:nvSpPr>
          <p:cNvPr id="3" name="Content Placeholder 2">
            <a:extLst>
              <a:ext uri="{FF2B5EF4-FFF2-40B4-BE49-F238E27FC236}">
                <a16:creationId xmlns:a16="http://schemas.microsoft.com/office/drawing/2014/main" id="{807A7588-72E6-E442-032A-FF010FA77CFE}"/>
              </a:ext>
            </a:extLst>
          </p:cNvPr>
          <p:cNvSpPr>
            <a:spLocks noGrp="1"/>
          </p:cNvSpPr>
          <p:nvPr>
            <p:ph idx="1"/>
          </p:nvPr>
        </p:nvSpPr>
        <p:spPr/>
        <p:txBody>
          <a:bodyPr>
            <a:normAutofit fontScale="92500"/>
          </a:bodyPr>
          <a:lstStyle/>
          <a:p>
            <a:r>
              <a:rPr lang="en-US" dirty="0"/>
              <a:t>If you reduce your homeless reservation or other required reservations on the Reservations Page, that money will be added back to the School Ranking page and you will need to re-adjust the per-pupil amounts.</a:t>
            </a:r>
          </a:p>
          <a:p>
            <a:r>
              <a:rPr lang="en-US" dirty="0"/>
              <a:t>If something changes with private school equitable services, be advised that this will also impact the School Ranking page.</a:t>
            </a:r>
          </a:p>
          <a:p>
            <a:r>
              <a:rPr lang="en-US" dirty="0"/>
              <a:t>If you flex into Title I in a revision, your School Ranking page will be impacted.</a:t>
            </a:r>
          </a:p>
          <a:p>
            <a:r>
              <a:rPr lang="en-US" b="1" dirty="0"/>
              <a:t>Any time the School Ranking page is impacted in a revision, you must get the amount remaining back to $0, likely by adding to a reservations.</a:t>
            </a:r>
          </a:p>
          <a:p>
            <a:r>
              <a:rPr lang="en-US" dirty="0"/>
              <a:t>You cannot change a School’s Title I status (either Schoolwide, Targeted Assistance, or Not Title I) after the initial application has been submitted.</a:t>
            </a:r>
          </a:p>
          <a:p>
            <a:endParaRPr lang="en-US" b="1" dirty="0"/>
          </a:p>
        </p:txBody>
      </p:sp>
      <p:sp>
        <p:nvSpPr>
          <p:cNvPr id="4" name="Slide Number Placeholder 3">
            <a:extLst>
              <a:ext uri="{FF2B5EF4-FFF2-40B4-BE49-F238E27FC236}">
                <a16:creationId xmlns:a16="http://schemas.microsoft.com/office/drawing/2014/main" id="{DF387E6D-BFB2-45BD-8CF1-5C72B4888B06}"/>
              </a:ext>
            </a:extLst>
          </p:cNvPr>
          <p:cNvSpPr>
            <a:spLocks noGrp="1"/>
          </p:cNvSpPr>
          <p:nvPr>
            <p:ph type="sldNum" sz="quarter" idx="12"/>
          </p:nvPr>
        </p:nvSpPr>
        <p:spPr/>
        <p:txBody>
          <a:bodyPr/>
          <a:lstStyle/>
          <a:p>
            <a:fld id="{68A8D22E-6BC5-9E47-900C-2BB94685D9F5}" type="slidenum">
              <a:rPr lang="en-US" smtClean="0"/>
              <a:t>14</a:t>
            </a:fld>
            <a:endParaRPr lang="en-US" dirty="0"/>
          </a:p>
        </p:txBody>
      </p:sp>
    </p:spTree>
    <p:extLst>
      <p:ext uri="{BB962C8B-B14F-4D97-AF65-F5344CB8AC3E}">
        <p14:creationId xmlns:p14="http://schemas.microsoft.com/office/powerpoint/2010/main" val="2903807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DEB3F-7C39-9103-7409-E655FFE92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C126A1-92AF-8B3E-80FF-95DB35438F5A}"/>
              </a:ext>
            </a:extLst>
          </p:cNvPr>
          <p:cNvSpPr>
            <a:spLocks noGrp="1"/>
          </p:cNvSpPr>
          <p:nvPr>
            <p:ph type="title"/>
          </p:nvPr>
        </p:nvSpPr>
        <p:spPr/>
        <p:txBody>
          <a:bodyPr/>
          <a:lstStyle/>
          <a:p>
            <a:r>
              <a:rPr lang="en-US" dirty="0"/>
              <a:t>Indirect Costs</a:t>
            </a:r>
            <a:br>
              <a:rPr lang="en-US" dirty="0"/>
            </a:br>
            <a:endParaRPr lang="en-US" dirty="0"/>
          </a:p>
        </p:txBody>
      </p:sp>
      <p:sp>
        <p:nvSpPr>
          <p:cNvPr id="4" name="Text Placeholder 3">
            <a:extLst>
              <a:ext uri="{FF2B5EF4-FFF2-40B4-BE49-F238E27FC236}">
                <a16:creationId xmlns:a16="http://schemas.microsoft.com/office/drawing/2014/main" id="{D182425A-7B75-CB78-2838-F64EC79C6388}"/>
              </a:ext>
            </a:extLst>
          </p:cNvPr>
          <p:cNvSpPr>
            <a:spLocks noGrp="1"/>
          </p:cNvSpPr>
          <p:nvPr>
            <p:ph type="body" sz="half" idx="2"/>
          </p:nvPr>
        </p:nvSpPr>
        <p:spPr/>
        <p:txBody>
          <a:bodyPr vert="horz" lIns="91440" tIns="45720" rIns="91440" bIns="45720" rtlCol="0" anchor="t">
            <a:normAutofit/>
          </a:bodyPr>
          <a:lstStyle/>
          <a:p>
            <a:r>
              <a:rPr lang="en-US" dirty="0">
                <a:latin typeface="Arial"/>
                <a:cs typeface="Arial"/>
              </a:rPr>
              <a:t>Indirect costs are those expenses that are incurred for a common or joint purpose benefitting the entire district that are not specifically grant-related.</a:t>
            </a:r>
            <a:endParaRPr lang="en-US" dirty="0"/>
          </a:p>
        </p:txBody>
      </p:sp>
      <p:sp>
        <p:nvSpPr>
          <p:cNvPr id="3" name="Content Placeholder 2">
            <a:extLst>
              <a:ext uri="{FF2B5EF4-FFF2-40B4-BE49-F238E27FC236}">
                <a16:creationId xmlns:a16="http://schemas.microsoft.com/office/drawing/2014/main" id="{F3B85F39-8C7C-5AA9-33D0-DF0180F82A24}"/>
              </a:ext>
            </a:extLst>
          </p:cNvPr>
          <p:cNvSpPr>
            <a:spLocks noGrp="1"/>
          </p:cNvSpPr>
          <p:nvPr>
            <p:ph idx="1"/>
          </p:nvPr>
        </p:nvSpPr>
        <p:spPr>
          <a:xfrm>
            <a:off x="4810991" y="118535"/>
            <a:ext cx="7378313" cy="6615544"/>
          </a:xfrm>
        </p:spPr>
        <p:txBody>
          <a:bodyPr vert="horz" lIns="91440" tIns="45720" rIns="91440" bIns="45720" rtlCol="0" anchor="t">
            <a:normAutofit fontScale="55000" lnSpcReduction="20000"/>
          </a:bodyPr>
          <a:lstStyle/>
          <a:p>
            <a:pPr>
              <a:lnSpc>
                <a:spcPct val="120000"/>
              </a:lnSpc>
              <a:spcBef>
                <a:spcPts val="0"/>
              </a:spcBef>
            </a:pPr>
            <a:endParaRPr lang="en-US" dirty="0">
              <a:latin typeface="Arial"/>
              <a:cs typeface="Arial"/>
            </a:endParaRPr>
          </a:p>
          <a:p>
            <a:pPr>
              <a:lnSpc>
                <a:spcPct val="120000"/>
              </a:lnSpc>
              <a:spcBef>
                <a:spcPts val="0"/>
              </a:spcBef>
            </a:pPr>
            <a:r>
              <a:rPr lang="en-US" dirty="0">
                <a:latin typeface="Arial"/>
                <a:cs typeface="Arial"/>
              </a:rPr>
              <a:t>Indirect are commonly thought of as district overhead – such as:</a:t>
            </a:r>
            <a:endParaRPr lang="en-US" dirty="0"/>
          </a:p>
          <a:p>
            <a:pPr lvl="1"/>
            <a:r>
              <a:rPr lang="en-US" dirty="0">
                <a:latin typeface="Arial"/>
                <a:cs typeface="Arial"/>
              </a:rPr>
              <a:t>HR</a:t>
            </a:r>
            <a:endParaRPr lang="en-US" dirty="0"/>
          </a:p>
          <a:p>
            <a:pPr lvl="1"/>
            <a:r>
              <a:rPr lang="en-US" dirty="0">
                <a:latin typeface="Arial"/>
                <a:cs typeface="Arial"/>
              </a:rPr>
              <a:t>Legal</a:t>
            </a:r>
            <a:endParaRPr lang="en-US" dirty="0"/>
          </a:p>
          <a:p>
            <a:pPr lvl="1"/>
            <a:r>
              <a:rPr lang="en-US" dirty="0">
                <a:latin typeface="Arial"/>
                <a:cs typeface="Arial"/>
              </a:rPr>
              <a:t>Payroll</a:t>
            </a:r>
            <a:endParaRPr lang="en-US" dirty="0"/>
          </a:p>
          <a:p>
            <a:pPr lvl="1"/>
            <a:r>
              <a:rPr lang="en-US" dirty="0">
                <a:latin typeface="Arial"/>
                <a:cs typeface="Arial"/>
              </a:rPr>
              <a:t>Utilities</a:t>
            </a:r>
            <a:endParaRPr lang="en-US" dirty="0"/>
          </a:p>
          <a:p>
            <a:pPr lvl="1"/>
            <a:r>
              <a:rPr lang="en-US" dirty="0">
                <a:latin typeface="Arial"/>
                <a:cs typeface="Arial"/>
              </a:rPr>
              <a:t>Maintenance</a:t>
            </a:r>
            <a:endParaRPr lang="en-US" dirty="0"/>
          </a:p>
          <a:p>
            <a:pPr lvl="1"/>
            <a:r>
              <a:rPr lang="en-US" dirty="0">
                <a:latin typeface="Arial"/>
                <a:cs typeface="Arial"/>
              </a:rPr>
              <a:t>Finance &amp; Accounting</a:t>
            </a:r>
            <a:endParaRPr lang="en-US" dirty="0"/>
          </a:p>
          <a:p>
            <a:pPr lvl="1"/>
            <a:r>
              <a:rPr lang="en-US" dirty="0">
                <a:latin typeface="Arial"/>
                <a:cs typeface="Arial"/>
              </a:rPr>
              <a:t>Executive costs</a:t>
            </a:r>
            <a:endParaRPr lang="en-US" dirty="0"/>
          </a:p>
          <a:p>
            <a:pPr lvl="1"/>
            <a:endParaRPr lang="en-US" dirty="0">
              <a:latin typeface="Arial"/>
              <a:cs typeface="Arial"/>
            </a:endParaRPr>
          </a:p>
          <a:p>
            <a:pPr>
              <a:lnSpc>
                <a:spcPct val="120000"/>
              </a:lnSpc>
            </a:pPr>
            <a:r>
              <a:rPr lang="en-US" dirty="0">
                <a:latin typeface="Arial"/>
                <a:cs typeface="Arial"/>
              </a:rPr>
              <a:t>A portion of these costs may be associated with grant activities, but are not costs solely and directly allocable to the grant.</a:t>
            </a:r>
            <a:endParaRPr lang="en-US" dirty="0"/>
          </a:p>
          <a:p>
            <a:pPr>
              <a:lnSpc>
                <a:spcPct val="120000"/>
              </a:lnSpc>
            </a:pPr>
            <a:endParaRPr lang="en-US" dirty="0">
              <a:latin typeface="Arial"/>
              <a:cs typeface="Arial"/>
            </a:endParaRPr>
          </a:p>
          <a:p>
            <a:pPr>
              <a:lnSpc>
                <a:spcPct val="120000"/>
              </a:lnSpc>
            </a:pPr>
            <a:r>
              <a:rPr lang="en-US" dirty="0">
                <a:latin typeface="Arial"/>
                <a:cs typeface="Arial"/>
              </a:rPr>
              <a:t>Indirect costs are chargeable to grants based on a negotiated rate assigned to your district.</a:t>
            </a:r>
            <a:endParaRPr lang="en-US" dirty="0"/>
          </a:p>
          <a:p>
            <a:pPr>
              <a:lnSpc>
                <a:spcPct val="120000"/>
              </a:lnSpc>
            </a:pPr>
            <a:endParaRPr lang="en-US" dirty="0">
              <a:latin typeface="Arial"/>
              <a:cs typeface="Arial"/>
            </a:endParaRPr>
          </a:p>
          <a:p>
            <a:pPr>
              <a:lnSpc>
                <a:spcPct val="120000"/>
              </a:lnSpc>
            </a:pPr>
            <a:r>
              <a:rPr lang="en-US" dirty="0">
                <a:latin typeface="Arial"/>
                <a:cs typeface="Arial"/>
              </a:rPr>
              <a:t>This rate ensures that each grant is picking up its fair share of indirect costs.</a:t>
            </a:r>
          </a:p>
          <a:p>
            <a:pPr>
              <a:lnSpc>
                <a:spcPct val="120000"/>
              </a:lnSpc>
            </a:pPr>
            <a:endParaRPr lang="en-US" dirty="0">
              <a:latin typeface="Arial"/>
              <a:cs typeface="Arial"/>
            </a:endParaRPr>
          </a:p>
          <a:p>
            <a:pPr>
              <a:lnSpc>
                <a:spcPct val="120000"/>
              </a:lnSpc>
            </a:pPr>
            <a:r>
              <a:rPr lang="en-US" dirty="0">
                <a:latin typeface="Arial"/>
                <a:cs typeface="Arial"/>
              </a:rPr>
              <a:t>Charging indirect costs is optional with each grant and district.</a:t>
            </a:r>
            <a:endParaRPr lang="en-US" dirty="0"/>
          </a:p>
        </p:txBody>
      </p:sp>
      <p:sp>
        <p:nvSpPr>
          <p:cNvPr id="5" name="Slide Number Placeholder 4">
            <a:extLst>
              <a:ext uri="{FF2B5EF4-FFF2-40B4-BE49-F238E27FC236}">
                <a16:creationId xmlns:a16="http://schemas.microsoft.com/office/drawing/2014/main" id="{60667EFA-DB79-0CEB-238B-6E470662DB25}"/>
              </a:ext>
            </a:extLst>
          </p:cNvPr>
          <p:cNvSpPr>
            <a:spLocks noGrp="1"/>
          </p:cNvSpPr>
          <p:nvPr>
            <p:ph type="sldNum" sz="quarter" idx="12"/>
          </p:nvPr>
        </p:nvSpPr>
        <p:spPr/>
        <p:txBody>
          <a:bodyPr/>
          <a:lstStyle/>
          <a:p>
            <a:fld id="{68A8D22E-6BC5-9E47-900C-2BB94685D9F5}" type="slidenum">
              <a:rPr lang="en-US" smtClean="0"/>
              <a:t>15</a:t>
            </a:fld>
            <a:endParaRPr lang="en-US"/>
          </a:p>
        </p:txBody>
      </p:sp>
    </p:spTree>
    <p:extLst>
      <p:ext uri="{BB962C8B-B14F-4D97-AF65-F5344CB8AC3E}">
        <p14:creationId xmlns:p14="http://schemas.microsoft.com/office/powerpoint/2010/main" val="4198617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F0206-32F9-D4BE-3341-AD44B85843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2AA8AA-76B8-3E38-BC8E-7C321375DDD9}"/>
              </a:ext>
            </a:extLst>
          </p:cNvPr>
          <p:cNvSpPr>
            <a:spLocks noGrp="1"/>
          </p:cNvSpPr>
          <p:nvPr>
            <p:ph type="title"/>
          </p:nvPr>
        </p:nvSpPr>
        <p:spPr>
          <a:xfrm>
            <a:off x="173179" y="308699"/>
            <a:ext cx="11659592" cy="861002"/>
          </a:xfrm>
        </p:spPr>
        <p:txBody>
          <a:bodyPr>
            <a:normAutofit/>
          </a:bodyPr>
          <a:lstStyle/>
          <a:p>
            <a:r>
              <a:rPr lang="en-US" dirty="0"/>
              <a:t>Indirect Costs – Some Basics</a:t>
            </a:r>
          </a:p>
        </p:txBody>
      </p:sp>
      <p:sp>
        <p:nvSpPr>
          <p:cNvPr id="3" name="Content Placeholder 2">
            <a:extLst>
              <a:ext uri="{FF2B5EF4-FFF2-40B4-BE49-F238E27FC236}">
                <a16:creationId xmlns:a16="http://schemas.microsoft.com/office/drawing/2014/main" id="{BF50806E-2F56-0B26-D245-5403115BFCC7}"/>
              </a:ext>
            </a:extLst>
          </p:cNvPr>
          <p:cNvSpPr>
            <a:spLocks noGrp="1"/>
          </p:cNvSpPr>
          <p:nvPr>
            <p:ph idx="1"/>
          </p:nvPr>
        </p:nvSpPr>
        <p:spPr>
          <a:xfrm>
            <a:off x="173179" y="1664208"/>
            <a:ext cx="11890665" cy="4497186"/>
          </a:xfrm>
        </p:spPr>
        <p:txBody>
          <a:bodyPr vert="horz" lIns="91440" tIns="45720" rIns="91440" bIns="45720" rtlCol="0" anchor="t">
            <a:normAutofit lnSpcReduction="10000"/>
          </a:bodyPr>
          <a:lstStyle/>
          <a:p>
            <a:pPr>
              <a:lnSpc>
                <a:spcPct val="120000"/>
              </a:lnSpc>
              <a:spcBef>
                <a:spcPts val="0"/>
              </a:spcBef>
            </a:pPr>
            <a:r>
              <a:rPr lang="en-US" dirty="0">
                <a:latin typeface="Arial"/>
                <a:cs typeface="Arial"/>
              </a:rPr>
              <a:t>DESE sets indirect rates for districts </a:t>
            </a:r>
            <a:r>
              <a:rPr lang="en-US" sz="2000" dirty="0">
                <a:latin typeface="Arial"/>
                <a:cs typeface="Arial"/>
              </a:rPr>
              <a:t>(</a:t>
            </a:r>
            <a:r>
              <a:rPr lang="en-US" sz="2000" i="1" dirty="0">
                <a:latin typeface="Arial"/>
                <a:cs typeface="Arial"/>
              </a:rPr>
              <a:t>EDGAR §75.561 (b) and 76.561 (b)).</a:t>
            </a:r>
          </a:p>
          <a:p>
            <a:pPr>
              <a:lnSpc>
                <a:spcPct val="120000"/>
              </a:lnSpc>
              <a:spcBef>
                <a:spcPts val="0"/>
              </a:spcBef>
            </a:pPr>
            <a:endParaRPr lang="en-US" sz="1200" i="1" dirty="0">
              <a:latin typeface="Arial"/>
              <a:cs typeface="Arial"/>
            </a:endParaRPr>
          </a:p>
          <a:p>
            <a:pPr>
              <a:lnSpc>
                <a:spcPct val="120000"/>
              </a:lnSpc>
              <a:spcBef>
                <a:spcPts val="0"/>
              </a:spcBef>
            </a:pPr>
            <a:r>
              <a:rPr lang="en-US" dirty="0">
                <a:latin typeface="Arial"/>
                <a:cs typeface="Arial"/>
              </a:rPr>
              <a:t>In order to charge indirect costs on your federal grants, you must have an indirect rate approved by DESE.</a:t>
            </a:r>
          </a:p>
          <a:p>
            <a:pPr>
              <a:lnSpc>
                <a:spcPct val="120000"/>
              </a:lnSpc>
              <a:spcBef>
                <a:spcPts val="0"/>
              </a:spcBef>
            </a:pPr>
            <a:endParaRPr lang="en-US" sz="1700" dirty="0">
              <a:latin typeface="Arial"/>
              <a:cs typeface="Arial"/>
            </a:endParaRPr>
          </a:p>
          <a:p>
            <a:pPr>
              <a:lnSpc>
                <a:spcPct val="120000"/>
              </a:lnSpc>
              <a:spcBef>
                <a:spcPts val="0"/>
              </a:spcBef>
            </a:pPr>
            <a:r>
              <a:rPr lang="en-US" dirty="0">
                <a:latin typeface="Arial"/>
                <a:cs typeface="Arial"/>
              </a:rPr>
              <a:t>There may be two indirect cost rates – restricted and unrestricted.</a:t>
            </a:r>
          </a:p>
          <a:p>
            <a:pPr>
              <a:lnSpc>
                <a:spcPct val="120000"/>
              </a:lnSpc>
              <a:spcBef>
                <a:spcPts val="0"/>
              </a:spcBef>
            </a:pPr>
            <a:endParaRPr lang="en-US" sz="1600" dirty="0">
              <a:latin typeface="Arial"/>
              <a:cs typeface="Arial"/>
            </a:endParaRPr>
          </a:p>
          <a:p>
            <a:pPr>
              <a:lnSpc>
                <a:spcPct val="120000"/>
              </a:lnSpc>
              <a:spcBef>
                <a:spcPts val="0"/>
              </a:spcBef>
            </a:pPr>
            <a:r>
              <a:rPr lang="en-US" dirty="0">
                <a:latin typeface="Arial"/>
                <a:cs typeface="Arial"/>
              </a:rPr>
              <a:t>For grants that have a “supplement not supplant” provision, districts must use the restricted indirect rate (which is automatically loaded in GEM$).</a:t>
            </a:r>
          </a:p>
          <a:p>
            <a:pPr>
              <a:lnSpc>
                <a:spcPct val="120000"/>
              </a:lnSpc>
              <a:spcBef>
                <a:spcPts val="0"/>
              </a:spcBef>
            </a:pPr>
            <a:endParaRPr lang="en-US" dirty="0">
              <a:latin typeface="Arial"/>
              <a:cs typeface="Arial"/>
            </a:endParaRPr>
          </a:p>
          <a:p>
            <a:pPr>
              <a:lnSpc>
                <a:spcPct val="120000"/>
              </a:lnSpc>
              <a:spcBef>
                <a:spcPts val="0"/>
              </a:spcBef>
            </a:pPr>
            <a:endParaRPr lang="en-US" dirty="0">
              <a:latin typeface="Arial"/>
              <a:cs typeface="Arial"/>
            </a:endParaRPr>
          </a:p>
          <a:p>
            <a:pPr>
              <a:lnSpc>
                <a:spcPct val="120000"/>
              </a:lnSpc>
              <a:spcBef>
                <a:spcPts val="0"/>
              </a:spcBef>
            </a:pPr>
            <a:endParaRPr lang="en-US" dirty="0">
              <a:latin typeface="Arial"/>
              <a:cs typeface="Arial"/>
            </a:endParaRPr>
          </a:p>
          <a:p>
            <a:endParaRPr lang="en-US" i="1" dirty="0">
              <a:latin typeface="Arial"/>
              <a:cs typeface="Arial"/>
            </a:endParaRPr>
          </a:p>
        </p:txBody>
      </p:sp>
      <p:sp>
        <p:nvSpPr>
          <p:cNvPr id="4" name="Slide Number Placeholder 3">
            <a:extLst>
              <a:ext uri="{FF2B5EF4-FFF2-40B4-BE49-F238E27FC236}">
                <a16:creationId xmlns:a16="http://schemas.microsoft.com/office/drawing/2014/main" id="{F6E5165D-7E35-0A18-9DB5-E0619209E033}"/>
              </a:ext>
            </a:extLst>
          </p:cNvPr>
          <p:cNvSpPr>
            <a:spLocks noGrp="1"/>
          </p:cNvSpPr>
          <p:nvPr>
            <p:ph type="sldNum" sz="quarter" idx="12"/>
          </p:nvPr>
        </p:nvSpPr>
        <p:spPr/>
        <p:txBody>
          <a:bodyPr/>
          <a:lstStyle/>
          <a:p>
            <a:fld id="{68A8D22E-6BC5-9E47-900C-2BB94685D9F5}" type="slidenum">
              <a:rPr lang="en-US" smtClean="0"/>
              <a:t>16</a:t>
            </a:fld>
            <a:endParaRPr lang="en-US"/>
          </a:p>
        </p:txBody>
      </p:sp>
    </p:spTree>
    <p:extLst>
      <p:ext uri="{BB962C8B-B14F-4D97-AF65-F5344CB8AC3E}">
        <p14:creationId xmlns:p14="http://schemas.microsoft.com/office/powerpoint/2010/main" val="1269992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94766-2356-B387-C40F-56266CC3D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A76016-3416-A208-5CFA-32ABF8BB6F35}"/>
              </a:ext>
            </a:extLst>
          </p:cNvPr>
          <p:cNvSpPr>
            <a:spLocks noGrp="1"/>
          </p:cNvSpPr>
          <p:nvPr>
            <p:ph type="title"/>
          </p:nvPr>
        </p:nvSpPr>
        <p:spPr>
          <a:xfrm>
            <a:off x="173179" y="308699"/>
            <a:ext cx="11659592" cy="861002"/>
          </a:xfrm>
        </p:spPr>
        <p:txBody>
          <a:bodyPr>
            <a:normAutofit fontScale="90000"/>
          </a:bodyPr>
          <a:lstStyle/>
          <a:p>
            <a:r>
              <a:rPr lang="en-US" dirty="0"/>
              <a:t>Indirect Costs – Not to be confused with Grant Management Costs</a:t>
            </a:r>
          </a:p>
        </p:txBody>
      </p:sp>
      <p:sp>
        <p:nvSpPr>
          <p:cNvPr id="3" name="Content Placeholder 2">
            <a:extLst>
              <a:ext uri="{FF2B5EF4-FFF2-40B4-BE49-F238E27FC236}">
                <a16:creationId xmlns:a16="http://schemas.microsoft.com/office/drawing/2014/main" id="{5A2BC965-CB70-D7D8-604B-72C461A0976E}"/>
              </a:ext>
            </a:extLst>
          </p:cNvPr>
          <p:cNvSpPr>
            <a:spLocks noGrp="1"/>
          </p:cNvSpPr>
          <p:nvPr>
            <p:ph idx="1"/>
          </p:nvPr>
        </p:nvSpPr>
        <p:spPr>
          <a:xfrm>
            <a:off x="173179" y="1591254"/>
            <a:ext cx="11890665" cy="4590090"/>
          </a:xfrm>
        </p:spPr>
        <p:txBody>
          <a:bodyPr>
            <a:normAutofit fontScale="92500" lnSpcReduction="20000"/>
          </a:bodyPr>
          <a:lstStyle/>
          <a:p>
            <a:pPr>
              <a:lnSpc>
                <a:spcPct val="120000"/>
              </a:lnSpc>
              <a:spcBef>
                <a:spcPts val="0"/>
              </a:spcBef>
            </a:pPr>
            <a:r>
              <a:rPr lang="en-US" dirty="0">
                <a:latin typeface="Arial"/>
                <a:cs typeface="Arial"/>
              </a:rPr>
              <a:t>Grant administration costs – costs to manage the grant directly – are not indirect costs, but may be charged directly to the grant (if necessary and reasonable).</a:t>
            </a:r>
          </a:p>
          <a:p>
            <a:pPr marL="0" indent="0">
              <a:buNone/>
            </a:pPr>
            <a:endParaRPr lang="en-US" sz="1300" dirty="0">
              <a:latin typeface="Arial"/>
              <a:cs typeface="Arial"/>
            </a:endParaRPr>
          </a:p>
          <a:p>
            <a:r>
              <a:rPr lang="en-US" dirty="0">
                <a:latin typeface="Arial"/>
                <a:cs typeface="Arial"/>
              </a:rPr>
              <a:t>Examples:</a:t>
            </a:r>
          </a:p>
          <a:p>
            <a:pPr lvl="1">
              <a:lnSpc>
                <a:spcPct val="110000"/>
              </a:lnSpc>
            </a:pPr>
            <a:r>
              <a:rPr lang="en-US" dirty="0"/>
              <a:t>Overall program management and program coordination of the grant</a:t>
            </a:r>
          </a:p>
          <a:p>
            <a:pPr lvl="1">
              <a:lnSpc>
                <a:spcPct val="110000"/>
              </a:lnSpc>
            </a:pPr>
            <a:r>
              <a:rPr lang="en-US" dirty="0"/>
              <a:t>Monitoring of programs, projects, and other grant-related systems and processes</a:t>
            </a:r>
          </a:p>
          <a:p>
            <a:pPr lvl="1">
              <a:lnSpc>
                <a:spcPct val="110000"/>
              </a:lnSpc>
            </a:pPr>
            <a:r>
              <a:rPr lang="en-US" dirty="0"/>
              <a:t>Evaluating program results against stated grant goals</a:t>
            </a:r>
          </a:p>
          <a:p>
            <a:pPr lvl="1">
              <a:lnSpc>
                <a:spcPct val="110000"/>
              </a:lnSpc>
            </a:pPr>
            <a:r>
              <a:rPr lang="en-US" dirty="0"/>
              <a:t>Administrative services such as grant-specific accounting, auditing or legal activities</a:t>
            </a:r>
          </a:p>
          <a:p>
            <a:pPr lvl="1">
              <a:lnSpc>
                <a:spcPct val="110000"/>
              </a:lnSpc>
            </a:pPr>
            <a:r>
              <a:rPr lang="en-US" dirty="0"/>
              <a:t>Costs for goods and services required for administration of the grant, including the rental or purchase of equipment, utilities, office supplies, postage, and rental of office space</a:t>
            </a:r>
          </a:p>
          <a:p>
            <a:pPr lvl="1">
              <a:lnSpc>
                <a:spcPct val="110000"/>
              </a:lnSpc>
            </a:pPr>
            <a:r>
              <a:rPr lang="en-US" dirty="0"/>
              <a:t>Travel costs incurred directly related to grant activities</a:t>
            </a:r>
          </a:p>
        </p:txBody>
      </p:sp>
      <p:sp>
        <p:nvSpPr>
          <p:cNvPr id="4" name="Slide Number Placeholder 3">
            <a:extLst>
              <a:ext uri="{FF2B5EF4-FFF2-40B4-BE49-F238E27FC236}">
                <a16:creationId xmlns:a16="http://schemas.microsoft.com/office/drawing/2014/main" id="{5030A172-34CE-6095-BC84-7AAB7CB059DB}"/>
              </a:ext>
            </a:extLst>
          </p:cNvPr>
          <p:cNvSpPr>
            <a:spLocks noGrp="1"/>
          </p:cNvSpPr>
          <p:nvPr>
            <p:ph type="sldNum" sz="quarter" idx="12"/>
          </p:nvPr>
        </p:nvSpPr>
        <p:spPr/>
        <p:txBody>
          <a:bodyPr/>
          <a:lstStyle/>
          <a:p>
            <a:fld id="{68A8D22E-6BC5-9E47-900C-2BB94685D9F5}" type="slidenum">
              <a:rPr lang="en-US" smtClean="0"/>
              <a:t>17</a:t>
            </a:fld>
            <a:endParaRPr lang="en-US"/>
          </a:p>
        </p:txBody>
      </p:sp>
    </p:spTree>
    <p:extLst>
      <p:ext uri="{BB962C8B-B14F-4D97-AF65-F5344CB8AC3E}">
        <p14:creationId xmlns:p14="http://schemas.microsoft.com/office/powerpoint/2010/main" val="368045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8647F-1FE2-EDD2-DCEC-BE376DBC7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7EA138-6B1F-6164-0422-805B52CED7DD}"/>
              </a:ext>
            </a:extLst>
          </p:cNvPr>
          <p:cNvSpPr>
            <a:spLocks noGrp="1"/>
          </p:cNvSpPr>
          <p:nvPr>
            <p:ph type="title"/>
          </p:nvPr>
        </p:nvSpPr>
        <p:spPr>
          <a:xfrm>
            <a:off x="173179" y="308699"/>
            <a:ext cx="11659592" cy="861002"/>
          </a:xfrm>
        </p:spPr>
        <p:txBody>
          <a:bodyPr>
            <a:normAutofit fontScale="90000"/>
          </a:bodyPr>
          <a:lstStyle/>
          <a:p>
            <a:r>
              <a:rPr lang="en-US" dirty="0"/>
              <a:t>Indirect Costs – Your Indirect Rate is Not Applied to All Grant Expenditures</a:t>
            </a:r>
          </a:p>
        </p:txBody>
      </p:sp>
      <p:sp>
        <p:nvSpPr>
          <p:cNvPr id="3" name="Content Placeholder 2">
            <a:extLst>
              <a:ext uri="{FF2B5EF4-FFF2-40B4-BE49-F238E27FC236}">
                <a16:creationId xmlns:a16="http://schemas.microsoft.com/office/drawing/2014/main" id="{84DABC37-C38E-57BF-B06E-04AD3698F54E}"/>
              </a:ext>
            </a:extLst>
          </p:cNvPr>
          <p:cNvSpPr>
            <a:spLocks noGrp="1"/>
          </p:cNvSpPr>
          <p:nvPr>
            <p:ph idx="1"/>
          </p:nvPr>
        </p:nvSpPr>
        <p:spPr>
          <a:xfrm>
            <a:off x="173179" y="1501541"/>
            <a:ext cx="11890665" cy="4504405"/>
          </a:xfrm>
        </p:spPr>
        <p:txBody>
          <a:bodyPr vert="horz" lIns="91440" tIns="45720" rIns="91440" bIns="45720" rtlCol="0" anchor="t">
            <a:normAutofit/>
          </a:bodyPr>
          <a:lstStyle/>
          <a:p>
            <a:r>
              <a:rPr lang="en-US" sz="2000" dirty="0"/>
              <a:t>By regulation (2 CFR 200.1), there are some costs that are not eligible for your indirect cost pool (the amount to which your indirect rate is applied, also called the Modified Total Direct Cost (MTDC)):</a:t>
            </a:r>
          </a:p>
          <a:p>
            <a:pPr marL="0" indent="0">
              <a:buNone/>
            </a:pPr>
            <a:endParaRPr lang="en-US" sz="800" dirty="0"/>
          </a:p>
          <a:p>
            <a:pPr marL="285750" lvl="1" indent="0"/>
            <a:r>
              <a:rPr lang="en-US" sz="1800" dirty="0"/>
              <a:t>Equipment</a:t>
            </a:r>
          </a:p>
          <a:p>
            <a:pPr marL="285750" lvl="1" indent="0"/>
            <a:r>
              <a:rPr lang="en-US" sz="1800" dirty="0"/>
              <a:t>Capital Expenditures</a:t>
            </a:r>
          </a:p>
          <a:p>
            <a:pPr marL="285750" lvl="1" indent="0"/>
            <a:r>
              <a:rPr lang="en-US" sz="1800" dirty="0">
                <a:latin typeface="Arial"/>
                <a:cs typeface="Arial"/>
              </a:rPr>
              <a:t>The portion of contracts exceeding </a:t>
            </a:r>
            <a:endParaRPr lang="en-US" sz="1800" dirty="0"/>
          </a:p>
          <a:p>
            <a:pPr marL="285750" lvl="1" indent="0">
              <a:buNone/>
            </a:pPr>
            <a:r>
              <a:rPr lang="en-US" sz="1800" dirty="0"/>
              <a:t>    $25,000 (will be raised to $50,000, </a:t>
            </a:r>
          </a:p>
          <a:p>
            <a:pPr marL="285750" lvl="1" indent="0">
              <a:buNone/>
            </a:pPr>
            <a:r>
              <a:rPr lang="en-US" sz="1800" dirty="0"/>
              <a:t>    see next slide)</a:t>
            </a:r>
          </a:p>
          <a:p>
            <a:pPr lvl="1"/>
            <a:endParaRPr lang="en-US" dirty="0"/>
          </a:p>
        </p:txBody>
      </p:sp>
      <p:pic>
        <p:nvPicPr>
          <p:cNvPr id="6" name="Picture 5" descr="Title I budget page in GEM$ showing the total amount contributing to indirect costs at the top. Two sections that are excluded for contributing to indirect costs, 04MC Contracted Services (major) and 07 Equipment, are highlighted as being excluded.">
            <a:extLst>
              <a:ext uri="{FF2B5EF4-FFF2-40B4-BE49-F238E27FC236}">
                <a16:creationId xmlns:a16="http://schemas.microsoft.com/office/drawing/2014/main" id="{9139465A-4053-E6BD-99B5-C88B0FDAA9C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460039" y="2178847"/>
            <a:ext cx="7603805" cy="3990947"/>
          </a:xfrm>
          <a:prstGeom prst="rect">
            <a:avLst/>
          </a:prstGeom>
        </p:spPr>
      </p:pic>
      <p:sp>
        <p:nvSpPr>
          <p:cNvPr id="7" name="TextBox 6">
            <a:extLst>
              <a:ext uri="{FF2B5EF4-FFF2-40B4-BE49-F238E27FC236}">
                <a16:creationId xmlns:a16="http://schemas.microsoft.com/office/drawing/2014/main" id="{25CF12B0-169C-FC32-0B36-16A2F38605E5}"/>
              </a:ext>
            </a:extLst>
          </p:cNvPr>
          <p:cNvSpPr txBox="1"/>
          <p:nvPr/>
        </p:nvSpPr>
        <p:spPr>
          <a:xfrm>
            <a:off x="5508910" y="5278993"/>
            <a:ext cx="815689" cy="276999"/>
          </a:xfrm>
          <a:prstGeom prst="rect">
            <a:avLst/>
          </a:prstGeom>
          <a:noFill/>
        </p:spPr>
        <p:txBody>
          <a:bodyPr wrap="square" rtlCol="0">
            <a:spAutoFit/>
          </a:bodyPr>
          <a:lstStyle/>
          <a:p>
            <a:r>
              <a:rPr lang="en-US" sz="1200" dirty="0">
                <a:solidFill>
                  <a:srgbClr val="C00000"/>
                </a:solidFill>
              </a:rPr>
              <a:t>excluded</a:t>
            </a:r>
          </a:p>
        </p:txBody>
      </p:sp>
      <p:sp>
        <p:nvSpPr>
          <p:cNvPr id="8" name="TextBox 7">
            <a:extLst>
              <a:ext uri="{FF2B5EF4-FFF2-40B4-BE49-F238E27FC236}">
                <a16:creationId xmlns:a16="http://schemas.microsoft.com/office/drawing/2014/main" id="{80E6FAF3-F932-5EA1-2A29-6CDFCFE84C4D}"/>
              </a:ext>
            </a:extLst>
          </p:cNvPr>
          <p:cNvSpPr txBox="1"/>
          <p:nvPr/>
        </p:nvSpPr>
        <p:spPr>
          <a:xfrm>
            <a:off x="5917249" y="4838146"/>
            <a:ext cx="2683825" cy="276999"/>
          </a:xfrm>
          <a:prstGeom prst="rect">
            <a:avLst/>
          </a:prstGeom>
          <a:noFill/>
        </p:spPr>
        <p:txBody>
          <a:bodyPr wrap="square" rtlCol="0">
            <a:spAutoFit/>
          </a:bodyPr>
          <a:lstStyle/>
          <a:p>
            <a:r>
              <a:rPr lang="en-US" sz="1200" dirty="0">
                <a:solidFill>
                  <a:srgbClr val="C00000"/>
                </a:solidFill>
              </a:rPr>
              <a:t>amount over $25,000 excluded</a:t>
            </a:r>
          </a:p>
        </p:txBody>
      </p:sp>
      <p:sp>
        <p:nvSpPr>
          <p:cNvPr id="4" name="Slide Number Placeholder 3">
            <a:extLst>
              <a:ext uri="{FF2B5EF4-FFF2-40B4-BE49-F238E27FC236}">
                <a16:creationId xmlns:a16="http://schemas.microsoft.com/office/drawing/2014/main" id="{3E4C9D94-FC05-1FEB-687B-DCA264786C50}"/>
              </a:ext>
            </a:extLst>
          </p:cNvPr>
          <p:cNvSpPr>
            <a:spLocks noGrp="1"/>
          </p:cNvSpPr>
          <p:nvPr>
            <p:ph type="sldNum" sz="quarter" idx="12"/>
          </p:nvPr>
        </p:nvSpPr>
        <p:spPr/>
        <p:txBody>
          <a:bodyPr/>
          <a:lstStyle/>
          <a:p>
            <a:fld id="{68A8D22E-6BC5-9E47-900C-2BB94685D9F5}" type="slidenum">
              <a:rPr lang="en-US" smtClean="0"/>
              <a:t>18</a:t>
            </a:fld>
            <a:endParaRPr lang="en-US"/>
          </a:p>
        </p:txBody>
      </p:sp>
    </p:spTree>
    <p:extLst>
      <p:ext uri="{BB962C8B-B14F-4D97-AF65-F5344CB8AC3E}">
        <p14:creationId xmlns:p14="http://schemas.microsoft.com/office/powerpoint/2010/main" val="72699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0D8649-B49C-0B09-DE6F-31EF63F96A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C28D3-C204-20B1-66A1-2F5CA6CDC60A}"/>
              </a:ext>
            </a:extLst>
          </p:cNvPr>
          <p:cNvSpPr>
            <a:spLocks noGrp="1"/>
          </p:cNvSpPr>
          <p:nvPr>
            <p:ph type="title"/>
          </p:nvPr>
        </p:nvSpPr>
        <p:spPr>
          <a:xfrm>
            <a:off x="173179" y="308699"/>
            <a:ext cx="11659592" cy="861002"/>
          </a:xfrm>
        </p:spPr>
        <p:txBody>
          <a:bodyPr>
            <a:normAutofit fontScale="90000"/>
          </a:bodyPr>
          <a:lstStyle/>
          <a:p>
            <a:r>
              <a:rPr lang="en-US" dirty="0"/>
              <a:t>Indirect Costs – Major Contract Threshold to Increase</a:t>
            </a:r>
          </a:p>
        </p:txBody>
      </p:sp>
      <p:sp>
        <p:nvSpPr>
          <p:cNvPr id="3" name="Content Placeholder 2">
            <a:extLst>
              <a:ext uri="{FF2B5EF4-FFF2-40B4-BE49-F238E27FC236}">
                <a16:creationId xmlns:a16="http://schemas.microsoft.com/office/drawing/2014/main" id="{F0241691-3793-4F33-65EF-883D61607488}"/>
              </a:ext>
            </a:extLst>
          </p:cNvPr>
          <p:cNvSpPr>
            <a:spLocks noGrp="1"/>
          </p:cNvSpPr>
          <p:nvPr>
            <p:ph idx="1"/>
          </p:nvPr>
        </p:nvSpPr>
        <p:spPr>
          <a:xfrm>
            <a:off x="173179" y="1591254"/>
            <a:ext cx="11890665" cy="4577977"/>
          </a:xfrm>
        </p:spPr>
        <p:txBody>
          <a:bodyPr vert="horz" lIns="91440" tIns="45720" rIns="91440" bIns="45720" rtlCol="0" anchor="t">
            <a:normAutofit fontScale="85000" lnSpcReduction="10000"/>
          </a:bodyPr>
          <a:lstStyle/>
          <a:p>
            <a:r>
              <a:rPr lang="en-US" dirty="0"/>
              <a:t>The Uniform Grant Guidance has been amended so that the amount that “counts” for indirect for major contracts has been raised from $25,000 to $50,000.</a:t>
            </a:r>
          </a:p>
          <a:p>
            <a:endParaRPr lang="en-US" sz="800" dirty="0"/>
          </a:p>
          <a:p>
            <a:r>
              <a:rPr lang="en-US" dirty="0"/>
              <a:t>However, GEM$ automatic budget calculations was not updated in time to calculate for FY26 grants.</a:t>
            </a:r>
          </a:p>
          <a:p>
            <a:endParaRPr lang="en-US" sz="800" dirty="0"/>
          </a:p>
          <a:p>
            <a:r>
              <a:rPr lang="en-US" dirty="0">
                <a:latin typeface="Arial"/>
                <a:cs typeface="Arial"/>
              </a:rPr>
              <a:t>The new threshold will be instituted for FY27 grants and, at that time, those districts with FY26 grants and major contracts above $25,000 will be allowed to claim additional indirect (up to $50,000 on each contract) retroactively if they choose. </a:t>
            </a:r>
          </a:p>
          <a:p>
            <a:pPr>
              <a:lnSpc>
                <a:spcPct val="120000"/>
              </a:lnSpc>
            </a:pPr>
            <a:endParaRPr lang="en-US" dirty="0">
              <a:latin typeface="Arial"/>
              <a:cs typeface="Arial"/>
            </a:endParaRPr>
          </a:p>
          <a:p>
            <a:r>
              <a:rPr lang="en-US" dirty="0">
                <a:latin typeface="Arial"/>
                <a:cs typeface="Arial"/>
              </a:rPr>
              <a:t> We will notify federal entitlement role holders when the retroactive indirect for</a:t>
            </a:r>
            <a:endParaRPr lang="en-US" dirty="0"/>
          </a:p>
          <a:p>
            <a:pPr marL="0" indent="0">
              <a:buNone/>
            </a:pPr>
            <a:r>
              <a:rPr lang="en-US" dirty="0">
                <a:latin typeface="Arial"/>
                <a:cs typeface="Arial"/>
              </a:rPr>
              <a:t>    FY26 is available.</a:t>
            </a:r>
            <a:endParaRPr lang="en-US" dirty="0"/>
          </a:p>
        </p:txBody>
      </p:sp>
      <p:sp>
        <p:nvSpPr>
          <p:cNvPr id="4" name="Slide Number Placeholder 3">
            <a:extLst>
              <a:ext uri="{FF2B5EF4-FFF2-40B4-BE49-F238E27FC236}">
                <a16:creationId xmlns:a16="http://schemas.microsoft.com/office/drawing/2014/main" id="{8061BE91-B761-293E-8E4B-68D0DAD57EC0}"/>
              </a:ext>
            </a:extLst>
          </p:cNvPr>
          <p:cNvSpPr>
            <a:spLocks noGrp="1"/>
          </p:cNvSpPr>
          <p:nvPr>
            <p:ph type="sldNum" sz="quarter" idx="12"/>
          </p:nvPr>
        </p:nvSpPr>
        <p:spPr/>
        <p:txBody>
          <a:bodyPr/>
          <a:lstStyle/>
          <a:p>
            <a:fld id="{68A8D22E-6BC5-9E47-900C-2BB94685D9F5}" type="slidenum">
              <a:rPr lang="en-US" smtClean="0"/>
              <a:t>19</a:t>
            </a:fld>
            <a:endParaRPr lang="en-US"/>
          </a:p>
        </p:txBody>
      </p:sp>
    </p:spTree>
    <p:extLst>
      <p:ext uri="{BB962C8B-B14F-4D97-AF65-F5344CB8AC3E}">
        <p14:creationId xmlns:p14="http://schemas.microsoft.com/office/powerpoint/2010/main" val="2398887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A5874-6893-381D-B184-94C15D982317}"/>
              </a:ext>
            </a:extLst>
          </p:cNvPr>
          <p:cNvSpPr>
            <a:spLocks noGrp="1"/>
          </p:cNvSpPr>
          <p:nvPr>
            <p:ph type="title"/>
          </p:nvPr>
        </p:nvSpPr>
        <p:spPr/>
        <p:txBody>
          <a:bodyPr>
            <a:normAutofit/>
          </a:bodyPr>
          <a:lstStyle/>
          <a:p>
            <a:r>
              <a:rPr lang="en-US"/>
              <a:t>About this </a:t>
            </a:r>
            <a:r>
              <a:rPr lang="en-US" dirty="0"/>
              <a:t>Session</a:t>
            </a:r>
          </a:p>
        </p:txBody>
      </p:sp>
      <p:sp>
        <p:nvSpPr>
          <p:cNvPr id="3" name="Content Placeholder 2">
            <a:extLst>
              <a:ext uri="{FF2B5EF4-FFF2-40B4-BE49-F238E27FC236}">
                <a16:creationId xmlns:a16="http://schemas.microsoft.com/office/drawing/2014/main" id="{B756EED6-B8E2-20AE-E4AD-36994C6DEAF3}"/>
              </a:ext>
            </a:extLst>
          </p:cNvPr>
          <p:cNvSpPr>
            <a:spLocks noGrp="1"/>
          </p:cNvSpPr>
          <p:nvPr>
            <p:ph idx="1"/>
          </p:nvPr>
        </p:nvSpPr>
        <p:spPr>
          <a:xfrm>
            <a:off x="173179" y="1591254"/>
            <a:ext cx="11890665" cy="3748842"/>
          </a:xfrm>
        </p:spPr>
        <p:txBody>
          <a:bodyPr>
            <a:normAutofit lnSpcReduction="10000"/>
          </a:bodyPr>
          <a:lstStyle/>
          <a:p>
            <a:r>
              <a:rPr lang="en-US" dirty="0"/>
              <a:t>The ESSA grant application is made up of several interlocking sections that must be preserved beyond the initial application submission</a:t>
            </a:r>
          </a:p>
          <a:p>
            <a:r>
              <a:rPr lang="en-US" dirty="0"/>
              <a:t>In addition, important laws about ESSA allowability and program management remain in effect for the duration of the grant, not just during the initial submission</a:t>
            </a:r>
          </a:p>
          <a:p>
            <a:r>
              <a:rPr lang="en-US" dirty="0"/>
              <a:t>We will use this session to remind you of 5 key ESSA topics to keep in mind as you amend your grants over their 27-month life cycle</a:t>
            </a:r>
          </a:p>
          <a:p>
            <a:r>
              <a:rPr lang="en-US" dirty="0"/>
              <a:t>If you have questions throughout, use the Q&amp;A function. Kathy and Jake will either respond via text or on video when time permits.</a:t>
            </a:r>
          </a:p>
        </p:txBody>
      </p:sp>
      <p:pic>
        <p:nvPicPr>
          <p:cNvPr id="5" name="Picture 4" descr="Zoom task bar with a yellow arrow pointing to the Q&amp;A feature">
            <a:extLst>
              <a:ext uri="{FF2B5EF4-FFF2-40B4-BE49-F238E27FC236}">
                <a16:creationId xmlns:a16="http://schemas.microsoft.com/office/drawing/2014/main" id="{88AA00BB-35E2-76EB-3FB5-C2C96AC27DE9}"/>
              </a:ext>
            </a:extLst>
          </p:cNvPr>
          <p:cNvPicPr>
            <a:picLocks noChangeAspect="1"/>
          </p:cNvPicPr>
          <p:nvPr/>
        </p:nvPicPr>
        <p:blipFill>
          <a:blip r:embed="rId2"/>
          <a:stretch>
            <a:fillRect/>
          </a:stretch>
        </p:blipFill>
        <p:spPr>
          <a:xfrm>
            <a:off x="4487825" y="5340096"/>
            <a:ext cx="2639797" cy="914479"/>
          </a:xfrm>
          <a:prstGeom prst="rect">
            <a:avLst/>
          </a:prstGeom>
        </p:spPr>
      </p:pic>
      <p:sp>
        <p:nvSpPr>
          <p:cNvPr id="4" name="Slide Number Placeholder 3">
            <a:extLst>
              <a:ext uri="{FF2B5EF4-FFF2-40B4-BE49-F238E27FC236}">
                <a16:creationId xmlns:a16="http://schemas.microsoft.com/office/drawing/2014/main" id="{1F0E82C1-220C-55CF-9E27-15C443A7BB42}"/>
              </a:ext>
            </a:extLst>
          </p:cNvPr>
          <p:cNvSpPr>
            <a:spLocks noGrp="1"/>
          </p:cNvSpPr>
          <p:nvPr>
            <p:ph type="sldNum" sz="quarter" idx="12"/>
          </p:nvPr>
        </p:nvSpPr>
        <p:spPr/>
        <p:txBody>
          <a:bodyPr/>
          <a:lstStyle/>
          <a:p>
            <a:fld id="{68A8D22E-6BC5-9E47-900C-2BB94685D9F5}" type="slidenum">
              <a:rPr lang="en-US" smtClean="0"/>
              <a:t>2</a:t>
            </a:fld>
            <a:endParaRPr lang="en-US"/>
          </a:p>
        </p:txBody>
      </p:sp>
    </p:spTree>
    <p:extLst>
      <p:ext uri="{BB962C8B-B14F-4D97-AF65-F5344CB8AC3E}">
        <p14:creationId xmlns:p14="http://schemas.microsoft.com/office/powerpoint/2010/main" val="3852230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CD846-7EB4-0347-3704-62FFBE0E8A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A0141-9F35-DD9C-E68F-8AA9BA3CA2CF}"/>
              </a:ext>
            </a:extLst>
          </p:cNvPr>
          <p:cNvSpPr>
            <a:spLocks noGrp="1"/>
          </p:cNvSpPr>
          <p:nvPr>
            <p:ph type="title"/>
          </p:nvPr>
        </p:nvSpPr>
        <p:spPr>
          <a:xfrm>
            <a:off x="173179" y="289649"/>
            <a:ext cx="11659592" cy="861002"/>
          </a:xfrm>
        </p:spPr>
        <p:txBody>
          <a:bodyPr>
            <a:normAutofit fontScale="90000"/>
          </a:bodyPr>
          <a:lstStyle/>
          <a:p>
            <a:r>
              <a:rPr lang="en-US" dirty="0"/>
              <a:t>Indirect Costs – Implications for Revisions and Drawing Funds</a:t>
            </a:r>
          </a:p>
        </p:txBody>
      </p:sp>
      <p:sp>
        <p:nvSpPr>
          <p:cNvPr id="3" name="Content Placeholder 2">
            <a:extLst>
              <a:ext uri="{FF2B5EF4-FFF2-40B4-BE49-F238E27FC236}">
                <a16:creationId xmlns:a16="http://schemas.microsoft.com/office/drawing/2014/main" id="{22E317E3-8367-D806-B834-1B0DED8578B5}"/>
              </a:ext>
            </a:extLst>
          </p:cNvPr>
          <p:cNvSpPr>
            <a:spLocks noGrp="1"/>
          </p:cNvSpPr>
          <p:nvPr>
            <p:ph idx="1"/>
          </p:nvPr>
        </p:nvSpPr>
        <p:spPr/>
        <p:txBody>
          <a:bodyPr/>
          <a:lstStyle/>
          <a:p>
            <a:r>
              <a:rPr lang="en-US" dirty="0"/>
              <a:t>Remember if your district takes indirect and you revise a grant changing Major Contracts (Object Code 04C) or Equipment (Object Code 07) – either increasing or decreasing – these revisions will change the amount of indirect you may take.  </a:t>
            </a:r>
          </a:p>
          <a:p>
            <a:pPr lvl="1"/>
            <a:r>
              <a:rPr lang="en-US" dirty="0"/>
              <a:t>You will get an error if you have budgeted more for indirect than is allowed post-revision and need to </a:t>
            </a:r>
            <a:r>
              <a:rPr lang="en-US" dirty="0" err="1"/>
              <a:t>rebudget</a:t>
            </a:r>
            <a:r>
              <a:rPr lang="en-US" dirty="0"/>
              <a:t> indirect as well.</a:t>
            </a:r>
          </a:p>
          <a:p>
            <a:pPr lvl="1"/>
            <a:endParaRPr lang="en-US" dirty="0"/>
          </a:p>
          <a:p>
            <a:r>
              <a:rPr lang="en-US" dirty="0"/>
              <a:t>Remember that indirect, like all grant expenses, must be drawn on a reimbursement basis.  Therefore, drawing the entire budget for indirect at the outset of the grant will raise red flags for auditors and monitors.</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0DADB91B-BE95-BFE5-14ED-4183A791519D}"/>
              </a:ext>
            </a:extLst>
          </p:cNvPr>
          <p:cNvSpPr>
            <a:spLocks noGrp="1"/>
          </p:cNvSpPr>
          <p:nvPr>
            <p:ph type="sldNum" sz="quarter" idx="12"/>
          </p:nvPr>
        </p:nvSpPr>
        <p:spPr/>
        <p:txBody>
          <a:bodyPr/>
          <a:lstStyle/>
          <a:p>
            <a:fld id="{68A8D22E-6BC5-9E47-900C-2BB94685D9F5}" type="slidenum">
              <a:rPr lang="en-US" smtClean="0"/>
              <a:t>20</a:t>
            </a:fld>
            <a:endParaRPr lang="en-US"/>
          </a:p>
        </p:txBody>
      </p:sp>
    </p:spTree>
    <p:extLst>
      <p:ext uri="{BB962C8B-B14F-4D97-AF65-F5344CB8AC3E}">
        <p14:creationId xmlns:p14="http://schemas.microsoft.com/office/powerpoint/2010/main" val="2241904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3D0A2-8495-D90F-CA77-DFBEA4E246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E226C8-3E4A-7160-DF79-FE913A0614EC}"/>
              </a:ext>
            </a:extLst>
          </p:cNvPr>
          <p:cNvSpPr>
            <a:spLocks noGrp="1"/>
          </p:cNvSpPr>
          <p:nvPr>
            <p:ph type="title"/>
          </p:nvPr>
        </p:nvSpPr>
        <p:spPr>
          <a:xfrm>
            <a:off x="235529" y="1649268"/>
            <a:ext cx="4241372" cy="1766454"/>
          </a:xfrm>
        </p:spPr>
        <p:txBody>
          <a:bodyPr/>
          <a:lstStyle/>
          <a:p>
            <a:r>
              <a:rPr lang="en-US" dirty="0"/>
              <a:t>Budget Tags (Private School Equitable Services and Title I)</a:t>
            </a:r>
          </a:p>
        </p:txBody>
      </p:sp>
      <p:sp>
        <p:nvSpPr>
          <p:cNvPr id="4" name="Text Placeholder 3">
            <a:extLst>
              <a:ext uri="{FF2B5EF4-FFF2-40B4-BE49-F238E27FC236}">
                <a16:creationId xmlns:a16="http://schemas.microsoft.com/office/drawing/2014/main" id="{AD00F76D-CF08-D6A6-E335-ABB2659C4C3F}"/>
              </a:ext>
            </a:extLst>
          </p:cNvPr>
          <p:cNvSpPr>
            <a:spLocks noGrp="1"/>
          </p:cNvSpPr>
          <p:nvPr>
            <p:ph type="body" sz="half" idx="2"/>
          </p:nvPr>
        </p:nvSpPr>
        <p:spPr>
          <a:xfrm>
            <a:off x="226719" y="3751120"/>
            <a:ext cx="4241372" cy="1766454"/>
          </a:xfrm>
        </p:spPr>
        <p:txBody>
          <a:bodyPr/>
          <a:lstStyle/>
          <a:p>
            <a:r>
              <a:rPr lang="en-US" dirty="0"/>
              <a:t>A feature within GEM$ that helps further define the purpose of a budget detail.</a:t>
            </a:r>
          </a:p>
        </p:txBody>
      </p:sp>
      <p:sp>
        <p:nvSpPr>
          <p:cNvPr id="3" name="Content Placeholder 2">
            <a:extLst>
              <a:ext uri="{FF2B5EF4-FFF2-40B4-BE49-F238E27FC236}">
                <a16:creationId xmlns:a16="http://schemas.microsoft.com/office/drawing/2014/main" id="{2792660E-D670-66E3-2D8F-089AFE936E06}"/>
              </a:ext>
            </a:extLst>
          </p:cNvPr>
          <p:cNvSpPr>
            <a:spLocks noGrp="1"/>
          </p:cNvSpPr>
          <p:nvPr>
            <p:ph idx="1"/>
          </p:nvPr>
        </p:nvSpPr>
        <p:spPr/>
        <p:txBody>
          <a:bodyPr>
            <a:normAutofit fontScale="70000" lnSpcReduction="20000"/>
          </a:bodyPr>
          <a:lstStyle/>
          <a:p>
            <a:pPr>
              <a:lnSpc>
                <a:spcPct val="110000"/>
              </a:lnSpc>
            </a:pPr>
            <a:r>
              <a:rPr lang="en-US" dirty="0"/>
              <a:t>We discussed budget tags briefly under the Flexing section, but they are used throughout ESSA and IDEA applications to indicate which funds are being used to provide services to participating private schools</a:t>
            </a:r>
          </a:p>
          <a:p>
            <a:pPr lvl="1">
              <a:lnSpc>
                <a:spcPct val="110000"/>
              </a:lnSpc>
            </a:pPr>
            <a:r>
              <a:rPr lang="en-US" dirty="0"/>
              <a:t>These tags are used to generate reports that are published indicating the amount reserved for equitable services for each of your eligible, participating private schools.</a:t>
            </a:r>
          </a:p>
          <a:p>
            <a:pPr>
              <a:lnSpc>
                <a:spcPct val="110000"/>
              </a:lnSpc>
            </a:pPr>
            <a:r>
              <a:rPr lang="en-US" dirty="0"/>
              <a:t>If budget details in the exact amount of the equitable services allocation are not tagged with the Private School Services tag, you will be unable to submit your application</a:t>
            </a:r>
          </a:p>
          <a:p>
            <a:pPr>
              <a:lnSpc>
                <a:spcPct val="110000"/>
              </a:lnSpc>
            </a:pPr>
            <a:r>
              <a:rPr lang="en-US" dirty="0"/>
              <a:t>Title I also has unique budget tags for items that are part of a Title I reservation. While you can submit your grant without these in the exact amount as the reservations, your liaison will not approve without proper Title I reservation tagging. </a:t>
            </a:r>
          </a:p>
        </p:txBody>
      </p:sp>
      <p:sp>
        <p:nvSpPr>
          <p:cNvPr id="5" name="Slide Number Placeholder 4">
            <a:extLst>
              <a:ext uri="{FF2B5EF4-FFF2-40B4-BE49-F238E27FC236}">
                <a16:creationId xmlns:a16="http://schemas.microsoft.com/office/drawing/2014/main" id="{71545A7E-72F5-C2E0-5C4C-2B90AF7F8856}"/>
              </a:ext>
            </a:extLst>
          </p:cNvPr>
          <p:cNvSpPr>
            <a:spLocks noGrp="1"/>
          </p:cNvSpPr>
          <p:nvPr>
            <p:ph type="sldNum" sz="quarter" idx="12"/>
          </p:nvPr>
        </p:nvSpPr>
        <p:spPr/>
        <p:txBody>
          <a:bodyPr/>
          <a:lstStyle/>
          <a:p>
            <a:fld id="{68A8D22E-6BC5-9E47-900C-2BB94685D9F5}" type="slidenum">
              <a:rPr lang="en-US" smtClean="0"/>
              <a:t>21</a:t>
            </a:fld>
            <a:endParaRPr lang="en-US"/>
          </a:p>
        </p:txBody>
      </p:sp>
    </p:spTree>
    <p:extLst>
      <p:ext uri="{BB962C8B-B14F-4D97-AF65-F5344CB8AC3E}">
        <p14:creationId xmlns:p14="http://schemas.microsoft.com/office/powerpoint/2010/main" val="3638479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B9D3C-127D-3822-782F-46665F241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8446A-C554-B818-DA76-8AEB8D38DCFF}"/>
              </a:ext>
            </a:extLst>
          </p:cNvPr>
          <p:cNvSpPr>
            <a:spLocks noGrp="1"/>
          </p:cNvSpPr>
          <p:nvPr>
            <p:ph type="title"/>
          </p:nvPr>
        </p:nvSpPr>
        <p:spPr>
          <a:xfrm>
            <a:off x="235529" y="804672"/>
            <a:ext cx="4241372" cy="1766454"/>
          </a:xfrm>
        </p:spPr>
        <p:txBody>
          <a:bodyPr/>
          <a:lstStyle/>
          <a:p>
            <a:r>
              <a:rPr lang="en-US" dirty="0"/>
              <a:t>Budget Tags (Title III and IV)</a:t>
            </a:r>
          </a:p>
        </p:txBody>
      </p:sp>
      <p:sp>
        <p:nvSpPr>
          <p:cNvPr id="4" name="Text Placeholder 3">
            <a:extLst>
              <a:ext uri="{FF2B5EF4-FFF2-40B4-BE49-F238E27FC236}">
                <a16:creationId xmlns:a16="http://schemas.microsoft.com/office/drawing/2014/main" id="{14FC0B0D-B6C5-5CF5-680A-A63194F1539D}"/>
              </a:ext>
            </a:extLst>
          </p:cNvPr>
          <p:cNvSpPr>
            <a:spLocks noGrp="1"/>
          </p:cNvSpPr>
          <p:nvPr>
            <p:ph type="body" sz="half" idx="2"/>
          </p:nvPr>
        </p:nvSpPr>
        <p:spPr>
          <a:xfrm>
            <a:off x="226719" y="3064903"/>
            <a:ext cx="4241372" cy="1964298"/>
          </a:xfrm>
        </p:spPr>
        <p:txBody>
          <a:bodyPr/>
          <a:lstStyle/>
          <a:p>
            <a:r>
              <a:rPr lang="en-US" dirty="0"/>
              <a:t>A feature within GEM$ that helps further define the purpose of a budget detail.</a:t>
            </a:r>
          </a:p>
          <a:p>
            <a:endParaRPr lang="en-US" dirty="0"/>
          </a:p>
        </p:txBody>
      </p:sp>
      <p:sp>
        <p:nvSpPr>
          <p:cNvPr id="3" name="Content Placeholder 2">
            <a:extLst>
              <a:ext uri="{FF2B5EF4-FFF2-40B4-BE49-F238E27FC236}">
                <a16:creationId xmlns:a16="http://schemas.microsoft.com/office/drawing/2014/main" id="{001DE190-2190-3CC2-0D3D-6430DCAFFA0F}"/>
              </a:ext>
            </a:extLst>
          </p:cNvPr>
          <p:cNvSpPr>
            <a:spLocks noGrp="1"/>
          </p:cNvSpPr>
          <p:nvPr>
            <p:ph idx="1"/>
          </p:nvPr>
        </p:nvSpPr>
        <p:spPr/>
        <p:txBody>
          <a:bodyPr>
            <a:normAutofit fontScale="92500" lnSpcReduction="10000"/>
          </a:bodyPr>
          <a:lstStyle/>
          <a:p>
            <a:r>
              <a:rPr lang="en-US" dirty="0"/>
              <a:t>Titles III and IV each have three required categories that must be accounted for in the budget (though this is only true for Title IV allocations greater than $30,000). We confirm these groups are funded via budget tags.</a:t>
            </a:r>
          </a:p>
          <a:p>
            <a:r>
              <a:rPr lang="en-US" dirty="0"/>
              <a:t>You must use all required budget tags in order to submit your application. In addition, your liaison will return your grant if you tag a budget item in the wrong category.</a:t>
            </a:r>
          </a:p>
          <a:p>
            <a:r>
              <a:rPr lang="en-US" dirty="0"/>
              <a:t>For Title IV, the budget tags also auto-calculate the amount for each category on the Title IV narrative page.</a:t>
            </a:r>
          </a:p>
        </p:txBody>
      </p:sp>
      <p:sp>
        <p:nvSpPr>
          <p:cNvPr id="5" name="Slide Number Placeholder 4">
            <a:extLst>
              <a:ext uri="{FF2B5EF4-FFF2-40B4-BE49-F238E27FC236}">
                <a16:creationId xmlns:a16="http://schemas.microsoft.com/office/drawing/2014/main" id="{56E43C97-BCF3-3EA1-34FF-E6D57D403C30}"/>
              </a:ext>
            </a:extLst>
          </p:cNvPr>
          <p:cNvSpPr>
            <a:spLocks noGrp="1"/>
          </p:cNvSpPr>
          <p:nvPr>
            <p:ph type="sldNum" sz="quarter" idx="12"/>
          </p:nvPr>
        </p:nvSpPr>
        <p:spPr/>
        <p:txBody>
          <a:bodyPr/>
          <a:lstStyle/>
          <a:p>
            <a:fld id="{68A8D22E-6BC5-9E47-900C-2BB94685D9F5}" type="slidenum">
              <a:rPr lang="en-US" smtClean="0"/>
              <a:t>22</a:t>
            </a:fld>
            <a:endParaRPr lang="en-US"/>
          </a:p>
        </p:txBody>
      </p:sp>
    </p:spTree>
    <p:extLst>
      <p:ext uri="{BB962C8B-B14F-4D97-AF65-F5344CB8AC3E}">
        <p14:creationId xmlns:p14="http://schemas.microsoft.com/office/powerpoint/2010/main" val="471926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D836E-F8CE-D67D-08C0-65F0D4388F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8061F-B2E3-1423-A905-58BCE85D0A61}"/>
              </a:ext>
            </a:extLst>
          </p:cNvPr>
          <p:cNvSpPr>
            <a:spLocks noGrp="1"/>
          </p:cNvSpPr>
          <p:nvPr>
            <p:ph type="title"/>
          </p:nvPr>
        </p:nvSpPr>
        <p:spPr/>
        <p:txBody>
          <a:bodyPr>
            <a:normAutofit fontScale="90000"/>
          </a:bodyPr>
          <a:lstStyle/>
          <a:p>
            <a:r>
              <a:rPr lang="en-US" dirty="0"/>
              <a:t>Budget Tags - Implications for Revisions</a:t>
            </a:r>
          </a:p>
        </p:txBody>
      </p:sp>
      <p:sp>
        <p:nvSpPr>
          <p:cNvPr id="3" name="Content Placeholder 2">
            <a:extLst>
              <a:ext uri="{FF2B5EF4-FFF2-40B4-BE49-F238E27FC236}">
                <a16:creationId xmlns:a16="http://schemas.microsoft.com/office/drawing/2014/main" id="{C7648597-62E3-38CA-36BF-3816699D2530}"/>
              </a:ext>
            </a:extLst>
          </p:cNvPr>
          <p:cNvSpPr>
            <a:spLocks noGrp="1"/>
          </p:cNvSpPr>
          <p:nvPr>
            <p:ph idx="1"/>
          </p:nvPr>
        </p:nvSpPr>
        <p:spPr/>
        <p:txBody>
          <a:bodyPr/>
          <a:lstStyle/>
          <a:p>
            <a:r>
              <a:rPr lang="en-US" dirty="0"/>
              <a:t>If you are removing a budget detail with a required budget tag, make sure that tag still appears in a different budget detail, or you will not be able to submit your revision.</a:t>
            </a:r>
          </a:p>
          <a:p>
            <a:r>
              <a:rPr lang="en-US" dirty="0"/>
              <a:t>For Title IV, check the Narrative page to make sure you are still funding each category at the required amount before submitting your revision.</a:t>
            </a:r>
          </a:p>
          <a:p>
            <a:r>
              <a:rPr lang="en-US" dirty="0"/>
              <a:t>If some amount of private school funds are reverted to the district, you must ensure that the new total equitable services amount is tagged in the budget.</a:t>
            </a:r>
          </a:p>
          <a:p>
            <a:endParaRPr lang="en-US" dirty="0"/>
          </a:p>
        </p:txBody>
      </p:sp>
      <p:sp>
        <p:nvSpPr>
          <p:cNvPr id="4" name="Slide Number Placeholder 3">
            <a:extLst>
              <a:ext uri="{FF2B5EF4-FFF2-40B4-BE49-F238E27FC236}">
                <a16:creationId xmlns:a16="http://schemas.microsoft.com/office/drawing/2014/main" id="{2866CD5E-D0D8-4594-F08E-CD7C9B36AC7E}"/>
              </a:ext>
            </a:extLst>
          </p:cNvPr>
          <p:cNvSpPr>
            <a:spLocks noGrp="1"/>
          </p:cNvSpPr>
          <p:nvPr>
            <p:ph type="sldNum" sz="quarter" idx="12"/>
          </p:nvPr>
        </p:nvSpPr>
        <p:spPr/>
        <p:txBody>
          <a:bodyPr/>
          <a:lstStyle/>
          <a:p>
            <a:fld id="{68A8D22E-6BC5-9E47-900C-2BB94685D9F5}" type="slidenum">
              <a:rPr lang="en-US" smtClean="0"/>
              <a:t>23</a:t>
            </a:fld>
            <a:endParaRPr lang="en-US"/>
          </a:p>
        </p:txBody>
      </p:sp>
    </p:spTree>
    <p:extLst>
      <p:ext uri="{BB962C8B-B14F-4D97-AF65-F5344CB8AC3E}">
        <p14:creationId xmlns:p14="http://schemas.microsoft.com/office/powerpoint/2010/main" val="898238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C3DF7-FCD7-B949-808C-46EADF38F3C3}"/>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AF44DEB8-5A8A-08B7-A15D-B007F351DE63}"/>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Use the Q&amp;A feature to ask any outstanding </a:t>
            </a:r>
          </a:p>
          <a:p>
            <a:pPr marL="0" indent="0" algn="ctr">
              <a:buNone/>
            </a:pPr>
            <a:r>
              <a:rPr lang="en-US" dirty="0"/>
              <a:t>questions about the topics covered today.</a:t>
            </a:r>
          </a:p>
        </p:txBody>
      </p:sp>
      <p:pic>
        <p:nvPicPr>
          <p:cNvPr id="5" name="Picture 4" descr="Zoom task bar with a yellow arrow pointing to the Q&amp;A feature">
            <a:extLst>
              <a:ext uri="{FF2B5EF4-FFF2-40B4-BE49-F238E27FC236}">
                <a16:creationId xmlns:a16="http://schemas.microsoft.com/office/drawing/2014/main" id="{ECFE22E8-7131-1B29-2C4F-5231717A17D4}"/>
              </a:ext>
            </a:extLst>
          </p:cNvPr>
          <p:cNvPicPr>
            <a:picLocks noChangeAspect="1"/>
          </p:cNvPicPr>
          <p:nvPr/>
        </p:nvPicPr>
        <p:blipFill>
          <a:blip r:embed="rId2"/>
          <a:stretch>
            <a:fillRect/>
          </a:stretch>
        </p:blipFill>
        <p:spPr>
          <a:xfrm>
            <a:off x="4799298" y="4352346"/>
            <a:ext cx="2638425" cy="914400"/>
          </a:xfrm>
          <a:prstGeom prst="rect">
            <a:avLst/>
          </a:prstGeom>
        </p:spPr>
      </p:pic>
      <p:sp>
        <p:nvSpPr>
          <p:cNvPr id="4" name="Slide Number Placeholder 3">
            <a:extLst>
              <a:ext uri="{FF2B5EF4-FFF2-40B4-BE49-F238E27FC236}">
                <a16:creationId xmlns:a16="http://schemas.microsoft.com/office/drawing/2014/main" id="{8C4280BC-DF00-053C-29DF-078BA41A7ADA}"/>
              </a:ext>
            </a:extLst>
          </p:cNvPr>
          <p:cNvSpPr>
            <a:spLocks noGrp="1"/>
          </p:cNvSpPr>
          <p:nvPr>
            <p:ph type="sldNum" sz="quarter" idx="12"/>
          </p:nvPr>
        </p:nvSpPr>
        <p:spPr/>
        <p:txBody>
          <a:bodyPr/>
          <a:lstStyle/>
          <a:p>
            <a:fld id="{68A8D22E-6BC5-9E47-900C-2BB94685D9F5}" type="slidenum">
              <a:rPr lang="en-US" smtClean="0"/>
              <a:t>24</a:t>
            </a:fld>
            <a:endParaRPr lang="en-US"/>
          </a:p>
        </p:txBody>
      </p:sp>
    </p:spTree>
    <p:extLst>
      <p:ext uri="{BB962C8B-B14F-4D97-AF65-F5344CB8AC3E}">
        <p14:creationId xmlns:p14="http://schemas.microsoft.com/office/powerpoint/2010/main" val="2102630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7CB8F-6CFB-DF93-2B27-49227F8697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F0C13-0F64-D5FF-6237-FCA1D3C808BE}"/>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ECF22B6B-9F7C-6E62-FC3C-155B7BB170E4}"/>
              </a:ext>
            </a:extLst>
          </p:cNvPr>
          <p:cNvSpPr>
            <a:spLocks noGrp="1"/>
          </p:cNvSpPr>
          <p:nvPr>
            <p:ph idx="1"/>
          </p:nvPr>
        </p:nvSpPr>
        <p:spPr/>
        <p:txBody>
          <a:bodyPr numCol="1">
            <a:normAutofit/>
          </a:bodyPr>
          <a:lstStyle/>
          <a:p>
            <a:r>
              <a:rPr lang="en-US" dirty="0">
                <a:hlinkClick r:id="rId2"/>
              </a:rPr>
              <a:t>Supplement, Not Supplant QRG</a:t>
            </a:r>
            <a:endParaRPr lang="en-US" dirty="0"/>
          </a:p>
          <a:p>
            <a:r>
              <a:rPr lang="en-US" dirty="0"/>
              <a:t>Indirect Costs</a:t>
            </a:r>
          </a:p>
          <a:p>
            <a:pPr lvl="1"/>
            <a:r>
              <a:rPr lang="en-US" dirty="0">
                <a:hlinkClick r:id="rId3"/>
              </a:rPr>
              <a:t>A Simplified Approach to Indirect Cost Rates</a:t>
            </a:r>
            <a:r>
              <a:rPr lang="en-US" dirty="0"/>
              <a:t> (USED slide presentation)</a:t>
            </a:r>
          </a:p>
          <a:p>
            <a:pPr lvl="1"/>
            <a:r>
              <a:rPr lang="en-US" dirty="0">
                <a:hlinkClick r:id="rId4"/>
              </a:rPr>
              <a:t>Office of Finance and Operations (OFO) | U.S. Department of Education | U.S. Department of Education</a:t>
            </a:r>
            <a:r>
              <a:rPr lang="en-US" dirty="0"/>
              <a:t>, Indirect Cost Division</a:t>
            </a:r>
          </a:p>
          <a:p>
            <a:pPr lvl="1"/>
            <a:r>
              <a:rPr lang="en-US" dirty="0">
                <a:hlinkClick r:id="rId5"/>
              </a:rPr>
              <a:t>Essential Information - Grants and Other Financial Assistance Programs</a:t>
            </a:r>
            <a:r>
              <a:rPr lang="en-US" dirty="0"/>
              <a:t>, Indirect Cost Rates for Massachusetts LEAs</a:t>
            </a:r>
          </a:p>
          <a:p>
            <a:r>
              <a:rPr lang="en-US" dirty="0"/>
              <a:t>FY26 Title I Webinar </a:t>
            </a:r>
            <a:r>
              <a:rPr lang="en-US" dirty="0">
                <a:hlinkClick r:id="rId6"/>
              </a:rPr>
              <a:t>Slides</a:t>
            </a:r>
            <a:r>
              <a:rPr lang="en-US" dirty="0"/>
              <a:t> (contain information about School Ranking and Budget Tags)</a:t>
            </a:r>
          </a:p>
          <a:p>
            <a:pPr lvl="1"/>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21240E3-87CC-A016-5886-F17C581609FC}"/>
              </a:ext>
            </a:extLst>
          </p:cNvPr>
          <p:cNvSpPr>
            <a:spLocks noGrp="1"/>
          </p:cNvSpPr>
          <p:nvPr>
            <p:ph type="sldNum" sz="quarter" idx="12"/>
          </p:nvPr>
        </p:nvSpPr>
        <p:spPr/>
        <p:txBody>
          <a:bodyPr/>
          <a:lstStyle/>
          <a:p>
            <a:fld id="{68A8D22E-6BC5-9E47-900C-2BB94685D9F5}" type="slidenum">
              <a:rPr lang="en-US" smtClean="0"/>
              <a:t>25</a:t>
            </a:fld>
            <a:endParaRPr lang="en-US"/>
          </a:p>
        </p:txBody>
      </p:sp>
    </p:spTree>
    <p:extLst>
      <p:ext uri="{BB962C8B-B14F-4D97-AF65-F5344CB8AC3E}">
        <p14:creationId xmlns:p14="http://schemas.microsoft.com/office/powerpoint/2010/main" val="261664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D85FC-D8B2-F0F9-37A1-B330ED4EC5DD}"/>
              </a:ext>
            </a:extLst>
          </p:cNvPr>
          <p:cNvSpPr>
            <a:spLocks noGrp="1"/>
          </p:cNvSpPr>
          <p:nvPr>
            <p:ph type="title"/>
          </p:nvPr>
        </p:nvSpPr>
        <p:spPr/>
        <p:txBody>
          <a:bodyPr/>
          <a:lstStyle/>
          <a:p>
            <a:r>
              <a:rPr lang="en-US" dirty="0"/>
              <a:t>Supplement, Not Supplant (Title I)</a:t>
            </a:r>
          </a:p>
        </p:txBody>
      </p:sp>
      <p:sp>
        <p:nvSpPr>
          <p:cNvPr id="4" name="Text Placeholder 3">
            <a:extLst>
              <a:ext uri="{FF2B5EF4-FFF2-40B4-BE49-F238E27FC236}">
                <a16:creationId xmlns:a16="http://schemas.microsoft.com/office/drawing/2014/main" id="{9BFB349A-C996-D225-E0EB-A8942D25E256}"/>
              </a:ext>
            </a:extLst>
          </p:cNvPr>
          <p:cNvSpPr>
            <a:spLocks noGrp="1"/>
          </p:cNvSpPr>
          <p:nvPr>
            <p:ph type="body" sz="half" idx="2"/>
          </p:nvPr>
        </p:nvSpPr>
        <p:spPr/>
        <p:txBody>
          <a:bodyPr/>
          <a:lstStyle/>
          <a:p>
            <a:r>
              <a:rPr lang="en-US" dirty="0"/>
              <a:t>A provision of ESSA grants that should be incorporated into the decision-making process for any new revisions</a:t>
            </a:r>
          </a:p>
        </p:txBody>
      </p:sp>
      <p:sp>
        <p:nvSpPr>
          <p:cNvPr id="3" name="Content Placeholder 2">
            <a:extLst>
              <a:ext uri="{FF2B5EF4-FFF2-40B4-BE49-F238E27FC236}">
                <a16:creationId xmlns:a16="http://schemas.microsoft.com/office/drawing/2014/main" id="{72ED9642-DF33-6A7A-0D2C-9462595B414D}"/>
              </a:ext>
            </a:extLst>
          </p:cNvPr>
          <p:cNvSpPr>
            <a:spLocks noGrp="1"/>
          </p:cNvSpPr>
          <p:nvPr>
            <p:ph idx="1"/>
          </p:nvPr>
        </p:nvSpPr>
        <p:spPr/>
        <p:txBody>
          <a:bodyPr>
            <a:normAutofit fontScale="77500" lnSpcReduction="20000"/>
          </a:bodyPr>
          <a:lstStyle/>
          <a:p>
            <a:pPr>
              <a:lnSpc>
                <a:spcPct val="120000"/>
              </a:lnSpc>
            </a:pPr>
            <a:r>
              <a:rPr lang="en-US" b="1" dirty="0"/>
              <a:t>The test: </a:t>
            </a:r>
            <a:r>
              <a:rPr lang="en-US" dirty="0"/>
              <a:t>For Title I, compliance with SNS is no longer measured by looking at particular Title I expenditures. </a:t>
            </a:r>
          </a:p>
          <a:p>
            <a:pPr>
              <a:lnSpc>
                <a:spcPct val="120000"/>
              </a:lnSpc>
            </a:pPr>
            <a:r>
              <a:rPr lang="en-US" dirty="0"/>
              <a:t>Instead, SNS compliance is measured by whether the district has a written methodology to ensure that each Title I school receives all of the state and local funds that it would have received if it were not a Title I school. </a:t>
            </a:r>
          </a:p>
          <a:p>
            <a:pPr>
              <a:lnSpc>
                <a:spcPct val="120000"/>
              </a:lnSpc>
            </a:pPr>
            <a:r>
              <a:rPr lang="en-US" b="1" dirty="0"/>
              <a:t>Once this methodology is in place, Title I funds therefore may be spent for any allowable expenditure </a:t>
            </a:r>
            <a:r>
              <a:rPr lang="en-US" dirty="0"/>
              <a:t>regardless of what funds were used to pay for it in the past or whether state or local funds pay for the same expenditure in non-Title I schools. </a:t>
            </a:r>
          </a:p>
        </p:txBody>
      </p:sp>
      <p:sp>
        <p:nvSpPr>
          <p:cNvPr id="5" name="Slide Number Placeholder 4">
            <a:extLst>
              <a:ext uri="{FF2B5EF4-FFF2-40B4-BE49-F238E27FC236}">
                <a16:creationId xmlns:a16="http://schemas.microsoft.com/office/drawing/2014/main" id="{6B25CDC0-E4EF-CFB8-8980-119BAAFFF832}"/>
              </a:ext>
            </a:extLst>
          </p:cNvPr>
          <p:cNvSpPr>
            <a:spLocks noGrp="1"/>
          </p:cNvSpPr>
          <p:nvPr>
            <p:ph type="sldNum" sz="quarter" idx="12"/>
          </p:nvPr>
        </p:nvSpPr>
        <p:spPr/>
        <p:txBody>
          <a:bodyPr/>
          <a:lstStyle/>
          <a:p>
            <a:fld id="{68A8D22E-6BC5-9E47-900C-2BB94685D9F5}" type="slidenum">
              <a:rPr lang="en-US" smtClean="0"/>
              <a:t>3</a:t>
            </a:fld>
            <a:endParaRPr lang="en-US"/>
          </a:p>
        </p:txBody>
      </p:sp>
    </p:spTree>
    <p:extLst>
      <p:ext uri="{BB962C8B-B14F-4D97-AF65-F5344CB8AC3E}">
        <p14:creationId xmlns:p14="http://schemas.microsoft.com/office/powerpoint/2010/main" val="988073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247E8-D23D-2EE7-04FB-6F1597892E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C4A590-E150-4825-5639-314103D98195}"/>
              </a:ext>
            </a:extLst>
          </p:cNvPr>
          <p:cNvSpPr>
            <a:spLocks noGrp="1"/>
          </p:cNvSpPr>
          <p:nvPr>
            <p:ph type="title"/>
          </p:nvPr>
        </p:nvSpPr>
        <p:spPr/>
        <p:txBody>
          <a:bodyPr/>
          <a:lstStyle/>
          <a:p>
            <a:r>
              <a:rPr lang="en-US" dirty="0"/>
              <a:t>Supplement, Not Supplant (Titles II, III, and IV)</a:t>
            </a:r>
          </a:p>
        </p:txBody>
      </p:sp>
      <p:sp>
        <p:nvSpPr>
          <p:cNvPr id="4" name="Text Placeholder 3">
            <a:extLst>
              <a:ext uri="{FF2B5EF4-FFF2-40B4-BE49-F238E27FC236}">
                <a16:creationId xmlns:a16="http://schemas.microsoft.com/office/drawing/2014/main" id="{CFFCAD5C-AC6E-9590-214E-DF4490131C6A}"/>
              </a:ext>
            </a:extLst>
          </p:cNvPr>
          <p:cNvSpPr>
            <a:spLocks noGrp="1"/>
          </p:cNvSpPr>
          <p:nvPr>
            <p:ph type="body" sz="half" idx="2"/>
          </p:nvPr>
        </p:nvSpPr>
        <p:spPr/>
        <p:txBody>
          <a:bodyPr/>
          <a:lstStyle/>
          <a:p>
            <a:r>
              <a:rPr lang="en-US" dirty="0"/>
              <a:t>A provision of ESSA grants that should be incorporated into the decision-making process for any new revisions</a:t>
            </a:r>
          </a:p>
        </p:txBody>
      </p:sp>
      <p:sp>
        <p:nvSpPr>
          <p:cNvPr id="3" name="Content Placeholder 2">
            <a:extLst>
              <a:ext uri="{FF2B5EF4-FFF2-40B4-BE49-F238E27FC236}">
                <a16:creationId xmlns:a16="http://schemas.microsoft.com/office/drawing/2014/main" id="{3527CCC0-395A-8445-38EB-A0C4B1638A53}"/>
              </a:ext>
            </a:extLst>
          </p:cNvPr>
          <p:cNvSpPr>
            <a:spLocks noGrp="1"/>
          </p:cNvSpPr>
          <p:nvPr>
            <p:ph idx="1"/>
          </p:nvPr>
        </p:nvSpPr>
        <p:spPr/>
        <p:txBody>
          <a:bodyPr>
            <a:normAutofit fontScale="70000" lnSpcReduction="20000"/>
          </a:bodyPr>
          <a:lstStyle/>
          <a:p>
            <a:pPr>
              <a:lnSpc>
                <a:spcPct val="120000"/>
              </a:lnSpc>
            </a:pPr>
            <a:r>
              <a:rPr lang="en-US" dirty="0">
                <a:effectLst/>
              </a:rPr>
              <a:t>Unlike for Title I, the </a:t>
            </a:r>
            <a:r>
              <a:rPr lang="en-US" sz="3100" dirty="0"/>
              <a:t>SNS </a:t>
            </a:r>
            <a:r>
              <a:rPr lang="en-US" dirty="0">
                <a:effectLst/>
              </a:rPr>
              <a:t>test is an expense-by-expense measure for these Titles.  </a:t>
            </a:r>
          </a:p>
          <a:p>
            <a:pPr>
              <a:lnSpc>
                <a:spcPct val="120000"/>
              </a:lnSpc>
            </a:pPr>
            <a:r>
              <a:rPr lang="en-US" dirty="0">
                <a:effectLst/>
              </a:rPr>
              <a:t>Supplanting is presumed if any of the following is true, according to federal fiscal guidance:</a:t>
            </a:r>
          </a:p>
          <a:p>
            <a:pPr lvl="1">
              <a:lnSpc>
                <a:spcPct val="120000"/>
              </a:lnSpc>
            </a:pPr>
            <a:r>
              <a:rPr lang="en-US" dirty="0">
                <a:effectLst/>
              </a:rPr>
              <a:t>A district uses federal funds to provide services that are required under other federal, state, or local laws.</a:t>
            </a:r>
          </a:p>
          <a:p>
            <a:pPr lvl="1">
              <a:lnSpc>
                <a:spcPct val="120000"/>
              </a:lnSpc>
            </a:pPr>
            <a:r>
              <a:rPr lang="en-US" dirty="0">
                <a:effectLst/>
              </a:rPr>
              <a:t>A district uses federal funds to provide services that the district provided with non-federal funds in the prior year.</a:t>
            </a:r>
          </a:p>
          <a:p>
            <a:pPr lvl="2">
              <a:lnSpc>
                <a:spcPct val="120000"/>
              </a:lnSpc>
            </a:pPr>
            <a:r>
              <a:rPr lang="en-US" b="1" dirty="0"/>
              <a:t>Title III only: </a:t>
            </a:r>
            <a:r>
              <a:rPr lang="en-US" dirty="0"/>
              <a:t>In addition to supplementing state and local funds, Title III requires that funds supplement federal funds. </a:t>
            </a:r>
          </a:p>
          <a:p>
            <a:pPr lvl="1">
              <a:lnSpc>
                <a:spcPct val="120000"/>
              </a:lnSpc>
            </a:pPr>
            <a:r>
              <a:rPr lang="en-US" dirty="0">
                <a:effectLst/>
              </a:rPr>
              <a:t>A district uses federal funds to provide services that the district would otherwise provide without federal funds.</a:t>
            </a:r>
          </a:p>
          <a:p>
            <a:pPr>
              <a:lnSpc>
                <a:spcPct val="120000"/>
              </a:lnSpc>
            </a:pPr>
            <a:r>
              <a:rPr lang="en-US" b="1" dirty="0">
                <a:effectLst/>
              </a:rPr>
              <a:t>Note:</a:t>
            </a:r>
            <a:r>
              <a:rPr lang="en-US" dirty="0">
                <a:effectLst/>
              </a:rPr>
              <a:t> These presumptions may be overcome if the district can demonstrate that it would not have provided the services absent the availability of these federal funds</a:t>
            </a:r>
            <a:endParaRPr lang="en-US" dirty="0"/>
          </a:p>
        </p:txBody>
      </p:sp>
      <p:sp>
        <p:nvSpPr>
          <p:cNvPr id="5" name="Slide Number Placeholder 4">
            <a:extLst>
              <a:ext uri="{FF2B5EF4-FFF2-40B4-BE49-F238E27FC236}">
                <a16:creationId xmlns:a16="http://schemas.microsoft.com/office/drawing/2014/main" id="{C164D00F-9002-3A9D-803C-FD67BFBF4F82}"/>
              </a:ext>
            </a:extLst>
          </p:cNvPr>
          <p:cNvSpPr>
            <a:spLocks noGrp="1"/>
          </p:cNvSpPr>
          <p:nvPr>
            <p:ph type="sldNum" sz="quarter" idx="12"/>
          </p:nvPr>
        </p:nvSpPr>
        <p:spPr/>
        <p:txBody>
          <a:bodyPr/>
          <a:lstStyle/>
          <a:p>
            <a:fld id="{68A8D22E-6BC5-9E47-900C-2BB94685D9F5}" type="slidenum">
              <a:rPr lang="en-US" smtClean="0"/>
              <a:t>4</a:t>
            </a:fld>
            <a:endParaRPr lang="en-US"/>
          </a:p>
        </p:txBody>
      </p:sp>
    </p:spTree>
    <p:extLst>
      <p:ext uri="{BB962C8B-B14F-4D97-AF65-F5344CB8AC3E}">
        <p14:creationId xmlns:p14="http://schemas.microsoft.com/office/powerpoint/2010/main" val="3344807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59F0F-DE57-0CDC-166E-D22F3976A1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3A3316-B6CE-2AC3-91E5-AD4633E41DE9}"/>
              </a:ext>
            </a:extLst>
          </p:cNvPr>
          <p:cNvSpPr>
            <a:spLocks noGrp="1"/>
          </p:cNvSpPr>
          <p:nvPr>
            <p:ph type="title"/>
          </p:nvPr>
        </p:nvSpPr>
        <p:spPr/>
        <p:txBody>
          <a:bodyPr>
            <a:normAutofit/>
          </a:bodyPr>
          <a:lstStyle/>
          <a:p>
            <a:r>
              <a:rPr lang="en-US" dirty="0"/>
              <a:t>Federal Funds Must Not Replace:</a:t>
            </a:r>
          </a:p>
        </p:txBody>
      </p:sp>
      <p:sp>
        <p:nvSpPr>
          <p:cNvPr id="4" name="Slide Number Placeholder 3">
            <a:extLst>
              <a:ext uri="{FF2B5EF4-FFF2-40B4-BE49-F238E27FC236}">
                <a16:creationId xmlns:a16="http://schemas.microsoft.com/office/drawing/2014/main" id="{44D81036-CF4B-517B-ABC7-D65EAE9653CC}"/>
              </a:ext>
            </a:extLst>
          </p:cNvPr>
          <p:cNvSpPr>
            <a:spLocks noGrp="1"/>
          </p:cNvSpPr>
          <p:nvPr>
            <p:ph type="sldNum" sz="quarter" idx="12"/>
          </p:nvPr>
        </p:nvSpPr>
        <p:spPr/>
        <p:txBody>
          <a:bodyPr/>
          <a:lstStyle/>
          <a:p>
            <a:fld id="{68A8D22E-6BC5-9E47-900C-2BB94685D9F5}" type="slidenum">
              <a:rPr lang="en-US" smtClean="0"/>
              <a:t>5</a:t>
            </a:fld>
            <a:endParaRPr lang="en-US"/>
          </a:p>
        </p:txBody>
      </p:sp>
      <p:graphicFrame>
        <p:nvGraphicFramePr>
          <p:cNvPr id="6" name="Table 5">
            <a:extLst>
              <a:ext uri="{FF2B5EF4-FFF2-40B4-BE49-F238E27FC236}">
                <a16:creationId xmlns:a16="http://schemas.microsoft.com/office/drawing/2014/main" id="{4B5AF9DE-DEB3-2DC0-2807-490BB81A9482}"/>
              </a:ext>
            </a:extLst>
          </p:cNvPr>
          <p:cNvGraphicFramePr>
            <a:graphicFrameLocks noGrp="1"/>
          </p:cNvGraphicFramePr>
          <p:nvPr>
            <p:extLst>
              <p:ext uri="{D42A27DB-BD31-4B8C-83A1-F6EECF244321}">
                <p14:modId xmlns:p14="http://schemas.microsoft.com/office/powerpoint/2010/main" val="3596117036"/>
              </p:ext>
            </p:extLst>
          </p:nvPr>
        </p:nvGraphicFramePr>
        <p:xfrm>
          <a:off x="292608" y="2424238"/>
          <a:ext cx="11164825" cy="2535773"/>
        </p:xfrm>
        <a:graphic>
          <a:graphicData uri="http://schemas.openxmlformats.org/drawingml/2006/table">
            <a:tbl>
              <a:tblPr firstRow="1" firstCol="1" bandRow="1">
                <a:tableStyleId>{8799B23B-EC83-4686-B30A-512413B5E67A}</a:tableStyleId>
              </a:tblPr>
              <a:tblGrid>
                <a:gridCol w="3872527">
                  <a:extLst>
                    <a:ext uri="{9D8B030D-6E8A-4147-A177-3AD203B41FA5}">
                      <a16:colId xmlns:a16="http://schemas.microsoft.com/office/drawing/2014/main" val="1381778784"/>
                    </a:ext>
                  </a:extLst>
                </a:gridCol>
                <a:gridCol w="2651526">
                  <a:extLst>
                    <a:ext uri="{9D8B030D-6E8A-4147-A177-3AD203B41FA5}">
                      <a16:colId xmlns:a16="http://schemas.microsoft.com/office/drawing/2014/main" val="2620186400"/>
                    </a:ext>
                  </a:extLst>
                </a:gridCol>
                <a:gridCol w="2310351">
                  <a:extLst>
                    <a:ext uri="{9D8B030D-6E8A-4147-A177-3AD203B41FA5}">
                      <a16:colId xmlns:a16="http://schemas.microsoft.com/office/drawing/2014/main" val="101087407"/>
                    </a:ext>
                  </a:extLst>
                </a:gridCol>
                <a:gridCol w="2330421">
                  <a:extLst>
                    <a:ext uri="{9D8B030D-6E8A-4147-A177-3AD203B41FA5}">
                      <a16:colId xmlns:a16="http://schemas.microsoft.com/office/drawing/2014/main" val="2405669076"/>
                    </a:ext>
                  </a:extLst>
                </a:gridCol>
              </a:tblGrid>
              <a:tr h="507025">
                <a:tc>
                  <a:txBody>
                    <a:bodyPr/>
                    <a:lstStyle/>
                    <a:p>
                      <a:pPr marL="0" marR="0" algn="ctr" defTabSz="914400" rtl="0" eaLnBrk="1" latinLnBrk="0" hangingPunct="1">
                        <a:lnSpc>
                          <a:spcPct val="115000"/>
                        </a:lnSpc>
                        <a:spcAft>
                          <a:spcPts val="600"/>
                        </a:spcAft>
                        <a:buNone/>
                      </a:pPr>
                      <a:r>
                        <a:rPr lang="en-US" sz="2500" b="1" kern="1200" dirty="0">
                          <a:solidFill>
                            <a:schemeClr val="tx1"/>
                          </a:solidFill>
                          <a:effectLst/>
                          <a:latin typeface="+mn-lt"/>
                          <a:ea typeface="+mn-ea"/>
                          <a:cs typeface="+mn-cs"/>
                        </a:rPr>
                        <a:t>Grant</a:t>
                      </a:r>
                    </a:p>
                  </a:txBody>
                  <a:tcPr marL="173397" marR="173397" marT="0" marB="0" anchor="ctr"/>
                </a:tc>
                <a:tc>
                  <a:txBody>
                    <a:bodyPr/>
                    <a:lstStyle/>
                    <a:p>
                      <a:pPr marL="0" marR="0" algn="ctr">
                        <a:lnSpc>
                          <a:spcPct val="115000"/>
                        </a:lnSpc>
                        <a:spcAft>
                          <a:spcPts val="600"/>
                        </a:spcAft>
                        <a:buNone/>
                      </a:pPr>
                      <a:r>
                        <a:rPr lang="en-US" sz="2500" dirty="0">
                          <a:effectLst/>
                        </a:rPr>
                        <a:t>Federal Funds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rPr>
                        <a:t>State Funds</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dirty="0">
                          <a:effectLst/>
                        </a:rPr>
                        <a:t>Local Funds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extLst>
                  <a:ext uri="{0D108BD9-81ED-4DB2-BD59-A6C34878D82A}">
                    <a16:rowId xmlns:a16="http://schemas.microsoft.com/office/drawing/2014/main" val="1890258262"/>
                  </a:ext>
                </a:extLst>
              </a:tr>
              <a:tr h="507187">
                <a:tc>
                  <a:txBody>
                    <a:bodyPr/>
                    <a:lstStyle/>
                    <a:p>
                      <a:pPr marL="0" marR="0" algn="ctr">
                        <a:lnSpc>
                          <a:spcPct val="115000"/>
                        </a:lnSpc>
                        <a:spcAft>
                          <a:spcPts val="600"/>
                        </a:spcAft>
                        <a:buNone/>
                      </a:pPr>
                      <a:r>
                        <a:rPr lang="en-US" sz="2500" dirty="0">
                          <a:effectLst/>
                        </a:rPr>
                        <a:t>Title I, Part 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dirty="0">
                          <a:effectLst/>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dirty="0">
                          <a:effectLst/>
                          <a:sym typeface="Wingdings" panose="05000000000000000000" pitchFamily="2" charset="2"/>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dirty="0">
                          <a:effectLst/>
                          <a:sym typeface="Wingdings" panose="05000000000000000000" pitchFamily="2" charset="2"/>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extLst>
                  <a:ext uri="{0D108BD9-81ED-4DB2-BD59-A6C34878D82A}">
                    <a16:rowId xmlns:a16="http://schemas.microsoft.com/office/drawing/2014/main" val="3217456414"/>
                  </a:ext>
                </a:extLst>
              </a:tr>
              <a:tr h="507187">
                <a:tc>
                  <a:txBody>
                    <a:bodyPr/>
                    <a:lstStyle/>
                    <a:p>
                      <a:pPr marL="0" marR="0" algn="ctr">
                        <a:lnSpc>
                          <a:spcPct val="115000"/>
                        </a:lnSpc>
                        <a:spcAft>
                          <a:spcPts val="600"/>
                        </a:spcAft>
                        <a:buNone/>
                      </a:pPr>
                      <a:r>
                        <a:rPr lang="en-US" sz="2500">
                          <a:effectLst/>
                        </a:rPr>
                        <a:t>Title II, Part A</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sym typeface="Wingdings" panose="05000000000000000000" pitchFamily="2" charset="2"/>
                        </a:rPr>
                        <a: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sym typeface="Wingdings" panose="05000000000000000000" pitchFamily="2" charset="2"/>
                        </a:rPr>
                        <a: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extLst>
                  <a:ext uri="{0D108BD9-81ED-4DB2-BD59-A6C34878D82A}">
                    <a16:rowId xmlns:a16="http://schemas.microsoft.com/office/drawing/2014/main" val="3702121754"/>
                  </a:ext>
                </a:extLst>
              </a:tr>
              <a:tr h="507187">
                <a:tc>
                  <a:txBody>
                    <a:bodyPr/>
                    <a:lstStyle/>
                    <a:p>
                      <a:pPr marL="0" marR="0" algn="ctr">
                        <a:lnSpc>
                          <a:spcPct val="115000"/>
                        </a:lnSpc>
                        <a:spcAft>
                          <a:spcPts val="600"/>
                        </a:spcAft>
                        <a:buNone/>
                      </a:pPr>
                      <a:r>
                        <a:rPr lang="en-US" sz="2500">
                          <a:effectLst/>
                        </a:rPr>
                        <a:t>Title III, Part A</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sym typeface="Wingdings" panose="05000000000000000000" pitchFamily="2" charset="2"/>
                        </a:rPr>
                        <a: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sym typeface="Wingdings" panose="05000000000000000000" pitchFamily="2" charset="2"/>
                        </a:rPr>
                        <a: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sym typeface="Wingdings" panose="05000000000000000000" pitchFamily="2" charset="2"/>
                        </a:rPr>
                        <a: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extLst>
                  <a:ext uri="{0D108BD9-81ED-4DB2-BD59-A6C34878D82A}">
                    <a16:rowId xmlns:a16="http://schemas.microsoft.com/office/drawing/2014/main" val="4287042128"/>
                  </a:ext>
                </a:extLst>
              </a:tr>
              <a:tr h="507187">
                <a:tc>
                  <a:txBody>
                    <a:bodyPr/>
                    <a:lstStyle/>
                    <a:p>
                      <a:pPr marL="0" marR="0" algn="ctr">
                        <a:lnSpc>
                          <a:spcPct val="115000"/>
                        </a:lnSpc>
                        <a:spcAft>
                          <a:spcPts val="600"/>
                        </a:spcAft>
                        <a:buNone/>
                      </a:pPr>
                      <a:r>
                        <a:rPr lang="en-US" sz="2500" dirty="0">
                          <a:effectLst/>
                        </a:rPr>
                        <a:t>Title IV, Part 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rPr>
                        <a:t>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a:effectLst/>
                          <a:sym typeface="Wingdings" panose="05000000000000000000" pitchFamily="2" charset="2"/>
                        </a:rPr>
                        <a:t></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tc>
                  <a:txBody>
                    <a:bodyPr/>
                    <a:lstStyle/>
                    <a:p>
                      <a:pPr marL="0" marR="0" algn="ctr">
                        <a:lnSpc>
                          <a:spcPct val="115000"/>
                        </a:lnSpc>
                        <a:spcAft>
                          <a:spcPts val="600"/>
                        </a:spcAft>
                        <a:buNone/>
                      </a:pPr>
                      <a:r>
                        <a:rPr lang="en-US" sz="2500" dirty="0">
                          <a:effectLst/>
                          <a:sym typeface="Wingdings" panose="05000000000000000000" pitchFamily="2" charset="2"/>
                        </a:rPr>
                        <a: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73397" marR="173397" marT="0" marB="0" anchor="ctr"/>
                </a:tc>
                <a:extLst>
                  <a:ext uri="{0D108BD9-81ED-4DB2-BD59-A6C34878D82A}">
                    <a16:rowId xmlns:a16="http://schemas.microsoft.com/office/drawing/2014/main" val="2724915363"/>
                  </a:ext>
                </a:extLst>
              </a:tr>
            </a:tbl>
          </a:graphicData>
        </a:graphic>
      </p:graphicFrame>
    </p:spTree>
    <p:extLst>
      <p:ext uri="{BB962C8B-B14F-4D97-AF65-F5344CB8AC3E}">
        <p14:creationId xmlns:p14="http://schemas.microsoft.com/office/powerpoint/2010/main" val="1889350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F28E9-2C07-32A8-A28A-D8C26D05F65D}"/>
              </a:ext>
            </a:extLst>
          </p:cNvPr>
          <p:cNvSpPr>
            <a:spLocks noGrp="1"/>
          </p:cNvSpPr>
          <p:nvPr>
            <p:ph type="title"/>
          </p:nvPr>
        </p:nvSpPr>
        <p:spPr/>
        <p:txBody>
          <a:bodyPr>
            <a:normAutofit fontScale="90000"/>
          </a:bodyPr>
          <a:lstStyle/>
          <a:p>
            <a:r>
              <a:rPr lang="en-US"/>
              <a:t>Supplement, Not Supplant – Implications for Revisions</a:t>
            </a:r>
            <a:endParaRPr lang="en-US" dirty="0"/>
          </a:p>
        </p:txBody>
      </p:sp>
      <p:sp>
        <p:nvSpPr>
          <p:cNvPr id="3" name="Content Placeholder 2">
            <a:extLst>
              <a:ext uri="{FF2B5EF4-FFF2-40B4-BE49-F238E27FC236}">
                <a16:creationId xmlns:a16="http://schemas.microsoft.com/office/drawing/2014/main" id="{FAF8CD42-6088-0667-E9F7-607F834F70B7}"/>
              </a:ext>
            </a:extLst>
          </p:cNvPr>
          <p:cNvSpPr>
            <a:spLocks noGrp="1"/>
          </p:cNvSpPr>
          <p:nvPr>
            <p:ph idx="1"/>
          </p:nvPr>
        </p:nvSpPr>
        <p:spPr/>
        <p:txBody>
          <a:bodyPr/>
          <a:lstStyle/>
          <a:p>
            <a:r>
              <a:rPr lang="en-US" dirty="0"/>
              <a:t>You cannot move items that are currently funded by your LEA’s general fund or other grants onto the Title II, III, or IV budget mid-year, this is a clear case of supplanting.</a:t>
            </a:r>
            <a:endParaRPr lang="en-US" b="1" dirty="0"/>
          </a:p>
          <a:p>
            <a:r>
              <a:rPr lang="en-US" dirty="0"/>
              <a:t>Additionally, you cannot add items to Title III mid-year that were previously funded by other federal grants.</a:t>
            </a:r>
          </a:p>
          <a:p>
            <a:r>
              <a:rPr lang="en-US" dirty="0"/>
              <a:t>DESE may not always be able to flag violations of Supplement, Not Supplant from the information in your application, you will need to be vigilant and make sure you are checking for this requirement. If not, it could come up in a future audit.</a:t>
            </a:r>
          </a:p>
          <a:p>
            <a:endParaRPr lang="en-US" dirty="0"/>
          </a:p>
          <a:p>
            <a:endParaRPr lang="en-US" dirty="0"/>
          </a:p>
        </p:txBody>
      </p:sp>
      <p:sp>
        <p:nvSpPr>
          <p:cNvPr id="4" name="Slide Number Placeholder 3">
            <a:extLst>
              <a:ext uri="{FF2B5EF4-FFF2-40B4-BE49-F238E27FC236}">
                <a16:creationId xmlns:a16="http://schemas.microsoft.com/office/drawing/2014/main" id="{5E0FF6BA-6EDC-86EC-5A4F-7E5867A8CC70}"/>
              </a:ext>
            </a:extLst>
          </p:cNvPr>
          <p:cNvSpPr>
            <a:spLocks noGrp="1"/>
          </p:cNvSpPr>
          <p:nvPr>
            <p:ph type="sldNum" sz="quarter" idx="12"/>
          </p:nvPr>
        </p:nvSpPr>
        <p:spPr/>
        <p:txBody>
          <a:bodyPr/>
          <a:lstStyle/>
          <a:p>
            <a:fld id="{68A8D22E-6BC5-9E47-900C-2BB94685D9F5}" type="slidenum">
              <a:rPr lang="en-US" smtClean="0"/>
              <a:t>6</a:t>
            </a:fld>
            <a:endParaRPr lang="en-US"/>
          </a:p>
        </p:txBody>
      </p:sp>
    </p:spTree>
    <p:extLst>
      <p:ext uri="{BB962C8B-B14F-4D97-AF65-F5344CB8AC3E}">
        <p14:creationId xmlns:p14="http://schemas.microsoft.com/office/powerpoint/2010/main" val="2117839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B7594-F9EF-092F-9FEB-1AB9B25C91A1}"/>
              </a:ext>
            </a:extLst>
          </p:cNvPr>
          <p:cNvSpPr>
            <a:spLocks noGrp="1"/>
          </p:cNvSpPr>
          <p:nvPr>
            <p:ph type="title"/>
          </p:nvPr>
        </p:nvSpPr>
        <p:spPr/>
        <p:txBody>
          <a:bodyPr/>
          <a:lstStyle/>
          <a:p>
            <a:r>
              <a:rPr lang="en-US" dirty="0"/>
              <a:t>Flexing Funds</a:t>
            </a:r>
          </a:p>
        </p:txBody>
      </p:sp>
      <p:sp>
        <p:nvSpPr>
          <p:cNvPr id="4" name="Text Placeholder 3">
            <a:extLst>
              <a:ext uri="{FF2B5EF4-FFF2-40B4-BE49-F238E27FC236}">
                <a16:creationId xmlns:a16="http://schemas.microsoft.com/office/drawing/2014/main" id="{E6F9C65E-4210-8C64-E34E-9CAAF6984E75}"/>
              </a:ext>
            </a:extLst>
          </p:cNvPr>
          <p:cNvSpPr>
            <a:spLocks noGrp="1"/>
          </p:cNvSpPr>
          <p:nvPr>
            <p:ph type="body" sz="half" idx="2"/>
          </p:nvPr>
        </p:nvSpPr>
        <p:spPr/>
        <p:txBody>
          <a:bodyPr/>
          <a:lstStyle/>
          <a:p>
            <a:r>
              <a:rPr lang="en-US" dirty="0"/>
              <a:t>An option that allows LEAs to use funds from one grant on costs usually only allowable under a different grant</a:t>
            </a:r>
          </a:p>
        </p:txBody>
      </p:sp>
      <p:sp>
        <p:nvSpPr>
          <p:cNvPr id="3" name="Content Placeholder 2">
            <a:extLst>
              <a:ext uri="{FF2B5EF4-FFF2-40B4-BE49-F238E27FC236}">
                <a16:creationId xmlns:a16="http://schemas.microsoft.com/office/drawing/2014/main" id="{EC1D26E6-C4B9-1ACC-39C7-D503A47FA27E}"/>
              </a:ext>
            </a:extLst>
          </p:cNvPr>
          <p:cNvSpPr>
            <a:spLocks noGrp="1"/>
          </p:cNvSpPr>
          <p:nvPr>
            <p:ph idx="1"/>
          </p:nvPr>
        </p:nvSpPr>
        <p:spPr>
          <a:xfrm>
            <a:off x="4810991" y="457200"/>
            <a:ext cx="7145480" cy="6282170"/>
          </a:xfrm>
        </p:spPr>
        <p:txBody>
          <a:bodyPr>
            <a:normAutofit fontScale="92500" lnSpcReduction="20000"/>
          </a:bodyPr>
          <a:lstStyle/>
          <a:p>
            <a:r>
              <a:rPr lang="en-US" dirty="0"/>
              <a:t>If LEAs follow the rules governing flexing, it is a great way to ensure your money is being spent where it is most needed</a:t>
            </a:r>
          </a:p>
          <a:p>
            <a:r>
              <a:rPr lang="en-US" dirty="0"/>
              <a:t>For example: an LEA who doesn’t have a clear Title IV need might flex those funds into Title II to pay for a PD contract.</a:t>
            </a:r>
          </a:p>
          <a:p>
            <a:r>
              <a:rPr lang="en-US" dirty="0"/>
              <a:t>To flex, you need to add a budget tag to each individual budget detail, and then complete the Program Allocations and Flexing page.</a:t>
            </a:r>
          </a:p>
          <a:p>
            <a:r>
              <a:rPr lang="en-US" dirty="0"/>
              <a:t>One consideration: if you have participating private schools, you must discuss your plans to flex with them in advance, since it will impact the allocation available for services.</a:t>
            </a:r>
          </a:p>
        </p:txBody>
      </p:sp>
      <p:sp>
        <p:nvSpPr>
          <p:cNvPr id="5" name="Slide Number Placeholder 4">
            <a:extLst>
              <a:ext uri="{FF2B5EF4-FFF2-40B4-BE49-F238E27FC236}">
                <a16:creationId xmlns:a16="http://schemas.microsoft.com/office/drawing/2014/main" id="{67270327-704B-5AF3-3166-E10CE41370AF}"/>
              </a:ext>
            </a:extLst>
          </p:cNvPr>
          <p:cNvSpPr>
            <a:spLocks noGrp="1"/>
          </p:cNvSpPr>
          <p:nvPr>
            <p:ph type="sldNum" sz="quarter" idx="12"/>
          </p:nvPr>
        </p:nvSpPr>
        <p:spPr/>
        <p:txBody>
          <a:bodyPr/>
          <a:lstStyle/>
          <a:p>
            <a:fld id="{68A8D22E-6BC5-9E47-900C-2BB94685D9F5}" type="slidenum">
              <a:rPr lang="en-US" smtClean="0"/>
              <a:t>7</a:t>
            </a:fld>
            <a:endParaRPr lang="en-US"/>
          </a:p>
        </p:txBody>
      </p:sp>
    </p:spTree>
    <p:extLst>
      <p:ext uri="{BB962C8B-B14F-4D97-AF65-F5344CB8AC3E}">
        <p14:creationId xmlns:p14="http://schemas.microsoft.com/office/powerpoint/2010/main" val="236379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C05F5-1F02-0D8F-BAAD-D56B8FCBD8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5B3A2-0660-F7DC-E947-0EBDE25C4333}"/>
              </a:ext>
            </a:extLst>
          </p:cNvPr>
          <p:cNvSpPr>
            <a:spLocks noGrp="1"/>
          </p:cNvSpPr>
          <p:nvPr>
            <p:ph type="title"/>
          </p:nvPr>
        </p:nvSpPr>
        <p:spPr/>
        <p:txBody>
          <a:bodyPr>
            <a:normAutofit fontScale="90000"/>
          </a:bodyPr>
          <a:lstStyle/>
          <a:p>
            <a:r>
              <a:rPr lang="en-US" dirty="0"/>
              <a:t>Program Allocations and Flexing Page in GEM$</a:t>
            </a:r>
          </a:p>
        </p:txBody>
      </p:sp>
      <p:sp>
        <p:nvSpPr>
          <p:cNvPr id="4" name="Slide Number Placeholder 3">
            <a:extLst>
              <a:ext uri="{FF2B5EF4-FFF2-40B4-BE49-F238E27FC236}">
                <a16:creationId xmlns:a16="http://schemas.microsoft.com/office/drawing/2014/main" id="{9609C3CA-97B2-D70A-A671-43EBFC5AE4C2}"/>
              </a:ext>
            </a:extLst>
          </p:cNvPr>
          <p:cNvSpPr>
            <a:spLocks noGrp="1"/>
          </p:cNvSpPr>
          <p:nvPr>
            <p:ph type="sldNum" sz="quarter" idx="12"/>
          </p:nvPr>
        </p:nvSpPr>
        <p:spPr/>
        <p:txBody>
          <a:bodyPr/>
          <a:lstStyle/>
          <a:p>
            <a:fld id="{68A8D22E-6BC5-9E47-900C-2BB94685D9F5}" type="slidenum">
              <a:rPr lang="en-US" smtClean="0"/>
              <a:t>8</a:t>
            </a:fld>
            <a:endParaRPr lang="en-US"/>
          </a:p>
        </p:txBody>
      </p:sp>
      <p:pic>
        <p:nvPicPr>
          <p:cNvPr id="6" name="Picture 5" descr="An LEA's Program Allocations and Flexing page in GEM$. The page shows that they have flexed all of Title II and Title IV into Title I.">
            <a:extLst>
              <a:ext uri="{FF2B5EF4-FFF2-40B4-BE49-F238E27FC236}">
                <a16:creationId xmlns:a16="http://schemas.microsoft.com/office/drawing/2014/main" id="{0CD318FC-8D75-E513-B32B-462798F7FFB7}"/>
              </a:ext>
            </a:extLst>
          </p:cNvPr>
          <p:cNvPicPr>
            <a:picLocks noChangeAspect="1"/>
          </p:cNvPicPr>
          <p:nvPr/>
        </p:nvPicPr>
        <p:blipFill>
          <a:blip r:embed="rId2"/>
          <a:stretch>
            <a:fillRect/>
          </a:stretch>
        </p:blipFill>
        <p:spPr>
          <a:xfrm>
            <a:off x="551340" y="2138507"/>
            <a:ext cx="11089319" cy="2972507"/>
          </a:xfrm>
          <a:prstGeom prst="rect">
            <a:avLst/>
          </a:prstGeom>
        </p:spPr>
      </p:pic>
    </p:spTree>
    <p:extLst>
      <p:ext uri="{BB962C8B-B14F-4D97-AF65-F5344CB8AC3E}">
        <p14:creationId xmlns:p14="http://schemas.microsoft.com/office/powerpoint/2010/main" val="1468858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B66C-785B-660E-3B78-DC93101A79FA}"/>
              </a:ext>
            </a:extLst>
          </p:cNvPr>
          <p:cNvSpPr>
            <a:spLocks noGrp="1"/>
          </p:cNvSpPr>
          <p:nvPr>
            <p:ph type="title"/>
          </p:nvPr>
        </p:nvSpPr>
        <p:spPr/>
        <p:txBody>
          <a:bodyPr>
            <a:normAutofit fontScale="90000"/>
          </a:bodyPr>
          <a:lstStyle/>
          <a:p>
            <a:r>
              <a:rPr lang="en-US" dirty="0"/>
              <a:t>Flexing Funds - Implications for Revisions</a:t>
            </a:r>
          </a:p>
        </p:txBody>
      </p:sp>
      <p:sp>
        <p:nvSpPr>
          <p:cNvPr id="3" name="Content Placeholder 2">
            <a:extLst>
              <a:ext uri="{FF2B5EF4-FFF2-40B4-BE49-F238E27FC236}">
                <a16:creationId xmlns:a16="http://schemas.microsoft.com/office/drawing/2014/main" id="{FD8A27F0-C1F6-63A9-E887-7A824CA2B4B8}"/>
              </a:ext>
            </a:extLst>
          </p:cNvPr>
          <p:cNvSpPr>
            <a:spLocks noGrp="1"/>
          </p:cNvSpPr>
          <p:nvPr>
            <p:ph idx="1"/>
          </p:nvPr>
        </p:nvSpPr>
        <p:spPr/>
        <p:txBody>
          <a:bodyPr/>
          <a:lstStyle/>
          <a:p>
            <a:r>
              <a:rPr lang="en-US" dirty="0"/>
              <a:t>If you are changing the amount being flexed into or out of Title I, it will impact your School Ranking page. You will need to re-adjust the per-pupil amounts</a:t>
            </a:r>
          </a:p>
          <a:p>
            <a:r>
              <a:rPr lang="en-US" dirty="0"/>
              <a:t>Changed flexing amounts will also impact any participating private schools, and they must sign off on the new allocation amounts before you can adjust the flexing.</a:t>
            </a:r>
          </a:p>
          <a:p>
            <a:r>
              <a:rPr lang="en-US" dirty="0"/>
              <a:t>Also, while GEM$ does not yet prevent it, please do not transfer an amount that exceeds the grant allocation (e.g., if $45,000 in Title IV, do not flex $46,000 from Title IV to Title I).</a:t>
            </a:r>
          </a:p>
          <a:p>
            <a:endParaRPr lang="en-US" dirty="0"/>
          </a:p>
        </p:txBody>
      </p:sp>
      <p:sp>
        <p:nvSpPr>
          <p:cNvPr id="4" name="Slide Number Placeholder 3">
            <a:extLst>
              <a:ext uri="{FF2B5EF4-FFF2-40B4-BE49-F238E27FC236}">
                <a16:creationId xmlns:a16="http://schemas.microsoft.com/office/drawing/2014/main" id="{34E1D56D-FB25-9D0C-8BD9-FAAE4C31A5E1}"/>
              </a:ext>
            </a:extLst>
          </p:cNvPr>
          <p:cNvSpPr>
            <a:spLocks noGrp="1"/>
          </p:cNvSpPr>
          <p:nvPr>
            <p:ph type="sldNum" sz="quarter" idx="12"/>
          </p:nvPr>
        </p:nvSpPr>
        <p:spPr/>
        <p:txBody>
          <a:bodyPr/>
          <a:lstStyle/>
          <a:p>
            <a:fld id="{68A8D22E-6BC5-9E47-900C-2BB94685D9F5}" type="slidenum">
              <a:rPr lang="en-US" smtClean="0"/>
              <a:t>9</a:t>
            </a:fld>
            <a:endParaRPr lang="en-US"/>
          </a:p>
        </p:txBody>
      </p:sp>
    </p:spTree>
    <p:extLst>
      <p:ext uri="{BB962C8B-B14F-4D97-AF65-F5344CB8AC3E}">
        <p14:creationId xmlns:p14="http://schemas.microsoft.com/office/powerpoint/2010/main" val="2765183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4FDFB0D707254C80754ACD9E71AC3D" ma:contentTypeVersion="15" ma:contentTypeDescription="Create a new document." ma:contentTypeScope="" ma:versionID="03f0cd8a96d3da3f072ce3996a85195e">
  <xsd:schema xmlns:xsd="http://www.w3.org/2001/XMLSchema" xmlns:xs="http://www.w3.org/2001/XMLSchema" xmlns:p="http://schemas.microsoft.com/office/2006/metadata/properties" xmlns:ns2="1c210e20-2656-47be-8bfe-a34b7996932e" xmlns:ns3="7a12eb2f-f040-4639-9fb2-5a6588dc8035" targetNamespace="http://schemas.microsoft.com/office/2006/metadata/properties" ma:root="true" ma:fieldsID="f408b5885295d022c0623edebaeeb867" ns2:_="" ns3:_="">
    <xsd:import namespace="1c210e20-2656-47be-8bfe-a34b7996932e"/>
    <xsd:import namespace="7a12eb2f-f040-4639-9fb2-5a6588dc80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NOTE"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210e20-2656-47be-8bfe-a34b799693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NOTE" ma:index="14" nillable="true" ma:displayName="Download files before editing" ma:default="Download before editing" ma:description="Download Files Before Editing" ma:format="Dropdown" ma:internalName="NOTE">
      <xsd:simpleType>
        <xsd:restriction base="dms:Text">
          <xsd:maxLength value="255"/>
        </xsd:restrictio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2eb2f-f040-4639-9fb2-5a6588dc80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37bb8feb-9677-4bc1-b64f-9fa6907871bd}" ma:internalName="TaxCatchAll" ma:showField="CatchAllData" ma:web="7a12eb2f-f040-4639-9fb2-5a6588dc8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NOTE xmlns="1c210e20-2656-47be-8bfe-a34b7996932e">Download before editing</NOTE>
    <TaxCatchAll xmlns="7a12eb2f-f040-4639-9fb2-5a6588dc8035" xsi:nil="true"/>
    <lcf76f155ced4ddcb4097134ff3c332f xmlns="1c210e20-2656-47be-8bfe-a34b7996932e">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545B44-1073-4EC4-903F-D80CB194DB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210e20-2656-47be-8bfe-a34b7996932e"/>
    <ds:schemaRef ds:uri="7a12eb2f-f040-4639-9fb2-5a6588dc80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D494D0F-5B2D-44F5-A6E4-06E511D698B6}">
  <ds:schemaRefs>
    <ds:schemaRef ds:uri="http://schemas.openxmlformats.org/package/2006/metadata/core-properties"/>
    <ds:schemaRef ds:uri="http://purl.org/dc/terms/"/>
    <ds:schemaRef ds:uri="http://schemas.microsoft.com/office/2006/documentManagement/types"/>
    <ds:schemaRef ds:uri="http://purl.org/dc/elements/1.1/"/>
    <ds:schemaRef ds:uri="http://www.w3.org/XML/1998/namespace"/>
    <ds:schemaRef ds:uri="1c210e20-2656-47be-8bfe-a34b7996932e"/>
    <ds:schemaRef ds:uri="7a12eb2f-f040-4639-9fb2-5a6588dc8035"/>
    <ds:schemaRef ds:uri="http://purl.org/dc/dcmitype/"/>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C98D21F-1B6C-4306-9254-F6E9DAD8DCB1}">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860</TotalTime>
  <Words>2974</Words>
  <Application>Microsoft Office PowerPoint</Application>
  <PresentationFormat>Widescreen</PresentationFormat>
  <Paragraphs>221</Paragraphs>
  <Slides>25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Arial</vt:lpstr>
      <vt:lpstr>Calibri</vt:lpstr>
      <vt:lpstr>Wingdings</vt:lpstr>
      <vt:lpstr>Office Theme</vt:lpstr>
      <vt:lpstr>Five Things to Remember When Revising Your Grant</vt:lpstr>
      <vt:lpstr>About this Session</vt:lpstr>
      <vt:lpstr>Supplement, Not Supplant (Title I)</vt:lpstr>
      <vt:lpstr>Supplement, Not Supplant (Titles II, III, and IV)</vt:lpstr>
      <vt:lpstr>Federal Funds Must Not Replace:</vt:lpstr>
      <vt:lpstr>Supplement, Not Supplant – Implications for Revisions</vt:lpstr>
      <vt:lpstr>Flexing Funds</vt:lpstr>
      <vt:lpstr>Program Allocations and Flexing Page in GEM$</vt:lpstr>
      <vt:lpstr>Flexing Funds - Implications for Revisions</vt:lpstr>
      <vt:lpstr>School Ranking</vt:lpstr>
      <vt:lpstr>School Ranking Methods</vt:lpstr>
      <vt:lpstr>Example School Ranking Page in GEM$</vt:lpstr>
      <vt:lpstr>Things that Impact School Ranking</vt:lpstr>
      <vt:lpstr>School Ranking - Implications for Revisions</vt:lpstr>
      <vt:lpstr>Indirect Costs </vt:lpstr>
      <vt:lpstr>Indirect Costs – Some Basics</vt:lpstr>
      <vt:lpstr>Indirect Costs – Not to be confused with Grant Management Costs</vt:lpstr>
      <vt:lpstr>Indirect Costs – Your Indirect Rate is Not Applied to All Grant Expenditures</vt:lpstr>
      <vt:lpstr>Indirect Costs – Major Contract Threshold to Increase</vt:lpstr>
      <vt:lpstr>Indirect Costs – Implications for Revisions and Drawing Funds</vt:lpstr>
      <vt:lpstr>Budget Tags (Private School Equitable Services and Title I)</vt:lpstr>
      <vt:lpstr>Budget Tags (Title III and IV)</vt:lpstr>
      <vt:lpstr>Budget Tags - Implications for Revisions</vt:lpstr>
      <vt:lpstr>Questions?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Five Things to Remember When Making Grant Revisions</dc:title>
  <dc:creator>DESE</dc:creator>
  <cp:lastModifiedBy>Zou, Dong (EOE)</cp:lastModifiedBy>
  <cp:revision>104</cp:revision>
  <dcterms:created xsi:type="dcterms:W3CDTF">2025-04-29T19:14:04Z</dcterms:created>
  <dcterms:modified xsi:type="dcterms:W3CDTF">2025-11-12T21:24:58Z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Nov 12 2025 12:00AM</vt:lpwstr>
  </property>
</Properties>
</file>