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57" r:id="rId6"/>
    <p:sldId id="3576" r:id="rId7"/>
    <p:sldId id="3572" r:id="rId8"/>
    <p:sldId id="3573" r:id="rId9"/>
    <p:sldId id="273" r:id="rId10"/>
    <p:sldId id="3577" r:id="rId11"/>
    <p:sldId id="3578" r:id="rId12"/>
    <p:sldId id="3580" r:id="rId13"/>
    <p:sldId id="3579" r:id="rId14"/>
    <p:sldId id="3581" r:id="rId15"/>
    <p:sldId id="3583" r:id="rId16"/>
    <p:sldId id="35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BFFE196-5723-65CA-5C33-68CA0EFDA865}" name="Johnston, Karen (DESE)" initials="KJ" userId="S::Karen.S.Johnston@mass.gov::9354d49e-4dfd-4ce9-b667-0e4c7f7e9a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B5DFF3"/>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3503F-56C1-4F99-9D12-328C95E0CF87}" v="5" dt="2025-11-10T17:29:30.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22" autoAdjust="0"/>
  </p:normalViewPr>
  <p:slideViewPr>
    <p:cSldViewPr snapToGrid="0">
      <p:cViewPr varScale="1">
        <p:scale>
          <a:sx n="70" d="100"/>
          <a:sy n="70" d="100"/>
        </p:scale>
        <p:origin x="21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10</a:t>
            </a:fld>
            <a:endParaRPr lang="en-US"/>
          </a:p>
        </p:txBody>
      </p:sp>
    </p:spTree>
    <p:extLst>
      <p:ext uri="{BB962C8B-B14F-4D97-AF65-F5344CB8AC3E}">
        <p14:creationId xmlns:p14="http://schemas.microsoft.com/office/powerpoint/2010/main" val="201353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11</a:t>
            </a:fld>
            <a:endParaRPr lang="en-US"/>
          </a:p>
        </p:txBody>
      </p:sp>
    </p:spTree>
    <p:extLst>
      <p:ext uri="{BB962C8B-B14F-4D97-AF65-F5344CB8AC3E}">
        <p14:creationId xmlns:p14="http://schemas.microsoft.com/office/powerpoint/2010/main" val="18212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poll on </a:t>
            </a:r>
          </a:p>
          <a:p>
            <a:endParaRPr lang="en-US" dirty="0"/>
          </a:p>
          <a:p>
            <a:r>
              <a:rPr lang="en-US" dirty="0"/>
              <a:t>	how many involved developing  DIPs, EBPs in SOA Plans, Title I programs/plans</a:t>
            </a:r>
          </a:p>
          <a:p>
            <a:r>
              <a:rPr lang="en-US" dirty="0"/>
              <a:t>	implementing and progress monitoring/evaluating DIPs, EBPs in SOA Plans, Title I programs</a:t>
            </a:r>
          </a:p>
          <a:p>
            <a:r>
              <a:rPr lang="en-US" dirty="0"/>
              <a:t>Roles?</a:t>
            </a:r>
          </a:p>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a:t>
            </a:fld>
            <a:endParaRPr lang="en-US"/>
          </a:p>
        </p:txBody>
      </p:sp>
    </p:spTree>
    <p:extLst>
      <p:ext uri="{BB962C8B-B14F-4D97-AF65-F5344CB8AC3E}">
        <p14:creationId xmlns:p14="http://schemas.microsoft.com/office/powerpoint/2010/main" val="392393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968A05-FFF8-4E00-B2D6-2BFE48CA28DD}" type="slidenum">
              <a:rPr lang="en-US" smtClean="0"/>
              <a:t>3</a:t>
            </a:fld>
            <a:endParaRPr lang="en-US"/>
          </a:p>
        </p:txBody>
      </p:sp>
    </p:spTree>
    <p:extLst>
      <p:ext uri="{BB962C8B-B14F-4D97-AF65-F5344CB8AC3E}">
        <p14:creationId xmlns:p14="http://schemas.microsoft.com/office/powerpoint/2010/main" val="70159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8FF4-FA83-52C8-327A-927FE9788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A2180-2421-6A72-FF6F-32C3A9FFF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AE7E8-D28B-CF49-D709-A9E2E92D3008}"/>
              </a:ext>
            </a:extLst>
          </p:cNvPr>
          <p:cNvSpPr>
            <a:spLocks noGrp="1"/>
          </p:cNvSpPr>
          <p:nvPr>
            <p:ph type="body" idx="1"/>
          </p:nvPr>
        </p:nvSpPr>
        <p:spPr/>
        <p:txBody>
          <a:bodyPr/>
          <a:lstStyle/>
          <a:p>
            <a:endParaRPr lang="en-US" dirty="0">
              <a:latin typeface="Segoe UI"/>
              <a:cs typeface="Segoe UI"/>
            </a:endParaRPr>
          </a:p>
        </p:txBody>
      </p:sp>
      <p:sp>
        <p:nvSpPr>
          <p:cNvPr id="4" name="Slide Number Placeholder 3">
            <a:extLst>
              <a:ext uri="{FF2B5EF4-FFF2-40B4-BE49-F238E27FC236}">
                <a16:creationId xmlns:a16="http://schemas.microsoft.com/office/drawing/2014/main" id="{72C50F72-2A80-D3DE-963E-07371B2B9024}"/>
              </a:ext>
            </a:extLst>
          </p:cNvPr>
          <p:cNvSpPr>
            <a:spLocks noGrp="1"/>
          </p:cNvSpPr>
          <p:nvPr>
            <p:ph type="sldNum" sz="quarter" idx="5"/>
          </p:nvPr>
        </p:nvSpPr>
        <p:spPr/>
        <p:txBody>
          <a:bodyPr/>
          <a:lstStyle/>
          <a:p>
            <a:pPr defTabSz="942289">
              <a:defRPr/>
            </a:pPr>
            <a:fld id="{825FC15E-7FD1-034A-9729-2C6FA6821FBB}" type="slidenum">
              <a:rPr lang="en-US">
                <a:solidFill>
                  <a:prstClr val="black"/>
                </a:solidFill>
                <a:latin typeface="Calibri" panose="020F0502020204030204"/>
              </a:rPr>
              <a:pPr defTabSz="94228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64677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C77B5-20E0-BEAF-BDB6-DAF8BC3F4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BC226-9B23-3E72-7678-16BAE4FE4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4A2CC-9EE3-2824-F36E-474D33341ECD}"/>
              </a:ext>
            </a:extLst>
          </p:cNvPr>
          <p:cNvSpPr>
            <a:spLocks noGrp="1"/>
          </p:cNvSpPr>
          <p:nvPr>
            <p:ph type="body" idx="1"/>
          </p:nvPr>
        </p:nvSpPr>
        <p:spPr/>
        <p:txBody>
          <a:bodyPr/>
          <a:lstStyle/>
          <a:p>
            <a:endParaRPr lang="en-US">
              <a:latin typeface="Segoe UI"/>
              <a:cs typeface="Segoe UI"/>
            </a:endParaRPr>
          </a:p>
        </p:txBody>
      </p:sp>
      <p:sp>
        <p:nvSpPr>
          <p:cNvPr id="4" name="Slide Number Placeholder 3">
            <a:extLst>
              <a:ext uri="{FF2B5EF4-FFF2-40B4-BE49-F238E27FC236}">
                <a16:creationId xmlns:a16="http://schemas.microsoft.com/office/drawing/2014/main" id="{FF8529F3-BDE4-CD68-286E-236A2AEF6B01}"/>
              </a:ext>
            </a:extLst>
          </p:cNvPr>
          <p:cNvSpPr>
            <a:spLocks noGrp="1"/>
          </p:cNvSpPr>
          <p:nvPr>
            <p:ph type="sldNum" sz="quarter" idx="5"/>
          </p:nvPr>
        </p:nvSpPr>
        <p:spPr/>
        <p:txBody>
          <a:bodyPr/>
          <a:lstStyle/>
          <a:p>
            <a:pPr defTabSz="942289">
              <a:defRPr/>
            </a:pPr>
            <a:fld id="{825FC15E-7FD1-034A-9729-2C6FA6821FBB}" type="slidenum">
              <a:rPr lang="en-US">
                <a:solidFill>
                  <a:prstClr val="black"/>
                </a:solidFill>
                <a:latin typeface="Calibri" panose="020F0502020204030204"/>
              </a:rPr>
              <a:pPr defTabSz="94228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00377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 refresher of expectations for progress reports (since districts will be expected to submit an FY26 update on April 1, 2026).</a:t>
            </a:r>
          </a:p>
          <a:p>
            <a:endParaRPr lang="en-US" dirty="0"/>
          </a:p>
          <a:p>
            <a:pPr marL="171450" indent="-171450">
              <a:buFont typeface="Arial" panose="020B0604020202020204" pitchFamily="34" charset="0"/>
              <a:buChar char="•"/>
            </a:pPr>
            <a:r>
              <a:rPr lang="en-US" dirty="0"/>
              <a:t>Districts generally did a good job of describing implementation.  Most often returned to districts for revisions because did not describe implementation strategies/supports for targeted student groups (e.g., Els, SWD).</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Early evidence of change not as strong – either because this type of evidence isn’t as well understood, or possibly because district doesn’t collect it.  Evidence  you are on the right track.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Progress in closing disparities for student groups.  Section most in need of improvement.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Often cited MCAS data weren’t available.  Our reviewers didn’t push too hard on this, but in upcoming FY26 plans, we will expect to see outcomes data.  This can include formative data from </a:t>
            </a:r>
            <a:r>
              <a:rPr lang="en-US" dirty="0" err="1"/>
              <a:t>iReady</a:t>
            </a:r>
            <a:r>
              <a:rPr lang="en-US" dirty="0"/>
              <a:t>, </a:t>
            </a:r>
            <a:r>
              <a:rPr lang="en-US" dirty="0" err="1"/>
              <a:t>etc</a:t>
            </a:r>
            <a:r>
              <a:rPr lang="en-US" dirty="0"/>
              <a:t>, which many districts included in early evidence of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a:t>	</a:t>
            </a:r>
          </a:p>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6</a:t>
            </a:fld>
            <a:endParaRPr lang="en-US"/>
          </a:p>
        </p:txBody>
      </p:sp>
    </p:spTree>
    <p:extLst>
      <p:ext uri="{BB962C8B-B14F-4D97-AF65-F5344CB8AC3E}">
        <p14:creationId xmlns:p14="http://schemas.microsoft.com/office/powerpoint/2010/main" val="419699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FY24 Legislative Report</a:t>
            </a:r>
          </a:p>
        </p:txBody>
      </p:sp>
      <p:sp>
        <p:nvSpPr>
          <p:cNvPr id="4" name="Slide Number Placeholder 3"/>
          <p:cNvSpPr>
            <a:spLocks noGrp="1"/>
          </p:cNvSpPr>
          <p:nvPr>
            <p:ph type="sldNum" sz="quarter" idx="5"/>
          </p:nvPr>
        </p:nvSpPr>
        <p:spPr/>
        <p:txBody>
          <a:bodyPr/>
          <a:lstStyle/>
          <a:p>
            <a:fld id="{9B6DB38A-5D4A-D140-AE31-7200571C691E}" type="slidenum">
              <a:rPr lang="en-US" smtClean="0"/>
              <a:t>7</a:t>
            </a:fld>
            <a:endParaRPr lang="en-US"/>
          </a:p>
        </p:txBody>
      </p:sp>
    </p:spTree>
    <p:extLst>
      <p:ext uri="{BB962C8B-B14F-4D97-AF65-F5344CB8AC3E}">
        <p14:creationId xmlns:p14="http://schemas.microsoft.com/office/powerpoint/2010/main" val="270818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0483C-66D8-6C94-97B7-4AEA9CDE9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96FD1-B66D-9A79-7A70-C6E6D69A0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0BAE9-1E44-95A1-9BFE-CAA244DA3A95}"/>
              </a:ext>
            </a:extLst>
          </p:cNvPr>
          <p:cNvSpPr>
            <a:spLocks noGrp="1"/>
          </p:cNvSpPr>
          <p:nvPr>
            <p:ph type="body" idx="1"/>
          </p:nvPr>
        </p:nvSpPr>
        <p:spPr/>
        <p:txBody>
          <a:bodyPr/>
          <a:lstStyle/>
          <a:p>
            <a:r>
              <a:rPr lang="en-US" b="1" dirty="0"/>
              <a:t>➢ Between spring 2023 and spring 2024, the lowest performing students group saw </a:t>
            </a:r>
          </a:p>
          <a:p>
            <a:r>
              <a:rPr lang="en-US" b="1" dirty="0"/>
              <a:t>modest improvements relative to students in the aggregate in average composite </a:t>
            </a:r>
          </a:p>
          <a:p>
            <a:r>
              <a:rPr lang="en-US" b="1" dirty="0"/>
              <a:t>scaled scores in English language arts for non-high school and high school students </a:t>
            </a:r>
          </a:p>
          <a:p>
            <a:r>
              <a:rPr lang="en-US" b="1" dirty="0"/>
              <a:t>and in Mathematics for non-high school students. </a:t>
            </a:r>
          </a:p>
          <a:p>
            <a:r>
              <a:rPr lang="en-US" b="1" dirty="0"/>
              <a:t>➢ The gap in the chronic absenteeism rate for non-high school students in the </a:t>
            </a:r>
            <a:r>
              <a:rPr lang="en-US" b="1" dirty="0" err="1"/>
              <a:t>lowestperforming</a:t>
            </a:r>
            <a:r>
              <a:rPr lang="en-US" b="1" dirty="0"/>
              <a:t> students group increased relative to that of students in the aggregate. </a:t>
            </a:r>
          </a:p>
          <a:p>
            <a:r>
              <a:rPr lang="en-US" b="1" dirty="0"/>
              <a:t>Even though the lowest performing students group met its targets for reducing </a:t>
            </a:r>
          </a:p>
          <a:p>
            <a:r>
              <a:rPr lang="en-US" b="1" dirty="0"/>
              <a:t>chronic absenteeism, students in the aggregate exceeded the target for reducing </a:t>
            </a:r>
          </a:p>
          <a:p>
            <a:r>
              <a:rPr lang="en-US" b="1" dirty="0"/>
              <a:t>chronic absenteeism; as a result, the gap widened.</a:t>
            </a:r>
          </a:p>
          <a:p>
            <a:r>
              <a:rPr lang="en-US" b="1" dirty="0"/>
              <a:t>➢ Chronic absenteeism for high school students in the lowest performing students </a:t>
            </a:r>
          </a:p>
          <a:p>
            <a:r>
              <a:rPr lang="en-US" b="1" dirty="0"/>
              <a:t>group resulted in a more robust narrowing of disparities than for high school </a:t>
            </a:r>
          </a:p>
          <a:p>
            <a:r>
              <a:rPr lang="en-US" b="1" dirty="0"/>
              <a:t>students in the aggregate.</a:t>
            </a:r>
          </a:p>
          <a:p>
            <a:r>
              <a:rPr lang="en-US" b="1" dirty="0"/>
              <a:t>Tables 1 and 2 track progress for a single year and generally reflect positive progress for the </a:t>
            </a:r>
          </a:p>
          <a:p>
            <a:r>
              <a:rPr lang="en-US" b="1" dirty="0"/>
              <a:t>lowest-performing students group. </a:t>
            </a:r>
          </a:p>
        </p:txBody>
      </p:sp>
      <p:sp>
        <p:nvSpPr>
          <p:cNvPr id="4" name="Slide Number Placeholder 3">
            <a:extLst>
              <a:ext uri="{FF2B5EF4-FFF2-40B4-BE49-F238E27FC236}">
                <a16:creationId xmlns:a16="http://schemas.microsoft.com/office/drawing/2014/main" id="{5C213ADF-A7C3-CC82-7FD3-3F57FBA1E39D}"/>
              </a:ext>
            </a:extLst>
          </p:cNvPr>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347715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D385-4ED0-9446-18E6-51E700820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399C0-645D-6E60-EC85-1528D0906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7D92D-B1E7-0661-9DCB-FCF336BED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7EA88-1998-CF5C-C9E2-D6BE738ED450}"/>
              </a:ext>
            </a:extLst>
          </p:cNvPr>
          <p:cNvSpPr>
            <a:spLocks noGrp="1"/>
          </p:cNvSpPr>
          <p:nvPr>
            <p:ph type="sldNum" sz="quarter" idx="5"/>
          </p:nvPr>
        </p:nvSpPr>
        <p:spPr/>
        <p:txBody>
          <a:bodyPr/>
          <a:lstStyle/>
          <a:p>
            <a:fld id="{9B6DB38A-5D4A-D140-AE31-7200571C691E}" type="slidenum">
              <a:rPr lang="en-US" smtClean="0"/>
              <a:t>9</a:t>
            </a:fld>
            <a:endParaRPr lang="en-US"/>
          </a:p>
        </p:txBody>
      </p:sp>
    </p:spTree>
    <p:extLst>
      <p:ext uri="{BB962C8B-B14F-4D97-AF65-F5344CB8AC3E}">
        <p14:creationId xmlns:p14="http://schemas.microsoft.com/office/powerpoint/2010/main" val="2353325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9309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SOAPlans@mass.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rica.Champagne@mass.gov" TargetMode="External"/><Relationship Id="rId2" Type="http://schemas.openxmlformats.org/officeDocument/2006/relationships/hyperlink" Target="mailto:karen.s.Johnston@mass.gov" TargetMode="External"/><Relationship Id="rId1" Type="http://schemas.openxmlformats.org/officeDocument/2006/relationships/slideLayout" Target="../slideLayouts/slideLayout3.xml"/><Relationship Id="rId4" Type="http://schemas.openxmlformats.org/officeDocument/2006/relationships/hyperlink" Target="mailto:Moira.Connolly@mas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lstStyle/>
          <a:p>
            <a:r>
              <a:rPr lang="en-US"/>
              <a:t>Progress Monitoring for Gap Closing</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normAutofit fontScale="92500" lnSpcReduction="10000"/>
          </a:bodyPr>
          <a:lstStyle/>
          <a:p>
            <a:r>
              <a:rPr lang="en-US"/>
              <a:t>Federal Grants Conference</a:t>
            </a:r>
          </a:p>
          <a:p>
            <a:r>
              <a:rPr lang="en-US"/>
              <a:t>November 19, 2025</a:t>
            </a:r>
          </a:p>
          <a:p>
            <a:endParaRPr lang="en-US"/>
          </a:p>
          <a:p>
            <a:r>
              <a:rPr lang="en-US"/>
              <a:t>Karen Johnston, Moira Connolly, and Erica Champagne </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C655-C637-67EF-F970-CE6966BE4F5F}"/>
              </a:ext>
            </a:extLst>
          </p:cNvPr>
          <p:cNvSpPr>
            <a:spLocks noGrp="1"/>
          </p:cNvSpPr>
          <p:nvPr>
            <p:ph type="title"/>
          </p:nvPr>
        </p:nvSpPr>
        <p:spPr/>
        <p:txBody>
          <a:bodyPr/>
          <a:lstStyle/>
          <a:p>
            <a:r>
              <a:rPr lang="en-US" dirty="0"/>
              <a:t>Breakout groups</a:t>
            </a:r>
          </a:p>
        </p:txBody>
      </p:sp>
      <p:sp>
        <p:nvSpPr>
          <p:cNvPr id="3" name="Content Placeholder 2">
            <a:extLst>
              <a:ext uri="{FF2B5EF4-FFF2-40B4-BE49-F238E27FC236}">
                <a16:creationId xmlns:a16="http://schemas.microsoft.com/office/drawing/2014/main" id="{D6876939-6E8D-4C45-C430-483C13188562}"/>
              </a:ext>
            </a:extLst>
          </p:cNvPr>
          <p:cNvSpPr>
            <a:spLocks noGrp="1"/>
          </p:cNvSpPr>
          <p:nvPr>
            <p:ph idx="1"/>
          </p:nvPr>
        </p:nvSpPr>
        <p:spPr/>
        <p:txBody>
          <a:bodyPr/>
          <a:lstStyle/>
          <a:p>
            <a:pPr marL="0" indent="0">
              <a:buNone/>
            </a:pPr>
            <a:r>
              <a:rPr lang="en-US" dirty="0"/>
              <a:t>Analytic glows and grows </a:t>
            </a:r>
          </a:p>
          <a:p>
            <a:pPr marL="0" indent="0">
              <a:buNone/>
            </a:pPr>
            <a:endParaRPr lang="en-US" dirty="0"/>
          </a:p>
          <a:p>
            <a:pPr marL="0" indent="0">
              <a:buNone/>
            </a:pPr>
            <a:endParaRPr lang="en-US" dirty="0"/>
          </a:p>
        </p:txBody>
      </p:sp>
      <p:graphicFrame>
        <p:nvGraphicFramePr>
          <p:cNvPr id="8" name="Table 7">
            <a:extLst>
              <a:ext uri="{FF2B5EF4-FFF2-40B4-BE49-F238E27FC236}">
                <a16:creationId xmlns:a16="http://schemas.microsoft.com/office/drawing/2014/main" id="{66BB7BA7-EB9C-E28E-A23C-EEADC6D1748F}"/>
              </a:ext>
            </a:extLst>
          </p:cNvPr>
          <p:cNvGraphicFramePr>
            <a:graphicFrameLocks noGrp="1"/>
          </p:cNvGraphicFramePr>
          <p:nvPr>
            <p:extLst>
              <p:ext uri="{D42A27DB-BD31-4B8C-83A1-F6EECF244321}">
                <p14:modId xmlns:p14="http://schemas.microsoft.com/office/powerpoint/2010/main" val="4186714796"/>
              </p:ext>
            </p:extLst>
          </p:nvPr>
        </p:nvGraphicFramePr>
        <p:xfrm>
          <a:off x="501446" y="2652578"/>
          <a:ext cx="9778182" cy="3143537"/>
        </p:xfrm>
        <a:graphic>
          <a:graphicData uri="http://schemas.openxmlformats.org/drawingml/2006/table">
            <a:tbl>
              <a:tblPr firstRow="1" bandRow="1">
                <a:tableStyleId>{5C22544A-7EE6-4342-B048-85BDC9FD1C3A}</a:tableStyleId>
              </a:tblPr>
              <a:tblGrid>
                <a:gridCol w="3259394">
                  <a:extLst>
                    <a:ext uri="{9D8B030D-6E8A-4147-A177-3AD203B41FA5}">
                      <a16:colId xmlns:a16="http://schemas.microsoft.com/office/drawing/2014/main" val="2129657632"/>
                    </a:ext>
                  </a:extLst>
                </a:gridCol>
                <a:gridCol w="3259394">
                  <a:extLst>
                    <a:ext uri="{9D8B030D-6E8A-4147-A177-3AD203B41FA5}">
                      <a16:colId xmlns:a16="http://schemas.microsoft.com/office/drawing/2014/main" val="4258899719"/>
                    </a:ext>
                  </a:extLst>
                </a:gridCol>
                <a:gridCol w="3259394">
                  <a:extLst>
                    <a:ext uri="{9D8B030D-6E8A-4147-A177-3AD203B41FA5}">
                      <a16:colId xmlns:a16="http://schemas.microsoft.com/office/drawing/2014/main" val="3829818955"/>
                    </a:ext>
                  </a:extLst>
                </a:gridCol>
              </a:tblGrid>
              <a:tr h="1251851">
                <a:tc>
                  <a:txBody>
                    <a:bodyPr/>
                    <a:lstStyle/>
                    <a:p>
                      <a:endParaRPr lang="en-US"/>
                    </a:p>
                  </a:txBody>
                  <a:tcPr/>
                </a:tc>
                <a:tc>
                  <a:txBody>
                    <a:bodyPr/>
                    <a:lstStyle/>
                    <a:p>
                      <a:r>
                        <a:rPr lang="en-US" dirty="0"/>
                        <a:t>What did analysis do well</a:t>
                      </a:r>
                    </a:p>
                  </a:txBody>
                  <a:tcPr/>
                </a:tc>
                <a:tc>
                  <a:txBody>
                    <a:bodyPr/>
                    <a:lstStyle/>
                    <a:p>
                      <a:r>
                        <a:rPr lang="en-US" dirty="0"/>
                        <a:t>What could district do to strengthen this analysis in FY26?</a:t>
                      </a:r>
                    </a:p>
                  </a:txBody>
                  <a:tcPr/>
                </a:tc>
                <a:extLst>
                  <a:ext uri="{0D108BD9-81ED-4DB2-BD59-A6C34878D82A}">
                    <a16:rowId xmlns:a16="http://schemas.microsoft.com/office/drawing/2014/main" val="1985139694"/>
                  </a:ext>
                </a:extLst>
              </a:tr>
              <a:tr h="507695">
                <a:tc>
                  <a:txBody>
                    <a:bodyPr/>
                    <a:lstStyle/>
                    <a:p>
                      <a:r>
                        <a:rPr lang="en-US" dirty="0"/>
                        <a:t>Implementation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8441873"/>
                  </a:ext>
                </a:extLst>
              </a:tr>
              <a:tr h="507695">
                <a:tc>
                  <a:txBody>
                    <a:bodyPr/>
                    <a:lstStyle/>
                    <a:p>
                      <a:r>
                        <a:rPr lang="en-US" dirty="0"/>
                        <a:t>Early evidence of change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9398825"/>
                  </a:ext>
                </a:extLst>
              </a:tr>
              <a:tr h="876296">
                <a:tc>
                  <a:txBody>
                    <a:bodyPr/>
                    <a:lstStyle/>
                    <a:p>
                      <a:r>
                        <a:rPr lang="en-US" dirty="0"/>
                        <a:t>Gap-closing for targeted student groups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88476097"/>
                  </a:ext>
                </a:extLst>
              </a:tr>
            </a:tbl>
          </a:graphicData>
        </a:graphic>
      </p:graphicFrame>
      <p:sp>
        <p:nvSpPr>
          <p:cNvPr id="4" name="Slide Number Placeholder 3">
            <a:extLst>
              <a:ext uri="{FF2B5EF4-FFF2-40B4-BE49-F238E27FC236}">
                <a16:creationId xmlns:a16="http://schemas.microsoft.com/office/drawing/2014/main" id="{62479120-323B-704A-A30B-9C621553068C}"/>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133420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C770-5E12-9B30-98EA-3BEAD68207CA}"/>
              </a:ext>
            </a:extLst>
          </p:cNvPr>
          <p:cNvSpPr>
            <a:spLocks noGrp="1"/>
          </p:cNvSpPr>
          <p:nvPr>
            <p:ph type="title"/>
          </p:nvPr>
        </p:nvSpPr>
        <p:spPr/>
        <p:txBody>
          <a:bodyPr>
            <a:normAutofit fontScale="90000"/>
          </a:bodyPr>
          <a:lstStyle/>
          <a:p>
            <a:r>
              <a:rPr lang="en-US" dirty="0"/>
              <a:t>Aligning analyses across reporting requirements</a:t>
            </a:r>
          </a:p>
        </p:txBody>
      </p:sp>
      <p:sp>
        <p:nvSpPr>
          <p:cNvPr id="3" name="Content Placeholder 2">
            <a:extLst>
              <a:ext uri="{FF2B5EF4-FFF2-40B4-BE49-F238E27FC236}">
                <a16:creationId xmlns:a16="http://schemas.microsoft.com/office/drawing/2014/main" id="{E9743C4F-3CD5-9A18-C823-0D68AB9D900E}"/>
              </a:ext>
            </a:extLst>
          </p:cNvPr>
          <p:cNvSpPr>
            <a:spLocks noGrp="1"/>
          </p:cNvSpPr>
          <p:nvPr>
            <p:ph idx="1"/>
          </p:nvPr>
        </p:nvSpPr>
        <p:spPr/>
        <p:txBody>
          <a:bodyPr>
            <a:normAutofit lnSpcReduction="10000"/>
          </a:bodyPr>
          <a:lstStyle/>
          <a:p>
            <a:pPr marL="0" indent="0">
              <a:buNone/>
            </a:pPr>
            <a:r>
              <a:rPr lang="en-US" dirty="0"/>
              <a:t>Considerations for districts:</a:t>
            </a:r>
          </a:p>
          <a:p>
            <a:endParaRPr lang="en-US" dirty="0"/>
          </a:p>
          <a:p>
            <a:r>
              <a:rPr lang="en-US" dirty="0"/>
              <a:t>To what extent do the EBPs in your current SOA Plan align to:</a:t>
            </a:r>
          </a:p>
          <a:p>
            <a:pPr lvl="1"/>
            <a:r>
              <a:rPr lang="en-US" dirty="0"/>
              <a:t> the Title I strategies you are annually evaluating?</a:t>
            </a:r>
          </a:p>
          <a:p>
            <a:pPr lvl="1"/>
            <a:r>
              <a:rPr lang="en-US" dirty="0"/>
              <a:t>Other grants you are implementing?</a:t>
            </a:r>
          </a:p>
          <a:p>
            <a:r>
              <a:rPr lang="en-US" dirty="0"/>
              <a:t>How might your district utilize/expand upon analyses for Title I program evaluation and other grant programs related to the EBPs in your SOA Plan?</a:t>
            </a:r>
          </a:p>
          <a:p>
            <a:r>
              <a:rPr lang="en-US" dirty="0"/>
              <a:t>To what extent can you consolidate progress monitoring and program evaluation in ways that satisfy multiple reporting requirements?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0FF875-A802-EBDD-4FB6-CB813A5FD777}"/>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13663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C60C-C053-3B6F-0744-38C9D0EF41B9}"/>
              </a:ext>
            </a:extLst>
          </p:cNvPr>
          <p:cNvSpPr>
            <a:spLocks noGrp="1"/>
          </p:cNvSpPr>
          <p:nvPr>
            <p:ph type="title"/>
          </p:nvPr>
        </p:nvSpPr>
        <p:spPr/>
        <p:txBody>
          <a:bodyPr>
            <a:normAutofit fontScale="90000"/>
          </a:bodyPr>
          <a:lstStyle/>
          <a:p>
            <a:r>
              <a:rPr lang="en-US" dirty="0"/>
              <a:t>Timeline for FY26 SOA Plan Progress Reports</a:t>
            </a:r>
          </a:p>
        </p:txBody>
      </p:sp>
      <p:sp>
        <p:nvSpPr>
          <p:cNvPr id="3" name="Content Placeholder 2">
            <a:extLst>
              <a:ext uri="{FF2B5EF4-FFF2-40B4-BE49-F238E27FC236}">
                <a16:creationId xmlns:a16="http://schemas.microsoft.com/office/drawing/2014/main" id="{31DD527F-E5EB-719E-0539-8916C90CCC64}"/>
              </a:ext>
            </a:extLst>
          </p:cNvPr>
          <p:cNvSpPr>
            <a:spLocks noGrp="1"/>
          </p:cNvSpPr>
          <p:nvPr>
            <p:ph idx="1"/>
          </p:nvPr>
        </p:nvSpPr>
        <p:spPr>
          <a:xfrm>
            <a:off x="173179" y="1650248"/>
            <a:ext cx="11890665" cy="4414692"/>
          </a:xfrm>
        </p:spPr>
        <p:txBody>
          <a:bodyPr>
            <a:normAutofit lnSpcReduction="10000"/>
          </a:bodyPr>
          <a:lstStyle/>
          <a:p>
            <a:pPr marL="0" indent="0">
              <a:buNone/>
            </a:pPr>
            <a:r>
              <a:rPr lang="en-US" dirty="0"/>
              <a:t>January 2026: </a:t>
            </a:r>
          </a:p>
          <a:p>
            <a:pPr lvl="1"/>
            <a:r>
              <a:rPr lang="en-US" dirty="0"/>
              <a:t>Updated template and guidance posted on DESE website</a:t>
            </a:r>
          </a:p>
          <a:p>
            <a:pPr lvl="1"/>
            <a:r>
              <a:rPr lang="en-US" dirty="0"/>
              <a:t>Overview Webinar</a:t>
            </a:r>
          </a:p>
          <a:p>
            <a:pPr lvl="1"/>
            <a:r>
              <a:rPr lang="en-US" dirty="0"/>
              <a:t>Data collection opens GEM$ </a:t>
            </a:r>
          </a:p>
          <a:p>
            <a:pPr marL="457200" lvl="1" indent="0">
              <a:buNone/>
            </a:pPr>
            <a:endParaRPr lang="en-US" dirty="0"/>
          </a:p>
          <a:p>
            <a:pPr marL="0" indent="0">
              <a:buNone/>
            </a:pPr>
            <a:r>
              <a:rPr lang="en-US" dirty="0"/>
              <a:t>January – March 2026</a:t>
            </a:r>
          </a:p>
          <a:p>
            <a:pPr lvl="1"/>
            <a:r>
              <a:rPr lang="en-US" dirty="0"/>
              <a:t>Updated Student Outcomes Comparison Tool</a:t>
            </a:r>
          </a:p>
          <a:p>
            <a:pPr lvl="1"/>
            <a:r>
              <a:rPr lang="en-US" dirty="0"/>
              <a:t>One-on-one district consultations (by request) with SOA team member</a:t>
            </a:r>
          </a:p>
          <a:p>
            <a:pPr lvl="1"/>
            <a:r>
              <a:rPr lang="en-US" dirty="0"/>
              <a:t>Questions can be submitted to </a:t>
            </a:r>
            <a:r>
              <a:rPr lang="en-US" dirty="0">
                <a:hlinkClick r:id="rId2"/>
              </a:rPr>
              <a:t>SOAPlans@mass.gov</a:t>
            </a:r>
            <a:endParaRPr lang="en-US" dirty="0"/>
          </a:p>
          <a:p>
            <a:pPr marL="457200" lvl="1" indent="0">
              <a:buNone/>
            </a:pPr>
            <a:endParaRPr lang="en-US" dirty="0"/>
          </a:p>
          <a:p>
            <a:pPr marL="0" indent="0">
              <a:buNone/>
            </a:pPr>
            <a:r>
              <a:rPr lang="en-US" dirty="0"/>
              <a:t>April 1, 2026:  FY26 SOA Plan Progress Reports due in GEM$</a:t>
            </a:r>
          </a:p>
          <a:p>
            <a:pPr marL="457200" lvl="1" indent="0">
              <a:buNone/>
            </a:pPr>
            <a:endParaRPr lang="en-US" dirty="0"/>
          </a:p>
          <a:p>
            <a:pPr marL="0" indent="0">
              <a:buNone/>
            </a:pPr>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4F21700-4021-91EB-6FEB-C62214B1EE21}"/>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50488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C01E-CEF4-41E8-6C01-6ECDB92D3844}"/>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12070C48-5731-7956-18EC-79585D9B4920}"/>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Karen Johnston, SOA Coordinator </a:t>
            </a:r>
            <a:endParaRPr lang="en-US">
              <a:latin typeface="Arial"/>
              <a:cs typeface="Arial"/>
            </a:endParaRPr>
          </a:p>
          <a:p>
            <a:pPr marL="0" indent="0">
              <a:lnSpc>
                <a:spcPct val="100000"/>
              </a:lnSpc>
              <a:spcBef>
                <a:spcPts val="0"/>
              </a:spcBef>
              <a:buNone/>
            </a:pPr>
            <a:r>
              <a:rPr lang="en-US" dirty="0">
                <a:latin typeface="Arial"/>
                <a:cs typeface="Arial"/>
                <a:hlinkClick r:id="rId2"/>
              </a:rPr>
              <a:t>Karen.S.Johnston@mass.gov</a:t>
            </a:r>
            <a:r>
              <a:rPr lang="en-US" dirty="0">
                <a:latin typeface="Arial"/>
                <a:cs typeface="Arial"/>
              </a:rPr>
              <a:t> </a:t>
            </a:r>
            <a:endParaRPr lang="en-US">
              <a:latin typeface="Arial"/>
              <a:cs typeface="Arial"/>
            </a:endParaRP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a:latin typeface="Arial"/>
                <a:cs typeface="Arial"/>
              </a:rPr>
              <a:t>Erica Champagne, Director, Office of Effective Practices </a:t>
            </a:r>
            <a:r>
              <a:rPr lang="en-US" dirty="0">
                <a:latin typeface="Arial"/>
                <a:cs typeface="Arial"/>
                <a:hlinkClick r:id="rId3"/>
              </a:rPr>
              <a:t>Erica.Champagne@mass.gov</a:t>
            </a:r>
            <a:r>
              <a:rPr lang="en-US" dirty="0">
                <a:latin typeface="Arial"/>
                <a:cs typeface="Arial"/>
              </a:rPr>
              <a:t> </a:t>
            </a:r>
            <a:endParaRPr lang="en-US">
              <a:latin typeface="Arial"/>
              <a:cs typeface="Arial"/>
            </a:endParaRPr>
          </a:p>
          <a:p>
            <a:pPr marL="0" indent="0">
              <a:lnSpc>
                <a:spcPct val="100000"/>
              </a:lnSpc>
              <a:spcBef>
                <a:spcPts val="0"/>
              </a:spcBef>
              <a:buNone/>
            </a:pPr>
            <a:endParaRPr lang="en-US" dirty="0">
              <a:latin typeface="Arial"/>
              <a:cs typeface="Arial"/>
            </a:endParaRPr>
          </a:p>
          <a:p>
            <a:pPr marL="0" indent="0">
              <a:lnSpc>
                <a:spcPct val="100000"/>
              </a:lnSpc>
              <a:spcBef>
                <a:spcPts val="0"/>
              </a:spcBef>
              <a:buNone/>
            </a:pPr>
            <a:r>
              <a:rPr lang="en-US" dirty="0">
                <a:latin typeface="Arial"/>
                <a:cs typeface="Arial"/>
              </a:rPr>
              <a:t>Moira Connolly </a:t>
            </a:r>
            <a:endParaRPr lang="en-US" dirty="0"/>
          </a:p>
          <a:p>
            <a:pPr marL="0" indent="0">
              <a:lnSpc>
                <a:spcPct val="100000"/>
              </a:lnSpc>
              <a:spcBef>
                <a:spcPts val="0"/>
              </a:spcBef>
              <a:buNone/>
            </a:pPr>
            <a:r>
              <a:rPr lang="en-US" dirty="0">
                <a:latin typeface="Arial"/>
                <a:cs typeface="Arial"/>
                <a:hlinkClick r:id="rId4"/>
              </a:rPr>
              <a:t>Moira.Connolly@mass.gov</a:t>
            </a:r>
            <a:r>
              <a:rPr lang="en-US" dirty="0">
                <a:latin typeface="Arial"/>
                <a:cs typeface="Arial"/>
              </a:rPr>
              <a:t> </a:t>
            </a:r>
            <a:endParaRPr lang="en-US"/>
          </a:p>
          <a:p>
            <a:pPr marL="0" indent="0">
              <a:buNone/>
            </a:pPr>
            <a:endParaRPr lang="en-US" dirty="0"/>
          </a:p>
        </p:txBody>
      </p:sp>
      <p:sp>
        <p:nvSpPr>
          <p:cNvPr id="4" name="Slide Number Placeholder 3">
            <a:extLst>
              <a:ext uri="{FF2B5EF4-FFF2-40B4-BE49-F238E27FC236}">
                <a16:creationId xmlns:a16="http://schemas.microsoft.com/office/drawing/2014/main" id="{E77F50C3-4D72-5B38-4E29-849F7F98115B}"/>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40157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a:t>Today’s session</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a:bodyPr>
          <a:lstStyle/>
          <a:p>
            <a:r>
              <a:rPr lang="en-US">
                <a:latin typeface="Arial"/>
                <a:cs typeface="Arial"/>
              </a:rPr>
              <a:t>Welcome and Introductions</a:t>
            </a:r>
          </a:p>
          <a:p>
            <a:r>
              <a:rPr lang="en-US">
                <a:latin typeface="Arial"/>
                <a:cs typeface="Arial"/>
              </a:rPr>
              <a:t>High-level summary of overlapping requirements of ESSA grants, District Improvement Plans, and SOA Plans</a:t>
            </a:r>
          </a:p>
          <a:p>
            <a:r>
              <a:rPr lang="en-US">
                <a:latin typeface="Arial"/>
                <a:cs typeface="Arial"/>
              </a:rPr>
              <a:t>A closer look at progress monitoring for gap closing</a:t>
            </a:r>
          </a:p>
          <a:p>
            <a:r>
              <a:rPr lang="en-US">
                <a:latin typeface="Arial"/>
                <a:cs typeface="Arial"/>
              </a:rPr>
              <a:t>Breakout: Review Samples</a:t>
            </a:r>
            <a:endParaRPr lang="en-US"/>
          </a:p>
          <a:p>
            <a:pPr lvl="2"/>
            <a:endParaRPr lang="en-US"/>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50CB6-C72C-834F-5F74-84079A140C65}"/>
              </a:ext>
            </a:extLst>
          </p:cNvPr>
          <p:cNvSpPr txBox="1">
            <a:spLocks noGrp="1"/>
          </p:cNvSpPr>
          <p:nvPr>
            <p:ph type="title" idx="4294967295"/>
          </p:nvPr>
        </p:nvSpPr>
        <p:spPr>
          <a:xfrm>
            <a:off x="180856" y="151793"/>
            <a:ext cx="1230375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stellar" panose="020A0402060406010301" pitchFamily="18" charset="0"/>
                <a:ea typeface="+mn-ea"/>
                <a:cs typeface="+mn-cs"/>
              </a:rPr>
              <a:t>Overlapping requirements of  ESSA grants, District Improvement Plans, and SOA Plans</a:t>
            </a:r>
          </a:p>
        </p:txBody>
      </p:sp>
      <p:pic>
        <p:nvPicPr>
          <p:cNvPr id="5" name="Content Placeholder 4" descr="A list of overlapping requirements for both plans:&#10;&#10;Root-casue analysis, gap-closing, staholder engagement, evidence-based strategies, implementation, student outcomes, resource allocation, needs assessment, progress monitoring, disaggregated data analysis, evaluation">
            <a:extLst>
              <a:ext uri="{FF2B5EF4-FFF2-40B4-BE49-F238E27FC236}">
                <a16:creationId xmlns:a16="http://schemas.microsoft.com/office/drawing/2014/main" id="{5ACDF015-9D58-164F-8943-FED59922A9B8}"/>
              </a:ext>
            </a:extLst>
          </p:cNvPr>
          <p:cNvPicPr>
            <a:picLocks noGrp="1" noChangeAspect="1"/>
          </p:cNvPicPr>
          <p:nvPr>
            <p:ph idx="4294967295"/>
          </p:nvPr>
        </p:nvPicPr>
        <p:blipFill>
          <a:blip r:embed="rId3"/>
          <a:stretch>
            <a:fillRect/>
          </a:stretch>
        </p:blipFill>
        <p:spPr>
          <a:xfrm>
            <a:off x="280416" y="1426464"/>
            <a:ext cx="11045952" cy="5382768"/>
          </a:xfrm>
        </p:spPr>
      </p:pic>
    </p:spTree>
    <p:extLst>
      <p:ext uri="{BB962C8B-B14F-4D97-AF65-F5344CB8AC3E}">
        <p14:creationId xmlns:p14="http://schemas.microsoft.com/office/powerpoint/2010/main" val="4219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3394E-8C3C-A4ED-4F5F-C13F791328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ACC426-F6F3-A980-49E6-32D9375A9679}"/>
              </a:ext>
            </a:extLst>
          </p:cNvPr>
          <p:cNvSpPr>
            <a:spLocks noGrp="1"/>
          </p:cNvSpPr>
          <p:nvPr>
            <p:ph type="title"/>
          </p:nvPr>
        </p:nvSpPr>
        <p:spPr/>
        <p:txBody>
          <a:bodyPr>
            <a:normAutofit fontScale="90000"/>
          </a:bodyPr>
          <a:lstStyle/>
          <a:p>
            <a:r>
              <a:rPr lang="en-US" sz="3800">
                <a:latin typeface="Calibri"/>
                <a:cs typeface="Arial"/>
              </a:rPr>
              <a:t>Overlapping requirements: district planning processes</a:t>
            </a:r>
          </a:p>
        </p:txBody>
      </p:sp>
      <p:sp>
        <p:nvSpPr>
          <p:cNvPr id="2" name="Content Placeholder 1" descr="Chart showing overlapping requirements for ESSA funding, district improvement plans, and student opportunity act plans. All three plans require the following to be identified: overall needs and disparities by student groups, root cause analysis, evidence-based approaches to improvement, and resource allocation to support implementation.">
            <a:extLst>
              <a:ext uri="{FF2B5EF4-FFF2-40B4-BE49-F238E27FC236}">
                <a16:creationId xmlns:a16="http://schemas.microsoft.com/office/drawing/2014/main" id="{147D318B-3B35-A854-8EEB-627B7FACF598}"/>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endParaRPr lang="en-US"/>
          </a:p>
        </p:txBody>
      </p:sp>
      <p:graphicFrame>
        <p:nvGraphicFramePr>
          <p:cNvPr id="4" name="Table 3">
            <a:extLst>
              <a:ext uri="{FF2B5EF4-FFF2-40B4-BE49-F238E27FC236}">
                <a16:creationId xmlns:a16="http://schemas.microsoft.com/office/drawing/2014/main" id="{C42CBDE6-E687-D7A0-8494-F998E5BBA697}"/>
              </a:ext>
            </a:extLst>
          </p:cNvPr>
          <p:cNvGraphicFramePr>
            <a:graphicFrameLocks noGrp="1"/>
          </p:cNvGraphicFramePr>
          <p:nvPr>
            <p:extLst>
              <p:ext uri="{D42A27DB-BD31-4B8C-83A1-F6EECF244321}">
                <p14:modId xmlns:p14="http://schemas.microsoft.com/office/powerpoint/2010/main" val="1513231147"/>
              </p:ext>
            </p:extLst>
          </p:nvPr>
        </p:nvGraphicFramePr>
        <p:xfrm>
          <a:off x="338066" y="1591254"/>
          <a:ext cx="11515867" cy="4624131"/>
        </p:xfrm>
        <a:graphic>
          <a:graphicData uri="http://schemas.openxmlformats.org/drawingml/2006/table">
            <a:tbl>
              <a:tblPr firstRow="1" firstCol="1" bandRow="1">
                <a:tableStyleId>{5C22544A-7EE6-4342-B048-85BDC9FD1C3A}</a:tableStyleId>
              </a:tblPr>
              <a:tblGrid>
                <a:gridCol w="5907975">
                  <a:extLst>
                    <a:ext uri="{9D8B030D-6E8A-4147-A177-3AD203B41FA5}">
                      <a16:colId xmlns:a16="http://schemas.microsoft.com/office/drawing/2014/main" val="1114064299"/>
                    </a:ext>
                  </a:extLst>
                </a:gridCol>
                <a:gridCol w="1635635">
                  <a:extLst>
                    <a:ext uri="{9D8B030D-6E8A-4147-A177-3AD203B41FA5}">
                      <a16:colId xmlns:a16="http://schemas.microsoft.com/office/drawing/2014/main" val="1123323799"/>
                    </a:ext>
                  </a:extLst>
                </a:gridCol>
                <a:gridCol w="1947186">
                  <a:extLst>
                    <a:ext uri="{9D8B030D-6E8A-4147-A177-3AD203B41FA5}">
                      <a16:colId xmlns:a16="http://schemas.microsoft.com/office/drawing/2014/main" val="3952401641"/>
                    </a:ext>
                  </a:extLst>
                </a:gridCol>
                <a:gridCol w="2025071">
                  <a:extLst>
                    <a:ext uri="{9D8B030D-6E8A-4147-A177-3AD203B41FA5}">
                      <a16:colId xmlns:a16="http://schemas.microsoft.com/office/drawing/2014/main" val="433566377"/>
                    </a:ext>
                  </a:extLst>
                </a:gridCol>
              </a:tblGrid>
              <a:tr h="567279">
                <a:tc>
                  <a:txBody>
                    <a:bodyPr/>
                    <a:lstStyle/>
                    <a:p>
                      <a:pPr marL="0" marR="0">
                        <a:lnSpc>
                          <a:spcPct val="115000"/>
                        </a:lnSpc>
                        <a:spcAft>
                          <a:spcPts val="800"/>
                        </a:spcAft>
                        <a:buNone/>
                      </a:pPr>
                      <a:r>
                        <a:rPr lang="en-US" sz="3200" kern="100" dirty="0">
                          <a:effectLst/>
                        </a:rPr>
                        <a:t>Requirement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1200" kern="100">
                          <a:effectLst/>
                        </a:rPr>
                        <a:t>ESSA Funding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1200" kern="100">
                          <a:effectLst/>
                        </a:rPr>
                        <a:t>District Improvement Plans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1200" kern="100" dirty="0">
                          <a:effectLst/>
                        </a:rPr>
                        <a:t>Student Opportunity Act Plans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2595735691"/>
                  </a:ext>
                </a:extLst>
              </a:tr>
              <a:tr h="328687">
                <a:tc>
                  <a:txBody>
                    <a:bodyPr/>
                    <a:lstStyle/>
                    <a:p>
                      <a:pPr marL="0" marR="0">
                        <a:lnSpc>
                          <a:spcPct val="115000"/>
                        </a:lnSpc>
                        <a:spcAft>
                          <a:spcPts val="800"/>
                        </a:spcAft>
                        <a:buNone/>
                      </a:pPr>
                      <a:r>
                        <a:rPr lang="en-US" sz="1800" kern="100" dirty="0">
                          <a:solidFill>
                            <a:srgbClr val="002060"/>
                          </a:solidFill>
                          <a:effectLst/>
                        </a:rPr>
                        <a:t>Stakeholder engagement</a:t>
                      </a:r>
                      <a:endPar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5408214"/>
                  </a:ext>
                </a:extLst>
              </a:tr>
              <a:tr h="90525">
                <a:tc>
                  <a:txBody>
                    <a:bodyPr/>
                    <a:lstStyle/>
                    <a:p>
                      <a:pPr marL="0" marR="0">
                        <a:lnSpc>
                          <a:spcPct val="115000"/>
                        </a:lnSpc>
                        <a:spcAft>
                          <a:spcPts val="800"/>
                        </a:spcAft>
                        <a:buNone/>
                      </a:pPr>
                      <a:endPar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409640"/>
                  </a:ext>
                </a:extLst>
              </a:tr>
              <a:tr h="0">
                <a:tc>
                  <a:txBody>
                    <a:bodyPr/>
                    <a:lstStyle/>
                    <a:p>
                      <a:pPr marL="0" marR="0">
                        <a:lnSpc>
                          <a:spcPct val="115000"/>
                        </a:lnSpc>
                        <a:spcAft>
                          <a:spcPts val="800"/>
                        </a:spcAft>
                        <a:buNone/>
                      </a:pPr>
                      <a:r>
                        <a:rPr lang="en-US" sz="1800" kern="100" dirty="0">
                          <a:solidFill>
                            <a:srgbClr val="002060"/>
                          </a:solidFill>
                          <a:effectLst/>
                        </a:rPr>
                        <a:t>Needs Assessment/disaggregated data analysis by student group to identify: </a:t>
                      </a:r>
                      <a:endParaRPr lang="en-US" sz="1800" kern="100" dirty="0">
                        <a:solidFill>
                          <a:srgbClr val="002060"/>
                        </a:solidFill>
                        <a:effectLst/>
                        <a:latin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dirty="0"/>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dirty="0"/>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dirty="0"/>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290494"/>
                  </a:ext>
                </a:extLst>
              </a:tr>
              <a:tr h="675266">
                <a:tc>
                  <a:txBody>
                    <a:bodyPr/>
                    <a:lstStyle/>
                    <a:p>
                      <a:pPr marL="457200" marR="0">
                        <a:lnSpc>
                          <a:spcPct val="115000"/>
                        </a:lnSpc>
                        <a:spcAft>
                          <a:spcPts val="800"/>
                        </a:spcAft>
                        <a:buNone/>
                      </a:pPr>
                      <a:r>
                        <a:rPr lang="en-US" sz="1600" kern="100">
                          <a:solidFill>
                            <a:srgbClr val="002060"/>
                          </a:solidFill>
                          <a:effectLst/>
                        </a:rPr>
                        <a:t>Overall needs and disparities by student group that need to be addressed</a:t>
                      </a:r>
                      <a:endParaRPr lang="en-US" sz="16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71008851"/>
                  </a:ext>
                </a:extLst>
              </a:tr>
              <a:tr h="675266">
                <a:tc>
                  <a:txBody>
                    <a:bodyPr/>
                    <a:lstStyle/>
                    <a:p>
                      <a:pPr marL="457200" marR="0">
                        <a:lnSpc>
                          <a:spcPct val="115000"/>
                        </a:lnSpc>
                        <a:spcAft>
                          <a:spcPts val="800"/>
                        </a:spcAft>
                        <a:buNone/>
                      </a:pPr>
                      <a:r>
                        <a:rPr lang="en-US" sz="1600" kern="100" dirty="0">
                          <a:solidFill>
                            <a:srgbClr val="002060"/>
                          </a:solidFill>
                          <a:effectLst/>
                        </a:rPr>
                        <a:t>The underlying reasons for that need (aka root cause analysis)</a:t>
                      </a:r>
                      <a:endParaRPr lang="en-US"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47764569"/>
                  </a:ext>
                </a:extLst>
              </a:tr>
              <a:tr h="546418">
                <a:tc>
                  <a:txBody>
                    <a:bodyPr/>
                    <a:lstStyle/>
                    <a:p>
                      <a:pPr marL="457200" marR="0">
                        <a:lnSpc>
                          <a:spcPct val="115000"/>
                        </a:lnSpc>
                        <a:spcAft>
                          <a:spcPts val="800"/>
                        </a:spcAft>
                        <a:buNone/>
                      </a:pPr>
                      <a:r>
                        <a:rPr lang="en-US" sz="1600" kern="100">
                          <a:solidFill>
                            <a:srgbClr val="002060"/>
                          </a:solidFill>
                          <a:effectLst/>
                        </a:rPr>
                        <a:t>Evidence-based approaches to improvement based on underlying causes</a:t>
                      </a:r>
                      <a:endParaRPr lang="en-US" sz="16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2427887"/>
                  </a:ext>
                </a:extLst>
              </a:tr>
              <a:tr h="277753">
                <a:tc>
                  <a:txBody>
                    <a:bodyPr/>
                    <a:lstStyle/>
                    <a:p>
                      <a:pPr marL="0" marR="0">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451352"/>
                  </a:ext>
                </a:extLst>
              </a:tr>
              <a:tr h="337633">
                <a:tc>
                  <a:txBody>
                    <a:bodyPr/>
                    <a:lstStyle/>
                    <a:p>
                      <a:pPr marL="0" marR="0">
                        <a:lnSpc>
                          <a:spcPct val="115000"/>
                        </a:lnSpc>
                        <a:spcAft>
                          <a:spcPts val="800"/>
                        </a:spcAft>
                        <a:buNone/>
                      </a:pPr>
                      <a:r>
                        <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Resource allocation to support implementation </a:t>
                      </a:r>
                      <a:r>
                        <a:rPr lang="en-US" sz="1800" b="0"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(e.g. funding, staffing)</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solidFill>
                            <a:srgbClr val="002060"/>
                          </a:solidFill>
                          <a:effectLst/>
                        </a:rPr>
                        <a:t>X</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dirty="0">
                          <a:solidFill>
                            <a:srgbClr val="002060"/>
                          </a:solidFill>
                          <a:effectLst/>
                        </a:rPr>
                        <a:t>X</a:t>
                      </a:r>
                      <a:endPar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2485412"/>
                  </a:ext>
                </a:extLst>
              </a:tr>
            </a:tbl>
          </a:graphicData>
        </a:graphic>
      </p:graphicFrame>
    </p:spTree>
    <p:extLst>
      <p:ext uri="{BB962C8B-B14F-4D97-AF65-F5344CB8AC3E}">
        <p14:creationId xmlns:p14="http://schemas.microsoft.com/office/powerpoint/2010/main" val="151884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0A46-A741-ED89-A90F-AE3F4DB07F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8C6BAC-25AD-BCBB-1093-B48D28B1F1B3}"/>
              </a:ext>
            </a:extLst>
          </p:cNvPr>
          <p:cNvSpPr>
            <a:spLocks noGrp="1"/>
          </p:cNvSpPr>
          <p:nvPr>
            <p:ph type="title"/>
          </p:nvPr>
        </p:nvSpPr>
        <p:spPr/>
        <p:txBody>
          <a:bodyPr>
            <a:normAutofit fontScale="90000"/>
          </a:bodyPr>
          <a:lstStyle/>
          <a:p>
            <a:r>
              <a:rPr lang="en-US" sz="3800">
                <a:latin typeface="Calibri"/>
                <a:cs typeface="Arial"/>
              </a:rPr>
              <a:t>Overlapping requirements: District submission and DESE review</a:t>
            </a:r>
          </a:p>
        </p:txBody>
      </p:sp>
      <p:sp>
        <p:nvSpPr>
          <p:cNvPr id="2" name="Content Placeholder 1" descr="Differences between submission requirements for ESSA funding (submitted annually and reviewed by DESE every six years), District Improvement Plans (submitted every three years, reviewed every six years) and SOA plans (submitted every three years, plans reviewed every three years and progress reports reviewed annually). Districts should be doing progress monitoring and evaluations of each of these annually">
            <a:extLst>
              <a:ext uri="{FF2B5EF4-FFF2-40B4-BE49-F238E27FC236}">
                <a16:creationId xmlns:a16="http://schemas.microsoft.com/office/drawing/2014/main" id="{9A48E7A8-9DD0-9F3F-A426-D99CE1D869F1}"/>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endParaRPr lang="en-US"/>
          </a:p>
        </p:txBody>
      </p:sp>
      <p:graphicFrame>
        <p:nvGraphicFramePr>
          <p:cNvPr id="4" name="Table 3">
            <a:extLst>
              <a:ext uri="{FF2B5EF4-FFF2-40B4-BE49-F238E27FC236}">
                <a16:creationId xmlns:a16="http://schemas.microsoft.com/office/drawing/2014/main" id="{17B3F8EA-66D4-8E2C-E762-BD374C86EF43}"/>
              </a:ext>
            </a:extLst>
          </p:cNvPr>
          <p:cNvGraphicFramePr>
            <a:graphicFrameLocks noGrp="1"/>
          </p:cNvGraphicFramePr>
          <p:nvPr>
            <p:extLst>
              <p:ext uri="{D42A27DB-BD31-4B8C-83A1-F6EECF244321}">
                <p14:modId xmlns:p14="http://schemas.microsoft.com/office/powerpoint/2010/main" val="2688716502"/>
              </p:ext>
            </p:extLst>
          </p:nvPr>
        </p:nvGraphicFramePr>
        <p:xfrm>
          <a:off x="438912" y="2257261"/>
          <a:ext cx="11180064" cy="3908628"/>
        </p:xfrm>
        <a:graphic>
          <a:graphicData uri="http://schemas.openxmlformats.org/drawingml/2006/table">
            <a:tbl>
              <a:tblPr firstRow="1" firstCol="1" bandRow="1">
                <a:tableStyleId>{5C22544A-7EE6-4342-B048-85BDC9FD1C3A}</a:tableStyleId>
              </a:tblPr>
              <a:tblGrid>
                <a:gridCol w="4949952">
                  <a:extLst>
                    <a:ext uri="{9D8B030D-6E8A-4147-A177-3AD203B41FA5}">
                      <a16:colId xmlns:a16="http://schemas.microsoft.com/office/drawing/2014/main" val="1114064299"/>
                    </a:ext>
                  </a:extLst>
                </a:gridCol>
                <a:gridCol w="2236935">
                  <a:extLst>
                    <a:ext uri="{9D8B030D-6E8A-4147-A177-3AD203B41FA5}">
                      <a16:colId xmlns:a16="http://schemas.microsoft.com/office/drawing/2014/main" val="1123323799"/>
                    </a:ext>
                  </a:extLst>
                </a:gridCol>
                <a:gridCol w="1957441">
                  <a:extLst>
                    <a:ext uri="{9D8B030D-6E8A-4147-A177-3AD203B41FA5}">
                      <a16:colId xmlns:a16="http://schemas.microsoft.com/office/drawing/2014/main" val="3952401641"/>
                    </a:ext>
                  </a:extLst>
                </a:gridCol>
                <a:gridCol w="2035736">
                  <a:extLst>
                    <a:ext uri="{9D8B030D-6E8A-4147-A177-3AD203B41FA5}">
                      <a16:colId xmlns:a16="http://schemas.microsoft.com/office/drawing/2014/main" val="433566377"/>
                    </a:ext>
                  </a:extLst>
                </a:gridCol>
              </a:tblGrid>
              <a:tr h="675266">
                <a:tc>
                  <a:txBody>
                    <a:bodyPr/>
                    <a:lstStyle/>
                    <a:p>
                      <a:pPr marL="0" marR="0">
                        <a:lnSpc>
                          <a:spcPct val="115000"/>
                        </a:lnSpc>
                        <a:spcAft>
                          <a:spcPts val="800"/>
                        </a:spcAft>
                        <a:buNone/>
                      </a:pPr>
                      <a:r>
                        <a:rPr lang="en-US" sz="3200" kern="100" dirty="0">
                          <a:effectLst/>
                        </a:rPr>
                        <a:t>Requirement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2000" kern="100">
                          <a:effectLst/>
                        </a:rPr>
                        <a:t>ESSA Funding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2000" kern="100">
                          <a:effectLst/>
                        </a:rPr>
                        <a:t>District Improvement Plans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Aft>
                          <a:spcPts val="800"/>
                        </a:spcAft>
                        <a:buNone/>
                      </a:pPr>
                      <a:r>
                        <a:rPr lang="en-US" sz="2000" kern="100">
                          <a:effectLst/>
                        </a:rPr>
                        <a:t>Student Opportunity Act Plans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595735691"/>
                  </a:ext>
                </a:extLst>
              </a:tr>
              <a:tr h="328687">
                <a:tc>
                  <a:txBody>
                    <a:bodyPr/>
                    <a:lstStyle/>
                    <a:p>
                      <a:pPr marL="0" marR="0">
                        <a:lnSpc>
                          <a:spcPct val="115000"/>
                        </a:lnSpc>
                        <a:spcAft>
                          <a:spcPts val="800"/>
                        </a:spcAft>
                        <a:buNone/>
                      </a:pPr>
                      <a:r>
                        <a:rPr lang="en-US" sz="1800" kern="100">
                          <a:solidFill>
                            <a:srgbClr val="002060"/>
                          </a:solidFill>
                          <a:effectLst/>
                        </a:rPr>
                        <a:t>Submission of plans/ESSA grant applications</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rPr>
                        <a:t>Annual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Every 3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rPr>
                        <a:t>Every 3 years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408214"/>
                  </a:ext>
                </a:extLst>
              </a:tr>
              <a:tr h="0">
                <a:tc>
                  <a:txBody>
                    <a:bodyPr/>
                    <a:lstStyle/>
                    <a:p>
                      <a:pPr marL="0" marR="0">
                        <a:lnSpc>
                          <a:spcPct val="115000"/>
                        </a:lnSpc>
                        <a:spcAft>
                          <a:spcPts val="800"/>
                        </a:spcAft>
                        <a:buNone/>
                      </a:pPr>
                      <a:endParaRPr lang="en-US" sz="1800" kern="100">
                        <a:solidFill>
                          <a:srgbClr val="002060"/>
                        </a:solidFill>
                        <a:effectLst/>
                        <a:latin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882566"/>
                  </a:ext>
                </a:extLst>
              </a:tr>
              <a:tr h="0">
                <a:tc>
                  <a:txBody>
                    <a:bodyPr/>
                    <a:lstStyle/>
                    <a:p>
                      <a:pPr marL="0" marR="0">
                        <a:lnSpc>
                          <a:spcPct val="115000"/>
                        </a:lnSpc>
                        <a:spcAft>
                          <a:spcPts val="800"/>
                        </a:spcAft>
                        <a:buNone/>
                      </a:pPr>
                      <a:r>
                        <a:rPr lang="en-US" sz="1800" kern="100">
                          <a:solidFill>
                            <a:srgbClr val="002060"/>
                          </a:solidFill>
                          <a:effectLst/>
                          <a:latin typeface="Aptos" panose="020B0004020202020204" pitchFamily="34" charset="0"/>
                          <a:cs typeface="Times New Roman" panose="02020603050405020304" pitchFamily="18" charset="0"/>
                        </a:rPr>
                        <a:t>Districts:  progress monitoring/evaluations</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rgbClr val="002060"/>
                          </a:solidFill>
                        </a:rPr>
                        <a:t>Annual</a:t>
                      </a:r>
                      <a:endParaRPr>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rgbClr val="002060"/>
                          </a:solidFill>
                        </a:rPr>
                        <a:t>Annual</a:t>
                      </a:r>
                      <a:endParaRPr>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rgbClr val="002060"/>
                          </a:solidFill>
                        </a:rPr>
                        <a:t>Annual</a:t>
                      </a:r>
                      <a:endParaRPr>
                        <a:solidFill>
                          <a:srgbClr val="002060"/>
                        </a:solidFil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290494"/>
                  </a:ext>
                </a:extLst>
              </a:tr>
              <a:tr h="0">
                <a:tc>
                  <a:txBody>
                    <a:bodyPr/>
                    <a:lstStyle/>
                    <a:p>
                      <a:pPr marL="0" marR="0">
                        <a:lnSpc>
                          <a:spcPct val="115000"/>
                        </a:lnSpc>
                        <a:spcAft>
                          <a:spcPts val="800"/>
                        </a:spcAft>
                        <a:buNone/>
                      </a:pPr>
                      <a:endParaRPr lang="en-US" sz="1800" kern="100">
                        <a:solidFill>
                          <a:srgbClr val="002060"/>
                        </a:solidFill>
                        <a:effectLst/>
                        <a:latin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a:solidFill>
                          <a:srgbClr val="002060"/>
                        </a:solidFill>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6763857"/>
                  </a:ext>
                </a:extLst>
              </a:tr>
              <a:tr h="548640">
                <a:tc>
                  <a:txBody>
                    <a:bodyPr/>
                    <a:lstStyle/>
                    <a:p>
                      <a:pPr marL="0" marR="0">
                        <a:lnSpc>
                          <a:spcPct val="115000"/>
                        </a:lnSpc>
                        <a:spcAft>
                          <a:spcPts val="800"/>
                        </a:spcAft>
                        <a:buNone/>
                      </a:pPr>
                      <a:r>
                        <a:rPr lang="en-US" sz="1800" kern="100" dirty="0">
                          <a:solidFill>
                            <a:srgbClr val="002060"/>
                          </a:solidFill>
                          <a:effectLst/>
                          <a:latin typeface="Aptos" panose="020B0004020202020204" pitchFamily="34" charset="0"/>
                          <a:cs typeface="Times New Roman" panose="02020603050405020304" pitchFamily="18" charset="0"/>
                        </a:rPr>
                        <a:t>DESE Reviews</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rgbClr val="002060"/>
                          </a:solidFill>
                        </a:rPr>
                        <a:t>Grant submission: Annually</a:t>
                      </a:r>
                      <a:endParaRPr dirty="0">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002060"/>
                          </a:solidFill>
                        </a:rPr>
                        <a:t>Roughly every 6 years, as part of overall district review process</a:t>
                      </a:r>
                      <a:endParaRPr dirty="0">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solidFill>
                            <a:srgbClr val="002060"/>
                          </a:solidFill>
                        </a:rPr>
                        <a:t>Plans: every 3 years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749520"/>
                  </a:ext>
                </a:extLst>
              </a:tr>
              <a:tr h="548640">
                <a:tc>
                  <a:txBody>
                    <a:bodyPr/>
                    <a:lstStyle/>
                    <a:p>
                      <a:pPr marL="0" marR="0">
                        <a:lnSpc>
                          <a:spcPct val="115000"/>
                        </a:lnSpc>
                        <a:spcAft>
                          <a:spcPts val="800"/>
                        </a:spcAft>
                        <a:buNone/>
                      </a:pPr>
                      <a:endParaRPr lang="en-US" sz="1800" kern="100" dirty="0">
                        <a:solidFill>
                          <a:srgbClr val="002060"/>
                        </a:solidFill>
                        <a:effectLst/>
                        <a:latin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solidFill>
                            <a:srgbClr val="002060"/>
                          </a:solidFill>
                        </a:rPr>
                        <a:t>Program monitoring:</a:t>
                      </a:r>
                    </a:p>
                    <a:p>
                      <a:pPr algn="l"/>
                      <a:r>
                        <a:rPr lang="en-US">
                          <a:solidFill>
                            <a:srgbClr val="002060"/>
                          </a:solidFill>
                        </a:rPr>
                        <a:t>Every 6 years</a:t>
                      </a:r>
                      <a:endParaRPr>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dirty="0">
                        <a:solidFill>
                          <a:srgbClr val="00206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Progress reports: annually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388932"/>
                  </a:ext>
                </a:extLst>
              </a:tr>
            </a:tbl>
          </a:graphicData>
        </a:graphic>
      </p:graphicFrame>
    </p:spTree>
    <p:extLst>
      <p:ext uri="{BB962C8B-B14F-4D97-AF65-F5344CB8AC3E}">
        <p14:creationId xmlns:p14="http://schemas.microsoft.com/office/powerpoint/2010/main" val="65907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B8E5-D6E6-D422-2C16-CBD6144BD134}"/>
              </a:ext>
            </a:extLst>
          </p:cNvPr>
          <p:cNvSpPr>
            <a:spLocks noGrp="1"/>
          </p:cNvSpPr>
          <p:nvPr>
            <p:ph type="title"/>
          </p:nvPr>
        </p:nvSpPr>
        <p:spPr/>
        <p:txBody>
          <a:bodyPr>
            <a:normAutofit fontScale="90000"/>
          </a:bodyPr>
          <a:lstStyle/>
          <a:p>
            <a:r>
              <a:rPr lang="en-US" dirty="0"/>
              <a:t>A closer look at progress monitoring for gap closing in SOA Plans</a:t>
            </a:r>
          </a:p>
        </p:txBody>
      </p:sp>
      <p:pic>
        <p:nvPicPr>
          <p:cNvPr id="10" name="Content Placeholder 9" descr="Section 1 of SOA Plan where districts summarize steps taken to launch, expand, or deepend the implementation of evidence-based programs in the SOA plan, early evidence of change related to implementation, and evidence of gap-closing on iterim and longer-term outcoms for student groups targeted in the SOA plan.">
            <a:extLst>
              <a:ext uri="{FF2B5EF4-FFF2-40B4-BE49-F238E27FC236}">
                <a16:creationId xmlns:a16="http://schemas.microsoft.com/office/drawing/2014/main" id="{E7405710-4806-8CEE-122D-EC519A001ABB}"/>
              </a:ext>
            </a:extLst>
          </p:cNvPr>
          <p:cNvPicPr>
            <a:picLocks noGrp="1" noChangeAspect="1"/>
          </p:cNvPicPr>
          <p:nvPr>
            <p:ph idx="1"/>
          </p:nvPr>
        </p:nvPicPr>
        <p:blipFill>
          <a:blip r:embed="rId3"/>
          <a:stretch>
            <a:fillRect/>
          </a:stretch>
        </p:blipFill>
        <p:spPr>
          <a:xfrm>
            <a:off x="2431491" y="1421824"/>
            <a:ext cx="8257287" cy="5352770"/>
          </a:xfrm>
          <a:prstGeom prst="rect">
            <a:avLst/>
          </a:prstGeom>
        </p:spPr>
      </p:pic>
      <p:sp>
        <p:nvSpPr>
          <p:cNvPr id="4" name="Slide Number Placeholder 3">
            <a:extLst>
              <a:ext uri="{FF2B5EF4-FFF2-40B4-BE49-F238E27FC236}">
                <a16:creationId xmlns:a16="http://schemas.microsoft.com/office/drawing/2014/main" id="{36760F21-FF6D-871E-9087-D30351845FC1}"/>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376369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248B-41F0-E5F2-D600-D93810AF8503}"/>
              </a:ext>
            </a:extLst>
          </p:cNvPr>
          <p:cNvSpPr>
            <a:spLocks noGrp="1"/>
          </p:cNvSpPr>
          <p:nvPr>
            <p:ph type="title"/>
          </p:nvPr>
        </p:nvSpPr>
        <p:spPr>
          <a:xfrm>
            <a:off x="173179" y="308699"/>
            <a:ext cx="10902860" cy="861002"/>
          </a:xfrm>
        </p:spPr>
        <p:txBody>
          <a:bodyPr>
            <a:noAutofit/>
          </a:bodyPr>
          <a:lstStyle/>
          <a:p>
            <a:r>
              <a:rPr lang="en-US" sz="3600" dirty="0"/>
              <a:t>Statewide gap-closing: lowest performing students group</a:t>
            </a:r>
          </a:p>
        </p:txBody>
      </p:sp>
      <p:pic>
        <p:nvPicPr>
          <p:cNvPr id="6" name="Content Placeholder 5" descr="Overview of results for statewide progress in meeting FY24 targets. The results for progress in meeting FY24 achievement targets for the lowest performing student groups are more positive than for students in the aggregate. Although the lowest performing students group did not meet its achievement targets for FY24, it saw improvement, albeit below target, in English language arts (for non-high school and high school students) and in Mathematics (for non-high school students). The state met its tarhet for reducing chronic absenteeism for the lowest performing students group for non-high school students, and made improvements at the high school level, albeit below target.">
            <a:extLst>
              <a:ext uri="{FF2B5EF4-FFF2-40B4-BE49-F238E27FC236}">
                <a16:creationId xmlns:a16="http://schemas.microsoft.com/office/drawing/2014/main" id="{3BC8E8A4-D744-EDE5-5FE9-B3DB5C7557A2}"/>
              </a:ext>
            </a:extLst>
          </p:cNvPr>
          <p:cNvPicPr>
            <a:picLocks noGrp="1" noChangeAspect="1"/>
          </p:cNvPicPr>
          <p:nvPr>
            <p:ph idx="1"/>
          </p:nvPr>
        </p:nvPicPr>
        <p:blipFill>
          <a:blip r:embed="rId3"/>
          <a:stretch>
            <a:fillRect/>
          </a:stretch>
        </p:blipFill>
        <p:spPr>
          <a:xfrm>
            <a:off x="2133411" y="1519084"/>
            <a:ext cx="8942628" cy="5114502"/>
          </a:xfrm>
          <a:prstGeom prst="rect">
            <a:avLst/>
          </a:prstGeom>
        </p:spPr>
      </p:pic>
      <p:sp>
        <p:nvSpPr>
          <p:cNvPr id="4" name="Slide Number Placeholder 3">
            <a:extLst>
              <a:ext uri="{FF2B5EF4-FFF2-40B4-BE49-F238E27FC236}">
                <a16:creationId xmlns:a16="http://schemas.microsoft.com/office/drawing/2014/main" id="{2200264E-9F86-7695-6AF3-29D37A5237BF}"/>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119511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4D4BE-9C9F-C83F-D54A-9F9C552CE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A580E-858E-4D02-DF1C-1387FB260464}"/>
              </a:ext>
            </a:extLst>
          </p:cNvPr>
          <p:cNvSpPr>
            <a:spLocks noGrp="1"/>
          </p:cNvSpPr>
          <p:nvPr>
            <p:ph type="title"/>
          </p:nvPr>
        </p:nvSpPr>
        <p:spPr>
          <a:xfrm>
            <a:off x="173179" y="308699"/>
            <a:ext cx="10902860" cy="861002"/>
          </a:xfrm>
        </p:spPr>
        <p:txBody>
          <a:bodyPr>
            <a:noAutofit/>
          </a:bodyPr>
          <a:lstStyle/>
          <a:p>
            <a:r>
              <a:rPr lang="en-US" sz="3600" dirty="0"/>
              <a:t>Statewide gap-closing: lowest performing students group </a:t>
            </a:r>
          </a:p>
        </p:txBody>
      </p:sp>
      <p:pic>
        <p:nvPicPr>
          <p:cNvPr id="10" name="Content Placeholder 9" descr="➢ Between spring 2023 and spring 2024, the lowest performing students group saw &#10;modest improvements relative to students in the aggregate in average composite &#10;scaled scores in English language arts for non-high school and high school students &#10;and in Mathematics for non-high school students. &#10;➢ The gap in the chronic absenteeism rate for non-high school students in the lowestperforming students group increased relative to that of students in the aggregate. &#10;Even though the lowest performing students group met its targets for reducing &#10;chronic absenteeism, students in the aggregate exceeded the target for reducing &#10;chronic absenteeism; as a result, the gap widened.&#10;➢ Chronic absenteeism for high school students in the lowest performing students &#10;group resulted in a more robust narrowing of disparities than for high school &#10;students in the aggregate.&#10;Tables 1 and 2 track progress for a single year and generally reflect positive progress for the &#10;lowest-performing students group. &#10;">
            <a:extLst>
              <a:ext uri="{FF2B5EF4-FFF2-40B4-BE49-F238E27FC236}">
                <a16:creationId xmlns:a16="http://schemas.microsoft.com/office/drawing/2014/main" id="{0272CEE1-829E-AE72-0D82-D129C6358940}"/>
              </a:ext>
            </a:extLst>
          </p:cNvPr>
          <p:cNvPicPr>
            <a:picLocks noGrp="1" noChangeAspect="1"/>
          </p:cNvPicPr>
          <p:nvPr>
            <p:ph idx="1"/>
          </p:nvPr>
        </p:nvPicPr>
        <p:blipFill>
          <a:blip r:embed="rId3"/>
          <a:stretch>
            <a:fillRect/>
          </a:stretch>
        </p:blipFill>
        <p:spPr>
          <a:xfrm>
            <a:off x="2772697" y="1478611"/>
            <a:ext cx="7787148" cy="5398896"/>
          </a:xfrm>
          <a:prstGeom prst="rect">
            <a:avLst/>
          </a:prstGeom>
        </p:spPr>
      </p:pic>
      <p:sp>
        <p:nvSpPr>
          <p:cNvPr id="4" name="Slide Number Placeholder 3">
            <a:extLst>
              <a:ext uri="{FF2B5EF4-FFF2-40B4-BE49-F238E27FC236}">
                <a16:creationId xmlns:a16="http://schemas.microsoft.com/office/drawing/2014/main" id="{E1B6CF52-476F-A3ED-C44B-69C5D9482A95}"/>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417121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0423-11E3-5A17-2604-AE6136EBA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4D10A-CCF2-53EB-B1DC-7E0355D3E54C}"/>
              </a:ext>
            </a:extLst>
          </p:cNvPr>
          <p:cNvSpPr>
            <a:spLocks noGrp="1"/>
          </p:cNvSpPr>
          <p:nvPr>
            <p:ph type="title"/>
          </p:nvPr>
        </p:nvSpPr>
        <p:spPr/>
        <p:txBody>
          <a:bodyPr/>
          <a:lstStyle/>
          <a:p>
            <a:r>
              <a:rPr lang="en-US" dirty="0"/>
              <a:t>Breakout groups: glows and grows</a:t>
            </a:r>
          </a:p>
        </p:txBody>
      </p:sp>
      <p:sp>
        <p:nvSpPr>
          <p:cNvPr id="3" name="Content Placeholder 2">
            <a:extLst>
              <a:ext uri="{FF2B5EF4-FFF2-40B4-BE49-F238E27FC236}">
                <a16:creationId xmlns:a16="http://schemas.microsoft.com/office/drawing/2014/main" id="{6B87557E-D308-7E75-B091-635504921EF9}"/>
              </a:ext>
            </a:extLst>
          </p:cNvPr>
          <p:cNvSpPr>
            <a:spLocks noGrp="1"/>
          </p:cNvSpPr>
          <p:nvPr>
            <p:ph idx="1"/>
          </p:nvPr>
        </p:nvSpPr>
        <p:spPr>
          <a:xfrm>
            <a:off x="173179" y="1591254"/>
            <a:ext cx="11890665" cy="4642764"/>
          </a:xfrm>
        </p:spPr>
        <p:txBody>
          <a:bodyPr/>
          <a:lstStyle/>
          <a:p>
            <a:pPr marL="0" indent="0">
              <a:buNone/>
            </a:pPr>
            <a:r>
              <a:rPr lang="en-US" dirty="0"/>
              <a:t>District checklist</a:t>
            </a:r>
          </a:p>
          <a:p>
            <a:pPr marL="0" indent="0">
              <a:buNone/>
            </a:pPr>
            <a:endParaRPr lang="en-US" dirty="0"/>
          </a:p>
        </p:txBody>
      </p:sp>
      <p:sp>
        <p:nvSpPr>
          <p:cNvPr id="4" name="Slide Number Placeholder 3">
            <a:extLst>
              <a:ext uri="{FF2B5EF4-FFF2-40B4-BE49-F238E27FC236}">
                <a16:creationId xmlns:a16="http://schemas.microsoft.com/office/drawing/2014/main" id="{7027636C-5218-E1B2-B536-2E0C790D6666}"/>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35281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 xmlns="1c210e20-2656-47be-8bfe-a34b7996932e">Download before editing</NOTE>
    <TaxCatchAll xmlns="7a12eb2f-f040-4639-9fb2-5a6588dc8035" xsi:nil="true"/>
    <lcf76f155ced4ddcb4097134ff3c332f xmlns="1c210e20-2656-47be-8bfe-a34b799693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15" ma:contentTypeDescription="Create a new document." ma:contentTypeScope="" ma:versionID="03f0cd8a96d3da3f072ce3996a85195e">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f408b5885295d022c0623edebaeeb867"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2.xml><?xml version="1.0" encoding="utf-8"?>
<ds:datastoreItem xmlns:ds="http://schemas.openxmlformats.org/officeDocument/2006/customXml" ds:itemID="{07649671-6F31-4B50-9257-3E5C81E7FB2B}">
  <ds:schemaRefs>
    <ds:schemaRef ds:uri="http://purl.org/dc/dcmitype/"/>
    <ds:schemaRef ds:uri="1c210e20-2656-47be-8bfe-a34b7996932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7a12eb2f-f040-4639-9fb2-5a6588dc8035"/>
    <ds:schemaRef ds:uri="http://www.w3.org/XML/1998/namespace"/>
  </ds:schemaRefs>
</ds:datastoreItem>
</file>

<file path=customXml/itemProps3.xml><?xml version="1.0" encoding="utf-8"?>
<ds:datastoreItem xmlns:ds="http://schemas.openxmlformats.org/officeDocument/2006/customXml" ds:itemID="{336B649E-3C92-46EF-A564-2C4B9B62A09D}">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58</TotalTime>
  <Words>880</Words>
  <Application>Microsoft Office PowerPoint</Application>
  <PresentationFormat>Widescreen</PresentationFormat>
  <Paragraphs>151</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Castellar</vt:lpstr>
      <vt:lpstr>Segoe UI</vt:lpstr>
      <vt:lpstr>Office Theme</vt:lpstr>
      <vt:lpstr>Progress Monitoring for Gap Closing</vt:lpstr>
      <vt:lpstr>Today’s session</vt:lpstr>
      <vt:lpstr>Overlapping requirements of  ESSA grants, District Improvement Plans, and SOA Plans</vt:lpstr>
      <vt:lpstr>Overlapping requirements: district planning processes</vt:lpstr>
      <vt:lpstr>Overlapping requirements: District submission and DESE review</vt:lpstr>
      <vt:lpstr>A closer look at progress monitoring for gap closing in SOA Plans</vt:lpstr>
      <vt:lpstr>Statewide gap-closing: lowest performing students group</vt:lpstr>
      <vt:lpstr>Statewide gap-closing: lowest performing students group </vt:lpstr>
      <vt:lpstr>Breakout groups: glows and grows</vt:lpstr>
      <vt:lpstr>Breakout groups</vt:lpstr>
      <vt:lpstr>Aligning analyses across reporting requirements</vt:lpstr>
      <vt:lpstr>Timeline for FY26 SOA Plan Progress Reports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Monitoring for Gap Closing</dc:title>
  <dc:creator>DESE</dc:creator>
  <cp:lastModifiedBy>Zou, Dong (EOE)</cp:lastModifiedBy>
  <cp:revision>24</cp:revision>
  <dcterms:created xsi:type="dcterms:W3CDTF">2025-07-28T12:45:59Z</dcterms:created>
  <dcterms:modified xsi:type="dcterms:W3CDTF">2025-11-12T21:25:43Z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12 2025 12:00AM</vt:lpwstr>
  </property>
</Properties>
</file>