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Lst>
  <p:notesMasterIdLst>
    <p:notesMasterId r:id="rId31"/>
  </p:notesMasterIdLst>
  <p:handoutMasterIdLst>
    <p:handoutMasterId r:id="rId32"/>
  </p:handoutMasterIdLst>
  <p:sldIdLst>
    <p:sldId id="256" r:id="rId5"/>
    <p:sldId id="349" r:id="rId6"/>
    <p:sldId id="345" r:id="rId7"/>
    <p:sldId id="329" r:id="rId8"/>
    <p:sldId id="355" r:id="rId9"/>
    <p:sldId id="534" r:id="rId10"/>
    <p:sldId id="352" r:id="rId11"/>
    <p:sldId id="350" r:id="rId12"/>
    <p:sldId id="387" r:id="rId13"/>
    <p:sldId id="544" r:id="rId14"/>
    <p:sldId id="535" r:id="rId15"/>
    <p:sldId id="378" r:id="rId16"/>
    <p:sldId id="537" r:id="rId17"/>
    <p:sldId id="312" r:id="rId18"/>
    <p:sldId id="538" r:id="rId19"/>
    <p:sldId id="545" r:id="rId20"/>
    <p:sldId id="527" r:id="rId21"/>
    <p:sldId id="539" r:id="rId22"/>
    <p:sldId id="540" r:id="rId23"/>
    <p:sldId id="542" r:id="rId24"/>
    <p:sldId id="516" r:id="rId25"/>
    <p:sldId id="341" r:id="rId26"/>
    <p:sldId id="515" r:id="rId27"/>
    <p:sldId id="532" r:id="rId28"/>
    <p:sldId id="543" r:id="rId29"/>
    <p:sldId id="3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61B82C-D817-07F6-49FC-C10BC419108C}" name="Lynch, Simone E (DESE)" initials="L(" userId="S::simone.e.lynch@mass.gov::ca3b2446-668d-4ced-8146-56ae231a025b" providerId="AD"/>
  <p188:author id="{22712A3F-1540-D235-82F3-23CB00B92550}" name="Rounds-Bloom, Eleanor (DESE)" initials="R(" userId="S::eleanor.rounds@mass.gov::ae3cae55-aabd-4d2f-9bc9-45b61ff330c5" providerId="AD"/>
  <p188:author id="{D1DA5F8D-4C28-43D5-D0F2-13DACB8B245D}" name="Kirova, Dessi G. (DESE)" initials="K(" userId="S::dessi.g.kirova@mass.gov::f84c957e-ed6e-4fd7-a1f6-a96c7c7022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rova, Dessi G. (DESE)" initials="KDG(" lastIdx="1" clrIdx="0">
    <p:extLst>
      <p:ext uri="{19B8F6BF-5375-455C-9EA6-DF929625EA0E}">
        <p15:presenceInfo xmlns:p15="http://schemas.microsoft.com/office/powerpoint/2012/main" userId="S::dessi.g.kirova@mass.gov::f84c957e-ed6e-4fd7-a1f6-a96c7c7022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00"/>
    <a:srgbClr val="FF6600"/>
    <a:srgbClr val="009999"/>
    <a:srgbClr val="FFCC66"/>
    <a:srgbClr val="156082"/>
    <a:srgbClr val="99C3CB"/>
    <a:srgbClr val="C2F6F0"/>
    <a:srgbClr val="AFCBF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40AAE-082A-42BF-BDA2-3B26860ED2BB}" v="79" dt="2025-11-07T20:47:58.618"/>
    <p1510:client id="{8615B9AC-C1C8-486E-B372-9C78A29682BD}" v="205" dt="2025-11-07T14:41:41.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447" autoAdjust="0"/>
  </p:normalViewPr>
  <p:slideViewPr>
    <p:cSldViewPr snapToGrid="0">
      <p:cViewPr varScale="1">
        <p:scale>
          <a:sx n="111" d="100"/>
          <a:sy n="111" d="100"/>
        </p:scale>
        <p:origin x="558" y="90"/>
      </p:cViewPr>
      <p:guideLst/>
    </p:cSldViewPr>
  </p:slideViewPr>
  <p:outlineViewPr>
    <p:cViewPr>
      <p:scale>
        <a:sx n="33" d="100"/>
        <a:sy n="33" d="100"/>
      </p:scale>
      <p:origin x="0" y="-59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massgov-my.sharepoint.com/personal/dessi_g_kirova_mass_gov/Documents/Documents/180/Webinars-TA-Conferences/FallConference2025/comparison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massgov-my.sharepoint.com/personal/dessi_g_kirova_mass_gov/Documents/Documents/180/Webinars-TA-Conferences/FallConference2025/comparis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assgov-my.sharepoint.com/personal/dessi_g_kirova_mass_gov/Documents/Documents/180/Webinars-TA-Conferences/FallConference2025/comparison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6786583355317"/>
          <c:y val="0.14653465346534653"/>
          <c:w val="0.87120856754703591"/>
          <c:h val="0.63158462617915334"/>
        </c:manualLayout>
      </c:layout>
      <c:barChart>
        <c:barDir val="col"/>
        <c:grouping val="stacked"/>
        <c:varyColors val="0"/>
        <c:ser>
          <c:idx val="0"/>
          <c:order val="0"/>
          <c:tx>
            <c:strRef>
              <c:f>'0180'!$A$197</c:f>
              <c:strCache>
                <c:ptCount val="1"/>
                <c:pt idx="0">
                  <c:v>FC 0180</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'0180'!$B$196:$D$196</c:f>
              <c:strCache>
                <c:ptCount val="3"/>
                <c:pt idx="0">
                  <c:v>FY26</c:v>
                </c:pt>
                <c:pt idx="1">
                  <c:v>FY25</c:v>
                </c:pt>
                <c:pt idx="2">
                  <c:v>FY24</c:v>
                </c:pt>
              </c:strCache>
            </c:strRef>
          </c:cat>
          <c:val>
            <c:numRef>
              <c:f>'0180'!$B$197:$D$197</c:f>
              <c:numCache>
                <c:formatCode>"$"#,##0.00</c:formatCode>
                <c:ptCount val="3"/>
                <c:pt idx="0">
                  <c:v>17879174</c:v>
                </c:pt>
                <c:pt idx="1">
                  <c:v>18440773</c:v>
                </c:pt>
                <c:pt idx="2">
                  <c:v>18599076</c:v>
                </c:pt>
              </c:numCache>
            </c:numRef>
          </c:val>
          <c:extLst>
            <c:ext xmlns:c16="http://schemas.microsoft.com/office/drawing/2014/chart" uri="{C3380CC4-5D6E-409C-BE32-E72D297353CC}">
              <c16:uniqueId val="{00000000-8977-4629-8927-FD78F578EE30}"/>
            </c:ext>
          </c:extLst>
        </c:ser>
        <c:ser>
          <c:idx val="1"/>
          <c:order val="1"/>
          <c:tx>
            <c:strRef>
              <c:f>'0180'!$A$198</c:f>
              <c:strCache>
                <c:ptCount val="1"/>
                <c:pt idx="0">
                  <c:v>FC 0186 </c:v>
                </c:pt>
              </c:strCache>
            </c:strRef>
          </c:tx>
          <c:spPr>
            <a:solidFill>
              <a:srgbClr val="0070C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977-4629-8927-FD78F578EE3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'0180'!$B$196:$D$196</c:f>
              <c:strCache>
                <c:ptCount val="3"/>
                <c:pt idx="0">
                  <c:v>FY26</c:v>
                </c:pt>
                <c:pt idx="1">
                  <c:v>FY25</c:v>
                </c:pt>
                <c:pt idx="2">
                  <c:v>FY24</c:v>
                </c:pt>
              </c:strCache>
            </c:strRef>
          </c:cat>
          <c:val>
            <c:numRef>
              <c:f>'0180'!$B$198:$D$198</c:f>
              <c:numCache>
                <c:formatCode>"$"#,##0.00</c:formatCode>
                <c:ptCount val="3"/>
                <c:pt idx="0">
                  <c:v>850000</c:v>
                </c:pt>
                <c:pt idx="1">
                  <c:v>1033638</c:v>
                </c:pt>
                <c:pt idx="2">
                  <c:v>1052574</c:v>
                </c:pt>
              </c:numCache>
            </c:numRef>
          </c:val>
          <c:extLst>
            <c:ext xmlns:c16="http://schemas.microsoft.com/office/drawing/2014/chart" uri="{C3380CC4-5D6E-409C-BE32-E72D297353CC}">
              <c16:uniqueId val="{00000002-8977-4629-8927-FD78F578EE30}"/>
            </c:ext>
          </c:extLst>
        </c:ser>
        <c:dLbls>
          <c:showLegendKey val="0"/>
          <c:showVal val="0"/>
          <c:showCatName val="0"/>
          <c:showSerName val="0"/>
          <c:showPercent val="0"/>
          <c:showBubbleSize val="0"/>
        </c:dLbls>
        <c:gapWidth val="36"/>
        <c:overlap val="100"/>
        <c:axId val="624611200"/>
        <c:axId val="624613120"/>
      </c:barChart>
      <c:catAx>
        <c:axId val="62461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24613120"/>
        <c:crosses val="autoZero"/>
        <c:auto val="1"/>
        <c:lblAlgn val="ctr"/>
        <c:lblOffset val="100"/>
        <c:noMultiLvlLbl val="0"/>
      </c:catAx>
      <c:valAx>
        <c:axId val="6246131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24611200"/>
        <c:crosses val="autoZero"/>
        <c:crossBetween val="between"/>
        <c:minorUnit val="1000000"/>
      </c:valAx>
      <c:spPr>
        <a:noFill/>
        <a:ln>
          <a:noFill/>
        </a:ln>
        <a:effectLst/>
      </c:spPr>
    </c:plotArea>
    <c:legend>
      <c:legendPos val="b"/>
      <c:layout>
        <c:manualLayout>
          <c:xMode val="edge"/>
          <c:yMode val="edge"/>
          <c:x val="0.18892557152366229"/>
          <c:y val="2.5868182572626949E-2"/>
          <c:w val="0.77897649131651292"/>
          <c:h val="9.6030999570159717E-2"/>
        </c:manualLayout>
      </c:layou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latin typeface="Arial" panose="020B0604020202020204" pitchFamily="34" charset="0"/>
                <a:cs typeface="Arial" panose="020B0604020202020204" pitchFamily="34" charset="0"/>
              </a:rPr>
              <a:t>Fiscal Year 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Sheet1!$B$20</c:f>
              <c:strCache>
                <c:ptCount val="1"/>
                <c:pt idx="0">
                  <c:v>Total Award</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Sheet1!$A$21:$A$22</c:f>
              <c:strCache>
                <c:ptCount val="2"/>
                <c:pt idx="0">
                  <c:v>FC 0180</c:v>
                </c:pt>
                <c:pt idx="1">
                  <c:v>FC 0186</c:v>
                </c:pt>
              </c:strCache>
            </c:strRef>
          </c:cat>
          <c:val>
            <c:numRef>
              <c:f>Sheet1!$B$21:$B$22</c:f>
              <c:numCache>
                <c:formatCode>"$"#,##0.00_);[Red]\("$"#,##0.00\)</c:formatCode>
                <c:ptCount val="2"/>
                <c:pt idx="0">
                  <c:v>18599076</c:v>
                </c:pt>
                <c:pt idx="1">
                  <c:v>1052574</c:v>
                </c:pt>
              </c:numCache>
            </c:numRef>
          </c:val>
          <c:extLst>
            <c:ext xmlns:c16="http://schemas.microsoft.com/office/drawing/2014/chart" uri="{C3380CC4-5D6E-409C-BE32-E72D297353CC}">
              <c16:uniqueId val="{00000000-63B9-4097-8ADD-E089685036C2}"/>
            </c:ext>
          </c:extLst>
        </c:ser>
        <c:ser>
          <c:idx val="1"/>
          <c:order val="1"/>
          <c:tx>
            <c:strRef>
              <c:f>Sheet1!$C$20</c:f>
              <c:strCache>
                <c:ptCount val="1"/>
                <c:pt idx="0">
                  <c:v>Amount Remaining</c:v>
                </c:pt>
              </c:strCache>
            </c:strRef>
          </c:tx>
          <c:spPr>
            <a:solidFill>
              <a:srgbClr val="FF00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Sheet1!$A$21:$A$22</c:f>
              <c:strCache>
                <c:ptCount val="2"/>
                <c:pt idx="0">
                  <c:v>FC 0180</c:v>
                </c:pt>
                <c:pt idx="1">
                  <c:v>FC 0186</c:v>
                </c:pt>
              </c:strCache>
            </c:strRef>
          </c:cat>
          <c:val>
            <c:numRef>
              <c:f>Sheet1!$C$21:$C$22</c:f>
              <c:numCache>
                <c:formatCode>"$"#,##0.00_);[Red]\("$"#,##0.00\)</c:formatCode>
                <c:ptCount val="2"/>
                <c:pt idx="0">
                  <c:v>2028970.1</c:v>
                </c:pt>
                <c:pt idx="1">
                  <c:v>30784.560000000001</c:v>
                </c:pt>
              </c:numCache>
            </c:numRef>
          </c:val>
          <c:extLst>
            <c:ext xmlns:c16="http://schemas.microsoft.com/office/drawing/2014/chart" uri="{C3380CC4-5D6E-409C-BE32-E72D297353CC}">
              <c16:uniqueId val="{00000001-63B9-4097-8ADD-E089685036C2}"/>
            </c:ext>
          </c:extLst>
        </c:ser>
        <c:dLbls>
          <c:showLegendKey val="0"/>
          <c:showVal val="0"/>
          <c:showCatName val="0"/>
          <c:showSerName val="0"/>
          <c:showPercent val="0"/>
          <c:showBubbleSize val="0"/>
        </c:dLbls>
        <c:gapWidth val="30"/>
        <c:overlap val="-3"/>
        <c:axId val="543366975"/>
        <c:axId val="543378975"/>
      </c:barChart>
      <c:catAx>
        <c:axId val="54336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3378975"/>
        <c:crosses val="autoZero"/>
        <c:auto val="1"/>
        <c:lblAlgn val="ctr"/>
        <c:lblOffset val="100"/>
        <c:noMultiLvlLbl val="0"/>
      </c:catAx>
      <c:valAx>
        <c:axId val="5433789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3366975"/>
        <c:crosses val="autoZero"/>
        <c:crossBetween val="between"/>
        <c:majorUnit val="5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latin typeface="Arial" panose="020B0604020202020204" pitchFamily="34" charset="0"/>
                <a:cs typeface="Arial" panose="020B0604020202020204" pitchFamily="34" charset="0"/>
              </a:rPr>
              <a:t>Fiscal Year 2025</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Sheet1!$B$14</c:f>
              <c:strCache>
                <c:ptCount val="1"/>
                <c:pt idx="0">
                  <c:v>Total Award</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Sheet1!$A$15:$A$16</c:f>
              <c:strCache>
                <c:ptCount val="2"/>
                <c:pt idx="0">
                  <c:v>FC 0180</c:v>
                </c:pt>
                <c:pt idx="1">
                  <c:v>FC 0186</c:v>
                </c:pt>
              </c:strCache>
            </c:strRef>
          </c:cat>
          <c:val>
            <c:numRef>
              <c:f>Sheet1!$B$15:$B$16</c:f>
              <c:numCache>
                <c:formatCode>"$"#,##0.00_);[Red]\("$"#,##0.00\)</c:formatCode>
                <c:ptCount val="2"/>
                <c:pt idx="0">
                  <c:v>18440773</c:v>
                </c:pt>
                <c:pt idx="1">
                  <c:v>1033638</c:v>
                </c:pt>
              </c:numCache>
            </c:numRef>
          </c:val>
          <c:extLst>
            <c:ext xmlns:c16="http://schemas.microsoft.com/office/drawing/2014/chart" uri="{C3380CC4-5D6E-409C-BE32-E72D297353CC}">
              <c16:uniqueId val="{00000000-B652-4F4E-92E8-0C77D506ECCF}"/>
            </c:ext>
          </c:extLst>
        </c:ser>
        <c:ser>
          <c:idx val="1"/>
          <c:order val="1"/>
          <c:tx>
            <c:strRef>
              <c:f>Sheet1!$C$14</c:f>
              <c:strCache>
                <c:ptCount val="1"/>
                <c:pt idx="0">
                  <c:v>Amount Remaining</c:v>
                </c:pt>
              </c:strCache>
            </c:strRef>
          </c:tx>
          <c:spPr>
            <a:solidFill>
              <a:srgbClr val="FF00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Sheet1!$A$15:$A$16</c:f>
              <c:strCache>
                <c:ptCount val="2"/>
                <c:pt idx="0">
                  <c:v>FC 0180</c:v>
                </c:pt>
                <c:pt idx="1">
                  <c:v>FC 0186</c:v>
                </c:pt>
              </c:strCache>
            </c:strRef>
          </c:cat>
          <c:val>
            <c:numRef>
              <c:f>Sheet1!$C$15:$C$16</c:f>
              <c:numCache>
                <c:formatCode>"$"#,##0.00_);[Red]\("$"#,##0.00\)</c:formatCode>
                <c:ptCount val="2"/>
                <c:pt idx="0">
                  <c:v>7036873.9400000004</c:v>
                </c:pt>
                <c:pt idx="1">
                  <c:v>630080.82999999996</c:v>
                </c:pt>
              </c:numCache>
            </c:numRef>
          </c:val>
          <c:extLst>
            <c:ext xmlns:c16="http://schemas.microsoft.com/office/drawing/2014/chart" uri="{C3380CC4-5D6E-409C-BE32-E72D297353CC}">
              <c16:uniqueId val="{00000001-B652-4F4E-92E8-0C77D506ECCF}"/>
            </c:ext>
          </c:extLst>
        </c:ser>
        <c:dLbls>
          <c:showLegendKey val="0"/>
          <c:showVal val="0"/>
          <c:showCatName val="0"/>
          <c:showSerName val="0"/>
          <c:showPercent val="0"/>
          <c:showBubbleSize val="0"/>
        </c:dLbls>
        <c:gapWidth val="30"/>
        <c:overlap val="-27"/>
        <c:axId val="604777567"/>
        <c:axId val="604779007"/>
      </c:barChart>
      <c:catAx>
        <c:axId val="60477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4779007"/>
        <c:crosses val="autoZero"/>
        <c:auto val="1"/>
        <c:lblAlgn val="ctr"/>
        <c:lblOffset val="100"/>
        <c:noMultiLvlLbl val="0"/>
      </c:catAx>
      <c:valAx>
        <c:axId val="60477900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4777567"/>
        <c:crosses val="autoZero"/>
        <c:crossBetween val="between"/>
        <c:majorUnit val="5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16B9BD-1BEF-43C2-8043-4342E8F9A80C}" type="doc">
      <dgm:prSet loTypeId="urn:microsoft.com/office/officeart/2005/8/layout/cycle6" loCatId="relationship" qsTypeId="urn:microsoft.com/office/officeart/2005/8/quickstyle/simple1" qsCatId="simple" csTypeId="urn:microsoft.com/office/officeart/2005/8/colors/accent1_2" csCatId="accent1" phldr="1"/>
      <dgm:spPr/>
    </dgm:pt>
    <dgm:pt modelId="{DE98E664-07CA-4048-925A-5042FABB5A5B}">
      <dgm:prSet phldrT="[Text]"/>
      <dgm:spPr>
        <a:solidFill>
          <a:schemeClr val="tx2">
            <a:lumMod val="75000"/>
            <a:lumOff val="25000"/>
          </a:schemeClr>
        </a:solidFill>
      </dgm:spPr>
      <dgm:t>
        <a:bodyPr/>
        <a:lstStyle/>
        <a:p>
          <a:r>
            <a:rPr lang="en-US" dirty="0"/>
            <a:t>Effective Language Instruction </a:t>
          </a:r>
        </a:p>
      </dgm:t>
      <dgm:extLst>
        <a:ext uri="{E40237B7-FDA0-4F09-8148-C483321AD2D9}">
          <dgm14:cNvPr xmlns:dgm14="http://schemas.microsoft.com/office/drawing/2010/diagram" id="0" name="" descr="&#10;"/>
        </a:ext>
      </dgm:extLst>
    </dgm:pt>
    <dgm:pt modelId="{04FE422D-6A9E-4636-8DE0-95C44D03C934}" type="parTrans" cxnId="{FE77644E-7471-4BF5-9227-6BBC7FD6F054}">
      <dgm:prSet/>
      <dgm:spPr/>
      <dgm:t>
        <a:bodyPr/>
        <a:lstStyle/>
        <a:p>
          <a:endParaRPr lang="en-US"/>
        </a:p>
      </dgm:t>
    </dgm:pt>
    <dgm:pt modelId="{CC3BC1CC-7A36-48C8-9D9C-81D6C310B4E2}" type="sibTrans" cxnId="{FE77644E-7471-4BF5-9227-6BBC7FD6F054}">
      <dgm:prSet/>
      <dgm:spPr/>
      <dgm:t>
        <a:bodyPr/>
        <a:lstStyle/>
        <a:p>
          <a:endParaRPr lang="en-US"/>
        </a:p>
      </dgm:t>
    </dgm:pt>
    <dgm:pt modelId="{AF09CB26-88BD-463B-9117-58BEDF5910DB}">
      <dgm:prSet phldrT="[Text]"/>
      <dgm:spPr>
        <a:solidFill>
          <a:schemeClr val="accent5">
            <a:lumMod val="75000"/>
          </a:schemeClr>
        </a:solidFill>
      </dgm:spPr>
      <dgm:t>
        <a:bodyPr/>
        <a:lstStyle/>
        <a:p>
          <a:r>
            <a:rPr lang="en-US" dirty="0"/>
            <a:t>Parent and Family Engagement </a:t>
          </a:r>
        </a:p>
      </dgm:t>
      <dgm:extLst>
        <a:ext uri="{E40237B7-FDA0-4F09-8148-C483321AD2D9}">
          <dgm14:cNvPr xmlns:dgm14="http://schemas.microsoft.com/office/drawing/2010/diagram" id="0" name="" descr="&#10;"/>
        </a:ext>
      </dgm:extLst>
    </dgm:pt>
    <dgm:pt modelId="{F21506D0-B4F0-437A-B1A3-796CFDC4CD29}" type="parTrans" cxnId="{99288CC5-3F2D-42FF-A59B-F5D10FDCB53B}">
      <dgm:prSet/>
      <dgm:spPr/>
      <dgm:t>
        <a:bodyPr/>
        <a:lstStyle/>
        <a:p>
          <a:endParaRPr lang="en-US"/>
        </a:p>
      </dgm:t>
    </dgm:pt>
    <dgm:pt modelId="{4CB5B44F-CF75-4DB0-A711-6088E2EEA49C}" type="sibTrans" cxnId="{99288CC5-3F2D-42FF-A59B-F5D10FDCB53B}">
      <dgm:prSet/>
      <dgm:spPr/>
      <dgm:t>
        <a:bodyPr/>
        <a:lstStyle/>
        <a:p>
          <a:endParaRPr lang="en-US"/>
        </a:p>
      </dgm:t>
    </dgm:pt>
    <dgm:pt modelId="{5024BE22-5782-4EC4-B96B-0566D74B8DA2}">
      <dgm:prSet phldrT="[Text]"/>
      <dgm:spPr>
        <a:solidFill>
          <a:schemeClr val="accent3">
            <a:lumMod val="75000"/>
          </a:schemeClr>
        </a:solidFill>
      </dgm:spPr>
      <dgm:t>
        <a:bodyPr/>
        <a:lstStyle/>
        <a:p>
          <a:r>
            <a:rPr lang="en-US" dirty="0"/>
            <a:t>High Quality Professional Development </a:t>
          </a:r>
        </a:p>
      </dgm:t>
    </dgm:pt>
    <dgm:pt modelId="{67A06156-1A98-4177-8D7C-A5FEF1A2081B}" type="parTrans" cxnId="{D29A34D7-AAC0-45BC-A263-A996FCE7D993}">
      <dgm:prSet/>
      <dgm:spPr/>
      <dgm:t>
        <a:bodyPr/>
        <a:lstStyle/>
        <a:p>
          <a:endParaRPr lang="en-US"/>
        </a:p>
      </dgm:t>
    </dgm:pt>
    <dgm:pt modelId="{FF15F2D8-9A54-4DDF-9CB6-120720EC5EC2}" type="sibTrans" cxnId="{D29A34D7-AAC0-45BC-A263-A996FCE7D993}">
      <dgm:prSet/>
      <dgm:spPr/>
      <dgm:t>
        <a:bodyPr/>
        <a:lstStyle/>
        <a:p>
          <a:endParaRPr lang="en-US"/>
        </a:p>
      </dgm:t>
    </dgm:pt>
    <dgm:pt modelId="{D03B490E-D336-4C81-80D4-BAACB43AC971}" type="pres">
      <dgm:prSet presAssocID="{6716B9BD-1BEF-43C2-8043-4342E8F9A80C}" presName="cycle" presStyleCnt="0">
        <dgm:presLayoutVars>
          <dgm:dir/>
          <dgm:resizeHandles val="exact"/>
        </dgm:presLayoutVars>
      </dgm:prSet>
      <dgm:spPr/>
    </dgm:pt>
    <dgm:pt modelId="{7E1F6720-CC71-45C2-95A9-BD7AA3E0B010}" type="pres">
      <dgm:prSet presAssocID="{DE98E664-07CA-4048-925A-5042FABB5A5B}" presName="node" presStyleLbl="node1" presStyleIdx="0" presStyleCnt="3">
        <dgm:presLayoutVars>
          <dgm:bulletEnabled val="1"/>
        </dgm:presLayoutVars>
      </dgm:prSet>
      <dgm:spPr/>
    </dgm:pt>
    <dgm:pt modelId="{4590652D-89C1-494D-B805-363A9F143291}" type="pres">
      <dgm:prSet presAssocID="{DE98E664-07CA-4048-925A-5042FABB5A5B}" presName="spNode" presStyleCnt="0"/>
      <dgm:spPr/>
    </dgm:pt>
    <dgm:pt modelId="{6DE99AC2-E1B2-4F14-8AFE-12EE9B02985D}" type="pres">
      <dgm:prSet presAssocID="{CC3BC1CC-7A36-48C8-9D9C-81D6C310B4E2}" presName="sibTrans" presStyleLbl="sibTrans1D1" presStyleIdx="0" presStyleCnt="3"/>
      <dgm:spPr/>
    </dgm:pt>
    <dgm:pt modelId="{1062332D-1704-4AB8-8C89-9C7C1878C6F4}" type="pres">
      <dgm:prSet presAssocID="{AF09CB26-88BD-463B-9117-58BEDF5910DB}" presName="node" presStyleLbl="node1" presStyleIdx="1" presStyleCnt="3">
        <dgm:presLayoutVars>
          <dgm:bulletEnabled val="1"/>
        </dgm:presLayoutVars>
      </dgm:prSet>
      <dgm:spPr/>
    </dgm:pt>
    <dgm:pt modelId="{D57529B6-8AB6-4C50-8769-E2AD94C0E117}" type="pres">
      <dgm:prSet presAssocID="{AF09CB26-88BD-463B-9117-58BEDF5910DB}" presName="spNode" presStyleCnt="0"/>
      <dgm:spPr/>
    </dgm:pt>
    <dgm:pt modelId="{5B941688-EA19-4AF6-A366-BA6CD2CDFC34}" type="pres">
      <dgm:prSet presAssocID="{4CB5B44F-CF75-4DB0-A711-6088E2EEA49C}" presName="sibTrans" presStyleLbl="sibTrans1D1" presStyleIdx="1" presStyleCnt="3"/>
      <dgm:spPr/>
    </dgm:pt>
    <dgm:pt modelId="{807A83FA-0256-4384-880E-F03B269F8026}" type="pres">
      <dgm:prSet presAssocID="{5024BE22-5782-4EC4-B96B-0566D74B8DA2}" presName="node" presStyleLbl="node1" presStyleIdx="2" presStyleCnt="3">
        <dgm:presLayoutVars>
          <dgm:bulletEnabled val="1"/>
        </dgm:presLayoutVars>
      </dgm:prSet>
      <dgm:spPr/>
    </dgm:pt>
    <dgm:pt modelId="{DC1518E5-F2AC-40BD-8474-8D6823C08B0D}" type="pres">
      <dgm:prSet presAssocID="{5024BE22-5782-4EC4-B96B-0566D74B8DA2}" presName="spNode" presStyleCnt="0"/>
      <dgm:spPr/>
    </dgm:pt>
    <dgm:pt modelId="{6F4C71FE-177B-459A-B8DC-58DBFE6BFF37}" type="pres">
      <dgm:prSet presAssocID="{FF15F2D8-9A54-4DDF-9CB6-120720EC5EC2}" presName="sibTrans" presStyleLbl="sibTrans1D1" presStyleIdx="2" presStyleCnt="3"/>
      <dgm:spPr/>
    </dgm:pt>
  </dgm:ptLst>
  <dgm:cxnLst>
    <dgm:cxn modelId="{D1204F1C-67E2-410D-B0A6-1D88CC0AC217}" type="presOf" srcId="{6716B9BD-1BEF-43C2-8043-4342E8F9A80C}" destId="{D03B490E-D336-4C81-80D4-BAACB43AC971}" srcOrd="0" destOrd="0" presId="urn:microsoft.com/office/officeart/2005/8/layout/cycle6"/>
    <dgm:cxn modelId="{DB7B7530-E967-43F7-ADA9-623A4751468F}" type="presOf" srcId="{5024BE22-5782-4EC4-B96B-0566D74B8DA2}" destId="{807A83FA-0256-4384-880E-F03B269F8026}" srcOrd="0" destOrd="0" presId="urn:microsoft.com/office/officeart/2005/8/layout/cycle6"/>
    <dgm:cxn modelId="{53D39F31-67F5-4C8C-9984-E0EFAD4C7849}" type="presOf" srcId="{AF09CB26-88BD-463B-9117-58BEDF5910DB}" destId="{1062332D-1704-4AB8-8C89-9C7C1878C6F4}" srcOrd="0" destOrd="0" presId="urn:microsoft.com/office/officeart/2005/8/layout/cycle6"/>
    <dgm:cxn modelId="{FE77644E-7471-4BF5-9227-6BBC7FD6F054}" srcId="{6716B9BD-1BEF-43C2-8043-4342E8F9A80C}" destId="{DE98E664-07CA-4048-925A-5042FABB5A5B}" srcOrd="0" destOrd="0" parTransId="{04FE422D-6A9E-4636-8DE0-95C44D03C934}" sibTransId="{CC3BC1CC-7A36-48C8-9D9C-81D6C310B4E2}"/>
    <dgm:cxn modelId="{3C454B72-CDD1-4A70-B7C7-67B3E00F4F82}" type="presOf" srcId="{4CB5B44F-CF75-4DB0-A711-6088E2EEA49C}" destId="{5B941688-EA19-4AF6-A366-BA6CD2CDFC34}" srcOrd="0" destOrd="0" presId="urn:microsoft.com/office/officeart/2005/8/layout/cycle6"/>
    <dgm:cxn modelId="{D267988C-967A-4C50-9068-4FF58C366FCA}" type="presOf" srcId="{FF15F2D8-9A54-4DDF-9CB6-120720EC5EC2}" destId="{6F4C71FE-177B-459A-B8DC-58DBFE6BFF37}" srcOrd="0" destOrd="0" presId="urn:microsoft.com/office/officeart/2005/8/layout/cycle6"/>
    <dgm:cxn modelId="{A8A4A296-A278-4EA8-8435-4DAC659A0B71}" type="presOf" srcId="{DE98E664-07CA-4048-925A-5042FABB5A5B}" destId="{7E1F6720-CC71-45C2-95A9-BD7AA3E0B010}" srcOrd="0" destOrd="0" presId="urn:microsoft.com/office/officeart/2005/8/layout/cycle6"/>
    <dgm:cxn modelId="{1D775FB6-2727-49E9-A5D5-DAC2DAC9FE19}" type="presOf" srcId="{CC3BC1CC-7A36-48C8-9D9C-81D6C310B4E2}" destId="{6DE99AC2-E1B2-4F14-8AFE-12EE9B02985D}" srcOrd="0" destOrd="0" presId="urn:microsoft.com/office/officeart/2005/8/layout/cycle6"/>
    <dgm:cxn modelId="{99288CC5-3F2D-42FF-A59B-F5D10FDCB53B}" srcId="{6716B9BD-1BEF-43C2-8043-4342E8F9A80C}" destId="{AF09CB26-88BD-463B-9117-58BEDF5910DB}" srcOrd="1" destOrd="0" parTransId="{F21506D0-B4F0-437A-B1A3-796CFDC4CD29}" sibTransId="{4CB5B44F-CF75-4DB0-A711-6088E2EEA49C}"/>
    <dgm:cxn modelId="{D29A34D7-AAC0-45BC-A263-A996FCE7D993}" srcId="{6716B9BD-1BEF-43C2-8043-4342E8F9A80C}" destId="{5024BE22-5782-4EC4-B96B-0566D74B8DA2}" srcOrd="2" destOrd="0" parTransId="{67A06156-1A98-4177-8D7C-A5FEF1A2081B}" sibTransId="{FF15F2D8-9A54-4DDF-9CB6-120720EC5EC2}"/>
    <dgm:cxn modelId="{28785C54-91C6-4196-8ADB-8C797D1B0851}" type="presParOf" srcId="{D03B490E-D336-4C81-80D4-BAACB43AC971}" destId="{7E1F6720-CC71-45C2-95A9-BD7AA3E0B010}" srcOrd="0" destOrd="0" presId="urn:microsoft.com/office/officeart/2005/8/layout/cycle6"/>
    <dgm:cxn modelId="{C1933ED1-3784-4F92-8EA7-E8101DC82AD7}" type="presParOf" srcId="{D03B490E-D336-4C81-80D4-BAACB43AC971}" destId="{4590652D-89C1-494D-B805-363A9F143291}" srcOrd="1" destOrd="0" presId="urn:microsoft.com/office/officeart/2005/8/layout/cycle6"/>
    <dgm:cxn modelId="{82665F05-F01D-424E-B03F-1586C3C08523}" type="presParOf" srcId="{D03B490E-D336-4C81-80D4-BAACB43AC971}" destId="{6DE99AC2-E1B2-4F14-8AFE-12EE9B02985D}" srcOrd="2" destOrd="0" presId="urn:microsoft.com/office/officeart/2005/8/layout/cycle6"/>
    <dgm:cxn modelId="{03157B02-0BA7-4904-BFCE-DA500B2649A4}" type="presParOf" srcId="{D03B490E-D336-4C81-80D4-BAACB43AC971}" destId="{1062332D-1704-4AB8-8C89-9C7C1878C6F4}" srcOrd="3" destOrd="0" presId="urn:microsoft.com/office/officeart/2005/8/layout/cycle6"/>
    <dgm:cxn modelId="{97CFFD65-22C3-44EC-B121-0EFEC2AA0C30}" type="presParOf" srcId="{D03B490E-D336-4C81-80D4-BAACB43AC971}" destId="{D57529B6-8AB6-4C50-8769-E2AD94C0E117}" srcOrd="4" destOrd="0" presId="urn:microsoft.com/office/officeart/2005/8/layout/cycle6"/>
    <dgm:cxn modelId="{00B87F46-2309-4991-8A12-B78B2F7200FA}" type="presParOf" srcId="{D03B490E-D336-4C81-80D4-BAACB43AC971}" destId="{5B941688-EA19-4AF6-A366-BA6CD2CDFC34}" srcOrd="5" destOrd="0" presId="urn:microsoft.com/office/officeart/2005/8/layout/cycle6"/>
    <dgm:cxn modelId="{1E6E8358-7F60-4E51-9C05-76131806BA97}" type="presParOf" srcId="{D03B490E-D336-4C81-80D4-BAACB43AC971}" destId="{807A83FA-0256-4384-880E-F03B269F8026}" srcOrd="6" destOrd="0" presId="urn:microsoft.com/office/officeart/2005/8/layout/cycle6"/>
    <dgm:cxn modelId="{577A60FE-9372-464A-B09D-B8EB756FF8CF}" type="presParOf" srcId="{D03B490E-D336-4C81-80D4-BAACB43AC971}" destId="{DC1518E5-F2AC-40BD-8474-8D6823C08B0D}" srcOrd="7" destOrd="0" presId="urn:microsoft.com/office/officeart/2005/8/layout/cycle6"/>
    <dgm:cxn modelId="{0425C744-1840-40D1-B81B-B683465F1B6F}" type="presParOf" srcId="{D03B490E-D336-4C81-80D4-BAACB43AC971}" destId="{6F4C71FE-177B-459A-B8DC-58DBFE6BFF37}" srcOrd="8" destOrd="0" presId="urn:microsoft.com/office/officeart/2005/8/layout/cycle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F6720-CC71-45C2-95A9-BD7AA3E0B010}">
      <dsp:nvSpPr>
        <dsp:cNvPr id="0" name=""/>
        <dsp:cNvSpPr/>
      </dsp:nvSpPr>
      <dsp:spPr>
        <a:xfrm>
          <a:off x="1351612" y="166474"/>
          <a:ext cx="1797753" cy="1168540"/>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Effective Language Instruction </a:t>
          </a:r>
        </a:p>
      </dsp:txBody>
      <dsp:txXfrm>
        <a:off x="1408655" y="223517"/>
        <a:ext cx="1683667" cy="1054454"/>
      </dsp:txXfrm>
    </dsp:sp>
    <dsp:sp modelId="{6DE99AC2-E1B2-4F14-8AFE-12EE9B02985D}">
      <dsp:nvSpPr>
        <dsp:cNvPr id="0" name=""/>
        <dsp:cNvSpPr/>
      </dsp:nvSpPr>
      <dsp:spPr>
        <a:xfrm>
          <a:off x="690761" y="750744"/>
          <a:ext cx="3119454" cy="3119454"/>
        </a:xfrm>
        <a:custGeom>
          <a:avLst/>
          <a:gdLst/>
          <a:ahLst/>
          <a:cxnLst/>
          <a:rect l="0" t="0" r="0" b="0"/>
          <a:pathLst>
            <a:path>
              <a:moveTo>
                <a:pt x="2471688" y="294391"/>
              </a:moveTo>
              <a:arcTo wR="1559727" hR="1559727" stAng="18346878" swAng="3649944"/>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62332D-1704-4AB8-8C89-9C7C1878C6F4}">
      <dsp:nvSpPr>
        <dsp:cNvPr id="0" name=""/>
        <dsp:cNvSpPr/>
      </dsp:nvSpPr>
      <dsp:spPr>
        <a:xfrm>
          <a:off x="2702375" y="2506065"/>
          <a:ext cx="1797753" cy="1168540"/>
        </a:xfrm>
        <a:prstGeom prst="round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Parent and Family Engagement </a:t>
          </a:r>
        </a:p>
      </dsp:txBody>
      <dsp:txXfrm>
        <a:off x="2759418" y="2563108"/>
        <a:ext cx="1683667" cy="1054454"/>
      </dsp:txXfrm>
    </dsp:sp>
    <dsp:sp modelId="{5B941688-EA19-4AF6-A366-BA6CD2CDFC34}">
      <dsp:nvSpPr>
        <dsp:cNvPr id="0" name=""/>
        <dsp:cNvSpPr/>
      </dsp:nvSpPr>
      <dsp:spPr>
        <a:xfrm>
          <a:off x="690761" y="750744"/>
          <a:ext cx="3119454" cy="3119454"/>
        </a:xfrm>
        <a:custGeom>
          <a:avLst/>
          <a:gdLst/>
          <a:ahLst/>
          <a:cxnLst/>
          <a:rect l="0" t="0" r="0" b="0"/>
          <a:pathLst>
            <a:path>
              <a:moveTo>
                <a:pt x="2302697" y="2931130"/>
              </a:moveTo>
              <a:arcTo wR="1559727" hR="1559727" stAng="3693179" swAng="3413643"/>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7A83FA-0256-4384-880E-F03B269F8026}">
      <dsp:nvSpPr>
        <dsp:cNvPr id="0" name=""/>
        <dsp:cNvSpPr/>
      </dsp:nvSpPr>
      <dsp:spPr>
        <a:xfrm>
          <a:off x="848" y="2506065"/>
          <a:ext cx="1797753" cy="116854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High Quality Professional Development </a:t>
          </a:r>
        </a:p>
      </dsp:txBody>
      <dsp:txXfrm>
        <a:off x="57891" y="2563108"/>
        <a:ext cx="1683667" cy="1054454"/>
      </dsp:txXfrm>
    </dsp:sp>
    <dsp:sp modelId="{6F4C71FE-177B-459A-B8DC-58DBFE6BFF37}">
      <dsp:nvSpPr>
        <dsp:cNvPr id="0" name=""/>
        <dsp:cNvSpPr/>
      </dsp:nvSpPr>
      <dsp:spPr>
        <a:xfrm>
          <a:off x="690761" y="750744"/>
          <a:ext cx="3119454" cy="3119454"/>
        </a:xfrm>
        <a:custGeom>
          <a:avLst/>
          <a:gdLst/>
          <a:ahLst/>
          <a:cxnLst/>
          <a:rect l="0" t="0" r="0" b="0"/>
          <a:pathLst>
            <a:path>
              <a:moveTo>
                <a:pt x="10379" y="1739368"/>
              </a:moveTo>
              <a:arcTo wR="1559727" hR="1559727" stAng="10403178" swAng="3649944"/>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0.18451</cdr:x>
      <cdr:y>0.38541</cdr:y>
    </cdr:from>
    <cdr:to>
      <cdr:x>0.34898</cdr:x>
      <cdr:y>0.45686</cdr:y>
    </cdr:to>
    <cdr:sp macro="" textlink="">
      <cdr:nvSpPr>
        <cdr:cNvPr id="2" name="TextBox 1">
          <a:extLst xmlns:a="http://schemas.openxmlformats.org/drawingml/2006/main">
            <a:ext uri="{FF2B5EF4-FFF2-40B4-BE49-F238E27FC236}">
              <a16:creationId xmlns:a16="http://schemas.microsoft.com/office/drawing/2014/main" id="{274C6C78-38C2-6BDB-2C24-9F4B54B16595}"/>
            </a:ext>
          </a:extLst>
        </cdr:cNvPr>
        <cdr:cNvSpPr txBox="1"/>
      </cdr:nvSpPr>
      <cdr:spPr>
        <a:xfrm xmlns:a="http://schemas.openxmlformats.org/drawingml/2006/main">
          <a:off x="1752419" y="1992341"/>
          <a:ext cx="1562100"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solidFill>
              <a:schemeClr val="bg1"/>
            </a:solidFill>
          </a:endParaRPr>
        </a:p>
      </cdr:txBody>
    </cdr:sp>
  </cdr:relSizeAnchor>
  <cdr:relSizeAnchor xmlns:cdr="http://schemas.openxmlformats.org/drawingml/2006/chartDrawing">
    <cdr:from>
      <cdr:x>0.15944</cdr:x>
      <cdr:y>0.35962</cdr:y>
    </cdr:from>
    <cdr:to>
      <cdr:x>0.37305</cdr:x>
      <cdr:y>0.47754</cdr:y>
    </cdr:to>
    <cdr:sp macro="" textlink="">
      <cdr:nvSpPr>
        <cdr:cNvPr id="3" name="TextBox 2">
          <a:extLst xmlns:a="http://schemas.openxmlformats.org/drawingml/2006/main">
            <a:ext uri="{FF2B5EF4-FFF2-40B4-BE49-F238E27FC236}">
              <a16:creationId xmlns:a16="http://schemas.microsoft.com/office/drawing/2014/main" id="{A125700C-60E1-983A-1E56-CF1077C6E29B}"/>
            </a:ext>
          </a:extLst>
        </cdr:cNvPr>
        <cdr:cNvSpPr txBox="1"/>
      </cdr:nvSpPr>
      <cdr:spPr>
        <a:xfrm xmlns:a="http://schemas.openxmlformats.org/drawingml/2006/main">
          <a:off x="1514294" y="1858991"/>
          <a:ext cx="2028825" cy="6095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bg1"/>
              </a:solidFill>
              <a:latin typeface="Arial" panose="020B0604020202020204" pitchFamily="34" charset="0"/>
              <a:cs typeface="Arial" panose="020B0604020202020204" pitchFamily="34" charset="0"/>
            </a:rPr>
            <a:t>Approximately $850,000*</a:t>
          </a:r>
          <a:endParaRPr lang="en-US" sz="1600" b="1" kern="1200" dirty="0">
            <a:solidFill>
              <a:schemeClr val="bg1"/>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11/12/2025</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31469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308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D4E43-3D92-60A6-B936-6119AA48D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69C33-6DF7-3861-AA28-CA20F9C72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6964C-AF00-9EC2-259C-8A2E7E374483}"/>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10F048B-A82E-8FDC-0D40-B3EAB269081C}"/>
              </a:ext>
            </a:extLst>
          </p:cNvPr>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396087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txBox="1">
            <a:spLocks noGrp="1"/>
          </p:cNvSpPr>
          <p:nvPr>
            <p:ph type="body" sz="quarter" idx="1"/>
          </p:nvPr>
        </p:nvSpPr>
        <p:spPr bwMode="auto"/>
        <p:txBody>
          <a:bodyPr numCol="1">
            <a:prstTxWarp prst="textNoShape">
              <a:avLst/>
            </a:prstTxWarp>
            <a:normAutofit/>
          </a:bodyPr>
          <a:lstStyle/>
          <a:p>
            <a:pPr marL="0" marR="0" indent="0">
              <a:lnSpc>
                <a:spcPct val="107000"/>
              </a:lnSpc>
              <a:spcBef>
                <a:spcPts val="0"/>
              </a:spcBef>
              <a:spcAft>
                <a:spcPts val="800"/>
              </a:spcAft>
              <a:buFont typeface="Arial" panose="020B0604020202020204" pitchFamily="34" charset="0"/>
              <a:buNone/>
            </a:pPr>
            <a:endParaRPr/>
          </a:p>
        </p:txBody>
      </p:sp>
      <p:sp>
        <p:nvSpPr>
          <p:cNvPr id="60420" name="Footer Placeholder 3"/>
          <p:cNvSpPr txBox="1">
            <a:spLocks noChangeArrowheads="1"/>
          </p:cNvSpPr>
          <p:nvPr/>
        </p:nvSpPr>
        <p:spPr bwMode="auto">
          <a:xfrm>
            <a:off x="0" y="8829675"/>
            <a:ext cx="3038475" cy="465138"/>
          </a:xfrm>
          <a:prstGeom prst="rect">
            <a:avLst/>
          </a:prstGeom>
          <a:noFill/>
          <a:ln w="9525">
            <a:noFill/>
            <a:miter lim="800000"/>
            <a:headEnd/>
            <a:tailEnd/>
          </a:ln>
        </p:spPr>
        <p:txBody>
          <a:bodyPr lIns="93177" tIns="46589" rIns="93177" bIns="46589" anchor="b"/>
          <a:lstStyle/>
          <a:p>
            <a:r>
              <a:rPr lang="en-US" sz="1200">
                <a:solidFill>
                  <a:srgbClr val="000000"/>
                </a:solidFill>
                <a:latin typeface="Calibri" pitchFamily="34" charset="0"/>
              </a:rPr>
              <a:t>Massachusetts Department of Elementary and Secondary Education</a:t>
            </a:r>
          </a:p>
        </p:txBody>
      </p:sp>
      <p:sp>
        <p:nvSpPr>
          <p:cNvPr id="60421" name="Slide Number Placeholder 4"/>
          <p:cNvSpPr txBox="1">
            <a:spLocks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B20CCC4A-699D-4C3B-B632-068B2F21F7D7}" type="slidenum">
              <a:rPr lang="en-US" sz="1200">
                <a:solidFill>
                  <a:srgbClr val="000000"/>
                </a:solidFill>
                <a:latin typeface="Calibri" pitchFamily="34" charset="0"/>
              </a:rPr>
              <a:pPr algn="r"/>
              <a:t>14</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391526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AF89D-5916-F5F7-DA79-E67EF22AB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2BD34-78C0-AB22-186F-88DAC8406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31175-EC85-27D5-2D8D-C95EE9E76D33}"/>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816BBDA-6297-9437-5D73-BB71A05CB347}"/>
              </a:ext>
            </a:extLst>
          </p:cNvPr>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417895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234A-059D-FD18-AC64-AABD7DDD7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CD459-2754-1951-2BB3-C4AC7EB13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45D82-5712-C174-D9B7-15D52CB1F4FE}"/>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C4EA5AD-27F4-D34F-D457-1A2E1A35E964}"/>
              </a:ext>
            </a:extLst>
          </p:cNvPr>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69943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3AB88-5D28-ED75-2E9A-71216F2B6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76C25-0628-91C7-B299-1FF96F8E1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1144F-749C-2B76-21B8-E5CEE03EE5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6E815C-584B-A18C-A63C-8964C91DF1A5}"/>
              </a:ext>
            </a:extLst>
          </p:cNvPr>
          <p:cNvSpPr>
            <a:spLocks noGrp="1"/>
          </p:cNvSpPr>
          <p:nvPr>
            <p:ph type="sldNum" sz="quarter" idx="10"/>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415490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84341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6005A-506F-DAD0-7E92-6196CA603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F3702-0E4C-58AD-B59A-DE8EED6C4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5C0F5-9153-E88C-277B-3E800F8AFA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C8D33-1CD1-7BD9-7A1E-8B3C64A59385}"/>
              </a:ext>
            </a:extLst>
          </p:cNvPr>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380561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21</a:t>
            </a:fld>
            <a:endParaRPr lang="zh-CN" altLang="en-US"/>
          </a:p>
        </p:txBody>
      </p:sp>
    </p:spTree>
    <p:extLst>
      <p:ext uri="{BB962C8B-B14F-4D97-AF65-F5344CB8AC3E}">
        <p14:creationId xmlns:p14="http://schemas.microsoft.com/office/powerpoint/2010/main" val="361634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407102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133500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831B-D132-C3D0-7A47-17735DFCB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77158-1BC9-DA9C-82DF-4CABA3004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BA4B7-807B-9F5F-0E69-81BA636799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6E588F-B66C-6713-94F9-C6A0ACE0D1ED}"/>
              </a:ext>
            </a:extLst>
          </p:cNvPr>
          <p:cNvSpPr>
            <a:spLocks noGrp="1"/>
          </p:cNvSpPr>
          <p:nvPr>
            <p:ph type="sldNum" sz="quarter" idx="10"/>
          </p:nvPr>
        </p:nvSpPr>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881127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26</a:t>
            </a:fld>
            <a:endParaRPr lang="zh-CN" altLang="en-US"/>
          </a:p>
        </p:txBody>
      </p:sp>
    </p:spTree>
    <p:extLst>
      <p:ext uri="{BB962C8B-B14F-4D97-AF65-F5344CB8AC3E}">
        <p14:creationId xmlns:p14="http://schemas.microsoft.com/office/powerpoint/2010/main" val="26088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76803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138568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288120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295352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210571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2568366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9680B-FF39-1F50-7B01-D3A411DAA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32461-9AED-B1CF-0C6E-898486E91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A12CC-F026-4FF5-3408-965D90E8BB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5231A7-3833-65BB-1734-8221DF7849AA}"/>
              </a:ext>
            </a:extLst>
          </p:cNvPr>
          <p:cNvSpPr>
            <a:spLocks noGrp="1"/>
          </p:cNvSpPr>
          <p:nvPr>
            <p:ph type="sldNum" sz="quarter" idx="10"/>
          </p:nvPr>
        </p:nvSpPr>
        <p:spPr/>
        <p:txBody>
          <a:bodyPr/>
          <a:lstStyle/>
          <a:p>
            <a:fld id="{ADCCD5AF-71CD-4C88-AC55-E7BE057B2D3C}" type="slidenum">
              <a:rPr lang="zh-CN" altLang="en-US" smtClean="0"/>
              <a:pPr/>
              <a:t>11</a:t>
            </a:fld>
            <a:endParaRPr lang="zh-CN" altLang="en-US"/>
          </a:p>
        </p:txBody>
      </p:sp>
    </p:spTree>
    <p:extLst>
      <p:ext uri="{BB962C8B-B14F-4D97-AF65-F5344CB8AC3E}">
        <p14:creationId xmlns:p14="http://schemas.microsoft.com/office/powerpoint/2010/main" val="795864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pic>
        <p:nvPicPr>
          <p:cNvPr id="4" name="Picture 3">
            <a:extLst>
              <a:ext uri="{FF2B5EF4-FFF2-40B4-BE49-F238E27FC236}">
                <a16:creationId xmlns:a16="http://schemas.microsoft.com/office/drawing/2014/main" id="{D4AFAE8F-5BFD-3D8A-4059-8FAF123185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24165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91379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pic>
        <p:nvPicPr>
          <p:cNvPr id="5" name="Picture 4">
            <a:extLst>
              <a:ext uri="{FF2B5EF4-FFF2-40B4-BE49-F238E27FC236}">
                <a16:creationId xmlns:a16="http://schemas.microsoft.com/office/drawing/2014/main" id="{C8C84175-57C4-DC4C-BF20-7BF106FD1D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2294DB2F-5359-88E7-B69D-6D1B73CA92DC}"/>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54832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617432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26253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pic>
        <p:nvPicPr>
          <p:cNvPr id="5" name="Picture 4">
            <a:extLst>
              <a:ext uri="{FF2B5EF4-FFF2-40B4-BE49-F238E27FC236}">
                <a16:creationId xmlns:a16="http://schemas.microsoft.com/office/drawing/2014/main" id="{62F58BE5-E7FC-D5FC-8F76-C7F2C7651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A22D4708-220B-BA08-8443-16ED6029A626}"/>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550021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r>
              <a:rPr lang="en-US"/>
              <a:t>Click icon to add chart</a:t>
            </a:r>
          </a:p>
        </p:txBody>
      </p:sp>
    </p:spTree>
    <p:extLst>
      <p:ext uri="{BB962C8B-B14F-4D97-AF65-F5344CB8AC3E}">
        <p14:creationId xmlns:p14="http://schemas.microsoft.com/office/powerpoint/2010/main" val="388730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1775251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4139222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401505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r>
              <a:rPr lang="en-US"/>
              <a:t>Click icon to add chart</a:t>
            </a:r>
          </a:p>
        </p:txBody>
      </p:sp>
    </p:spTree>
    <p:extLst>
      <p:ext uri="{BB962C8B-B14F-4D97-AF65-F5344CB8AC3E}">
        <p14:creationId xmlns:p14="http://schemas.microsoft.com/office/powerpoint/2010/main" val="292329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3543815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hasCustomPrompt="1"/>
          </p:nvPr>
        </p:nvSpPr>
        <p:spPr/>
        <p:txBody>
          <a:bodyPr/>
          <a:lstStyle>
            <a:lvl1pPr>
              <a:defRPr/>
            </a:lvl1pPr>
          </a:lstStyle>
          <a:p>
            <a:r>
              <a:rPr lang="en-US"/>
              <a:t>Contents</a:t>
            </a:r>
          </a:p>
        </p:txBody>
      </p:sp>
    </p:spTree>
    <p:extLst>
      <p:ext uri="{BB962C8B-B14F-4D97-AF65-F5344CB8AC3E}">
        <p14:creationId xmlns:p14="http://schemas.microsoft.com/office/powerpoint/2010/main" val="3775858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2D977E96-63B3-E10C-A5F9-1D7A35B9B177}"/>
              </a:ext>
            </a:extLst>
          </p:cNvPr>
          <p:cNvSpPr txBox="1"/>
          <p:nvPr userDrawn="1"/>
        </p:nvSpPr>
        <p:spPr>
          <a:xfrm>
            <a:off x="3493825" y="6488668"/>
            <a:ext cx="7713372" cy="369332"/>
          </a:xfrm>
          <a:prstGeom prst="rect">
            <a:avLst/>
          </a:prstGeom>
          <a:noFill/>
        </p:spPr>
        <p:txBody>
          <a:bodyPr wrap="square" rtlCol="0">
            <a:spAutoFit/>
          </a:bodyPr>
          <a:lstStyle/>
          <a:p>
            <a:r>
              <a:rPr lang="en-US" sz="1200" kern="1200">
                <a:solidFill>
                  <a:schemeClr val="bg1"/>
                </a:solidFill>
                <a:latin typeface="Segoe"/>
                <a:ea typeface="+mn-ea"/>
                <a:cs typeface="+mn-cs"/>
              </a:rPr>
              <a:t>Massachusetts Department of</a:t>
            </a:r>
            <a:r>
              <a:rPr lang="en-US" baseline="0">
                <a:solidFill>
                  <a:schemeClr val="bg1"/>
                </a:solidFill>
                <a:latin typeface="Segoe"/>
              </a:rPr>
              <a:t> </a:t>
            </a:r>
            <a:r>
              <a:rPr lang="en-US" sz="1200" kern="1200">
                <a:solidFill>
                  <a:schemeClr val="bg1"/>
                </a:solidFill>
                <a:latin typeface="Segoe"/>
                <a:ea typeface="+mn-ea"/>
                <a:cs typeface="+mn-cs"/>
              </a:rPr>
              <a:t>Elementary</a:t>
            </a:r>
            <a:r>
              <a:rPr lang="en-US" baseline="0">
                <a:solidFill>
                  <a:schemeClr val="bg1"/>
                </a:solidFill>
                <a:latin typeface="Segoe"/>
              </a:rPr>
              <a:t> </a:t>
            </a:r>
            <a:r>
              <a:rPr lang="en-US" sz="1200" kern="1200">
                <a:solidFill>
                  <a:schemeClr val="bg1"/>
                </a:solidFill>
                <a:latin typeface="Segoe"/>
                <a:ea typeface="+mn-ea"/>
                <a:cs typeface="+mn-cs"/>
              </a:rPr>
              <a:t>and</a:t>
            </a:r>
            <a:r>
              <a:rPr lang="en-US" baseline="0">
                <a:solidFill>
                  <a:schemeClr val="bg1"/>
                </a:solidFill>
                <a:latin typeface="Segoe"/>
              </a:rPr>
              <a:t> </a:t>
            </a:r>
            <a:r>
              <a:rPr lang="en-US" sz="1200" kern="1200">
                <a:solidFill>
                  <a:schemeClr val="bg1"/>
                </a:solidFill>
                <a:latin typeface="Segoe"/>
                <a:ea typeface="+mn-ea"/>
                <a:cs typeface="+mn-cs"/>
              </a:rPr>
              <a:t>Secondary</a:t>
            </a:r>
            <a:r>
              <a:rPr lang="en-US" baseline="0">
                <a:solidFill>
                  <a:schemeClr val="bg1"/>
                </a:solidFill>
                <a:latin typeface="Segoe"/>
              </a:rPr>
              <a:t> </a:t>
            </a:r>
            <a:r>
              <a:rPr lang="en-US" sz="1200" kern="1200">
                <a:solidFill>
                  <a:schemeClr val="bg1"/>
                </a:solidFill>
                <a:latin typeface="Segoe"/>
                <a:ea typeface="+mn-ea"/>
                <a:cs typeface="+mn-cs"/>
              </a:rPr>
              <a:t>Education</a:t>
            </a:r>
          </a:p>
        </p:txBody>
      </p:sp>
    </p:spTree>
    <p:extLst>
      <p:ext uri="{BB962C8B-B14F-4D97-AF65-F5344CB8AC3E}">
        <p14:creationId xmlns:p14="http://schemas.microsoft.com/office/powerpoint/2010/main" val="138753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796272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1401756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364746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79800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53204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r>
              <a:rPr lang="en-US"/>
              <a:t>Click icon to add picture</a:t>
            </a:r>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191231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r>
              <a:rPr lang="en-US"/>
              <a:t>Click icon to add media</a:t>
            </a:r>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62958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pic>
        <p:nvPicPr>
          <p:cNvPr id="4" name="Picture 3" descr="A blue and white flag&#10;&#10;Description automatically generated with low confidence">
            <a:extLst>
              <a:ext uri="{FF2B5EF4-FFF2-40B4-BE49-F238E27FC236}">
                <a16:creationId xmlns:a16="http://schemas.microsoft.com/office/drawing/2014/main" id="{87FBA7C7-3A0C-AD61-A872-8A641DB83502}"/>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4EFD6E83-4CB8-4CA7-4B23-F9AE44F3119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002060"/>
                </a:solidFill>
              </a:rPr>
              <a:pPr algn="ctr"/>
              <a:t>‹#›</a:t>
            </a:fld>
            <a:endParaRPr lang="en-US" sz="2000" b="1">
              <a:solidFill>
                <a:srgbClr val="002060"/>
              </a:solidFill>
            </a:endParaRPr>
          </a:p>
        </p:txBody>
      </p:sp>
    </p:spTree>
    <p:extLst>
      <p:ext uri="{BB962C8B-B14F-4D97-AF65-F5344CB8AC3E}">
        <p14:creationId xmlns:p14="http://schemas.microsoft.com/office/powerpoint/2010/main" val="20801818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50" r:id="rId22"/>
    <p:sldLayoutId id="2147483669" r:id="rId23"/>
    <p:sldLayoutId id="2147483653" r:id="rId24"/>
    <p:sldLayoutId id="2147483670" r:id="rId25"/>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hyperlink" Target="https://www.doe.mass.edu/federalgrants/titleiii-a/resources/activities.doc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doe.mass.edu/federalgrants/resources/equitableservices-essa/"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doe.mass.edu/federalgrants/resources/equitableservices-essa/rg-eqserv.doc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ese.ed.gov/offices/office-of-formula-grants/school-support-and-accountability/essa-legislation-table-contents/title-iii-part-a/#TITLE-III-PART-B:~:text=in%20the%20State.-,LIMITATION.%E2%80%94,-A%20State%20educationa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doe.mass.edu/federalgrants/titleiii-a/resources/consortia-qrg.doc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oe.mass.edu/federalgrants/titleiii-a/resources/sample-consortium-mou.doc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doe.mass.edu/grants/awards.html" TargetMode="Externa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mass.us14.list-manage.com/subscribe?u=d8f37d1a90dacd97f207f0b4a&amp;id=0b376c92d5"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www.doe.mass.edu/federalgrants/liaisons.xlsx" TargetMode="External"/><Relationship Id="rId4" Type="http://schemas.openxmlformats.org/officeDocument/2006/relationships/hyperlink" Target="https://urldefense.com/v3/__https:/mass.us14.list-manage.com/track/click?u=d8f37d1a90dacd97f207f0b4a&amp;id=e829118c11&amp;e=6e1386464d__;!!CPANwP4y!VCvc_doG5B2LWYxQoeHQVISML2AXKapOKlVyyJG3LE2KuFMcchE3o6tz4mTrxpJXGm8NwCHeBnrFFSIwQ257Le6kcNAGw7QTKtrUOHk$"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www.doe.mass.edu/federalgrants/titleiii-a/resources/sample-consortium-mou.docx" TargetMode="External"/><Relationship Id="rId3" Type="http://schemas.openxmlformats.org/officeDocument/2006/relationships/hyperlink" Target="https://www.doe.mass.edu/federalgrants/titleiii-a/resources/" TargetMode="External"/><Relationship Id="rId7" Type="http://schemas.openxmlformats.org/officeDocument/2006/relationships/hyperlink" Target="https://www.doe.mass.edu/federalgrants/titleiii-a/resources/qrg.doc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doe.mass.edu/federalgrants/titleiii-a/resources/activities.docx" TargetMode="External"/><Relationship Id="rId5" Type="http://schemas.openxmlformats.org/officeDocument/2006/relationships/hyperlink" Target="https://www.doe.mass.edu/federalgrants/resources/qrg-sns.docx" TargetMode="External"/><Relationship Id="rId4" Type="http://schemas.openxmlformats.org/officeDocument/2006/relationships/hyperlink" Target="https://www.doe.mass.edu/federalgrants/titleiii-a/resources/titleiii-resource-document.docx" TargetMode="Externa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www.doe.mass.edu/federalgrants/liaisons.xlsx" TargetMode="External"/><Relationship Id="rId2" Type="http://schemas.openxmlformats.org/officeDocument/2006/relationships/hyperlink" Target="mailto:dessi.g.Kirova@mass.gov"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ed.gov/sites/ed/files/documents/essa-act-of-1965.pdf" TargetMode="External"/><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doe.mass.edu/federalgrants/titleiii-a/resources/activities.docx"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hyperlink" Target="https://www.doe.mass.edu/federalgrants/resources/qrg-sns.docx" TargetMode="External"/><Relationship Id="rId4" Type="http://schemas.openxmlformats.org/officeDocument/2006/relationships/hyperlink" Target="https://www.doe.mass.edu/ele/look-act.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309500" y="1187885"/>
            <a:ext cx="10780356" cy="1652014"/>
          </a:xfrm>
        </p:spPr>
        <p:txBody>
          <a:bodyPr>
            <a:normAutofit fontScale="90000"/>
          </a:bodyPr>
          <a:lstStyle/>
          <a:p>
            <a:r>
              <a:rPr lang="en-US" sz="6000">
                <a:solidFill>
                  <a:srgbClr val="002060"/>
                </a:solidFill>
              </a:rPr>
              <a:t>Fiscal Requirements for Title IIIA</a:t>
            </a:r>
          </a:p>
        </p:txBody>
      </p:sp>
      <p:sp>
        <p:nvSpPr>
          <p:cNvPr id="5" name="Subtitle 4">
            <a:extLst>
              <a:ext uri="{FF2B5EF4-FFF2-40B4-BE49-F238E27FC236}">
                <a16:creationId xmlns:a16="http://schemas.microsoft.com/office/drawing/2014/main" id="{A3866ADB-4A9F-337E-B039-7A611CA9D9E9}"/>
              </a:ext>
            </a:extLst>
          </p:cNvPr>
          <p:cNvSpPr>
            <a:spLocks noGrp="1"/>
          </p:cNvSpPr>
          <p:nvPr>
            <p:ph type="subTitle" idx="1"/>
          </p:nvPr>
        </p:nvSpPr>
        <p:spPr>
          <a:xfrm>
            <a:off x="309500" y="3315074"/>
            <a:ext cx="10079182" cy="1558636"/>
          </a:xfrm>
        </p:spPr>
        <p:txBody>
          <a:bodyPr>
            <a:normAutofit/>
          </a:bodyPr>
          <a:lstStyle/>
          <a:p>
            <a:r>
              <a:rPr lang="en-US" sz="2800" b="1">
                <a:solidFill>
                  <a:schemeClr val="tx2"/>
                </a:solidFill>
              </a:rPr>
              <a:t>November 17, 2025</a:t>
            </a:r>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52BDA-A82A-7C09-1DC0-F0D5AEBF7B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A1C7F5-55CE-AEED-2F8B-090F0BEA9514}"/>
              </a:ext>
            </a:extLst>
          </p:cNvPr>
          <p:cNvSpPr>
            <a:spLocks noGrp="1"/>
          </p:cNvSpPr>
          <p:nvPr>
            <p:ph type="title"/>
          </p:nvPr>
        </p:nvSpPr>
        <p:spPr/>
        <p:txBody>
          <a:bodyPr>
            <a:normAutofit/>
          </a:bodyPr>
          <a:lstStyle/>
          <a:p>
            <a:r>
              <a:rPr lang="en-US" sz="3600"/>
              <a:t>Let’s Test It Together </a:t>
            </a:r>
          </a:p>
        </p:txBody>
      </p:sp>
      <p:sp>
        <p:nvSpPr>
          <p:cNvPr id="2" name="Content Placeholder 1">
            <a:extLst>
              <a:ext uri="{FF2B5EF4-FFF2-40B4-BE49-F238E27FC236}">
                <a16:creationId xmlns:a16="http://schemas.microsoft.com/office/drawing/2014/main" id="{BDCFC418-E3F2-755B-87D1-2C3ED6A28B63}"/>
              </a:ext>
            </a:extLst>
          </p:cNvPr>
          <p:cNvSpPr>
            <a:spLocks noGrp="1"/>
          </p:cNvSpPr>
          <p:nvPr>
            <p:ph idx="1"/>
          </p:nvPr>
        </p:nvSpPr>
        <p:spPr/>
        <p:txBody>
          <a:bodyPr vert="horz" lIns="91440" tIns="45720" rIns="91440" bIns="45720" rtlCol="0" anchor="t">
            <a:normAutofit/>
          </a:bodyPr>
          <a:lstStyle/>
          <a:p>
            <a:pPr marL="0" indent="0">
              <a:buNone/>
            </a:pPr>
            <a:r>
              <a:rPr lang="en-US" b="1">
                <a:solidFill>
                  <a:schemeClr val="accent5">
                    <a:lumMod val="50000"/>
                  </a:schemeClr>
                </a:solidFill>
              </a:rPr>
              <a:t>Can the Title IIIA grant pay for our Lexmark translation software? </a:t>
            </a:r>
          </a:p>
          <a:p>
            <a:pPr marL="0" indent="0">
              <a:buNone/>
            </a:pPr>
            <a:endParaRPr lang="en-US" sz="1200" b="1">
              <a:solidFill>
                <a:schemeClr val="accent5">
                  <a:lumMod val="50000"/>
                </a:schemeClr>
              </a:solidFill>
            </a:endParaRPr>
          </a:p>
          <a:p>
            <a:r>
              <a:rPr lang="en-US" sz="2400"/>
              <a:t>Title IIIA funds can be used for supplemental translation and interpretation activities that are specific to the program and not provided for all students. For example, Title IIIA funds can be used to translate parental notifications, postage for mailing notices, and personnel costs for meetings with families of eligible Title IIIA students. </a:t>
            </a:r>
          </a:p>
          <a:p>
            <a:endParaRPr lang="en-US" sz="2400">
              <a:latin typeface="Arial"/>
              <a:cs typeface="Arial"/>
            </a:endParaRPr>
          </a:p>
          <a:p>
            <a:r>
              <a:rPr lang="en-US" sz="2400" b="1">
                <a:latin typeface="Arial"/>
                <a:cs typeface="Arial"/>
              </a:rPr>
              <a:t>However, Title IIIA funds cannot be used to pay for translation and interpretation costs on state academic achievement assessments, including report cards. They also cannot be used to meet Civil Rights obligations to ensure meaningful communications with English learners’ parents/guardians. </a:t>
            </a:r>
          </a:p>
        </p:txBody>
      </p:sp>
    </p:spTree>
    <p:extLst>
      <p:ext uri="{BB962C8B-B14F-4D97-AF65-F5344CB8AC3E}">
        <p14:creationId xmlns:p14="http://schemas.microsoft.com/office/powerpoint/2010/main" val="284239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19E5E-767C-D928-9576-191A8250DD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5A5059-3378-6292-B3A7-E72A26CFA7B4}"/>
              </a:ext>
              <a:ext uri="{C183D7F6-B498-43B3-948B-1728B52AA6E4}">
                <adec:decorative xmlns:adec="http://schemas.microsoft.com/office/drawing/2017/decorative" val="1"/>
              </a:ext>
            </a:extLst>
          </p:cNvPr>
          <p:cNvSpPr>
            <a:spLocks noGrp="1"/>
          </p:cNvSpPr>
          <p:nvPr>
            <p:ph type="title"/>
          </p:nvPr>
        </p:nvSpPr>
        <p:spPr/>
        <p:txBody>
          <a:bodyPr/>
          <a:lstStyle/>
          <a:p>
            <a:r>
              <a:rPr lang="en-US" dirty="0"/>
              <a:t>Title IIIA Fiscal Requirements</a:t>
            </a:r>
          </a:p>
        </p:txBody>
      </p:sp>
      <p:grpSp>
        <p:nvGrpSpPr>
          <p:cNvPr id="3" name="Group 2" descr="Overview">
            <a:extLst>
              <a:ext uri="{FF2B5EF4-FFF2-40B4-BE49-F238E27FC236}">
                <a16:creationId xmlns:a16="http://schemas.microsoft.com/office/drawing/2014/main" id="{826DE504-CD40-BE00-CC3B-5DF903AD6A89}"/>
              </a:ext>
            </a:extLst>
          </p:cNvPr>
          <p:cNvGrpSpPr/>
          <p:nvPr/>
        </p:nvGrpSpPr>
        <p:grpSpPr>
          <a:xfrm>
            <a:off x="2324284" y="3429000"/>
            <a:ext cx="8905702" cy="685389"/>
            <a:chOff x="3061064" y="171329"/>
            <a:chExt cx="8905702" cy="826913"/>
          </a:xfrm>
        </p:grpSpPr>
        <p:sp>
          <p:nvSpPr>
            <p:cNvPr id="4" name="矩形 7">
              <a:extLst>
                <a:ext uri="{FF2B5EF4-FFF2-40B4-BE49-F238E27FC236}">
                  <a16:creationId xmlns:a16="http://schemas.microsoft.com/office/drawing/2014/main" id="{9E79C10C-AAAA-0834-EC26-2A0BB85C8703}"/>
                </a:ext>
              </a:extLst>
            </p:cNvPr>
            <p:cNvSpPr/>
            <p:nvPr/>
          </p:nvSpPr>
          <p:spPr>
            <a:xfrm>
              <a:off x="3061064" y="188784"/>
              <a:ext cx="809458" cy="809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Segoe SemiBold" panose="020B0703040204020203" pitchFamily="34" charset="0"/>
                  <a:cs typeface="Segoe SemiBold" panose="020B0703040204020203" pitchFamily="34" charset="0"/>
                </a:rPr>
                <a:t>02</a:t>
              </a:r>
              <a:endParaRPr lang="zh-CN" altLang="en-US" sz="2700" dirty="0">
                <a:latin typeface="Segoe SemiBold" panose="020B0703040204020203" pitchFamily="34" charset="0"/>
                <a:cs typeface="Segoe SemiBold" panose="020B0703040204020203" pitchFamily="34" charset="0"/>
              </a:endParaRPr>
            </a:p>
          </p:txBody>
        </p:sp>
        <p:sp>
          <p:nvSpPr>
            <p:cNvPr id="6" name="文本框 8">
              <a:extLst>
                <a:ext uri="{FF2B5EF4-FFF2-40B4-BE49-F238E27FC236}">
                  <a16:creationId xmlns:a16="http://schemas.microsoft.com/office/drawing/2014/main" id="{798FB426-2554-3542-BE64-12FB72F5269A}"/>
                </a:ext>
              </a:extLst>
            </p:cNvPr>
            <p:cNvSpPr txBox="1"/>
            <p:nvPr/>
          </p:nvSpPr>
          <p:spPr>
            <a:xfrm>
              <a:off x="3918852" y="171329"/>
              <a:ext cx="8047914"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rgbClr val="002060"/>
                  </a:solidFill>
                  <a:latin typeface="Arial" panose="020B0604020202020204" pitchFamily="34" charset="0"/>
                  <a:cs typeface="Arial" panose="020B0604020202020204" pitchFamily="34" charset="0"/>
                </a:rPr>
                <a:t>Title IIIA Fiscal Requirements</a:t>
              </a:r>
            </a:p>
          </p:txBody>
        </p:sp>
      </p:grpSp>
      <p:sp>
        <p:nvSpPr>
          <p:cNvPr id="2" name="Slide Number Placeholder 1">
            <a:extLst>
              <a:ext uri="{FF2B5EF4-FFF2-40B4-BE49-F238E27FC236}">
                <a16:creationId xmlns:a16="http://schemas.microsoft.com/office/drawing/2014/main" id="{3728475A-34A4-A8B6-999E-B7C5C5C3030B}"/>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1320456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2F4C8F-9898-F034-D788-9AF76C73ED62}"/>
              </a:ext>
            </a:extLst>
          </p:cNvPr>
          <p:cNvSpPr>
            <a:spLocks noGrp="1"/>
          </p:cNvSpPr>
          <p:nvPr>
            <p:ph type="title"/>
          </p:nvPr>
        </p:nvSpPr>
        <p:spPr/>
        <p:txBody>
          <a:bodyPr anchor="ctr">
            <a:normAutofit/>
          </a:bodyPr>
          <a:lstStyle/>
          <a:p>
            <a:r>
              <a:rPr lang="en-US"/>
              <a:t>First-in First-out Rule</a:t>
            </a:r>
          </a:p>
        </p:txBody>
      </p:sp>
      <p:sp>
        <p:nvSpPr>
          <p:cNvPr id="2" name="Content Placeholder 1">
            <a:extLst>
              <a:ext uri="{FF2B5EF4-FFF2-40B4-BE49-F238E27FC236}">
                <a16:creationId xmlns:a16="http://schemas.microsoft.com/office/drawing/2014/main" id="{7EE55304-36A8-7012-0B9F-2FFEC300F0CA}"/>
              </a:ext>
            </a:extLst>
          </p:cNvPr>
          <p:cNvSpPr>
            <a:spLocks noGrp="1"/>
          </p:cNvSpPr>
          <p:nvPr>
            <p:ph idx="1"/>
          </p:nvPr>
        </p:nvSpPr>
        <p:spPr>
          <a:xfrm>
            <a:off x="173179" y="2024742"/>
            <a:ext cx="6728364" cy="3981203"/>
          </a:xfrm>
        </p:spPr>
        <p:txBody>
          <a:bodyPr>
            <a:normAutofit/>
          </a:bodyPr>
          <a:lstStyle/>
          <a:p>
            <a:r>
              <a:rPr lang="en-US"/>
              <a:t>Title IIIA is a Multi-Year Grant with a 27-month lifespan</a:t>
            </a:r>
          </a:p>
          <a:p>
            <a:r>
              <a:rPr lang="en-US"/>
              <a:t>Multiple fiscal years of Title IIIA funding will be active at the same time</a:t>
            </a:r>
          </a:p>
          <a:p>
            <a:r>
              <a:rPr lang="en-US" b="1"/>
              <a:t>The oldest funding should be expended first </a:t>
            </a:r>
          </a:p>
          <a:p>
            <a:pPr marL="0" indent="0">
              <a:buNone/>
            </a:pPr>
            <a:endParaRPr lang="en-US"/>
          </a:p>
        </p:txBody>
      </p:sp>
      <p:pic>
        <p:nvPicPr>
          <p:cNvPr id="5" name="Graphic 4" descr="Daily calendar outline">
            <a:extLst>
              <a:ext uri="{FF2B5EF4-FFF2-40B4-BE49-F238E27FC236}">
                <a16:creationId xmlns:a16="http://schemas.microsoft.com/office/drawing/2014/main" id="{9A68DAF4-D2E6-460A-24B6-F607C48969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8184" y="1169701"/>
            <a:ext cx="5503816" cy="5503816"/>
          </a:xfrm>
          <a:prstGeom prst="rect">
            <a:avLst/>
          </a:prstGeom>
        </p:spPr>
      </p:pic>
    </p:spTree>
    <p:extLst>
      <p:ext uri="{BB962C8B-B14F-4D97-AF65-F5344CB8AC3E}">
        <p14:creationId xmlns:p14="http://schemas.microsoft.com/office/powerpoint/2010/main" val="380157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F429A-7AB8-5039-D3C4-B4E4B0EDA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C19B7-0ADC-4EA2-2C22-5414871CA382}"/>
              </a:ext>
            </a:extLst>
          </p:cNvPr>
          <p:cNvSpPr>
            <a:spLocks noGrp="1"/>
          </p:cNvSpPr>
          <p:nvPr>
            <p:ph type="title"/>
          </p:nvPr>
        </p:nvSpPr>
        <p:spPr/>
        <p:txBody>
          <a:bodyPr>
            <a:normAutofit/>
          </a:bodyPr>
          <a:lstStyle/>
          <a:p>
            <a:r>
              <a:rPr lang="en-US"/>
              <a:t>Administrative Cost Cap</a:t>
            </a:r>
          </a:p>
        </p:txBody>
      </p:sp>
      <p:sp>
        <p:nvSpPr>
          <p:cNvPr id="3" name="Content Placeholder 2">
            <a:extLst>
              <a:ext uri="{FF2B5EF4-FFF2-40B4-BE49-F238E27FC236}">
                <a16:creationId xmlns:a16="http://schemas.microsoft.com/office/drawing/2014/main" id="{6D8E2BB9-3C70-4898-F68A-BA2E6A68D179}"/>
              </a:ext>
            </a:extLst>
          </p:cNvPr>
          <p:cNvSpPr>
            <a:spLocks noGrp="1"/>
          </p:cNvSpPr>
          <p:nvPr>
            <p:ph idx="1"/>
          </p:nvPr>
        </p:nvSpPr>
        <p:spPr>
          <a:xfrm>
            <a:off x="173179" y="1591254"/>
            <a:ext cx="11890665" cy="4799386"/>
          </a:xfrm>
        </p:spPr>
        <p:txBody>
          <a:bodyPr>
            <a:normAutofit fontScale="92500" lnSpcReduction="10000"/>
          </a:bodyPr>
          <a:lstStyle/>
          <a:p>
            <a:pPr marL="0" indent="0" algn="l">
              <a:buNone/>
            </a:pPr>
            <a:r>
              <a:rPr lang="en-US"/>
              <a:t>DIRECT ADMINISTRATIVE EXPENSES: Section 3115(b) – </a:t>
            </a:r>
            <a:endParaRPr lang="en-US" sz="600"/>
          </a:p>
          <a:p>
            <a:pPr marL="0" indent="0" algn="l">
              <a:lnSpc>
                <a:spcPct val="110000"/>
              </a:lnSpc>
              <a:buNone/>
            </a:pPr>
            <a:r>
              <a:rPr lang="en-US"/>
              <a:t>School districts receiving Title IIIA funds may use </a:t>
            </a:r>
            <a:r>
              <a:rPr lang="en-US" b="1"/>
              <a:t>no more than 2% </a:t>
            </a:r>
            <a:r>
              <a:rPr lang="en-US"/>
              <a:t>of their allocation for the cost of administering the program.</a:t>
            </a:r>
          </a:p>
          <a:p>
            <a:pPr marL="0" indent="0" algn="l">
              <a:buNone/>
            </a:pPr>
            <a:endParaRPr lang="en-US">
              <a:hlinkClick r:id="rId3"/>
            </a:endParaRPr>
          </a:p>
          <a:p>
            <a:pPr marL="0" indent="0" algn="l">
              <a:buNone/>
            </a:pPr>
            <a:endParaRPr lang="en-US" b="0" i="0" u="sng">
              <a:solidFill>
                <a:srgbClr val="0056B3"/>
              </a:solidFill>
              <a:effectLst/>
              <a:latin typeface="-apple-system"/>
              <a:hlinkClick r:id="rId3"/>
            </a:endParaRPr>
          </a:p>
          <a:p>
            <a:pPr marL="0" indent="0" algn="l">
              <a:buNone/>
            </a:pPr>
            <a:endParaRPr lang="en-US" u="sng">
              <a:solidFill>
                <a:srgbClr val="0056B3"/>
              </a:solidFill>
              <a:latin typeface="-apple-system"/>
              <a:hlinkClick r:id="rId3"/>
            </a:endParaRPr>
          </a:p>
          <a:p>
            <a:pPr marL="0" indent="0" algn="l">
              <a:buNone/>
            </a:pPr>
            <a:endParaRPr lang="en-US" b="0" i="0" u="sng">
              <a:solidFill>
                <a:srgbClr val="0056B3"/>
              </a:solidFill>
              <a:effectLst/>
              <a:latin typeface="-apple-system"/>
              <a:hlinkClick r:id="rId3"/>
            </a:endParaRPr>
          </a:p>
          <a:p>
            <a:pPr marL="0" indent="0" algn="l">
              <a:buNone/>
            </a:pPr>
            <a:endParaRPr lang="en-US" u="sng">
              <a:solidFill>
                <a:srgbClr val="0056B3"/>
              </a:solidFill>
              <a:latin typeface="-apple-system"/>
              <a:hlinkClick r:id="rId3"/>
            </a:endParaRPr>
          </a:p>
          <a:p>
            <a:pPr marL="0" indent="0" algn="l">
              <a:buNone/>
            </a:pPr>
            <a:endParaRPr lang="en-US" b="0" i="0" u="sng">
              <a:solidFill>
                <a:srgbClr val="0056B3"/>
              </a:solidFill>
              <a:effectLst/>
              <a:latin typeface="-apple-system"/>
              <a:hlinkClick r:id="rId3"/>
            </a:endParaRPr>
          </a:p>
          <a:p>
            <a:pPr marL="0" indent="0" algn="l">
              <a:buNone/>
            </a:pPr>
            <a:endParaRPr lang="en-US" sz="2000" b="0" i="0" u="sng">
              <a:solidFill>
                <a:srgbClr val="0056B3"/>
              </a:solidFill>
              <a:effectLst/>
              <a:hlinkClick r:id="rId3"/>
            </a:endParaRPr>
          </a:p>
          <a:p>
            <a:pPr marL="0" indent="0" algn="l">
              <a:buNone/>
            </a:pPr>
            <a:r>
              <a:rPr lang="en-US" sz="2000" b="0" i="0" u="sng">
                <a:solidFill>
                  <a:srgbClr val="0056B3"/>
                </a:solidFill>
                <a:effectLst/>
                <a:hlinkClick r:id="rId3"/>
              </a:rPr>
              <a:t>Required and Authorized Activities</a:t>
            </a:r>
            <a:endParaRPr lang="en-US" sz="2000" b="0" i="0">
              <a:solidFill>
                <a:srgbClr val="212529"/>
              </a:solidFill>
              <a:effectLst/>
            </a:endParaRPr>
          </a:p>
          <a:p>
            <a:pPr>
              <a:lnSpc>
                <a:spcPct val="150000"/>
              </a:lnSpc>
              <a:buClr>
                <a:srgbClr val="FF9933"/>
              </a:buClr>
            </a:pPr>
            <a:endParaRPr lang="en-US" sz="2800"/>
          </a:p>
        </p:txBody>
      </p:sp>
      <p:sp>
        <p:nvSpPr>
          <p:cNvPr id="6" name="TextBox 5">
            <a:extLst>
              <a:ext uri="{FF2B5EF4-FFF2-40B4-BE49-F238E27FC236}">
                <a16:creationId xmlns:a16="http://schemas.microsoft.com/office/drawing/2014/main" id="{97A449EE-7306-3A03-3F09-F1BE04D01BEB}"/>
              </a:ext>
            </a:extLst>
          </p:cNvPr>
          <p:cNvSpPr txBox="1"/>
          <p:nvPr/>
        </p:nvSpPr>
        <p:spPr>
          <a:xfrm>
            <a:off x="173179" y="3054294"/>
            <a:ext cx="11926922" cy="267765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txBody>
          <a:bodyPr wrap="square">
            <a:spAutoFit/>
          </a:bodyPr>
          <a:lstStyle/>
          <a:p>
            <a:pPr marL="342900" indent="-342900">
              <a:buFont typeface="Arial" panose="020B0604020202020204" pitchFamily="34" charset="0"/>
              <a:buChar char="•"/>
            </a:pPr>
            <a:r>
              <a:rPr lang="en-US" sz="2400">
                <a:solidFill>
                  <a:schemeClr val="bg1"/>
                </a:solidFill>
                <a:latin typeface="Arial" panose="020B0604020202020204" pitchFamily="34" charset="0"/>
                <a:cs typeface="Arial" panose="020B0604020202020204" pitchFamily="34" charset="0"/>
              </a:rPr>
              <a:t>Administrative expenses are those expenses used for running the grant, not expenses related to providing direct grant services to students. </a:t>
            </a:r>
          </a:p>
          <a:p>
            <a:pPr marL="342900" indent="-342900">
              <a:buFont typeface="Arial" panose="020B0604020202020204" pitchFamily="34" charset="0"/>
              <a:buChar char="•"/>
            </a:pPr>
            <a:r>
              <a:rPr lang="en-US" sz="2400">
                <a:solidFill>
                  <a:schemeClr val="bg1"/>
                </a:solidFill>
                <a:latin typeface="Arial" panose="020B0604020202020204" pitchFamily="34" charset="0"/>
                <a:cs typeface="Arial" panose="020B0604020202020204" pitchFamily="34" charset="0"/>
              </a:rPr>
              <a:t>Indirect costs are always administrative expenses.</a:t>
            </a:r>
          </a:p>
          <a:p>
            <a:pPr marL="342900" indent="-342900">
              <a:buFont typeface="Arial" panose="020B0604020202020204" pitchFamily="34" charset="0"/>
              <a:buChar char="•"/>
            </a:pPr>
            <a:r>
              <a:rPr lang="en-US" sz="2400">
                <a:solidFill>
                  <a:schemeClr val="bg1"/>
                </a:solidFill>
                <a:latin typeface="Arial" panose="020B0604020202020204" pitchFamily="34" charset="0"/>
                <a:cs typeface="Arial" panose="020B0604020202020204" pitchFamily="34" charset="0"/>
              </a:rPr>
              <a:t>Some examples of Title IIIA administrative expenses are costs associated with: </a:t>
            </a:r>
          </a:p>
          <a:p>
            <a:pPr marL="800100" lvl="1" indent="-342900">
              <a:buFont typeface="Arial" panose="020B0604020202020204" pitchFamily="34" charset="0"/>
              <a:buChar char="•"/>
            </a:pPr>
            <a:r>
              <a:rPr lang="en-US" sz="2400">
                <a:solidFill>
                  <a:schemeClr val="bg1"/>
                </a:solidFill>
                <a:latin typeface="Arial" panose="020B0604020202020204" pitchFamily="34" charset="0"/>
                <a:cs typeface="Arial" panose="020B0604020202020204" pitchFamily="34" charset="0"/>
              </a:rPr>
              <a:t>Developing the Title IIIA portion of the consolidated ESSA application</a:t>
            </a:r>
          </a:p>
          <a:p>
            <a:pPr marL="800100" lvl="1" indent="-342900">
              <a:buFont typeface="Arial" panose="020B0604020202020204" pitchFamily="34" charset="0"/>
              <a:buChar char="•"/>
            </a:pPr>
            <a:r>
              <a:rPr lang="en-US" sz="2400">
                <a:solidFill>
                  <a:schemeClr val="bg1"/>
                </a:solidFill>
                <a:latin typeface="Arial" panose="020B0604020202020204" pitchFamily="34" charset="0"/>
                <a:cs typeface="Arial" panose="020B0604020202020204" pitchFamily="34" charset="0"/>
              </a:rPr>
              <a:t>Ensuring compliance with applicable federal laws and regulations</a:t>
            </a:r>
          </a:p>
          <a:p>
            <a:pPr marL="800100" lvl="1" indent="-342900">
              <a:buFont typeface="Arial" panose="020B0604020202020204" pitchFamily="34" charset="0"/>
              <a:buChar char="•"/>
            </a:pPr>
            <a:r>
              <a:rPr lang="en-US" sz="2400">
                <a:solidFill>
                  <a:schemeClr val="bg1"/>
                </a:solidFill>
                <a:latin typeface="Arial" panose="020B0604020202020204" pitchFamily="34" charset="0"/>
                <a:cs typeface="Arial" panose="020B0604020202020204" pitchFamily="34" charset="0"/>
              </a:rPr>
              <a:t>PD for Title III administrators re: administering the grant.</a:t>
            </a:r>
          </a:p>
        </p:txBody>
      </p:sp>
      <p:sp>
        <p:nvSpPr>
          <p:cNvPr id="4" name="Slide Number Placeholder 3">
            <a:extLst>
              <a:ext uri="{FF2B5EF4-FFF2-40B4-BE49-F238E27FC236}">
                <a16:creationId xmlns:a16="http://schemas.microsoft.com/office/drawing/2014/main" id="{C35F0ABA-8A43-305F-3F1D-F98032A8CED1}"/>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191869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7EEF8E-2B5C-D63C-B2D9-9A1E36EE4AB9}"/>
              </a:ext>
            </a:extLst>
          </p:cNvPr>
          <p:cNvSpPr>
            <a:spLocks noGrp="1"/>
          </p:cNvSpPr>
          <p:nvPr>
            <p:ph type="title"/>
          </p:nvPr>
        </p:nvSpPr>
        <p:spPr/>
        <p:txBody>
          <a:bodyPr>
            <a:normAutofit fontScale="90000"/>
          </a:bodyPr>
          <a:lstStyle/>
          <a:p>
            <a:r>
              <a:rPr lang="en-US"/>
              <a:t>Private Schools Participation in Title IIIA</a:t>
            </a:r>
          </a:p>
        </p:txBody>
      </p:sp>
      <p:sp>
        <p:nvSpPr>
          <p:cNvPr id="30723" name="Content Placeholder 2"/>
          <p:cNvSpPr>
            <a:spLocks noGrp="1"/>
          </p:cNvSpPr>
          <p:nvPr>
            <p:ph idx="1"/>
          </p:nvPr>
        </p:nvSpPr>
        <p:spPr>
          <a:xfrm>
            <a:off x="173179" y="1563672"/>
            <a:ext cx="7305307" cy="4796487"/>
          </a:xfrm>
        </p:spPr>
        <p:txBody>
          <a:bodyPr>
            <a:normAutofit/>
          </a:bodyPr>
          <a:lstStyle/>
          <a:p>
            <a:pPr>
              <a:spcAft>
                <a:spcPts val="600"/>
              </a:spcAft>
              <a:buClr>
                <a:srgbClr val="FF9933"/>
              </a:buClr>
            </a:pPr>
            <a:r>
              <a:rPr lang="en-US" sz="1800" b="1"/>
              <a:t>Eligibility</a:t>
            </a:r>
            <a:r>
              <a:rPr lang="en-US" sz="1800"/>
              <a:t>: Private schools within the geographic boundaries of the school district.</a:t>
            </a:r>
          </a:p>
          <a:p>
            <a:pPr>
              <a:spcAft>
                <a:spcPts val="600"/>
              </a:spcAft>
              <a:buClr>
                <a:srgbClr val="FF9933"/>
              </a:buClr>
            </a:pPr>
            <a:r>
              <a:rPr lang="en-US" sz="1800" b="1"/>
              <a:t>Fiscal Management</a:t>
            </a:r>
            <a:r>
              <a:rPr lang="en-US" sz="1800"/>
              <a:t>: Districts maintain control over the Title IIIA funding. Funds are never provided directly to a private school.</a:t>
            </a:r>
          </a:p>
          <a:p>
            <a:pPr>
              <a:spcAft>
                <a:spcPts val="600"/>
              </a:spcAft>
              <a:buClr>
                <a:srgbClr val="FF9933"/>
              </a:buClr>
            </a:pPr>
            <a:r>
              <a:rPr lang="en-US" sz="1800" b="1"/>
              <a:t>Equipment</a:t>
            </a:r>
            <a:r>
              <a:rPr lang="en-US" sz="1800"/>
              <a:t>: Districts retain ownership of any equipment or supplies purchased for equitable services and should remove them from private schools if no longer used for equitable services.</a:t>
            </a:r>
          </a:p>
          <a:p>
            <a:pPr>
              <a:spcAft>
                <a:spcPts val="600"/>
              </a:spcAft>
              <a:buClr>
                <a:srgbClr val="FF9933"/>
              </a:buClr>
            </a:pPr>
            <a:r>
              <a:rPr lang="en-US" sz="1800" b="1"/>
              <a:t>Allocations</a:t>
            </a:r>
            <a:r>
              <a:rPr lang="en-US" sz="1800"/>
              <a:t>: DESE will publish </a:t>
            </a:r>
            <a:r>
              <a:rPr lang="en-US" sz="1800">
                <a:hlinkClick r:id="rId3"/>
              </a:rPr>
              <a:t>district allocations for equitable services </a:t>
            </a:r>
            <a:r>
              <a:rPr lang="en-US" sz="1800"/>
              <a:t>by private school annually.</a:t>
            </a:r>
          </a:p>
          <a:p>
            <a:pPr>
              <a:spcAft>
                <a:spcPts val="600"/>
              </a:spcAft>
              <a:buClr>
                <a:srgbClr val="FF9933"/>
              </a:buClr>
            </a:pPr>
            <a:r>
              <a:rPr lang="en-US" sz="1800" b="1"/>
              <a:t>Consultation</a:t>
            </a:r>
            <a:r>
              <a:rPr lang="en-US" sz="1800"/>
              <a:t>: Districts should estimate the available funds for equitable services for the next school year based on the prior year’s reservation for initial consultations. Once final reservations have been calculated, districts must notify participating private schools.</a:t>
            </a:r>
          </a:p>
          <a:p>
            <a:pPr marL="0" indent="0">
              <a:buClr>
                <a:srgbClr val="FF9933"/>
              </a:buClr>
              <a:buNone/>
            </a:pPr>
            <a:endParaRPr lang="en-US" sz="1000">
              <a:hlinkClick r:id="rId4"/>
            </a:endParaRPr>
          </a:p>
          <a:p>
            <a:pPr marL="0" indent="0">
              <a:buClr>
                <a:srgbClr val="FF9933"/>
              </a:buClr>
              <a:buNone/>
            </a:pPr>
            <a:r>
              <a:rPr lang="en-US" sz="1400">
                <a:hlinkClick r:id="rId4"/>
              </a:rPr>
              <a:t>ESSA Equitable Services for Private Schools Resource Guide</a:t>
            </a:r>
            <a:endParaRPr lang="en-US" sz="1400"/>
          </a:p>
        </p:txBody>
      </p:sp>
      <p:sp>
        <p:nvSpPr>
          <p:cNvPr id="2" name="Slide Number Placeholder 1"/>
          <p:cNvSpPr>
            <a:spLocks noGrp="1"/>
          </p:cNvSpPr>
          <p:nvPr>
            <p:ph type="sldNum" sz="quarter" idx="12"/>
          </p:nvPr>
        </p:nvSpPr>
        <p:spPr/>
        <p:txBody>
          <a:bodyPr/>
          <a:lstStyle/>
          <a:p>
            <a:fld id="{FF27229C-EC7B-4063-A33B-28A5E87E32ED}" type="slidenum">
              <a:rPr lang="zh-CN" altLang="en-US" smtClean="0"/>
              <a:pPr/>
              <a:t>14</a:t>
            </a:fld>
            <a:endParaRPr lang="zh-CN" altLang="en-US"/>
          </a:p>
        </p:txBody>
      </p:sp>
      <p:pic>
        <p:nvPicPr>
          <p:cNvPr id="10" name="Graphic 9" descr="Bank with solid fill">
            <a:extLst>
              <a:ext uri="{FF2B5EF4-FFF2-40B4-BE49-F238E27FC236}">
                <a16:creationId xmlns:a16="http://schemas.microsoft.com/office/drawing/2014/main" id="{0BF199D3-810E-6757-F8D3-A2346C71BE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8486" y="1563673"/>
            <a:ext cx="4680857" cy="4680857"/>
          </a:xfrm>
          <a:prstGeom prst="rect">
            <a:avLst/>
          </a:prstGeom>
        </p:spPr>
      </p:pic>
    </p:spTree>
    <p:extLst>
      <p:ext uri="{BB962C8B-B14F-4D97-AF65-F5344CB8AC3E}">
        <p14:creationId xmlns:p14="http://schemas.microsoft.com/office/powerpoint/2010/main" val="31379312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45FB8-F538-FB22-E40C-0FA820882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5F3C3-E853-146A-7456-8AFF835CADA3}"/>
              </a:ext>
            </a:extLst>
          </p:cNvPr>
          <p:cNvSpPr>
            <a:spLocks noGrp="1"/>
          </p:cNvSpPr>
          <p:nvPr>
            <p:ph type="title"/>
          </p:nvPr>
        </p:nvSpPr>
        <p:spPr/>
        <p:txBody>
          <a:bodyPr>
            <a:normAutofit/>
          </a:bodyPr>
          <a:lstStyle/>
          <a:p>
            <a:r>
              <a:rPr lang="en-US"/>
              <a:t>Title IIIA Consortia</a:t>
            </a:r>
          </a:p>
        </p:txBody>
      </p:sp>
      <p:sp>
        <p:nvSpPr>
          <p:cNvPr id="3" name="Content Placeholder 2">
            <a:extLst>
              <a:ext uri="{FF2B5EF4-FFF2-40B4-BE49-F238E27FC236}">
                <a16:creationId xmlns:a16="http://schemas.microsoft.com/office/drawing/2014/main" id="{C50ED313-EEB5-D675-6B30-4D177E72B3CB}"/>
              </a:ext>
            </a:extLst>
          </p:cNvPr>
          <p:cNvSpPr>
            <a:spLocks noGrp="1"/>
          </p:cNvSpPr>
          <p:nvPr>
            <p:ph idx="1"/>
          </p:nvPr>
        </p:nvSpPr>
        <p:spPr>
          <a:xfrm>
            <a:off x="173179" y="1767840"/>
            <a:ext cx="11890665" cy="4572000"/>
          </a:xfrm>
        </p:spPr>
        <p:txBody>
          <a:bodyPr>
            <a:normAutofit fontScale="62500" lnSpcReduction="20000"/>
          </a:bodyPr>
          <a:lstStyle/>
          <a:p>
            <a:pPr>
              <a:lnSpc>
                <a:spcPct val="150000"/>
              </a:lnSpc>
              <a:buClr>
                <a:srgbClr val="FF9933"/>
              </a:buClr>
            </a:pPr>
            <a:r>
              <a:rPr lang="en-US" b="1"/>
              <a:t>What is a Title IIIA Consortium? </a:t>
            </a:r>
            <a:r>
              <a:rPr lang="en-US"/>
              <a:t>A school district is eligible for a Title IIIA grant if the calculated per-pupil amount adds up to an allocation greater than or equal to $10,000 (Title IIIA, </a:t>
            </a:r>
            <a:r>
              <a:rPr lang="en-US" u="sng">
                <a:hlinkClick r:id="rId3"/>
              </a:rPr>
              <a:t>Section 3114(b)</a:t>
            </a:r>
            <a:r>
              <a:rPr lang="en-US"/>
              <a:t>). If a school district does not reach this eligibility threshold, they may apply for a Title IIIA grant jointly with other districts in a consortium in order to be eligible to participate in Title IIIA.</a:t>
            </a:r>
          </a:p>
          <a:p>
            <a:pPr>
              <a:lnSpc>
                <a:spcPct val="150000"/>
              </a:lnSpc>
              <a:buClr>
                <a:srgbClr val="FF9933"/>
              </a:buClr>
            </a:pPr>
            <a:r>
              <a:rPr lang="en-US" b="1"/>
              <a:t>The Consortium Fiscal Lead </a:t>
            </a:r>
            <a:r>
              <a:rPr lang="en-US"/>
              <a:t>is responsible for all financial transactions of the consortium (requisitions, purchases, payments, etc.) and for maintaining records of all financial transactions carried out on behalf of the consortium. This covers signing of all contracts and hiring of the Title IIIA program staff. </a:t>
            </a:r>
          </a:p>
          <a:p>
            <a:pPr>
              <a:lnSpc>
                <a:spcPct val="150000"/>
              </a:lnSpc>
              <a:buClr>
                <a:srgbClr val="FF9933"/>
              </a:buClr>
            </a:pPr>
            <a:r>
              <a:rPr lang="en-US"/>
              <a:t>A Title IIIA Consortium fiscal lead agency may not subgrant Title IIIA funds to other members of the consortium. </a:t>
            </a:r>
            <a:r>
              <a:rPr lang="en-US" b="1"/>
              <a:t>No reimbursements for member districts are allowed. </a:t>
            </a:r>
          </a:p>
          <a:p>
            <a:pPr marL="0" indent="0">
              <a:lnSpc>
                <a:spcPct val="150000"/>
              </a:lnSpc>
              <a:buClr>
                <a:srgbClr val="FF9933"/>
              </a:buClr>
              <a:buNone/>
            </a:pPr>
            <a:endParaRPr lang="en-US" u="sng">
              <a:hlinkClick r:id="rId4"/>
            </a:endParaRPr>
          </a:p>
          <a:p>
            <a:pPr marL="0" indent="0">
              <a:lnSpc>
                <a:spcPct val="150000"/>
              </a:lnSpc>
              <a:buClr>
                <a:srgbClr val="FF9933"/>
              </a:buClr>
              <a:buNone/>
            </a:pPr>
            <a:r>
              <a:rPr lang="en-US" u="sng">
                <a:hlinkClick r:id="rId4"/>
              </a:rPr>
              <a:t>Title III Consortia Quick Reference Guide</a:t>
            </a:r>
            <a:endParaRPr lang="en-US"/>
          </a:p>
        </p:txBody>
      </p:sp>
      <p:sp>
        <p:nvSpPr>
          <p:cNvPr id="4" name="Slide Number Placeholder 3">
            <a:extLst>
              <a:ext uri="{FF2B5EF4-FFF2-40B4-BE49-F238E27FC236}">
                <a16:creationId xmlns:a16="http://schemas.microsoft.com/office/drawing/2014/main" id="{0BD309E8-06CF-FE33-2ACB-70DF1F6652AD}"/>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99900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92685-A0D9-A4F0-89B1-893107F5B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D13A0-988E-BBA0-0EA8-267B460F6664}"/>
              </a:ext>
            </a:extLst>
          </p:cNvPr>
          <p:cNvSpPr>
            <a:spLocks noGrp="1"/>
          </p:cNvSpPr>
          <p:nvPr>
            <p:ph type="title"/>
          </p:nvPr>
        </p:nvSpPr>
        <p:spPr/>
        <p:txBody>
          <a:bodyPr>
            <a:normAutofit/>
          </a:bodyPr>
          <a:lstStyle/>
          <a:p>
            <a:r>
              <a:rPr lang="en-US"/>
              <a:t>Title IIIA Consortia - Continued</a:t>
            </a:r>
          </a:p>
        </p:txBody>
      </p:sp>
      <p:sp>
        <p:nvSpPr>
          <p:cNvPr id="3" name="Content Placeholder 2">
            <a:extLst>
              <a:ext uri="{FF2B5EF4-FFF2-40B4-BE49-F238E27FC236}">
                <a16:creationId xmlns:a16="http://schemas.microsoft.com/office/drawing/2014/main" id="{E23D020C-3128-2F8B-081B-4724AEFADEA9}"/>
              </a:ext>
            </a:extLst>
          </p:cNvPr>
          <p:cNvSpPr>
            <a:spLocks noGrp="1"/>
          </p:cNvSpPr>
          <p:nvPr>
            <p:ph idx="1"/>
          </p:nvPr>
        </p:nvSpPr>
        <p:spPr>
          <a:xfrm>
            <a:off x="173179" y="1767840"/>
            <a:ext cx="7213141" cy="4572000"/>
          </a:xfrm>
        </p:spPr>
        <p:txBody>
          <a:bodyPr>
            <a:normAutofit fontScale="92500"/>
          </a:bodyPr>
          <a:lstStyle/>
          <a:p>
            <a:pPr lvl="0">
              <a:lnSpc>
                <a:spcPct val="120000"/>
              </a:lnSpc>
              <a:spcBef>
                <a:spcPts val="1200"/>
              </a:spcBef>
              <a:spcAft>
                <a:spcPts val="1200"/>
              </a:spcAft>
              <a:buClr>
                <a:srgbClr val="FF6600"/>
              </a:buClr>
            </a:pPr>
            <a:r>
              <a:rPr lang="en-US" b="1"/>
              <a:t>The Consortium Fiscal Lead </a:t>
            </a:r>
            <a:r>
              <a:rPr lang="en-US"/>
              <a:t>is responsible for initiating all Title IIIA grant revisions in GEM$, and ensuring the Memorandum of Understanding (MOU) is re-signed by all member districts with each Title IIIA program modification and GEM$ revision. </a:t>
            </a:r>
          </a:p>
          <a:p>
            <a:pPr lvl="0">
              <a:lnSpc>
                <a:spcPct val="120000"/>
              </a:lnSpc>
              <a:spcBef>
                <a:spcPts val="1200"/>
              </a:spcBef>
              <a:spcAft>
                <a:spcPts val="1200"/>
              </a:spcAft>
              <a:buClr>
                <a:srgbClr val="FF6600"/>
              </a:buClr>
            </a:pPr>
            <a:r>
              <a:rPr lang="en-US"/>
              <a:t>The re-signed </a:t>
            </a:r>
            <a:r>
              <a:rPr lang="en-US">
                <a:hlinkClick r:id="rId3"/>
              </a:rPr>
              <a:t>MOU</a:t>
            </a:r>
            <a:r>
              <a:rPr lang="en-US"/>
              <a:t> must correctly reflect the Title IIIA budget in GEM$.</a:t>
            </a:r>
          </a:p>
          <a:p>
            <a:pPr>
              <a:lnSpc>
                <a:spcPct val="150000"/>
              </a:lnSpc>
              <a:buClr>
                <a:srgbClr val="FF9933"/>
              </a:buClr>
            </a:pPr>
            <a:endParaRPr lang="en-US" b="1"/>
          </a:p>
        </p:txBody>
      </p:sp>
      <p:sp>
        <p:nvSpPr>
          <p:cNvPr id="4" name="Slide Number Placeholder 3">
            <a:extLst>
              <a:ext uri="{FF2B5EF4-FFF2-40B4-BE49-F238E27FC236}">
                <a16:creationId xmlns:a16="http://schemas.microsoft.com/office/drawing/2014/main" id="{3A18CDC1-2891-68E0-9DDC-EE7D317C323C}"/>
              </a:ext>
            </a:extLst>
          </p:cNvPr>
          <p:cNvSpPr>
            <a:spLocks noGrp="1"/>
          </p:cNvSpPr>
          <p:nvPr>
            <p:ph type="sldNum" sz="quarter" idx="12"/>
          </p:nvPr>
        </p:nvSpPr>
        <p:spPr/>
        <p:txBody>
          <a:bodyPr/>
          <a:lstStyle/>
          <a:p>
            <a:fld id="{68A8D22E-6BC5-9E47-900C-2BB94685D9F5}" type="slidenum">
              <a:rPr lang="en-US" smtClean="0"/>
              <a:t>16</a:t>
            </a:fld>
            <a:endParaRPr lang="en-US"/>
          </a:p>
        </p:txBody>
      </p:sp>
      <p:pic>
        <p:nvPicPr>
          <p:cNvPr id="6" name="Graphic 5" descr="Contract with solid fill">
            <a:extLst>
              <a:ext uri="{FF2B5EF4-FFF2-40B4-BE49-F238E27FC236}">
                <a16:creationId xmlns:a16="http://schemas.microsoft.com/office/drawing/2014/main" id="{929FF270-8FD2-C10A-F83B-6D619A5193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8610" y="1767840"/>
            <a:ext cx="4337861" cy="4337861"/>
          </a:xfrm>
          <a:prstGeom prst="rect">
            <a:avLst/>
          </a:prstGeom>
        </p:spPr>
      </p:pic>
    </p:spTree>
    <p:extLst>
      <p:ext uri="{BB962C8B-B14F-4D97-AF65-F5344CB8AC3E}">
        <p14:creationId xmlns:p14="http://schemas.microsoft.com/office/powerpoint/2010/main" val="178793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303E-EF66-197D-03FC-5AA3FE5A1BCF}"/>
            </a:ext>
          </a:extLst>
        </p:cNvPr>
        <p:cNvGrpSpPr/>
        <p:nvPr/>
      </p:nvGrpSpPr>
      <p:grpSpPr>
        <a:xfrm>
          <a:off x="0" y="0"/>
          <a:ext cx="0" cy="0"/>
          <a:chOff x="0" y="0"/>
          <a:chExt cx="0" cy="0"/>
        </a:xfrm>
      </p:grpSpPr>
      <p:sp>
        <p:nvSpPr>
          <p:cNvPr id="5" name="Title 4" hidden="1">
            <a:extLst>
              <a:ext uri="{FF2B5EF4-FFF2-40B4-BE49-F238E27FC236}">
                <a16:creationId xmlns:a16="http://schemas.microsoft.com/office/drawing/2014/main" id="{E209059F-DAB5-577D-E6BA-63C55BF43BB7}"/>
              </a:ext>
              <a:ext uri="{C183D7F6-B498-43B3-948B-1728B52AA6E4}">
                <adec:decorative xmlns:adec="http://schemas.microsoft.com/office/drawing/2017/decorative" val="1"/>
              </a:ext>
            </a:extLst>
          </p:cNvPr>
          <p:cNvSpPr>
            <a:spLocks noGrp="1"/>
          </p:cNvSpPr>
          <p:nvPr>
            <p:ph type="title"/>
          </p:nvPr>
        </p:nvSpPr>
        <p:spPr/>
        <p:txBody>
          <a:bodyPr/>
          <a:lstStyle/>
          <a:p>
            <a:r>
              <a:rPr lang="en-US" dirty="0">
                <a:solidFill>
                  <a:schemeClr val="bg1"/>
                </a:solidFill>
              </a:rPr>
              <a:t>Title IIIA Allocations and </a:t>
            </a:r>
            <a:r>
              <a:rPr lang="en-US" dirty="0" err="1">
                <a:solidFill>
                  <a:schemeClr val="bg1"/>
                </a:solidFill>
              </a:rPr>
              <a:t>Spenidng</a:t>
            </a:r>
            <a:endParaRPr lang="en-US" dirty="0">
              <a:solidFill>
                <a:schemeClr val="bg1"/>
              </a:solidFill>
            </a:endParaRPr>
          </a:p>
        </p:txBody>
      </p:sp>
      <p:grpSp>
        <p:nvGrpSpPr>
          <p:cNvPr id="6" name="Group 5" descr="Parent Involvement">
            <a:extLst>
              <a:ext uri="{FF2B5EF4-FFF2-40B4-BE49-F238E27FC236}">
                <a16:creationId xmlns:a16="http://schemas.microsoft.com/office/drawing/2014/main" id="{8D3653F8-1C57-52FD-27A1-A47B8644C214}"/>
              </a:ext>
            </a:extLst>
          </p:cNvPr>
          <p:cNvGrpSpPr/>
          <p:nvPr/>
        </p:nvGrpSpPr>
        <p:grpSpPr>
          <a:xfrm>
            <a:off x="1676399" y="3086304"/>
            <a:ext cx="8839201" cy="685392"/>
            <a:chOff x="3061062" y="3110799"/>
            <a:chExt cx="8839201" cy="809459"/>
          </a:xfrm>
        </p:grpSpPr>
        <p:sp>
          <p:nvSpPr>
            <p:cNvPr id="7" name="矩形 11">
              <a:extLst>
                <a:ext uri="{FF2B5EF4-FFF2-40B4-BE49-F238E27FC236}">
                  <a16:creationId xmlns:a16="http://schemas.microsoft.com/office/drawing/2014/main" id="{3C67539C-4CEC-BC98-7E48-4321C0A123AF}"/>
                </a:ext>
              </a:extLst>
            </p:cNvPr>
            <p:cNvSpPr/>
            <p:nvPr/>
          </p:nvSpPr>
          <p:spPr>
            <a:xfrm>
              <a:off x="3061062" y="3110799"/>
              <a:ext cx="809459" cy="809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Arial" panose="020B0604020202020204" pitchFamily="34" charset="0"/>
                  <a:cs typeface="Arial" panose="020B0604020202020204" pitchFamily="34" charset="0"/>
                </a:rPr>
                <a:t>03</a:t>
              </a:r>
              <a:endParaRPr lang="zh-CN" altLang="en-US" sz="2700">
                <a:latin typeface="Arial" panose="020B0604020202020204" pitchFamily="34" charset="0"/>
                <a:cs typeface="Arial" panose="020B0604020202020204" pitchFamily="34" charset="0"/>
              </a:endParaRPr>
            </a:p>
          </p:txBody>
        </p:sp>
        <p:sp>
          <p:nvSpPr>
            <p:cNvPr id="8" name="文本框 12">
              <a:extLst>
                <a:ext uri="{FF2B5EF4-FFF2-40B4-BE49-F238E27FC236}">
                  <a16:creationId xmlns:a16="http://schemas.microsoft.com/office/drawing/2014/main" id="{64FED2EF-8194-1362-EC8B-241C44F6AFE3}"/>
                </a:ext>
              </a:extLst>
            </p:cNvPr>
            <p:cNvSpPr txBox="1"/>
            <p:nvPr/>
          </p:nvSpPr>
          <p:spPr>
            <a:xfrm>
              <a:off x="3918853" y="3110800"/>
              <a:ext cx="7981410"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dirty="0">
                  <a:solidFill>
                    <a:schemeClr val="accent1">
                      <a:lumMod val="50000"/>
                    </a:schemeClr>
                  </a:solidFill>
                  <a:latin typeface="Arial" panose="020B0604020202020204" pitchFamily="34" charset="0"/>
                  <a:cs typeface="Arial" panose="020B0604020202020204" pitchFamily="34" charset="0"/>
                </a:rPr>
                <a:t>Title IIIA Allocations and Spending</a:t>
              </a:r>
            </a:p>
          </p:txBody>
        </p:sp>
      </p:grpSp>
      <p:sp>
        <p:nvSpPr>
          <p:cNvPr id="2" name="Slide Number Placeholder 1">
            <a:extLst>
              <a:ext uri="{FF2B5EF4-FFF2-40B4-BE49-F238E27FC236}">
                <a16:creationId xmlns:a16="http://schemas.microsoft.com/office/drawing/2014/main" id="{A39D4B89-608A-3F08-9B5A-22A02B7FAC44}"/>
              </a:ext>
            </a:extLst>
          </p:cNvPr>
          <p:cNvSpPr>
            <a:spLocks noGrp="1"/>
          </p:cNvSpPr>
          <p:nvPr>
            <p:ph type="sldNum" sz="quarter" idx="12"/>
          </p:nvPr>
        </p:nvSpPr>
        <p:spPr/>
        <p:txBody>
          <a:bodyPr/>
          <a:lstStyle/>
          <a:p>
            <a:fld id="{68A8D22E-6BC5-9E47-900C-2BB94685D9F5}" type="slidenum">
              <a:rPr lang="en-US" smtClean="0"/>
              <a:t>17</a:t>
            </a:fld>
            <a:endParaRPr lang="en-US"/>
          </a:p>
        </p:txBody>
      </p:sp>
      <p:sp>
        <p:nvSpPr>
          <p:cNvPr id="10" name="Title 7">
            <a:extLst>
              <a:ext uri="{FF2B5EF4-FFF2-40B4-BE49-F238E27FC236}">
                <a16:creationId xmlns:a16="http://schemas.microsoft.com/office/drawing/2014/main" id="{4D68A792-C251-3C39-D4C2-672504BE043A}"/>
              </a:ext>
            </a:extLst>
          </p:cNvPr>
          <p:cNvSpPr txBox="1">
            <a:spLocks/>
          </p:cNvSpPr>
          <p:nvPr/>
        </p:nvSpPr>
        <p:spPr>
          <a:xfrm>
            <a:off x="325579" y="461099"/>
            <a:ext cx="10515600" cy="8610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F3F3F3"/>
                </a:solidFill>
                <a:latin typeface="Arial" panose="020B0604020202020204" pitchFamily="34" charset="0"/>
                <a:ea typeface="+mj-ea"/>
                <a:cs typeface="Arial" panose="020B0604020202020204" pitchFamily="34" charset="0"/>
              </a:defRPr>
            </a:lvl1pPr>
          </a:lstStyle>
          <a:p>
            <a:r>
              <a:rPr lang="en-US" dirty="0"/>
              <a:t>Title IIIA Allocations and Spending</a:t>
            </a:r>
          </a:p>
        </p:txBody>
      </p:sp>
    </p:spTree>
    <p:extLst>
      <p:ext uri="{BB962C8B-B14F-4D97-AF65-F5344CB8AC3E}">
        <p14:creationId xmlns:p14="http://schemas.microsoft.com/office/powerpoint/2010/main" val="2214821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D334-FC6D-C808-DF55-A6F5A27BB1FC}"/>
              </a:ext>
            </a:extLst>
          </p:cNvPr>
          <p:cNvSpPr>
            <a:spLocks noGrp="1"/>
          </p:cNvSpPr>
          <p:nvPr>
            <p:ph type="title"/>
          </p:nvPr>
        </p:nvSpPr>
        <p:spPr/>
        <p:txBody>
          <a:bodyPr/>
          <a:lstStyle/>
          <a:p>
            <a:r>
              <a:rPr lang="en-US"/>
              <a:t>Trend in Title IIIA Funding</a:t>
            </a:r>
          </a:p>
        </p:txBody>
      </p:sp>
      <p:graphicFrame>
        <p:nvGraphicFramePr>
          <p:cNvPr id="6" name="Chart 5" descr="Title III Funding Trend in FY26, FY25, and FY24&#10;FC 0180 $17,879,174.00 $18,440,773.00 $18,599,076.00&#10;FC 0186  $850,000.00 $1,033,638.00 $1,052,574.00&#10;">
            <a:extLst>
              <a:ext uri="{FF2B5EF4-FFF2-40B4-BE49-F238E27FC236}">
                <a16:creationId xmlns:a16="http://schemas.microsoft.com/office/drawing/2014/main" id="{6A06BE44-7F1F-1359-D702-3AEAAEABBECE}"/>
              </a:ext>
            </a:extLst>
          </p:cNvPr>
          <p:cNvGraphicFramePr>
            <a:graphicFrameLocks/>
          </p:cNvGraphicFramePr>
          <p:nvPr>
            <p:extLst>
              <p:ext uri="{D42A27DB-BD31-4B8C-83A1-F6EECF244321}">
                <p14:modId xmlns:p14="http://schemas.microsoft.com/office/powerpoint/2010/main" val="417230884"/>
              </p:ext>
            </p:extLst>
          </p:nvPr>
        </p:nvGraphicFramePr>
        <p:xfrm>
          <a:off x="1095556" y="1570009"/>
          <a:ext cx="9497682" cy="516936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5A87ADAA-77B4-EB4A-68C4-F22D3DEE5685}"/>
              </a:ext>
            </a:extLst>
          </p:cNvPr>
          <p:cNvSpPr txBox="1"/>
          <p:nvPr/>
        </p:nvSpPr>
        <p:spPr>
          <a:xfrm>
            <a:off x="3738880" y="6308209"/>
            <a:ext cx="4589013" cy="369332"/>
          </a:xfrm>
          <a:prstGeom prst="rect">
            <a:avLst/>
          </a:prstGeom>
          <a:noFill/>
        </p:spPr>
        <p:txBody>
          <a:bodyPr wrap="none" rtlCol="0">
            <a:spAutoFit/>
          </a:bodyPr>
          <a:lstStyle/>
          <a:p>
            <a:r>
              <a:rPr lang="en-US"/>
              <a:t> Per DESE’s </a:t>
            </a:r>
            <a:r>
              <a:rPr lang="en-US">
                <a:hlinkClick r:id="rId3"/>
              </a:rPr>
              <a:t>Grant Allocations &amp; Awards page</a:t>
            </a:r>
            <a:endParaRPr lang="en-US"/>
          </a:p>
        </p:txBody>
      </p:sp>
      <p:sp>
        <p:nvSpPr>
          <p:cNvPr id="4" name="Slide Number Placeholder 3">
            <a:extLst>
              <a:ext uri="{FF2B5EF4-FFF2-40B4-BE49-F238E27FC236}">
                <a16:creationId xmlns:a16="http://schemas.microsoft.com/office/drawing/2014/main" id="{BE1C4AEF-9595-D02F-AFF5-725A6296CE2B}"/>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95956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E857-BF5B-BAC1-5BA0-5ADF80A058A1}"/>
              </a:ext>
            </a:extLst>
          </p:cNvPr>
          <p:cNvSpPr>
            <a:spLocks noGrp="1"/>
          </p:cNvSpPr>
          <p:nvPr>
            <p:ph type="title"/>
          </p:nvPr>
        </p:nvSpPr>
        <p:spPr/>
        <p:txBody>
          <a:bodyPr>
            <a:normAutofit/>
          </a:bodyPr>
          <a:lstStyle/>
          <a:p>
            <a:r>
              <a:rPr lang="en-US"/>
              <a:t>Trend in Title IIIA Spending</a:t>
            </a:r>
          </a:p>
        </p:txBody>
      </p:sp>
      <p:graphicFrame>
        <p:nvGraphicFramePr>
          <p:cNvPr id="6" name="Chart 5" descr="Fiscal Year 2024 &#10;Total Award Amount Remaining&#10;FC 0180 $18,599,076.00  $2,028,970.10 &#10;FC 0186 $1,052,574.00  $30,784.56 &#10;">
            <a:extLst>
              <a:ext uri="{FF2B5EF4-FFF2-40B4-BE49-F238E27FC236}">
                <a16:creationId xmlns:a16="http://schemas.microsoft.com/office/drawing/2014/main" id="{9BD34B7B-BEF6-CC4D-E322-BF0CF1F82FBF}"/>
              </a:ext>
            </a:extLst>
          </p:cNvPr>
          <p:cNvGraphicFramePr>
            <a:graphicFrameLocks/>
          </p:cNvGraphicFramePr>
          <p:nvPr>
            <p:extLst>
              <p:ext uri="{D42A27DB-BD31-4B8C-83A1-F6EECF244321}">
                <p14:modId xmlns:p14="http://schemas.microsoft.com/office/powerpoint/2010/main" val="3946219274"/>
              </p:ext>
            </p:extLst>
          </p:nvPr>
        </p:nvGraphicFramePr>
        <p:xfrm>
          <a:off x="64654" y="1950720"/>
          <a:ext cx="6031346" cy="403352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2CC6DE7-4604-4289-39F3-3EA93BEF8EE3}"/>
              </a:ext>
            </a:extLst>
          </p:cNvPr>
          <p:cNvSpPr txBox="1"/>
          <p:nvPr/>
        </p:nvSpPr>
        <p:spPr>
          <a:xfrm>
            <a:off x="2497034" y="4054538"/>
            <a:ext cx="963385" cy="369332"/>
          </a:xfrm>
          <a:prstGeom prst="rect">
            <a:avLst/>
          </a:prstGeom>
          <a:noFill/>
        </p:spPr>
        <p:txBody>
          <a:bodyPr wrap="square" rtlCol="0">
            <a:spAutoFit/>
          </a:bodyPr>
          <a:lstStyle/>
          <a:p>
            <a:r>
              <a:rPr lang="en-US" b="1">
                <a:solidFill>
                  <a:srgbClr val="FF0066"/>
                </a:solidFill>
                <a:latin typeface="Arial" panose="020B0604020202020204" pitchFamily="34" charset="0"/>
                <a:cs typeface="Arial" panose="020B0604020202020204" pitchFamily="34" charset="0"/>
              </a:rPr>
              <a:t>11%</a:t>
            </a:r>
          </a:p>
        </p:txBody>
      </p:sp>
      <p:sp>
        <p:nvSpPr>
          <p:cNvPr id="9" name="TextBox 8">
            <a:extLst>
              <a:ext uri="{FF2B5EF4-FFF2-40B4-BE49-F238E27FC236}">
                <a16:creationId xmlns:a16="http://schemas.microsoft.com/office/drawing/2014/main" id="{A1C298DF-CF5D-83F9-1603-25F1F6045835}"/>
              </a:ext>
            </a:extLst>
          </p:cNvPr>
          <p:cNvSpPr txBox="1"/>
          <p:nvPr/>
        </p:nvSpPr>
        <p:spPr>
          <a:xfrm>
            <a:off x="5040726" y="4564324"/>
            <a:ext cx="963385" cy="369332"/>
          </a:xfrm>
          <a:prstGeom prst="rect">
            <a:avLst/>
          </a:prstGeom>
          <a:noFill/>
        </p:spPr>
        <p:txBody>
          <a:bodyPr wrap="square" rtlCol="0">
            <a:spAutoFit/>
          </a:bodyPr>
          <a:lstStyle/>
          <a:p>
            <a:r>
              <a:rPr lang="en-US" b="1">
                <a:solidFill>
                  <a:srgbClr val="FF0066"/>
                </a:solidFill>
                <a:latin typeface="Arial" panose="020B0604020202020204" pitchFamily="34" charset="0"/>
                <a:cs typeface="Arial" panose="020B0604020202020204" pitchFamily="34" charset="0"/>
              </a:rPr>
              <a:t>3%</a:t>
            </a:r>
          </a:p>
        </p:txBody>
      </p:sp>
      <p:graphicFrame>
        <p:nvGraphicFramePr>
          <p:cNvPr id="5" name="Chart 4" descr="Fiscal Year 2025 &#10;Total Award Amount Remaining&#10;FC 0180 $18,440,773.00  $7,036,873.94 &#10;FC 0186 $1,033,638.00  $630,080.83 &#10;">
            <a:extLst>
              <a:ext uri="{FF2B5EF4-FFF2-40B4-BE49-F238E27FC236}">
                <a16:creationId xmlns:a16="http://schemas.microsoft.com/office/drawing/2014/main" id="{E4EDE3DC-5924-F007-E7C6-F1397BA58BD7}"/>
              </a:ext>
            </a:extLst>
          </p:cNvPr>
          <p:cNvGraphicFramePr>
            <a:graphicFrameLocks/>
          </p:cNvGraphicFramePr>
          <p:nvPr>
            <p:extLst>
              <p:ext uri="{D42A27DB-BD31-4B8C-83A1-F6EECF244321}">
                <p14:modId xmlns:p14="http://schemas.microsoft.com/office/powerpoint/2010/main" val="3884487128"/>
              </p:ext>
            </p:extLst>
          </p:nvPr>
        </p:nvGraphicFramePr>
        <p:xfrm>
          <a:off x="6096000" y="1950720"/>
          <a:ext cx="6031346" cy="403352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B3D4786-4F32-F1E7-DEF0-2085631F6415}"/>
              </a:ext>
            </a:extLst>
          </p:cNvPr>
          <p:cNvSpPr txBox="1"/>
          <p:nvPr/>
        </p:nvSpPr>
        <p:spPr>
          <a:xfrm>
            <a:off x="8548700" y="3429000"/>
            <a:ext cx="963385" cy="369332"/>
          </a:xfrm>
          <a:prstGeom prst="rect">
            <a:avLst/>
          </a:prstGeom>
          <a:noFill/>
        </p:spPr>
        <p:txBody>
          <a:bodyPr wrap="square" rtlCol="0">
            <a:spAutoFit/>
          </a:bodyPr>
          <a:lstStyle/>
          <a:p>
            <a:r>
              <a:rPr lang="en-US" b="1">
                <a:solidFill>
                  <a:srgbClr val="FF0066"/>
                </a:solidFill>
                <a:latin typeface="Arial" panose="020B0604020202020204" pitchFamily="34" charset="0"/>
                <a:cs typeface="Arial" panose="020B0604020202020204" pitchFamily="34" charset="0"/>
              </a:rPr>
              <a:t>38%</a:t>
            </a:r>
          </a:p>
        </p:txBody>
      </p:sp>
      <p:sp>
        <p:nvSpPr>
          <p:cNvPr id="8" name="TextBox 7">
            <a:extLst>
              <a:ext uri="{FF2B5EF4-FFF2-40B4-BE49-F238E27FC236}">
                <a16:creationId xmlns:a16="http://schemas.microsoft.com/office/drawing/2014/main" id="{4B887DED-9B2F-3824-7CF1-B2BA2160A2D0}"/>
              </a:ext>
            </a:extLst>
          </p:cNvPr>
          <p:cNvSpPr txBox="1"/>
          <p:nvPr/>
        </p:nvSpPr>
        <p:spPr>
          <a:xfrm>
            <a:off x="10993086" y="4262008"/>
            <a:ext cx="963385" cy="369332"/>
          </a:xfrm>
          <a:prstGeom prst="rect">
            <a:avLst/>
          </a:prstGeom>
          <a:noFill/>
        </p:spPr>
        <p:txBody>
          <a:bodyPr wrap="square" rtlCol="0">
            <a:spAutoFit/>
          </a:bodyPr>
          <a:lstStyle/>
          <a:p>
            <a:r>
              <a:rPr lang="en-US" b="1">
                <a:solidFill>
                  <a:srgbClr val="FF0066"/>
                </a:solidFill>
                <a:latin typeface="Arial" panose="020B0604020202020204" pitchFamily="34" charset="0"/>
                <a:cs typeface="Arial" panose="020B0604020202020204" pitchFamily="34" charset="0"/>
              </a:rPr>
              <a:t>61%</a:t>
            </a:r>
          </a:p>
        </p:txBody>
      </p:sp>
      <p:sp>
        <p:nvSpPr>
          <p:cNvPr id="4" name="Slide Number Placeholder 3">
            <a:extLst>
              <a:ext uri="{FF2B5EF4-FFF2-40B4-BE49-F238E27FC236}">
                <a16:creationId xmlns:a16="http://schemas.microsoft.com/office/drawing/2014/main" id="{CBC88061-A8AD-B668-9526-2C55A45C6B73}"/>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1506970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0182-AC7A-4B37-870E-77C691E9BFE4}"/>
              </a:ext>
            </a:extLst>
          </p:cNvPr>
          <p:cNvSpPr>
            <a:spLocks noGrp="1"/>
          </p:cNvSpPr>
          <p:nvPr>
            <p:ph type="title"/>
          </p:nvPr>
        </p:nvSpPr>
        <p:spPr/>
        <p:txBody>
          <a:bodyPr>
            <a:normAutofit/>
          </a:bodyPr>
          <a:lstStyle/>
          <a:p>
            <a:r>
              <a:rPr lang="en-US" sz="4800">
                <a:solidFill>
                  <a:schemeClr val="accent4">
                    <a:lumMod val="20000"/>
                    <a:lumOff val="80000"/>
                  </a:schemeClr>
                </a:solidFill>
              </a:rPr>
              <a:t>WELCOME: 5 minutes </a:t>
            </a:r>
          </a:p>
        </p:txBody>
      </p:sp>
      <p:sp>
        <p:nvSpPr>
          <p:cNvPr id="3" name="Content Placeholder 2">
            <a:extLst>
              <a:ext uri="{FF2B5EF4-FFF2-40B4-BE49-F238E27FC236}">
                <a16:creationId xmlns:a16="http://schemas.microsoft.com/office/drawing/2014/main" id="{5C1B4857-BCD6-423F-B2F7-6EC2B8446025}"/>
              </a:ext>
            </a:extLst>
          </p:cNvPr>
          <p:cNvSpPr>
            <a:spLocks noGrp="1"/>
          </p:cNvSpPr>
          <p:nvPr>
            <p:ph idx="1"/>
          </p:nvPr>
        </p:nvSpPr>
        <p:spPr>
          <a:xfrm>
            <a:off x="173180" y="1873404"/>
            <a:ext cx="6417192" cy="4132541"/>
          </a:xfrm>
        </p:spPr>
        <p:txBody>
          <a:bodyPr>
            <a:normAutofit/>
          </a:bodyPr>
          <a:lstStyle/>
          <a:p>
            <a:pPr marL="0" indent="0">
              <a:buClr>
                <a:srgbClr val="FF9933"/>
              </a:buClr>
              <a:buNone/>
            </a:pPr>
            <a:r>
              <a:rPr lang="en-US"/>
              <a:t>Please answer in the chat!</a:t>
            </a:r>
          </a:p>
          <a:p>
            <a:pPr marL="0" indent="0">
              <a:buClr>
                <a:srgbClr val="FF9933"/>
              </a:buClr>
              <a:buNone/>
            </a:pPr>
            <a:endParaRPr lang="en-US"/>
          </a:p>
          <a:p>
            <a:pPr marL="0" indent="0">
              <a:lnSpc>
                <a:spcPct val="150000"/>
              </a:lnSpc>
              <a:buClr>
                <a:srgbClr val="FF9933"/>
              </a:buClr>
              <a:buNone/>
            </a:pPr>
            <a:r>
              <a:rPr lang="en-US" sz="3200" b="1">
                <a:solidFill>
                  <a:srgbClr val="FFFF00"/>
                </a:solidFill>
              </a:rPr>
              <a:t>What is the #1 thing Title III brings to your EL students in 2025-26?</a:t>
            </a:r>
          </a:p>
          <a:p>
            <a:pPr>
              <a:buClr>
                <a:srgbClr val="FF9933"/>
              </a:buClr>
            </a:pPr>
            <a:endParaRPr lang="en-US" b="1"/>
          </a:p>
          <a:p>
            <a:pPr>
              <a:buClr>
                <a:srgbClr val="FF9933"/>
              </a:buClr>
            </a:pPr>
            <a:endParaRPr lang="en-US"/>
          </a:p>
        </p:txBody>
      </p:sp>
      <p:sp>
        <p:nvSpPr>
          <p:cNvPr id="4" name="Slide Number Placeholder 3">
            <a:extLst>
              <a:ext uri="{FF2B5EF4-FFF2-40B4-BE49-F238E27FC236}">
                <a16:creationId xmlns:a16="http://schemas.microsoft.com/office/drawing/2014/main" id="{A397364A-78AC-513B-1D14-A160A4DFD3D0}"/>
              </a:ext>
            </a:extLst>
          </p:cNvPr>
          <p:cNvSpPr>
            <a:spLocks noGrp="1"/>
          </p:cNvSpPr>
          <p:nvPr>
            <p:ph type="sldNum" sz="quarter" idx="12"/>
          </p:nvPr>
        </p:nvSpPr>
        <p:spPr/>
        <p:txBody>
          <a:bodyPr/>
          <a:lstStyle/>
          <a:p>
            <a:fld id="{68A8D22E-6BC5-9E47-900C-2BB94685D9F5}" type="slidenum">
              <a:rPr lang="en-US" smtClean="0"/>
              <a:pPr/>
              <a:t>2</a:t>
            </a:fld>
            <a:endParaRPr lang="en-US"/>
          </a:p>
        </p:txBody>
      </p:sp>
    </p:spTree>
    <p:extLst>
      <p:ext uri="{BB962C8B-B14F-4D97-AF65-F5344CB8AC3E}">
        <p14:creationId xmlns:p14="http://schemas.microsoft.com/office/powerpoint/2010/main" val="137073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3B8BA-B400-9E1D-89F4-D59AC8DC2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0A591-BF2E-8255-2B9D-B1346DCACA9B}"/>
              </a:ext>
            </a:extLst>
          </p:cNvPr>
          <p:cNvSpPr>
            <a:spLocks noGrp="1"/>
          </p:cNvSpPr>
          <p:nvPr>
            <p:ph type="title"/>
          </p:nvPr>
        </p:nvSpPr>
        <p:spPr/>
        <p:txBody>
          <a:bodyPr/>
          <a:lstStyle/>
          <a:p>
            <a:r>
              <a:rPr lang="en-US"/>
              <a:t>Spending Reminders</a:t>
            </a:r>
          </a:p>
        </p:txBody>
      </p:sp>
      <p:sp>
        <p:nvSpPr>
          <p:cNvPr id="3" name="Content Placeholder 2">
            <a:extLst>
              <a:ext uri="{FF2B5EF4-FFF2-40B4-BE49-F238E27FC236}">
                <a16:creationId xmlns:a16="http://schemas.microsoft.com/office/drawing/2014/main" id="{D4407E52-1D94-23B4-2A10-2DC2B5BD4E9C}"/>
              </a:ext>
            </a:extLst>
          </p:cNvPr>
          <p:cNvSpPr>
            <a:spLocks noGrp="1"/>
          </p:cNvSpPr>
          <p:nvPr>
            <p:ph idx="1"/>
          </p:nvPr>
        </p:nvSpPr>
        <p:spPr>
          <a:xfrm>
            <a:off x="629920" y="1869440"/>
            <a:ext cx="11033760" cy="4287520"/>
          </a:xfrm>
        </p:spPr>
        <p:txBody>
          <a:bodyPr>
            <a:normAutofit/>
          </a:bodyPr>
          <a:lstStyle/>
          <a:p>
            <a:r>
              <a:rPr lang="en-US" dirty="0"/>
              <a:t>The Monthly Claim Status report is at the bottom of each Federal Grants Monthly Newsletter. You can also sign up for the newsletter </a:t>
            </a:r>
            <a:r>
              <a:rPr lang="en-US" dirty="0">
                <a:hlinkClick r:id="rId3"/>
              </a:rPr>
              <a:t>here</a:t>
            </a:r>
            <a:endParaRPr lang="en-US" dirty="0"/>
          </a:p>
          <a:p>
            <a:r>
              <a:rPr lang="en-US" dirty="0"/>
              <a:t>FY24 funds have expired on 9/30/25, but districts have until 11/30/25 to claim funds</a:t>
            </a:r>
          </a:p>
          <a:p>
            <a:r>
              <a:rPr lang="en-US" dirty="0"/>
              <a:t>Please check your district’s November 2025 </a:t>
            </a:r>
            <a:r>
              <a:rPr lang="en-US" u="sng" dirty="0">
                <a:hlinkClick r:id="rId4"/>
              </a:rPr>
              <a:t>claim status report</a:t>
            </a:r>
            <a:r>
              <a:rPr lang="en-US" dirty="0"/>
              <a:t> balance for Title IIIA and reach out to your </a:t>
            </a:r>
            <a:r>
              <a:rPr lang="en-US" u="sng" dirty="0">
                <a:hlinkClick r:id="rId5"/>
              </a:rPr>
              <a:t>DESE Federal Grant Liaison</a:t>
            </a:r>
            <a:r>
              <a:rPr lang="en-US" dirty="0"/>
              <a:t> with any questions you </a:t>
            </a:r>
            <a:r>
              <a:rPr lang="en-US"/>
              <a:t>might have</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54722B3-CC52-58B8-0AD9-E307D34BBE4B}"/>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266686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C183D7F6-B498-43B3-948B-1728B52AA6E4}">
                <adec:decorative xmlns:adec="http://schemas.microsoft.com/office/drawing/2017/decorative" val="1"/>
              </a:ext>
            </a:extLst>
          </p:cNvPr>
          <p:cNvSpPr>
            <a:spLocks noGrp="1"/>
          </p:cNvSpPr>
          <p:nvPr>
            <p:ph type="title"/>
          </p:nvPr>
        </p:nvSpPr>
        <p:spPr/>
        <p:txBody>
          <a:bodyPr/>
          <a:lstStyle/>
          <a:p>
            <a:r>
              <a:rPr lang="en-US" dirty="0"/>
              <a:t>  Guidance and Resources                </a:t>
            </a:r>
          </a:p>
        </p:txBody>
      </p:sp>
      <p:grpSp>
        <p:nvGrpSpPr>
          <p:cNvPr id="2" name="Group 1" descr="Parent Involvement">
            <a:extLst>
              <a:ext uri="{FF2B5EF4-FFF2-40B4-BE49-F238E27FC236}">
                <a16:creationId xmlns:a16="http://schemas.microsoft.com/office/drawing/2014/main" id="{5D37CD44-A6E4-DAEF-8616-113A917272CC}"/>
              </a:ext>
            </a:extLst>
          </p:cNvPr>
          <p:cNvGrpSpPr/>
          <p:nvPr/>
        </p:nvGrpSpPr>
        <p:grpSpPr>
          <a:xfrm>
            <a:off x="1676399" y="3086304"/>
            <a:ext cx="8839201" cy="685391"/>
            <a:chOff x="3061062" y="2934713"/>
            <a:chExt cx="8839201" cy="985545"/>
          </a:xfrm>
        </p:grpSpPr>
        <p:sp>
          <p:nvSpPr>
            <p:cNvPr id="3" name="矩形 11">
              <a:extLst>
                <a:ext uri="{FF2B5EF4-FFF2-40B4-BE49-F238E27FC236}">
                  <a16:creationId xmlns:a16="http://schemas.microsoft.com/office/drawing/2014/main" id="{180FE44C-1BA2-ECEC-EA06-9D0A8F715C0E}"/>
                </a:ext>
              </a:extLst>
            </p:cNvPr>
            <p:cNvSpPr/>
            <p:nvPr/>
          </p:nvSpPr>
          <p:spPr>
            <a:xfrm>
              <a:off x="3061062" y="2934713"/>
              <a:ext cx="809459" cy="9855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Segoe SemiBold" panose="020B0703040204020203" pitchFamily="34" charset="0"/>
                  <a:cs typeface="Segoe SemiBold" panose="020B0703040204020203" pitchFamily="34" charset="0"/>
                </a:rPr>
                <a:t>04</a:t>
              </a:r>
              <a:endParaRPr lang="zh-CN" altLang="en-US" sz="2700">
                <a:latin typeface="Segoe SemiBold" panose="020B0703040204020203" pitchFamily="34" charset="0"/>
                <a:cs typeface="Segoe SemiBold" panose="020B0703040204020203" pitchFamily="34" charset="0"/>
              </a:endParaRPr>
            </a:p>
          </p:txBody>
        </p:sp>
        <p:sp>
          <p:nvSpPr>
            <p:cNvPr id="4" name="文本框 12">
              <a:extLst>
                <a:ext uri="{FF2B5EF4-FFF2-40B4-BE49-F238E27FC236}">
                  <a16:creationId xmlns:a16="http://schemas.microsoft.com/office/drawing/2014/main" id="{1FAA7D85-E4D2-0778-AAB7-A8CA77423436}"/>
                </a:ext>
              </a:extLst>
            </p:cNvPr>
            <p:cNvSpPr txBox="1"/>
            <p:nvPr/>
          </p:nvSpPr>
          <p:spPr>
            <a:xfrm>
              <a:off x="3918852" y="2934713"/>
              <a:ext cx="7981411" cy="985545"/>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rgbClr val="002060"/>
                  </a:solidFill>
                  <a:latin typeface="Arial" panose="020B0604020202020204" pitchFamily="34" charset="0"/>
                  <a:cs typeface="Arial" panose="020B0604020202020204" pitchFamily="34" charset="0"/>
                </a:rPr>
                <a:t>Guidance &amp; Resources </a:t>
              </a:r>
            </a:p>
          </p:txBody>
        </p:sp>
      </p:grpSp>
      <p:sp>
        <p:nvSpPr>
          <p:cNvPr id="6" name="Slide Number Placeholder 5">
            <a:extLst>
              <a:ext uri="{FF2B5EF4-FFF2-40B4-BE49-F238E27FC236}">
                <a16:creationId xmlns:a16="http://schemas.microsoft.com/office/drawing/2014/main" id="{5765519A-BC2E-2553-3997-3BC26A930869}"/>
              </a:ext>
            </a:extLst>
          </p:cNvPr>
          <p:cNvSpPr>
            <a:spLocks noGrp="1"/>
          </p:cNvSpPr>
          <p:nvPr>
            <p:ph type="sldNum" sz="quarter" idx="12"/>
          </p:nvPr>
        </p:nvSpPr>
        <p:spPr/>
        <p:txBody>
          <a:bodyPr/>
          <a:lstStyle/>
          <a:p>
            <a:fld id="{68A8D22E-6BC5-9E47-900C-2BB94685D9F5}" type="slidenum">
              <a:rPr lang="en-US" smtClean="0"/>
              <a:t>21</a:t>
            </a:fld>
            <a:endParaRPr lang="en-US"/>
          </a:p>
        </p:txBody>
      </p:sp>
      <p:sp>
        <p:nvSpPr>
          <p:cNvPr id="7" name="Title 7">
            <a:extLst>
              <a:ext uri="{FF2B5EF4-FFF2-40B4-BE49-F238E27FC236}">
                <a16:creationId xmlns:a16="http://schemas.microsoft.com/office/drawing/2014/main" id="{F0E7F602-891D-8A0D-B80B-3B4EE372AA62}"/>
              </a:ext>
            </a:extLst>
          </p:cNvPr>
          <p:cNvSpPr txBox="1">
            <a:spLocks/>
          </p:cNvSpPr>
          <p:nvPr/>
        </p:nvSpPr>
        <p:spPr>
          <a:xfrm>
            <a:off x="325579" y="461099"/>
            <a:ext cx="10515600" cy="8610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F3F3F3"/>
                </a:solidFill>
                <a:latin typeface="Arial" panose="020B0604020202020204" pitchFamily="34" charset="0"/>
                <a:ea typeface="+mj-ea"/>
                <a:cs typeface="Arial" panose="020B0604020202020204" pitchFamily="34" charset="0"/>
              </a:defRPr>
            </a:lvl1pPr>
          </a:lstStyle>
          <a:p>
            <a:r>
              <a:rPr lang="en-US" dirty="0"/>
              <a:t>Guidance and Resources</a:t>
            </a:r>
          </a:p>
        </p:txBody>
      </p:sp>
    </p:spTree>
    <p:extLst>
      <p:ext uri="{BB962C8B-B14F-4D97-AF65-F5344CB8AC3E}">
        <p14:creationId xmlns:p14="http://schemas.microsoft.com/office/powerpoint/2010/main" val="102514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D8D0-C82C-475E-8C4C-BA773F975E76}"/>
              </a:ext>
            </a:extLst>
          </p:cNvPr>
          <p:cNvSpPr>
            <a:spLocks noGrp="1"/>
          </p:cNvSpPr>
          <p:nvPr>
            <p:ph type="title"/>
          </p:nvPr>
        </p:nvSpPr>
        <p:spPr/>
        <p:txBody>
          <a:bodyPr/>
          <a:lstStyle/>
          <a:p>
            <a:r>
              <a:rPr lang="en-US"/>
              <a:t>Important Resources </a:t>
            </a:r>
          </a:p>
        </p:txBody>
      </p:sp>
      <p:sp>
        <p:nvSpPr>
          <p:cNvPr id="3" name="Content Placeholder 2">
            <a:extLst>
              <a:ext uri="{FF2B5EF4-FFF2-40B4-BE49-F238E27FC236}">
                <a16:creationId xmlns:a16="http://schemas.microsoft.com/office/drawing/2014/main" id="{F078E2E0-F6D0-4DE9-B362-66B8E748BA73}"/>
              </a:ext>
            </a:extLst>
          </p:cNvPr>
          <p:cNvSpPr>
            <a:spLocks noGrp="1"/>
          </p:cNvSpPr>
          <p:nvPr>
            <p:ph idx="1"/>
          </p:nvPr>
        </p:nvSpPr>
        <p:spPr>
          <a:xfrm>
            <a:off x="173180" y="1591254"/>
            <a:ext cx="5210584" cy="4414692"/>
          </a:xfrm>
        </p:spPr>
        <p:txBody>
          <a:bodyPr anchor="t"/>
          <a:lstStyle/>
          <a:p>
            <a:pPr>
              <a:buClr>
                <a:srgbClr val="FF9933"/>
              </a:buClr>
            </a:pPr>
            <a:r>
              <a:rPr lang="en-US" sz="1800" dirty="0">
                <a:hlinkClick r:id="rId3"/>
              </a:rPr>
              <a:t>Federal Grant Programs Title III Part A webpage</a:t>
            </a:r>
            <a:endParaRPr lang="en-US" sz="1800" dirty="0"/>
          </a:p>
          <a:p>
            <a:pPr algn="l">
              <a:buClr>
                <a:srgbClr val="FF9933"/>
              </a:buClr>
              <a:buFont typeface="Arial" panose="020B0604020202020204" pitchFamily="34" charset="0"/>
              <a:buChar char="•"/>
            </a:pPr>
            <a:r>
              <a:rPr lang="en-US" sz="1800" b="0" i="0" u="sng" dirty="0">
                <a:solidFill>
                  <a:srgbClr val="0056B3"/>
                </a:solidFill>
                <a:effectLst/>
                <a:hlinkClick r:id="rId4"/>
              </a:rPr>
              <a:t>Resource Document for Title III and Title III Immigrant Entitlement Grants</a:t>
            </a:r>
            <a:endParaRPr lang="en-US" sz="1800" b="0" i="0" dirty="0">
              <a:solidFill>
                <a:srgbClr val="222222"/>
              </a:solidFill>
              <a:effectLst/>
            </a:endParaRPr>
          </a:p>
          <a:p>
            <a:pPr algn="l">
              <a:buClr>
                <a:srgbClr val="FF9933"/>
              </a:buClr>
              <a:buFont typeface="Arial" panose="020B0604020202020204" pitchFamily="34" charset="0"/>
              <a:buChar char="•"/>
            </a:pPr>
            <a:r>
              <a:rPr lang="en-US" sz="1800" b="0" i="0" u="none" strike="noStrike" dirty="0">
                <a:solidFill>
                  <a:srgbClr val="0060C7"/>
                </a:solidFill>
                <a:effectLst/>
                <a:hlinkClick r:id="rId5"/>
              </a:rPr>
              <a:t>Supplement, Not Supplant Quick Reference Guide</a:t>
            </a:r>
            <a:endParaRPr lang="en-US" sz="1800" b="0" i="0" dirty="0">
              <a:solidFill>
                <a:srgbClr val="222222"/>
              </a:solidFill>
              <a:effectLst/>
            </a:endParaRPr>
          </a:p>
          <a:p>
            <a:pPr algn="l">
              <a:buClr>
                <a:srgbClr val="FF9933"/>
              </a:buClr>
              <a:buFont typeface="Arial" panose="020B0604020202020204" pitchFamily="34" charset="0"/>
              <a:buChar char="•"/>
            </a:pPr>
            <a:r>
              <a:rPr lang="en-US" sz="1800" b="0" i="0" u="none" strike="noStrike" dirty="0">
                <a:solidFill>
                  <a:srgbClr val="0060C7"/>
                </a:solidFill>
                <a:effectLst/>
                <a:hlinkClick r:id="rId6"/>
              </a:rPr>
              <a:t>Required and Authorized Activities</a:t>
            </a:r>
            <a:endParaRPr lang="en-US" sz="1800" b="0" i="0" dirty="0">
              <a:solidFill>
                <a:srgbClr val="222222"/>
              </a:solidFill>
              <a:effectLst/>
            </a:endParaRPr>
          </a:p>
          <a:p>
            <a:pPr algn="l">
              <a:buClr>
                <a:srgbClr val="FF9933"/>
              </a:buClr>
              <a:buFont typeface="Arial" panose="020B0604020202020204" pitchFamily="34" charset="0"/>
              <a:buChar char="•"/>
            </a:pPr>
            <a:r>
              <a:rPr lang="en-US" sz="1800" b="0" i="0" u="none" strike="noStrike" dirty="0">
                <a:solidFill>
                  <a:srgbClr val="0060C7"/>
                </a:solidFill>
                <a:effectLst/>
                <a:hlinkClick r:id="rId7"/>
              </a:rPr>
              <a:t>Title IIIA Quick Reference Guide on Allowable and Unallowable Costs</a:t>
            </a:r>
            <a:endParaRPr lang="en-US" sz="1800" b="0" i="0" u="none" strike="noStrike" dirty="0">
              <a:solidFill>
                <a:srgbClr val="0060C7"/>
              </a:solidFill>
              <a:effectLst/>
            </a:endParaRPr>
          </a:p>
          <a:p>
            <a:pPr>
              <a:buClr>
                <a:srgbClr val="FF9933"/>
              </a:buClr>
            </a:pPr>
            <a:r>
              <a:rPr lang="en-US" sz="1800" b="0" i="0" u="sng" dirty="0">
                <a:solidFill>
                  <a:srgbClr val="0056B3"/>
                </a:solidFill>
                <a:effectLst/>
                <a:hlinkClick r:id="rId8"/>
              </a:rPr>
              <a:t>Sample Title IIIA Consortium Memorandum of Understanding</a:t>
            </a:r>
            <a:endParaRPr lang="en-US" sz="1800" dirty="0"/>
          </a:p>
          <a:p>
            <a:endParaRPr lang="en-US" sz="1800" b="0" i="0" dirty="0">
              <a:solidFill>
                <a:srgbClr val="222222"/>
              </a:solidFill>
              <a:effectLst/>
            </a:endParaRPr>
          </a:p>
          <a:p>
            <a:pPr algn="l">
              <a:buFont typeface="Arial" panose="020B0604020202020204" pitchFamily="34" charset="0"/>
              <a:buChar char="•"/>
            </a:pPr>
            <a:endParaRPr lang="en-US" sz="2000" b="0" i="0" dirty="0">
              <a:solidFill>
                <a:srgbClr val="222222"/>
              </a:solidFill>
              <a:effectLst/>
            </a:endParaRPr>
          </a:p>
          <a:p>
            <a:endParaRPr lang="en-US" sz="1800" dirty="0"/>
          </a:p>
          <a:p>
            <a:endParaRPr lang="en-US" sz="1800" dirty="0"/>
          </a:p>
          <a:p>
            <a:endParaRPr lang="en-US" sz="1800" dirty="0"/>
          </a:p>
        </p:txBody>
      </p:sp>
      <p:pic>
        <p:nvPicPr>
          <p:cNvPr id="6" name="Picture 5" descr="screengrab, DESE webpage with Title IIIA content and links">
            <a:extLst>
              <a:ext uri="{FF2B5EF4-FFF2-40B4-BE49-F238E27FC236}">
                <a16:creationId xmlns:a16="http://schemas.microsoft.com/office/drawing/2014/main" id="{9D70C910-47F7-4F16-8608-7E41A48CA924}"/>
              </a:ext>
            </a:extLst>
          </p:cNvPr>
          <p:cNvPicPr>
            <a:picLocks noChangeAspect="1"/>
          </p:cNvPicPr>
          <p:nvPr/>
        </p:nvPicPr>
        <p:blipFill>
          <a:blip r:embed="rId9"/>
          <a:stretch>
            <a:fillRect/>
          </a:stretch>
        </p:blipFill>
        <p:spPr>
          <a:xfrm>
            <a:off x="5597238" y="1324135"/>
            <a:ext cx="6594762" cy="5533865"/>
          </a:xfrm>
          <a:prstGeom prst="rect">
            <a:avLst/>
          </a:prstGeom>
        </p:spPr>
      </p:pic>
      <p:sp>
        <p:nvSpPr>
          <p:cNvPr id="4" name="Slide Number Placeholder 3">
            <a:extLst>
              <a:ext uri="{FF2B5EF4-FFF2-40B4-BE49-F238E27FC236}">
                <a16:creationId xmlns:a16="http://schemas.microsoft.com/office/drawing/2014/main" id="{BE21B2CE-38DE-8DB3-12D8-4B972CD78A06}"/>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3192534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D8D0-C82C-475E-8C4C-BA773F975E76}"/>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F078E2E0-F6D0-4DE9-B362-66B8E748BA73}"/>
              </a:ext>
            </a:extLst>
          </p:cNvPr>
          <p:cNvSpPr>
            <a:spLocks noGrp="1"/>
          </p:cNvSpPr>
          <p:nvPr>
            <p:ph idx="1"/>
          </p:nvPr>
        </p:nvSpPr>
        <p:spPr>
          <a:xfrm>
            <a:off x="173178" y="1591254"/>
            <a:ext cx="3911141" cy="4697786"/>
          </a:xfrm>
        </p:spPr>
        <p:txBody>
          <a:bodyPr anchor="t">
            <a:normAutofit/>
          </a:bodyPr>
          <a:lstStyle/>
          <a:p>
            <a:pPr marL="0" indent="0">
              <a:buClr>
                <a:srgbClr val="FF9933"/>
              </a:buClr>
              <a:buNone/>
            </a:pPr>
            <a:endParaRPr lang="en-US" sz="2400"/>
          </a:p>
          <a:p>
            <a:pPr>
              <a:buClr>
                <a:srgbClr val="FF9933"/>
              </a:buClr>
            </a:pPr>
            <a:r>
              <a:rPr lang="en-US" sz="2400"/>
              <a:t>Dessi Kirova – </a:t>
            </a:r>
            <a:r>
              <a:rPr lang="en-US" sz="2400">
                <a:hlinkClick r:id="rId2"/>
              </a:rPr>
              <a:t>dessi.g.kirova@mass.gov</a:t>
            </a:r>
            <a:r>
              <a:rPr lang="en-US" sz="2400"/>
              <a:t> </a:t>
            </a:r>
          </a:p>
          <a:p>
            <a:pPr>
              <a:buClr>
                <a:srgbClr val="FF9933"/>
              </a:buClr>
            </a:pPr>
            <a:r>
              <a:rPr lang="en-US" sz="2400"/>
              <a:t>RASP team: </a:t>
            </a:r>
            <a:r>
              <a:rPr lang="en-US" sz="2400">
                <a:hlinkClick r:id="rId3"/>
              </a:rPr>
              <a:t>Federal Grant Liaisons by District</a:t>
            </a:r>
            <a:endParaRPr lang="en-US" sz="2400"/>
          </a:p>
        </p:txBody>
      </p:sp>
      <p:grpSp>
        <p:nvGrpSpPr>
          <p:cNvPr id="4" name="Group 3" descr="screengrab, DESE website with Federal Grant Programs home page content and links">
            <a:extLst>
              <a:ext uri="{FF2B5EF4-FFF2-40B4-BE49-F238E27FC236}">
                <a16:creationId xmlns:a16="http://schemas.microsoft.com/office/drawing/2014/main" id="{B00C6884-39DC-4D7E-968D-0E1A7B5E25AE}"/>
              </a:ext>
            </a:extLst>
          </p:cNvPr>
          <p:cNvGrpSpPr/>
          <p:nvPr/>
        </p:nvGrpSpPr>
        <p:grpSpPr>
          <a:xfrm>
            <a:off x="4572000" y="308699"/>
            <a:ext cx="7446821" cy="6309367"/>
            <a:chOff x="7890139" y="2945024"/>
            <a:chExt cx="4258843" cy="3678338"/>
          </a:xfrm>
        </p:grpSpPr>
        <p:pic>
          <p:nvPicPr>
            <p:cNvPr id="6" name="Picture 5">
              <a:extLst>
                <a:ext uri="{FF2B5EF4-FFF2-40B4-BE49-F238E27FC236}">
                  <a16:creationId xmlns:a16="http://schemas.microsoft.com/office/drawing/2014/main" id="{8E5155F9-F683-C419-578B-C80A0DB61665}"/>
                </a:ext>
              </a:extLst>
            </p:cNvPr>
            <p:cNvPicPr>
              <a:picLocks noChangeAspect="1"/>
            </p:cNvPicPr>
            <p:nvPr/>
          </p:nvPicPr>
          <p:blipFill>
            <a:blip r:embed="rId4"/>
            <a:stretch>
              <a:fillRect/>
            </a:stretch>
          </p:blipFill>
          <p:spPr>
            <a:xfrm>
              <a:off x="7890139" y="2945024"/>
              <a:ext cx="4258843" cy="3678338"/>
            </a:xfrm>
            <a:prstGeom prst="rect">
              <a:avLst/>
            </a:prstGeom>
          </p:spPr>
        </p:pic>
        <p:sp>
          <p:nvSpPr>
            <p:cNvPr id="7" name="Oval 6">
              <a:extLst>
                <a:ext uri="{FF2B5EF4-FFF2-40B4-BE49-F238E27FC236}">
                  <a16:creationId xmlns:a16="http://schemas.microsoft.com/office/drawing/2014/main" id="{87409EEB-DE0A-07B7-FC73-26D17C6F6470}"/>
                </a:ext>
              </a:extLst>
            </p:cNvPr>
            <p:cNvSpPr/>
            <p:nvPr/>
          </p:nvSpPr>
          <p:spPr>
            <a:xfrm>
              <a:off x="11088256" y="4741028"/>
              <a:ext cx="1060726" cy="26633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 name="Slide Number Placeholder 4">
            <a:extLst>
              <a:ext uri="{FF2B5EF4-FFF2-40B4-BE49-F238E27FC236}">
                <a16:creationId xmlns:a16="http://schemas.microsoft.com/office/drawing/2014/main" id="{D16EA646-9D81-99CA-A8DF-80F66B2FE891}"/>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300707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30DED-B253-3D56-14C0-822FCAA676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DB7342F-D24D-47CC-AD31-2DCBC5783A33}"/>
              </a:ext>
              <a:ext uri="{C183D7F6-B498-43B3-948B-1728B52AA6E4}">
                <adec:decorative xmlns:adec="http://schemas.microsoft.com/office/drawing/2017/decorative" val="1"/>
              </a:ext>
            </a:extLst>
          </p:cNvPr>
          <p:cNvSpPr>
            <a:spLocks noGrp="1"/>
          </p:cNvSpPr>
          <p:nvPr>
            <p:ph type="title"/>
          </p:nvPr>
        </p:nvSpPr>
        <p:spPr/>
        <p:txBody>
          <a:bodyPr/>
          <a:lstStyle/>
          <a:p>
            <a:r>
              <a:rPr lang="en-US" dirty="0"/>
              <a:t>Q&amp;A</a:t>
            </a:r>
          </a:p>
        </p:txBody>
      </p:sp>
      <p:grpSp>
        <p:nvGrpSpPr>
          <p:cNvPr id="2" name="Group 1" descr="Parent Involvement">
            <a:extLst>
              <a:ext uri="{FF2B5EF4-FFF2-40B4-BE49-F238E27FC236}">
                <a16:creationId xmlns:a16="http://schemas.microsoft.com/office/drawing/2014/main" id="{0409B609-3DBE-024F-11BC-1DBBDD913285}"/>
              </a:ext>
            </a:extLst>
          </p:cNvPr>
          <p:cNvGrpSpPr/>
          <p:nvPr/>
        </p:nvGrpSpPr>
        <p:grpSpPr>
          <a:xfrm>
            <a:off x="2726527" y="3331978"/>
            <a:ext cx="8839201" cy="685392"/>
            <a:chOff x="3061062" y="3110799"/>
            <a:chExt cx="8839201" cy="809459"/>
          </a:xfrm>
        </p:grpSpPr>
        <p:sp>
          <p:nvSpPr>
            <p:cNvPr id="3" name="矩形 11">
              <a:extLst>
                <a:ext uri="{FF2B5EF4-FFF2-40B4-BE49-F238E27FC236}">
                  <a16:creationId xmlns:a16="http://schemas.microsoft.com/office/drawing/2014/main" id="{2950F978-1A5D-CD65-4ABA-1D98EED67ADA}"/>
                </a:ext>
              </a:extLst>
            </p:cNvPr>
            <p:cNvSpPr/>
            <p:nvPr/>
          </p:nvSpPr>
          <p:spPr>
            <a:xfrm>
              <a:off x="3061062" y="3110799"/>
              <a:ext cx="809459" cy="809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latin typeface="Arial" panose="020B0604020202020204" pitchFamily="34" charset="0"/>
                  <a:cs typeface="Arial" panose="020B0604020202020204" pitchFamily="34" charset="0"/>
                </a:rPr>
                <a:t>05</a:t>
              </a:r>
              <a:endParaRPr lang="zh-CN" altLang="en-US" sz="2700" dirty="0">
                <a:latin typeface="Arial" panose="020B0604020202020204" pitchFamily="34" charset="0"/>
                <a:cs typeface="Arial" panose="020B0604020202020204" pitchFamily="34" charset="0"/>
              </a:endParaRPr>
            </a:p>
          </p:txBody>
        </p:sp>
        <p:sp>
          <p:nvSpPr>
            <p:cNvPr id="4" name="文本框 12">
              <a:extLst>
                <a:ext uri="{FF2B5EF4-FFF2-40B4-BE49-F238E27FC236}">
                  <a16:creationId xmlns:a16="http://schemas.microsoft.com/office/drawing/2014/main" id="{0A2C59B2-8872-05E5-38F2-E1A94F8CD428}"/>
                </a:ext>
              </a:extLst>
            </p:cNvPr>
            <p:cNvSpPr txBox="1"/>
            <p:nvPr/>
          </p:nvSpPr>
          <p:spPr>
            <a:xfrm>
              <a:off x="3918853" y="3110800"/>
              <a:ext cx="7981410"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chemeClr val="accent1">
                      <a:lumMod val="50000"/>
                    </a:schemeClr>
                  </a:solidFill>
                  <a:latin typeface="Arial" panose="020B0604020202020204" pitchFamily="34" charset="0"/>
                  <a:cs typeface="Arial" panose="020B0604020202020204" pitchFamily="34" charset="0"/>
                </a:rPr>
                <a:t>Q&amp;A</a:t>
              </a:r>
            </a:p>
          </p:txBody>
        </p:sp>
      </p:grpSp>
      <p:sp>
        <p:nvSpPr>
          <p:cNvPr id="6" name="Slide Number Placeholder 5">
            <a:extLst>
              <a:ext uri="{FF2B5EF4-FFF2-40B4-BE49-F238E27FC236}">
                <a16:creationId xmlns:a16="http://schemas.microsoft.com/office/drawing/2014/main" id="{E5D4302D-8B25-7BAD-ACCC-7CA8B188E479}"/>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1900519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8CF04BD-E5DB-25CF-B1FF-37EEEED191F1}"/>
              </a:ext>
            </a:extLst>
          </p:cNvPr>
          <p:cNvSpPr>
            <a:spLocks noGrp="1"/>
          </p:cNvSpPr>
          <p:nvPr>
            <p:ph type="title"/>
          </p:nvPr>
        </p:nvSpPr>
        <p:spPr/>
        <p:txBody>
          <a:bodyPr/>
          <a:lstStyle/>
          <a:p>
            <a:r>
              <a:rPr lang="en-US"/>
              <a:t>Post Your Questions in the Q&amp;A</a:t>
            </a:r>
          </a:p>
        </p:txBody>
      </p:sp>
      <p:pic>
        <p:nvPicPr>
          <p:cNvPr id="6" name="Graphic 5" descr="Questions with solid fill">
            <a:extLst>
              <a:ext uri="{FF2B5EF4-FFF2-40B4-BE49-F238E27FC236}">
                <a16:creationId xmlns:a16="http://schemas.microsoft.com/office/drawing/2014/main" id="{C8176CFC-625F-04BE-8164-00ABEBD712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57" y="1845388"/>
            <a:ext cx="3993572" cy="3993572"/>
          </a:xfrm>
          <a:prstGeom prst="rect">
            <a:avLst/>
          </a:prstGeom>
        </p:spPr>
      </p:pic>
      <p:pic>
        <p:nvPicPr>
          <p:cNvPr id="9" name="Graphic 8" descr="Questions with solid fill">
            <a:extLst>
              <a:ext uri="{FF2B5EF4-FFF2-40B4-BE49-F238E27FC236}">
                <a16:creationId xmlns:a16="http://schemas.microsoft.com/office/drawing/2014/main" id="{48AD47E8-9020-CEB7-97A3-EB642973E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13100" y="1845388"/>
            <a:ext cx="3993572" cy="3993572"/>
          </a:xfrm>
          <a:prstGeom prst="rect">
            <a:avLst/>
          </a:prstGeom>
        </p:spPr>
      </p:pic>
      <p:pic>
        <p:nvPicPr>
          <p:cNvPr id="10" name="Graphic 9" descr="Questions with solid fill">
            <a:extLst>
              <a:ext uri="{FF2B5EF4-FFF2-40B4-BE49-F238E27FC236}">
                <a16:creationId xmlns:a16="http://schemas.microsoft.com/office/drawing/2014/main" id="{C4C544E1-A6D1-353D-8879-A220B2991C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4160" y="1845388"/>
            <a:ext cx="3993572" cy="3993572"/>
          </a:xfrm>
          <a:prstGeom prst="rect">
            <a:avLst/>
          </a:prstGeom>
        </p:spPr>
      </p:pic>
      <p:pic>
        <p:nvPicPr>
          <p:cNvPr id="11" name="Graphic 10" descr="Questions with solid fill">
            <a:extLst>
              <a:ext uri="{FF2B5EF4-FFF2-40B4-BE49-F238E27FC236}">
                <a16:creationId xmlns:a16="http://schemas.microsoft.com/office/drawing/2014/main" id="{F0AD65C6-F2B7-85E0-3F20-3A255FF73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8503" y="1845388"/>
            <a:ext cx="3993572" cy="3993572"/>
          </a:xfrm>
          <a:prstGeom prst="rect">
            <a:avLst/>
          </a:prstGeom>
        </p:spPr>
      </p:pic>
      <p:sp>
        <p:nvSpPr>
          <p:cNvPr id="4" name="Slide Number Placeholder 3">
            <a:extLst>
              <a:ext uri="{FF2B5EF4-FFF2-40B4-BE49-F238E27FC236}">
                <a16:creationId xmlns:a16="http://schemas.microsoft.com/office/drawing/2014/main" id="{06B3697F-3AAF-C5C9-BC2F-AC6AA8F9651B}"/>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1034706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5" name="文本框 4">
            <a:extLst>
              <a:ext uri="{FF2B5EF4-FFF2-40B4-BE49-F238E27FC236}">
                <a16:creationId xmlns:a16="http://schemas.microsoft.com/office/drawing/2014/main" id="{CAFC36B0-4AD1-44AB-96C1-76527DDE7F8C}"/>
              </a:ext>
            </a:extLst>
          </p:cNvPr>
          <p:cNvSpPr txBox="1"/>
          <p:nvPr/>
        </p:nvSpPr>
        <p:spPr>
          <a:xfrm>
            <a:off x="1" y="1001534"/>
            <a:ext cx="12191999" cy="1862048"/>
          </a:xfrm>
          <a:prstGeom prst="rect">
            <a:avLst/>
          </a:prstGeom>
          <a:noFill/>
        </p:spPr>
        <p:txBody>
          <a:bodyPr wrap="square" rtlCol="0">
            <a:spAutoFit/>
          </a:bodyPr>
          <a:lstStyle/>
          <a:p>
            <a:pPr algn="ctr"/>
            <a:r>
              <a:rPr lang="en-US" altLang="zh-CN" sz="11500">
                <a:solidFill>
                  <a:schemeClr val="bg1"/>
                </a:solidFill>
                <a:latin typeface="Segoe SemiBold" panose="020B0703040204020203" pitchFamily="34" charset="0"/>
                <a:ea typeface="Segoe UI Black" panose="020B0A02040204020203" pitchFamily="34" charset="0"/>
                <a:cs typeface="Segoe SemiBold" panose="020B0703040204020203" pitchFamily="34" charset="0"/>
              </a:rPr>
              <a:t>THANK YOU</a:t>
            </a:r>
            <a:endParaRPr lang="zh-CN" altLang="en-US" sz="11500">
              <a:solidFill>
                <a:schemeClr val="bg1"/>
              </a:solidFill>
              <a:latin typeface="Segoe SemiBold" panose="020B0703040204020203" pitchFamily="34" charset="0"/>
              <a:cs typeface="Segoe SemiBold" panose="020B0703040204020203" pitchFamily="34" charset="0"/>
            </a:endParaRPr>
          </a:p>
        </p:txBody>
      </p:sp>
      <p:pic>
        <p:nvPicPr>
          <p:cNvPr id="7" name="图片 6" descr="Phone icon">
            <a:extLst>
              <a:ext uri="{FF2B5EF4-FFF2-40B4-BE49-F238E27FC236}">
                <a16:creationId xmlns:a16="http://schemas.microsoft.com/office/drawing/2014/main" id="{B02E2B40-C340-4A62-9DFE-7AD50B50B8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891" t="25979" r="24249" b="25362"/>
          <a:stretch/>
        </p:blipFill>
        <p:spPr>
          <a:xfrm>
            <a:off x="1408876" y="3994418"/>
            <a:ext cx="336075" cy="321542"/>
          </a:xfrm>
          <a:prstGeom prst="rect">
            <a:avLst/>
          </a:prstGeom>
        </p:spPr>
      </p:pic>
      <p:sp>
        <p:nvSpPr>
          <p:cNvPr id="8" name="文本框 7">
            <a:extLst>
              <a:ext uri="{FF2B5EF4-FFF2-40B4-BE49-F238E27FC236}">
                <a16:creationId xmlns:a16="http://schemas.microsoft.com/office/drawing/2014/main" id="{992D2954-C2DD-4172-8B10-E4A8A6E0EFEE}"/>
              </a:ext>
            </a:extLst>
          </p:cNvPr>
          <p:cNvSpPr txBox="1"/>
          <p:nvPr/>
        </p:nvSpPr>
        <p:spPr>
          <a:xfrm>
            <a:off x="1744951" y="3955134"/>
            <a:ext cx="2356701" cy="369332"/>
          </a:xfrm>
          <a:prstGeom prst="rect">
            <a:avLst/>
          </a:prstGeom>
          <a:noFill/>
        </p:spPr>
        <p:txBody>
          <a:bodyPr wrap="square" rtlCol="0">
            <a:spAutoFit/>
          </a:bodyPr>
          <a:lstStyle/>
          <a:p>
            <a:r>
              <a:rPr lang="en-US" altLang="zh-CN">
                <a:solidFill>
                  <a:schemeClr val="bg1"/>
                </a:solidFill>
                <a:latin typeface="Segoe SemiBold" panose="020B0703040204020203" pitchFamily="34" charset="0"/>
                <a:cs typeface="Segoe SemiBold" panose="020B0703040204020203" pitchFamily="34" charset="0"/>
              </a:rPr>
              <a:t>781-338-6230</a:t>
            </a:r>
            <a:endParaRPr lang="zh-CN" altLang="en-US">
              <a:solidFill>
                <a:schemeClr val="bg1"/>
              </a:solidFill>
              <a:latin typeface="Segoe SemiBold" panose="020B0703040204020203" pitchFamily="34" charset="0"/>
              <a:cs typeface="Segoe SemiBold" panose="020B0703040204020203" pitchFamily="34" charset="0"/>
            </a:endParaRPr>
          </a:p>
        </p:txBody>
      </p:sp>
      <p:pic>
        <p:nvPicPr>
          <p:cNvPr id="10" name="图片 9" descr="email icon">
            <a:extLst>
              <a:ext uri="{FF2B5EF4-FFF2-40B4-BE49-F238E27FC236}">
                <a16:creationId xmlns:a16="http://schemas.microsoft.com/office/drawing/2014/main" id="{29115377-BD10-4D4C-A9C7-0FAEFD1333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060" t="19266" r="18307" b="28003"/>
          <a:stretch/>
        </p:blipFill>
        <p:spPr>
          <a:xfrm>
            <a:off x="5473696" y="3955134"/>
            <a:ext cx="423731" cy="374688"/>
          </a:xfrm>
          <a:prstGeom prst="rect">
            <a:avLst/>
          </a:prstGeom>
        </p:spPr>
      </p:pic>
      <p:sp>
        <p:nvSpPr>
          <p:cNvPr id="11" name="文本框 10">
            <a:extLst>
              <a:ext uri="{FF2B5EF4-FFF2-40B4-BE49-F238E27FC236}">
                <a16:creationId xmlns:a16="http://schemas.microsoft.com/office/drawing/2014/main" id="{7702F5C2-4DC0-4CA8-AF5F-AA20DC05FA81}"/>
              </a:ext>
            </a:extLst>
          </p:cNvPr>
          <p:cNvSpPr txBox="1"/>
          <p:nvPr/>
        </p:nvSpPr>
        <p:spPr>
          <a:xfrm>
            <a:off x="5897427" y="3955134"/>
            <a:ext cx="4695811" cy="369332"/>
          </a:xfrm>
          <a:prstGeom prst="rect">
            <a:avLst/>
          </a:prstGeom>
          <a:noFill/>
        </p:spPr>
        <p:txBody>
          <a:bodyPr wrap="square" rtlCol="0">
            <a:spAutoFit/>
          </a:bodyPr>
          <a:lstStyle/>
          <a:p>
            <a:r>
              <a:rPr lang="en-US" altLang="zh-CN">
                <a:solidFill>
                  <a:schemeClr val="bg1"/>
                </a:solidFill>
                <a:latin typeface="Segoe SemiBold" panose="020B0703040204020203" pitchFamily="34" charset="0"/>
                <a:cs typeface="Segoe SemiBold" panose="020B0703040204020203" pitchFamily="34" charset="0"/>
              </a:rPr>
              <a:t>federalgrantprograms@mass.gov</a:t>
            </a:r>
            <a:endParaRPr lang="zh-CN" altLang="en-US">
              <a:solidFill>
                <a:schemeClr val="bg1"/>
              </a:solidFill>
              <a:latin typeface="Segoe SemiBold" panose="020B0703040204020203" pitchFamily="34" charset="0"/>
              <a:cs typeface="Segoe SemiBold" panose="020B0703040204020203" pitchFamily="34" charset="0"/>
            </a:endParaRPr>
          </a:p>
        </p:txBody>
      </p:sp>
      <p:pic>
        <p:nvPicPr>
          <p:cNvPr id="13" name="图片 12" descr="website icon">
            <a:extLst>
              <a:ext uri="{FF2B5EF4-FFF2-40B4-BE49-F238E27FC236}">
                <a16:creationId xmlns:a16="http://schemas.microsoft.com/office/drawing/2014/main" id="{130DF23C-95E6-48AF-A183-DB17A7C7D4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5847" t="18945" r="20669" b="17724"/>
          <a:stretch/>
        </p:blipFill>
        <p:spPr>
          <a:xfrm>
            <a:off x="1394700" y="4355244"/>
            <a:ext cx="439476" cy="520388"/>
          </a:xfrm>
          <a:prstGeom prst="rect">
            <a:avLst/>
          </a:prstGeom>
        </p:spPr>
      </p:pic>
      <p:sp>
        <p:nvSpPr>
          <p:cNvPr id="14" name="文本框 13">
            <a:extLst>
              <a:ext uri="{FF2B5EF4-FFF2-40B4-BE49-F238E27FC236}">
                <a16:creationId xmlns:a16="http://schemas.microsoft.com/office/drawing/2014/main" id="{A2246D95-2355-47E1-9E27-1351EA05075A}"/>
              </a:ext>
            </a:extLst>
          </p:cNvPr>
          <p:cNvSpPr txBox="1"/>
          <p:nvPr/>
        </p:nvSpPr>
        <p:spPr>
          <a:xfrm>
            <a:off x="1761611" y="4415383"/>
            <a:ext cx="3688823" cy="369332"/>
          </a:xfrm>
          <a:prstGeom prst="rect">
            <a:avLst/>
          </a:prstGeom>
          <a:noFill/>
        </p:spPr>
        <p:txBody>
          <a:bodyPr wrap="square" rtlCol="0">
            <a:spAutoFit/>
          </a:bodyPr>
          <a:lstStyle/>
          <a:p>
            <a:r>
              <a:rPr lang="en-US" altLang="zh-CN">
                <a:solidFill>
                  <a:schemeClr val="bg1"/>
                </a:solidFill>
                <a:latin typeface="Segoe SemiBold" panose="020B0703040204020203" pitchFamily="34" charset="0"/>
                <a:cs typeface="Segoe SemiBold" panose="020B0703040204020203" pitchFamily="34" charset="0"/>
              </a:rPr>
              <a:t>www.doe.mass.edu/federalgrants</a:t>
            </a:r>
            <a:endParaRPr lang="zh-CN" altLang="en-US">
              <a:solidFill>
                <a:schemeClr val="bg1"/>
              </a:solidFill>
              <a:latin typeface="Segoe SemiBold" panose="020B0703040204020203" pitchFamily="34" charset="0"/>
              <a:cs typeface="Segoe SemiBold" panose="020B0703040204020203" pitchFamily="34" charset="0"/>
            </a:endParaRPr>
          </a:p>
        </p:txBody>
      </p:sp>
      <p:pic>
        <p:nvPicPr>
          <p:cNvPr id="16" name="图片 15" descr="address icon">
            <a:extLst>
              <a:ext uri="{FF2B5EF4-FFF2-40B4-BE49-F238E27FC236}">
                <a16:creationId xmlns:a16="http://schemas.microsoft.com/office/drawing/2014/main" id="{3155BFC2-CE51-4BB4-882C-F8ADA0A7E5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5639" t="15745" r="18234" b="17372"/>
          <a:stretch/>
        </p:blipFill>
        <p:spPr>
          <a:xfrm flipH="1">
            <a:off x="5450435" y="4393191"/>
            <a:ext cx="439479" cy="444494"/>
          </a:xfrm>
          <a:prstGeom prst="rect">
            <a:avLst/>
          </a:prstGeom>
        </p:spPr>
      </p:pic>
      <p:sp>
        <p:nvSpPr>
          <p:cNvPr id="17" name="文本框 16">
            <a:extLst>
              <a:ext uri="{FF2B5EF4-FFF2-40B4-BE49-F238E27FC236}">
                <a16:creationId xmlns:a16="http://schemas.microsoft.com/office/drawing/2014/main" id="{5D838ABB-2920-4CCA-BBF1-F1299182F9FE}"/>
              </a:ext>
            </a:extLst>
          </p:cNvPr>
          <p:cNvSpPr txBox="1"/>
          <p:nvPr/>
        </p:nvSpPr>
        <p:spPr>
          <a:xfrm>
            <a:off x="5806772" y="4415383"/>
            <a:ext cx="5079764" cy="369332"/>
          </a:xfrm>
          <a:prstGeom prst="rect">
            <a:avLst/>
          </a:prstGeom>
          <a:noFill/>
        </p:spPr>
        <p:txBody>
          <a:bodyPr wrap="square" rtlCol="0">
            <a:spAutoFit/>
          </a:bodyPr>
          <a:lstStyle/>
          <a:p>
            <a:r>
              <a:rPr lang="en-US" altLang="zh-CN">
                <a:solidFill>
                  <a:schemeClr val="bg1"/>
                </a:solidFill>
                <a:latin typeface="Segoe SemiBold" panose="020B0703040204020203" pitchFamily="34" charset="0"/>
                <a:cs typeface="Segoe SemiBold" panose="020B0703040204020203" pitchFamily="34" charset="0"/>
              </a:rPr>
              <a:t>135 Santilli Highway, Everett, MA 02149</a:t>
            </a:r>
            <a:endParaRPr lang="zh-CN" altLang="en-US">
              <a:solidFill>
                <a:schemeClr val="bg1"/>
              </a:solidFill>
              <a:latin typeface="Segoe SemiBold" panose="020B0703040204020203" pitchFamily="34" charset="0"/>
              <a:cs typeface="Segoe SemiBold" panose="020B0703040204020203" pitchFamily="34" charset="0"/>
            </a:endParaRPr>
          </a:p>
        </p:txBody>
      </p:sp>
    </p:spTree>
    <p:extLst>
      <p:ext uri="{BB962C8B-B14F-4D97-AF65-F5344CB8AC3E}">
        <p14:creationId xmlns:p14="http://schemas.microsoft.com/office/powerpoint/2010/main" val="909743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E7FA09-6324-4096-A6F2-4201D6601BB9}"/>
              </a:ext>
            </a:extLst>
          </p:cNvPr>
          <p:cNvSpPr>
            <a:spLocks noGrp="1"/>
          </p:cNvSpPr>
          <p:nvPr>
            <p:ph type="title"/>
          </p:nvPr>
        </p:nvSpPr>
        <p:spPr/>
        <p:txBody>
          <a:bodyPr>
            <a:normAutofit/>
          </a:bodyPr>
          <a:lstStyle/>
          <a:p>
            <a:r>
              <a:rPr lang="en-US">
                <a:latin typeface="Arial"/>
                <a:cs typeface="Arial"/>
              </a:rPr>
              <a:t>Housekeeping Items</a:t>
            </a:r>
            <a:endParaRPr lang="en-US"/>
          </a:p>
        </p:txBody>
      </p:sp>
      <p:sp>
        <p:nvSpPr>
          <p:cNvPr id="6" name="Content Placeholder 2">
            <a:extLst>
              <a:ext uri="{FF2B5EF4-FFF2-40B4-BE49-F238E27FC236}">
                <a16:creationId xmlns:a16="http://schemas.microsoft.com/office/drawing/2014/main" id="{11F137AC-21D1-4B72-B76C-25DAB27FDBB6}"/>
              </a:ext>
            </a:extLst>
          </p:cNvPr>
          <p:cNvSpPr>
            <a:spLocks noGrp="1"/>
          </p:cNvSpPr>
          <p:nvPr>
            <p:ph idx="1"/>
          </p:nvPr>
        </p:nvSpPr>
        <p:spPr/>
        <p:txBody>
          <a:bodyPr vert="horz" lIns="68580" tIns="34290" rIns="68580" bIns="34290" rtlCol="0" anchor="t">
            <a:normAutofit/>
          </a:bodyPr>
          <a:lstStyle/>
          <a:p>
            <a:pPr marL="0" indent="0">
              <a:buNone/>
            </a:pPr>
            <a:r>
              <a:rPr lang="en-US">
                <a:latin typeface="Arial"/>
                <a:cs typeface="Arial"/>
              </a:rPr>
              <a:t>Before we begin:</a:t>
            </a:r>
            <a:endParaRPr lang="en-US"/>
          </a:p>
          <a:p>
            <a:endParaRPr lang="en-US"/>
          </a:p>
          <a:p>
            <a:pPr lvl="1"/>
            <a:r>
              <a:rPr lang="en-US">
                <a:latin typeface="Arial"/>
                <a:cs typeface="Arial"/>
              </a:rPr>
              <a:t> These slides are posted, with all other slides from this virtual conference, on our website.</a:t>
            </a:r>
            <a:endParaRPr lang="en-US"/>
          </a:p>
          <a:p>
            <a:pPr lvl="1" indent="-342900"/>
            <a:endParaRPr lang="en-US"/>
          </a:p>
          <a:p>
            <a:pPr lvl="1"/>
            <a:r>
              <a:rPr lang="en-US"/>
              <a:t> To preserve bandwidth, your video and microphone are turned off.</a:t>
            </a:r>
          </a:p>
          <a:p>
            <a:pPr lvl="1"/>
            <a:endParaRPr lang="en-US"/>
          </a:p>
          <a:p>
            <a:pPr lvl="1"/>
            <a:r>
              <a:rPr lang="en-US"/>
              <a:t> Use the Q&amp;A feature at the bottom of the screen to ask questions (not Chat).</a:t>
            </a:r>
          </a:p>
          <a:p>
            <a:pPr lvl="1"/>
            <a:endParaRPr lang="en-US"/>
          </a:p>
          <a:p>
            <a:pPr marL="342900" lvl="1" indent="0">
              <a:buNone/>
            </a:pPr>
            <a:endParaRPr lang="en-US"/>
          </a:p>
          <a:p>
            <a:endParaRPr lang="en-US"/>
          </a:p>
        </p:txBody>
      </p:sp>
      <p:sp>
        <p:nvSpPr>
          <p:cNvPr id="2" name="Slide Number Placeholder 1">
            <a:extLst>
              <a:ext uri="{FF2B5EF4-FFF2-40B4-BE49-F238E27FC236}">
                <a16:creationId xmlns:a16="http://schemas.microsoft.com/office/drawing/2014/main" id="{5D3F7D9D-4780-5CA5-8F3A-9B2673A71466}"/>
              </a:ext>
            </a:extLst>
          </p:cNvPr>
          <p:cNvSpPr>
            <a:spLocks noGrp="1"/>
          </p:cNvSpPr>
          <p:nvPr>
            <p:ph type="sldNum" sz="quarter" idx="12"/>
          </p:nvPr>
        </p:nvSpPr>
        <p:spPr/>
        <p:txBody>
          <a:bodyPr/>
          <a:lstStyle/>
          <a:p>
            <a:fld id="{68A8D22E-6BC5-9E47-900C-2BB94685D9F5}" type="slidenum">
              <a:rPr lang="en-US" smtClean="0"/>
              <a:pPr/>
              <a:t>3</a:t>
            </a:fld>
            <a:endParaRPr lang="en-US"/>
          </a:p>
        </p:txBody>
      </p:sp>
    </p:spTree>
    <p:extLst>
      <p:ext uri="{BB962C8B-B14F-4D97-AF65-F5344CB8AC3E}">
        <p14:creationId xmlns:p14="http://schemas.microsoft.com/office/powerpoint/2010/main" val="2744395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Contents</a:t>
            </a:r>
          </a:p>
        </p:txBody>
      </p:sp>
      <p:sp>
        <p:nvSpPr>
          <p:cNvPr id="7" name="文本框 6">
            <a:extLst>
              <a:ext uri="{FF2B5EF4-FFF2-40B4-BE49-F238E27FC236}">
                <a16:creationId xmlns:a16="http://schemas.microsoft.com/office/drawing/2014/main" id="{430C315A-057B-4784-B61A-E9DD640F9898}"/>
              </a:ext>
            </a:extLst>
          </p:cNvPr>
          <p:cNvSpPr txBox="1"/>
          <p:nvPr/>
        </p:nvSpPr>
        <p:spPr>
          <a:xfrm>
            <a:off x="1" y="3190714"/>
            <a:ext cx="2769078" cy="584775"/>
          </a:xfrm>
          <a:prstGeom prst="rect">
            <a:avLst/>
          </a:prstGeom>
          <a:noFill/>
        </p:spPr>
        <p:txBody>
          <a:bodyPr wrap="square" rtlCol="0">
            <a:spAutoFit/>
          </a:bodyPr>
          <a:lstStyle/>
          <a:p>
            <a:pPr algn="ctr"/>
            <a:r>
              <a:rPr lang="en-US" altLang="zh-CN" sz="3200" b="1">
                <a:solidFill>
                  <a:schemeClr val="tx2">
                    <a:lumMod val="75000"/>
                    <a:lumOff val="25000"/>
                  </a:schemeClr>
                </a:solidFill>
                <a:latin typeface="Arial" panose="020B0604020202020204" pitchFamily="34" charset="0"/>
                <a:ea typeface="Segoe UI Black" panose="020B0A02040204020203" pitchFamily="34" charset="0"/>
                <a:cs typeface="Arial" panose="020B0604020202020204" pitchFamily="34" charset="0"/>
              </a:rPr>
              <a:t>CONTENTS</a:t>
            </a:r>
            <a:endParaRPr lang="zh-CN" altLang="en-US" sz="3200" b="1">
              <a:solidFill>
                <a:schemeClr val="tx2">
                  <a:lumMod val="75000"/>
                  <a:lumOff val="25000"/>
                </a:schemeClr>
              </a:solidFill>
              <a:latin typeface="Arial" panose="020B0604020202020204" pitchFamily="34" charset="0"/>
              <a:cs typeface="Arial" panose="020B0604020202020204" pitchFamily="34" charset="0"/>
            </a:endParaRPr>
          </a:p>
        </p:txBody>
      </p:sp>
      <p:grpSp>
        <p:nvGrpSpPr>
          <p:cNvPr id="18" name="Group 17" descr="Overview"/>
          <p:cNvGrpSpPr/>
          <p:nvPr/>
        </p:nvGrpSpPr>
        <p:grpSpPr>
          <a:xfrm>
            <a:off x="2916101" y="2000534"/>
            <a:ext cx="8905702" cy="685389"/>
            <a:chOff x="3061064" y="171329"/>
            <a:chExt cx="8905702" cy="826913"/>
          </a:xfrm>
        </p:grpSpPr>
        <p:sp>
          <p:nvSpPr>
            <p:cNvPr id="8" name="矩形 7">
              <a:extLst>
                <a:ext uri="{FF2B5EF4-FFF2-40B4-BE49-F238E27FC236}">
                  <a16:creationId xmlns:a16="http://schemas.microsoft.com/office/drawing/2014/main" id="{C0795994-20AF-4E22-89F5-60153C5543DF}"/>
                </a:ext>
              </a:extLst>
            </p:cNvPr>
            <p:cNvSpPr/>
            <p:nvPr/>
          </p:nvSpPr>
          <p:spPr>
            <a:xfrm>
              <a:off x="3061064" y="188784"/>
              <a:ext cx="809458" cy="809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Arial" panose="020B0604020202020204" pitchFamily="34" charset="0"/>
                  <a:cs typeface="Arial" panose="020B0604020202020204" pitchFamily="34" charset="0"/>
                </a:rPr>
                <a:t>01</a:t>
              </a:r>
              <a:endParaRPr lang="zh-CN" altLang="en-US" sz="270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73115394-DBAC-4972-899F-89A1E17FA883}"/>
                </a:ext>
              </a:extLst>
            </p:cNvPr>
            <p:cNvSpPr txBox="1"/>
            <p:nvPr/>
          </p:nvSpPr>
          <p:spPr>
            <a:xfrm>
              <a:off x="3918852" y="171329"/>
              <a:ext cx="8047914"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rgbClr val="002060"/>
                  </a:solidFill>
                  <a:latin typeface="Arial" panose="020B0604020202020204" pitchFamily="34" charset="0"/>
                  <a:cs typeface="Arial" panose="020B0604020202020204" pitchFamily="34" charset="0"/>
                </a:rPr>
                <a:t>Title IIIA Overview</a:t>
              </a:r>
            </a:p>
          </p:txBody>
        </p:sp>
      </p:grpSp>
      <p:grpSp>
        <p:nvGrpSpPr>
          <p:cNvPr id="21" name="Group 20" descr="Fiscal Procedures"/>
          <p:cNvGrpSpPr/>
          <p:nvPr/>
        </p:nvGrpSpPr>
        <p:grpSpPr>
          <a:xfrm>
            <a:off x="2916099" y="2798010"/>
            <a:ext cx="8839200" cy="685391"/>
            <a:chOff x="3061063" y="1873080"/>
            <a:chExt cx="8839200" cy="809459"/>
          </a:xfrm>
        </p:grpSpPr>
        <p:sp>
          <p:nvSpPr>
            <p:cNvPr id="10" name="矩形 9">
              <a:extLst>
                <a:ext uri="{FF2B5EF4-FFF2-40B4-BE49-F238E27FC236}">
                  <a16:creationId xmlns:a16="http://schemas.microsoft.com/office/drawing/2014/main" id="{8F780B69-F97B-4D0D-8F5F-78444E7DF0F0}"/>
                </a:ext>
              </a:extLst>
            </p:cNvPr>
            <p:cNvSpPr/>
            <p:nvPr/>
          </p:nvSpPr>
          <p:spPr>
            <a:xfrm>
              <a:off x="3061063" y="1873080"/>
              <a:ext cx="809459" cy="809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Arial" panose="020B0604020202020204" pitchFamily="34" charset="0"/>
                  <a:cs typeface="Arial" panose="020B0604020202020204" pitchFamily="34" charset="0"/>
                </a:rPr>
                <a:t>02</a:t>
              </a:r>
              <a:endParaRPr lang="zh-CN" altLang="en-US" sz="270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EBB88417-3982-47EE-8B46-D25117B6C604}"/>
                </a:ext>
              </a:extLst>
            </p:cNvPr>
            <p:cNvSpPr txBox="1"/>
            <p:nvPr/>
          </p:nvSpPr>
          <p:spPr>
            <a:xfrm>
              <a:off x="3918852" y="1873080"/>
              <a:ext cx="7981411" cy="809459"/>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rgbClr val="002060"/>
                  </a:solidFill>
                  <a:latin typeface="Arial" panose="020B0604020202020204" pitchFamily="34" charset="0"/>
                  <a:cs typeface="Arial" panose="020B0604020202020204" pitchFamily="34" charset="0"/>
                </a:rPr>
                <a:t>Title IIIA Fiscal Requirements</a:t>
              </a:r>
            </a:p>
          </p:txBody>
        </p:sp>
      </p:grpSp>
      <p:grpSp>
        <p:nvGrpSpPr>
          <p:cNvPr id="2" name="Group 1" descr="Parent Involvement">
            <a:extLst>
              <a:ext uri="{FF2B5EF4-FFF2-40B4-BE49-F238E27FC236}">
                <a16:creationId xmlns:a16="http://schemas.microsoft.com/office/drawing/2014/main" id="{26A49A66-BACC-675B-28A1-63B5242B3031}"/>
              </a:ext>
            </a:extLst>
          </p:cNvPr>
          <p:cNvGrpSpPr/>
          <p:nvPr/>
        </p:nvGrpSpPr>
        <p:grpSpPr>
          <a:xfrm>
            <a:off x="2916098" y="3595487"/>
            <a:ext cx="8839201" cy="685392"/>
            <a:chOff x="3061062" y="3110799"/>
            <a:chExt cx="8839201" cy="809459"/>
          </a:xfrm>
        </p:grpSpPr>
        <p:sp>
          <p:nvSpPr>
            <p:cNvPr id="3" name="矩形 11">
              <a:extLst>
                <a:ext uri="{FF2B5EF4-FFF2-40B4-BE49-F238E27FC236}">
                  <a16:creationId xmlns:a16="http://schemas.microsoft.com/office/drawing/2014/main" id="{7278E72E-DBE6-03C9-3424-2D5CDB3BF9B8}"/>
                </a:ext>
              </a:extLst>
            </p:cNvPr>
            <p:cNvSpPr/>
            <p:nvPr/>
          </p:nvSpPr>
          <p:spPr>
            <a:xfrm>
              <a:off x="3061062" y="3110799"/>
              <a:ext cx="809459" cy="809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Arial" panose="020B0604020202020204" pitchFamily="34" charset="0"/>
                  <a:cs typeface="Arial" panose="020B0604020202020204" pitchFamily="34" charset="0"/>
                </a:rPr>
                <a:t>03</a:t>
              </a:r>
              <a:endParaRPr lang="zh-CN" altLang="en-US" sz="2700">
                <a:latin typeface="Arial" panose="020B0604020202020204" pitchFamily="34" charset="0"/>
                <a:cs typeface="Arial" panose="020B0604020202020204" pitchFamily="34" charset="0"/>
              </a:endParaRPr>
            </a:p>
          </p:txBody>
        </p:sp>
        <p:sp>
          <p:nvSpPr>
            <p:cNvPr id="4" name="文本框 12">
              <a:extLst>
                <a:ext uri="{FF2B5EF4-FFF2-40B4-BE49-F238E27FC236}">
                  <a16:creationId xmlns:a16="http://schemas.microsoft.com/office/drawing/2014/main" id="{5C5CE400-DC1D-58CF-42D4-797467B03717}"/>
                </a:ext>
              </a:extLst>
            </p:cNvPr>
            <p:cNvSpPr txBox="1"/>
            <p:nvPr/>
          </p:nvSpPr>
          <p:spPr>
            <a:xfrm>
              <a:off x="3918853" y="3110800"/>
              <a:ext cx="7981410"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chemeClr val="accent1">
                      <a:lumMod val="50000"/>
                    </a:schemeClr>
                  </a:solidFill>
                  <a:latin typeface="Arial" panose="020B0604020202020204" pitchFamily="34" charset="0"/>
                  <a:cs typeface="Arial" panose="020B0604020202020204" pitchFamily="34" charset="0"/>
                </a:rPr>
                <a:t>Title IIIA Allocations and Spending</a:t>
              </a:r>
            </a:p>
          </p:txBody>
        </p:sp>
      </p:grpSp>
      <p:grpSp>
        <p:nvGrpSpPr>
          <p:cNvPr id="22" name="Group 21" descr="Parent Involvement"/>
          <p:cNvGrpSpPr/>
          <p:nvPr/>
        </p:nvGrpSpPr>
        <p:grpSpPr>
          <a:xfrm>
            <a:off x="2916098" y="4409097"/>
            <a:ext cx="8839201" cy="685391"/>
            <a:chOff x="3061062" y="2934713"/>
            <a:chExt cx="8839201" cy="985545"/>
          </a:xfrm>
        </p:grpSpPr>
        <p:sp>
          <p:nvSpPr>
            <p:cNvPr id="12" name="矩形 11">
              <a:extLst>
                <a:ext uri="{FF2B5EF4-FFF2-40B4-BE49-F238E27FC236}">
                  <a16:creationId xmlns:a16="http://schemas.microsoft.com/office/drawing/2014/main" id="{8EED5C95-0E4E-4512-8773-6CA4934A6C58}"/>
                </a:ext>
              </a:extLst>
            </p:cNvPr>
            <p:cNvSpPr/>
            <p:nvPr/>
          </p:nvSpPr>
          <p:spPr>
            <a:xfrm>
              <a:off x="3061062" y="2934713"/>
              <a:ext cx="809459" cy="9855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Arial" panose="020B0604020202020204" pitchFamily="34" charset="0"/>
                  <a:cs typeface="Arial" panose="020B0604020202020204" pitchFamily="34" charset="0"/>
                </a:rPr>
                <a:t>04</a:t>
              </a:r>
              <a:endParaRPr lang="zh-CN" altLang="en-US" sz="270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2EAD39A1-22F8-4668-9D3F-D036B2AB825E}"/>
                </a:ext>
              </a:extLst>
            </p:cNvPr>
            <p:cNvSpPr txBox="1"/>
            <p:nvPr/>
          </p:nvSpPr>
          <p:spPr>
            <a:xfrm>
              <a:off x="3918852" y="2934713"/>
              <a:ext cx="7981411" cy="985545"/>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rgbClr val="002060"/>
                  </a:solidFill>
                  <a:latin typeface="Arial" panose="020B0604020202020204" pitchFamily="34" charset="0"/>
                  <a:cs typeface="Arial" panose="020B0604020202020204" pitchFamily="34" charset="0"/>
                </a:rPr>
                <a:t>Guidance and Resources</a:t>
              </a:r>
            </a:p>
          </p:txBody>
        </p:sp>
      </p:grpSp>
      <p:grpSp>
        <p:nvGrpSpPr>
          <p:cNvPr id="6" name="Group 5" descr="Fiscal Procedures">
            <a:extLst>
              <a:ext uri="{FF2B5EF4-FFF2-40B4-BE49-F238E27FC236}">
                <a16:creationId xmlns:a16="http://schemas.microsoft.com/office/drawing/2014/main" id="{E05C81A4-3034-A9FA-E6E7-40ED084C0303}"/>
              </a:ext>
            </a:extLst>
          </p:cNvPr>
          <p:cNvGrpSpPr/>
          <p:nvPr/>
        </p:nvGrpSpPr>
        <p:grpSpPr>
          <a:xfrm>
            <a:off x="2916099" y="5222707"/>
            <a:ext cx="8839200" cy="685391"/>
            <a:chOff x="3061063" y="1873080"/>
            <a:chExt cx="8839200" cy="809459"/>
          </a:xfrm>
        </p:grpSpPr>
        <p:sp>
          <p:nvSpPr>
            <p:cNvPr id="14" name="矩形 9">
              <a:extLst>
                <a:ext uri="{FF2B5EF4-FFF2-40B4-BE49-F238E27FC236}">
                  <a16:creationId xmlns:a16="http://schemas.microsoft.com/office/drawing/2014/main" id="{FD112BE1-B0F2-C682-49C8-0109FD32609D}"/>
                </a:ext>
              </a:extLst>
            </p:cNvPr>
            <p:cNvSpPr/>
            <p:nvPr/>
          </p:nvSpPr>
          <p:spPr>
            <a:xfrm>
              <a:off x="3061063" y="1873080"/>
              <a:ext cx="809459" cy="809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Arial" panose="020B0604020202020204" pitchFamily="34" charset="0"/>
                  <a:cs typeface="Arial" panose="020B0604020202020204" pitchFamily="34" charset="0"/>
                </a:rPr>
                <a:t>05</a:t>
              </a:r>
              <a:endParaRPr lang="zh-CN" altLang="en-US" sz="2700">
                <a:latin typeface="Arial" panose="020B0604020202020204" pitchFamily="34" charset="0"/>
                <a:cs typeface="Arial" panose="020B0604020202020204" pitchFamily="34" charset="0"/>
              </a:endParaRPr>
            </a:p>
          </p:txBody>
        </p:sp>
        <p:sp>
          <p:nvSpPr>
            <p:cNvPr id="15" name="文本框 10">
              <a:extLst>
                <a:ext uri="{FF2B5EF4-FFF2-40B4-BE49-F238E27FC236}">
                  <a16:creationId xmlns:a16="http://schemas.microsoft.com/office/drawing/2014/main" id="{14825530-6F1C-B3C3-F242-DB8414BD87E8}"/>
                </a:ext>
              </a:extLst>
            </p:cNvPr>
            <p:cNvSpPr txBox="1"/>
            <p:nvPr/>
          </p:nvSpPr>
          <p:spPr>
            <a:xfrm>
              <a:off x="3918852" y="1873080"/>
              <a:ext cx="7981411" cy="809459"/>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a:solidFill>
                    <a:srgbClr val="002060"/>
                  </a:solidFill>
                  <a:latin typeface="Arial" panose="020B0604020202020204" pitchFamily="34" charset="0"/>
                  <a:cs typeface="Arial" panose="020B0604020202020204" pitchFamily="34" charset="0"/>
                </a:rPr>
                <a:t>Q&amp;A</a:t>
              </a:r>
            </a:p>
          </p:txBody>
        </p:sp>
      </p:grpSp>
      <p:sp>
        <p:nvSpPr>
          <p:cNvPr id="23" name="Slide Number Placeholder 22">
            <a:extLst>
              <a:ext uri="{FF2B5EF4-FFF2-40B4-BE49-F238E27FC236}">
                <a16:creationId xmlns:a16="http://schemas.microsoft.com/office/drawing/2014/main" id="{4E28AF65-B538-F9E6-F65C-2072AF64E8EF}"/>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87003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7AD4AB-1A36-5769-1154-5C714C2710B6}"/>
              </a:ext>
            </a:extLst>
          </p:cNvPr>
          <p:cNvSpPr>
            <a:spLocks noGrp="1"/>
          </p:cNvSpPr>
          <p:nvPr>
            <p:ph type="title"/>
          </p:nvPr>
        </p:nvSpPr>
        <p:spPr/>
        <p:txBody>
          <a:bodyPr/>
          <a:lstStyle/>
          <a:p>
            <a:r>
              <a:rPr lang="en-US" dirty="0"/>
              <a:t>Title IIIA Overview</a:t>
            </a:r>
          </a:p>
        </p:txBody>
      </p:sp>
      <p:grpSp>
        <p:nvGrpSpPr>
          <p:cNvPr id="3" name="Group 2" descr="Overview">
            <a:extLst>
              <a:ext uri="{FF2B5EF4-FFF2-40B4-BE49-F238E27FC236}">
                <a16:creationId xmlns:a16="http://schemas.microsoft.com/office/drawing/2014/main" id="{86B06D48-4ED4-5BC0-C04B-64E616D3EE31}"/>
              </a:ext>
            </a:extLst>
          </p:cNvPr>
          <p:cNvGrpSpPr/>
          <p:nvPr/>
        </p:nvGrpSpPr>
        <p:grpSpPr>
          <a:xfrm>
            <a:off x="2324284" y="3429000"/>
            <a:ext cx="8905702" cy="685389"/>
            <a:chOff x="3061064" y="171329"/>
            <a:chExt cx="8905702" cy="826913"/>
          </a:xfrm>
        </p:grpSpPr>
        <p:sp>
          <p:nvSpPr>
            <p:cNvPr id="4" name="矩形 7">
              <a:extLst>
                <a:ext uri="{FF2B5EF4-FFF2-40B4-BE49-F238E27FC236}">
                  <a16:creationId xmlns:a16="http://schemas.microsoft.com/office/drawing/2014/main" id="{341716EA-8F04-2953-A876-30B59A87769A}"/>
                </a:ext>
              </a:extLst>
            </p:cNvPr>
            <p:cNvSpPr/>
            <p:nvPr/>
          </p:nvSpPr>
          <p:spPr>
            <a:xfrm>
              <a:off x="3061064" y="188784"/>
              <a:ext cx="809458" cy="809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a:latin typeface="Segoe SemiBold" panose="020B0703040204020203" pitchFamily="34" charset="0"/>
                  <a:cs typeface="Segoe SemiBold" panose="020B0703040204020203" pitchFamily="34" charset="0"/>
                </a:rPr>
                <a:t>01</a:t>
              </a:r>
              <a:endParaRPr lang="zh-CN" altLang="en-US" sz="2700">
                <a:latin typeface="Segoe SemiBold" panose="020B0703040204020203" pitchFamily="34" charset="0"/>
                <a:cs typeface="Segoe SemiBold" panose="020B0703040204020203" pitchFamily="34" charset="0"/>
              </a:endParaRPr>
            </a:p>
          </p:txBody>
        </p:sp>
        <p:sp>
          <p:nvSpPr>
            <p:cNvPr id="6" name="文本框 8">
              <a:extLst>
                <a:ext uri="{FF2B5EF4-FFF2-40B4-BE49-F238E27FC236}">
                  <a16:creationId xmlns:a16="http://schemas.microsoft.com/office/drawing/2014/main" id="{0882690D-69A7-F299-8FA9-A57FF80CA69B}"/>
                </a:ext>
              </a:extLst>
            </p:cNvPr>
            <p:cNvSpPr txBox="1"/>
            <p:nvPr/>
          </p:nvSpPr>
          <p:spPr>
            <a:xfrm>
              <a:off x="3918852" y="171329"/>
              <a:ext cx="8047914" cy="809457"/>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2700" dirty="0">
                  <a:solidFill>
                    <a:srgbClr val="002060"/>
                  </a:solidFill>
                  <a:latin typeface="Arial" panose="020B0604020202020204" pitchFamily="34" charset="0"/>
                  <a:cs typeface="Arial" panose="020B0604020202020204" pitchFamily="34" charset="0"/>
                </a:rPr>
                <a:t>Title IIIA Overview</a:t>
              </a:r>
            </a:p>
          </p:txBody>
        </p:sp>
      </p:grpSp>
      <p:sp>
        <p:nvSpPr>
          <p:cNvPr id="7" name="Slide Number Placeholder 6">
            <a:extLst>
              <a:ext uri="{FF2B5EF4-FFF2-40B4-BE49-F238E27FC236}">
                <a16:creationId xmlns:a16="http://schemas.microsoft.com/office/drawing/2014/main" id="{559AF6A0-71C3-FAA0-6A96-5E583EFC6320}"/>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190355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53B5-D669-C46E-DCA5-814FA06A7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03AF2-1430-795C-D339-B73D3E741848}"/>
              </a:ext>
            </a:extLst>
          </p:cNvPr>
          <p:cNvSpPr>
            <a:spLocks noGrp="1"/>
          </p:cNvSpPr>
          <p:nvPr>
            <p:ph type="title"/>
          </p:nvPr>
        </p:nvSpPr>
        <p:spPr/>
        <p:txBody>
          <a:bodyPr>
            <a:normAutofit fontScale="90000"/>
          </a:bodyPr>
          <a:lstStyle/>
          <a:p>
            <a:r>
              <a:rPr lang="en-US"/>
              <a:t>What is the Purpose of Title IIIA English Learner Grant?</a:t>
            </a:r>
          </a:p>
        </p:txBody>
      </p:sp>
      <p:sp>
        <p:nvSpPr>
          <p:cNvPr id="3" name="Content Placeholder 2">
            <a:extLst>
              <a:ext uri="{FF2B5EF4-FFF2-40B4-BE49-F238E27FC236}">
                <a16:creationId xmlns:a16="http://schemas.microsoft.com/office/drawing/2014/main" id="{096B5474-3211-647C-47EC-DD26E1914EB1}"/>
              </a:ext>
            </a:extLst>
          </p:cNvPr>
          <p:cNvSpPr>
            <a:spLocks noGrp="1"/>
          </p:cNvSpPr>
          <p:nvPr>
            <p:ph idx="1"/>
          </p:nvPr>
        </p:nvSpPr>
        <p:spPr>
          <a:xfrm>
            <a:off x="599440" y="2009774"/>
            <a:ext cx="11104880" cy="3996171"/>
          </a:xfrm>
        </p:spPr>
        <p:txBody>
          <a:bodyPr/>
          <a:lstStyle/>
          <a:p>
            <a:pPr>
              <a:lnSpc>
                <a:spcPct val="150000"/>
              </a:lnSpc>
              <a:buClr>
                <a:srgbClr val="FF9933"/>
              </a:buClr>
            </a:pPr>
            <a:r>
              <a:rPr lang="en-US" sz="2800"/>
              <a:t>Title IIIA is a supplementary grant for English learners (ELs)</a:t>
            </a:r>
          </a:p>
          <a:p>
            <a:pPr>
              <a:lnSpc>
                <a:spcPct val="150000"/>
              </a:lnSpc>
              <a:buClr>
                <a:srgbClr val="FF9933"/>
              </a:buClr>
            </a:pPr>
            <a:r>
              <a:rPr lang="en-US" sz="2800"/>
              <a:t>It helps ensure that ELs develop English proficiency and can attain high levels of academic achievement</a:t>
            </a:r>
          </a:p>
        </p:txBody>
      </p:sp>
      <p:sp>
        <p:nvSpPr>
          <p:cNvPr id="4" name="Slide Number Placeholder 3">
            <a:extLst>
              <a:ext uri="{FF2B5EF4-FFF2-40B4-BE49-F238E27FC236}">
                <a16:creationId xmlns:a16="http://schemas.microsoft.com/office/drawing/2014/main" id="{535B57EB-495C-16E8-60FC-16810405B57C}"/>
              </a:ext>
            </a:extLst>
          </p:cNvPr>
          <p:cNvSpPr>
            <a:spLocks noGrp="1"/>
          </p:cNvSpPr>
          <p:nvPr>
            <p:ph type="sldNum" sz="quarter" idx="12"/>
          </p:nvPr>
        </p:nvSpPr>
        <p:spPr/>
        <p:txBody>
          <a:bodyPr/>
          <a:lstStyle/>
          <a:p>
            <a:fld id="{68A8D22E-6BC5-9E47-900C-2BB94685D9F5}" type="slidenum">
              <a:rPr lang="en-US" smtClean="0"/>
              <a:t>6</a:t>
            </a:fld>
            <a:endParaRPr lang="en-US"/>
          </a:p>
        </p:txBody>
      </p:sp>
    </p:spTree>
    <p:extLst>
      <p:ext uri="{BB962C8B-B14F-4D97-AF65-F5344CB8AC3E}">
        <p14:creationId xmlns:p14="http://schemas.microsoft.com/office/powerpoint/2010/main" val="65079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0182-AC7A-4B37-870E-77C691E9BFE4}"/>
              </a:ext>
            </a:extLst>
          </p:cNvPr>
          <p:cNvSpPr>
            <a:spLocks noGrp="1"/>
          </p:cNvSpPr>
          <p:nvPr>
            <p:ph type="title"/>
          </p:nvPr>
        </p:nvSpPr>
        <p:spPr/>
        <p:txBody>
          <a:bodyPr>
            <a:normAutofit fontScale="90000"/>
          </a:bodyPr>
          <a:lstStyle/>
          <a:p>
            <a:r>
              <a:rPr lang="en-US"/>
              <a:t>Title IIIA English Learner Grant Requirements</a:t>
            </a:r>
          </a:p>
        </p:txBody>
      </p:sp>
      <p:sp>
        <p:nvSpPr>
          <p:cNvPr id="3" name="Content Placeholder 2">
            <a:extLst>
              <a:ext uri="{FF2B5EF4-FFF2-40B4-BE49-F238E27FC236}">
                <a16:creationId xmlns:a16="http://schemas.microsoft.com/office/drawing/2014/main" id="{5C1B4857-BCD6-423F-B2F7-6EC2B8446025}"/>
              </a:ext>
            </a:extLst>
          </p:cNvPr>
          <p:cNvSpPr>
            <a:spLocks noGrp="1"/>
          </p:cNvSpPr>
          <p:nvPr>
            <p:ph idx="1"/>
          </p:nvPr>
        </p:nvSpPr>
        <p:spPr>
          <a:xfrm>
            <a:off x="173180" y="1876424"/>
            <a:ext cx="7249082" cy="4129521"/>
          </a:xfrm>
        </p:spPr>
        <p:txBody>
          <a:bodyPr>
            <a:normAutofit lnSpcReduction="10000"/>
          </a:bodyPr>
          <a:lstStyle/>
          <a:p>
            <a:pPr marL="0" indent="0">
              <a:spcBef>
                <a:spcPts val="280"/>
              </a:spcBef>
              <a:buClr>
                <a:srgbClr val="FF9933"/>
              </a:buClr>
              <a:buNone/>
            </a:pPr>
            <a:r>
              <a:rPr lang="en-US" sz="2400" b="1">
                <a:solidFill>
                  <a:srgbClr val="002060"/>
                </a:solidFill>
                <a:ea typeface="Calibri" panose="020F0502020204030204" pitchFamily="34" charset="0"/>
              </a:rPr>
              <a:t>Title IIIA program requirements: </a:t>
            </a:r>
          </a:p>
          <a:p>
            <a:pPr>
              <a:spcBef>
                <a:spcPts val="280"/>
              </a:spcBef>
              <a:buClr>
                <a:srgbClr val="FF9933"/>
              </a:buClr>
              <a:buFont typeface="Wingdings" panose="05000000000000000000" pitchFamily="2" charset="2"/>
              <a:buChar char="ü"/>
            </a:pPr>
            <a:r>
              <a:rPr lang="en-US" sz="2400">
                <a:solidFill>
                  <a:srgbClr val="002060"/>
                </a:solidFill>
                <a:ea typeface="Calibri" panose="020F0502020204030204" pitchFamily="34" charset="0"/>
              </a:rPr>
              <a:t> Increase the English proficiency of ELs by providing supplemental effective language instruction</a:t>
            </a:r>
          </a:p>
          <a:p>
            <a:pPr>
              <a:spcBef>
                <a:spcPts val="280"/>
              </a:spcBef>
              <a:buClr>
                <a:srgbClr val="FF9933"/>
              </a:buClr>
              <a:buFont typeface="Wingdings" panose="05000000000000000000" pitchFamily="2" charset="2"/>
              <a:buChar char="ü"/>
            </a:pPr>
            <a:r>
              <a:rPr lang="en-US" sz="2400">
                <a:solidFill>
                  <a:srgbClr val="002060"/>
                </a:solidFill>
                <a:ea typeface="Calibri" panose="020F0502020204030204" pitchFamily="34" charset="0"/>
              </a:rPr>
              <a:t> Provide effective professional development</a:t>
            </a:r>
          </a:p>
          <a:p>
            <a:pPr>
              <a:spcBef>
                <a:spcPts val="280"/>
              </a:spcBef>
              <a:buClr>
                <a:srgbClr val="FF9933"/>
              </a:buClr>
              <a:buFont typeface="Wingdings" panose="05000000000000000000" pitchFamily="2" charset="2"/>
              <a:buChar char="ü"/>
            </a:pPr>
            <a:r>
              <a:rPr lang="en-US" sz="2400">
                <a:solidFill>
                  <a:srgbClr val="002060"/>
                </a:solidFill>
                <a:ea typeface="Calibri" panose="020F0502020204030204" pitchFamily="34" charset="0"/>
              </a:rPr>
              <a:t> Provide effective parental engagement strategies and activities for ELs families</a:t>
            </a:r>
          </a:p>
          <a:p>
            <a:pPr marL="0" indent="0">
              <a:spcBef>
                <a:spcPts val="280"/>
              </a:spcBef>
              <a:buNone/>
            </a:pPr>
            <a:endParaRPr lang="en-US" sz="2400">
              <a:solidFill>
                <a:srgbClr val="002060"/>
              </a:solidFill>
              <a:ea typeface="Calibri" panose="020F0502020204030204" pitchFamily="34" charset="0"/>
            </a:endParaRPr>
          </a:p>
          <a:p>
            <a:pPr marL="0" indent="0">
              <a:spcBef>
                <a:spcPts val="280"/>
              </a:spcBef>
              <a:buNone/>
            </a:pPr>
            <a:r>
              <a:rPr lang="en-US" sz="2400">
                <a:solidFill>
                  <a:srgbClr val="002060"/>
                </a:solidFill>
                <a:ea typeface="Calibri" panose="020F0502020204030204" pitchFamily="34" charset="0"/>
                <a:hlinkClick r:id="rId3"/>
              </a:rPr>
              <a:t>Title IIIA, Section 3115(c)  </a:t>
            </a:r>
            <a:endParaRPr lang="en-US" sz="2400">
              <a:solidFill>
                <a:srgbClr val="002060"/>
              </a:solidFill>
              <a:ea typeface="Calibri" panose="020F0502020204030204" pitchFamily="34" charset="0"/>
            </a:endParaRPr>
          </a:p>
          <a:p>
            <a:pPr marL="0" indent="0">
              <a:spcBef>
                <a:spcPts val="280"/>
              </a:spcBef>
              <a:buNone/>
            </a:pPr>
            <a:endParaRPr lang="en-US" sz="2400" u="sng">
              <a:hlinkClick r:id="rId4"/>
            </a:endParaRPr>
          </a:p>
          <a:p>
            <a:pPr marL="0" indent="0">
              <a:spcBef>
                <a:spcPts val="280"/>
              </a:spcBef>
              <a:buNone/>
            </a:pPr>
            <a:endParaRPr lang="en-US" sz="2400" u="sng">
              <a:hlinkClick r:id="rId4"/>
            </a:endParaRPr>
          </a:p>
          <a:p>
            <a:pPr marL="0" indent="0">
              <a:spcBef>
                <a:spcPts val="280"/>
              </a:spcBef>
              <a:buNone/>
            </a:pPr>
            <a:br>
              <a:rPr lang="en-US" sz="2400" u="sng">
                <a:hlinkClick r:id="rId4"/>
              </a:rPr>
            </a:br>
            <a:r>
              <a:rPr lang="en-US" sz="1600" u="sng">
                <a:hlinkClick r:id="rId4"/>
              </a:rPr>
              <a:t>https://www.doe.mass.edu/federalgrants/titleiii-a/resources/activities.docx</a:t>
            </a:r>
            <a:r>
              <a:rPr lang="en-US" sz="1600" u="sng"/>
              <a:t> </a:t>
            </a:r>
            <a:endParaRPr lang="en-US" sz="1600"/>
          </a:p>
          <a:p>
            <a:pPr marL="0" indent="0">
              <a:spcBef>
                <a:spcPts val="280"/>
              </a:spcBef>
              <a:buNone/>
            </a:pPr>
            <a:endParaRPr lang="en-US" sz="2400">
              <a:solidFill>
                <a:srgbClr val="002060"/>
              </a:solidFill>
              <a:ea typeface="Calibri" panose="020F0502020204030204" pitchFamily="34" charset="0"/>
            </a:endParaRPr>
          </a:p>
        </p:txBody>
      </p:sp>
      <p:graphicFrame>
        <p:nvGraphicFramePr>
          <p:cNvPr id="5" name="Diagram 4" descr="A graph representing the three requirements for Title III:&#10;- Effective Language Instruction &#10;- Parent and Family Engagement &#10;- High Quality Professional Development &#10;">
            <a:extLst>
              <a:ext uri="{FF2B5EF4-FFF2-40B4-BE49-F238E27FC236}">
                <a16:creationId xmlns:a16="http://schemas.microsoft.com/office/drawing/2014/main" id="{9C4ACDCF-A2A4-4914-8544-A9F8A4E8653A}"/>
              </a:ext>
            </a:extLst>
          </p:cNvPr>
          <p:cNvGraphicFramePr/>
          <p:nvPr>
            <p:extLst>
              <p:ext uri="{D42A27DB-BD31-4B8C-83A1-F6EECF244321}">
                <p14:modId xmlns:p14="http://schemas.microsoft.com/office/powerpoint/2010/main" val="121583005"/>
              </p:ext>
            </p:extLst>
          </p:nvPr>
        </p:nvGraphicFramePr>
        <p:xfrm>
          <a:off x="7422261" y="1783396"/>
          <a:ext cx="4500978" cy="4252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385FCE69-73B6-EF48-4E09-0C67E2438C5A}"/>
              </a:ext>
            </a:extLst>
          </p:cNvPr>
          <p:cNvSpPr>
            <a:spLocks noGrp="1"/>
          </p:cNvSpPr>
          <p:nvPr>
            <p:ph type="sldNum" sz="quarter" idx="12"/>
          </p:nvPr>
        </p:nvSpPr>
        <p:spPr/>
        <p:txBody>
          <a:bodyPr/>
          <a:lstStyle/>
          <a:p>
            <a:fld id="{68A8D22E-6BC5-9E47-900C-2BB94685D9F5}" type="slidenum">
              <a:rPr lang="en-US" smtClean="0"/>
              <a:t>7</a:t>
            </a:fld>
            <a:endParaRPr lang="en-US"/>
          </a:p>
        </p:txBody>
      </p:sp>
    </p:spTree>
    <p:extLst>
      <p:ext uri="{BB962C8B-B14F-4D97-AF65-F5344CB8AC3E}">
        <p14:creationId xmlns:p14="http://schemas.microsoft.com/office/powerpoint/2010/main" val="1795285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0182-AC7A-4B37-870E-77C691E9BFE4}"/>
              </a:ext>
            </a:extLst>
          </p:cNvPr>
          <p:cNvSpPr>
            <a:spLocks noGrp="1"/>
          </p:cNvSpPr>
          <p:nvPr>
            <p:ph type="title"/>
          </p:nvPr>
        </p:nvSpPr>
        <p:spPr/>
        <p:txBody>
          <a:bodyPr>
            <a:normAutofit fontScale="90000"/>
          </a:bodyPr>
          <a:lstStyle/>
          <a:p>
            <a:r>
              <a:rPr lang="en-US" dirty="0"/>
              <a:t>Title IIIA Supplement Not Supplant Provision </a:t>
            </a:r>
          </a:p>
        </p:txBody>
      </p:sp>
      <p:pic>
        <p:nvPicPr>
          <p:cNvPr id="6" name="Picture 5" descr="Logo, USED">
            <a:extLst>
              <a:ext uri="{FF2B5EF4-FFF2-40B4-BE49-F238E27FC236}">
                <a16:creationId xmlns:a16="http://schemas.microsoft.com/office/drawing/2014/main" id="{6EE3B4A0-96B7-4A5C-9A93-037A03FEE730}"/>
              </a:ext>
            </a:extLst>
          </p:cNvPr>
          <p:cNvPicPr>
            <a:picLocks noChangeAspect="1"/>
          </p:cNvPicPr>
          <p:nvPr/>
        </p:nvPicPr>
        <p:blipFill>
          <a:blip r:embed="rId3"/>
          <a:stretch>
            <a:fillRect/>
          </a:stretch>
        </p:blipFill>
        <p:spPr>
          <a:xfrm>
            <a:off x="9713333" y="308699"/>
            <a:ext cx="2162175" cy="2000250"/>
          </a:xfrm>
          <a:prstGeom prst="rect">
            <a:avLst/>
          </a:prstGeom>
        </p:spPr>
      </p:pic>
      <p:sp>
        <p:nvSpPr>
          <p:cNvPr id="3" name="Content Placeholder 2">
            <a:extLst>
              <a:ext uri="{FF2B5EF4-FFF2-40B4-BE49-F238E27FC236}">
                <a16:creationId xmlns:a16="http://schemas.microsoft.com/office/drawing/2014/main" id="{5C1B4857-BCD6-423F-B2F7-6EC2B8446025}"/>
              </a:ext>
            </a:extLst>
          </p:cNvPr>
          <p:cNvSpPr>
            <a:spLocks noGrp="1"/>
          </p:cNvSpPr>
          <p:nvPr>
            <p:ph idx="1"/>
          </p:nvPr>
        </p:nvSpPr>
        <p:spPr>
          <a:xfrm>
            <a:off x="721819" y="2097404"/>
            <a:ext cx="10596421" cy="4091421"/>
          </a:xfrm>
        </p:spPr>
        <p:txBody>
          <a:bodyPr/>
          <a:lstStyle/>
          <a:p>
            <a:pPr marL="0" marR="0" indent="0">
              <a:spcBef>
                <a:spcPts val="0"/>
              </a:spcBef>
              <a:spcAft>
                <a:spcPts val="0"/>
              </a:spcAft>
              <a:buNone/>
            </a:pPr>
            <a:r>
              <a:rPr lang="en-US" sz="2800" b="1" dirty="0">
                <a:effectLst/>
                <a:ea typeface="Times New Roman" panose="02020603050405020304" pitchFamily="18" charset="0"/>
              </a:rPr>
              <a:t>SUPPLEMENT, NOT SUPPLANT:  Section 3115(g) </a:t>
            </a:r>
            <a:r>
              <a:rPr lang="en-US" sz="2800" dirty="0">
                <a:effectLst/>
                <a:ea typeface="Times New Roman" panose="02020603050405020304" pitchFamily="18" charset="0"/>
              </a:rPr>
              <a:t>– </a:t>
            </a:r>
          </a:p>
          <a:p>
            <a:pPr marL="0" marR="0" indent="0">
              <a:spcBef>
                <a:spcPts val="0"/>
              </a:spcBef>
              <a:spcAft>
                <a:spcPts val="0"/>
              </a:spcAft>
              <a:buNone/>
            </a:pPr>
            <a:endParaRPr lang="en-US" sz="2800" dirty="0">
              <a:ea typeface="Times New Roman" panose="02020603050405020304" pitchFamily="18" charset="0"/>
            </a:endParaRPr>
          </a:p>
          <a:p>
            <a:pPr marL="0" marR="0" indent="0">
              <a:spcBef>
                <a:spcPts val="0"/>
              </a:spcBef>
              <a:spcAft>
                <a:spcPts val="0"/>
              </a:spcAft>
              <a:buNone/>
            </a:pPr>
            <a:r>
              <a:rPr lang="en-US" sz="2800" dirty="0">
                <a:effectLst/>
                <a:ea typeface="Times New Roman" panose="02020603050405020304" pitchFamily="18" charset="0"/>
              </a:rPr>
              <a:t>Federal funds made available under this subpart shall be used so as to supplement the level of Federal, State, and local public funds that, in the absence of such availability, would have been expended for programs for English learners and immigrant children and youth and in no case to supplant such Federal, State, and local public funds.</a:t>
            </a:r>
            <a:endParaRPr lang="en-US" sz="3600" dirty="0">
              <a:effectLst/>
              <a:ea typeface="Times New Roman" panose="02020603050405020304" pitchFamily="18" charset="0"/>
            </a:endParaRPr>
          </a:p>
          <a:p>
            <a:pPr marL="0" indent="0">
              <a:spcBef>
                <a:spcPts val="280"/>
              </a:spcBef>
              <a:buNone/>
            </a:pPr>
            <a:endParaRPr lang="en-US" sz="2800" dirty="0">
              <a:solidFill>
                <a:srgbClr val="00206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D52D0E7A-A84C-C21D-4DC9-F7F453DCCD1F}"/>
              </a:ext>
            </a:extLst>
          </p:cNvPr>
          <p:cNvSpPr>
            <a:spLocks noGrp="1"/>
          </p:cNvSpPr>
          <p:nvPr>
            <p:ph type="sldNum" sz="quarter" idx="12"/>
          </p:nvPr>
        </p:nvSpPr>
        <p:spPr/>
        <p:txBody>
          <a:bodyPr/>
          <a:lstStyle/>
          <a:p>
            <a:fld id="{68A8D22E-6BC5-9E47-900C-2BB94685D9F5}" type="slidenum">
              <a:rPr lang="en-US" smtClean="0"/>
              <a:t>8</a:t>
            </a:fld>
            <a:endParaRPr lang="en-US"/>
          </a:p>
        </p:txBody>
      </p:sp>
    </p:spTree>
    <p:extLst>
      <p:ext uri="{BB962C8B-B14F-4D97-AF65-F5344CB8AC3E}">
        <p14:creationId xmlns:p14="http://schemas.microsoft.com/office/powerpoint/2010/main" val="236677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52BDA-A82A-7C09-1DC0-F0D5AEBF7B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A1C7F5-55CE-AEED-2F8B-090F0BEA9514}"/>
              </a:ext>
            </a:extLst>
          </p:cNvPr>
          <p:cNvSpPr>
            <a:spLocks noGrp="1"/>
          </p:cNvSpPr>
          <p:nvPr>
            <p:ph type="title"/>
          </p:nvPr>
        </p:nvSpPr>
        <p:spPr/>
        <p:txBody>
          <a:bodyPr>
            <a:normAutofit fontScale="90000"/>
          </a:bodyPr>
          <a:lstStyle/>
          <a:p>
            <a:r>
              <a:rPr lang="en-US" sz="3600"/>
              <a:t>How to Test the Supplement Not Supplant Provision? </a:t>
            </a:r>
          </a:p>
        </p:txBody>
      </p:sp>
      <p:sp>
        <p:nvSpPr>
          <p:cNvPr id="5" name="TextBox 4">
            <a:extLst>
              <a:ext uri="{FF2B5EF4-FFF2-40B4-BE49-F238E27FC236}">
                <a16:creationId xmlns:a16="http://schemas.microsoft.com/office/drawing/2014/main" id="{86902F03-D70C-946A-A786-DDA632AB3027}"/>
              </a:ext>
            </a:extLst>
          </p:cNvPr>
          <p:cNvSpPr txBox="1"/>
          <p:nvPr/>
        </p:nvSpPr>
        <p:spPr>
          <a:xfrm>
            <a:off x="264619" y="1728855"/>
            <a:ext cx="5455461" cy="4571188"/>
          </a:xfrm>
          <a:prstGeom prst="rect">
            <a:avLst/>
          </a:prstGeom>
          <a:noFill/>
        </p:spPr>
        <p:txBody>
          <a:bodyPr wrap="square" rtlCol="0">
            <a:spAutoFit/>
          </a:bodyPr>
          <a:lstStyle/>
          <a:p>
            <a:pPr marR="0" lvl="0">
              <a:lnSpc>
                <a:spcPct val="115000"/>
              </a:lnSpc>
              <a:spcBef>
                <a:spcPts val="600"/>
              </a:spcBef>
              <a:spcAft>
                <a:spcPts val="1000"/>
              </a:spcAft>
            </a:pPr>
            <a:r>
              <a:rPr lang="en-US" sz="2000" b="1">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Would this activity be funded in the absence of the Title IIIA grant? </a:t>
            </a:r>
          </a:p>
          <a:p>
            <a:pPr marR="0" lvl="0">
              <a:lnSpc>
                <a:spcPct val="115000"/>
              </a:lnSpc>
              <a:spcBef>
                <a:spcPts val="600"/>
              </a:spcBef>
              <a:spcAft>
                <a:spcPts val="1000"/>
              </a:spcAft>
            </a:pPr>
            <a:r>
              <a:rPr lang="en-US" sz="2000">
                <a:effectLst/>
                <a:latin typeface="Arial" panose="020B0604020202020204" pitchFamily="34" charset="0"/>
                <a:ea typeface="Calibri" panose="020F0502020204030204" pitchFamily="34" charset="0"/>
                <a:cs typeface="Arial" panose="020B0604020202020204" pitchFamily="34" charset="0"/>
              </a:rPr>
              <a:t>Title IIIA, Part A funds may not be used to meet requirements of federal laws governing ELs (Title VI of the Civil Rights Act of 1964 and Equal Education Opportunities Act of 1974) and the Massachusetts </a:t>
            </a:r>
            <a:r>
              <a:rPr lang="en-US" sz="2000">
                <a:effectLst/>
                <a:latin typeface="Arial" panose="020B0604020202020204" pitchFamily="34" charset="0"/>
                <a:ea typeface="Calibri" panose="020F0502020204030204" pitchFamily="34" charset="0"/>
                <a:cs typeface="Arial" panose="020B0604020202020204" pitchFamily="34" charset="0"/>
                <a:hlinkClick r:id="rId4"/>
              </a:rPr>
              <a:t>LOOK Act </a:t>
            </a:r>
            <a:r>
              <a:rPr lang="en-US" sz="2000">
                <a:effectLst/>
                <a:latin typeface="Arial" panose="020B0604020202020204" pitchFamily="34" charset="0"/>
                <a:ea typeface="Calibri" panose="020F0502020204030204" pitchFamily="34" charset="0"/>
                <a:cs typeface="Arial" panose="020B0604020202020204" pitchFamily="34" charset="0"/>
              </a:rPr>
              <a:t>(Chapter 138 of the Acts of 2017), among others.</a:t>
            </a:r>
          </a:p>
          <a:p>
            <a:pPr>
              <a:lnSpc>
                <a:spcPct val="115000"/>
              </a:lnSpc>
              <a:spcBef>
                <a:spcPts val="600"/>
              </a:spcBef>
              <a:spcAft>
                <a:spcPts val="1000"/>
              </a:spcAft>
            </a:pPr>
            <a:r>
              <a:rPr lang="en-US" sz="2000" u="sng">
                <a:latin typeface="Arial" panose="020B0604020202020204" pitchFamily="34" charset="0"/>
                <a:cs typeface="Arial" panose="020B0604020202020204" pitchFamily="34" charset="0"/>
                <a:hlinkClick r:id="rId5"/>
              </a:rPr>
              <a:t>Supplement, Not Supplant Quick Reference Guide </a:t>
            </a:r>
            <a:endParaRPr lang="en-US" sz="2000">
              <a:latin typeface="Arial" panose="020B0604020202020204" pitchFamily="34" charset="0"/>
              <a:cs typeface="Arial" panose="020B0604020202020204" pitchFamily="34" charset="0"/>
            </a:endParaRPr>
          </a:p>
          <a:p>
            <a:pPr marR="0" lvl="0">
              <a:lnSpc>
                <a:spcPct val="115000"/>
              </a:lnSpc>
              <a:spcBef>
                <a:spcPts val="600"/>
              </a:spcBef>
              <a:spcAft>
                <a:spcPts val="1000"/>
              </a:spcAft>
            </a:pP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6" name="Video 2" title="Question mark speech bubbles">
            <a:hlinkClick r:id="" action="ppaction://media"/>
            <a:extLst>
              <a:ext uri="{FF2B5EF4-FFF2-40B4-BE49-F238E27FC236}">
                <a16:creationId xmlns:a16="http://schemas.microsoft.com/office/drawing/2014/main" id="{D9CC698F-DB33-18E0-B195-EED7F7049E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80631" y="1728855"/>
            <a:ext cx="6044958" cy="3400289"/>
          </a:xfrm>
          <a:prstGeom prst="rect">
            <a:avLst/>
          </a:prstGeom>
        </p:spPr>
      </p:pic>
    </p:spTree>
    <p:extLst>
      <p:ext uri="{BB962C8B-B14F-4D97-AF65-F5344CB8AC3E}">
        <p14:creationId xmlns:p14="http://schemas.microsoft.com/office/powerpoint/2010/main" val="22618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SE PowerPoint Template 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4" ma:contentTypeDescription="Create a new document." ma:contentTypeScope="" ma:versionID="90987691395ef9d13566c31089604744">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4b17f0f7ee51ce18e3c3ee9caff53e10"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a12eb2f-f040-4639-9fb2-5a6588dc8035">
      <UserInfo>
        <DisplayName>Bettencourt, Helene H. (DESE)</DisplayName>
        <AccountId>18</AccountId>
        <AccountType/>
      </UserInfo>
    </SharedWithUsers>
  </documentManagement>
</p:properties>
</file>

<file path=customXml/itemProps1.xml><?xml version="1.0" encoding="utf-8"?>
<ds:datastoreItem xmlns:ds="http://schemas.openxmlformats.org/officeDocument/2006/customXml" ds:itemID="{06B0AE15-BBE2-466D-95A3-06C747B4C5B5}">
  <ds:schemaRefs>
    <ds:schemaRef ds:uri="1c210e20-2656-47be-8bfe-a34b7996932e"/>
    <ds:schemaRef ds:uri="7a12eb2f-f040-4639-9fb2-5a6588dc80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FA434A98-F106-45CE-8E8A-DD686612E616}">
  <ds:schemaRefs>
    <ds:schemaRef ds:uri="http://schemas.microsoft.com/office/2006/metadata/properties"/>
    <ds:schemaRef ds:uri="7a12eb2f-f040-4639-9fb2-5a6588dc8035"/>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1c210e20-2656-47be-8bfe-a34b7996932e"/>
    <ds:schemaRef ds:uri="http://www.w3.org/XML/1998/namespace"/>
    <ds:schemaRef ds:uri="http://purl.org/dc/dcmityp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DESE PowerPoint Template 2025</Template>
  <TotalTime>80</TotalTime>
  <Words>1338</Words>
  <Application>Microsoft Office PowerPoint</Application>
  <PresentationFormat>Widescreen</PresentationFormat>
  <Paragraphs>189</Paragraphs>
  <Slides>26</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-apple-system</vt:lpstr>
      <vt:lpstr>Segoe</vt:lpstr>
      <vt:lpstr>Segoe SemiBold</vt:lpstr>
      <vt:lpstr>Aptos</vt:lpstr>
      <vt:lpstr>Arial</vt:lpstr>
      <vt:lpstr>Calibri</vt:lpstr>
      <vt:lpstr>Times New Roman</vt:lpstr>
      <vt:lpstr>Wingdings</vt:lpstr>
      <vt:lpstr>DESE PowerPoint Template 2025</vt:lpstr>
      <vt:lpstr>Fiscal Requirements for Title IIIA</vt:lpstr>
      <vt:lpstr>WELCOME: 5 minutes </vt:lpstr>
      <vt:lpstr>Housekeeping Items</vt:lpstr>
      <vt:lpstr>Contents</vt:lpstr>
      <vt:lpstr>Title IIIA Overview</vt:lpstr>
      <vt:lpstr>What is the Purpose of Title IIIA English Learner Grant?</vt:lpstr>
      <vt:lpstr>Title IIIA English Learner Grant Requirements</vt:lpstr>
      <vt:lpstr>Title IIIA Supplement Not Supplant Provision </vt:lpstr>
      <vt:lpstr>How to Test the Supplement Not Supplant Provision? </vt:lpstr>
      <vt:lpstr>Let’s Test It Together </vt:lpstr>
      <vt:lpstr>Title IIIA Fiscal Requirements</vt:lpstr>
      <vt:lpstr>First-in First-out Rule</vt:lpstr>
      <vt:lpstr>Administrative Cost Cap</vt:lpstr>
      <vt:lpstr>Private Schools Participation in Title IIIA</vt:lpstr>
      <vt:lpstr>Title IIIA Consortia</vt:lpstr>
      <vt:lpstr>Title IIIA Consortia - Continued</vt:lpstr>
      <vt:lpstr>Title IIIA Allocations and Spenidng</vt:lpstr>
      <vt:lpstr>Trend in Title IIIA Funding</vt:lpstr>
      <vt:lpstr>Trend in Title IIIA Spending</vt:lpstr>
      <vt:lpstr>Spending Reminders</vt:lpstr>
      <vt:lpstr>  Guidance and Resources                </vt:lpstr>
      <vt:lpstr>Important Resources </vt:lpstr>
      <vt:lpstr>Questions?</vt:lpstr>
      <vt:lpstr>Q&amp;A</vt:lpstr>
      <vt:lpstr>Post Your Questions in the 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Requirements for Title III</dc:title>
  <dc:creator>DESE</dc:creator>
  <cp:lastModifiedBy>Zou, Dong (EOE)</cp:lastModifiedBy>
  <cp:revision>12</cp:revision>
  <dcterms:created xsi:type="dcterms:W3CDTF">2022-10-11T20:32:22Z</dcterms:created>
  <dcterms:modified xsi:type="dcterms:W3CDTF">2025-11-12T21:24:12Z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Nov 12 2025 12:00AM</vt:lpwstr>
  </property>
</Properties>
</file>