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7"/>
  </p:notesMasterIdLst>
  <p:sldIdLst>
    <p:sldId id="256" r:id="rId5"/>
    <p:sldId id="264" r:id="rId6"/>
    <p:sldId id="276" r:id="rId7"/>
    <p:sldId id="277" r:id="rId8"/>
    <p:sldId id="270" r:id="rId9"/>
    <p:sldId id="271" r:id="rId10"/>
    <p:sldId id="275" r:id="rId11"/>
    <p:sldId id="272" r:id="rId12"/>
    <p:sldId id="278" r:id="rId13"/>
    <p:sldId id="258" r:id="rId14"/>
    <p:sldId id="274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782"/>
    <a:srgbClr val="347AB6"/>
    <a:srgbClr val="B5DFF3"/>
    <a:srgbClr val="EFBC49"/>
    <a:srgbClr val="EFF8FE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C5B1C5-3DE8-41FD-B82F-4AAED27B2986}" v="14" dt="2026-05-28T18:29:53.985"/>
    <p1510:client id="{DCFF5609-183B-4AF9-98AE-83C88A01E369}" v="27" dt="2026-05-29T16:31:12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61"/>
    <p:restoredTop sz="94694"/>
  </p:normalViewPr>
  <p:slideViewPr>
    <p:cSldViewPr snapToGrid="0">
      <p:cViewPr varScale="1">
        <p:scale>
          <a:sx n="88" d="100"/>
          <a:sy n="88" d="100"/>
        </p:scale>
        <p:origin x="114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407B44-A9F9-6344-868B-44BA300F2CC7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6DB38A-5D4A-D140-AE31-7200571C6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7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3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71C12EC-2D98-F919-775B-ABB3C3BE6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5E8125-6C10-B68E-7EEC-29F87A03E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377519"/>
            <a:ext cx="10079182" cy="2560638"/>
          </a:xfrm>
        </p:spPr>
        <p:txBody>
          <a:bodyPr anchor="b">
            <a:normAutofit/>
          </a:bodyPr>
          <a:lstStyle>
            <a:lvl1pPr algn="l">
              <a:defRPr sz="80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A40F4C-9107-5A14-480E-3D44D062E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3938157"/>
            <a:ext cx="10079182" cy="155863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B5DFF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2B64-39B8-E038-D8C3-7C98BA27D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971965" dist="50800" dir="5400000" algn="ctr" rotWithShape="0">
              <a:srgbClr val="000000">
                <a:alpha val="30037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933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0C3C95-C45D-6F6C-F3B4-EDA7F22D4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8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FBC82F-33C1-E184-14B2-3E5429080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F3F3F3"/>
                </a:solidFill>
              </a:defRPr>
            </a:lvl1pPr>
            <a:lvl2pPr>
              <a:defRPr sz="2800">
                <a:solidFill>
                  <a:srgbClr val="F3F3F3"/>
                </a:solidFill>
              </a:defRPr>
            </a:lvl2pPr>
            <a:lvl3pPr>
              <a:defRPr sz="2400">
                <a:solidFill>
                  <a:srgbClr val="F3F3F3"/>
                </a:solidFill>
              </a:defRPr>
            </a:lvl3pPr>
            <a:lvl4pPr>
              <a:defRPr sz="2000">
                <a:solidFill>
                  <a:srgbClr val="F3F3F3"/>
                </a:solidFill>
              </a:defRPr>
            </a:lvl4pPr>
            <a:lvl5pPr>
              <a:defRPr sz="2000">
                <a:solidFill>
                  <a:srgbClr val="F3F3F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53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551A6A-4D8B-5122-0AE6-EB1794A937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1E478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1E4782"/>
                </a:solidFill>
              </a:defRPr>
            </a:lvl1pPr>
            <a:lvl2pPr>
              <a:defRPr sz="2800">
                <a:solidFill>
                  <a:srgbClr val="1E4782"/>
                </a:solidFill>
              </a:defRPr>
            </a:lvl2pPr>
            <a:lvl3pPr>
              <a:defRPr sz="2400">
                <a:solidFill>
                  <a:srgbClr val="1E4782"/>
                </a:solidFill>
              </a:defRPr>
            </a:lvl3pPr>
            <a:lvl4pPr>
              <a:defRPr sz="2000">
                <a:solidFill>
                  <a:srgbClr val="1E4782"/>
                </a:solidFill>
              </a:defRPr>
            </a:lvl4pPr>
            <a:lvl5pPr>
              <a:defRPr sz="2000">
                <a:solidFill>
                  <a:srgbClr val="1E478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1E478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3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rgbClr val="1E478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5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rgbClr val="1E478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F3FA896-C43D-31E8-81CC-112E026C877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81888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26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85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8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0F6B8AA-CDAC-6F83-437E-9F75F81B74D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4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2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30A28D6-B250-1721-F3F0-F1B69120797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1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1E478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7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8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75CF-B5C5-ED8A-88A0-8AE47B40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90DD9-4BCC-D20C-9CD3-C61570FC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FA598-F2AA-D757-9BAF-844B64AEC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255EE-1863-610E-AAE1-EE332FFAC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4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FAF1-FDD2-DEBC-6AA4-EC4CCBD26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BFBA8-CEF2-8E5D-9095-7FA8144C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54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5D4F3-A1B5-B917-5F54-AF19B274D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5548" y="2505075"/>
            <a:ext cx="5157787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01150-5393-D283-E33B-3609AA2ABA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2796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017DC-0538-D4B7-3886-13292A469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27960" y="2505075"/>
            <a:ext cx="5183188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DB7D3-E745-25B4-373D-DBC63B595A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1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95598" dist="50800" dir="5400000" algn="ctr" rotWithShape="0">
              <a:srgbClr val="000000">
                <a:alpha val="2955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292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76969" dir="720000" algn="ctr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667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793118" dist="50800" dir="5400000" algn="ctr" rotWithShape="0">
              <a:srgbClr val="000000">
                <a:alpha val="30216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444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1D4DCB4-D71E-80F2-CD14-980FA57C2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549BF-250F-BA79-3611-D06653B9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C57C9-737B-B6D6-1314-78C22CCF9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180" y="1340427"/>
            <a:ext cx="10515600" cy="4836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9BD77-56B0-2B84-ADB2-A2EE1F0E5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rgbClr val="1E47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52" r:id="rId5"/>
    <p:sldLayoutId id="2147483653" r:id="rId6"/>
    <p:sldLayoutId id="2147483655" r:id="rId7"/>
    <p:sldLayoutId id="2147483665" r:id="rId8"/>
    <p:sldLayoutId id="2147483664" r:id="rId9"/>
    <p:sldLayoutId id="2147483666" r:id="rId10"/>
    <p:sldLayoutId id="2147483656" r:id="rId11"/>
    <p:sldLayoutId id="2147483660" r:id="rId12"/>
    <p:sldLayoutId id="2147483661" r:id="rId13"/>
    <p:sldLayoutId id="2147483657" r:id="rId14"/>
    <p:sldLayoutId id="2147483669" r:id="rId15"/>
    <p:sldLayoutId id="2147483662" r:id="rId16"/>
    <p:sldLayoutId id="2147483670" r:id="rId17"/>
    <p:sldLayoutId id="2147483663" r:id="rId18"/>
    <p:sldLayoutId id="2147483671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347A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e.mass.edu/federalgrants/liaisons.xlsx" TargetMode="External"/><Relationship Id="rId2" Type="http://schemas.openxmlformats.org/officeDocument/2006/relationships/hyperlink" Target="https://www.doe.mass.edu/federalgrants/resources/monitoring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friend@nrsd.net" TargetMode="External"/><Relationship Id="rId2" Type="http://schemas.openxmlformats.org/officeDocument/2006/relationships/hyperlink" Target="mailto:mceballos@thecommunitygroupinc.org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mailto:ewilcox@duxbury.k12.ma.us" TargetMode="External"/><Relationship Id="rId4" Type="http://schemas.openxmlformats.org/officeDocument/2006/relationships/hyperlink" Target="mailto:eburns@duxbury.k12.ma.u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6AB2B-9E86-B31F-8494-E95DE385C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ESSA Monitoring panel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1BCB3-4284-A57E-4AB3-04CB2D22AC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Federal Grant Programs conference</a:t>
            </a:r>
          </a:p>
          <a:p>
            <a:r>
              <a:rPr lang="en-US" dirty="0"/>
              <a:t>June 9, 2026</a:t>
            </a:r>
          </a:p>
        </p:txBody>
      </p:sp>
    </p:spTree>
    <p:extLst>
      <p:ext uri="{BB962C8B-B14F-4D97-AF65-F5344CB8AC3E}">
        <p14:creationId xmlns:p14="http://schemas.microsoft.com/office/powerpoint/2010/main" val="2636106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CD22-DB8E-1FA7-E94D-BC56040F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B520C-F91D-BE20-C323-784F4F8DF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0" y="457200"/>
            <a:ext cx="7232071" cy="591704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What were the first steps you took once you received notification that your ESSA programs were being monitored?</a:t>
            </a:r>
          </a:p>
          <a:p>
            <a:r>
              <a:rPr lang="en-US" dirty="0"/>
              <a:t>Did you have a team working on this? Who, and what were their roles?</a:t>
            </a:r>
          </a:p>
          <a:p>
            <a:pPr lvl="0"/>
            <a:r>
              <a:rPr lang="en-US" dirty="0"/>
              <a:t>How did the webinar and resources help you prepare?</a:t>
            </a:r>
          </a:p>
          <a:p>
            <a:r>
              <a:rPr lang="en-US" dirty="0"/>
              <a:t>What was your experience using CHAMP?</a:t>
            </a:r>
          </a:p>
          <a:p>
            <a:pPr lvl="0"/>
            <a:r>
              <a:rPr lang="en-US" dirty="0"/>
              <a:t>What were some of the challenges you experienced?</a:t>
            </a:r>
          </a:p>
          <a:p>
            <a:pPr lvl="0"/>
            <a:r>
              <a:rPr lang="en-US" dirty="0"/>
              <a:t>What do you wish you would have done differently (if anything)?</a:t>
            </a:r>
          </a:p>
          <a:p>
            <a:pPr lvl="0"/>
            <a:r>
              <a:rPr lang="en-US"/>
              <a:t>What </a:t>
            </a:r>
            <a:r>
              <a:rPr lang="en-US" dirty="0"/>
              <a:t>advice would you give districts who are being monitored next year?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C94FC9-EBF1-029A-DE44-3047E9E7D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EE4612-D735-8373-0F5E-E160F0088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6D88A-B1E3-9549-71A0-1E16738FA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Q &amp; 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733D9-BE2E-3559-3048-9DE00C587EC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What questions do you have for our panelists?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553A7-7FAC-ADC4-5289-B2EEE7A998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A7C465-59C1-B123-CA3D-D920C144B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2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04E48-8E93-AEEF-ABA3-83CFFE166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A9D2C-DC3A-7E50-83FF-AF03B62F0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ESSA Monitoring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7F8B-CE63-C057-E97A-561706415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​Monitoring procedures, submission guidance, and sample documents: </a:t>
            </a:r>
            <a:r>
              <a:rPr lang="en-US" u="sng" dirty="0">
                <a:hlinkClick r:id="rId2"/>
              </a:rPr>
              <a:t>https://www.doe.mass.edu/federalgrants/resources/monitoring/</a:t>
            </a:r>
            <a:r>
              <a:rPr lang="en-US" dirty="0"/>
              <a:t> 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Contact your liaison: ​ </a:t>
            </a:r>
            <a:r>
              <a:rPr lang="en-US" u="sng" dirty="0">
                <a:hlinkClick r:id="rId3"/>
              </a:rPr>
              <a:t>http://www.doe.mass.edu/federalgrants/liaisons.xlsx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B43316-EC17-BF8E-AAF0-59919BE79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62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D85FC-D8B2-F0F9-37A1-B330ED4E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Panelists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D9642-DF33-6A7A-0D2C-9462595B4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Community Day Charter:</a:t>
            </a:r>
            <a:r>
              <a:rPr lang="en-US" dirty="0"/>
              <a:t> </a:t>
            </a:r>
          </a:p>
          <a:p>
            <a:r>
              <a:rPr lang="en-US" dirty="0"/>
              <a:t>Madeline Ceballos, Director of Development and Grant Performance</a:t>
            </a:r>
          </a:p>
          <a:p>
            <a:r>
              <a:rPr lang="en-US" u="sng" dirty="0">
                <a:hlinkClick r:id="rId2"/>
              </a:rPr>
              <a:t>mceballos@thecommunitygroupinc.org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Nashoba Regional:</a:t>
            </a:r>
            <a:r>
              <a:rPr lang="en-US" dirty="0"/>
              <a:t> </a:t>
            </a:r>
          </a:p>
          <a:p>
            <a:r>
              <a:rPr lang="en-US" dirty="0"/>
              <a:t>Laura Friend, Assistant Superintendent of Teaching and Learning </a:t>
            </a:r>
          </a:p>
          <a:p>
            <a:r>
              <a:rPr lang="en-US" u="sng" dirty="0">
                <a:hlinkClick r:id="rId3"/>
              </a:rPr>
              <a:t>lfriend@nrsd.net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Duxbury: </a:t>
            </a:r>
            <a:endParaRPr lang="en-US" dirty="0"/>
          </a:p>
          <a:p>
            <a:r>
              <a:rPr lang="en-US" dirty="0"/>
              <a:t>Elizabeth Burns, Curriculum &amp; Instruction Systems Optimization Manager</a:t>
            </a:r>
          </a:p>
          <a:p>
            <a:r>
              <a:rPr lang="en-US" u="sng" dirty="0">
                <a:hlinkClick r:id="rId4"/>
              </a:rPr>
              <a:t>eburns@duxbury.k12.ma.us</a:t>
            </a:r>
            <a:endParaRPr lang="en-US" dirty="0"/>
          </a:p>
          <a:p>
            <a:endParaRPr lang="en-US" dirty="0"/>
          </a:p>
          <a:p>
            <a:r>
              <a:rPr lang="en-US" dirty="0"/>
              <a:t>Beth Wilcox, Assistant Superintendent</a:t>
            </a:r>
          </a:p>
          <a:p>
            <a:r>
              <a:rPr lang="en-US" u="sng" dirty="0">
                <a:hlinkClick r:id="rId5"/>
              </a:rPr>
              <a:t>ewilcox@duxbury.k12.ma.us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FB349A-C996-D225-E0EB-A8942D25E2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5CDC0-E4EF-CFB8-8980-119BAAFFF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7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111C1-1CFF-FA94-DF58-4B76F0850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0D51C-D938-4D87-A15F-901166F94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Goal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45AF6-DEFC-992B-1BB9-283A34B19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Have a relaxed, honest conversation where you leave feeling more knowledgeable and a little less anxious about the ESSA monitoring process.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EB2F63-4081-107B-6F77-10E50372B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2B3D8-734C-C9F7-314B-67C26D439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656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6EF54-534F-8490-E3FE-4CEE54F30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688C0-43F6-70E2-A8EF-3B1B477C1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Show of hands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6D6A62-8A1C-D286-ADD9-A0EEFE243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Who has participated in ESSA Monitoring review process before?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27C521-D5FD-FDF3-6070-47997CC76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672867-768B-911E-5BAE-21B8E7B76B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22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A5874-6893-381D-B184-94C15D982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ESSA Monitoring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56EED6-B8E2-20AE-E4AD-36994C6DE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Office of Public School Monitoring: Integrated Monitoring Reviews (Group A)- 6-year cycle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Federal Grant Programs Office: ESSA monitoring (Titles I, IIA, &amp; IVA and one aspect of Title IIIA)​- same 6-year cycle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All aspects of Title IIIA (except for private school outreach and participation) are still monitored by Public School Monitoring and Office of English Language Acquisition &amp; Academic Achievement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0E82C1-220C-55CF-9E27-15C443A7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3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FB8F1-0877-2E1C-22DA-B396E934D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58B2D-FB44-E902-19CA-4EC971046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ESSA Monitoring Overview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262AC-456A-2B36-82E0-97C0EA44B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dirty="0"/>
              <a:t>Desk-based document review with possible follow-up​</a:t>
            </a:r>
          </a:p>
          <a:p>
            <a:pPr fontAlgn="base"/>
            <a:r>
              <a:rPr lang="en-US" dirty="0"/>
              <a:t>Follow-up could include phone calls, virtual visits, or in-person visits to interview and observe practices​</a:t>
            </a:r>
          </a:p>
          <a:p>
            <a:pPr fontAlgn="base"/>
            <a:r>
              <a:rPr lang="en-US" dirty="0"/>
              <a:t>Communication Hub and Monitoring Portal (CHAMP)​</a:t>
            </a:r>
          </a:p>
          <a:p>
            <a:pPr fontAlgn="base"/>
            <a:r>
              <a:rPr lang="en-US" dirty="0"/>
              <a:t>Monitoring Contact will submit documents in CHAMP (Monitoring Supervisor Contact can only view CHAMP)​</a:t>
            </a:r>
          </a:p>
          <a:p>
            <a:pPr fontAlgn="base"/>
            <a:r>
              <a:rPr lang="en-US" dirty="0"/>
              <a:t>DESE reviewer will review and comment/communicate in CHAMP (likely your liaison, but not in all cases)​</a:t>
            </a:r>
          </a:p>
          <a:p>
            <a:pPr fontAlgn="base"/>
            <a:r>
              <a:rPr lang="en-US" dirty="0"/>
              <a:t>Review outcomes – monitoring review, report, findings (if any) and required actions all generated and stored in CHAMP​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B61C7-68AA-1D2B-568B-FA28C2B6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11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F78AD-913B-4997-13EA-AB6AD05EB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ECBA-374B-C8E1-A8A3-3D72E697D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ESSA Monitoring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B3D08-216B-C0DE-9A3D-A928802BC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en-US" dirty="0"/>
              <a:t>Needs Assessment</a:t>
            </a:r>
          </a:p>
          <a:p>
            <a:pPr fontAlgn="base"/>
            <a:r>
              <a:rPr lang="en-US" dirty="0"/>
              <a:t>Private School Outreach and Consultation (if applicable)</a:t>
            </a:r>
          </a:p>
          <a:p>
            <a:pPr fontAlgn="base"/>
            <a:r>
              <a:rPr lang="en-US" dirty="0"/>
              <a:t>Addressing Equity Gaps: Student Learning Experience</a:t>
            </a:r>
          </a:p>
          <a:p>
            <a:pPr fontAlgn="base"/>
            <a:r>
              <a:rPr lang="en-US" dirty="0"/>
              <a:t>Title I Comparability</a:t>
            </a:r>
          </a:p>
          <a:p>
            <a:pPr fontAlgn="base"/>
            <a:r>
              <a:rPr lang="en-US" dirty="0"/>
              <a:t>Title I Family Outreach and Capacity Building</a:t>
            </a:r>
          </a:p>
          <a:p>
            <a:pPr fontAlgn="base"/>
            <a:r>
              <a:rPr lang="en-US" dirty="0"/>
              <a:t>District Family Engagement policies</a:t>
            </a:r>
          </a:p>
          <a:p>
            <a:pPr fontAlgn="base"/>
            <a:r>
              <a:rPr lang="en-US" dirty="0"/>
              <a:t>District Report Card</a:t>
            </a:r>
          </a:p>
          <a:p>
            <a:pPr fontAlgn="base"/>
            <a:r>
              <a:rPr lang="en-US" dirty="0"/>
              <a:t>Titles I, IIA, &amp; IVA Program Evaluation</a:t>
            </a:r>
          </a:p>
          <a:p>
            <a:pPr fontAlgn="base"/>
            <a:r>
              <a:rPr lang="en-US" dirty="0"/>
              <a:t>Title I Schoolwide (SW) and/or Targeted Assistance (TA) plans and procedures</a:t>
            </a:r>
          </a:p>
          <a:p>
            <a:pPr fontAlgn="base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E0A3C9-62E8-64F6-77D7-A2C5BBF1D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20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1AE7E5-1925-4CA7-B4FF-4CA0AFE79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F1BE8-F8D3-BA25-CB8C-5F6F42A85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ESSA Monitoring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7A087-F44E-EC38-C356-BA5037280F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dirty="0"/>
              <a:t>​</a:t>
            </a:r>
            <a:r>
              <a:rPr lang="en-US" b="1" dirty="0"/>
              <a:t>Late May: </a:t>
            </a:r>
            <a:r>
              <a:rPr lang="en-US" dirty="0"/>
              <a:t>Districts notified in memo from Federal Grant Programs Office​ </a:t>
            </a:r>
            <a:r>
              <a:rPr lang="en-US" i="1" dirty="0"/>
              <a:t>(FY27 districts notified 5/29/26)</a:t>
            </a:r>
          </a:p>
          <a:p>
            <a:pPr fontAlgn="base"/>
            <a:r>
              <a:rPr lang="en-US" b="1" dirty="0"/>
              <a:t>June: </a:t>
            </a:r>
            <a:r>
              <a:rPr lang="en-US" dirty="0"/>
              <a:t>ESSA Monitoring webinar</a:t>
            </a:r>
          </a:p>
          <a:p>
            <a:pPr fontAlgn="base"/>
            <a:r>
              <a:rPr lang="en-US" b="1" dirty="0"/>
              <a:t>December: </a:t>
            </a:r>
            <a:r>
              <a:rPr lang="en-US" dirty="0"/>
              <a:t>Start uploading document submissions in CHAMP</a:t>
            </a:r>
            <a:endParaRPr lang="en-US" b="1" dirty="0"/>
          </a:p>
          <a:p>
            <a:pPr fontAlgn="base"/>
            <a:r>
              <a:rPr lang="en-US" b="1" dirty="0"/>
              <a:t>February: </a:t>
            </a:r>
            <a:r>
              <a:rPr lang="en-US" dirty="0"/>
              <a:t>Document submissions due in CHAMP</a:t>
            </a:r>
          </a:p>
          <a:p>
            <a:pPr fontAlgn="base"/>
            <a:r>
              <a:rPr lang="en-US" b="1" dirty="0"/>
              <a:t>May: </a:t>
            </a:r>
            <a:r>
              <a:rPr lang="en-US" dirty="0"/>
              <a:t>Monitoring Outcomes Report complete (view/download in CHAMP)​</a:t>
            </a:r>
          </a:p>
          <a:p>
            <a:pPr fontAlgn="base"/>
            <a:r>
              <a:rPr lang="en-US" b="1" dirty="0"/>
              <a:t>October: </a:t>
            </a:r>
            <a:r>
              <a:rPr lang="en-US" dirty="0"/>
              <a:t>Required follow-up due (if there are findings) in CHAMP</a:t>
            </a:r>
          </a:p>
          <a:p>
            <a:pPr fontAlgn="base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CD11DC-08FF-3EBA-78A6-063014674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1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DC460-B00C-22C9-088B-74C9497E6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81C9B-E4A4-B467-B35D-11F5D41F4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Purpose of ESSA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F68E76-2AF2-4869-2128-B09FC2DED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endParaRPr lang="en-US" dirty="0"/>
          </a:p>
          <a:p>
            <a:pPr fontAlgn="base"/>
            <a:r>
              <a:rPr lang="en-US" dirty="0"/>
              <a:t>Required by federal statute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To provide technical assistance and support to ensure federal funds are improving outcomes for your students.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It is </a:t>
            </a:r>
            <a:r>
              <a:rPr lang="en-US" b="1" dirty="0"/>
              <a:t>not</a:t>
            </a:r>
            <a:r>
              <a:rPr lang="en-US" dirty="0"/>
              <a:t> intended to ‘catch’ you doing something wrong.</a:t>
            </a:r>
          </a:p>
          <a:p>
            <a:pPr fontAlgn="base"/>
            <a:endParaRPr lang="en-US" dirty="0"/>
          </a:p>
          <a:p>
            <a:pPr lvl="1" fontAlgn="base"/>
            <a:endParaRPr lang="en-US" dirty="0"/>
          </a:p>
          <a:p>
            <a:pPr fontAlgn="base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04D10-A7AD-E73B-BB4E-4FA77E35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7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 xmlns="1c210e20-2656-47be-8bfe-a34b7996932e">Download before editing</NOTE>
    <TaxCatchAll xmlns="7a12eb2f-f040-4639-9fb2-5a6588dc8035" xsi:nil="true"/>
    <lcf76f155ced4ddcb4097134ff3c332f xmlns="1c210e20-2656-47be-8bfe-a34b799693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4FDFB0D707254C80754ACD9E71AC3D" ma:contentTypeVersion="15" ma:contentTypeDescription="Create a new document." ma:contentTypeScope="" ma:versionID="b4fe6f97cbe4d604832612a06f3eb087">
  <xsd:schema xmlns:xsd="http://www.w3.org/2001/XMLSchema" xmlns:xs="http://www.w3.org/2001/XMLSchema" xmlns:p="http://schemas.microsoft.com/office/2006/metadata/properties" xmlns:ns2="1c210e20-2656-47be-8bfe-a34b7996932e" xmlns:ns3="7a12eb2f-f040-4639-9fb2-5a6588dc8035" targetNamespace="http://schemas.microsoft.com/office/2006/metadata/properties" ma:root="true" ma:fieldsID="8af0dd3878a550b818e5b6f7cc3e3a24" ns2:_="" ns3:_="">
    <xsd:import namespace="1c210e20-2656-47be-8bfe-a34b7996932e"/>
    <xsd:import namespace="7a12eb2f-f040-4639-9fb2-5a6588dc80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NOTE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210e20-2656-47be-8bfe-a34b79969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" ma:index="14" nillable="true" ma:displayName="Download files before editing" ma:default="Download before editing" ma:description="Download Files Before Editing" ma:format="Dropdown" ma:internalName="NOTE">
      <xsd:simpleType>
        <xsd:restriction base="dms:Text">
          <xsd:maxLength value="255"/>
        </xsd:restriction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2eb2f-f040-4639-9fb2-5a6588dc803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37bb8feb-9677-4bc1-b64f-9fa6907871bd}" ma:internalName="TaxCatchAll" ma:showField="CatchAllData" ma:web="7a12eb2f-f040-4639-9fb2-5a6588dc80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43A678-3B62-4638-847B-287AF50462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649671-6F31-4B50-9257-3E5C81E7FB2B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7a12eb2f-f040-4639-9fb2-5a6588dc8035"/>
    <ds:schemaRef ds:uri="http://schemas.openxmlformats.org/package/2006/metadata/core-properties"/>
    <ds:schemaRef ds:uri="http://purl.org/dc/elements/1.1/"/>
    <ds:schemaRef ds:uri="http://purl.org/dc/dcmitype/"/>
    <ds:schemaRef ds:uri="http://www.w3.org/XML/1998/namespace"/>
    <ds:schemaRef ds:uri="1c210e20-2656-47be-8bfe-a34b7996932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EC8255E-DC94-4973-A1F9-5D465C6823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210e20-2656-47be-8bfe-a34b7996932e"/>
    <ds:schemaRef ds:uri="7a12eb2f-f040-4639-9fb2-5a6588dc80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630</Words>
  <Application>Microsoft Office PowerPoint</Application>
  <PresentationFormat>Widescreen</PresentationFormat>
  <Paragraphs>100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Aptos</vt:lpstr>
      <vt:lpstr>Arial</vt:lpstr>
      <vt:lpstr>Office Theme</vt:lpstr>
      <vt:lpstr>ESSA Monitoring panel discussion</vt:lpstr>
      <vt:lpstr>Panelists</vt:lpstr>
      <vt:lpstr>Goal</vt:lpstr>
      <vt:lpstr>Show of hands</vt:lpstr>
      <vt:lpstr>ESSA Monitoring Overview</vt:lpstr>
      <vt:lpstr>ESSA Monitoring Overview cont’d</vt:lpstr>
      <vt:lpstr>ESSA Monitoring Areas</vt:lpstr>
      <vt:lpstr>ESSA Monitoring Timeline</vt:lpstr>
      <vt:lpstr>Purpose of ESSA Monitoring</vt:lpstr>
      <vt:lpstr>Panel Questions</vt:lpstr>
      <vt:lpstr>Q &amp; A</vt:lpstr>
      <vt:lpstr>ESSA Monitoring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 Monitoring Panel Spring Conference 6.9.26</dc:title>
  <dc:creator>DESE</dc:creator>
  <cp:lastModifiedBy>Zou, Dong (EOE)</cp:lastModifiedBy>
  <cp:revision>3</cp:revision>
  <dcterms:created xsi:type="dcterms:W3CDTF">2025-07-28T12:45:59Z</dcterms:created>
  <dcterms:modified xsi:type="dcterms:W3CDTF">2026-06-02T15:09:55Z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Jun 5 2026 12:00AM</vt:lpwstr>
  </property>
</Properties>
</file>